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 id="2147483648" r:id="rId2"/>
  </p:sldMasterIdLst>
  <p:notesMasterIdLst>
    <p:notesMasterId r:id="rId43"/>
  </p:notesMasterIdLst>
  <p:sldIdLst>
    <p:sldId id="274" r:id="rId3"/>
    <p:sldId id="426" r:id="rId4"/>
    <p:sldId id="439" r:id="rId5"/>
    <p:sldId id="432" r:id="rId6"/>
    <p:sldId id="455" r:id="rId7"/>
    <p:sldId id="456" r:id="rId8"/>
    <p:sldId id="457" r:id="rId9"/>
    <p:sldId id="458" r:id="rId10"/>
    <p:sldId id="459" r:id="rId11"/>
    <p:sldId id="461" r:id="rId12"/>
    <p:sldId id="460" r:id="rId13"/>
    <p:sldId id="462" r:id="rId14"/>
    <p:sldId id="440" r:id="rId15"/>
    <p:sldId id="427" r:id="rId16"/>
    <p:sldId id="433" r:id="rId17"/>
    <p:sldId id="443" r:id="rId18"/>
    <p:sldId id="463" r:id="rId19"/>
    <p:sldId id="467" r:id="rId20"/>
    <p:sldId id="470" r:id="rId21"/>
    <p:sldId id="469" r:id="rId22"/>
    <p:sldId id="468" r:id="rId23"/>
    <p:sldId id="464" r:id="rId24"/>
    <p:sldId id="444" r:id="rId25"/>
    <p:sldId id="445" r:id="rId26"/>
    <p:sldId id="428" r:id="rId27"/>
    <p:sldId id="429" r:id="rId28"/>
    <p:sldId id="446" r:id="rId29"/>
    <p:sldId id="435" r:id="rId30"/>
    <p:sldId id="449" r:id="rId31"/>
    <p:sldId id="450" r:id="rId32"/>
    <p:sldId id="430" r:id="rId33"/>
    <p:sldId id="472" r:id="rId34"/>
    <p:sldId id="471" r:id="rId35"/>
    <p:sldId id="453" r:id="rId36"/>
    <p:sldId id="451" r:id="rId37"/>
    <p:sldId id="436" r:id="rId38"/>
    <p:sldId id="454" r:id="rId39"/>
    <p:sldId id="431" r:id="rId40"/>
    <p:sldId id="437" r:id="rId41"/>
    <p:sldId id="452" r:id="rId4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Palatino" pitchFamily="2" charset="0"/>
        <a:ea typeface="+mn-ea"/>
        <a:cs typeface="+mn-cs"/>
      </a:defRPr>
    </a:lvl1pPr>
    <a:lvl2pPr marL="457200" algn="l" rtl="0" eaLnBrk="0" fontAlgn="base" hangingPunct="0">
      <a:spcBef>
        <a:spcPct val="0"/>
      </a:spcBef>
      <a:spcAft>
        <a:spcPct val="0"/>
      </a:spcAft>
      <a:defRPr kern="1200">
        <a:solidFill>
          <a:schemeClr val="tx1"/>
        </a:solidFill>
        <a:latin typeface="Palatino" pitchFamily="2" charset="0"/>
        <a:ea typeface="+mn-ea"/>
        <a:cs typeface="+mn-cs"/>
      </a:defRPr>
    </a:lvl2pPr>
    <a:lvl3pPr marL="914400" algn="l" rtl="0" eaLnBrk="0" fontAlgn="base" hangingPunct="0">
      <a:spcBef>
        <a:spcPct val="0"/>
      </a:spcBef>
      <a:spcAft>
        <a:spcPct val="0"/>
      </a:spcAft>
      <a:defRPr kern="1200">
        <a:solidFill>
          <a:schemeClr val="tx1"/>
        </a:solidFill>
        <a:latin typeface="Palatino" pitchFamily="2" charset="0"/>
        <a:ea typeface="+mn-ea"/>
        <a:cs typeface="+mn-cs"/>
      </a:defRPr>
    </a:lvl3pPr>
    <a:lvl4pPr marL="1371600" algn="l" rtl="0" eaLnBrk="0" fontAlgn="base" hangingPunct="0">
      <a:spcBef>
        <a:spcPct val="0"/>
      </a:spcBef>
      <a:spcAft>
        <a:spcPct val="0"/>
      </a:spcAft>
      <a:defRPr kern="1200">
        <a:solidFill>
          <a:schemeClr val="tx1"/>
        </a:solidFill>
        <a:latin typeface="Palatino" pitchFamily="2" charset="0"/>
        <a:ea typeface="+mn-ea"/>
        <a:cs typeface="+mn-cs"/>
      </a:defRPr>
    </a:lvl4pPr>
    <a:lvl5pPr marL="1828800" algn="l" rtl="0" eaLnBrk="0" fontAlgn="base" hangingPunct="0">
      <a:spcBef>
        <a:spcPct val="0"/>
      </a:spcBef>
      <a:spcAft>
        <a:spcPct val="0"/>
      </a:spcAft>
      <a:defRPr kern="1200">
        <a:solidFill>
          <a:schemeClr val="tx1"/>
        </a:solidFill>
        <a:latin typeface="Palatino" pitchFamily="2" charset="0"/>
        <a:ea typeface="+mn-ea"/>
        <a:cs typeface="+mn-cs"/>
      </a:defRPr>
    </a:lvl5pPr>
    <a:lvl6pPr marL="2286000" algn="l" defTabSz="914400" rtl="0" eaLnBrk="1" latinLnBrk="0" hangingPunct="1">
      <a:defRPr kern="1200">
        <a:solidFill>
          <a:schemeClr val="tx1"/>
        </a:solidFill>
        <a:latin typeface="Palatino" pitchFamily="2" charset="0"/>
        <a:ea typeface="+mn-ea"/>
        <a:cs typeface="+mn-cs"/>
      </a:defRPr>
    </a:lvl6pPr>
    <a:lvl7pPr marL="2743200" algn="l" defTabSz="914400" rtl="0" eaLnBrk="1" latinLnBrk="0" hangingPunct="1">
      <a:defRPr kern="1200">
        <a:solidFill>
          <a:schemeClr val="tx1"/>
        </a:solidFill>
        <a:latin typeface="Palatino" pitchFamily="2" charset="0"/>
        <a:ea typeface="+mn-ea"/>
        <a:cs typeface="+mn-cs"/>
      </a:defRPr>
    </a:lvl7pPr>
    <a:lvl8pPr marL="3200400" algn="l" defTabSz="914400" rtl="0" eaLnBrk="1" latinLnBrk="0" hangingPunct="1">
      <a:defRPr kern="1200">
        <a:solidFill>
          <a:schemeClr val="tx1"/>
        </a:solidFill>
        <a:latin typeface="Palatino" pitchFamily="2" charset="0"/>
        <a:ea typeface="+mn-ea"/>
        <a:cs typeface="+mn-cs"/>
      </a:defRPr>
    </a:lvl8pPr>
    <a:lvl9pPr marL="3657600" algn="l" defTabSz="914400" rtl="0" eaLnBrk="1" latinLnBrk="0" hangingPunct="1">
      <a:defRPr kern="1200">
        <a:solidFill>
          <a:schemeClr val="tx1"/>
        </a:solidFill>
        <a:latin typeface="Palatino" pitchFamily="2" charset="0"/>
        <a:ea typeface="+mn-ea"/>
        <a:cs typeface="+mn-cs"/>
      </a:defRPr>
    </a:lvl9pPr>
  </p:defaultTextStyle>
  <p:extLst>
    <p:ext uri="{EFAFB233-063F-42B5-8137-9DF3F51BA10A}">
      <p15:sldGuideLst xmlns:p15="http://schemas.microsoft.com/office/powerpoint/2012/main">
        <p15:guide id="1" orient="horz" pos="576">
          <p15:clr>
            <a:srgbClr val="A4A3A4"/>
          </p15:clr>
        </p15:guide>
        <p15:guide id="2" pos="24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BE8F"/>
    <a:srgbClr val="0066B3"/>
    <a:srgbClr val="00CC99"/>
    <a:srgbClr val="FF9933"/>
    <a:srgbClr val="F1E3FF"/>
    <a:srgbClr val="E4C9FF"/>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8" autoAdjust="0"/>
    <p:restoredTop sz="97587" autoAdjust="0"/>
  </p:normalViewPr>
  <p:slideViewPr>
    <p:cSldViewPr>
      <p:cViewPr varScale="1">
        <p:scale>
          <a:sx n="107" d="100"/>
          <a:sy n="107" d="100"/>
        </p:scale>
        <p:origin x="408" y="78"/>
      </p:cViewPr>
      <p:guideLst>
        <p:guide orient="horz" pos="576"/>
        <p:guide pos="2496"/>
      </p:guideLst>
    </p:cSldViewPr>
  </p:slideViewPr>
  <p:notesTextViewPr>
    <p:cViewPr>
      <p:scale>
        <a:sx n="100" d="100"/>
        <a:sy n="100" d="100"/>
      </p:scale>
      <p:origin x="0" y="0"/>
    </p:cViewPr>
  </p:notesTextViewPr>
  <p:sorterViewPr>
    <p:cViewPr>
      <p:scale>
        <a:sx n="66" d="100"/>
        <a:sy n="66" d="100"/>
      </p:scale>
      <p:origin x="0" y="525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vl1pPr>
          </a:lstStyle>
          <a:p>
            <a:pPr>
              <a:defRPr/>
            </a:pPr>
            <a:fld id="{10380EC4-12D2-4B12-877E-A4ED83838F2D}" type="datetimeFigureOut">
              <a:rPr lang="en-US"/>
              <a:pPr>
                <a:defRPr/>
              </a:pPr>
              <a:t>5/6/2019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2FDC08AA-1A9A-4490-ACED-55D1E860D9FB}" type="slidenum">
              <a:rPr lang="en-US" altLang="en-US"/>
              <a:pPr>
                <a:defRPr/>
              </a:pPr>
              <a:t>‹N›</a:t>
            </a:fld>
            <a:endParaRPr lang="en-US" altLang="en-US"/>
          </a:p>
        </p:txBody>
      </p:sp>
    </p:spTree>
    <p:extLst>
      <p:ext uri="{BB962C8B-B14F-4D97-AF65-F5344CB8AC3E}">
        <p14:creationId xmlns:p14="http://schemas.microsoft.com/office/powerpoint/2010/main" val="225671646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D377C2B-1155-453E-BEBE-7D4EE9575510}" type="slidenum">
              <a:rPr lang="en-US" altLang="en-US" smtClean="0">
                <a:latin typeface="Palatino" pitchFamily="2" charset="0"/>
              </a:rPr>
              <a:pPr>
                <a:spcBef>
                  <a:spcPct val="0"/>
                </a:spcBef>
              </a:pPr>
              <a:t>23</a:t>
            </a:fld>
            <a:endParaRPr lang="en-US" altLang="en-US" smtClean="0">
              <a:latin typeface="Palatino" pitchFamily="2" charset="0"/>
            </a:endParaRPr>
          </a:p>
        </p:txBody>
      </p:sp>
    </p:spTree>
    <p:extLst>
      <p:ext uri="{BB962C8B-B14F-4D97-AF65-F5344CB8AC3E}">
        <p14:creationId xmlns:p14="http://schemas.microsoft.com/office/powerpoint/2010/main" val="1309340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3059549"/>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2934761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17127436"/>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5983288" y="5562600"/>
            <a:ext cx="3048000" cy="366713"/>
          </a:xfrm>
          <a:prstGeom prst="rect">
            <a:avLst/>
          </a:prstGeom>
          <a:solidFill>
            <a:srgbClr val="38234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defRPr/>
            </a:pPr>
            <a:r>
              <a:rPr lang="en-US" altLang="en-US" smtClean="0">
                <a:solidFill>
                  <a:srgbClr val="DDC5DF"/>
                </a:solidFill>
                <a:latin typeface="Avenir 65 Medium" pitchFamily="34" charset="0"/>
              </a:rPr>
              <a:t>Fernando &amp; Yvonn Quijano</a:t>
            </a:r>
          </a:p>
        </p:txBody>
      </p:sp>
      <p:sp>
        <p:nvSpPr>
          <p:cNvPr id="3" name="Text Box 12"/>
          <p:cNvSpPr txBox="1">
            <a:spLocks noChangeArrowheads="1"/>
          </p:cNvSpPr>
          <p:nvPr/>
        </p:nvSpPr>
        <p:spPr bwMode="auto">
          <a:xfrm>
            <a:off x="5867400" y="5181600"/>
            <a:ext cx="158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defRPr/>
            </a:pPr>
            <a:r>
              <a:rPr lang="en-US" altLang="en-US" b="1" smtClean="0">
                <a:solidFill>
                  <a:srgbClr val="A05DA5"/>
                </a:solidFill>
                <a:latin typeface="Arial" panose="020B0604020202020204" pitchFamily="34" charset="0"/>
              </a:rPr>
              <a:t>Prepared by:</a:t>
            </a:r>
          </a:p>
        </p:txBody>
      </p:sp>
      <p:pic>
        <p:nvPicPr>
          <p:cNvPr id="4" name="Picture 16" descr="B-rings_#1ps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44925" cy="641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1"/>
          <p:cNvSpPr>
            <a:spLocks noChangeArrowheads="1"/>
          </p:cNvSpPr>
          <p:nvPr/>
        </p:nvSpPr>
        <p:spPr bwMode="auto">
          <a:xfrm flipH="1">
            <a:off x="4495800" y="1219200"/>
            <a:ext cx="46482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defRPr/>
            </a:pPr>
            <a:r>
              <a:rPr lang="en-US" altLang="en-US" sz="4400" b="1" smtClean="0">
                <a:solidFill>
                  <a:srgbClr val="0066B3"/>
                </a:solidFill>
                <a:latin typeface="Palatino Linotype" panose="02040502050505030304" pitchFamily="18" charset="0"/>
              </a:rPr>
              <a:t>Markets with</a:t>
            </a:r>
          </a:p>
          <a:p>
            <a:pPr eaLnBrk="1" hangingPunct="1">
              <a:defRPr/>
            </a:pPr>
            <a:r>
              <a:rPr lang="en-US" altLang="en-US" sz="4400" b="1" smtClean="0">
                <a:solidFill>
                  <a:srgbClr val="0066B3"/>
                </a:solidFill>
                <a:latin typeface="Palatino Linotype" panose="02040502050505030304" pitchFamily="18" charset="0"/>
              </a:rPr>
              <a:t>Asymmetric</a:t>
            </a:r>
          </a:p>
          <a:p>
            <a:pPr eaLnBrk="1" hangingPunct="1">
              <a:defRPr/>
            </a:pPr>
            <a:r>
              <a:rPr lang="en-US" altLang="en-US" sz="4400" b="1" smtClean="0">
                <a:solidFill>
                  <a:srgbClr val="0066B3"/>
                </a:solidFill>
                <a:latin typeface="Palatino Linotype" panose="02040502050505030304" pitchFamily="18" charset="0"/>
              </a:rPr>
              <a:t>Information</a:t>
            </a:r>
          </a:p>
        </p:txBody>
      </p:sp>
      <p:sp>
        <p:nvSpPr>
          <p:cNvPr id="6" name="Text Box 22"/>
          <p:cNvSpPr txBox="1">
            <a:spLocks noChangeArrowheads="1"/>
          </p:cNvSpPr>
          <p:nvPr/>
        </p:nvSpPr>
        <p:spPr bwMode="auto">
          <a:xfrm>
            <a:off x="3352800" y="304800"/>
            <a:ext cx="13716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lgn="r" eaLnBrk="1" hangingPunct="1">
              <a:spcBef>
                <a:spcPct val="50000"/>
              </a:spcBef>
              <a:defRPr/>
            </a:pPr>
            <a:r>
              <a:rPr lang="en-US" altLang="en-US" sz="6000" smtClean="0">
                <a:solidFill>
                  <a:srgbClr val="0066B3"/>
                </a:solidFill>
                <a:latin typeface="Palatino Linotype" panose="02040502050505030304" pitchFamily="18" charset="0"/>
              </a:rPr>
              <a:t>17</a:t>
            </a:r>
          </a:p>
        </p:txBody>
      </p:sp>
      <p:sp>
        <p:nvSpPr>
          <p:cNvPr id="7" name="Rectangle 23"/>
          <p:cNvSpPr>
            <a:spLocks noChangeArrowheads="1"/>
          </p:cNvSpPr>
          <p:nvPr/>
        </p:nvSpPr>
        <p:spPr bwMode="auto">
          <a:xfrm rot="16200000">
            <a:off x="2133600" y="1447800"/>
            <a:ext cx="2819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defRPr/>
            </a:pPr>
            <a:r>
              <a:rPr lang="en-US" altLang="en-US" sz="3200" smtClean="0">
                <a:solidFill>
                  <a:srgbClr val="0066B3"/>
                </a:solidFill>
                <a:latin typeface="Arial" panose="020B0604020202020204" pitchFamily="34" charset="0"/>
              </a:rPr>
              <a:t>C H A P T E R</a:t>
            </a:r>
          </a:p>
        </p:txBody>
      </p:sp>
      <p:sp>
        <p:nvSpPr>
          <p:cNvPr id="8" name="Rectangle 7"/>
          <p:cNvSpPr>
            <a:spLocks noChangeArrowheads="1"/>
          </p:cNvSpPr>
          <p:nvPr userDrawn="1"/>
        </p:nvSpPr>
        <p:spPr bwMode="auto">
          <a:xfrm>
            <a:off x="0" y="6629400"/>
            <a:ext cx="8229600" cy="228600"/>
          </a:xfrm>
          <a:prstGeom prst="rect">
            <a:avLst/>
          </a:prstGeom>
          <a:noFill/>
          <a:ln w="9525">
            <a:noFill/>
            <a:miter lim="800000"/>
            <a:headEnd/>
            <a:tailEnd/>
          </a:ln>
          <a:effectLst/>
        </p:spPr>
        <p:txBody>
          <a:bodyPr anchor="ctr"/>
          <a:lstStyle>
            <a:lvl1pPr eaLnBrk="0" hangingPunct="0">
              <a:defRPr>
                <a:solidFill>
                  <a:schemeClr val="tx1"/>
                </a:solidFill>
                <a:latin typeface="Palatino" pitchFamily="2" charset="0"/>
              </a:defRPr>
            </a:lvl1pPr>
            <a:lvl2pPr marL="742950" indent="-285750" eaLnBrk="0" hangingPunct="0">
              <a:defRPr>
                <a:solidFill>
                  <a:schemeClr val="tx1"/>
                </a:solidFill>
                <a:latin typeface="Palatino" pitchFamily="2" charset="0"/>
              </a:defRPr>
            </a:lvl2pPr>
            <a:lvl3pPr marL="1143000" indent="-228600" eaLnBrk="0" hangingPunct="0">
              <a:defRPr>
                <a:solidFill>
                  <a:schemeClr val="tx1"/>
                </a:solidFill>
                <a:latin typeface="Palatino" pitchFamily="2" charset="0"/>
              </a:defRPr>
            </a:lvl3pPr>
            <a:lvl4pPr marL="1600200" indent="-228600" eaLnBrk="0" hangingPunct="0">
              <a:defRPr>
                <a:solidFill>
                  <a:schemeClr val="tx1"/>
                </a:solidFill>
                <a:latin typeface="Palatino" pitchFamily="2" charset="0"/>
              </a:defRPr>
            </a:lvl4pPr>
            <a:lvl5pPr marL="2057400" indent="-228600" eaLnBrk="0" hangingPunct="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defRPr/>
            </a:pPr>
            <a:r>
              <a:rPr lang="en-US" altLang="en-US" sz="1200" smtClean="0">
                <a:solidFill>
                  <a:srgbClr val="382344"/>
                </a:solidFill>
                <a:latin typeface="Arial" panose="020B0604020202020204" pitchFamily="34" charset="0"/>
              </a:rPr>
              <a:t>Copyright © 2009 Pearson Education, Inc. Publishing as Prentice Hall  </a:t>
            </a:r>
            <a:r>
              <a:rPr lang="en-US" altLang="en-US" sz="1200" smtClean="0">
                <a:solidFill>
                  <a:srgbClr val="382344"/>
                </a:solidFill>
                <a:latin typeface="Arial" panose="020B0604020202020204" pitchFamily="34" charset="0"/>
                <a:cs typeface="Arial" panose="020B0604020202020204" pitchFamily="34" charset="0"/>
              </a:rPr>
              <a:t>•  Microeconomics  •  </a:t>
            </a:r>
            <a:r>
              <a:rPr lang="en-US" altLang="en-US" sz="1200" smtClean="0">
                <a:solidFill>
                  <a:srgbClr val="382344"/>
                </a:solidFill>
                <a:latin typeface="Arial" panose="020B0604020202020204" pitchFamily="34" charset="0"/>
              </a:rPr>
              <a:t>Pindyck/Rubinfeld, 7e.</a:t>
            </a:r>
          </a:p>
        </p:txBody>
      </p:sp>
    </p:spTree>
    <p:extLst>
      <p:ext uri="{BB962C8B-B14F-4D97-AF65-F5344CB8AC3E}">
        <p14:creationId xmlns:p14="http://schemas.microsoft.com/office/powerpoint/2010/main" val="3521292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1000"/>
                                        <p:tgtEl>
                                          <p:spTgt spid="5"/>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2000"/>
                                        <p:tgtEl>
                                          <p:spTgt spid="2"/>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p:bldP spid="7" grpId="0"/>
      <p:bldP spid="8"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85527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827150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65225"/>
            <a:ext cx="4038600" cy="511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65225"/>
            <a:ext cx="4038600" cy="511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357297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19718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472162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53968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37036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8560783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153401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85181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381000"/>
            <a:ext cx="2076450" cy="129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076950" cy="129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680721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71600" y="381000"/>
            <a:ext cx="7391400" cy="4873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165225"/>
            <a:ext cx="4038600" cy="511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65225"/>
            <a:ext cx="4038600" cy="511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8092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3162324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881171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8607551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1365975144"/>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6612568"/>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5176726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8566858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0233" name="Picture 57" descr="2nd-pag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5800" y="0"/>
            <a:ext cx="7391400" cy="684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ChangeArrowheads="1"/>
          </p:cNvSpPr>
          <p:nvPr/>
        </p:nvSpPr>
        <p:spPr bwMode="auto">
          <a:xfrm>
            <a:off x="8458200" y="6477000"/>
            <a:ext cx="685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defRPr/>
            </a:pPr>
            <a:r>
              <a:rPr lang="en-US" altLang="en-US" sz="1200" b="1" smtClean="0">
                <a:solidFill>
                  <a:srgbClr val="382344"/>
                </a:solidFill>
                <a:latin typeface="Arial" panose="020B0604020202020204" pitchFamily="34" charset="0"/>
              </a:rPr>
              <a:t>2 of 35</a:t>
            </a:r>
          </a:p>
        </p:txBody>
      </p:sp>
      <p:sp>
        <p:nvSpPr>
          <p:cNvPr id="1028" name="Rectangle 59"/>
          <p:cNvSpPr>
            <a:spLocks noChangeArrowheads="1"/>
          </p:cNvSpPr>
          <p:nvPr/>
        </p:nvSpPr>
        <p:spPr bwMode="auto">
          <a:xfrm>
            <a:off x="381000" y="6553200"/>
            <a:ext cx="7162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defRPr/>
            </a:pPr>
            <a:r>
              <a:rPr lang="en-US" altLang="en-US" sz="1400" smtClean="0">
                <a:solidFill>
                  <a:srgbClr val="382344"/>
                </a:solidFill>
                <a:latin typeface="Arial" panose="020B0604020202020204" pitchFamily="34" charset="0"/>
              </a:rPr>
              <a:t>© 2008 Prentice Hall Business Publishing  </a:t>
            </a:r>
            <a:r>
              <a:rPr lang="en-US" altLang="en-US" sz="1400" smtClean="0">
                <a:solidFill>
                  <a:srgbClr val="382344"/>
                </a:solidFill>
                <a:latin typeface="Arial" panose="020B0604020202020204" pitchFamily="34" charset="0"/>
                <a:cs typeface="Arial" panose="020B0604020202020204" pitchFamily="34" charset="0"/>
              </a:rPr>
              <a:t>•  Microeconomics  •  </a:t>
            </a:r>
            <a:r>
              <a:rPr lang="en-US" altLang="en-US" sz="1400" smtClean="0">
                <a:solidFill>
                  <a:srgbClr val="382344"/>
                </a:solidFill>
                <a:latin typeface="Arial" panose="020B0604020202020204" pitchFamily="34" charset="0"/>
              </a:rPr>
              <a:t>Robert S. Pindyck, 8e.</a:t>
            </a:r>
          </a:p>
        </p:txBody>
      </p:sp>
    </p:spTree>
  </p:cSld>
  <p:clrMap bg1="lt1" tx1="dk1" bg2="lt2" tx2="dk2" accent1="accent1" accent2="accent2" accent3="accent3" accent4="accent4" accent5="accent5" accent6="accent6" hlink="hlink" folHlink="folHlink"/>
  <p:sldLayoutIdLst>
    <p:sldLayoutId id="2147484160" r:id="rId1"/>
    <p:sldLayoutId id="2147484161" r:id="rId2"/>
    <p:sldLayoutId id="2147484162" r:id="rId3"/>
    <p:sldLayoutId id="2147484163" r:id="rId4"/>
    <p:sldLayoutId id="2147484164" r:id="rId5"/>
    <p:sldLayoutId id="2147484165" r:id="rId6"/>
    <p:sldLayoutId id="2147484166" r:id="rId7"/>
    <p:sldLayoutId id="2147484167" r:id="rId8"/>
    <p:sldLayoutId id="2147484168" r:id="rId9"/>
    <p:sldLayoutId id="2147484169" r:id="rId10"/>
    <p:sldLayoutId id="2147484170"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50233"/>
                                        </p:tgtEl>
                                        <p:attrNameLst>
                                          <p:attrName>style.visibility</p:attrName>
                                        </p:attrNameLst>
                                      </p:cBhvr>
                                      <p:to>
                                        <p:strVal val="visible"/>
                                      </p:to>
                                    </p:set>
                                    <p:animEffect transition="in" filter="dissolve">
                                      <p:cBhvr>
                                        <p:cTn id="7" dur="2000"/>
                                        <p:tgtEl>
                                          <p:spTgt spid="50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4400" b="1">
          <a:solidFill>
            <a:srgbClr val="0066B3"/>
          </a:solidFill>
          <a:latin typeface="+mj-lt"/>
          <a:ea typeface="+mj-ea"/>
          <a:cs typeface="+mj-cs"/>
        </a:defRPr>
      </a:lvl1pPr>
      <a:lvl2pPr algn="l" rtl="0" eaLnBrk="0" fontAlgn="base" hangingPunct="0">
        <a:spcBef>
          <a:spcPct val="0"/>
        </a:spcBef>
        <a:spcAft>
          <a:spcPct val="0"/>
        </a:spcAft>
        <a:defRPr sz="4400" b="1">
          <a:solidFill>
            <a:srgbClr val="0066B3"/>
          </a:solidFill>
          <a:latin typeface="Palatino Linotype" pitchFamily="18" charset="0"/>
        </a:defRPr>
      </a:lvl2pPr>
      <a:lvl3pPr algn="l" rtl="0" eaLnBrk="0" fontAlgn="base" hangingPunct="0">
        <a:spcBef>
          <a:spcPct val="0"/>
        </a:spcBef>
        <a:spcAft>
          <a:spcPct val="0"/>
        </a:spcAft>
        <a:defRPr sz="4400" b="1">
          <a:solidFill>
            <a:srgbClr val="0066B3"/>
          </a:solidFill>
          <a:latin typeface="Palatino Linotype" pitchFamily="18" charset="0"/>
        </a:defRPr>
      </a:lvl3pPr>
      <a:lvl4pPr algn="l" rtl="0" eaLnBrk="0" fontAlgn="base" hangingPunct="0">
        <a:spcBef>
          <a:spcPct val="0"/>
        </a:spcBef>
        <a:spcAft>
          <a:spcPct val="0"/>
        </a:spcAft>
        <a:defRPr sz="4400" b="1">
          <a:solidFill>
            <a:srgbClr val="0066B3"/>
          </a:solidFill>
          <a:latin typeface="Palatino Linotype" pitchFamily="18" charset="0"/>
        </a:defRPr>
      </a:lvl4pPr>
      <a:lvl5pPr algn="l" rtl="0" eaLnBrk="0" fontAlgn="base" hangingPunct="0">
        <a:spcBef>
          <a:spcPct val="0"/>
        </a:spcBef>
        <a:spcAft>
          <a:spcPct val="0"/>
        </a:spcAft>
        <a:defRPr sz="4400" b="1">
          <a:solidFill>
            <a:srgbClr val="0066B3"/>
          </a:solidFill>
          <a:latin typeface="Palatino Linotype" pitchFamily="18" charset="0"/>
        </a:defRPr>
      </a:lvl5pPr>
      <a:lvl6pPr marL="457200" algn="l" rtl="0" fontAlgn="base">
        <a:spcBef>
          <a:spcPct val="0"/>
        </a:spcBef>
        <a:spcAft>
          <a:spcPct val="0"/>
        </a:spcAft>
        <a:defRPr sz="4400" b="1">
          <a:solidFill>
            <a:srgbClr val="0066B3"/>
          </a:solidFill>
          <a:latin typeface="Palatino Linotype" pitchFamily="18" charset="0"/>
        </a:defRPr>
      </a:lvl6pPr>
      <a:lvl7pPr marL="914400" algn="l" rtl="0" fontAlgn="base">
        <a:spcBef>
          <a:spcPct val="0"/>
        </a:spcBef>
        <a:spcAft>
          <a:spcPct val="0"/>
        </a:spcAft>
        <a:defRPr sz="4400" b="1">
          <a:solidFill>
            <a:srgbClr val="0066B3"/>
          </a:solidFill>
          <a:latin typeface="Palatino Linotype" pitchFamily="18" charset="0"/>
        </a:defRPr>
      </a:lvl7pPr>
      <a:lvl8pPr marL="1371600" algn="l" rtl="0" fontAlgn="base">
        <a:spcBef>
          <a:spcPct val="0"/>
        </a:spcBef>
        <a:spcAft>
          <a:spcPct val="0"/>
        </a:spcAft>
        <a:defRPr sz="4400" b="1">
          <a:solidFill>
            <a:srgbClr val="0066B3"/>
          </a:solidFill>
          <a:latin typeface="Palatino Linotype" pitchFamily="18" charset="0"/>
        </a:defRPr>
      </a:lvl8pPr>
      <a:lvl9pPr marL="1828800" algn="l" rtl="0" fontAlgn="base">
        <a:spcBef>
          <a:spcPct val="0"/>
        </a:spcBef>
        <a:spcAft>
          <a:spcPct val="0"/>
        </a:spcAft>
        <a:defRPr sz="4400" b="1">
          <a:solidFill>
            <a:srgbClr val="0066B3"/>
          </a:solidFill>
          <a:latin typeface="Palatino Linotype"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371600" y="381000"/>
            <a:ext cx="739140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457200" y="1165225"/>
            <a:ext cx="8229600"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p:txBody>
      </p:sp>
      <p:sp>
        <p:nvSpPr>
          <p:cNvPr id="2052" name="Rectangle 12"/>
          <p:cNvSpPr>
            <a:spLocks noChangeArrowheads="1"/>
          </p:cNvSpPr>
          <p:nvPr/>
        </p:nvSpPr>
        <p:spPr bwMode="auto">
          <a:xfrm rot="-5400000">
            <a:off x="-2286000" y="3810000"/>
            <a:ext cx="4953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defRPr/>
            </a:pPr>
            <a:r>
              <a:rPr lang="en-US" altLang="en-US" sz="1400" b="1" smtClean="0">
                <a:solidFill>
                  <a:srgbClr val="0066B3"/>
                </a:solidFill>
                <a:latin typeface="Arial" panose="020B0604020202020204" pitchFamily="34" charset="0"/>
              </a:rPr>
              <a:t>Chapter 17: Markets with Asymmetric Information</a:t>
            </a:r>
          </a:p>
        </p:txBody>
      </p:sp>
      <p:sp>
        <p:nvSpPr>
          <p:cNvPr id="1037" name="Rectangle 13"/>
          <p:cNvSpPr>
            <a:spLocks noChangeArrowheads="1"/>
          </p:cNvSpPr>
          <p:nvPr/>
        </p:nvSpPr>
        <p:spPr bwMode="auto">
          <a:xfrm>
            <a:off x="8382000" y="6516688"/>
            <a:ext cx="795338" cy="322262"/>
          </a:xfrm>
          <a:prstGeom prst="rect">
            <a:avLst/>
          </a:prstGeom>
          <a:noFill/>
          <a:ln w="9525">
            <a:noFill/>
            <a:miter lim="800000"/>
            <a:headEnd/>
            <a:tailEnd/>
          </a:ln>
          <a:effectLst/>
        </p:spPr>
        <p:txBody>
          <a:bodyPr anchor="ctr"/>
          <a:lstStyle>
            <a:lvl1pPr eaLnBrk="0" hangingPunct="0">
              <a:defRPr>
                <a:solidFill>
                  <a:schemeClr val="tx1"/>
                </a:solidFill>
                <a:latin typeface="Palatino" pitchFamily="2" charset="0"/>
              </a:defRPr>
            </a:lvl1pPr>
            <a:lvl2pPr marL="742950" indent="-285750" eaLnBrk="0" hangingPunct="0">
              <a:defRPr>
                <a:solidFill>
                  <a:schemeClr val="tx1"/>
                </a:solidFill>
                <a:latin typeface="Palatino" pitchFamily="2" charset="0"/>
              </a:defRPr>
            </a:lvl2pPr>
            <a:lvl3pPr marL="1143000" indent="-228600" eaLnBrk="0" hangingPunct="0">
              <a:defRPr>
                <a:solidFill>
                  <a:schemeClr val="tx1"/>
                </a:solidFill>
                <a:latin typeface="Palatino" pitchFamily="2" charset="0"/>
              </a:defRPr>
            </a:lvl3pPr>
            <a:lvl4pPr marL="1600200" indent="-228600" eaLnBrk="0" hangingPunct="0">
              <a:defRPr>
                <a:solidFill>
                  <a:schemeClr val="tx1"/>
                </a:solidFill>
                <a:latin typeface="Palatino" pitchFamily="2" charset="0"/>
              </a:defRPr>
            </a:lvl4pPr>
            <a:lvl5pPr marL="2057400" indent="-228600" eaLnBrk="0" hangingPunct="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defRPr/>
            </a:pPr>
            <a:fld id="{8D1C5ADC-E1FA-4137-8217-B2A906F9D151}" type="slidenum">
              <a:rPr lang="en-US" altLang="en-US" sz="1200" b="1" smtClean="0">
                <a:solidFill>
                  <a:srgbClr val="382344"/>
                </a:solidFill>
                <a:latin typeface="Arial" panose="020B0604020202020204" pitchFamily="34" charset="0"/>
              </a:rPr>
              <a:pPr>
                <a:defRPr/>
              </a:pPr>
              <a:t>‹N›</a:t>
            </a:fld>
            <a:r>
              <a:rPr lang="en-US" altLang="en-US" sz="1200" b="1" smtClean="0">
                <a:solidFill>
                  <a:srgbClr val="382344"/>
                </a:solidFill>
                <a:latin typeface="Arial" panose="020B0604020202020204" pitchFamily="34" charset="0"/>
              </a:rPr>
              <a:t> of 28</a:t>
            </a:r>
          </a:p>
        </p:txBody>
      </p:sp>
      <p:sp>
        <p:nvSpPr>
          <p:cNvPr id="7" name="Rectangle 6"/>
          <p:cNvSpPr>
            <a:spLocks noChangeArrowheads="1"/>
          </p:cNvSpPr>
          <p:nvPr userDrawn="1"/>
        </p:nvSpPr>
        <p:spPr bwMode="auto">
          <a:xfrm>
            <a:off x="0" y="6629400"/>
            <a:ext cx="8229600" cy="228600"/>
          </a:xfrm>
          <a:prstGeom prst="rect">
            <a:avLst/>
          </a:prstGeom>
          <a:noFill/>
          <a:ln w="9525">
            <a:noFill/>
            <a:miter lim="800000"/>
            <a:headEnd/>
            <a:tailEnd/>
          </a:ln>
          <a:effectLst/>
        </p:spPr>
        <p:txBody>
          <a:bodyPr anchor="ctr"/>
          <a:lstStyle>
            <a:lvl1pPr eaLnBrk="0" hangingPunct="0">
              <a:defRPr>
                <a:solidFill>
                  <a:schemeClr val="tx1"/>
                </a:solidFill>
                <a:latin typeface="Palatino" pitchFamily="2" charset="0"/>
              </a:defRPr>
            </a:lvl1pPr>
            <a:lvl2pPr marL="742950" indent="-285750" eaLnBrk="0" hangingPunct="0">
              <a:defRPr>
                <a:solidFill>
                  <a:schemeClr val="tx1"/>
                </a:solidFill>
                <a:latin typeface="Palatino" pitchFamily="2" charset="0"/>
              </a:defRPr>
            </a:lvl2pPr>
            <a:lvl3pPr marL="1143000" indent="-228600" eaLnBrk="0" hangingPunct="0">
              <a:defRPr>
                <a:solidFill>
                  <a:schemeClr val="tx1"/>
                </a:solidFill>
                <a:latin typeface="Palatino" pitchFamily="2" charset="0"/>
              </a:defRPr>
            </a:lvl3pPr>
            <a:lvl4pPr marL="1600200" indent="-228600" eaLnBrk="0" hangingPunct="0">
              <a:defRPr>
                <a:solidFill>
                  <a:schemeClr val="tx1"/>
                </a:solidFill>
                <a:latin typeface="Palatino" pitchFamily="2" charset="0"/>
              </a:defRPr>
            </a:lvl4pPr>
            <a:lvl5pPr marL="2057400" indent="-228600" eaLnBrk="0" hangingPunct="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defRPr/>
            </a:pPr>
            <a:r>
              <a:rPr lang="en-US" altLang="en-US" sz="1200" smtClean="0">
                <a:solidFill>
                  <a:srgbClr val="382344"/>
                </a:solidFill>
                <a:latin typeface="Arial" panose="020B0604020202020204" pitchFamily="34" charset="0"/>
              </a:rPr>
              <a:t>Copyright © 2009 Pearson Education, Inc. Publishing as Prentice Hall  </a:t>
            </a:r>
            <a:r>
              <a:rPr lang="en-US" altLang="en-US" sz="1200" smtClean="0">
                <a:solidFill>
                  <a:srgbClr val="382344"/>
                </a:solidFill>
                <a:latin typeface="Arial" panose="020B0604020202020204" pitchFamily="34" charset="0"/>
                <a:cs typeface="Arial" panose="020B0604020202020204" pitchFamily="34" charset="0"/>
              </a:rPr>
              <a:t>•  Microeconomics  •  </a:t>
            </a:r>
            <a:r>
              <a:rPr lang="en-US" altLang="en-US" sz="1200" smtClean="0">
                <a:solidFill>
                  <a:srgbClr val="382344"/>
                </a:solidFill>
                <a:latin typeface="Arial" panose="020B0604020202020204" pitchFamily="34" charset="0"/>
              </a:rPr>
              <a:t>Pindyck/Rubinfeld, 7e.</a:t>
            </a:r>
          </a:p>
        </p:txBody>
      </p:sp>
    </p:spTree>
  </p:cSld>
  <p:clrMap bg1="lt1" tx1="dk1" bg2="lt2" tx2="dk2" accent1="accent1" accent2="accent2" accent3="accent3" accent4="accent4" accent5="accent5" accent6="accent6" hlink="hlink" folHlink="folHlink"/>
  <p:sldLayoutIdLst>
    <p:sldLayoutId id="2147484182" r:id="rId1"/>
    <p:sldLayoutId id="2147484171" r:id="rId2"/>
    <p:sldLayoutId id="2147484172" r:id="rId3"/>
    <p:sldLayoutId id="2147484173" r:id="rId4"/>
    <p:sldLayoutId id="2147484174" r:id="rId5"/>
    <p:sldLayoutId id="2147484175" r:id="rId6"/>
    <p:sldLayoutId id="2147484176" r:id="rId7"/>
    <p:sldLayoutId id="2147484177" r:id="rId8"/>
    <p:sldLayoutId id="2147484178" r:id="rId9"/>
    <p:sldLayoutId id="2147484179" r:id="rId10"/>
    <p:sldLayoutId id="2147484180" r:id="rId11"/>
    <p:sldLayoutId id="2147484181" r:id="rId12"/>
  </p:sldLayoutIdLst>
  <p:timing>
    <p:tnLst>
      <p:par>
        <p:cTn id="1" dur="indefinite" restart="never" nodeType="tmRoot"/>
      </p:par>
    </p:tnLst>
  </p:timing>
  <p:txStyles>
    <p:titleStyle>
      <a:lvl1pPr algn="l" rtl="0" eaLnBrk="0" fontAlgn="base" hangingPunct="0">
        <a:spcBef>
          <a:spcPct val="0"/>
        </a:spcBef>
        <a:spcAft>
          <a:spcPct val="0"/>
        </a:spcAft>
        <a:defRPr sz="2600" b="1">
          <a:solidFill>
            <a:srgbClr val="0066B3"/>
          </a:solidFill>
          <a:latin typeface="+mj-lt"/>
          <a:ea typeface="+mj-ea"/>
          <a:cs typeface="+mj-cs"/>
        </a:defRPr>
      </a:lvl1pPr>
      <a:lvl2pPr algn="l" rtl="0" eaLnBrk="0" fontAlgn="base" hangingPunct="0">
        <a:spcBef>
          <a:spcPct val="0"/>
        </a:spcBef>
        <a:spcAft>
          <a:spcPct val="0"/>
        </a:spcAft>
        <a:defRPr sz="2600" b="1">
          <a:solidFill>
            <a:srgbClr val="0066B3"/>
          </a:solidFill>
          <a:latin typeface="Arial" charset="0"/>
        </a:defRPr>
      </a:lvl2pPr>
      <a:lvl3pPr algn="l" rtl="0" eaLnBrk="0" fontAlgn="base" hangingPunct="0">
        <a:spcBef>
          <a:spcPct val="0"/>
        </a:spcBef>
        <a:spcAft>
          <a:spcPct val="0"/>
        </a:spcAft>
        <a:defRPr sz="2600" b="1">
          <a:solidFill>
            <a:srgbClr val="0066B3"/>
          </a:solidFill>
          <a:latin typeface="Arial" charset="0"/>
        </a:defRPr>
      </a:lvl3pPr>
      <a:lvl4pPr algn="l" rtl="0" eaLnBrk="0" fontAlgn="base" hangingPunct="0">
        <a:spcBef>
          <a:spcPct val="0"/>
        </a:spcBef>
        <a:spcAft>
          <a:spcPct val="0"/>
        </a:spcAft>
        <a:defRPr sz="2600" b="1">
          <a:solidFill>
            <a:srgbClr val="0066B3"/>
          </a:solidFill>
          <a:latin typeface="Arial" charset="0"/>
        </a:defRPr>
      </a:lvl4pPr>
      <a:lvl5pPr algn="l" rtl="0" eaLnBrk="0" fontAlgn="base" hangingPunct="0">
        <a:spcBef>
          <a:spcPct val="0"/>
        </a:spcBef>
        <a:spcAft>
          <a:spcPct val="0"/>
        </a:spcAft>
        <a:defRPr sz="2600" b="1">
          <a:solidFill>
            <a:srgbClr val="0066B3"/>
          </a:solidFill>
          <a:latin typeface="Arial" charset="0"/>
        </a:defRPr>
      </a:lvl5pPr>
      <a:lvl6pPr marL="457200" algn="l" rtl="0" fontAlgn="base">
        <a:spcBef>
          <a:spcPct val="0"/>
        </a:spcBef>
        <a:spcAft>
          <a:spcPct val="0"/>
        </a:spcAft>
        <a:defRPr sz="2600" b="1">
          <a:solidFill>
            <a:srgbClr val="0066B3"/>
          </a:solidFill>
          <a:latin typeface="Arial" charset="0"/>
        </a:defRPr>
      </a:lvl6pPr>
      <a:lvl7pPr marL="914400" algn="l" rtl="0" fontAlgn="base">
        <a:spcBef>
          <a:spcPct val="0"/>
        </a:spcBef>
        <a:spcAft>
          <a:spcPct val="0"/>
        </a:spcAft>
        <a:defRPr sz="2600" b="1">
          <a:solidFill>
            <a:srgbClr val="0066B3"/>
          </a:solidFill>
          <a:latin typeface="Arial" charset="0"/>
        </a:defRPr>
      </a:lvl7pPr>
      <a:lvl8pPr marL="1371600" algn="l" rtl="0" fontAlgn="base">
        <a:spcBef>
          <a:spcPct val="0"/>
        </a:spcBef>
        <a:spcAft>
          <a:spcPct val="0"/>
        </a:spcAft>
        <a:defRPr sz="2600" b="1">
          <a:solidFill>
            <a:srgbClr val="0066B3"/>
          </a:solidFill>
          <a:latin typeface="Arial" charset="0"/>
        </a:defRPr>
      </a:lvl8pPr>
      <a:lvl9pPr marL="1828800" algn="l" rtl="0" fontAlgn="base">
        <a:spcBef>
          <a:spcPct val="0"/>
        </a:spcBef>
        <a:spcAft>
          <a:spcPct val="0"/>
        </a:spcAft>
        <a:defRPr sz="2600" b="1">
          <a:solidFill>
            <a:srgbClr val="0066B3"/>
          </a:solidFill>
          <a:latin typeface="Arial" charset="0"/>
        </a:defRPr>
      </a:lvl9pPr>
    </p:titleStyle>
    <p:bodyStyle>
      <a:lvl1pPr marL="342900" indent="-342900" algn="l" rtl="0" eaLnBrk="0" fontAlgn="base" hangingPunct="0">
        <a:spcBef>
          <a:spcPct val="20000"/>
        </a:spcBef>
        <a:spcAft>
          <a:spcPct val="0"/>
        </a:spcAft>
        <a:buChar char="•"/>
        <a:defRPr sz="2400">
          <a:solidFill>
            <a:srgbClr val="53BE95"/>
          </a:solidFill>
          <a:latin typeface="+mn-lt"/>
          <a:ea typeface="+mn-ea"/>
          <a:cs typeface="+mn-cs"/>
        </a:defRPr>
      </a:lvl1pPr>
      <a:lvl2pPr marL="742950" indent="-285750" algn="l" rtl="0" eaLnBrk="0" fontAlgn="base" hangingPunct="0">
        <a:spcBef>
          <a:spcPct val="20000"/>
        </a:spcBef>
        <a:spcAft>
          <a:spcPct val="0"/>
        </a:spcAft>
        <a:buChar char="–"/>
        <a:defRPr sz="2000" b="1" i="1">
          <a:solidFill>
            <a:srgbClr val="F7955A"/>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16.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58.png"/><Relationship Id="rId7" Type="http://schemas.openxmlformats.org/officeDocument/2006/relationships/image" Target="../media/image62.png"/><Relationship Id="rId12" Type="http://schemas.openxmlformats.org/officeDocument/2006/relationships/image" Target="../media/image67.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61.png"/><Relationship Id="rId11" Type="http://schemas.openxmlformats.org/officeDocument/2006/relationships/image" Target="../media/image66.png"/><Relationship Id="rId5" Type="http://schemas.openxmlformats.org/officeDocument/2006/relationships/image" Target="../media/image60.png"/><Relationship Id="rId10" Type="http://schemas.openxmlformats.org/officeDocument/2006/relationships/image" Target="../media/image65.png"/><Relationship Id="rId4" Type="http://schemas.openxmlformats.org/officeDocument/2006/relationships/image" Target="../media/image59.png"/><Relationship Id="rId9" Type="http://schemas.openxmlformats.org/officeDocument/2006/relationships/image" Target="../media/image64.png"/></Relationships>
</file>

<file path=ppt/slides/_rels/slide1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8" Type="http://schemas.openxmlformats.org/officeDocument/2006/relationships/image" Target="../media/image75.png"/><Relationship Id="rId13" Type="http://schemas.openxmlformats.org/officeDocument/2006/relationships/image" Target="../media/image80.png"/><Relationship Id="rId3" Type="http://schemas.openxmlformats.org/officeDocument/2006/relationships/image" Target="../media/image70.png"/><Relationship Id="rId7" Type="http://schemas.openxmlformats.org/officeDocument/2006/relationships/image" Target="../media/image74.png"/><Relationship Id="rId12" Type="http://schemas.openxmlformats.org/officeDocument/2006/relationships/image" Target="../media/image79.png"/><Relationship Id="rId2" Type="http://schemas.openxmlformats.org/officeDocument/2006/relationships/image" Target="../media/image69.png"/><Relationship Id="rId1" Type="http://schemas.openxmlformats.org/officeDocument/2006/relationships/slideLayout" Target="../slideLayouts/slideLayout23.xml"/><Relationship Id="rId6" Type="http://schemas.openxmlformats.org/officeDocument/2006/relationships/image" Target="../media/image73.png"/><Relationship Id="rId11" Type="http://schemas.openxmlformats.org/officeDocument/2006/relationships/image" Target="../media/image78.png"/><Relationship Id="rId5" Type="http://schemas.openxmlformats.org/officeDocument/2006/relationships/image" Target="../media/image72.png"/><Relationship Id="rId10" Type="http://schemas.openxmlformats.org/officeDocument/2006/relationships/image" Target="../media/image77.png"/><Relationship Id="rId4" Type="http://schemas.openxmlformats.org/officeDocument/2006/relationships/image" Target="../media/image71.png"/><Relationship Id="rId9" Type="http://schemas.openxmlformats.org/officeDocument/2006/relationships/image" Target="../media/image76.png"/></Relationships>
</file>

<file path=ppt/slides/_rels/slide19.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69.png"/><Relationship Id="rId1" Type="http://schemas.openxmlformats.org/officeDocument/2006/relationships/slideLayout" Target="../slideLayouts/slideLayout23.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 Id="rId9" Type="http://schemas.openxmlformats.org/officeDocument/2006/relationships/image" Target="../media/image76.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20.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69.png"/><Relationship Id="rId1" Type="http://schemas.openxmlformats.org/officeDocument/2006/relationships/slideLayout" Target="../slideLayouts/slideLayout23.xml"/><Relationship Id="rId6" Type="http://schemas.openxmlformats.org/officeDocument/2006/relationships/image" Target="../media/image73.png"/><Relationship Id="rId5" Type="http://schemas.openxmlformats.org/officeDocument/2006/relationships/image" Target="../media/image72.png"/><Relationship Id="rId10" Type="http://schemas.openxmlformats.org/officeDocument/2006/relationships/image" Target="../media/image81.png"/><Relationship Id="rId4" Type="http://schemas.openxmlformats.org/officeDocument/2006/relationships/image" Target="../media/image71.png"/><Relationship Id="rId9" Type="http://schemas.openxmlformats.org/officeDocument/2006/relationships/image" Target="../media/image76.png"/></Relationships>
</file>

<file path=ppt/slides/_rels/slide21.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83.png"/><Relationship Id="rId1" Type="http://schemas.openxmlformats.org/officeDocument/2006/relationships/slideLayout" Target="../slideLayouts/slideLayout23.xml"/><Relationship Id="rId6" Type="http://schemas.openxmlformats.org/officeDocument/2006/relationships/image" Target="../media/image87.png"/><Relationship Id="rId5" Type="http://schemas.openxmlformats.org/officeDocument/2006/relationships/image" Target="../media/image86.png"/><Relationship Id="rId10" Type="http://schemas.openxmlformats.org/officeDocument/2006/relationships/image" Target="../media/image90.png"/><Relationship Id="rId4" Type="http://schemas.openxmlformats.org/officeDocument/2006/relationships/image" Target="../media/image85.png"/><Relationship Id="rId9" Type="http://schemas.openxmlformats.org/officeDocument/2006/relationships/image" Target="../media/image71.png"/></Relationships>
</file>

<file path=ppt/slides/_rels/slide2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3.wmf"/><Relationship Id="rId1" Type="http://schemas.openxmlformats.org/officeDocument/2006/relationships/slideLayout" Target="../slideLayouts/slideLayout23.xml"/><Relationship Id="rId4" Type="http://schemas.openxmlformats.org/officeDocument/2006/relationships/image" Target="../media/image92.png"/></Relationships>
</file>

<file path=ppt/slides/_rels/slide25.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93.png"/><Relationship Id="rId7" Type="http://schemas.openxmlformats.org/officeDocument/2006/relationships/image" Target="../media/image97.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4.png"/></Relationships>
</file>

<file path=ppt/slides/_rels/slide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3.wmf"/><Relationship Id="rId1" Type="http://schemas.openxmlformats.org/officeDocument/2006/relationships/slideLayout" Target="../slideLayouts/slideLayout23.xml"/><Relationship Id="rId5" Type="http://schemas.openxmlformats.org/officeDocument/2006/relationships/image" Target="../media/image101.png"/><Relationship Id="rId4" Type="http://schemas.openxmlformats.org/officeDocument/2006/relationships/image" Target="../media/image100.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4.png"/><Relationship Id="rId21"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image" Target="../media/image3.wmf"/><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23.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23" Type="http://schemas.openxmlformats.org/officeDocument/2006/relationships/image" Target="../media/image24.png"/><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 Id="rId22" Type="http://schemas.openxmlformats.org/officeDocument/2006/relationships/image" Target="../media/image23.png"/></Relationships>
</file>

<file path=ppt/slides/_rels/slide3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3.xml"/><Relationship Id="rId5" Type="http://schemas.openxmlformats.org/officeDocument/2006/relationships/image" Target="../media/image106.png"/><Relationship Id="rId4" Type="http://schemas.openxmlformats.org/officeDocument/2006/relationships/image" Target="../media/image105.png"/></Relationships>
</file>

<file path=ppt/slides/_rels/slide33.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3.xml"/><Relationship Id="rId5" Type="http://schemas.openxmlformats.org/officeDocument/2006/relationships/image" Target="../media/image108.png"/><Relationship Id="rId4" Type="http://schemas.openxmlformats.org/officeDocument/2006/relationships/image" Target="../media/image107.png"/></Relationships>
</file>

<file path=ppt/slides/_rels/slide3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3.wmf"/><Relationship Id="rId1" Type="http://schemas.openxmlformats.org/officeDocument/2006/relationships/slideLayout" Target="../slideLayouts/slideLayout23.xml"/><Relationship Id="rId5" Type="http://schemas.openxmlformats.org/officeDocument/2006/relationships/image" Target="../media/image111.png"/><Relationship Id="rId4" Type="http://schemas.openxmlformats.org/officeDocument/2006/relationships/image" Target="../media/image110.png"/></Relationships>
</file>

<file path=ppt/slides/_rels/slide36.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3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8" Type="http://schemas.openxmlformats.org/officeDocument/2006/relationships/image" Target="../media/image121.png"/><Relationship Id="rId3" Type="http://schemas.openxmlformats.org/officeDocument/2006/relationships/image" Target="../media/image116.png"/><Relationship Id="rId7" Type="http://schemas.openxmlformats.org/officeDocument/2006/relationships/image" Target="../media/image120.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119.png"/><Relationship Id="rId5" Type="http://schemas.openxmlformats.org/officeDocument/2006/relationships/image" Target="../media/image118.png"/><Relationship Id="rId10" Type="http://schemas.openxmlformats.org/officeDocument/2006/relationships/image" Target="../media/image123.png"/><Relationship Id="rId4" Type="http://schemas.openxmlformats.org/officeDocument/2006/relationships/image" Target="../media/image117.png"/><Relationship Id="rId9" Type="http://schemas.openxmlformats.org/officeDocument/2006/relationships/image" Target="../media/image122.png"/></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40.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3.wmf"/><Relationship Id="rId1" Type="http://schemas.openxmlformats.org/officeDocument/2006/relationships/slideLayout" Target="../slideLayouts/slideLayout23.xml"/><Relationship Id="rId4" Type="http://schemas.openxmlformats.org/officeDocument/2006/relationships/image" Target="../media/image125.png"/></Relationships>
</file>

<file path=ppt/slides/_rels/slide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18" Type="http://schemas.openxmlformats.org/officeDocument/2006/relationships/image" Target="../media/image42.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17" Type="http://schemas.openxmlformats.org/officeDocument/2006/relationships/image" Target="../media/image41.png"/><Relationship Id="rId2" Type="http://schemas.openxmlformats.org/officeDocument/2006/relationships/image" Target="../media/image26.png"/><Relationship Id="rId16" Type="http://schemas.openxmlformats.org/officeDocument/2006/relationships/image" Target="../media/image40.png"/><Relationship Id="rId20" Type="http://schemas.openxmlformats.org/officeDocument/2006/relationships/image" Target="../media/image44.png"/><Relationship Id="rId1" Type="http://schemas.openxmlformats.org/officeDocument/2006/relationships/slideLayout" Target="../slideLayouts/slideLayout23.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39.png"/><Relationship Id="rId10" Type="http://schemas.openxmlformats.org/officeDocument/2006/relationships/image" Target="../media/image34.png"/><Relationship Id="rId19" Type="http://schemas.openxmlformats.org/officeDocument/2006/relationships/image" Target="../media/image43.png"/><Relationship Id="rId4" Type="http://schemas.openxmlformats.org/officeDocument/2006/relationships/image" Target="../media/image28.png"/><Relationship Id="rId9" Type="http://schemas.openxmlformats.org/officeDocument/2006/relationships/image" Target="../media/image33.png"/><Relationship Id="rId14" Type="http://schemas.openxmlformats.org/officeDocument/2006/relationships/image" Target="../media/image38.png"/></Relationships>
</file>

<file path=ppt/slides/_rels/slide7.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18" Type="http://schemas.openxmlformats.org/officeDocument/2006/relationships/image" Target="../media/image49.png"/><Relationship Id="rId3" Type="http://schemas.openxmlformats.org/officeDocument/2006/relationships/image" Target="../media/image27.png"/><Relationship Id="rId21" Type="http://schemas.openxmlformats.org/officeDocument/2006/relationships/image" Target="../media/image51.png"/><Relationship Id="rId7" Type="http://schemas.openxmlformats.org/officeDocument/2006/relationships/image" Target="../media/image31.png"/><Relationship Id="rId12" Type="http://schemas.openxmlformats.org/officeDocument/2006/relationships/image" Target="../media/image36.png"/><Relationship Id="rId17" Type="http://schemas.openxmlformats.org/officeDocument/2006/relationships/image" Target="../media/image48.png"/><Relationship Id="rId2" Type="http://schemas.openxmlformats.org/officeDocument/2006/relationships/image" Target="../media/image26.png"/><Relationship Id="rId16" Type="http://schemas.openxmlformats.org/officeDocument/2006/relationships/image" Target="../media/image47.png"/><Relationship Id="rId20" Type="http://schemas.openxmlformats.org/officeDocument/2006/relationships/image" Target="../media/image50.png"/><Relationship Id="rId1" Type="http://schemas.openxmlformats.org/officeDocument/2006/relationships/slideLayout" Target="../slideLayouts/slideLayout23.xml"/><Relationship Id="rId6" Type="http://schemas.openxmlformats.org/officeDocument/2006/relationships/image" Target="../media/image30.png"/><Relationship Id="rId11" Type="http://schemas.openxmlformats.org/officeDocument/2006/relationships/image" Target="../media/image45.png"/><Relationship Id="rId5" Type="http://schemas.openxmlformats.org/officeDocument/2006/relationships/image" Target="../media/image29.png"/><Relationship Id="rId15" Type="http://schemas.openxmlformats.org/officeDocument/2006/relationships/image" Target="../media/image38.png"/><Relationship Id="rId10" Type="http://schemas.openxmlformats.org/officeDocument/2006/relationships/image" Target="../media/image34.png"/><Relationship Id="rId19" Type="http://schemas.openxmlformats.org/officeDocument/2006/relationships/image" Target="../media/image41.png"/><Relationship Id="rId4" Type="http://schemas.openxmlformats.org/officeDocument/2006/relationships/image" Target="../media/image28.png"/><Relationship Id="rId9" Type="http://schemas.openxmlformats.org/officeDocument/2006/relationships/image" Target="../media/image33.png"/><Relationship Id="rId14" Type="http://schemas.openxmlformats.org/officeDocument/2006/relationships/image" Target="../media/image46.png"/><Relationship Id="rId22" Type="http://schemas.openxmlformats.org/officeDocument/2006/relationships/image" Target="../media/image52.png"/></Relationships>
</file>

<file path=ppt/slides/_rels/slide8.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18" Type="http://schemas.openxmlformats.org/officeDocument/2006/relationships/image" Target="../media/image48.png"/><Relationship Id="rId3" Type="http://schemas.openxmlformats.org/officeDocument/2006/relationships/image" Target="../media/image26.png"/><Relationship Id="rId21" Type="http://schemas.openxmlformats.org/officeDocument/2006/relationships/image" Target="../media/image50.png"/><Relationship Id="rId7" Type="http://schemas.openxmlformats.org/officeDocument/2006/relationships/image" Target="../media/image54.png"/><Relationship Id="rId12" Type="http://schemas.openxmlformats.org/officeDocument/2006/relationships/image" Target="../media/image45.png"/><Relationship Id="rId17" Type="http://schemas.openxmlformats.org/officeDocument/2006/relationships/image" Target="../media/image47.png"/><Relationship Id="rId2" Type="http://schemas.openxmlformats.org/officeDocument/2006/relationships/image" Target="../media/image53.png"/><Relationship Id="rId16" Type="http://schemas.openxmlformats.org/officeDocument/2006/relationships/image" Target="../media/image38.png"/><Relationship Id="rId20" Type="http://schemas.openxmlformats.org/officeDocument/2006/relationships/image" Target="../media/image41.png"/><Relationship Id="rId1" Type="http://schemas.openxmlformats.org/officeDocument/2006/relationships/slideLayout" Target="../slideLayouts/slideLayout23.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5" Type="http://schemas.openxmlformats.org/officeDocument/2006/relationships/image" Target="../media/image46.png"/><Relationship Id="rId23" Type="http://schemas.openxmlformats.org/officeDocument/2006/relationships/image" Target="../media/image52.png"/><Relationship Id="rId10" Type="http://schemas.openxmlformats.org/officeDocument/2006/relationships/image" Target="../media/image33.png"/><Relationship Id="rId19" Type="http://schemas.openxmlformats.org/officeDocument/2006/relationships/image" Target="../media/image49.png"/><Relationship Id="rId4" Type="http://schemas.openxmlformats.org/officeDocument/2006/relationships/image" Target="../media/image27.png"/><Relationship Id="rId9" Type="http://schemas.openxmlformats.org/officeDocument/2006/relationships/image" Target="../media/image32.png"/><Relationship Id="rId14" Type="http://schemas.openxmlformats.org/officeDocument/2006/relationships/image" Target="../media/image37.png"/><Relationship Id="rId22" Type="http://schemas.openxmlformats.org/officeDocument/2006/relationships/image" Target="../media/image51.png"/></Relationships>
</file>

<file path=ppt/slides/_rels/slide9.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18" Type="http://schemas.openxmlformats.org/officeDocument/2006/relationships/image" Target="../media/image42.pn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png"/><Relationship Id="rId17" Type="http://schemas.openxmlformats.org/officeDocument/2006/relationships/image" Target="../media/image41.png"/><Relationship Id="rId2" Type="http://schemas.openxmlformats.org/officeDocument/2006/relationships/image" Target="../media/image26.png"/><Relationship Id="rId16" Type="http://schemas.openxmlformats.org/officeDocument/2006/relationships/image" Target="../media/image40.png"/><Relationship Id="rId20" Type="http://schemas.openxmlformats.org/officeDocument/2006/relationships/image" Target="../media/image44.png"/><Relationship Id="rId1" Type="http://schemas.openxmlformats.org/officeDocument/2006/relationships/slideLayout" Target="../slideLayouts/slideLayout23.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39.png"/><Relationship Id="rId10" Type="http://schemas.openxmlformats.org/officeDocument/2006/relationships/image" Target="../media/image34.png"/><Relationship Id="rId19" Type="http://schemas.openxmlformats.org/officeDocument/2006/relationships/image" Target="../media/image43.png"/><Relationship Id="rId4" Type="http://schemas.openxmlformats.org/officeDocument/2006/relationships/image" Target="../media/image28.png"/><Relationship Id="rId9" Type="http://schemas.openxmlformats.org/officeDocument/2006/relationships/image" Target="../media/image33.png"/><Relationship Id="rId14" Type="http://schemas.openxmlformats.org/officeDocument/2006/relationships/image" Target="../media/image3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4733" name="Picture 29" descr="2nd-p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0"/>
            <a:ext cx="7391400"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4706" name="Text Box 2"/>
          <p:cNvSpPr txBox="1">
            <a:spLocks noChangeArrowheads="1"/>
          </p:cNvSpPr>
          <p:nvPr/>
        </p:nvSpPr>
        <p:spPr bwMode="auto">
          <a:xfrm>
            <a:off x="1273175" y="593725"/>
            <a:ext cx="4038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US" altLang="en-US" sz="2000" b="1">
                <a:solidFill>
                  <a:srgbClr val="A05DA5"/>
                </a:solidFill>
              </a:rPr>
              <a:t>CHAPTER 17 OUTLINE</a:t>
            </a:r>
          </a:p>
        </p:txBody>
      </p:sp>
      <p:sp>
        <p:nvSpPr>
          <p:cNvPr id="584748" name="Rectangle 44"/>
          <p:cNvSpPr>
            <a:spLocks noChangeArrowheads="1"/>
          </p:cNvSpPr>
          <p:nvPr/>
        </p:nvSpPr>
        <p:spPr bwMode="auto">
          <a:xfrm>
            <a:off x="1295400" y="1123950"/>
            <a:ext cx="6400800"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623888" indent="-623888">
              <a:spcBef>
                <a:spcPct val="20000"/>
              </a:spcBef>
              <a:buChar char="•"/>
              <a:defRPr sz="2400">
                <a:solidFill>
                  <a:srgbClr val="53BE95"/>
                </a:solidFill>
                <a:latin typeface="Arial" panose="020B0604020202020204" pitchFamily="34" charset="0"/>
              </a:defRPr>
            </a:lvl1pPr>
            <a:lvl2pPr marL="1139825" indent="-285750">
              <a:spcBef>
                <a:spcPct val="20000"/>
              </a:spcBef>
              <a:buChar char="–"/>
              <a:defRPr sz="2000" b="1" i="1">
                <a:solidFill>
                  <a:srgbClr val="F7955A"/>
                </a:solidFill>
                <a:latin typeface="Arial" panose="020B0604020202020204" pitchFamily="34" charset="0"/>
              </a:defRPr>
            </a:lvl2pPr>
            <a:lvl3pPr marL="1482725" indent="-228600">
              <a:spcBef>
                <a:spcPct val="20000"/>
              </a:spcBef>
              <a:buChar char="•"/>
              <a:defRPr sz="2400">
                <a:solidFill>
                  <a:schemeClr val="tx1"/>
                </a:solidFill>
                <a:latin typeface="Arial" panose="020B0604020202020204" pitchFamily="34" charset="0"/>
              </a:defRPr>
            </a:lvl3pPr>
            <a:lvl4pPr marL="1825625" indent="-228600">
              <a:spcBef>
                <a:spcPct val="20000"/>
              </a:spcBef>
              <a:buChar char="–"/>
              <a:defRPr sz="2000">
                <a:solidFill>
                  <a:schemeClr val="tx1"/>
                </a:solidFill>
                <a:latin typeface="Arial" panose="020B0604020202020204" pitchFamily="34" charset="0"/>
              </a:defRPr>
            </a:lvl4pPr>
            <a:lvl5pPr marL="2168525" indent="-228600">
              <a:spcBef>
                <a:spcPct val="20000"/>
              </a:spcBef>
              <a:buChar char="»"/>
              <a:defRPr sz="2000">
                <a:solidFill>
                  <a:schemeClr val="tx1"/>
                </a:solidFill>
                <a:latin typeface="Arial" panose="020B0604020202020204" pitchFamily="34" charset="0"/>
              </a:defRPr>
            </a:lvl5pPr>
            <a:lvl6pPr marL="2625725"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3082925"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540125"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997325"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200000"/>
              </a:lnSpc>
              <a:spcBef>
                <a:spcPct val="0"/>
              </a:spcBef>
              <a:buFontTx/>
              <a:buNone/>
            </a:pPr>
            <a:r>
              <a:rPr lang="en-US" altLang="en-US" sz="2000">
                <a:solidFill>
                  <a:schemeClr val="tx1"/>
                </a:solidFill>
              </a:rPr>
              <a:t>17.1 	Quality Uncertainty and the Market for Lemons</a:t>
            </a:r>
          </a:p>
          <a:p>
            <a:pPr eaLnBrk="1" hangingPunct="1">
              <a:lnSpc>
                <a:spcPct val="200000"/>
              </a:lnSpc>
              <a:spcBef>
                <a:spcPct val="0"/>
              </a:spcBef>
              <a:buFontTx/>
              <a:buNone/>
            </a:pPr>
            <a:r>
              <a:rPr lang="en-US" altLang="en-US" sz="2000">
                <a:solidFill>
                  <a:schemeClr val="tx1"/>
                </a:solidFill>
              </a:rPr>
              <a:t>17.2 	Market Signaling</a:t>
            </a:r>
          </a:p>
          <a:p>
            <a:pPr eaLnBrk="1" hangingPunct="1">
              <a:lnSpc>
                <a:spcPct val="200000"/>
              </a:lnSpc>
              <a:spcBef>
                <a:spcPct val="0"/>
              </a:spcBef>
              <a:buFontTx/>
              <a:buNone/>
            </a:pPr>
            <a:r>
              <a:rPr lang="en-US" altLang="en-US" sz="2000">
                <a:solidFill>
                  <a:schemeClr val="tx1"/>
                </a:solidFill>
              </a:rPr>
              <a:t>17.3 	Moral Hazard</a:t>
            </a:r>
          </a:p>
          <a:p>
            <a:pPr eaLnBrk="1" hangingPunct="1">
              <a:lnSpc>
                <a:spcPct val="200000"/>
              </a:lnSpc>
              <a:spcBef>
                <a:spcPct val="0"/>
              </a:spcBef>
              <a:buFontTx/>
              <a:buNone/>
            </a:pPr>
            <a:r>
              <a:rPr lang="en-US" altLang="en-US" sz="2000">
                <a:solidFill>
                  <a:schemeClr val="tx1"/>
                </a:solidFill>
              </a:rPr>
              <a:t>17.4 	The Principal–Agent Problem</a:t>
            </a:r>
          </a:p>
          <a:p>
            <a:pPr eaLnBrk="1" hangingPunct="1">
              <a:lnSpc>
                <a:spcPct val="200000"/>
              </a:lnSpc>
              <a:spcBef>
                <a:spcPct val="0"/>
              </a:spcBef>
              <a:buFontTx/>
              <a:buNone/>
            </a:pPr>
            <a:r>
              <a:rPr lang="en-US" altLang="en-US" sz="2000">
                <a:solidFill>
                  <a:schemeClr val="tx1"/>
                </a:solidFill>
              </a:rPr>
              <a:t>17.5 	Managerial Incentives in an Integrated Firm</a:t>
            </a:r>
          </a:p>
          <a:p>
            <a:pPr eaLnBrk="1" hangingPunct="1">
              <a:lnSpc>
                <a:spcPct val="200000"/>
              </a:lnSpc>
              <a:spcBef>
                <a:spcPct val="0"/>
              </a:spcBef>
              <a:buFontTx/>
              <a:buNone/>
            </a:pPr>
            <a:r>
              <a:rPr lang="en-US" altLang="en-US" sz="2000">
                <a:solidFill>
                  <a:schemeClr val="tx1"/>
                </a:solidFill>
              </a:rPr>
              <a:t>17.6 	Asymmetric Information in Labor Markets:   Efficiency Wage Theory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4706"/>
                                        </p:tgtEl>
                                        <p:attrNameLst>
                                          <p:attrName>style.visibility</p:attrName>
                                        </p:attrNameLst>
                                      </p:cBhvr>
                                      <p:to>
                                        <p:strVal val="visible"/>
                                      </p:to>
                                    </p:set>
                                    <p:animEffect transition="in" filter="wipe(left)">
                                      <p:cBhvr>
                                        <p:cTn id="7" dur="500"/>
                                        <p:tgtEl>
                                          <p:spTgt spid="584706"/>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84733"/>
                                        </p:tgtEl>
                                        <p:attrNameLst>
                                          <p:attrName>style.visibility</p:attrName>
                                        </p:attrNameLst>
                                      </p:cBhvr>
                                      <p:to>
                                        <p:strVal val="visible"/>
                                      </p:to>
                                    </p:set>
                                    <p:animEffect transition="in" filter="fade">
                                      <p:cBhvr>
                                        <p:cTn id="11" dur="500"/>
                                        <p:tgtEl>
                                          <p:spTgt spid="584733"/>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84748">
                                            <p:txEl>
                                              <p:pRg st="0" end="0"/>
                                            </p:txEl>
                                          </p:spTgt>
                                        </p:tgtEl>
                                        <p:attrNameLst>
                                          <p:attrName>style.visibility</p:attrName>
                                        </p:attrNameLst>
                                      </p:cBhvr>
                                      <p:to>
                                        <p:strVal val="visible"/>
                                      </p:to>
                                    </p:set>
                                    <p:animEffect transition="in" filter="wipe(left)">
                                      <p:cBhvr>
                                        <p:cTn id="15" dur="500"/>
                                        <p:tgtEl>
                                          <p:spTgt spid="584748">
                                            <p:txEl>
                                              <p:pRg st="0" end="0"/>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84748">
                                            <p:txEl>
                                              <p:pRg st="1" end="1"/>
                                            </p:txEl>
                                          </p:spTgt>
                                        </p:tgtEl>
                                        <p:attrNameLst>
                                          <p:attrName>style.visibility</p:attrName>
                                        </p:attrNameLst>
                                      </p:cBhvr>
                                      <p:to>
                                        <p:strVal val="visible"/>
                                      </p:to>
                                    </p:set>
                                    <p:animEffect transition="in" filter="wipe(left)">
                                      <p:cBhvr>
                                        <p:cTn id="19" dur="500"/>
                                        <p:tgtEl>
                                          <p:spTgt spid="584748">
                                            <p:txEl>
                                              <p:pRg st="1" end="1"/>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84748">
                                            <p:txEl>
                                              <p:pRg st="2" end="2"/>
                                            </p:txEl>
                                          </p:spTgt>
                                        </p:tgtEl>
                                        <p:attrNameLst>
                                          <p:attrName>style.visibility</p:attrName>
                                        </p:attrNameLst>
                                      </p:cBhvr>
                                      <p:to>
                                        <p:strVal val="visible"/>
                                      </p:to>
                                    </p:set>
                                    <p:animEffect transition="in" filter="wipe(left)">
                                      <p:cBhvr>
                                        <p:cTn id="23" dur="500"/>
                                        <p:tgtEl>
                                          <p:spTgt spid="584748">
                                            <p:txEl>
                                              <p:pRg st="2" end="2"/>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84748">
                                            <p:txEl>
                                              <p:pRg st="3" end="3"/>
                                            </p:txEl>
                                          </p:spTgt>
                                        </p:tgtEl>
                                        <p:attrNameLst>
                                          <p:attrName>style.visibility</p:attrName>
                                        </p:attrNameLst>
                                      </p:cBhvr>
                                      <p:to>
                                        <p:strVal val="visible"/>
                                      </p:to>
                                    </p:set>
                                    <p:animEffect transition="in" filter="wipe(left)">
                                      <p:cBhvr>
                                        <p:cTn id="27" dur="500"/>
                                        <p:tgtEl>
                                          <p:spTgt spid="584748">
                                            <p:txEl>
                                              <p:pRg st="3" end="3"/>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84748">
                                            <p:txEl>
                                              <p:pRg st="4" end="4"/>
                                            </p:txEl>
                                          </p:spTgt>
                                        </p:tgtEl>
                                        <p:attrNameLst>
                                          <p:attrName>style.visibility</p:attrName>
                                        </p:attrNameLst>
                                      </p:cBhvr>
                                      <p:to>
                                        <p:strVal val="visible"/>
                                      </p:to>
                                    </p:set>
                                    <p:animEffect transition="in" filter="wipe(left)">
                                      <p:cBhvr>
                                        <p:cTn id="31" dur="500"/>
                                        <p:tgtEl>
                                          <p:spTgt spid="584748">
                                            <p:txEl>
                                              <p:pRg st="4" end="4"/>
                                            </p:txEl>
                                          </p:spTgt>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84748">
                                            <p:txEl>
                                              <p:pRg st="5" end="5"/>
                                            </p:txEl>
                                          </p:spTgt>
                                        </p:tgtEl>
                                        <p:attrNameLst>
                                          <p:attrName>style.visibility</p:attrName>
                                        </p:attrNameLst>
                                      </p:cBhvr>
                                      <p:to>
                                        <p:strVal val="visible"/>
                                      </p:to>
                                    </p:set>
                                    <p:animEffect transition="in" filter="wipe(left)">
                                      <p:cBhvr>
                                        <p:cTn id="35" dur="500"/>
                                        <p:tgtEl>
                                          <p:spTgt spid="58474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4706" grpId="0" autoUpdateAnimBg="0"/>
      <p:bldP spid="584748" grpId="0" build="p"/>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152400" y="1066800"/>
                <a:ext cx="8382000" cy="3970318"/>
              </a:xfrm>
              <a:prstGeom prst="rect">
                <a:avLst/>
              </a:prstGeom>
              <a:noFill/>
            </p:spPr>
            <p:txBody>
              <a:bodyPr wrap="square" rtlCol="0">
                <a:spAutoFit/>
              </a:bodyPr>
              <a:lstStyle/>
              <a:p>
                <a:r>
                  <a:rPr lang="en-GB" dirty="0" smtClean="0">
                    <a:latin typeface="+mj-lt"/>
                  </a:rPr>
                  <a:t>Buyer strategy states the action after </a:t>
                </a:r>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𝐿</m:t>
                        </m:r>
                      </m:sub>
                    </m:sSub>
                  </m:oMath>
                </a14:m>
                <a:r>
                  <a:rPr lang="en-GB" dirty="0" smtClean="0">
                    <a:latin typeface="+mj-lt"/>
                  </a:rPr>
                  <a:t>, then the action after </a:t>
                </a:r>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𝑀</m:t>
                        </m:r>
                      </m:sub>
                    </m:sSub>
                  </m:oMath>
                </a14:m>
                <a:r>
                  <a:rPr lang="en-GB" dirty="0" smtClean="0">
                    <a:latin typeface="+mj-lt"/>
                  </a:rPr>
                  <a:t> and finally the action after </a:t>
                </a:r>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𝐻</m:t>
                        </m:r>
                      </m:sub>
                    </m:sSub>
                    <m:r>
                      <a:rPr lang="en-GB" b="0" i="1" smtClean="0">
                        <a:latin typeface="Cambria Math" panose="02040503050406030204" pitchFamily="18" charset="0"/>
                      </a:rPr>
                      <m:t>. </m:t>
                    </m:r>
                  </m:oMath>
                </a14:m>
                <a:r>
                  <a:rPr lang="en-GB" dirty="0" smtClean="0">
                    <a:latin typeface="+mj-lt"/>
                  </a:rPr>
                  <a:t> For example b, </a:t>
                </a:r>
                <a:r>
                  <a:rPr lang="en-GB" dirty="0" err="1" smtClean="0">
                    <a:latin typeface="+mj-lt"/>
                  </a:rPr>
                  <a:t>nb</a:t>
                </a:r>
                <a:r>
                  <a:rPr lang="en-GB" dirty="0" smtClean="0">
                    <a:latin typeface="+mj-lt"/>
                  </a:rPr>
                  <a:t>, b means to buy when price is low and high, do not buy at medium price.</a:t>
                </a:r>
              </a:p>
              <a:p>
                <a:endParaRPr lang="en-GB" dirty="0">
                  <a:latin typeface="+mj-lt"/>
                </a:endParaRPr>
              </a:p>
              <a:p>
                <a:r>
                  <a:rPr lang="en-GB" dirty="0" smtClean="0">
                    <a:latin typeface="+mj-lt"/>
                  </a:rPr>
                  <a:t>In each cell, the upper formula denotes the seller payoff, the bottom one denotes the buyer payoff</a:t>
                </a:r>
              </a:p>
              <a:p>
                <a:endParaRPr lang="en-GB" dirty="0" smtClean="0">
                  <a:latin typeface="+mj-lt"/>
                </a:endParaRPr>
              </a:p>
              <a:p>
                <a:r>
                  <a:rPr lang="en-GB" dirty="0" smtClean="0">
                    <a:latin typeface="+mj-lt"/>
                  </a:rPr>
                  <a:t>In bold we denote the best responses</a:t>
                </a:r>
              </a:p>
              <a:p>
                <a:endParaRPr lang="en-GB" dirty="0">
                  <a:latin typeface="+mj-lt"/>
                </a:endParaRPr>
              </a:p>
              <a:p>
                <a:r>
                  <a:rPr lang="en-GB" dirty="0" smtClean="0">
                    <a:latin typeface="+mj-lt"/>
                  </a:rPr>
                  <a:t>There 4 SPNE: 3 equilibria imply no trade, 1 equilibrium implies trade of the low quality good</a:t>
                </a:r>
              </a:p>
              <a:p>
                <a:endParaRPr lang="en-GB" dirty="0">
                  <a:latin typeface="+mj-lt"/>
                </a:endParaRPr>
              </a:p>
              <a:p>
                <a:endParaRPr lang="en-GB" dirty="0" smtClean="0">
                  <a:latin typeface="+mj-lt"/>
                </a:endParaRPr>
              </a:p>
              <a:p>
                <a:endParaRPr lang="en-GB" dirty="0">
                  <a:latin typeface="+mj-lt"/>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152400" y="1066800"/>
                <a:ext cx="8382000" cy="3970318"/>
              </a:xfrm>
              <a:prstGeom prst="rect">
                <a:avLst/>
              </a:prstGeom>
              <a:blipFill rotWithShape="0">
                <a:blip r:embed="rId2"/>
                <a:stretch>
                  <a:fillRect l="-582" t="-768" r="-727"/>
                </a:stretch>
              </a:blipFill>
            </p:spPr>
            <p:txBody>
              <a:bodyPr/>
              <a:lstStyle/>
              <a:p>
                <a:r>
                  <a:rPr lang="en-GB">
                    <a:noFill/>
                  </a:rPr>
                  <a:t> </a:t>
                </a:r>
              </a:p>
            </p:txBody>
          </p:sp>
        </mc:Fallback>
      </mc:AlternateContent>
    </p:spTree>
    <p:extLst>
      <p:ext uri="{BB962C8B-B14F-4D97-AF65-F5344CB8AC3E}">
        <p14:creationId xmlns:p14="http://schemas.microsoft.com/office/powerpoint/2010/main" val="37619570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96513379"/>
                  </p:ext>
                </p:extLst>
              </p:nvPr>
            </p:nvGraphicFramePr>
            <p:xfrm>
              <a:off x="76200" y="4482"/>
              <a:ext cx="8915400" cy="6502400"/>
            </p:xfrm>
            <a:graphic>
              <a:graphicData uri="http://schemas.openxmlformats.org/drawingml/2006/table">
                <a:tbl>
                  <a:tblPr firstRow="1" bandRow="1">
                    <a:tableStyleId>{5C22544A-7EE6-4342-B048-85BDC9FD1C3A}</a:tableStyleId>
                  </a:tblPr>
                  <a:tblGrid>
                    <a:gridCol w="891540">
                      <a:extLst>
                        <a:ext uri="{9D8B030D-6E8A-4147-A177-3AD203B41FA5}">
                          <a16:colId xmlns:a16="http://schemas.microsoft.com/office/drawing/2014/main" val="20000"/>
                        </a:ext>
                      </a:extLst>
                    </a:gridCol>
                    <a:gridCol w="939301">
                      <a:extLst>
                        <a:ext uri="{9D8B030D-6E8A-4147-A177-3AD203B41FA5}">
                          <a16:colId xmlns:a16="http://schemas.microsoft.com/office/drawing/2014/main" val="20001"/>
                        </a:ext>
                      </a:extLst>
                    </a:gridCol>
                    <a:gridCol w="843779">
                      <a:extLst>
                        <a:ext uri="{9D8B030D-6E8A-4147-A177-3AD203B41FA5}">
                          <a16:colId xmlns:a16="http://schemas.microsoft.com/office/drawing/2014/main" val="20002"/>
                        </a:ext>
                      </a:extLst>
                    </a:gridCol>
                    <a:gridCol w="891540">
                      <a:extLst>
                        <a:ext uri="{9D8B030D-6E8A-4147-A177-3AD203B41FA5}">
                          <a16:colId xmlns:a16="http://schemas.microsoft.com/office/drawing/2014/main" val="20003"/>
                        </a:ext>
                      </a:extLst>
                    </a:gridCol>
                    <a:gridCol w="891540">
                      <a:extLst>
                        <a:ext uri="{9D8B030D-6E8A-4147-A177-3AD203B41FA5}">
                          <a16:colId xmlns:a16="http://schemas.microsoft.com/office/drawing/2014/main" val="20004"/>
                        </a:ext>
                      </a:extLst>
                    </a:gridCol>
                    <a:gridCol w="891540">
                      <a:extLst>
                        <a:ext uri="{9D8B030D-6E8A-4147-A177-3AD203B41FA5}">
                          <a16:colId xmlns:a16="http://schemas.microsoft.com/office/drawing/2014/main" val="20005"/>
                        </a:ext>
                      </a:extLst>
                    </a:gridCol>
                    <a:gridCol w="891540">
                      <a:extLst>
                        <a:ext uri="{9D8B030D-6E8A-4147-A177-3AD203B41FA5}">
                          <a16:colId xmlns:a16="http://schemas.microsoft.com/office/drawing/2014/main" val="20006"/>
                        </a:ext>
                      </a:extLst>
                    </a:gridCol>
                    <a:gridCol w="891540">
                      <a:extLst>
                        <a:ext uri="{9D8B030D-6E8A-4147-A177-3AD203B41FA5}">
                          <a16:colId xmlns:a16="http://schemas.microsoft.com/office/drawing/2014/main" val="20007"/>
                        </a:ext>
                      </a:extLst>
                    </a:gridCol>
                    <a:gridCol w="891540">
                      <a:extLst>
                        <a:ext uri="{9D8B030D-6E8A-4147-A177-3AD203B41FA5}">
                          <a16:colId xmlns:a16="http://schemas.microsoft.com/office/drawing/2014/main" val="20008"/>
                        </a:ext>
                      </a:extLst>
                    </a:gridCol>
                    <a:gridCol w="891540">
                      <a:extLst>
                        <a:ext uri="{9D8B030D-6E8A-4147-A177-3AD203B41FA5}">
                          <a16:colId xmlns:a16="http://schemas.microsoft.com/office/drawing/2014/main" val="20009"/>
                        </a:ext>
                      </a:extLst>
                    </a:gridCol>
                  </a:tblGrid>
                  <a:tr h="370840">
                    <a:tc>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8">
                      <a:txBody>
                        <a:bodyPr/>
                        <a:lstStyle/>
                        <a:p>
                          <a:pPr algn="ctr"/>
                          <a:r>
                            <a:rPr lang="en-GB" b="0" dirty="0" smtClean="0">
                              <a:solidFill>
                                <a:sysClr val="windowText" lastClr="000000"/>
                              </a:solidFill>
                            </a:rPr>
                            <a:t>Buyer</a:t>
                          </a:r>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70840">
                    <a:tc>
                      <a:txBody>
                        <a:bodyPr/>
                        <a:lstStyle/>
                        <a:p>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err="1" smtClean="0">
                              <a:solidFill>
                                <a:sysClr val="windowText" lastClr="000000"/>
                              </a:solidFill>
                            </a:rPr>
                            <a:t>nb</a:t>
                          </a:r>
                          <a:r>
                            <a:rPr lang="en-GB" sz="1200" b="0" dirty="0" smtClean="0">
                              <a:solidFill>
                                <a:sysClr val="windowText" lastClr="000000"/>
                              </a:solidFill>
                            </a:rPr>
                            <a:t> </a:t>
                          </a:r>
                          <a:r>
                            <a:rPr lang="en-GB" sz="1200" b="0" dirty="0" err="1" smtClean="0">
                              <a:solidFill>
                                <a:sysClr val="windowText" lastClr="000000"/>
                              </a:solidFill>
                            </a:rPr>
                            <a:t>nb</a:t>
                          </a:r>
                          <a:r>
                            <a:rPr lang="en-GB" sz="1200" b="0" dirty="0" smtClean="0">
                              <a:solidFill>
                                <a:sysClr val="windowText" lastClr="000000"/>
                              </a:solidFill>
                            </a:rPr>
                            <a:t> </a:t>
                          </a:r>
                          <a:r>
                            <a:rPr lang="en-GB" sz="1200" b="0" dirty="0" err="1" smtClean="0">
                              <a:solidFill>
                                <a:sysClr val="windowText" lastClr="000000"/>
                              </a:solidFill>
                            </a:rPr>
                            <a:t>nb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smtClean="0">
                              <a:solidFill>
                                <a:sysClr val="windowText" lastClr="000000"/>
                              </a:solidFill>
                            </a:rPr>
                            <a:t>b </a:t>
                          </a:r>
                          <a:r>
                            <a:rPr lang="en-GB" sz="1200" b="0" dirty="0" err="1" smtClean="0">
                              <a:solidFill>
                                <a:sysClr val="windowText" lastClr="000000"/>
                              </a:solidFill>
                            </a:rPr>
                            <a:t>nb</a:t>
                          </a:r>
                          <a:r>
                            <a:rPr lang="en-GB" sz="1200" b="0" dirty="0" smtClean="0">
                              <a:solidFill>
                                <a:sysClr val="windowText" lastClr="000000"/>
                              </a:solidFill>
                            </a:rPr>
                            <a:t> </a:t>
                          </a:r>
                          <a:r>
                            <a:rPr lang="en-GB" sz="1200" b="0" dirty="0" err="1" smtClean="0">
                              <a:solidFill>
                                <a:sysClr val="windowText" lastClr="000000"/>
                              </a:solidFill>
                            </a:rPr>
                            <a:t>nb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err="1" smtClean="0">
                              <a:solidFill>
                                <a:sysClr val="windowText" lastClr="000000"/>
                              </a:solidFill>
                            </a:rPr>
                            <a:t>nb</a:t>
                          </a:r>
                          <a:r>
                            <a:rPr lang="en-GB" sz="1200" b="0" dirty="0" smtClean="0">
                              <a:solidFill>
                                <a:sysClr val="windowText" lastClr="000000"/>
                              </a:solidFill>
                            </a:rPr>
                            <a:t> </a:t>
                          </a:r>
                          <a:r>
                            <a:rPr lang="en-GB" sz="1200" b="0" baseline="0" dirty="0" smtClean="0">
                              <a:solidFill>
                                <a:sysClr val="windowText" lastClr="000000"/>
                              </a:solidFill>
                            </a:rPr>
                            <a:t> </a:t>
                          </a:r>
                          <a:r>
                            <a:rPr lang="en-GB" sz="1200" b="0" dirty="0" smtClean="0">
                              <a:solidFill>
                                <a:sysClr val="windowText" lastClr="000000"/>
                              </a:solidFill>
                            </a:rPr>
                            <a:t>b </a:t>
                          </a:r>
                          <a:r>
                            <a:rPr lang="en-GB" sz="1200" b="0" dirty="0" err="1" smtClean="0">
                              <a:solidFill>
                                <a:sysClr val="windowText" lastClr="000000"/>
                              </a:solidFill>
                            </a:rPr>
                            <a:t>nb</a:t>
                          </a:r>
                          <a:endParaRPr lang="en-GB" sz="1200" b="0" dirty="0" smtClean="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err="1" smtClean="0">
                              <a:solidFill>
                                <a:sysClr val="windowText" lastClr="000000"/>
                              </a:solidFill>
                            </a:rPr>
                            <a:t>nb</a:t>
                          </a:r>
                          <a:r>
                            <a:rPr lang="en-GB" sz="1200" b="0" baseline="0" dirty="0" smtClean="0">
                              <a:solidFill>
                                <a:sysClr val="windowText" lastClr="000000"/>
                              </a:solidFill>
                            </a:rPr>
                            <a:t> </a:t>
                          </a:r>
                          <a:r>
                            <a:rPr lang="en-GB" sz="1200" b="0" dirty="0" err="1" smtClean="0">
                              <a:solidFill>
                                <a:sysClr val="windowText" lastClr="000000"/>
                              </a:solidFill>
                            </a:rPr>
                            <a:t>nb</a:t>
                          </a:r>
                          <a:r>
                            <a:rPr lang="en-GB" sz="1200" b="0" baseline="0" dirty="0" smtClean="0">
                              <a:solidFill>
                                <a:sysClr val="windowText" lastClr="000000"/>
                              </a:solidFill>
                            </a:rPr>
                            <a:t> </a:t>
                          </a:r>
                          <a:r>
                            <a:rPr lang="en-GB" sz="1200" b="0" dirty="0" smtClean="0">
                              <a:solidFill>
                                <a:sysClr val="windowText" lastClr="000000"/>
                              </a:solidFill>
                            </a:rPr>
                            <a:t>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nb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nb</a:t>
                          </a:r>
                          <a:r>
                            <a:rPr lang="en-GB" sz="1200" b="0" baseline="0" dirty="0" smtClean="0">
                              <a:solidFill>
                                <a:sysClr val="windowText" lastClr="000000"/>
                              </a:solidFill>
                            </a:rPr>
                            <a:t> </a:t>
                          </a:r>
                          <a:r>
                            <a:rPr lang="en-GB" sz="1200" b="0" dirty="0" smtClean="0">
                              <a:solidFill>
                                <a:sysClr val="windowText" lastClr="000000"/>
                              </a:solidFill>
                            </a:rPr>
                            <a:t>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err="1" smtClean="0">
                              <a:solidFill>
                                <a:sysClr val="windowText" lastClr="000000"/>
                              </a:solidFill>
                            </a:rPr>
                            <a:t>nb</a:t>
                          </a:r>
                          <a:r>
                            <a:rPr lang="en-GB" sz="1200" b="0" baseline="0" dirty="0" smtClean="0">
                              <a:solidFill>
                                <a:sysClr val="windowText" lastClr="000000"/>
                              </a:solidFill>
                            </a:rPr>
                            <a:t> </a:t>
                          </a:r>
                          <a:r>
                            <a:rPr lang="en-GB" sz="1200" b="0" dirty="0"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b</a:t>
                          </a:r>
                          <a:endParaRPr lang="en-GB" sz="1200" b="0" dirty="0" smtClean="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70840">
                    <a:tc rowSpan="9">
                      <a:txBody>
                        <a:bodyPr/>
                        <a:lstStyle/>
                        <a:p>
                          <a:r>
                            <a:rPr lang="en-GB" b="0" dirty="0" smtClean="0">
                              <a:solidFill>
                                <a:sysClr val="windowText" lastClr="000000"/>
                              </a:solidFill>
                            </a:rPr>
                            <a:t>Seller</a:t>
                          </a:r>
                          <a:endParaRPr lang="en-GB" b="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𝒄</m:t>
                                  </m:r>
                                </m:e>
                                <m:sub>
                                  <m:r>
                                    <a:rPr lang="en-GB" sz="1800" b="1" i="1" smtClean="0">
                                      <a:solidFill>
                                        <a:schemeClr val="tx1"/>
                                      </a:solidFill>
                                      <a:latin typeface="Cambria Math" panose="02040503050406030204" pitchFamily="18" charset="0"/>
                                    </a:rPr>
                                    <m:t>𝑳</m:t>
                                  </m:r>
                                </m:sub>
                              </m:sSub>
                            </m:oMath>
                          </a14:m>
                          <a:endParaRPr lang="en-GB" sz="1800" b="1"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𝑳</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𝐿</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𝑳</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𝐿</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𝑳</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𝐿</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𝑳</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7084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7084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7084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𝒄</m:t>
                                  </m:r>
                                </m:e>
                                <m:sub>
                                  <m:r>
                                    <a:rPr lang="en-GB" sz="1800" b="1" i="1" smtClean="0">
                                      <a:solidFill>
                                        <a:schemeClr val="tx1"/>
                                      </a:solidFill>
                                      <a:latin typeface="Cambria Math" panose="02040503050406030204" pitchFamily="18" charset="0"/>
                                    </a:rPr>
                                    <m:t>𝑳</m:t>
                                  </m:r>
                                </m:sub>
                              </m:sSub>
                            </m:oMath>
                          </a14:m>
                          <a:endParaRPr lang="en-GB" sz="1800" b="1"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𝒄</m:t>
                                  </m:r>
                                </m:e>
                                <m:sub>
                                  <m:r>
                                    <a:rPr lang="en-GB" sz="1800" b="1" i="1" smtClean="0">
                                      <a:solidFill>
                                        <a:schemeClr val="tx1"/>
                                      </a:solidFill>
                                      <a:latin typeface="Cambria Math" panose="02040503050406030204" pitchFamily="18" charset="0"/>
                                    </a:rPr>
                                    <m:t>𝑳</m:t>
                                  </m:r>
                                </m:sub>
                              </m:sSub>
                            </m:oMath>
                          </a14:m>
                          <a:endParaRPr lang="en-GB" sz="1800" b="1"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𝐿</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𝐿</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7084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37084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37084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𝒄</m:t>
                                  </m:r>
                                </m:e>
                                <m:sub>
                                  <m:r>
                                    <a:rPr lang="en-GB" sz="1800" b="1" i="1" smtClean="0">
                                      <a:solidFill>
                                        <a:schemeClr val="tx1"/>
                                      </a:solidFill>
                                      <a:latin typeface="Cambria Math" panose="02040503050406030204" pitchFamily="18" charset="0"/>
                                    </a:rPr>
                                    <m:t>𝑳</m:t>
                                  </m:r>
                                </m:sub>
                              </m:sSub>
                            </m:oMath>
                          </a14:m>
                          <a:endParaRPr lang="en-GB" sz="1800" b="1"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𝒄</m:t>
                                  </m:r>
                                </m:e>
                                <m:sub>
                                  <m:r>
                                    <a:rPr lang="en-GB" sz="1800" b="1" i="1" smtClean="0">
                                      <a:solidFill>
                                        <a:schemeClr val="tx1"/>
                                      </a:solidFill>
                                      <a:latin typeface="Cambria Math" panose="02040503050406030204" pitchFamily="18" charset="0"/>
                                    </a:rPr>
                                    <m:t>𝑳</m:t>
                                  </m:r>
                                </m:sub>
                              </m:sSub>
                            </m:oMath>
                          </a14:m>
                          <a:endParaRPr lang="en-GB" sz="1800" b="1"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𝒄</m:t>
                                  </m:r>
                                </m:e>
                                <m:sub>
                                  <m:r>
                                    <a:rPr lang="en-GB" sz="1800" b="1" i="1" smtClean="0">
                                      <a:solidFill>
                                        <a:schemeClr val="tx1"/>
                                      </a:solidFill>
                                      <a:latin typeface="Cambria Math" panose="02040503050406030204" pitchFamily="18" charset="0"/>
                                    </a:rPr>
                                    <m:t>𝑳</m:t>
                                  </m:r>
                                </m:sub>
                              </m:sSub>
                            </m:oMath>
                          </a14:m>
                          <a:endParaRPr lang="en-GB" sz="1800" b="1"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𝒄</m:t>
                                  </m:r>
                                </m:e>
                                <m:sub>
                                  <m:r>
                                    <a:rPr lang="en-GB" sz="1800" b="1" i="1" smtClean="0">
                                      <a:solidFill>
                                        <a:schemeClr val="tx1"/>
                                      </a:solidFill>
                                      <a:latin typeface="Cambria Math" panose="02040503050406030204" pitchFamily="18" charset="0"/>
                                    </a:rPr>
                                    <m:t>𝑳</m:t>
                                  </m:r>
                                </m:sub>
                              </m:sSub>
                            </m:oMath>
                          </a14:m>
                          <a:endParaRPr lang="en-GB" sz="1800" b="1"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37084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37084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𝑯</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𝑯</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𝑯</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𝑯</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296513379"/>
                  </p:ext>
                </p:extLst>
              </p:nvPr>
            </p:nvGraphicFramePr>
            <p:xfrm>
              <a:off x="76200" y="4482"/>
              <a:ext cx="8915400" cy="6502400"/>
            </p:xfrm>
            <a:graphic>
              <a:graphicData uri="http://schemas.openxmlformats.org/drawingml/2006/table">
                <a:tbl>
                  <a:tblPr firstRow="1" bandRow="1">
                    <a:tableStyleId>{5C22544A-7EE6-4342-B048-85BDC9FD1C3A}</a:tableStyleId>
                  </a:tblPr>
                  <a:tblGrid>
                    <a:gridCol w="891540"/>
                    <a:gridCol w="939301"/>
                    <a:gridCol w="843779"/>
                    <a:gridCol w="891540"/>
                    <a:gridCol w="891540"/>
                    <a:gridCol w="891540"/>
                    <a:gridCol w="891540"/>
                    <a:gridCol w="891540"/>
                    <a:gridCol w="891540"/>
                    <a:gridCol w="891540"/>
                  </a:tblGrid>
                  <a:tr h="370840">
                    <a:tc>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8">
                      <a:txBody>
                        <a:bodyPr/>
                        <a:lstStyle/>
                        <a:p>
                          <a:pPr algn="ctr"/>
                          <a:r>
                            <a:rPr lang="en-GB" b="0" dirty="0" smtClean="0">
                              <a:solidFill>
                                <a:sysClr val="windowText" lastClr="000000"/>
                              </a:solidFill>
                            </a:rPr>
                            <a:t>Buyer</a:t>
                          </a:r>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err="1" smtClean="0">
                              <a:solidFill>
                                <a:sysClr val="windowText" lastClr="000000"/>
                              </a:solidFill>
                            </a:rPr>
                            <a:t>nb</a:t>
                          </a:r>
                          <a:r>
                            <a:rPr lang="en-GB" sz="1200" b="0" dirty="0" smtClean="0">
                              <a:solidFill>
                                <a:sysClr val="windowText" lastClr="000000"/>
                              </a:solidFill>
                            </a:rPr>
                            <a:t> </a:t>
                          </a:r>
                          <a:r>
                            <a:rPr lang="en-GB" sz="1200" b="0" dirty="0" err="1" smtClean="0">
                              <a:solidFill>
                                <a:sysClr val="windowText" lastClr="000000"/>
                              </a:solidFill>
                            </a:rPr>
                            <a:t>nb</a:t>
                          </a:r>
                          <a:r>
                            <a:rPr lang="en-GB" sz="1200" b="0" dirty="0" smtClean="0">
                              <a:solidFill>
                                <a:sysClr val="windowText" lastClr="000000"/>
                              </a:solidFill>
                            </a:rPr>
                            <a:t> </a:t>
                          </a:r>
                          <a:r>
                            <a:rPr lang="en-GB" sz="1200" b="0" dirty="0" err="1" smtClean="0">
                              <a:solidFill>
                                <a:sysClr val="windowText" lastClr="000000"/>
                              </a:solidFill>
                            </a:rPr>
                            <a:t>nb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smtClean="0">
                              <a:solidFill>
                                <a:sysClr val="windowText" lastClr="000000"/>
                              </a:solidFill>
                            </a:rPr>
                            <a:t>b </a:t>
                          </a:r>
                          <a:r>
                            <a:rPr lang="en-GB" sz="1200" b="0" dirty="0" err="1" smtClean="0">
                              <a:solidFill>
                                <a:sysClr val="windowText" lastClr="000000"/>
                              </a:solidFill>
                            </a:rPr>
                            <a:t>nb</a:t>
                          </a:r>
                          <a:r>
                            <a:rPr lang="en-GB" sz="1200" b="0" dirty="0" smtClean="0">
                              <a:solidFill>
                                <a:sysClr val="windowText" lastClr="000000"/>
                              </a:solidFill>
                            </a:rPr>
                            <a:t> </a:t>
                          </a:r>
                          <a:r>
                            <a:rPr lang="en-GB" sz="1200" b="0" dirty="0" err="1" smtClean="0">
                              <a:solidFill>
                                <a:sysClr val="windowText" lastClr="000000"/>
                              </a:solidFill>
                            </a:rPr>
                            <a:t>nb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err="1" smtClean="0">
                              <a:solidFill>
                                <a:sysClr val="windowText" lastClr="000000"/>
                              </a:solidFill>
                            </a:rPr>
                            <a:t>nb</a:t>
                          </a:r>
                          <a:r>
                            <a:rPr lang="en-GB" sz="1200" b="0" dirty="0" smtClean="0">
                              <a:solidFill>
                                <a:sysClr val="windowText" lastClr="000000"/>
                              </a:solidFill>
                            </a:rPr>
                            <a:t> </a:t>
                          </a:r>
                          <a:r>
                            <a:rPr lang="en-GB" sz="1200" b="0" baseline="0" dirty="0" smtClean="0">
                              <a:solidFill>
                                <a:sysClr val="windowText" lastClr="000000"/>
                              </a:solidFill>
                            </a:rPr>
                            <a:t> </a:t>
                          </a:r>
                          <a:r>
                            <a:rPr lang="en-GB" sz="1200" b="0" dirty="0" smtClean="0">
                              <a:solidFill>
                                <a:sysClr val="windowText" lastClr="000000"/>
                              </a:solidFill>
                            </a:rPr>
                            <a:t>b </a:t>
                          </a:r>
                          <a:r>
                            <a:rPr lang="en-GB" sz="1200" b="0" dirty="0" err="1" smtClean="0">
                              <a:solidFill>
                                <a:sysClr val="windowText" lastClr="000000"/>
                              </a:solidFill>
                            </a:rPr>
                            <a:t>nb</a:t>
                          </a:r>
                          <a:endParaRPr lang="en-GB" sz="1200" b="0" dirty="0" smtClean="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err="1" smtClean="0">
                              <a:solidFill>
                                <a:sysClr val="windowText" lastClr="000000"/>
                              </a:solidFill>
                            </a:rPr>
                            <a:t>nb</a:t>
                          </a:r>
                          <a:r>
                            <a:rPr lang="en-GB" sz="1200" b="0" baseline="0" dirty="0" smtClean="0">
                              <a:solidFill>
                                <a:sysClr val="windowText" lastClr="000000"/>
                              </a:solidFill>
                            </a:rPr>
                            <a:t> </a:t>
                          </a:r>
                          <a:r>
                            <a:rPr lang="en-GB" sz="1200" b="0" dirty="0" err="1" smtClean="0">
                              <a:solidFill>
                                <a:sysClr val="windowText" lastClr="000000"/>
                              </a:solidFill>
                            </a:rPr>
                            <a:t>nb</a:t>
                          </a:r>
                          <a:r>
                            <a:rPr lang="en-GB" sz="1200" b="0" baseline="0" dirty="0" smtClean="0">
                              <a:solidFill>
                                <a:sysClr val="windowText" lastClr="000000"/>
                              </a:solidFill>
                            </a:rPr>
                            <a:t> </a:t>
                          </a:r>
                          <a:r>
                            <a:rPr lang="en-GB" sz="1200" b="0" dirty="0" smtClean="0">
                              <a:solidFill>
                                <a:sysClr val="windowText" lastClr="000000"/>
                              </a:solidFill>
                            </a:rPr>
                            <a:t>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nb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nb</a:t>
                          </a:r>
                          <a:r>
                            <a:rPr lang="en-GB" sz="1200" b="0" baseline="0" dirty="0" smtClean="0">
                              <a:solidFill>
                                <a:sysClr val="windowText" lastClr="000000"/>
                              </a:solidFill>
                            </a:rPr>
                            <a:t> </a:t>
                          </a:r>
                          <a:r>
                            <a:rPr lang="en-GB" sz="1200" b="0" dirty="0" smtClean="0">
                              <a:solidFill>
                                <a:sysClr val="windowText" lastClr="000000"/>
                              </a:solidFill>
                            </a:rPr>
                            <a:t>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err="1" smtClean="0">
                              <a:solidFill>
                                <a:sysClr val="windowText" lastClr="000000"/>
                              </a:solidFill>
                            </a:rPr>
                            <a:t>nb</a:t>
                          </a:r>
                          <a:r>
                            <a:rPr lang="en-GB" sz="1200" b="0" baseline="0" dirty="0" smtClean="0">
                              <a:solidFill>
                                <a:sysClr val="windowText" lastClr="000000"/>
                              </a:solidFill>
                            </a:rPr>
                            <a:t> </a:t>
                          </a:r>
                          <a:r>
                            <a:rPr lang="en-GB" sz="1200" b="0" dirty="0"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b</a:t>
                          </a:r>
                          <a:endParaRPr lang="en-GB" sz="1200" b="0" dirty="0" smtClean="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40080">
                    <a:tc rowSpan="9">
                      <a:txBody>
                        <a:bodyPr/>
                        <a:lstStyle/>
                        <a:p>
                          <a:r>
                            <a:rPr lang="en-GB" b="0" dirty="0" smtClean="0">
                              <a:solidFill>
                                <a:sysClr val="windowText" lastClr="000000"/>
                              </a:solidFill>
                            </a:rPr>
                            <a:t>Seller</a:t>
                          </a:r>
                          <a:endParaRPr lang="en-GB" b="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120952" r="-757143" b="-8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120952" r="-738849" b="-8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120952" r="-603425" b="-8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120952" r="-499320" b="-8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120952" r="-402740" b="-8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120952" r="-302740" b="-8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120952" r="-202740" b="-8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120952" r="-101361" b="-8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120952" r="-2055" b="-815238"/>
                          </a:stretch>
                        </a:blipFill>
                      </a:tcPr>
                    </a:tc>
                  </a:tr>
                  <a:tr h="64008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220952" r="-757143" b="-7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220952" r="-738849" b="-7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220952" r="-603425" b="-7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220952" r="-499320" b="-7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220952" r="-402740" b="-7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220952" r="-302740" b="-7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220952" r="-202740" b="-7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220952" r="-101361" b="-7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220952" r="-2055" b="-715238"/>
                          </a:stretch>
                        </a:blipFill>
                      </a:tcPr>
                    </a:tc>
                  </a:tr>
                  <a:tr h="64008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320952" r="-757143" b="-6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320952" r="-738849" b="-6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320952" r="-603425" b="-6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320952" r="-499320" b="-6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320952" r="-402740" b="-6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320952" r="-302740" b="-6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320952" r="-202740" b="-6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320952" r="-101361" b="-6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320952" r="-2055" b="-615238"/>
                          </a:stretch>
                        </a:blipFill>
                      </a:tcPr>
                    </a:tc>
                  </a:tr>
                  <a:tr h="64008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420952" r="-757143" b="-5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420952" r="-738849" b="-5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420952" r="-603425" b="-5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420952" r="-499320" b="-5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420952" r="-402740" b="-5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420952" r="-302740" b="-5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420952" r="-202740" b="-5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420952" r="-101361" b="-5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420952" r="-2055" b="-515238"/>
                          </a:stretch>
                        </a:blipFill>
                      </a:tcPr>
                    </a:tc>
                  </a:tr>
                  <a:tr h="64008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520952" r="-757143" b="-4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520952" r="-738849" b="-4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520952" r="-603425" b="-4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520952" r="-499320" b="-4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520952" r="-402740" b="-4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520952" r="-302740" b="-4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520952" r="-202740" b="-4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520952" r="-101361" b="-4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520952" r="-2055" b="-415238"/>
                          </a:stretch>
                        </a:blipFill>
                      </a:tcPr>
                    </a:tc>
                  </a:tr>
                  <a:tr h="64008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615094" r="-757143" b="-311321"/>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615094" r="-738849" b="-311321"/>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615094" r="-603425" b="-311321"/>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615094" r="-499320" b="-311321"/>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615094" r="-402740" b="-311321"/>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615094" r="-302740" b="-311321"/>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615094" r="-202740" b="-311321"/>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615094" r="-101361" b="-311321"/>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615094" r="-2055" b="-311321"/>
                          </a:stretch>
                        </a:blipFill>
                      </a:tcPr>
                    </a:tc>
                  </a:tr>
                  <a:tr h="64008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721905" r="-757143" b="-2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721905" r="-738849" b="-2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721905" r="-603425" b="-2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721905" r="-499320" b="-2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721905" r="-402740" b="-2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721905" r="-302740" b="-2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721905" r="-202740" b="-2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721905" r="-101361" b="-2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721905" r="-2055" b="-214286"/>
                          </a:stretch>
                        </a:blipFill>
                      </a:tcPr>
                    </a:tc>
                  </a:tr>
                  <a:tr h="64008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821905" r="-757143" b="-1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821905" r="-738849" b="-1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821905" r="-603425" b="-1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821905" r="-499320" b="-1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821905" r="-402740" b="-1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821905" r="-302740" b="-1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821905" r="-202740" b="-1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821905" r="-101361" b="-1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821905" r="-2055" b="-114286"/>
                          </a:stretch>
                        </a:blipFill>
                      </a:tcPr>
                    </a:tc>
                  </a:tr>
                  <a:tr h="64008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921905" r="-757143" b="-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921905" r="-738849" b="-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921905" r="-603425" b="-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921905" r="-499320" b="-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921905" r="-402740" b="-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921905" r="-302740" b="-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921905" r="-202740" b="-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921905" r="-101361" b="-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921905" r="-2055" b="-14286"/>
                          </a:stretch>
                        </a:blipFill>
                      </a:tcPr>
                    </a:tc>
                  </a:tr>
                </a:tbl>
              </a:graphicData>
            </a:graphic>
          </p:graphicFrame>
        </mc:Fallback>
      </mc:AlternateContent>
    </p:spTree>
    <p:extLst>
      <p:ext uri="{BB962C8B-B14F-4D97-AF65-F5344CB8AC3E}">
        <p14:creationId xmlns:p14="http://schemas.microsoft.com/office/powerpoint/2010/main" val="2876519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3881879291"/>
                  </p:ext>
                </p:extLst>
              </p:nvPr>
            </p:nvGraphicFramePr>
            <p:xfrm>
              <a:off x="76200" y="4482"/>
              <a:ext cx="8915400" cy="6502400"/>
            </p:xfrm>
            <a:graphic>
              <a:graphicData uri="http://schemas.openxmlformats.org/drawingml/2006/table">
                <a:tbl>
                  <a:tblPr firstRow="1" bandRow="1">
                    <a:tableStyleId>{5C22544A-7EE6-4342-B048-85BDC9FD1C3A}</a:tableStyleId>
                  </a:tblPr>
                  <a:tblGrid>
                    <a:gridCol w="891540">
                      <a:extLst>
                        <a:ext uri="{9D8B030D-6E8A-4147-A177-3AD203B41FA5}">
                          <a16:colId xmlns:a16="http://schemas.microsoft.com/office/drawing/2014/main" val="20000"/>
                        </a:ext>
                      </a:extLst>
                    </a:gridCol>
                    <a:gridCol w="939301">
                      <a:extLst>
                        <a:ext uri="{9D8B030D-6E8A-4147-A177-3AD203B41FA5}">
                          <a16:colId xmlns:a16="http://schemas.microsoft.com/office/drawing/2014/main" val="20001"/>
                        </a:ext>
                      </a:extLst>
                    </a:gridCol>
                    <a:gridCol w="843779">
                      <a:extLst>
                        <a:ext uri="{9D8B030D-6E8A-4147-A177-3AD203B41FA5}">
                          <a16:colId xmlns:a16="http://schemas.microsoft.com/office/drawing/2014/main" val="20002"/>
                        </a:ext>
                      </a:extLst>
                    </a:gridCol>
                    <a:gridCol w="891540">
                      <a:extLst>
                        <a:ext uri="{9D8B030D-6E8A-4147-A177-3AD203B41FA5}">
                          <a16:colId xmlns:a16="http://schemas.microsoft.com/office/drawing/2014/main" val="20003"/>
                        </a:ext>
                      </a:extLst>
                    </a:gridCol>
                    <a:gridCol w="891540">
                      <a:extLst>
                        <a:ext uri="{9D8B030D-6E8A-4147-A177-3AD203B41FA5}">
                          <a16:colId xmlns:a16="http://schemas.microsoft.com/office/drawing/2014/main" val="20004"/>
                        </a:ext>
                      </a:extLst>
                    </a:gridCol>
                    <a:gridCol w="891540">
                      <a:extLst>
                        <a:ext uri="{9D8B030D-6E8A-4147-A177-3AD203B41FA5}">
                          <a16:colId xmlns:a16="http://schemas.microsoft.com/office/drawing/2014/main" val="20005"/>
                        </a:ext>
                      </a:extLst>
                    </a:gridCol>
                    <a:gridCol w="891540">
                      <a:extLst>
                        <a:ext uri="{9D8B030D-6E8A-4147-A177-3AD203B41FA5}">
                          <a16:colId xmlns:a16="http://schemas.microsoft.com/office/drawing/2014/main" val="20006"/>
                        </a:ext>
                      </a:extLst>
                    </a:gridCol>
                    <a:gridCol w="891540">
                      <a:extLst>
                        <a:ext uri="{9D8B030D-6E8A-4147-A177-3AD203B41FA5}">
                          <a16:colId xmlns:a16="http://schemas.microsoft.com/office/drawing/2014/main" val="20007"/>
                        </a:ext>
                      </a:extLst>
                    </a:gridCol>
                    <a:gridCol w="891540">
                      <a:extLst>
                        <a:ext uri="{9D8B030D-6E8A-4147-A177-3AD203B41FA5}">
                          <a16:colId xmlns:a16="http://schemas.microsoft.com/office/drawing/2014/main" val="20008"/>
                        </a:ext>
                      </a:extLst>
                    </a:gridCol>
                    <a:gridCol w="891540">
                      <a:extLst>
                        <a:ext uri="{9D8B030D-6E8A-4147-A177-3AD203B41FA5}">
                          <a16:colId xmlns:a16="http://schemas.microsoft.com/office/drawing/2014/main" val="20009"/>
                        </a:ext>
                      </a:extLst>
                    </a:gridCol>
                  </a:tblGrid>
                  <a:tr h="370840">
                    <a:tc>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8">
                      <a:txBody>
                        <a:bodyPr/>
                        <a:lstStyle/>
                        <a:p>
                          <a:pPr algn="ctr"/>
                          <a:r>
                            <a:rPr lang="en-GB" b="0" dirty="0" smtClean="0">
                              <a:solidFill>
                                <a:sysClr val="windowText" lastClr="000000"/>
                              </a:solidFill>
                            </a:rPr>
                            <a:t>Buyer</a:t>
                          </a:r>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70840">
                    <a:tc>
                      <a:txBody>
                        <a:bodyPr/>
                        <a:lstStyle/>
                        <a:p>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err="1" smtClean="0">
                              <a:solidFill>
                                <a:sysClr val="windowText" lastClr="000000"/>
                              </a:solidFill>
                            </a:rPr>
                            <a:t>nb</a:t>
                          </a:r>
                          <a:r>
                            <a:rPr lang="en-GB" sz="1200" b="0" dirty="0" smtClean="0">
                              <a:solidFill>
                                <a:sysClr val="windowText" lastClr="000000"/>
                              </a:solidFill>
                            </a:rPr>
                            <a:t> </a:t>
                          </a:r>
                          <a:r>
                            <a:rPr lang="en-GB" sz="1200" b="0" dirty="0" err="1" smtClean="0">
                              <a:solidFill>
                                <a:sysClr val="windowText" lastClr="000000"/>
                              </a:solidFill>
                            </a:rPr>
                            <a:t>nb</a:t>
                          </a:r>
                          <a:r>
                            <a:rPr lang="en-GB" sz="1200" b="0" dirty="0" smtClean="0">
                              <a:solidFill>
                                <a:sysClr val="windowText" lastClr="000000"/>
                              </a:solidFill>
                            </a:rPr>
                            <a:t> </a:t>
                          </a:r>
                          <a:r>
                            <a:rPr lang="en-GB" sz="1200" b="0" dirty="0" err="1" smtClean="0">
                              <a:solidFill>
                                <a:sysClr val="windowText" lastClr="000000"/>
                              </a:solidFill>
                            </a:rPr>
                            <a:t>nb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smtClean="0">
                              <a:solidFill>
                                <a:sysClr val="windowText" lastClr="000000"/>
                              </a:solidFill>
                            </a:rPr>
                            <a:t>b </a:t>
                          </a:r>
                          <a:r>
                            <a:rPr lang="en-GB" sz="1200" b="0" dirty="0" err="1" smtClean="0">
                              <a:solidFill>
                                <a:sysClr val="windowText" lastClr="000000"/>
                              </a:solidFill>
                            </a:rPr>
                            <a:t>nb</a:t>
                          </a:r>
                          <a:r>
                            <a:rPr lang="en-GB" sz="1200" b="0" dirty="0" smtClean="0">
                              <a:solidFill>
                                <a:sysClr val="windowText" lastClr="000000"/>
                              </a:solidFill>
                            </a:rPr>
                            <a:t> </a:t>
                          </a:r>
                          <a:r>
                            <a:rPr lang="en-GB" sz="1200" b="0" dirty="0" err="1" smtClean="0">
                              <a:solidFill>
                                <a:sysClr val="windowText" lastClr="000000"/>
                              </a:solidFill>
                            </a:rPr>
                            <a:t>nb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err="1" smtClean="0">
                              <a:solidFill>
                                <a:sysClr val="windowText" lastClr="000000"/>
                              </a:solidFill>
                            </a:rPr>
                            <a:t>nb</a:t>
                          </a:r>
                          <a:r>
                            <a:rPr lang="en-GB" sz="1200" b="0" dirty="0" smtClean="0">
                              <a:solidFill>
                                <a:sysClr val="windowText" lastClr="000000"/>
                              </a:solidFill>
                            </a:rPr>
                            <a:t> </a:t>
                          </a:r>
                          <a:r>
                            <a:rPr lang="en-GB" sz="1200" b="0" baseline="0" dirty="0" smtClean="0">
                              <a:solidFill>
                                <a:sysClr val="windowText" lastClr="000000"/>
                              </a:solidFill>
                            </a:rPr>
                            <a:t> </a:t>
                          </a:r>
                          <a:r>
                            <a:rPr lang="en-GB" sz="1200" b="0" dirty="0" smtClean="0">
                              <a:solidFill>
                                <a:sysClr val="windowText" lastClr="000000"/>
                              </a:solidFill>
                            </a:rPr>
                            <a:t>b </a:t>
                          </a:r>
                          <a:r>
                            <a:rPr lang="en-GB" sz="1200" b="0" dirty="0" err="1" smtClean="0">
                              <a:solidFill>
                                <a:sysClr val="windowText" lastClr="000000"/>
                              </a:solidFill>
                            </a:rPr>
                            <a:t>nb</a:t>
                          </a:r>
                          <a:endParaRPr lang="en-GB" sz="1200" b="0" dirty="0" smtClean="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err="1" smtClean="0">
                              <a:solidFill>
                                <a:sysClr val="windowText" lastClr="000000"/>
                              </a:solidFill>
                            </a:rPr>
                            <a:t>nb</a:t>
                          </a:r>
                          <a:r>
                            <a:rPr lang="en-GB" sz="1200" b="0" baseline="0" dirty="0" smtClean="0">
                              <a:solidFill>
                                <a:sysClr val="windowText" lastClr="000000"/>
                              </a:solidFill>
                            </a:rPr>
                            <a:t> </a:t>
                          </a:r>
                          <a:r>
                            <a:rPr lang="en-GB" sz="1200" b="0" dirty="0" err="1" smtClean="0">
                              <a:solidFill>
                                <a:sysClr val="windowText" lastClr="000000"/>
                              </a:solidFill>
                            </a:rPr>
                            <a:t>nb</a:t>
                          </a:r>
                          <a:r>
                            <a:rPr lang="en-GB" sz="1200" b="0" baseline="0" dirty="0" smtClean="0">
                              <a:solidFill>
                                <a:sysClr val="windowText" lastClr="000000"/>
                              </a:solidFill>
                            </a:rPr>
                            <a:t> </a:t>
                          </a:r>
                          <a:r>
                            <a:rPr lang="en-GB" sz="1200" b="0" dirty="0" smtClean="0">
                              <a:solidFill>
                                <a:sysClr val="windowText" lastClr="000000"/>
                              </a:solidFill>
                            </a:rPr>
                            <a:t>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nb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nb</a:t>
                          </a:r>
                          <a:r>
                            <a:rPr lang="en-GB" sz="1200" b="0" baseline="0" dirty="0" smtClean="0">
                              <a:solidFill>
                                <a:sysClr val="windowText" lastClr="000000"/>
                              </a:solidFill>
                            </a:rPr>
                            <a:t> </a:t>
                          </a:r>
                          <a:r>
                            <a:rPr lang="en-GB" sz="1200" b="0" dirty="0" smtClean="0">
                              <a:solidFill>
                                <a:sysClr val="windowText" lastClr="000000"/>
                              </a:solidFill>
                            </a:rPr>
                            <a:t>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err="1" smtClean="0">
                              <a:solidFill>
                                <a:sysClr val="windowText" lastClr="000000"/>
                              </a:solidFill>
                            </a:rPr>
                            <a:t>nb</a:t>
                          </a:r>
                          <a:r>
                            <a:rPr lang="en-GB" sz="1200" b="0" baseline="0" dirty="0" smtClean="0">
                              <a:solidFill>
                                <a:sysClr val="windowText" lastClr="000000"/>
                              </a:solidFill>
                            </a:rPr>
                            <a:t> </a:t>
                          </a:r>
                          <a:r>
                            <a:rPr lang="en-GB" sz="1200" b="0" dirty="0"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b</a:t>
                          </a:r>
                          <a:endParaRPr lang="en-GB" sz="1200" b="0" dirty="0" smtClean="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70840">
                    <a:tc rowSpan="9">
                      <a:txBody>
                        <a:bodyPr/>
                        <a:lstStyle/>
                        <a:p>
                          <a:r>
                            <a:rPr lang="en-GB" b="0" dirty="0" smtClean="0">
                              <a:solidFill>
                                <a:sysClr val="windowText" lastClr="000000"/>
                              </a:solidFill>
                            </a:rPr>
                            <a:t>Seller</a:t>
                          </a:r>
                          <a:endParaRPr lang="en-GB" b="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𝒄</m:t>
                                  </m:r>
                                </m:e>
                                <m:sub>
                                  <m:r>
                                    <a:rPr lang="en-GB" sz="1800" b="1" i="1" smtClean="0">
                                      <a:solidFill>
                                        <a:schemeClr val="tx1"/>
                                      </a:solidFill>
                                      <a:latin typeface="Cambria Math" panose="02040503050406030204" pitchFamily="18" charset="0"/>
                                    </a:rPr>
                                    <m:t>𝑳</m:t>
                                  </m:r>
                                </m:sub>
                              </m:sSub>
                            </m:oMath>
                          </a14:m>
                          <a:endParaRPr lang="en-GB" sz="1800" b="1"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𝑳</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𝐿</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𝑳</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𝐿</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𝑳</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𝐿</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𝑳</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7084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7084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𝑳</m:t>
                                  </m:r>
                                </m:sub>
                              </m:sSub>
                            </m:oMath>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7084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𝒄</m:t>
                                  </m:r>
                                </m:e>
                                <m:sub>
                                  <m:r>
                                    <a:rPr lang="en-GB" sz="1800" b="1" i="1" smtClean="0">
                                      <a:solidFill>
                                        <a:schemeClr val="tx1"/>
                                      </a:solidFill>
                                      <a:latin typeface="Cambria Math" panose="02040503050406030204" pitchFamily="18" charset="0"/>
                                    </a:rPr>
                                    <m:t>𝑳</m:t>
                                  </m:r>
                                </m:sub>
                              </m:sSub>
                            </m:oMath>
                          </a14:m>
                          <a:endParaRPr lang="en-GB" sz="1800" b="1"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𝒄</m:t>
                                  </m:r>
                                </m:e>
                                <m:sub>
                                  <m:r>
                                    <a:rPr lang="en-GB" sz="1800" b="1" i="1" smtClean="0">
                                      <a:solidFill>
                                        <a:schemeClr val="tx1"/>
                                      </a:solidFill>
                                      <a:latin typeface="Cambria Math" panose="02040503050406030204" pitchFamily="18" charset="0"/>
                                    </a:rPr>
                                    <m:t>𝑳</m:t>
                                  </m:r>
                                </m:sub>
                              </m:sSub>
                            </m:oMath>
                          </a14:m>
                          <a:endParaRPr lang="en-GB" sz="1800" b="1"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𝐿</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𝐿</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7084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𝑴</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37084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𝑴</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37084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𝒄</m:t>
                                  </m:r>
                                </m:e>
                                <m:sub>
                                  <m:r>
                                    <a:rPr lang="en-GB" sz="1800" b="1" i="1" smtClean="0">
                                      <a:solidFill>
                                        <a:schemeClr val="tx1"/>
                                      </a:solidFill>
                                      <a:latin typeface="Cambria Math" panose="02040503050406030204" pitchFamily="18" charset="0"/>
                                    </a:rPr>
                                    <m:t>𝑳</m:t>
                                  </m:r>
                                </m:sub>
                              </m:sSub>
                            </m:oMath>
                          </a14:m>
                          <a:endParaRPr lang="en-GB" sz="1800" b="1"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𝒄</m:t>
                                  </m:r>
                                </m:e>
                                <m:sub>
                                  <m:r>
                                    <a:rPr lang="en-GB" sz="1800" b="1" i="1" smtClean="0">
                                      <a:solidFill>
                                        <a:schemeClr val="tx1"/>
                                      </a:solidFill>
                                      <a:latin typeface="Cambria Math" panose="02040503050406030204" pitchFamily="18" charset="0"/>
                                    </a:rPr>
                                    <m:t>𝑳</m:t>
                                  </m:r>
                                </m:sub>
                              </m:sSub>
                            </m:oMath>
                          </a14:m>
                          <a:endParaRPr lang="en-GB" sz="1800" b="1"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𝒄</m:t>
                                  </m:r>
                                </m:e>
                                <m:sub>
                                  <m:r>
                                    <a:rPr lang="en-GB" sz="1800" b="1" i="1" smtClean="0">
                                      <a:solidFill>
                                        <a:schemeClr val="tx1"/>
                                      </a:solidFill>
                                      <a:latin typeface="Cambria Math" panose="02040503050406030204" pitchFamily="18" charset="0"/>
                                    </a:rPr>
                                    <m:t>𝑳</m:t>
                                  </m:r>
                                </m:sub>
                              </m:sSub>
                            </m:oMath>
                          </a14:m>
                          <a:endParaRPr lang="en-GB" sz="1800" b="1"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𝒄</m:t>
                                  </m:r>
                                </m:e>
                                <m:sub>
                                  <m:r>
                                    <a:rPr lang="en-GB" sz="1800" b="1" i="1" smtClean="0">
                                      <a:solidFill>
                                        <a:schemeClr val="tx1"/>
                                      </a:solidFill>
                                      <a:latin typeface="Cambria Math" panose="02040503050406030204" pitchFamily="18" charset="0"/>
                                    </a:rPr>
                                    <m:t>𝑳</m:t>
                                  </m:r>
                                </m:sub>
                              </m:sSub>
                            </m:oMath>
                          </a14:m>
                          <a:endParaRPr lang="en-GB" sz="1800" b="1"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𝐿</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37084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𝑀</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𝑢</m:t>
                                  </m:r>
                                </m:e>
                                <m:sub>
                                  <m:r>
                                    <a:rPr lang="en-GB" sz="1800" b="0" i="1" smtClean="0">
                                      <a:solidFill>
                                        <a:schemeClr val="tx1"/>
                                      </a:solidFill>
                                      <a:latin typeface="Cambria Math" panose="02040503050406030204" pitchFamily="18" charset="0"/>
                                    </a:rPr>
                                    <m:t>𝑀</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37084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a14:m>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b="1" i="1" smtClean="0">
                                    <a:solidFill>
                                      <a:schemeClr val="tx1"/>
                                    </a:solidFill>
                                    <a:latin typeface="Cambria Math" panose="02040503050406030204" pitchFamily="18" charset="0"/>
                                  </a:rPr>
                                  <m:t>𝟎</m:t>
                                </m:r>
                              </m:oMath>
                            </m:oMathPara>
                          </a14:m>
                          <a:endParaRPr lang="en-GB" sz="1800" b="1"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𝑯</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i="1" dirty="0" smtClean="0">
                            <a:solidFill>
                              <a:schemeClr val="tx1"/>
                            </a:solidFill>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1800" i="1" smtClean="0">
                                    <a:solidFill>
                                      <a:schemeClr val="tx1"/>
                                    </a:solidFill>
                                    <a:latin typeface="Cambria Math" panose="02040503050406030204" pitchFamily="18" charset="0"/>
                                  </a:rPr>
                                  <m:t>0</m:t>
                                </m:r>
                              </m:oMath>
                            </m:oMathPara>
                          </a14:m>
                          <a:endParaRPr lang="en-GB" sz="1800" kern="1200" dirty="0">
                            <a:solidFill>
                              <a:schemeClr val="dk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𝑯</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𝑯</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𝑝</m:t>
                                  </m:r>
                                </m:e>
                                <m:sub>
                                  <m:r>
                                    <a:rPr lang="en-GB" sz="1800" b="0" i="1" smtClean="0">
                                      <a:solidFill>
                                        <a:schemeClr val="tx1"/>
                                      </a:solidFill>
                                      <a:latin typeface="Cambria Math" panose="02040503050406030204" pitchFamily="18" charset="0"/>
                                    </a:rPr>
                                    <m:t>𝐻</m:t>
                                  </m:r>
                                </m:sub>
                              </m:sSub>
                            </m:oMath>
                          </a14:m>
                          <a:r>
                            <a:rPr lang="en-GB" sz="1800" kern="1200" dirty="0" smtClean="0">
                              <a:solidFill>
                                <a:schemeClr val="dk1"/>
                              </a:solidFill>
                              <a:latin typeface="+mn-lt"/>
                              <a:ea typeface="+mn-ea"/>
                              <a:cs typeface="+mn-cs"/>
                            </a:rPr>
                            <a:t>-</a:t>
                          </a:r>
                          <a14:m>
                            <m:oMath xmlns:m="http://schemas.openxmlformats.org/officeDocument/2006/math">
                              <m:sSub>
                                <m:sSubPr>
                                  <m:ctrlPr>
                                    <a:rPr lang="en-GB" sz="1800" i="1" smtClean="0">
                                      <a:solidFill>
                                        <a:schemeClr val="tx1"/>
                                      </a:solidFill>
                                      <a:latin typeface="Cambria Math" panose="02040503050406030204" pitchFamily="18" charset="0"/>
                                    </a:rPr>
                                  </m:ctrlPr>
                                </m:sSubPr>
                                <m:e>
                                  <m:r>
                                    <a:rPr lang="en-GB" sz="1800" b="0" i="1" smtClean="0">
                                      <a:solidFill>
                                        <a:schemeClr val="tx1"/>
                                      </a:solidFill>
                                      <a:latin typeface="Cambria Math" panose="02040503050406030204" pitchFamily="18" charset="0"/>
                                    </a:rPr>
                                    <m:t>𝑐</m:t>
                                  </m:r>
                                </m:e>
                                <m:sub>
                                  <m:r>
                                    <a:rPr lang="en-GB" sz="1800" b="0" i="1" smtClean="0">
                                      <a:solidFill>
                                        <a:schemeClr val="tx1"/>
                                      </a:solidFill>
                                      <a:latin typeface="Cambria Math" panose="02040503050406030204" pitchFamily="18" charset="0"/>
                                    </a:rPr>
                                    <m:t>𝐻</m:t>
                                  </m:r>
                                </m:sub>
                              </m:sSub>
                            </m:oMath>
                          </a14:m>
                          <a:endParaRPr lang="en-GB" sz="1800" kern="1200" dirty="0" smtClean="0">
                            <a:solidFill>
                              <a:schemeClr val="dk1"/>
                            </a:solidFill>
                            <a:latin typeface="+mn-lt"/>
                            <a:ea typeface="+mn-ea"/>
                            <a:cs typeface="+mn-cs"/>
                          </a:endParaRPr>
                        </a:p>
                        <a:p>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𝒖</m:t>
                                  </m:r>
                                </m:e>
                                <m:sub>
                                  <m:r>
                                    <a:rPr lang="en-GB" sz="1800" b="1" i="1" smtClean="0">
                                      <a:solidFill>
                                        <a:schemeClr val="tx1"/>
                                      </a:solidFill>
                                      <a:latin typeface="Cambria Math" panose="02040503050406030204" pitchFamily="18" charset="0"/>
                                    </a:rPr>
                                    <m:t>𝑯</m:t>
                                  </m:r>
                                </m:sub>
                              </m:sSub>
                            </m:oMath>
                          </a14:m>
                          <a:r>
                            <a:rPr lang="en-GB" sz="1800" b="1" kern="1200" dirty="0" smtClean="0">
                              <a:solidFill>
                                <a:schemeClr val="dk1"/>
                              </a:solidFill>
                              <a:latin typeface="+mn-lt"/>
                              <a:ea typeface="+mn-ea"/>
                              <a:cs typeface="+mn-cs"/>
                            </a:rPr>
                            <a:t>-</a:t>
                          </a:r>
                          <a14:m>
                            <m:oMath xmlns:m="http://schemas.openxmlformats.org/officeDocument/2006/math">
                              <m:sSub>
                                <m:sSubPr>
                                  <m:ctrlPr>
                                    <a:rPr lang="en-GB" sz="1800" b="1" i="1" smtClean="0">
                                      <a:solidFill>
                                        <a:schemeClr val="tx1"/>
                                      </a:solidFill>
                                      <a:latin typeface="Cambria Math" panose="02040503050406030204" pitchFamily="18" charset="0"/>
                                    </a:rPr>
                                  </m:ctrlPr>
                                </m:sSubPr>
                                <m:e>
                                  <m:r>
                                    <a:rPr lang="en-GB" sz="1800" b="1" i="1" smtClean="0">
                                      <a:solidFill>
                                        <a:schemeClr val="tx1"/>
                                      </a:solidFill>
                                      <a:latin typeface="Cambria Math" panose="02040503050406030204" pitchFamily="18" charset="0"/>
                                    </a:rPr>
                                    <m:t>𝒑</m:t>
                                  </m:r>
                                </m:e>
                                <m:sub>
                                  <m:r>
                                    <a:rPr lang="en-GB" sz="1800" b="1" i="1" smtClean="0">
                                      <a:solidFill>
                                        <a:schemeClr val="tx1"/>
                                      </a:solidFill>
                                      <a:latin typeface="Cambria Math" panose="02040503050406030204" pitchFamily="18" charset="0"/>
                                    </a:rPr>
                                    <m:t>𝑯</m:t>
                                  </m:r>
                                </m:sub>
                              </m:sSub>
                            </m:oMath>
                          </a14:m>
                          <a:endParaRPr lang="en-GB" b="1"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3881879291"/>
                  </p:ext>
                </p:extLst>
              </p:nvPr>
            </p:nvGraphicFramePr>
            <p:xfrm>
              <a:off x="76200" y="4482"/>
              <a:ext cx="8915400" cy="6502400"/>
            </p:xfrm>
            <a:graphic>
              <a:graphicData uri="http://schemas.openxmlformats.org/drawingml/2006/table">
                <a:tbl>
                  <a:tblPr firstRow="1" bandRow="1">
                    <a:tableStyleId>{5C22544A-7EE6-4342-B048-85BDC9FD1C3A}</a:tableStyleId>
                  </a:tblPr>
                  <a:tblGrid>
                    <a:gridCol w="891540"/>
                    <a:gridCol w="939301"/>
                    <a:gridCol w="843779"/>
                    <a:gridCol w="891540"/>
                    <a:gridCol w="891540"/>
                    <a:gridCol w="891540"/>
                    <a:gridCol w="891540"/>
                    <a:gridCol w="891540"/>
                    <a:gridCol w="891540"/>
                    <a:gridCol w="891540"/>
                  </a:tblGrid>
                  <a:tr h="370840">
                    <a:tc>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8">
                      <a:txBody>
                        <a:bodyPr/>
                        <a:lstStyle/>
                        <a:p>
                          <a:pPr algn="ctr"/>
                          <a:r>
                            <a:rPr lang="en-GB" b="0" dirty="0" smtClean="0">
                              <a:solidFill>
                                <a:sysClr val="windowText" lastClr="000000"/>
                              </a:solidFill>
                            </a:rPr>
                            <a:t>Buyer</a:t>
                          </a:r>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err="1" smtClean="0">
                              <a:solidFill>
                                <a:sysClr val="windowText" lastClr="000000"/>
                              </a:solidFill>
                            </a:rPr>
                            <a:t>nb</a:t>
                          </a:r>
                          <a:r>
                            <a:rPr lang="en-GB" sz="1200" b="0" dirty="0" smtClean="0">
                              <a:solidFill>
                                <a:sysClr val="windowText" lastClr="000000"/>
                              </a:solidFill>
                            </a:rPr>
                            <a:t> </a:t>
                          </a:r>
                          <a:r>
                            <a:rPr lang="en-GB" sz="1200" b="0" dirty="0" err="1" smtClean="0">
                              <a:solidFill>
                                <a:sysClr val="windowText" lastClr="000000"/>
                              </a:solidFill>
                            </a:rPr>
                            <a:t>nb</a:t>
                          </a:r>
                          <a:r>
                            <a:rPr lang="en-GB" sz="1200" b="0" dirty="0" smtClean="0">
                              <a:solidFill>
                                <a:sysClr val="windowText" lastClr="000000"/>
                              </a:solidFill>
                            </a:rPr>
                            <a:t> </a:t>
                          </a:r>
                          <a:r>
                            <a:rPr lang="en-GB" sz="1200" b="0" dirty="0" err="1" smtClean="0">
                              <a:solidFill>
                                <a:sysClr val="windowText" lastClr="000000"/>
                              </a:solidFill>
                            </a:rPr>
                            <a:t>nb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smtClean="0">
                              <a:solidFill>
                                <a:sysClr val="windowText" lastClr="000000"/>
                              </a:solidFill>
                            </a:rPr>
                            <a:t>b </a:t>
                          </a:r>
                          <a:r>
                            <a:rPr lang="en-GB" sz="1200" b="0" dirty="0" err="1" smtClean="0">
                              <a:solidFill>
                                <a:sysClr val="windowText" lastClr="000000"/>
                              </a:solidFill>
                            </a:rPr>
                            <a:t>nb</a:t>
                          </a:r>
                          <a:r>
                            <a:rPr lang="en-GB" sz="1200" b="0" dirty="0" smtClean="0">
                              <a:solidFill>
                                <a:sysClr val="windowText" lastClr="000000"/>
                              </a:solidFill>
                            </a:rPr>
                            <a:t> </a:t>
                          </a:r>
                          <a:r>
                            <a:rPr lang="en-GB" sz="1200" b="0" dirty="0" err="1" smtClean="0">
                              <a:solidFill>
                                <a:sysClr val="windowText" lastClr="000000"/>
                              </a:solidFill>
                            </a:rPr>
                            <a:t>nb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err="1" smtClean="0">
                              <a:solidFill>
                                <a:sysClr val="windowText" lastClr="000000"/>
                              </a:solidFill>
                            </a:rPr>
                            <a:t>nb</a:t>
                          </a:r>
                          <a:r>
                            <a:rPr lang="en-GB" sz="1200" b="0" dirty="0" smtClean="0">
                              <a:solidFill>
                                <a:sysClr val="windowText" lastClr="000000"/>
                              </a:solidFill>
                            </a:rPr>
                            <a:t> </a:t>
                          </a:r>
                          <a:r>
                            <a:rPr lang="en-GB" sz="1200" b="0" baseline="0" dirty="0" smtClean="0">
                              <a:solidFill>
                                <a:sysClr val="windowText" lastClr="000000"/>
                              </a:solidFill>
                            </a:rPr>
                            <a:t> </a:t>
                          </a:r>
                          <a:r>
                            <a:rPr lang="en-GB" sz="1200" b="0" dirty="0" smtClean="0">
                              <a:solidFill>
                                <a:sysClr val="windowText" lastClr="000000"/>
                              </a:solidFill>
                            </a:rPr>
                            <a:t>b </a:t>
                          </a:r>
                          <a:r>
                            <a:rPr lang="en-GB" sz="1200" b="0" dirty="0" err="1" smtClean="0">
                              <a:solidFill>
                                <a:sysClr val="windowText" lastClr="000000"/>
                              </a:solidFill>
                            </a:rPr>
                            <a:t>nb</a:t>
                          </a:r>
                          <a:endParaRPr lang="en-GB" sz="1200" b="0" dirty="0" smtClean="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err="1" smtClean="0">
                              <a:solidFill>
                                <a:sysClr val="windowText" lastClr="000000"/>
                              </a:solidFill>
                            </a:rPr>
                            <a:t>nb</a:t>
                          </a:r>
                          <a:r>
                            <a:rPr lang="en-GB" sz="1200" b="0" baseline="0" dirty="0" smtClean="0">
                              <a:solidFill>
                                <a:sysClr val="windowText" lastClr="000000"/>
                              </a:solidFill>
                            </a:rPr>
                            <a:t> </a:t>
                          </a:r>
                          <a:r>
                            <a:rPr lang="en-GB" sz="1200" b="0" dirty="0" err="1" smtClean="0">
                              <a:solidFill>
                                <a:sysClr val="windowText" lastClr="000000"/>
                              </a:solidFill>
                            </a:rPr>
                            <a:t>nb</a:t>
                          </a:r>
                          <a:r>
                            <a:rPr lang="en-GB" sz="1200" b="0" baseline="0" dirty="0" smtClean="0">
                              <a:solidFill>
                                <a:sysClr val="windowText" lastClr="000000"/>
                              </a:solidFill>
                            </a:rPr>
                            <a:t> </a:t>
                          </a:r>
                          <a:r>
                            <a:rPr lang="en-GB" sz="1200" b="0" dirty="0" smtClean="0">
                              <a:solidFill>
                                <a:sysClr val="windowText" lastClr="000000"/>
                              </a:solidFill>
                            </a:rPr>
                            <a:t>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nb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nb</a:t>
                          </a:r>
                          <a:r>
                            <a:rPr lang="en-GB" sz="1200" b="0" baseline="0" dirty="0" smtClean="0">
                              <a:solidFill>
                                <a:sysClr val="windowText" lastClr="000000"/>
                              </a:solidFill>
                            </a:rPr>
                            <a:t> </a:t>
                          </a:r>
                          <a:r>
                            <a:rPr lang="en-GB" sz="1200" b="0" dirty="0" smtClean="0">
                              <a:solidFill>
                                <a:sysClr val="windowText" lastClr="000000"/>
                              </a:solidFill>
                            </a:rPr>
                            <a:t>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err="1" smtClean="0">
                              <a:solidFill>
                                <a:sysClr val="windowText" lastClr="000000"/>
                              </a:solidFill>
                            </a:rPr>
                            <a:t>nb</a:t>
                          </a:r>
                          <a:r>
                            <a:rPr lang="en-GB" sz="1200" b="0" baseline="0" dirty="0" smtClean="0">
                              <a:solidFill>
                                <a:sysClr val="windowText" lastClr="000000"/>
                              </a:solidFill>
                            </a:rPr>
                            <a:t> </a:t>
                          </a:r>
                          <a:r>
                            <a:rPr lang="en-GB" sz="1200" b="0" dirty="0"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b</a:t>
                          </a:r>
                          <a:endParaRPr lang="en-GB" sz="1200" b="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b="0" dirty="0"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b</a:t>
                          </a:r>
                          <a:r>
                            <a:rPr lang="en-GB" sz="1200" b="0" baseline="0" dirty="0" smtClean="0">
                              <a:solidFill>
                                <a:sysClr val="windowText" lastClr="000000"/>
                              </a:solidFill>
                            </a:rPr>
                            <a:t> </a:t>
                          </a:r>
                          <a:r>
                            <a:rPr lang="en-GB" sz="1200" b="0" dirty="0" err="1" smtClean="0">
                              <a:solidFill>
                                <a:sysClr val="windowText" lastClr="000000"/>
                              </a:solidFill>
                            </a:rPr>
                            <a:t>b</a:t>
                          </a:r>
                          <a:endParaRPr lang="en-GB" sz="1200" b="0" dirty="0" smtClean="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40080">
                    <a:tc rowSpan="9">
                      <a:txBody>
                        <a:bodyPr/>
                        <a:lstStyle/>
                        <a:p>
                          <a:r>
                            <a:rPr lang="en-GB" b="0" dirty="0" smtClean="0">
                              <a:solidFill>
                                <a:sysClr val="windowText" lastClr="000000"/>
                              </a:solidFill>
                            </a:rPr>
                            <a:t>Seller</a:t>
                          </a:r>
                          <a:endParaRPr lang="en-GB" b="0"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120952" r="-757143" b="-8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120952" r="-738849" b="-8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120952" r="-603425" b="-8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120952" r="-499320" b="-8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120952" r="-402740" b="-8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120952" r="-302740" b="-8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120952" r="-202740" b="-8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120952" r="-101361" b="-8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120952" r="-2055" b="-815238"/>
                          </a:stretch>
                        </a:blipFill>
                      </a:tcPr>
                    </a:tc>
                  </a:tr>
                  <a:tr h="64008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220952" r="-757143" b="-7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220952" r="-738849" b="-7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220952" r="-603425" b="-7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220952" r="-499320" b="-7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220952" r="-402740" b="-7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220952" r="-302740" b="-7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220952" r="-202740" b="-7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220952" r="-101361" b="-7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220952" r="-2055" b="-715238"/>
                          </a:stretch>
                        </a:blipFill>
                      </a:tcPr>
                    </a:tc>
                  </a:tr>
                  <a:tr h="64008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320952" r="-757143" b="-6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320952" r="-738849" b="-6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320952" r="-603425" b="-6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320952" r="-499320" b="-6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320952" r="-402740" b="-6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320952" r="-302740" b="-6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320952" r="-202740" b="-6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320952" r="-101361" b="-6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320952" r="-2055" b="-615238"/>
                          </a:stretch>
                        </a:blipFill>
                      </a:tcPr>
                    </a:tc>
                  </a:tr>
                  <a:tr h="64008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420952" r="-757143" b="-5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420952" r="-738849" b="-5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420952" r="-603425" b="-5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420952" r="-499320" b="-5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420952" r="-402740" b="-5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420952" r="-302740" b="-5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420952" r="-202740" b="-5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420952" r="-101361" b="-5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420952" r="-2055" b="-515238"/>
                          </a:stretch>
                        </a:blipFill>
                      </a:tcPr>
                    </a:tc>
                  </a:tr>
                  <a:tr h="64008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520952" r="-757143" b="-4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520952" r="-738849" b="-4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520952" r="-603425" b="-4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520952" r="-499320" b="-4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520952" r="-402740" b="-4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520952" r="-302740" b="-4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520952" r="-202740" b="-4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520952" r="-101361" b="-415238"/>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520952" r="-2055" b="-415238"/>
                          </a:stretch>
                        </a:blipFill>
                      </a:tcPr>
                    </a:tc>
                  </a:tr>
                  <a:tr h="64008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615094" r="-757143" b="-311321"/>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615094" r="-738849" b="-311321"/>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615094" r="-603425" b="-311321"/>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615094" r="-499320" b="-311321"/>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615094" r="-402740" b="-311321"/>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615094" r="-302740" b="-311321"/>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615094" r="-202740" b="-311321"/>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615094" r="-101361" b="-311321"/>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615094" r="-2055" b="-311321"/>
                          </a:stretch>
                        </a:blipFill>
                      </a:tcPr>
                    </a:tc>
                  </a:tr>
                  <a:tr h="64008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721905" r="-757143" b="-2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721905" r="-738849" b="-2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721905" r="-603425" b="-2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721905" r="-499320" b="-2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721905" r="-402740" b="-2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721905" r="-302740" b="-2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721905" r="-202740" b="-2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721905" r="-101361" b="-2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721905" r="-2055" b="-214286"/>
                          </a:stretch>
                        </a:blipFill>
                      </a:tcPr>
                    </a:tc>
                  </a:tr>
                  <a:tr h="64008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821905" r="-757143" b="-1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821905" r="-738849" b="-1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821905" r="-603425" b="-1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821905" r="-499320" b="-1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821905" r="-402740" b="-1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821905" r="-302740" b="-1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821905" r="-202740" b="-1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821905" r="-101361" b="-1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821905" r="-2055" b="-114286"/>
                          </a:stretch>
                        </a:blipFill>
                      </a:tcPr>
                    </a:tc>
                  </a:tr>
                  <a:tr h="640080">
                    <a:tc vMerge="1">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5455" t="-921905" r="-757143" b="-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216547" t="-921905" r="-738849" b="-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01370" t="-921905" r="-603425" b="-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398639" t="-921905" r="-499320" b="-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502055" t="-921905" r="-402740" b="-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602055" t="-921905" r="-302740" b="-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02055" t="-921905" r="-202740" b="-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796599" t="-921905" r="-101361" b="-14286"/>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0">
                          <a:blip r:embed="rId2"/>
                          <a:stretch>
                            <a:fillRect l="-902740" t="-921905" r="-2055" b="-14286"/>
                          </a:stretch>
                        </a:blipFill>
                      </a:tcPr>
                    </a:tc>
                  </a:tr>
                </a:tbl>
              </a:graphicData>
            </a:graphic>
          </p:graphicFrame>
        </mc:Fallback>
      </mc:AlternateContent>
    </p:spTree>
    <p:extLst>
      <p:ext uri="{BB962C8B-B14F-4D97-AF65-F5344CB8AC3E}">
        <p14:creationId xmlns:p14="http://schemas.microsoft.com/office/powerpoint/2010/main" val="25948669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a:xfrm>
            <a:off x="1371600" y="457200"/>
            <a:ext cx="6019800" cy="533400"/>
          </a:xfrm>
        </p:spPr>
        <p:txBody>
          <a:bodyPr/>
          <a:lstStyle/>
          <a:p>
            <a:pPr eaLnBrk="1" hangingPunct="1"/>
            <a:r>
              <a:rPr lang="en-US" altLang="en-US" sz="2000" b="0" smtClean="0"/>
              <a:t>QUALITY UNCERTAINTY AND THE MARKET FOR LEMONS</a:t>
            </a:r>
          </a:p>
        </p:txBody>
      </p:sp>
      <p:grpSp>
        <p:nvGrpSpPr>
          <p:cNvPr id="9219" name="Group 5"/>
          <p:cNvGrpSpPr>
            <a:grpSpLocks/>
          </p:cNvGrpSpPr>
          <p:nvPr/>
        </p:nvGrpSpPr>
        <p:grpSpPr bwMode="auto">
          <a:xfrm>
            <a:off x="457200" y="381000"/>
            <a:ext cx="8229600" cy="487363"/>
            <a:chOff x="288" y="240"/>
            <a:chExt cx="5184" cy="307"/>
          </a:xfrm>
        </p:grpSpPr>
        <p:sp>
          <p:nvSpPr>
            <p:cNvPr id="9226"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17.1</a:t>
              </a:r>
            </a:p>
          </p:txBody>
        </p:sp>
        <p:sp>
          <p:nvSpPr>
            <p:cNvPr id="9227"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9220"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52"/>
          <p:cNvSpPr txBox="1">
            <a:spLocks noChangeArrowheads="1"/>
          </p:cNvSpPr>
          <p:nvPr/>
        </p:nvSpPr>
        <p:spPr bwMode="auto">
          <a:xfrm>
            <a:off x="457200" y="1143000"/>
            <a:ext cx="6553200" cy="381000"/>
          </a:xfrm>
          <a:prstGeom prst="rect">
            <a:avLst/>
          </a:prstGeom>
          <a:noFill/>
          <a:ln w="9525">
            <a:noFill/>
            <a:miter lim="800000"/>
            <a:headEnd/>
            <a:tailEnd/>
          </a:ln>
        </p:spPr>
        <p:txBody>
          <a:bodyPr/>
          <a:lstStyle/>
          <a:p>
            <a:pPr marL="342900" indent="-342900" eaLnBrk="1" hangingPunct="1">
              <a:spcBef>
                <a:spcPct val="20000"/>
              </a:spcBef>
              <a:defRPr/>
            </a:pPr>
            <a:r>
              <a:rPr lang="en-US" sz="2000" kern="0" dirty="0">
                <a:solidFill>
                  <a:srgbClr val="53BE95"/>
                </a:solidFill>
                <a:latin typeface="+mn-lt"/>
              </a:rPr>
              <a:t>Implications of Asymmetric Information</a:t>
            </a:r>
          </a:p>
        </p:txBody>
      </p:sp>
      <p:sp>
        <p:nvSpPr>
          <p:cNvPr id="11" name="Rectangle 52"/>
          <p:cNvSpPr txBox="1">
            <a:spLocks noChangeArrowheads="1"/>
          </p:cNvSpPr>
          <p:nvPr/>
        </p:nvSpPr>
        <p:spPr bwMode="auto">
          <a:xfrm>
            <a:off x="609600" y="1600200"/>
            <a:ext cx="6553200" cy="381000"/>
          </a:xfrm>
          <a:prstGeom prst="rect">
            <a:avLst/>
          </a:prstGeom>
          <a:noFill/>
          <a:ln w="9525">
            <a:noFill/>
            <a:miter lim="800000"/>
            <a:headEnd/>
            <a:tailEnd/>
          </a:ln>
        </p:spPr>
        <p:txBody>
          <a:bodyPr/>
          <a:lstStyle/>
          <a:p>
            <a:pPr marL="342900" indent="-342900" eaLnBrk="1" hangingPunct="1">
              <a:spcBef>
                <a:spcPct val="20000"/>
              </a:spcBef>
              <a:defRPr/>
            </a:pPr>
            <a:r>
              <a:rPr lang="en-US" b="1" kern="0" dirty="0">
                <a:solidFill>
                  <a:srgbClr val="0066B3"/>
                </a:solidFill>
                <a:latin typeface="+mn-lt"/>
              </a:rPr>
              <a:t>The Market for Insurance</a:t>
            </a:r>
          </a:p>
        </p:txBody>
      </p:sp>
      <p:sp>
        <p:nvSpPr>
          <p:cNvPr id="12" name="Rectangle 52"/>
          <p:cNvSpPr txBox="1">
            <a:spLocks noChangeArrowheads="1"/>
          </p:cNvSpPr>
          <p:nvPr/>
        </p:nvSpPr>
        <p:spPr bwMode="auto">
          <a:xfrm>
            <a:off x="609600" y="4038600"/>
            <a:ext cx="6553200" cy="381000"/>
          </a:xfrm>
          <a:prstGeom prst="rect">
            <a:avLst/>
          </a:prstGeom>
          <a:noFill/>
          <a:ln w="9525">
            <a:noFill/>
            <a:miter lim="800000"/>
            <a:headEnd/>
            <a:tailEnd/>
          </a:ln>
        </p:spPr>
        <p:txBody>
          <a:bodyPr/>
          <a:lstStyle/>
          <a:p>
            <a:pPr marL="342900" indent="-342900" eaLnBrk="1" hangingPunct="1">
              <a:spcBef>
                <a:spcPct val="20000"/>
              </a:spcBef>
              <a:defRPr/>
            </a:pPr>
            <a:r>
              <a:rPr lang="en-US" b="1" kern="0" dirty="0">
                <a:solidFill>
                  <a:srgbClr val="0066B3"/>
                </a:solidFill>
                <a:latin typeface="+mn-lt"/>
              </a:rPr>
              <a:t>The Market for Credit</a:t>
            </a:r>
          </a:p>
        </p:txBody>
      </p:sp>
      <p:sp>
        <p:nvSpPr>
          <p:cNvPr id="14" name="TextBox 13"/>
          <p:cNvSpPr txBox="1"/>
          <p:nvPr/>
        </p:nvSpPr>
        <p:spPr>
          <a:xfrm>
            <a:off x="1752600" y="2057400"/>
            <a:ext cx="5562600" cy="1892300"/>
          </a:xfrm>
          <a:prstGeom prst="rect">
            <a:avLst/>
          </a:prstGeom>
          <a:noFill/>
        </p:spPr>
        <p:txBody>
          <a:bodyPr>
            <a:spAutoFit/>
          </a:bodyPr>
          <a:lstStyle/>
          <a:p>
            <a:pPr eaLnBrk="1" hangingPunct="1">
              <a:defRPr/>
            </a:pPr>
            <a:r>
              <a:rPr lang="en-US" dirty="0">
                <a:latin typeface="+mj-lt"/>
              </a:rPr>
              <a:t>People who buy insurance know much more about their general health than any insurance company can hope to know, even if it insists on a medical examination.  </a:t>
            </a:r>
          </a:p>
          <a:p>
            <a:pPr eaLnBrk="1" hangingPunct="1">
              <a:defRPr/>
            </a:pPr>
            <a:endParaRPr lang="en-US" sz="900" dirty="0">
              <a:latin typeface="+mj-lt"/>
            </a:endParaRPr>
          </a:p>
          <a:p>
            <a:pPr eaLnBrk="1" hangingPunct="1">
              <a:defRPr/>
            </a:pPr>
            <a:r>
              <a:rPr lang="en-US" dirty="0">
                <a:latin typeface="+mj-lt"/>
              </a:rPr>
              <a:t>As a result, adverse selection arises, much as it does in the market for used cars.</a:t>
            </a:r>
          </a:p>
        </p:txBody>
      </p:sp>
      <p:sp>
        <p:nvSpPr>
          <p:cNvPr id="15" name="TextBox 14"/>
          <p:cNvSpPr txBox="1">
            <a:spLocks noChangeArrowheads="1"/>
          </p:cNvSpPr>
          <p:nvPr/>
        </p:nvSpPr>
        <p:spPr bwMode="auto">
          <a:xfrm>
            <a:off x="1752600" y="4419600"/>
            <a:ext cx="5562600"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rPr>
              <a:t>Credit card companies and banks can, to some extent, use computerized credit histories, which they often share with one another, to distinguish low-quality from high-quality borrowers. </a:t>
            </a:r>
          </a:p>
          <a:p>
            <a:pPr eaLnBrk="1" hangingPunct="1">
              <a:spcBef>
                <a:spcPct val="0"/>
              </a:spcBef>
              <a:buFontTx/>
              <a:buNone/>
            </a:pPr>
            <a:endParaRPr lang="en-US" altLang="en-US" sz="900">
              <a:solidFill>
                <a:schemeClr val="tx1"/>
              </a:solidFill>
            </a:endParaRPr>
          </a:p>
          <a:p>
            <a:pPr eaLnBrk="1" hangingPunct="1">
              <a:spcBef>
                <a:spcPct val="0"/>
              </a:spcBef>
              <a:buFontTx/>
              <a:buNone/>
            </a:pPr>
            <a:r>
              <a:rPr lang="en-US" altLang="en-US" sz="1800">
                <a:solidFill>
                  <a:schemeClr val="tx1"/>
                </a:solidFill>
              </a:rPr>
              <a:t>Many people, however, think that computerized credit histories invade their privacy.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Effect transition="in" filter="wipe(left)">
                                      <p:cBhvr>
                                        <p:cTn id="11" dur="500"/>
                                        <p:tgtEl>
                                          <p:spTgt spid="14">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animEffect transition="in" filter="wipe(left)">
                                      <p:cBhvr>
                                        <p:cTn id="15" dur="500"/>
                                        <p:tgtEl>
                                          <p:spTgt spid="14">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childTnLst>
                          </p:cTn>
                        </p:par>
                        <p:par>
                          <p:cTn id="21" fill="hold" nodeType="afterGroup">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5">
                                            <p:txEl>
                                              <p:pRg st="0" end="0"/>
                                            </p:txEl>
                                          </p:spTgt>
                                        </p:tgtEl>
                                        <p:attrNameLst>
                                          <p:attrName>style.visibility</p:attrName>
                                        </p:attrNameLst>
                                      </p:cBhvr>
                                      <p:to>
                                        <p:strVal val="visible"/>
                                      </p:to>
                                    </p:set>
                                    <p:animEffect transition="in" filter="wipe(left)">
                                      <p:cBhvr>
                                        <p:cTn id="24" dur="500"/>
                                        <p:tgtEl>
                                          <p:spTgt spid="15">
                                            <p:txEl>
                                              <p:pRg st="0" end="0"/>
                                            </p:txEl>
                                          </p:spTgt>
                                        </p:tgtEl>
                                      </p:cBhvr>
                                    </p:animEffect>
                                  </p:childTnLst>
                                </p:cTn>
                              </p:par>
                            </p:childTnLst>
                          </p:cTn>
                        </p:par>
                        <p:par>
                          <p:cTn id="25" fill="hold" nodeType="afterGroup">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5">
                                            <p:txEl>
                                              <p:pRg st="2" end="2"/>
                                            </p:txEl>
                                          </p:spTgt>
                                        </p:tgtEl>
                                        <p:attrNameLst>
                                          <p:attrName>style.visibility</p:attrName>
                                        </p:attrNameLst>
                                      </p:cBhvr>
                                      <p:to>
                                        <p:strVal val="visible"/>
                                      </p:to>
                                    </p:set>
                                    <p:animEffect transition="in" filter="wipe(left)">
                                      <p:cBhvr>
                                        <p:cTn id="28" dur="500"/>
                                        <p:tgtEl>
                                          <p:spTgt spid="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build="p"/>
      <p:bldP spid="1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4" name="Rectangle 4"/>
          <p:cNvSpPr>
            <a:spLocks noGrp="1" noChangeArrowheads="1"/>
          </p:cNvSpPr>
          <p:nvPr>
            <p:ph type="title"/>
          </p:nvPr>
        </p:nvSpPr>
        <p:spPr>
          <a:xfrm>
            <a:off x="1371600" y="381000"/>
            <a:ext cx="6019800" cy="533400"/>
          </a:xfrm>
        </p:spPr>
        <p:txBody>
          <a:bodyPr/>
          <a:lstStyle/>
          <a:p>
            <a:pPr eaLnBrk="1" hangingPunct="1"/>
            <a:r>
              <a:rPr lang="en-US" altLang="en-US" sz="2000" b="0" smtClean="0"/>
              <a:t>MARKET SIGNALING</a:t>
            </a:r>
          </a:p>
        </p:txBody>
      </p:sp>
      <p:grpSp>
        <p:nvGrpSpPr>
          <p:cNvPr id="2" name="Group 5"/>
          <p:cNvGrpSpPr>
            <a:grpSpLocks/>
          </p:cNvGrpSpPr>
          <p:nvPr/>
        </p:nvGrpSpPr>
        <p:grpSpPr bwMode="auto">
          <a:xfrm>
            <a:off x="457200" y="381000"/>
            <a:ext cx="8229600" cy="487363"/>
            <a:chOff x="288" y="240"/>
            <a:chExt cx="5184" cy="307"/>
          </a:xfrm>
        </p:grpSpPr>
        <p:sp>
          <p:nvSpPr>
            <p:cNvPr id="12295"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17.2</a:t>
              </a:r>
            </a:p>
          </p:txBody>
        </p:sp>
        <p:sp>
          <p:nvSpPr>
            <p:cNvPr id="12296"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78707"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3"/>
          <p:cNvSpPr txBox="1">
            <a:spLocks noChangeArrowheads="1"/>
          </p:cNvSpPr>
          <p:nvPr/>
        </p:nvSpPr>
        <p:spPr bwMode="auto">
          <a:xfrm>
            <a:off x="2133600" y="1524000"/>
            <a:ext cx="4495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a:solidFill>
                  <a:schemeClr val="bg2"/>
                </a:solidFill>
              </a:rPr>
              <a:t>●</a:t>
            </a:r>
            <a:r>
              <a:rPr lang="en-US" altLang="en-US" sz="1800" b="1">
                <a:solidFill>
                  <a:srgbClr val="382344"/>
                </a:solidFill>
              </a:rPr>
              <a:t>	 market signaling    </a:t>
            </a:r>
            <a:r>
              <a:rPr lang="en-US" altLang="en-US" sz="1800">
                <a:solidFill>
                  <a:srgbClr val="382344"/>
                </a:solidFill>
              </a:rPr>
              <a:t>Process by which sellers send signals to buyers conveying information about product quality.</a:t>
            </a:r>
            <a:endParaRPr lang="en-US" altLang="en-US" sz="1800">
              <a:solidFill>
                <a:schemeClr val="tx1"/>
              </a:solidFill>
            </a:endParaRPr>
          </a:p>
        </p:txBody>
      </p:sp>
      <p:sp>
        <p:nvSpPr>
          <p:cNvPr id="9" name="TextBox 8"/>
          <p:cNvSpPr txBox="1">
            <a:spLocks noChangeArrowheads="1"/>
          </p:cNvSpPr>
          <p:nvPr/>
        </p:nvSpPr>
        <p:spPr bwMode="auto">
          <a:xfrm>
            <a:off x="1600200" y="2971800"/>
            <a:ext cx="59436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i="1">
                <a:solidFill>
                  <a:schemeClr val="tx1"/>
                </a:solidFill>
              </a:rPr>
              <a:t>To be strong, a signal must be easier for high-productivity people to give than for low-productivity people to give, so that high-productivity people are more likely to give it.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78707"/>
                                        </p:tgtEl>
                                        <p:attrNameLst>
                                          <p:attrName>style.visibility</p:attrName>
                                        </p:attrNameLst>
                                      </p:cBhvr>
                                      <p:to>
                                        <p:strVal val="visible"/>
                                      </p:to>
                                    </p:set>
                                    <p:animEffect transition="in" filter="fade">
                                      <p:cBhvr>
                                        <p:cTn id="11" dur="500"/>
                                        <p:tgtEl>
                                          <p:spTgt spid="57870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78564"/>
                                        </p:tgtEl>
                                        <p:attrNameLst>
                                          <p:attrName>style.visibility</p:attrName>
                                        </p:attrNameLst>
                                      </p:cBhvr>
                                      <p:to>
                                        <p:strVal val="visible"/>
                                      </p:to>
                                    </p:set>
                                    <p:animEffect transition="in" filter="wipe(left)">
                                      <p:cBhvr>
                                        <p:cTn id="15" dur="500"/>
                                        <p:tgtEl>
                                          <p:spTgt spid="578564"/>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4"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a:xfrm>
            <a:off x="1371600" y="381000"/>
            <a:ext cx="6019800" cy="533400"/>
          </a:xfrm>
        </p:spPr>
        <p:txBody>
          <a:bodyPr/>
          <a:lstStyle/>
          <a:p>
            <a:pPr eaLnBrk="1" hangingPunct="1"/>
            <a:r>
              <a:rPr lang="en-US" altLang="en-US" sz="2000" b="0" smtClean="0"/>
              <a:t>MARKET SIGNALING</a:t>
            </a:r>
          </a:p>
        </p:txBody>
      </p:sp>
      <p:grpSp>
        <p:nvGrpSpPr>
          <p:cNvPr id="13315" name="Group 5"/>
          <p:cNvGrpSpPr>
            <a:grpSpLocks/>
          </p:cNvGrpSpPr>
          <p:nvPr/>
        </p:nvGrpSpPr>
        <p:grpSpPr bwMode="auto">
          <a:xfrm>
            <a:off x="457200" y="381000"/>
            <a:ext cx="8229600" cy="487363"/>
            <a:chOff x="288" y="240"/>
            <a:chExt cx="5184" cy="307"/>
          </a:xfrm>
        </p:grpSpPr>
        <p:sp>
          <p:nvSpPr>
            <p:cNvPr id="13327"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17.2</a:t>
              </a:r>
            </a:p>
          </p:txBody>
        </p:sp>
        <p:sp>
          <p:nvSpPr>
            <p:cNvPr id="13328"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3316"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533400" y="1066800"/>
            <a:ext cx="4716463" cy="400050"/>
          </a:xfrm>
          <a:prstGeom prst="rect">
            <a:avLst/>
          </a:prstGeom>
        </p:spPr>
        <p:txBody>
          <a:bodyPr wrap="none">
            <a:spAutoFit/>
          </a:bodyPr>
          <a:lstStyle/>
          <a:p>
            <a:pPr eaLnBrk="1" hangingPunct="1">
              <a:defRPr/>
            </a:pPr>
            <a:r>
              <a:rPr lang="en-US" sz="2000" dirty="0">
                <a:solidFill>
                  <a:srgbClr val="53BE8F"/>
                </a:solidFill>
                <a:latin typeface="+mj-lt"/>
              </a:rPr>
              <a:t>A Simple Model of Job Market Signaling</a:t>
            </a:r>
          </a:p>
        </p:txBody>
      </p:sp>
      <p:sp>
        <p:nvSpPr>
          <p:cNvPr id="8" name="Rectangle 7"/>
          <p:cNvSpPr/>
          <p:nvPr/>
        </p:nvSpPr>
        <p:spPr>
          <a:xfrm>
            <a:off x="685800" y="1490663"/>
            <a:ext cx="1454150" cy="369887"/>
          </a:xfrm>
          <a:prstGeom prst="rect">
            <a:avLst/>
          </a:prstGeom>
        </p:spPr>
        <p:txBody>
          <a:bodyPr wrap="none">
            <a:spAutoFit/>
          </a:bodyPr>
          <a:lstStyle/>
          <a:p>
            <a:pPr eaLnBrk="1" hangingPunct="1">
              <a:defRPr/>
            </a:pPr>
            <a:r>
              <a:rPr lang="en-US" b="1" dirty="0">
                <a:solidFill>
                  <a:srgbClr val="0066B3"/>
                </a:solidFill>
                <a:latin typeface="+mj-lt"/>
              </a:rPr>
              <a:t>Equilibrium</a:t>
            </a:r>
          </a:p>
        </p:txBody>
      </p:sp>
      <p:sp>
        <p:nvSpPr>
          <p:cNvPr id="9" name="Rectangle 5"/>
          <p:cNvSpPr>
            <a:spLocks noChangeArrowheads="1"/>
          </p:cNvSpPr>
          <p:nvPr/>
        </p:nvSpPr>
        <p:spPr bwMode="auto">
          <a:xfrm>
            <a:off x="838200" y="2286000"/>
            <a:ext cx="2266950" cy="2286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Signaling</a:t>
            </a:r>
          </a:p>
        </p:txBody>
      </p:sp>
      <p:sp>
        <p:nvSpPr>
          <p:cNvPr id="10" name="Rectangle 9"/>
          <p:cNvSpPr>
            <a:spLocks noChangeArrowheads="1"/>
          </p:cNvSpPr>
          <p:nvPr/>
        </p:nvSpPr>
        <p:spPr bwMode="auto">
          <a:xfrm>
            <a:off x="838200" y="19812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17.2</a:t>
            </a:r>
          </a:p>
        </p:txBody>
      </p:sp>
      <p:sp>
        <p:nvSpPr>
          <p:cNvPr id="11" name="Rectangle 4"/>
          <p:cNvSpPr>
            <a:spLocks noChangeArrowheads="1"/>
          </p:cNvSpPr>
          <p:nvPr/>
        </p:nvSpPr>
        <p:spPr bwMode="auto">
          <a:xfrm>
            <a:off x="838200" y="2514600"/>
            <a:ext cx="23622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Education can be a useful signal of the high productivity of a group of workers if education is easier to obtain for this group than for a low- productivity group. </a:t>
            </a:r>
          </a:p>
          <a:p>
            <a:pPr eaLnBrk="1" hangingPunct="1">
              <a:buFontTx/>
              <a:buNone/>
            </a:pPr>
            <a:endParaRPr lang="en-US" altLang="en-US" sz="900">
              <a:solidFill>
                <a:schemeClr val="tx1"/>
              </a:solidFill>
            </a:endParaRPr>
          </a:p>
          <a:p>
            <a:pPr eaLnBrk="1" hangingPunct="1">
              <a:buFontTx/>
              <a:buNone/>
            </a:pPr>
            <a:r>
              <a:rPr lang="en-US" altLang="en-US" sz="1400">
                <a:solidFill>
                  <a:schemeClr val="tx1"/>
                </a:solidFill>
              </a:rPr>
              <a:t>In </a:t>
            </a:r>
            <a:r>
              <a:rPr lang="en-US" altLang="en-US" sz="1400" b="1">
                <a:solidFill>
                  <a:schemeClr val="tx1"/>
                </a:solidFill>
              </a:rPr>
              <a:t>(a)</a:t>
            </a:r>
            <a:r>
              <a:rPr lang="en-US" altLang="en-US" sz="1400">
                <a:solidFill>
                  <a:schemeClr val="tx1"/>
                </a:solidFill>
              </a:rPr>
              <a:t>, the low-productivity group will choose an education level of </a:t>
            </a:r>
            <a:r>
              <a:rPr lang="en-US" altLang="en-US" sz="1400" i="1">
                <a:solidFill>
                  <a:schemeClr val="tx1"/>
                </a:solidFill>
              </a:rPr>
              <a:t>y</a:t>
            </a:r>
            <a:r>
              <a:rPr lang="en-US" altLang="en-US" sz="1400">
                <a:solidFill>
                  <a:schemeClr val="tx1"/>
                </a:solidFill>
              </a:rPr>
              <a:t> = 0 because the cost of education is greater than the increased earnings resulting from education.</a:t>
            </a:r>
          </a:p>
        </p:txBody>
      </p:sp>
      <p:pic>
        <p:nvPicPr>
          <p:cNvPr id="64514" name="Picture 2" descr="C:\Documents and Settings\Kyle M. Thiel\Desktop\Pindyck_7e\ppts\aparna_ppts\aparna_ppts\ch17\fig17.02\fig17.02_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5625" y="2400300"/>
            <a:ext cx="6048375"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5" name="Picture 3" descr="C:\Documents and Settings\Kyle M. Thiel\Desktop\Pindyck_7e\ppts\aparna_ppts\aparna_ppts\ch17\fig17.02\fig17.02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95625" y="2400300"/>
            <a:ext cx="6048375"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6" name="Picture 4" descr="C:\Documents and Settings\Kyle M. Thiel\Desktop\Pindyck_7e\ppts\aparna_ppts\aparna_ppts\ch17\fig17.02\fig17.02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95625" y="2400300"/>
            <a:ext cx="6048375"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7" name="Picture 5" descr="C:\Documents and Settings\Kyle M. Thiel\Desktop\Pindyck_7e\ppts\aparna_ppts\aparna_ppts\ch17\fig17.02\fig17.02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95625" y="2400300"/>
            <a:ext cx="6048375"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8" name="Picture 6" descr="C:\Documents and Settings\Kyle M. Thiel\Desktop\Pindyck_7e\ppts\aparna_ppts\aparna_ppts\ch17\fig17.02\fig17.02_05.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95625" y="2400300"/>
            <a:ext cx="6048375"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animEffect transition="in" filter="wipe(left)">
                                      <p:cBhvr>
                                        <p:cTn id="23" dur="500"/>
                                        <p:tgtEl>
                                          <p:spTgt spid="11">
                                            <p:txEl>
                                              <p:pRg st="0" end="0"/>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xEl>
                                              <p:pRg st="2" end="2"/>
                                            </p:txEl>
                                          </p:spTgt>
                                        </p:tgtEl>
                                        <p:attrNameLst>
                                          <p:attrName>style.visibility</p:attrName>
                                        </p:attrNameLst>
                                      </p:cBhvr>
                                      <p:to>
                                        <p:strVal val="visible"/>
                                      </p:to>
                                    </p:set>
                                    <p:animEffect transition="in" filter="wipe(left)">
                                      <p:cBhvr>
                                        <p:cTn id="27" dur="500"/>
                                        <p:tgtEl>
                                          <p:spTgt spid="11">
                                            <p:txEl>
                                              <p:pRg st="2" end="2"/>
                                            </p:txEl>
                                          </p:spTgt>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64514"/>
                                        </p:tgtEl>
                                        <p:attrNameLst>
                                          <p:attrName>style.visibility</p:attrName>
                                        </p:attrNameLst>
                                      </p:cBhvr>
                                      <p:to>
                                        <p:strVal val="visible"/>
                                      </p:to>
                                    </p:set>
                                    <p:animEffect transition="in" filter="wipe(left)">
                                      <p:cBhvr>
                                        <p:cTn id="31" dur="500"/>
                                        <p:tgtEl>
                                          <p:spTgt spid="64514"/>
                                        </p:tgtEl>
                                      </p:cBhvr>
                                    </p:animEffec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64515"/>
                                        </p:tgtEl>
                                        <p:attrNameLst>
                                          <p:attrName>style.visibility</p:attrName>
                                        </p:attrNameLst>
                                      </p:cBhvr>
                                      <p:to>
                                        <p:strVal val="visible"/>
                                      </p:to>
                                    </p:set>
                                    <p:animEffect transition="in" filter="wipe(left)">
                                      <p:cBhvr>
                                        <p:cTn id="35" dur="1000"/>
                                        <p:tgtEl>
                                          <p:spTgt spid="64515"/>
                                        </p:tgtEl>
                                      </p:cBhvr>
                                    </p:animEffect>
                                  </p:childTnLst>
                                </p:cTn>
                              </p:par>
                            </p:childTnLst>
                          </p:cTn>
                        </p:par>
                        <p:par>
                          <p:cTn id="36" fill="hold" nodeType="afterGroup">
                            <p:stCondLst>
                              <p:cond delay="4500"/>
                            </p:stCondLst>
                            <p:childTnLst>
                              <p:par>
                                <p:cTn id="37" presetID="22" presetClass="entr" presetSubtype="8" fill="hold" nodeType="afterEffect">
                                  <p:stCondLst>
                                    <p:cond delay="0"/>
                                  </p:stCondLst>
                                  <p:childTnLst>
                                    <p:set>
                                      <p:cBhvr>
                                        <p:cTn id="38" dur="1" fill="hold">
                                          <p:stCondLst>
                                            <p:cond delay="0"/>
                                          </p:stCondLst>
                                        </p:cTn>
                                        <p:tgtEl>
                                          <p:spTgt spid="64516"/>
                                        </p:tgtEl>
                                        <p:attrNameLst>
                                          <p:attrName>style.visibility</p:attrName>
                                        </p:attrNameLst>
                                      </p:cBhvr>
                                      <p:to>
                                        <p:strVal val="visible"/>
                                      </p:to>
                                    </p:set>
                                    <p:animEffect transition="in" filter="wipe(left)">
                                      <p:cBhvr>
                                        <p:cTn id="39" dur="1000"/>
                                        <p:tgtEl>
                                          <p:spTgt spid="64516"/>
                                        </p:tgtEl>
                                      </p:cBhvr>
                                    </p:animEffect>
                                  </p:childTnLst>
                                </p:cTn>
                              </p:par>
                            </p:childTnLst>
                          </p:cTn>
                        </p:par>
                        <p:par>
                          <p:cTn id="40" fill="hold" nodeType="afterGroup">
                            <p:stCondLst>
                              <p:cond delay="5500"/>
                            </p:stCondLst>
                            <p:childTnLst>
                              <p:par>
                                <p:cTn id="41" presetID="22" presetClass="entr" presetSubtype="8" fill="hold" nodeType="afterEffect">
                                  <p:stCondLst>
                                    <p:cond delay="0"/>
                                  </p:stCondLst>
                                  <p:childTnLst>
                                    <p:set>
                                      <p:cBhvr>
                                        <p:cTn id="42" dur="1" fill="hold">
                                          <p:stCondLst>
                                            <p:cond delay="0"/>
                                          </p:stCondLst>
                                        </p:cTn>
                                        <p:tgtEl>
                                          <p:spTgt spid="64517"/>
                                        </p:tgtEl>
                                        <p:attrNameLst>
                                          <p:attrName>style.visibility</p:attrName>
                                        </p:attrNameLst>
                                      </p:cBhvr>
                                      <p:to>
                                        <p:strVal val="visible"/>
                                      </p:to>
                                    </p:set>
                                    <p:animEffect transition="in" filter="wipe(left)">
                                      <p:cBhvr>
                                        <p:cTn id="43" dur="1000"/>
                                        <p:tgtEl>
                                          <p:spTgt spid="64517"/>
                                        </p:tgtEl>
                                      </p:cBhvr>
                                    </p:animEffect>
                                  </p:childTnLst>
                                </p:cTn>
                              </p:par>
                            </p:childTnLst>
                          </p:cTn>
                        </p:par>
                        <p:par>
                          <p:cTn id="44" fill="hold" nodeType="afterGroup">
                            <p:stCondLst>
                              <p:cond delay="6500"/>
                            </p:stCondLst>
                            <p:childTnLst>
                              <p:par>
                                <p:cTn id="45" presetID="22" presetClass="entr" presetSubtype="8" fill="hold" nodeType="afterEffect">
                                  <p:stCondLst>
                                    <p:cond delay="0"/>
                                  </p:stCondLst>
                                  <p:childTnLst>
                                    <p:set>
                                      <p:cBhvr>
                                        <p:cTn id="46" dur="1" fill="hold">
                                          <p:stCondLst>
                                            <p:cond delay="0"/>
                                          </p:stCondLst>
                                        </p:cTn>
                                        <p:tgtEl>
                                          <p:spTgt spid="64518"/>
                                        </p:tgtEl>
                                        <p:attrNameLst>
                                          <p:attrName>style.visibility</p:attrName>
                                        </p:attrNameLst>
                                      </p:cBhvr>
                                      <p:to>
                                        <p:strVal val="visible"/>
                                      </p:to>
                                    </p:set>
                                    <p:animEffect transition="in" filter="wipe(left)">
                                      <p:cBhvr>
                                        <p:cTn id="47" dur="1000"/>
                                        <p:tgtEl>
                                          <p:spTgt spid="645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p:bldP spid="11"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a:xfrm>
            <a:off x="1371600" y="381000"/>
            <a:ext cx="6019800" cy="533400"/>
          </a:xfrm>
        </p:spPr>
        <p:txBody>
          <a:bodyPr/>
          <a:lstStyle/>
          <a:p>
            <a:pPr eaLnBrk="1" hangingPunct="1"/>
            <a:r>
              <a:rPr lang="en-US" altLang="en-US" sz="2000" b="0" smtClean="0"/>
              <a:t>MARKET SIGNALING</a:t>
            </a:r>
          </a:p>
        </p:txBody>
      </p:sp>
      <p:grpSp>
        <p:nvGrpSpPr>
          <p:cNvPr id="14339" name="Group 5"/>
          <p:cNvGrpSpPr>
            <a:grpSpLocks/>
          </p:cNvGrpSpPr>
          <p:nvPr/>
        </p:nvGrpSpPr>
        <p:grpSpPr bwMode="auto">
          <a:xfrm>
            <a:off x="457200" y="381000"/>
            <a:ext cx="8229600" cy="487363"/>
            <a:chOff x="288" y="240"/>
            <a:chExt cx="5184" cy="307"/>
          </a:xfrm>
        </p:grpSpPr>
        <p:sp>
          <p:nvSpPr>
            <p:cNvPr id="14356"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17.2</a:t>
              </a:r>
            </a:p>
          </p:txBody>
        </p:sp>
        <p:sp>
          <p:nvSpPr>
            <p:cNvPr id="14357"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4340"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533400" y="1066800"/>
            <a:ext cx="4716463" cy="400050"/>
          </a:xfrm>
          <a:prstGeom prst="rect">
            <a:avLst/>
          </a:prstGeom>
        </p:spPr>
        <p:txBody>
          <a:bodyPr wrap="none">
            <a:spAutoFit/>
          </a:bodyPr>
          <a:lstStyle/>
          <a:p>
            <a:pPr eaLnBrk="1" hangingPunct="1">
              <a:defRPr/>
            </a:pPr>
            <a:r>
              <a:rPr lang="en-US" sz="2000" dirty="0">
                <a:solidFill>
                  <a:srgbClr val="53BE8F"/>
                </a:solidFill>
                <a:latin typeface="+mj-lt"/>
              </a:rPr>
              <a:t>A Simple Model of Job Market Signaling</a:t>
            </a:r>
          </a:p>
        </p:txBody>
      </p:sp>
      <p:sp>
        <p:nvSpPr>
          <p:cNvPr id="8" name="Rectangle 7"/>
          <p:cNvSpPr/>
          <p:nvPr/>
        </p:nvSpPr>
        <p:spPr>
          <a:xfrm>
            <a:off x="685800" y="1490663"/>
            <a:ext cx="1454150" cy="369887"/>
          </a:xfrm>
          <a:prstGeom prst="rect">
            <a:avLst/>
          </a:prstGeom>
        </p:spPr>
        <p:txBody>
          <a:bodyPr wrap="none">
            <a:spAutoFit/>
          </a:bodyPr>
          <a:lstStyle/>
          <a:p>
            <a:pPr eaLnBrk="1" hangingPunct="1">
              <a:defRPr/>
            </a:pPr>
            <a:r>
              <a:rPr lang="en-US" b="1" dirty="0">
                <a:solidFill>
                  <a:srgbClr val="0066B3"/>
                </a:solidFill>
                <a:latin typeface="+mj-lt"/>
              </a:rPr>
              <a:t>Equilibrium</a:t>
            </a:r>
          </a:p>
        </p:txBody>
      </p:sp>
      <p:sp>
        <p:nvSpPr>
          <p:cNvPr id="14343" name="Rectangle 5"/>
          <p:cNvSpPr>
            <a:spLocks noChangeArrowheads="1"/>
          </p:cNvSpPr>
          <p:nvPr/>
        </p:nvSpPr>
        <p:spPr bwMode="auto">
          <a:xfrm>
            <a:off x="838200" y="2286000"/>
            <a:ext cx="2266950" cy="2286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Signaling</a:t>
            </a:r>
          </a:p>
        </p:txBody>
      </p:sp>
      <p:sp>
        <p:nvSpPr>
          <p:cNvPr id="14344" name="Rectangle 9"/>
          <p:cNvSpPr>
            <a:spLocks noChangeArrowheads="1"/>
          </p:cNvSpPr>
          <p:nvPr/>
        </p:nvSpPr>
        <p:spPr bwMode="auto">
          <a:xfrm>
            <a:off x="838200" y="19812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17.2</a:t>
            </a:r>
          </a:p>
        </p:txBody>
      </p:sp>
      <p:sp>
        <p:nvSpPr>
          <p:cNvPr id="11" name="Rectangle 4"/>
          <p:cNvSpPr>
            <a:spLocks noChangeArrowheads="1"/>
          </p:cNvSpPr>
          <p:nvPr/>
        </p:nvSpPr>
        <p:spPr bwMode="auto">
          <a:xfrm>
            <a:off x="838200" y="2514600"/>
            <a:ext cx="23622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Education can be a useful signal of the high productivity of a group of workers if education is easier to obtain for this group than for a low- productivity group. </a:t>
            </a:r>
          </a:p>
          <a:p>
            <a:pPr eaLnBrk="1" hangingPunct="1">
              <a:buFontTx/>
              <a:buNone/>
            </a:pPr>
            <a:endParaRPr lang="en-US" altLang="en-US" sz="900">
              <a:solidFill>
                <a:schemeClr val="tx1"/>
              </a:solidFill>
            </a:endParaRPr>
          </a:p>
          <a:p>
            <a:pPr eaLnBrk="1" hangingPunct="1">
              <a:buFontTx/>
              <a:buNone/>
            </a:pPr>
            <a:r>
              <a:rPr lang="en-US" altLang="en-US" sz="1400">
                <a:solidFill>
                  <a:schemeClr val="tx1"/>
                </a:solidFill>
              </a:rPr>
              <a:t>However, in </a:t>
            </a:r>
            <a:r>
              <a:rPr lang="en-US" altLang="en-US" sz="1400" b="1">
                <a:solidFill>
                  <a:schemeClr val="tx1"/>
                </a:solidFill>
              </a:rPr>
              <a:t>(b)</a:t>
            </a:r>
            <a:r>
              <a:rPr lang="en-US" altLang="en-US" sz="1400">
                <a:solidFill>
                  <a:schemeClr val="tx1"/>
                </a:solidFill>
              </a:rPr>
              <a:t>, the high-productivity group will choose an education level of </a:t>
            </a:r>
            <a:r>
              <a:rPr lang="en-US" altLang="en-US" sz="1400" i="1">
                <a:solidFill>
                  <a:schemeClr val="tx1"/>
                </a:solidFill>
              </a:rPr>
              <a:t>y</a:t>
            </a:r>
            <a:r>
              <a:rPr lang="en-US" altLang="en-US" sz="1400">
                <a:solidFill>
                  <a:schemeClr val="tx1"/>
                </a:solidFill>
              </a:rPr>
              <a:t>* = 4 because the gain in earnings is greater than the cost.</a:t>
            </a:r>
          </a:p>
        </p:txBody>
      </p:sp>
      <p:pic>
        <p:nvPicPr>
          <p:cNvPr id="14346" name="Picture 2" descr="C:\Documents and Settings\Kyle M. Thiel\Desktop\Pindyck_7e\ppts\aparna_ppts\aparna_ppts\ch17\fig17.02\fig17.02_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5625" y="2400300"/>
            <a:ext cx="6048375"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7" name="Picture 3" descr="C:\Documents and Settings\Kyle M. Thiel\Desktop\Pindyck_7e\ppts\aparna_ppts\aparna_ppts\ch17\fig17.02\fig17.02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95625" y="2400300"/>
            <a:ext cx="6048375"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8" name="Picture 4" descr="C:\Documents and Settings\Kyle M. Thiel\Desktop\Pindyck_7e\ppts\aparna_ppts\aparna_ppts\ch17\fig17.02\fig17.02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95625" y="2400300"/>
            <a:ext cx="6048375"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9" name="Picture 5" descr="C:\Documents and Settings\Kyle M. Thiel\Desktop\Pindyck_7e\ppts\aparna_ppts\aparna_ppts\ch17\fig17.02\fig17.02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95625" y="2400300"/>
            <a:ext cx="6048375"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0" name="Picture 6" descr="C:\Documents and Settings\Kyle M. Thiel\Desktop\Pindyck_7e\ppts\aparna_ppts\aparna_ppts\ch17\fig17.02\fig17.02_05.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95625" y="2400300"/>
            <a:ext cx="6048375"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8" name="Picture 2" descr="C:\Documents and Settings\Kyle M. Thiel\Desktop\Pindyck_7e\ppts\aparna_ppts\aparna_ppts\ch17\fig17.02\fig17.02_06.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95625" y="2400300"/>
            <a:ext cx="6048375"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9" name="Picture 3" descr="C:\Documents and Settings\Kyle M. Thiel\Desktop\Pindyck_7e\ppts\aparna_ppts\aparna_ppts\ch17\fig17.02\fig17.02_07.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95625" y="2400300"/>
            <a:ext cx="6048375"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0" name="Picture 4" descr="C:\Documents and Settings\Kyle M. Thiel\Desktop\Pindyck_7e\ppts\aparna_ppts\aparna_ppts\ch17\fig17.02\fig17.02_08.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95625" y="2400300"/>
            <a:ext cx="6048375"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1" name="Picture 5" descr="C:\Documents and Settings\Kyle M. Thiel\Desktop\Pindyck_7e\ppts\aparna_ppts\aparna_ppts\ch17\fig17.02\fig17.02_09.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95625" y="2400300"/>
            <a:ext cx="6048375"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2" name="Picture 6" descr="C:\Documents and Settings\Kyle M. Thiel\Desktop\Pindyck_7e\ppts\aparna_ppts\aparna_ppts\ch17\fig17.02\fig17.02_10.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95625" y="2400300"/>
            <a:ext cx="6048375"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xEl>
                                              <p:pRg st="2" end="2"/>
                                            </p:txEl>
                                          </p:spTgt>
                                        </p:tgtEl>
                                        <p:attrNameLst>
                                          <p:attrName>style.visibility</p:attrName>
                                        </p:attrNameLst>
                                      </p:cBhvr>
                                      <p:to>
                                        <p:strVal val="visible"/>
                                      </p:to>
                                    </p:set>
                                    <p:animEffect transition="in" filter="wipe(left)">
                                      <p:cBhvr>
                                        <p:cTn id="7" dur="500"/>
                                        <p:tgtEl>
                                          <p:spTgt spid="11">
                                            <p:txEl>
                                              <p:pRg st="2" end="2"/>
                                            </p:txEl>
                                          </p:spTgt>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65538"/>
                                        </p:tgtEl>
                                        <p:attrNameLst>
                                          <p:attrName>style.visibility</p:attrName>
                                        </p:attrNameLst>
                                      </p:cBhvr>
                                      <p:to>
                                        <p:strVal val="visible"/>
                                      </p:to>
                                    </p:set>
                                    <p:animEffect transition="in" filter="wipe(left)">
                                      <p:cBhvr>
                                        <p:cTn id="11" dur="1000"/>
                                        <p:tgtEl>
                                          <p:spTgt spid="65538"/>
                                        </p:tgtEl>
                                      </p:cBhvr>
                                    </p:animEffect>
                                  </p:childTnLst>
                                </p:cTn>
                              </p:par>
                            </p:childTnLst>
                          </p:cTn>
                        </p:par>
                        <p:par>
                          <p:cTn id="12" fill="hold" nodeType="afterGroup">
                            <p:stCondLst>
                              <p:cond delay="1500"/>
                            </p:stCondLst>
                            <p:childTnLst>
                              <p:par>
                                <p:cTn id="13" presetID="22" presetClass="entr" presetSubtype="8" fill="hold" nodeType="afterEffect">
                                  <p:stCondLst>
                                    <p:cond delay="0"/>
                                  </p:stCondLst>
                                  <p:childTnLst>
                                    <p:set>
                                      <p:cBhvr>
                                        <p:cTn id="14" dur="1" fill="hold">
                                          <p:stCondLst>
                                            <p:cond delay="0"/>
                                          </p:stCondLst>
                                        </p:cTn>
                                        <p:tgtEl>
                                          <p:spTgt spid="65539"/>
                                        </p:tgtEl>
                                        <p:attrNameLst>
                                          <p:attrName>style.visibility</p:attrName>
                                        </p:attrNameLst>
                                      </p:cBhvr>
                                      <p:to>
                                        <p:strVal val="visible"/>
                                      </p:to>
                                    </p:set>
                                    <p:animEffect transition="in" filter="wipe(left)">
                                      <p:cBhvr>
                                        <p:cTn id="15" dur="1000"/>
                                        <p:tgtEl>
                                          <p:spTgt spid="65539"/>
                                        </p:tgtEl>
                                      </p:cBhvr>
                                    </p:animEffect>
                                  </p:childTnLst>
                                </p:cTn>
                              </p:par>
                            </p:childTnLst>
                          </p:cTn>
                        </p:par>
                        <p:par>
                          <p:cTn id="16" fill="hold" nodeType="afterGroup">
                            <p:stCondLst>
                              <p:cond delay="2500"/>
                            </p:stCondLst>
                            <p:childTnLst>
                              <p:par>
                                <p:cTn id="17" presetID="22" presetClass="entr" presetSubtype="8" fill="hold" nodeType="afterEffect">
                                  <p:stCondLst>
                                    <p:cond delay="0"/>
                                  </p:stCondLst>
                                  <p:childTnLst>
                                    <p:set>
                                      <p:cBhvr>
                                        <p:cTn id="18" dur="1" fill="hold">
                                          <p:stCondLst>
                                            <p:cond delay="0"/>
                                          </p:stCondLst>
                                        </p:cTn>
                                        <p:tgtEl>
                                          <p:spTgt spid="65540"/>
                                        </p:tgtEl>
                                        <p:attrNameLst>
                                          <p:attrName>style.visibility</p:attrName>
                                        </p:attrNameLst>
                                      </p:cBhvr>
                                      <p:to>
                                        <p:strVal val="visible"/>
                                      </p:to>
                                    </p:set>
                                    <p:animEffect transition="in" filter="wipe(left)">
                                      <p:cBhvr>
                                        <p:cTn id="19" dur="1000"/>
                                        <p:tgtEl>
                                          <p:spTgt spid="65540"/>
                                        </p:tgtEl>
                                      </p:cBhvr>
                                    </p:animEffect>
                                  </p:childTnLst>
                                </p:cTn>
                              </p:par>
                            </p:childTnLst>
                          </p:cTn>
                        </p:par>
                        <p:par>
                          <p:cTn id="20" fill="hold" nodeType="afterGroup">
                            <p:stCondLst>
                              <p:cond delay="3500"/>
                            </p:stCondLst>
                            <p:childTnLst>
                              <p:par>
                                <p:cTn id="21" presetID="22" presetClass="entr" presetSubtype="8" fill="hold" nodeType="afterEffect">
                                  <p:stCondLst>
                                    <p:cond delay="0"/>
                                  </p:stCondLst>
                                  <p:childTnLst>
                                    <p:set>
                                      <p:cBhvr>
                                        <p:cTn id="22" dur="1" fill="hold">
                                          <p:stCondLst>
                                            <p:cond delay="0"/>
                                          </p:stCondLst>
                                        </p:cTn>
                                        <p:tgtEl>
                                          <p:spTgt spid="65541"/>
                                        </p:tgtEl>
                                        <p:attrNameLst>
                                          <p:attrName>style.visibility</p:attrName>
                                        </p:attrNameLst>
                                      </p:cBhvr>
                                      <p:to>
                                        <p:strVal val="visible"/>
                                      </p:to>
                                    </p:set>
                                    <p:animEffect transition="in" filter="wipe(left)">
                                      <p:cBhvr>
                                        <p:cTn id="23" dur="1000"/>
                                        <p:tgtEl>
                                          <p:spTgt spid="65541"/>
                                        </p:tgtEl>
                                      </p:cBhvr>
                                    </p:animEffect>
                                  </p:childTnLst>
                                </p:cTn>
                              </p:par>
                            </p:childTnLst>
                          </p:cTn>
                        </p:par>
                        <p:par>
                          <p:cTn id="24" fill="hold" nodeType="afterGroup">
                            <p:stCondLst>
                              <p:cond delay="4500"/>
                            </p:stCondLst>
                            <p:childTnLst>
                              <p:par>
                                <p:cTn id="25" presetID="22" presetClass="entr" presetSubtype="8" fill="hold" nodeType="afterEffect">
                                  <p:stCondLst>
                                    <p:cond delay="0"/>
                                  </p:stCondLst>
                                  <p:childTnLst>
                                    <p:set>
                                      <p:cBhvr>
                                        <p:cTn id="26" dur="1" fill="hold">
                                          <p:stCondLst>
                                            <p:cond delay="0"/>
                                          </p:stCondLst>
                                        </p:cTn>
                                        <p:tgtEl>
                                          <p:spTgt spid="65542"/>
                                        </p:tgtEl>
                                        <p:attrNameLst>
                                          <p:attrName>style.visibility</p:attrName>
                                        </p:attrNameLst>
                                      </p:cBhvr>
                                      <p:to>
                                        <p:strVal val="visible"/>
                                      </p:to>
                                    </p:set>
                                    <p:animEffect transition="in" filter="wipe(left)">
                                      <p:cBhvr>
                                        <p:cTn id="27" dur="1000"/>
                                        <p:tgtEl>
                                          <p:spTgt spid="655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 Placeholder 2"/>
              <p:cNvSpPr>
                <a:spLocks noGrp="1"/>
              </p:cNvSpPr>
              <p:nvPr>
                <p:ph type="body" sz="half" idx="1"/>
              </p:nvPr>
            </p:nvSpPr>
            <p:spPr>
              <a:xfrm>
                <a:off x="228600" y="228600"/>
                <a:ext cx="8763000" cy="6400800"/>
              </a:xfrm>
            </p:spPr>
            <p:txBody>
              <a:bodyPr/>
              <a:lstStyle/>
              <a:p>
                <a:pPr marL="0" indent="0">
                  <a:buNone/>
                </a:pPr>
                <a:r>
                  <a:rPr lang="en-GB" dirty="0" smtClean="0">
                    <a:solidFill>
                      <a:schemeClr val="tx1"/>
                    </a:solidFill>
                  </a:rPr>
                  <a:t>A firm is looking for a worker</a:t>
                </a:r>
              </a:p>
              <a:p>
                <a:pPr marL="0" indent="0">
                  <a:buNone/>
                </a:pPr>
                <a:r>
                  <a:rPr lang="en-GB" dirty="0" smtClean="0">
                    <a:solidFill>
                      <a:schemeClr val="tx1"/>
                    </a:solidFill>
                  </a:rPr>
                  <a:t>Workers are of two types by equal probability:</a:t>
                </a:r>
              </a:p>
              <a:p>
                <a:pPr marL="0" indent="0">
                  <a:buNone/>
                </a:pPr>
                <a:r>
                  <a:rPr lang="en-GB" dirty="0" smtClean="0">
                    <a:solidFill>
                      <a:schemeClr val="tx1"/>
                    </a:solidFill>
                  </a:rPr>
                  <a:t>type I  </a:t>
                </a:r>
                <a:r>
                  <a:rPr lang="en-GB" dirty="0" smtClean="0">
                    <a:solidFill>
                      <a:schemeClr val="tx1"/>
                    </a:solidFill>
                    <a:sym typeface="Wingdings" panose="05000000000000000000" pitchFamily="2" charset="2"/>
                  </a:rPr>
                  <a:t> low productivity  </a:t>
                </a:r>
                <a14:m>
                  <m:oMath xmlns:m="http://schemas.openxmlformats.org/officeDocument/2006/math">
                    <m:sSub>
                      <m:sSubPr>
                        <m:ctrlPr>
                          <a:rPr lang="en-GB" i="1" dirty="0" smtClean="0">
                            <a:solidFill>
                              <a:schemeClr val="tx1"/>
                            </a:solidFill>
                            <a:latin typeface="Cambria Math" panose="02040503050406030204" pitchFamily="18" charset="0"/>
                            <a:sym typeface="Wingdings" panose="05000000000000000000" pitchFamily="2" charset="2"/>
                          </a:rPr>
                        </m:ctrlPr>
                      </m:sSubPr>
                      <m:e>
                        <m:r>
                          <a:rPr lang="en-GB" b="0" i="1" dirty="0" smtClean="0">
                            <a:solidFill>
                              <a:schemeClr val="tx1"/>
                            </a:solidFill>
                            <a:latin typeface="Cambria Math" panose="02040503050406030204" pitchFamily="18" charset="0"/>
                            <a:sym typeface="Wingdings" panose="05000000000000000000" pitchFamily="2" charset="2"/>
                          </a:rPr>
                          <m:t>𝑝</m:t>
                        </m:r>
                      </m:e>
                      <m:sub>
                        <m:r>
                          <a:rPr lang="en-GB" b="0" i="1" dirty="0" smtClean="0">
                            <a:solidFill>
                              <a:schemeClr val="tx1"/>
                            </a:solidFill>
                            <a:latin typeface="Cambria Math" panose="02040503050406030204" pitchFamily="18" charset="0"/>
                            <a:sym typeface="Wingdings" panose="05000000000000000000" pitchFamily="2" charset="2"/>
                          </a:rPr>
                          <m:t>𝐿</m:t>
                        </m:r>
                      </m:sub>
                    </m:sSub>
                  </m:oMath>
                </a14:m>
                <a:endParaRPr lang="en-GB" dirty="0" smtClean="0">
                  <a:solidFill>
                    <a:schemeClr val="tx1"/>
                  </a:solidFill>
                  <a:sym typeface="Wingdings" panose="05000000000000000000" pitchFamily="2" charset="2"/>
                </a:endParaRPr>
              </a:p>
              <a:p>
                <a:pPr marL="0" indent="0">
                  <a:buNone/>
                </a:pPr>
                <a:r>
                  <a:rPr lang="en-GB" dirty="0" smtClean="0">
                    <a:solidFill>
                      <a:schemeClr val="tx1"/>
                    </a:solidFill>
                  </a:rPr>
                  <a:t>type II  </a:t>
                </a:r>
                <a:r>
                  <a:rPr lang="en-GB" dirty="0" smtClean="0">
                    <a:solidFill>
                      <a:schemeClr val="tx1"/>
                    </a:solidFill>
                    <a:sym typeface="Wingdings" panose="05000000000000000000" pitchFamily="2" charset="2"/>
                  </a:rPr>
                  <a:t> high productivity  </a:t>
                </a:r>
                <a14:m>
                  <m:oMath xmlns:m="http://schemas.openxmlformats.org/officeDocument/2006/math">
                    <m:sSub>
                      <m:sSubPr>
                        <m:ctrlPr>
                          <a:rPr lang="en-GB" i="1" dirty="0" smtClean="0">
                            <a:solidFill>
                              <a:schemeClr val="tx1"/>
                            </a:solidFill>
                            <a:latin typeface="Cambria Math" panose="02040503050406030204" pitchFamily="18" charset="0"/>
                            <a:sym typeface="Wingdings" panose="05000000000000000000" pitchFamily="2" charset="2"/>
                          </a:rPr>
                        </m:ctrlPr>
                      </m:sSubPr>
                      <m:e>
                        <m:r>
                          <a:rPr lang="en-GB" b="0" i="1" dirty="0" smtClean="0">
                            <a:solidFill>
                              <a:schemeClr val="tx1"/>
                            </a:solidFill>
                            <a:latin typeface="Cambria Math" panose="02040503050406030204" pitchFamily="18" charset="0"/>
                            <a:sym typeface="Wingdings" panose="05000000000000000000" pitchFamily="2" charset="2"/>
                          </a:rPr>
                          <m:t>𝑝</m:t>
                        </m:r>
                      </m:e>
                      <m:sub>
                        <m:r>
                          <a:rPr lang="en-GB" b="0" i="1" dirty="0" smtClean="0">
                            <a:solidFill>
                              <a:schemeClr val="tx1"/>
                            </a:solidFill>
                            <a:latin typeface="Cambria Math" panose="02040503050406030204" pitchFamily="18" charset="0"/>
                            <a:sym typeface="Wingdings" panose="05000000000000000000" pitchFamily="2" charset="2"/>
                          </a:rPr>
                          <m:t>𝐻</m:t>
                        </m:r>
                      </m:sub>
                    </m:sSub>
                  </m:oMath>
                </a14:m>
                <a:endParaRPr lang="en-GB" dirty="0" smtClean="0">
                  <a:solidFill>
                    <a:schemeClr val="tx1"/>
                  </a:solidFill>
                </a:endParaRPr>
              </a:p>
              <a:p>
                <a:pPr marL="0" indent="0">
                  <a:buNone/>
                </a:pPr>
                <a:r>
                  <a:rPr lang="en-GB" dirty="0" smtClean="0">
                    <a:solidFill>
                      <a:schemeClr val="tx1"/>
                    </a:solidFill>
                  </a:rPr>
                  <a:t>Type I accepts to work for a salary no smaller than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a14:m>
                <a:endParaRPr lang="en-GB" dirty="0" smtClean="0">
                  <a:solidFill>
                    <a:schemeClr val="tx1"/>
                  </a:solidFill>
                </a:endParaRPr>
              </a:p>
              <a:p>
                <a:pPr marL="0" indent="0">
                  <a:buNone/>
                </a:pPr>
                <a:r>
                  <a:rPr lang="en-GB" dirty="0" smtClean="0">
                    <a:solidFill>
                      <a:schemeClr val="tx1"/>
                    </a:solidFill>
                  </a:rPr>
                  <a:t>Type II accepts to work for a salary no smaller than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a14:m>
                <a:r>
                  <a:rPr lang="en-GB" dirty="0" smtClean="0">
                    <a:solidFill>
                      <a:schemeClr val="tx1"/>
                    </a:solidFill>
                  </a:rPr>
                  <a:t> (</a:t>
                </a:r>
                <a14:m>
                  <m:oMath xmlns:m="http://schemas.openxmlformats.org/officeDocument/2006/math">
                    <m:r>
                      <a:rPr lang="en-GB" b="0" i="0" dirty="0" smtClean="0">
                        <a:solidFill>
                          <a:schemeClr val="tx1"/>
                        </a:solidFill>
                        <a:latin typeface="Cambria Math" panose="02040503050406030204" pitchFamily="18" charset="0"/>
                      </a:rPr>
                      <m:t>&gt;</m:t>
                    </m:r>
                    <m:sSub>
                      <m:sSubPr>
                        <m:ctrlPr>
                          <a:rPr lang="en-GB" i="1" dirty="0" smtClean="0">
                            <a:solidFill>
                              <a:schemeClr val="tx1"/>
                            </a:solidFill>
                            <a:latin typeface="Cambria Math" panose="02040503050406030204" pitchFamily="18" charset="0"/>
                          </a:rPr>
                        </m:ctrlPr>
                      </m:sSubPr>
                      <m:e>
                        <m:r>
                          <a:rPr lang="en-GB" b="0" i="1" dirty="0" smtClean="0">
                            <a:solidFill>
                              <a:schemeClr val="tx1"/>
                            </a:solidFill>
                            <a:latin typeface="Cambria Math" panose="02040503050406030204" pitchFamily="18" charset="0"/>
                          </a:rPr>
                          <m:t>𝑤</m:t>
                        </m:r>
                      </m:e>
                      <m:sub>
                        <m:r>
                          <a:rPr lang="en-GB" b="0" i="1" dirty="0" smtClean="0">
                            <a:solidFill>
                              <a:schemeClr val="tx1"/>
                            </a:solidFill>
                            <a:latin typeface="Cambria Math" panose="02040503050406030204" pitchFamily="18" charset="0"/>
                          </a:rPr>
                          <m:t>𝐿</m:t>
                        </m:r>
                      </m:sub>
                    </m:sSub>
                    <m:r>
                      <a:rPr lang="en-GB" b="0" i="1" dirty="0" smtClean="0">
                        <a:solidFill>
                          <a:schemeClr val="tx1"/>
                        </a:solidFill>
                        <a:latin typeface="Cambria Math" panose="02040503050406030204" pitchFamily="18" charset="0"/>
                      </a:rPr>
                      <m:t>)</m:t>
                    </m:r>
                  </m:oMath>
                </a14:m>
                <a:endParaRPr lang="en-GB" dirty="0" smtClean="0">
                  <a:solidFill>
                    <a:schemeClr val="tx1"/>
                  </a:solidFill>
                </a:endParaRPr>
              </a:p>
              <a:p>
                <a:pPr marL="0" indent="0">
                  <a:buNone/>
                </a:pPr>
                <a:r>
                  <a:rPr lang="en-GB" dirty="0" smtClean="0">
                    <a:solidFill>
                      <a:schemeClr val="tx1"/>
                    </a:solidFill>
                  </a:rPr>
                  <a:t>i.e. workers have an outside option (another alternative job)</a:t>
                </a:r>
              </a:p>
              <a:p>
                <a:pPr marL="0" indent="0">
                  <a:buNone/>
                </a:pPr>
                <a:r>
                  <a:rPr lang="en-GB" dirty="0" smtClean="0">
                    <a:solidFill>
                      <a:schemeClr val="tx1"/>
                    </a:solidFill>
                  </a:rPr>
                  <a:t>Two education levels: 0 or y*</a:t>
                </a:r>
              </a:p>
              <a:p>
                <a:pPr marL="0" indent="0">
                  <a:buNone/>
                </a:pPr>
                <a:r>
                  <a:rPr lang="en-GB" dirty="0" smtClean="0">
                    <a:solidFill>
                      <a:schemeClr val="tx1"/>
                    </a:solidFill>
                  </a:rPr>
                  <a:t>Cost of education:</a:t>
                </a:r>
              </a:p>
              <a:p>
                <a:pPr marL="514350" indent="-514350">
                  <a:buAutoNum type="romanLcParenR"/>
                </a:pPr>
                <a:r>
                  <a:rPr lang="en-GB" dirty="0" smtClean="0">
                    <a:solidFill>
                      <a:schemeClr val="tx1"/>
                    </a:solidFill>
                  </a:rPr>
                  <a:t>Level 0 costs 0</a:t>
                </a:r>
              </a:p>
              <a:p>
                <a:pPr marL="514350" indent="-514350">
                  <a:buAutoNum type="romanLcParenR"/>
                </a:pPr>
                <a:r>
                  <a:rPr lang="en-GB" dirty="0" smtClean="0">
                    <a:solidFill>
                      <a:schemeClr val="tx1"/>
                    </a:solidFill>
                  </a:rPr>
                  <a:t>Level y* costs </a:t>
                </a:r>
                <a14:m>
                  <m:oMath xmlns:m="http://schemas.openxmlformats.org/officeDocument/2006/math">
                    <m:sSub>
                      <m:sSubPr>
                        <m:ctrlPr>
                          <a:rPr lang="en-GB" i="1" dirty="0" smtClean="0">
                            <a:solidFill>
                              <a:schemeClr val="tx1"/>
                            </a:solidFill>
                            <a:latin typeface="Cambria Math" panose="02040503050406030204" pitchFamily="18" charset="0"/>
                            <a:sym typeface="Wingdings" panose="05000000000000000000" pitchFamily="2" charset="2"/>
                          </a:rPr>
                        </m:ctrlPr>
                      </m:sSubPr>
                      <m:e>
                        <m:r>
                          <a:rPr lang="en-GB" b="0" i="1" dirty="0" smtClean="0">
                            <a:solidFill>
                              <a:schemeClr val="tx1"/>
                            </a:solidFill>
                            <a:latin typeface="Cambria Math" panose="02040503050406030204" pitchFamily="18" charset="0"/>
                            <a:sym typeface="Wingdings" panose="05000000000000000000" pitchFamily="2" charset="2"/>
                          </a:rPr>
                          <m:t>𝑐</m:t>
                        </m:r>
                      </m:e>
                      <m:sub>
                        <m:r>
                          <a:rPr lang="en-GB" b="0" i="1" dirty="0" smtClean="0">
                            <a:solidFill>
                              <a:schemeClr val="tx1"/>
                            </a:solidFill>
                            <a:latin typeface="Cambria Math" panose="02040503050406030204" pitchFamily="18" charset="0"/>
                            <a:sym typeface="Wingdings" panose="05000000000000000000" pitchFamily="2" charset="2"/>
                          </a:rPr>
                          <m:t>𝐿</m:t>
                        </m:r>
                      </m:sub>
                    </m:sSub>
                  </m:oMath>
                </a14:m>
                <a:r>
                  <a:rPr lang="en-GB" dirty="0" smtClean="0">
                    <a:solidFill>
                      <a:schemeClr val="tx1"/>
                    </a:solidFill>
                  </a:rPr>
                  <a:t> for type I, </a:t>
                </a:r>
                <a14:m>
                  <m:oMath xmlns:m="http://schemas.openxmlformats.org/officeDocument/2006/math">
                    <m:sSub>
                      <m:sSubPr>
                        <m:ctrlPr>
                          <a:rPr lang="en-GB" i="1" dirty="0" smtClean="0">
                            <a:solidFill>
                              <a:schemeClr val="tx1"/>
                            </a:solidFill>
                            <a:latin typeface="Cambria Math" panose="02040503050406030204" pitchFamily="18" charset="0"/>
                            <a:sym typeface="Wingdings" panose="05000000000000000000" pitchFamily="2" charset="2"/>
                          </a:rPr>
                        </m:ctrlPr>
                      </m:sSubPr>
                      <m:e>
                        <m:r>
                          <a:rPr lang="en-GB" b="0" i="1" dirty="0" smtClean="0">
                            <a:solidFill>
                              <a:schemeClr val="tx1"/>
                            </a:solidFill>
                            <a:latin typeface="Cambria Math" panose="02040503050406030204" pitchFamily="18" charset="0"/>
                            <a:sym typeface="Wingdings" panose="05000000000000000000" pitchFamily="2" charset="2"/>
                          </a:rPr>
                          <m:t>𝑐</m:t>
                        </m:r>
                      </m:e>
                      <m:sub>
                        <m:r>
                          <a:rPr lang="en-GB" b="0" i="1" dirty="0" smtClean="0">
                            <a:solidFill>
                              <a:schemeClr val="tx1"/>
                            </a:solidFill>
                            <a:latin typeface="Cambria Math" panose="02040503050406030204" pitchFamily="18" charset="0"/>
                            <a:sym typeface="Wingdings" panose="05000000000000000000" pitchFamily="2" charset="2"/>
                          </a:rPr>
                          <m:t>𝐻</m:t>
                        </m:r>
                      </m:sub>
                    </m:sSub>
                  </m:oMath>
                </a14:m>
                <a:r>
                  <a:rPr lang="en-GB" dirty="0" smtClean="0">
                    <a:solidFill>
                      <a:schemeClr val="tx1"/>
                    </a:solidFill>
                  </a:rPr>
                  <a:t> for type II and </a:t>
                </a:r>
                <a14:m>
                  <m:oMath xmlns:m="http://schemas.openxmlformats.org/officeDocument/2006/math">
                    <m:sSub>
                      <m:sSubPr>
                        <m:ctrlPr>
                          <a:rPr lang="en-GB" i="1" dirty="0" smtClean="0">
                            <a:solidFill>
                              <a:schemeClr val="tx1"/>
                            </a:solidFill>
                            <a:latin typeface="Cambria Math" panose="02040503050406030204" pitchFamily="18" charset="0"/>
                            <a:sym typeface="Wingdings" panose="05000000000000000000" pitchFamily="2" charset="2"/>
                          </a:rPr>
                        </m:ctrlPr>
                      </m:sSubPr>
                      <m:e>
                        <m:r>
                          <a:rPr lang="en-GB" b="0" i="1" dirty="0" smtClean="0">
                            <a:solidFill>
                              <a:schemeClr val="tx1"/>
                            </a:solidFill>
                            <a:latin typeface="Cambria Math" panose="02040503050406030204" pitchFamily="18" charset="0"/>
                            <a:sym typeface="Wingdings" panose="05000000000000000000" pitchFamily="2" charset="2"/>
                          </a:rPr>
                          <m:t>𝑐</m:t>
                        </m:r>
                      </m:e>
                      <m:sub>
                        <m:r>
                          <a:rPr lang="en-GB" b="0" i="1" dirty="0" smtClean="0">
                            <a:solidFill>
                              <a:schemeClr val="tx1"/>
                            </a:solidFill>
                            <a:latin typeface="Cambria Math" panose="02040503050406030204" pitchFamily="18" charset="0"/>
                            <a:sym typeface="Wingdings" panose="05000000000000000000" pitchFamily="2" charset="2"/>
                          </a:rPr>
                          <m:t>𝐻</m:t>
                        </m:r>
                      </m:sub>
                    </m:sSub>
                    <m:r>
                      <a:rPr lang="en-GB" i="1" dirty="0" smtClean="0">
                        <a:solidFill>
                          <a:schemeClr val="tx1"/>
                        </a:solidFill>
                        <a:latin typeface="Cambria Math" panose="02040503050406030204" pitchFamily="18" charset="0"/>
                      </a:rPr>
                      <m:t>&lt;</m:t>
                    </m:r>
                    <m:sSub>
                      <m:sSubPr>
                        <m:ctrlPr>
                          <a:rPr lang="en-GB" i="1" dirty="0" smtClean="0">
                            <a:solidFill>
                              <a:schemeClr val="tx1"/>
                            </a:solidFill>
                            <a:latin typeface="Cambria Math" panose="02040503050406030204" pitchFamily="18" charset="0"/>
                            <a:sym typeface="Wingdings" panose="05000000000000000000" pitchFamily="2" charset="2"/>
                          </a:rPr>
                        </m:ctrlPr>
                      </m:sSubPr>
                      <m:e>
                        <m:r>
                          <a:rPr lang="en-GB" b="0" i="1" dirty="0" smtClean="0">
                            <a:solidFill>
                              <a:schemeClr val="tx1"/>
                            </a:solidFill>
                            <a:latin typeface="Cambria Math" panose="02040503050406030204" pitchFamily="18" charset="0"/>
                            <a:sym typeface="Wingdings" panose="05000000000000000000" pitchFamily="2" charset="2"/>
                          </a:rPr>
                          <m:t>𝑐</m:t>
                        </m:r>
                      </m:e>
                      <m:sub>
                        <m:r>
                          <a:rPr lang="en-GB" b="0" i="1" dirty="0" smtClean="0">
                            <a:solidFill>
                              <a:schemeClr val="tx1"/>
                            </a:solidFill>
                            <a:latin typeface="Cambria Math" panose="02040503050406030204" pitchFamily="18" charset="0"/>
                            <a:sym typeface="Wingdings" panose="05000000000000000000" pitchFamily="2" charset="2"/>
                          </a:rPr>
                          <m:t>𝐿</m:t>
                        </m:r>
                      </m:sub>
                    </m:sSub>
                  </m:oMath>
                </a14:m>
                <a:endParaRPr lang="en-GB" dirty="0" smtClean="0">
                  <a:solidFill>
                    <a:schemeClr val="tx1"/>
                  </a:solidFill>
                </a:endParaRPr>
              </a:p>
              <a:p>
                <a:pPr marL="0" indent="0">
                  <a:buNone/>
                </a:pPr>
                <a:r>
                  <a:rPr lang="en-GB" dirty="0" smtClean="0">
                    <a:solidFill>
                      <a:schemeClr val="tx1"/>
                    </a:solidFill>
                  </a:rPr>
                  <a:t>Productivity does not depend from education level</a:t>
                </a:r>
              </a:p>
              <a:p>
                <a:pPr marL="0" indent="0">
                  <a:buNone/>
                </a:pPr>
                <a:r>
                  <a:rPr lang="en-GB" dirty="0" smtClean="0">
                    <a:solidFill>
                      <a:schemeClr val="tx1"/>
                    </a:solidFill>
                  </a:rPr>
                  <a:t>Profits of the firm are productivity of the worker minus salary:</a:t>
                </a:r>
              </a:p>
              <a:p>
                <a:pPr marL="0" indent="0">
                  <a:buNone/>
                </a:pPr>
                <a14:m>
                  <m:oMathPara xmlns:m="http://schemas.openxmlformats.org/officeDocument/2006/math">
                    <m:oMathParaPr>
                      <m:jc m:val="centerGroup"/>
                    </m:oMathParaPr>
                    <m:oMath xmlns:m="http://schemas.openxmlformats.org/officeDocument/2006/math">
                      <m:sSub>
                        <m:sSubPr>
                          <m:ctrlPr>
                            <a:rPr lang="en-GB" i="1" dirty="0" smtClean="0">
                              <a:solidFill>
                                <a:schemeClr val="tx1"/>
                              </a:solidFill>
                              <a:latin typeface="Cambria Math" panose="02040503050406030204" pitchFamily="18" charset="0"/>
                              <a:sym typeface="Wingdings" panose="05000000000000000000" pitchFamily="2" charset="2"/>
                            </a:rPr>
                          </m:ctrlPr>
                        </m:sSubPr>
                        <m:e>
                          <m:r>
                            <a:rPr lang="en-GB" b="0" i="1" dirty="0" smtClean="0">
                              <a:solidFill>
                                <a:schemeClr val="tx1"/>
                              </a:solidFill>
                              <a:latin typeface="Cambria Math" panose="02040503050406030204" pitchFamily="18" charset="0"/>
                              <a:sym typeface="Wingdings" panose="05000000000000000000" pitchFamily="2" charset="2"/>
                            </a:rPr>
                            <m:t>𝑝</m:t>
                          </m:r>
                        </m:e>
                        <m:sub>
                          <m:r>
                            <a:rPr lang="en-GB" b="0" i="1" dirty="0" smtClean="0">
                              <a:solidFill>
                                <a:schemeClr val="tx1"/>
                              </a:solidFill>
                              <a:latin typeface="Cambria Math" panose="02040503050406030204" pitchFamily="18" charset="0"/>
                              <a:sym typeface="Wingdings" panose="05000000000000000000" pitchFamily="2" charset="2"/>
                            </a:rPr>
                            <m:t>𝐿</m:t>
                          </m:r>
                        </m:sub>
                      </m:sSub>
                      <m:r>
                        <a:rPr lang="en-GB" b="0" i="1" dirty="0" smtClean="0">
                          <a:solidFill>
                            <a:schemeClr val="tx1"/>
                          </a:solidFill>
                          <a:latin typeface="Cambria Math" panose="02040503050406030204" pitchFamily="18" charset="0"/>
                          <a:sym typeface="Wingdings" panose="05000000000000000000" pitchFamily="2" charset="2"/>
                        </a:rPr>
                        <m:t>−</m:t>
                      </m:r>
                      <m:sSub>
                        <m:sSubPr>
                          <m:ctrlPr>
                            <a:rPr lang="en-GB" i="1" dirty="0" smtClean="0">
                              <a:solidFill>
                                <a:schemeClr val="tx1"/>
                              </a:solidFill>
                              <a:latin typeface="Cambria Math" panose="02040503050406030204" pitchFamily="18" charset="0"/>
                              <a:sym typeface="Wingdings" panose="05000000000000000000" pitchFamily="2" charset="2"/>
                            </a:rPr>
                          </m:ctrlPr>
                        </m:sSubPr>
                        <m:e>
                          <m:r>
                            <a:rPr lang="en-GB" b="0" i="1" dirty="0" smtClean="0">
                              <a:solidFill>
                                <a:schemeClr val="tx1"/>
                              </a:solidFill>
                              <a:latin typeface="Cambria Math" panose="02040503050406030204" pitchFamily="18" charset="0"/>
                              <a:sym typeface="Wingdings" panose="05000000000000000000" pitchFamily="2" charset="2"/>
                            </a:rPr>
                            <m:t>𝑤</m:t>
                          </m:r>
                        </m:e>
                        <m:sub>
                          <m:r>
                            <a:rPr lang="en-GB" b="0" i="1" dirty="0" smtClean="0">
                              <a:solidFill>
                                <a:schemeClr val="tx1"/>
                              </a:solidFill>
                              <a:latin typeface="Cambria Math" panose="02040503050406030204" pitchFamily="18" charset="0"/>
                              <a:sym typeface="Wingdings" panose="05000000000000000000" pitchFamily="2" charset="2"/>
                            </a:rPr>
                            <m:t>𝐿</m:t>
                          </m:r>
                        </m:sub>
                      </m:sSub>
                      <m:r>
                        <a:rPr lang="en-GB" b="0" i="1" dirty="0" smtClean="0">
                          <a:solidFill>
                            <a:schemeClr val="tx1"/>
                          </a:solidFill>
                          <a:latin typeface="Cambria Math" panose="02040503050406030204" pitchFamily="18" charset="0"/>
                          <a:sym typeface="Wingdings" panose="05000000000000000000" pitchFamily="2" charset="2"/>
                        </a:rPr>
                        <m:t>=</m:t>
                      </m:r>
                      <m:sSub>
                        <m:sSubPr>
                          <m:ctrlPr>
                            <a:rPr lang="en-GB" i="1" dirty="0" smtClean="0">
                              <a:solidFill>
                                <a:schemeClr val="tx1"/>
                              </a:solidFill>
                              <a:latin typeface="Cambria Math" panose="02040503050406030204" pitchFamily="18" charset="0"/>
                              <a:sym typeface="Wingdings" panose="05000000000000000000" pitchFamily="2" charset="2"/>
                            </a:rPr>
                          </m:ctrlPr>
                        </m:sSubPr>
                        <m:e>
                          <m:r>
                            <a:rPr lang="en-GB" b="0" i="1" dirty="0" smtClean="0">
                              <a:solidFill>
                                <a:schemeClr val="tx1"/>
                              </a:solidFill>
                              <a:latin typeface="Cambria Math" panose="02040503050406030204" pitchFamily="18" charset="0"/>
                              <a:sym typeface="Wingdings" panose="05000000000000000000" pitchFamily="2" charset="2"/>
                            </a:rPr>
                            <m:t>𝑝</m:t>
                          </m:r>
                        </m:e>
                        <m:sub>
                          <m:r>
                            <a:rPr lang="en-GB" b="0" i="1" dirty="0" smtClean="0">
                              <a:solidFill>
                                <a:schemeClr val="tx1"/>
                              </a:solidFill>
                              <a:latin typeface="Cambria Math" panose="02040503050406030204" pitchFamily="18" charset="0"/>
                              <a:sym typeface="Wingdings" panose="05000000000000000000" pitchFamily="2" charset="2"/>
                            </a:rPr>
                            <m:t>𝐻</m:t>
                          </m:r>
                        </m:sub>
                      </m:sSub>
                      <m:r>
                        <a:rPr lang="en-GB" b="0" i="1" dirty="0" smtClean="0">
                          <a:solidFill>
                            <a:schemeClr val="tx1"/>
                          </a:solidFill>
                          <a:latin typeface="Cambria Math" panose="02040503050406030204" pitchFamily="18" charset="0"/>
                          <a:sym typeface="Wingdings" panose="05000000000000000000" pitchFamily="2" charset="2"/>
                        </a:rPr>
                        <m:t>−</m:t>
                      </m:r>
                      <m:sSub>
                        <m:sSubPr>
                          <m:ctrlPr>
                            <a:rPr lang="en-GB" i="1" dirty="0" smtClean="0">
                              <a:solidFill>
                                <a:schemeClr val="tx1"/>
                              </a:solidFill>
                              <a:latin typeface="Cambria Math" panose="02040503050406030204" pitchFamily="18" charset="0"/>
                              <a:sym typeface="Wingdings" panose="05000000000000000000" pitchFamily="2" charset="2"/>
                            </a:rPr>
                          </m:ctrlPr>
                        </m:sSubPr>
                        <m:e>
                          <m:r>
                            <a:rPr lang="en-GB" b="0" i="1" dirty="0" smtClean="0">
                              <a:solidFill>
                                <a:schemeClr val="tx1"/>
                              </a:solidFill>
                              <a:latin typeface="Cambria Math" panose="02040503050406030204" pitchFamily="18" charset="0"/>
                              <a:sym typeface="Wingdings" panose="05000000000000000000" pitchFamily="2" charset="2"/>
                            </a:rPr>
                            <m:t>𝑤</m:t>
                          </m:r>
                        </m:e>
                        <m:sub>
                          <m:r>
                            <a:rPr lang="en-GB" b="0" i="1" dirty="0" smtClean="0">
                              <a:solidFill>
                                <a:schemeClr val="tx1"/>
                              </a:solidFill>
                              <a:latin typeface="Cambria Math" panose="02040503050406030204" pitchFamily="18" charset="0"/>
                              <a:sym typeface="Wingdings" panose="05000000000000000000" pitchFamily="2" charset="2"/>
                            </a:rPr>
                            <m:t>𝐻</m:t>
                          </m:r>
                        </m:sub>
                      </m:sSub>
                      <m:r>
                        <a:rPr lang="en-GB" b="0" i="1" dirty="0" smtClean="0">
                          <a:solidFill>
                            <a:schemeClr val="tx1"/>
                          </a:solidFill>
                          <a:latin typeface="Cambria Math" panose="02040503050406030204" pitchFamily="18" charset="0"/>
                          <a:sym typeface="Wingdings" panose="05000000000000000000" pitchFamily="2" charset="2"/>
                        </a:rPr>
                        <m:t>&gt;0 </m:t>
                      </m:r>
                      <m:r>
                        <a:rPr lang="en-GB" b="0" i="1" dirty="0" smtClean="0">
                          <a:solidFill>
                            <a:schemeClr val="tx1"/>
                          </a:solidFill>
                          <a:latin typeface="Cambria Math" panose="02040503050406030204" pitchFamily="18" charset="0"/>
                          <a:sym typeface="Wingdings" panose="05000000000000000000" pitchFamily="2" charset="2"/>
                        </a:rPr>
                        <m:t>𝑎𝑛𝑑</m:t>
                      </m:r>
                      <m:r>
                        <a:rPr lang="en-GB" b="0" i="1" dirty="0" smtClean="0">
                          <a:solidFill>
                            <a:schemeClr val="tx1"/>
                          </a:solidFill>
                          <a:latin typeface="Cambria Math" panose="02040503050406030204" pitchFamily="18" charset="0"/>
                          <a:sym typeface="Wingdings" panose="05000000000000000000" pitchFamily="2" charset="2"/>
                        </a:rPr>
                        <m:t> </m:t>
                      </m:r>
                      <m:sSub>
                        <m:sSubPr>
                          <m:ctrlPr>
                            <a:rPr lang="en-GB" i="1" dirty="0" smtClean="0">
                              <a:solidFill>
                                <a:schemeClr val="tx1"/>
                              </a:solidFill>
                              <a:latin typeface="Cambria Math" panose="02040503050406030204" pitchFamily="18" charset="0"/>
                              <a:sym typeface="Wingdings" panose="05000000000000000000" pitchFamily="2" charset="2"/>
                            </a:rPr>
                          </m:ctrlPr>
                        </m:sSubPr>
                        <m:e>
                          <m:r>
                            <a:rPr lang="en-GB" b="0" i="1" dirty="0" smtClean="0">
                              <a:solidFill>
                                <a:schemeClr val="tx1"/>
                              </a:solidFill>
                              <a:latin typeface="Cambria Math" panose="02040503050406030204" pitchFamily="18" charset="0"/>
                              <a:sym typeface="Wingdings" panose="05000000000000000000" pitchFamily="2" charset="2"/>
                            </a:rPr>
                            <m:t>𝑝</m:t>
                          </m:r>
                        </m:e>
                        <m:sub>
                          <m:r>
                            <a:rPr lang="en-GB" b="0" i="1" dirty="0" smtClean="0">
                              <a:solidFill>
                                <a:schemeClr val="tx1"/>
                              </a:solidFill>
                              <a:latin typeface="Cambria Math" panose="02040503050406030204" pitchFamily="18" charset="0"/>
                              <a:sym typeface="Wingdings" panose="05000000000000000000" pitchFamily="2" charset="2"/>
                            </a:rPr>
                            <m:t>𝐿</m:t>
                          </m:r>
                        </m:sub>
                      </m:sSub>
                      <m:r>
                        <a:rPr lang="en-GB" b="0" i="1" dirty="0" smtClean="0">
                          <a:solidFill>
                            <a:schemeClr val="tx1"/>
                          </a:solidFill>
                          <a:latin typeface="Cambria Math" panose="02040503050406030204" pitchFamily="18" charset="0"/>
                          <a:sym typeface="Wingdings" panose="05000000000000000000" pitchFamily="2" charset="2"/>
                        </a:rPr>
                        <m:t>−</m:t>
                      </m:r>
                      <m:sSub>
                        <m:sSubPr>
                          <m:ctrlPr>
                            <a:rPr lang="en-GB" i="1" dirty="0" smtClean="0">
                              <a:solidFill>
                                <a:schemeClr val="tx1"/>
                              </a:solidFill>
                              <a:latin typeface="Cambria Math" panose="02040503050406030204" pitchFamily="18" charset="0"/>
                              <a:sym typeface="Wingdings" panose="05000000000000000000" pitchFamily="2" charset="2"/>
                            </a:rPr>
                          </m:ctrlPr>
                        </m:sSubPr>
                        <m:e>
                          <m:r>
                            <a:rPr lang="en-GB" b="0" i="1" dirty="0" smtClean="0">
                              <a:solidFill>
                                <a:schemeClr val="tx1"/>
                              </a:solidFill>
                              <a:latin typeface="Cambria Math" panose="02040503050406030204" pitchFamily="18" charset="0"/>
                              <a:sym typeface="Wingdings" panose="05000000000000000000" pitchFamily="2" charset="2"/>
                            </a:rPr>
                            <m:t>𝑤</m:t>
                          </m:r>
                        </m:e>
                        <m:sub>
                          <m:r>
                            <a:rPr lang="en-GB" b="0" i="1" dirty="0" smtClean="0">
                              <a:solidFill>
                                <a:schemeClr val="tx1"/>
                              </a:solidFill>
                              <a:latin typeface="Cambria Math" panose="02040503050406030204" pitchFamily="18" charset="0"/>
                              <a:sym typeface="Wingdings" panose="05000000000000000000" pitchFamily="2" charset="2"/>
                            </a:rPr>
                            <m:t>𝐻</m:t>
                          </m:r>
                        </m:sub>
                      </m:sSub>
                      <m:r>
                        <a:rPr lang="en-GB" b="0" i="1" dirty="0" smtClean="0">
                          <a:solidFill>
                            <a:schemeClr val="tx1"/>
                          </a:solidFill>
                          <a:latin typeface="Cambria Math" panose="02040503050406030204" pitchFamily="18" charset="0"/>
                          <a:sym typeface="Wingdings" panose="05000000000000000000" pitchFamily="2" charset="2"/>
                        </a:rPr>
                        <m:t>&lt;0</m:t>
                      </m:r>
                    </m:oMath>
                  </m:oMathPara>
                </a14:m>
                <a:endParaRPr lang="en-GB" dirty="0" smtClean="0">
                  <a:solidFill>
                    <a:schemeClr val="tx1"/>
                  </a:solidFill>
                </a:endParaRPr>
              </a:p>
              <a:p>
                <a:pPr marL="0" indent="0">
                  <a:buNone/>
                </a:pPr>
                <a:endParaRPr lang="en-GB" dirty="0" smtClean="0">
                  <a:solidFill>
                    <a:schemeClr val="tx1"/>
                  </a:solidFill>
                </a:endParaRPr>
              </a:p>
              <a:p>
                <a:pPr marL="0" indent="0">
                  <a:buNone/>
                </a:pPr>
                <a:endParaRPr lang="en-GB" dirty="0" smtClean="0">
                  <a:solidFill>
                    <a:schemeClr val="tx1"/>
                  </a:solidFill>
                </a:endParaRPr>
              </a:p>
            </p:txBody>
          </p:sp>
        </mc:Choice>
        <mc:Fallback xmlns="">
          <p:sp>
            <p:nvSpPr>
              <p:cNvPr id="3" name="Text Placeholder 2"/>
              <p:cNvSpPr>
                <a:spLocks noGrp="1" noRot="1" noChangeAspect="1" noMove="1" noResize="1" noEditPoints="1" noAdjustHandles="1" noChangeArrowheads="1" noChangeShapeType="1" noTextEdit="1"/>
              </p:cNvSpPr>
              <p:nvPr>
                <p:ph type="body" sz="half" idx="1"/>
              </p:nvPr>
            </p:nvSpPr>
            <p:spPr>
              <a:xfrm>
                <a:off x="228600" y="228600"/>
                <a:ext cx="8763000" cy="6400800"/>
              </a:xfrm>
              <a:blipFill rotWithShape="0">
                <a:blip r:embed="rId2"/>
                <a:stretch>
                  <a:fillRect l="-1113" t="-667"/>
                </a:stretch>
              </a:blipFill>
            </p:spPr>
            <p:txBody>
              <a:bodyPr/>
              <a:lstStyle/>
              <a:p>
                <a:r>
                  <a:rPr lang="en-GB">
                    <a:noFill/>
                  </a:rPr>
                  <a:t> </a:t>
                </a:r>
              </a:p>
            </p:txBody>
          </p:sp>
        </mc:Fallback>
      </mc:AlternateContent>
    </p:spTree>
    <p:extLst>
      <p:ext uri="{BB962C8B-B14F-4D97-AF65-F5344CB8AC3E}">
        <p14:creationId xmlns:p14="http://schemas.microsoft.com/office/powerpoint/2010/main" val="18204115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6" name="Straight Connector 5"/>
          <p:cNvCxnSpPr/>
          <p:nvPr/>
        </p:nvCxnSpPr>
        <p:spPr bwMode="auto">
          <a:xfrm flipV="1">
            <a:off x="2209800" y="609600"/>
            <a:ext cx="1676400" cy="9906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bwMode="auto">
          <a:xfrm flipH="1" flipV="1">
            <a:off x="3886200" y="609600"/>
            <a:ext cx="1752600" cy="9906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3429000" y="228600"/>
            <a:ext cx="1371600" cy="369332"/>
          </a:xfrm>
          <a:prstGeom prst="rect">
            <a:avLst/>
          </a:prstGeom>
          <a:noFill/>
        </p:spPr>
        <p:txBody>
          <a:bodyPr wrap="square" rtlCol="0">
            <a:spAutoFit/>
          </a:bodyPr>
          <a:lstStyle/>
          <a:p>
            <a:r>
              <a:rPr lang="en-GB" dirty="0" smtClean="0">
                <a:latin typeface="+mj-lt"/>
              </a:rPr>
              <a:t>Nature</a:t>
            </a:r>
            <a:endParaRPr lang="en-GB" dirty="0">
              <a:latin typeface="+mj-lt"/>
            </a:endParaRPr>
          </a:p>
        </p:txBody>
      </p:sp>
      <p:sp>
        <p:nvSpPr>
          <p:cNvPr id="11" name="TextBox 10"/>
          <p:cNvSpPr txBox="1"/>
          <p:nvPr/>
        </p:nvSpPr>
        <p:spPr>
          <a:xfrm>
            <a:off x="2438400" y="849868"/>
            <a:ext cx="1371600" cy="369332"/>
          </a:xfrm>
          <a:prstGeom prst="rect">
            <a:avLst/>
          </a:prstGeom>
          <a:noFill/>
        </p:spPr>
        <p:txBody>
          <a:bodyPr wrap="square" rtlCol="0">
            <a:spAutoFit/>
          </a:bodyPr>
          <a:lstStyle/>
          <a:p>
            <a:r>
              <a:rPr lang="en-GB" dirty="0" smtClean="0">
                <a:latin typeface="+mj-lt"/>
              </a:rPr>
              <a:t>Type I</a:t>
            </a:r>
            <a:endParaRPr lang="en-GB" dirty="0">
              <a:latin typeface="+mj-lt"/>
            </a:endParaRPr>
          </a:p>
        </p:txBody>
      </p:sp>
      <p:sp>
        <p:nvSpPr>
          <p:cNvPr id="12" name="TextBox 11"/>
          <p:cNvSpPr txBox="1"/>
          <p:nvPr/>
        </p:nvSpPr>
        <p:spPr>
          <a:xfrm>
            <a:off x="4419600" y="849868"/>
            <a:ext cx="1371600" cy="369332"/>
          </a:xfrm>
          <a:prstGeom prst="rect">
            <a:avLst/>
          </a:prstGeom>
          <a:noFill/>
        </p:spPr>
        <p:txBody>
          <a:bodyPr wrap="square" rtlCol="0">
            <a:spAutoFit/>
          </a:bodyPr>
          <a:lstStyle/>
          <a:p>
            <a:r>
              <a:rPr lang="en-GB" dirty="0" smtClean="0">
                <a:latin typeface="+mj-lt"/>
              </a:rPr>
              <a:t>Type II</a:t>
            </a:r>
            <a:endParaRPr lang="en-GB" dirty="0">
              <a:latin typeface="+mj-lt"/>
            </a:endParaRPr>
          </a:p>
        </p:txBody>
      </p:sp>
      <p:cxnSp>
        <p:nvCxnSpPr>
          <p:cNvPr id="13" name="Straight Connector 12"/>
          <p:cNvCxnSpPr/>
          <p:nvPr/>
        </p:nvCxnSpPr>
        <p:spPr bwMode="auto">
          <a:xfrm flipV="1">
            <a:off x="838200" y="1600200"/>
            <a:ext cx="1295400" cy="9906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bwMode="auto">
          <a:xfrm flipH="1" flipV="1">
            <a:off x="2133600" y="1600200"/>
            <a:ext cx="1066800" cy="990600"/>
          </a:xfrm>
          <a:prstGeom prst="line">
            <a:avLst/>
          </a:prstGeom>
          <a:ln w="127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bwMode="auto">
          <a:xfrm flipV="1">
            <a:off x="4343400" y="1600200"/>
            <a:ext cx="1295400" cy="9906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bwMode="auto">
          <a:xfrm flipH="1" flipV="1">
            <a:off x="5638800" y="1600200"/>
            <a:ext cx="1066800" cy="990600"/>
          </a:xfrm>
          <a:prstGeom prst="line">
            <a:avLst/>
          </a:prstGeom>
          <a:ln w="12700">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9" name="TextBox 18"/>
          <p:cNvSpPr txBox="1"/>
          <p:nvPr/>
        </p:nvSpPr>
        <p:spPr>
          <a:xfrm>
            <a:off x="1143000" y="1726168"/>
            <a:ext cx="685800" cy="369332"/>
          </a:xfrm>
          <a:prstGeom prst="rect">
            <a:avLst/>
          </a:prstGeom>
          <a:noFill/>
        </p:spPr>
        <p:txBody>
          <a:bodyPr wrap="square" rtlCol="0">
            <a:spAutoFit/>
          </a:bodyPr>
          <a:lstStyle/>
          <a:p>
            <a:r>
              <a:rPr lang="en-GB" dirty="0" smtClean="0">
                <a:latin typeface="+mj-lt"/>
              </a:rPr>
              <a:t>0</a:t>
            </a:r>
            <a:endParaRPr lang="en-GB" dirty="0">
              <a:latin typeface="+mj-lt"/>
            </a:endParaRPr>
          </a:p>
        </p:txBody>
      </p:sp>
      <p:sp>
        <p:nvSpPr>
          <p:cNvPr id="20" name="TextBox 19"/>
          <p:cNvSpPr txBox="1"/>
          <p:nvPr/>
        </p:nvSpPr>
        <p:spPr>
          <a:xfrm>
            <a:off x="2438400" y="1676400"/>
            <a:ext cx="685800" cy="369332"/>
          </a:xfrm>
          <a:prstGeom prst="rect">
            <a:avLst/>
          </a:prstGeom>
          <a:noFill/>
        </p:spPr>
        <p:txBody>
          <a:bodyPr wrap="square" rtlCol="0">
            <a:spAutoFit/>
          </a:bodyPr>
          <a:lstStyle/>
          <a:p>
            <a:r>
              <a:rPr lang="en-GB" dirty="0" smtClean="0">
                <a:latin typeface="+mj-lt"/>
              </a:rPr>
              <a:t>y*</a:t>
            </a:r>
            <a:endParaRPr lang="en-GB" dirty="0">
              <a:latin typeface="+mj-lt"/>
            </a:endParaRPr>
          </a:p>
        </p:txBody>
      </p:sp>
      <p:sp>
        <p:nvSpPr>
          <p:cNvPr id="21" name="TextBox 20"/>
          <p:cNvSpPr txBox="1"/>
          <p:nvPr/>
        </p:nvSpPr>
        <p:spPr>
          <a:xfrm>
            <a:off x="4800600" y="1726168"/>
            <a:ext cx="685800" cy="369332"/>
          </a:xfrm>
          <a:prstGeom prst="rect">
            <a:avLst/>
          </a:prstGeom>
          <a:noFill/>
        </p:spPr>
        <p:txBody>
          <a:bodyPr wrap="square" rtlCol="0">
            <a:spAutoFit/>
          </a:bodyPr>
          <a:lstStyle/>
          <a:p>
            <a:r>
              <a:rPr lang="en-GB" dirty="0" smtClean="0">
                <a:latin typeface="+mj-lt"/>
              </a:rPr>
              <a:t>0</a:t>
            </a:r>
            <a:endParaRPr lang="en-GB" dirty="0">
              <a:latin typeface="+mj-lt"/>
            </a:endParaRPr>
          </a:p>
        </p:txBody>
      </p:sp>
      <p:sp>
        <p:nvSpPr>
          <p:cNvPr id="22" name="TextBox 21"/>
          <p:cNvSpPr txBox="1"/>
          <p:nvPr/>
        </p:nvSpPr>
        <p:spPr>
          <a:xfrm>
            <a:off x="6096000" y="1676400"/>
            <a:ext cx="685800" cy="369332"/>
          </a:xfrm>
          <a:prstGeom prst="rect">
            <a:avLst/>
          </a:prstGeom>
          <a:noFill/>
        </p:spPr>
        <p:txBody>
          <a:bodyPr wrap="square" rtlCol="0">
            <a:spAutoFit/>
          </a:bodyPr>
          <a:lstStyle/>
          <a:p>
            <a:r>
              <a:rPr lang="en-GB" dirty="0" smtClean="0">
                <a:latin typeface="+mj-lt"/>
              </a:rPr>
              <a:t>y*</a:t>
            </a:r>
            <a:endParaRPr lang="en-GB" dirty="0">
              <a:latin typeface="+mj-lt"/>
            </a:endParaRPr>
          </a:p>
        </p:txBody>
      </p:sp>
      <p:cxnSp>
        <p:nvCxnSpPr>
          <p:cNvPr id="23" name="Straight Connector 22"/>
          <p:cNvCxnSpPr/>
          <p:nvPr/>
        </p:nvCxnSpPr>
        <p:spPr bwMode="auto">
          <a:xfrm flipV="1">
            <a:off x="304800" y="2590800"/>
            <a:ext cx="5334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bwMode="auto">
          <a:xfrm flipH="1" flipV="1">
            <a:off x="838200" y="2590800"/>
            <a:ext cx="419100" cy="12192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429185" y="3043535"/>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m:oMathPara>
                </a14:m>
                <a:endParaRPr lang="en-GB" dirty="0">
                  <a:latin typeface="+mj-lt"/>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429185" y="3043535"/>
                <a:ext cx="685800" cy="369332"/>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968187" y="3069993"/>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968187" y="3069993"/>
                <a:ext cx="685800" cy="369332"/>
              </a:xfrm>
              <a:prstGeom prst="rect">
                <a:avLst/>
              </a:prstGeom>
              <a:blipFill rotWithShape="0">
                <a:blip r:embed="rId3"/>
                <a:stretch>
                  <a:fillRect b="-1667"/>
                </a:stretch>
              </a:blipFill>
            </p:spPr>
            <p:txBody>
              <a:bodyPr/>
              <a:lstStyle/>
              <a:p>
                <a:r>
                  <a:rPr lang="en-GB">
                    <a:noFill/>
                  </a:rPr>
                  <a:t> </a:t>
                </a:r>
              </a:p>
            </p:txBody>
          </p:sp>
        </mc:Fallback>
      </mc:AlternateContent>
      <p:cxnSp>
        <p:nvCxnSpPr>
          <p:cNvPr id="31" name="Straight Connector 30"/>
          <p:cNvCxnSpPr/>
          <p:nvPr/>
        </p:nvCxnSpPr>
        <p:spPr bwMode="auto">
          <a:xfrm flipV="1">
            <a:off x="2282890" y="2590800"/>
            <a:ext cx="87941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2" name="Straight Connector 31"/>
          <p:cNvCxnSpPr/>
          <p:nvPr/>
        </p:nvCxnSpPr>
        <p:spPr bwMode="auto">
          <a:xfrm flipH="1" flipV="1">
            <a:off x="3162300" y="2590800"/>
            <a:ext cx="30725" cy="121920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5" name="Straight Connector 34"/>
          <p:cNvCxnSpPr/>
          <p:nvPr/>
        </p:nvCxnSpPr>
        <p:spPr bwMode="auto">
          <a:xfrm flipV="1">
            <a:off x="4056095" y="2590800"/>
            <a:ext cx="291787" cy="121920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6" name="Straight Connector 35"/>
          <p:cNvCxnSpPr/>
          <p:nvPr/>
        </p:nvCxnSpPr>
        <p:spPr bwMode="auto">
          <a:xfrm flipH="1" flipV="1">
            <a:off x="4347882" y="2590800"/>
            <a:ext cx="714936"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9" name="Straight Connector 38"/>
          <p:cNvCxnSpPr/>
          <p:nvPr/>
        </p:nvCxnSpPr>
        <p:spPr bwMode="auto">
          <a:xfrm flipV="1">
            <a:off x="6176682" y="2590800"/>
            <a:ext cx="533400" cy="12192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0" name="Straight Connector 39"/>
          <p:cNvCxnSpPr/>
          <p:nvPr/>
        </p:nvCxnSpPr>
        <p:spPr bwMode="auto">
          <a:xfrm flipH="1" flipV="1">
            <a:off x="6710082" y="2590800"/>
            <a:ext cx="4191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43" name="TextBox 42"/>
          <p:cNvSpPr txBox="1"/>
          <p:nvPr/>
        </p:nvSpPr>
        <p:spPr>
          <a:xfrm>
            <a:off x="6553200" y="1383268"/>
            <a:ext cx="1371600" cy="369332"/>
          </a:xfrm>
          <a:prstGeom prst="rect">
            <a:avLst/>
          </a:prstGeom>
          <a:noFill/>
        </p:spPr>
        <p:txBody>
          <a:bodyPr wrap="square" rtlCol="0">
            <a:spAutoFit/>
          </a:bodyPr>
          <a:lstStyle/>
          <a:p>
            <a:r>
              <a:rPr lang="en-GB" dirty="0" smtClean="0">
                <a:latin typeface="+mj-lt"/>
              </a:rPr>
              <a:t>worker</a:t>
            </a:r>
            <a:endParaRPr lang="en-GB" dirty="0">
              <a:latin typeface="+mj-lt"/>
            </a:endParaRPr>
          </a:p>
        </p:txBody>
      </p:sp>
      <p:sp>
        <p:nvSpPr>
          <p:cNvPr id="44" name="TextBox 43"/>
          <p:cNvSpPr txBox="1"/>
          <p:nvPr/>
        </p:nvSpPr>
        <p:spPr>
          <a:xfrm>
            <a:off x="6934200" y="2373868"/>
            <a:ext cx="1371600" cy="369332"/>
          </a:xfrm>
          <a:prstGeom prst="rect">
            <a:avLst/>
          </a:prstGeom>
          <a:noFill/>
        </p:spPr>
        <p:txBody>
          <a:bodyPr wrap="square" rtlCol="0">
            <a:spAutoFit/>
          </a:bodyPr>
          <a:lstStyle/>
          <a:p>
            <a:r>
              <a:rPr lang="en-GB" dirty="0" smtClean="0">
                <a:latin typeface="+mj-lt"/>
              </a:rPr>
              <a:t>firm</a:t>
            </a:r>
            <a:endParaRPr lang="en-GB" dirty="0">
              <a:latin typeface="+mj-lt"/>
            </a:endParaRPr>
          </a:p>
        </p:txBody>
      </p:sp>
      <mc:AlternateContent xmlns:mc="http://schemas.openxmlformats.org/markup-compatibility/2006" xmlns:a14="http://schemas.microsoft.com/office/drawing/2010/main">
        <mc:Choice Requires="a14">
          <p:sp>
            <p:nvSpPr>
              <p:cNvPr id="48" name="TextBox 47"/>
              <p:cNvSpPr txBox="1"/>
              <p:nvPr/>
            </p:nvSpPr>
            <p:spPr>
              <a:xfrm>
                <a:off x="2362200" y="2971800"/>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m:oMathPara>
                </a14:m>
                <a:endParaRPr lang="en-GB" dirty="0">
                  <a:latin typeface="+mj-lt"/>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2362200" y="2971800"/>
                <a:ext cx="685800" cy="369332"/>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2901202" y="2998258"/>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2901202" y="2998258"/>
                <a:ext cx="685800" cy="369332"/>
              </a:xfrm>
              <a:prstGeom prst="rect">
                <a:avLst/>
              </a:prstGeom>
              <a:blipFill rotWithShape="0">
                <a:blip r:embed="rId5"/>
                <a:stretch>
                  <a:fillRect b="-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3575798" y="2971800"/>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m:oMathPara>
                </a14:m>
                <a:endParaRPr lang="en-GB" dirty="0">
                  <a:latin typeface="+mj-lt"/>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3575798" y="2971800"/>
                <a:ext cx="685800" cy="369332"/>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4114800" y="2998258"/>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4114800" y="2998258"/>
                <a:ext cx="685800" cy="369332"/>
              </a:xfrm>
              <a:prstGeom prst="rect">
                <a:avLst/>
              </a:prstGeom>
              <a:blipFill rotWithShape="0">
                <a:blip r:embed="rId7"/>
                <a:stretch>
                  <a:fillRect b="-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2" name="TextBox 51"/>
              <p:cNvSpPr txBox="1"/>
              <p:nvPr/>
            </p:nvSpPr>
            <p:spPr>
              <a:xfrm>
                <a:off x="5867400" y="3109410"/>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m:oMathPara>
                </a14:m>
                <a:endParaRPr lang="en-GB" dirty="0">
                  <a:latin typeface="+mj-lt"/>
                </a:endParaRPr>
              </a:p>
            </p:txBody>
          </p:sp>
        </mc:Choice>
        <mc:Fallback xmlns="">
          <p:sp>
            <p:nvSpPr>
              <p:cNvPr id="52" name="TextBox 51"/>
              <p:cNvSpPr txBox="1">
                <a:spLocks noRot="1" noChangeAspect="1" noMove="1" noResize="1" noEditPoints="1" noAdjustHandles="1" noChangeArrowheads="1" noChangeShapeType="1" noTextEdit="1"/>
              </p:cNvSpPr>
              <p:nvPr/>
            </p:nvSpPr>
            <p:spPr>
              <a:xfrm>
                <a:off x="5867400" y="3109410"/>
                <a:ext cx="685800" cy="369332"/>
              </a:xfrm>
              <a:prstGeom prst="rect">
                <a:avLst/>
              </a:prstGeom>
              <a:blipFill rotWithShape="0">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3" name="TextBox 52"/>
              <p:cNvSpPr txBox="1"/>
              <p:nvPr/>
            </p:nvSpPr>
            <p:spPr>
              <a:xfrm>
                <a:off x="6905064" y="3027402"/>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53" name="TextBox 52"/>
              <p:cNvSpPr txBox="1">
                <a:spLocks noRot="1" noChangeAspect="1" noMove="1" noResize="1" noEditPoints="1" noAdjustHandles="1" noChangeArrowheads="1" noChangeShapeType="1" noTextEdit="1"/>
              </p:cNvSpPr>
              <p:nvPr/>
            </p:nvSpPr>
            <p:spPr>
              <a:xfrm>
                <a:off x="6905064" y="3027402"/>
                <a:ext cx="685800" cy="369332"/>
              </a:xfrm>
              <a:prstGeom prst="rect">
                <a:avLst/>
              </a:prstGeom>
              <a:blipFill rotWithShape="0">
                <a:blip r:embed="rId9"/>
                <a:stretch>
                  <a:fillRect b="-1667"/>
                </a:stretch>
              </a:blipFill>
            </p:spPr>
            <p:txBody>
              <a:bodyPr/>
              <a:lstStyle/>
              <a:p>
                <a:r>
                  <a:rPr lang="en-GB">
                    <a:noFill/>
                  </a:rPr>
                  <a:t> </a:t>
                </a:r>
              </a:p>
            </p:txBody>
          </p:sp>
        </mc:Fallback>
      </mc:AlternateContent>
      <p:sp>
        <p:nvSpPr>
          <p:cNvPr id="55" name="TextBox 54"/>
          <p:cNvSpPr txBox="1"/>
          <p:nvPr/>
        </p:nvSpPr>
        <p:spPr>
          <a:xfrm>
            <a:off x="7391400" y="3581400"/>
            <a:ext cx="1371600" cy="369332"/>
          </a:xfrm>
          <a:prstGeom prst="rect">
            <a:avLst/>
          </a:prstGeom>
          <a:noFill/>
        </p:spPr>
        <p:txBody>
          <a:bodyPr wrap="square" rtlCol="0">
            <a:spAutoFit/>
          </a:bodyPr>
          <a:lstStyle/>
          <a:p>
            <a:r>
              <a:rPr lang="en-GB" dirty="0" smtClean="0">
                <a:latin typeface="+mj-lt"/>
              </a:rPr>
              <a:t>worker</a:t>
            </a:r>
            <a:endParaRPr lang="en-GB" dirty="0">
              <a:latin typeface="+mj-lt"/>
            </a:endParaRPr>
          </a:p>
        </p:txBody>
      </p:sp>
      <p:cxnSp>
        <p:nvCxnSpPr>
          <p:cNvPr id="56" name="Straight Connector 55"/>
          <p:cNvCxnSpPr/>
          <p:nvPr/>
        </p:nvCxnSpPr>
        <p:spPr bwMode="auto">
          <a:xfrm flipV="1">
            <a:off x="76200" y="3810000"/>
            <a:ext cx="2286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7" name="Straight Connector 56"/>
          <p:cNvCxnSpPr/>
          <p:nvPr/>
        </p:nvCxnSpPr>
        <p:spPr bwMode="auto">
          <a:xfrm flipH="1" flipV="1">
            <a:off x="304800" y="3810000"/>
            <a:ext cx="228600" cy="12192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8" name="TextBox 57"/>
              <p:cNvSpPr txBox="1"/>
              <p:nvPr/>
            </p:nvSpPr>
            <p:spPr>
              <a:xfrm rot="16922596">
                <a:off x="-243152" y="4075418"/>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smtClean="0">
                          <a:solidFill>
                            <a:schemeClr val="tx1"/>
                          </a:solidFill>
                          <a:latin typeface="Cambria Math" panose="02040503050406030204" pitchFamily="18" charset="0"/>
                        </a:rPr>
                        <m:t>𝑎</m:t>
                      </m:r>
                    </m:oMath>
                  </m:oMathPara>
                </a14:m>
                <a:endParaRPr lang="en-GB" dirty="0">
                  <a:latin typeface="+mj-lt"/>
                </a:endParaRPr>
              </a:p>
            </p:txBody>
          </p:sp>
        </mc:Choice>
        <mc:Fallback xmlns="">
          <p:sp>
            <p:nvSpPr>
              <p:cNvPr id="58" name="TextBox 57"/>
              <p:cNvSpPr txBox="1">
                <a:spLocks noRot="1" noChangeAspect="1" noMove="1" noResize="1" noEditPoints="1" noAdjustHandles="1" noChangeArrowheads="1" noChangeShapeType="1" noTextEdit="1"/>
              </p:cNvSpPr>
              <p:nvPr/>
            </p:nvSpPr>
            <p:spPr>
              <a:xfrm rot="16922596">
                <a:off x="-243152" y="4075418"/>
                <a:ext cx="685800" cy="369332"/>
              </a:xfrm>
              <a:prstGeom prst="rect">
                <a:avLst/>
              </a:prstGeom>
              <a:blipFill rotWithShape="0">
                <a:blip r:embed="rId10"/>
                <a:stretch>
                  <a:fillRect/>
                </a:stretch>
              </a:blipFill>
            </p:spPr>
            <p:txBody>
              <a:bodyPr/>
              <a:lstStyle/>
              <a:p>
                <a:r>
                  <a:rPr lang="en-GB">
                    <a:noFill/>
                  </a:rPr>
                  <a:t> </a:t>
                </a:r>
              </a:p>
            </p:txBody>
          </p:sp>
        </mc:Fallback>
      </mc:AlternateContent>
      <p:sp>
        <p:nvSpPr>
          <p:cNvPr id="59" name="TextBox 58"/>
          <p:cNvSpPr txBox="1"/>
          <p:nvPr/>
        </p:nvSpPr>
        <p:spPr>
          <a:xfrm rot="4541922">
            <a:off x="268381" y="4262736"/>
            <a:ext cx="685800" cy="369332"/>
          </a:xfrm>
          <a:prstGeom prst="rect">
            <a:avLst/>
          </a:prstGeom>
          <a:noFill/>
        </p:spPr>
        <p:txBody>
          <a:bodyPr wrap="square" rtlCol="0">
            <a:spAutoFit/>
          </a:bodyPr>
          <a:lstStyle/>
          <a:p>
            <a:r>
              <a:rPr lang="en-GB" dirty="0" err="1" smtClean="0">
                <a:latin typeface="+mj-lt"/>
              </a:rPr>
              <a:t>d.a.</a:t>
            </a:r>
            <a:endParaRPr lang="en-GB" dirty="0">
              <a:latin typeface="+mj-lt"/>
            </a:endParaRPr>
          </a:p>
        </p:txBody>
      </p:sp>
      <p:cxnSp>
        <p:nvCxnSpPr>
          <p:cNvPr id="60" name="Straight Connector 59"/>
          <p:cNvCxnSpPr/>
          <p:nvPr/>
        </p:nvCxnSpPr>
        <p:spPr bwMode="auto">
          <a:xfrm flipV="1">
            <a:off x="1030072" y="3810000"/>
            <a:ext cx="2286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1" name="Straight Connector 60"/>
          <p:cNvCxnSpPr/>
          <p:nvPr/>
        </p:nvCxnSpPr>
        <p:spPr bwMode="auto">
          <a:xfrm flipH="1" flipV="1">
            <a:off x="1258672" y="3810000"/>
            <a:ext cx="228600" cy="12192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62" name="TextBox 61"/>
              <p:cNvSpPr txBox="1"/>
              <p:nvPr/>
            </p:nvSpPr>
            <p:spPr>
              <a:xfrm rot="16922596">
                <a:off x="710720" y="4075418"/>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smtClean="0">
                          <a:solidFill>
                            <a:schemeClr val="tx1"/>
                          </a:solidFill>
                          <a:latin typeface="Cambria Math" panose="02040503050406030204" pitchFamily="18" charset="0"/>
                        </a:rPr>
                        <m:t>𝑎</m:t>
                      </m:r>
                    </m:oMath>
                  </m:oMathPara>
                </a14:m>
                <a:endParaRPr lang="en-GB" dirty="0">
                  <a:latin typeface="+mj-lt"/>
                </a:endParaRPr>
              </a:p>
            </p:txBody>
          </p:sp>
        </mc:Choice>
        <mc:Fallback xmlns="">
          <p:sp>
            <p:nvSpPr>
              <p:cNvPr id="62" name="TextBox 61"/>
              <p:cNvSpPr txBox="1">
                <a:spLocks noRot="1" noChangeAspect="1" noMove="1" noResize="1" noEditPoints="1" noAdjustHandles="1" noChangeArrowheads="1" noChangeShapeType="1" noTextEdit="1"/>
              </p:cNvSpPr>
              <p:nvPr/>
            </p:nvSpPr>
            <p:spPr>
              <a:xfrm rot="16922596">
                <a:off x="710720" y="4075418"/>
                <a:ext cx="685800" cy="369332"/>
              </a:xfrm>
              <a:prstGeom prst="rect">
                <a:avLst/>
              </a:prstGeom>
              <a:blipFill rotWithShape="0">
                <a:blip r:embed="rId11"/>
                <a:stretch>
                  <a:fillRect/>
                </a:stretch>
              </a:blipFill>
            </p:spPr>
            <p:txBody>
              <a:bodyPr/>
              <a:lstStyle/>
              <a:p>
                <a:r>
                  <a:rPr lang="en-GB">
                    <a:noFill/>
                  </a:rPr>
                  <a:t> </a:t>
                </a:r>
              </a:p>
            </p:txBody>
          </p:sp>
        </mc:Fallback>
      </mc:AlternateContent>
      <p:sp>
        <p:nvSpPr>
          <p:cNvPr id="63" name="TextBox 62"/>
          <p:cNvSpPr txBox="1"/>
          <p:nvPr/>
        </p:nvSpPr>
        <p:spPr>
          <a:xfrm rot="4541922">
            <a:off x="1222253" y="4262736"/>
            <a:ext cx="685800" cy="369332"/>
          </a:xfrm>
          <a:prstGeom prst="rect">
            <a:avLst/>
          </a:prstGeom>
          <a:noFill/>
        </p:spPr>
        <p:txBody>
          <a:bodyPr wrap="square" rtlCol="0">
            <a:spAutoFit/>
          </a:bodyPr>
          <a:lstStyle/>
          <a:p>
            <a:r>
              <a:rPr lang="en-GB" dirty="0" err="1" smtClean="0">
                <a:latin typeface="+mj-lt"/>
              </a:rPr>
              <a:t>d.a.</a:t>
            </a:r>
            <a:endParaRPr lang="en-GB" dirty="0">
              <a:latin typeface="+mj-lt"/>
            </a:endParaRPr>
          </a:p>
        </p:txBody>
      </p:sp>
      <p:cxnSp>
        <p:nvCxnSpPr>
          <p:cNvPr id="64" name="Straight Connector 63"/>
          <p:cNvCxnSpPr/>
          <p:nvPr/>
        </p:nvCxnSpPr>
        <p:spPr bwMode="auto">
          <a:xfrm flipV="1">
            <a:off x="2020672" y="3810000"/>
            <a:ext cx="2286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5" name="Straight Connector 64"/>
          <p:cNvCxnSpPr/>
          <p:nvPr/>
        </p:nvCxnSpPr>
        <p:spPr bwMode="auto">
          <a:xfrm flipH="1" flipV="1">
            <a:off x="2249272" y="3810000"/>
            <a:ext cx="228600" cy="12192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66" name="TextBox 65"/>
              <p:cNvSpPr txBox="1"/>
              <p:nvPr/>
            </p:nvSpPr>
            <p:spPr>
              <a:xfrm rot="16922596">
                <a:off x="1701320" y="4075418"/>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smtClean="0">
                          <a:solidFill>
                            <a:schemeClr val="tx1"/>
                          </a:solidFill>
                          <a:latin typeface="Cambria Math" panose="02040503050406030204" pitchFamily="18" charset="0"/>
                        </a:rPr>
                        <m:t>𝑎</m:t>
                      </m:r>
                    </m:oMath>
                  </m:oMathPara>
                </a14:m>
                <a:endParaRPr lang="en-GB" dirty="0">
                  <a:latin typeface="+mj-lt"/>
                </a:endParaRPr>
              </a:p>
            </p:txBody>
          </p:sp>
        </mc:Choice>
        <mc:Fallback xmlns="">
          <p:sp>
            <p:nvSpPr>
              <p:cNvPr id="66" name="TextBox 65"/>
              <p:cNvSpPr txBox="1">
                <a:spLocks noRot="1" noChangeAspect="1" noMove="1" noResize="1" noEditPoints="1" noAdjustHandles="1" noChangeArrowheads="1" noChangeShapeType="1" noTextEdit="1"/>
              </p:cNvSpPr>
              <p:nvPr/>
            </p:nvSpPr>
            <p:spPr>
              <a:xfrm rot="16922596">
                <a:off x="1701320" y="4075418"/>
                <a:ext cx="685800" cy="369332"/>
              </a:xfrm>
              <a:prstGeom prst="rect">
                <a:avLst/>
              </a:prstGeom>
              <a:blipFill rotWithShape="0">
                <a:blip r:embed="rId12"/>
                <a:stretch>
                  <a:fillRect/>
                </a:stretch>
              </a:blipFill>
            </p:spPr>
            <p:txBody>
              <a:bodyPr/>
              <a:lstStyle/>
              <a:p>
                <a:r>
                  <a:rPr lang="en-GB">
                    <a:noFill/>
                  </a:rPr>
                  <a:t> </a:t>
                </a:r>
              </a:p>
            </p:txBody>
          </p:sp>
        </mc:Fallback>
      </mc:AlternateContent>
      <p:sp>
        <p:nvSpPr>
          <p:cNvPr id="67" name="TextBox 66"/>
          <p:cNvSpPr txBox="1"/>
          <p:nvPr/>
        </p:nvSpPr>
        <p:spPr>
          <a:xfrm rot="4541922">
            <a:off x="2212853" y="4262736"/>
            <a:ext cx="685800" cy="369332"/>
          </a:xfrm>
          <a:prstGeom prst="rect">
            <a:avLst/>
          </a:prstGeom>
          <a:noFill/>
        </p:spPr>
        <p:txBody>
          <a:bodyPr wrap="square" rtlCol="0">
            <a:spAutoFit/>
          </a:bodyPr>
          <a:lstStyle/>
          <a:p>
            <a:r>
              <a:rPr lang="en-GB" dirty="0" err="1" smtClean="0">
                <a:latin typeface="+mj-lt"/>
              </a:rPr>
              <a:t>d.a.</a:t>
            </a:r>
            <a:endParaRPr lang="en-GB" dirty="0">
              <a:latin typeface="+mj-lt"/>
            </a:endParaRPr>
          </a:p>
        </p:txBody>
      </p:sp>
      <p:cxnSp>
        <p:nvCxnSpPr>
          <p:cNvPr id="72" name="Straight Connector 71"/>
          <p:cNvCxnSpPr/>
          <p:nvPr/>
        </p:nvCxnSpPr>
        <p:spPr bwMode="auto">
          <a:xfrm flipV="1">
            <a:off x="2935072" y="3810000"/>
            <a:ext cx="2286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3" name="Straight Connector 72"/>
          <p:cNvCxnSpPr/>
          <p:nvPr/>
        </p:nvCxnSpPr>
        <p:spPr bwMode="auto">
          <a:xfrm flipH="1" flipV="1">
            <a:off x="3163672" y="3810000"/>
            <a:ext cx="228600" cy="12192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74" name="TextBox 73"/>
              <p:cNvSpPr txBox="1"/>
              <p:nvPr/>
            </p:nvSpPr>
            <p:spPr>
              <a:xfrm rot="16922596">
                <a:off x="2615720" y="4075418"/>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smtClean="0">
                          <a:solidFill>
                            <a:schemeClr val="tx1"/>
                          </a:solidFill>
                          <a:latin typeface="Cambria Math" panose="02040503050406030204" pitchFamily="18" charset="0"/>
                        </a:rPr>
                        <m:t>𝑎</m:t>
                      </m:r>
                    </m:oMath>
                  </m:oMathPara>
                </a14:m>
                <a:endParaRPr lang="en-GB" dirty="0">
                  <a:latin typeface="+mj-lt"/>
                </a:endParaRPr>
              </a:p>
            </p:txBody>
          </p:sp>
        </mc:Choice>
        <mc:Fallback xmlns="">
          <p:sp>
            <p:nvSpPr>
              <p:cNvPr id="74" name="TextBox 73"/>
              <p:cNvSpPr txBox="1">
                <a:spLocks noRot="1" noChangeAspect="1" noMove="1" noResize="1" noEditPoints="1" noAdjustHandles="1" noChangeArrowheads="1" noChangeShapeType="1" noTextEdit="1"/>
              </p:cNvSpPr>
              <p:nvPr/>
            </p:nvSpPr>
            <p:spPr>
              <a:xfrm rot="16922596">
                <a:off x="2615720" y="4075418"/>
                <a:ext cx="685800" cy="369332"/>
              </a:xfrm>
              <a:prstGeom prst="rect">
                <a:avLst/>
              </a:prstGeom>
              <a:blipFill rotWithShape="0">
                <a:blip r:embed="rId12"/>
                <a:stretch>
                  <a:fillRect/>
                </a:stretch>
              </a:blipFill>
            </p:spPr>
            <p:txBody>
              <a:bodyPr/>
              <a:lstStyle/>
              <a:p>
                <a:r>
                  <a:rPr lang="en-GB">
                    <a:noFill/>
                  </a:rPr>
                  <a:t> </a:t>
                </a:r>
              </a:p>
            </p:txBody>
          </p:sp>
        </mc:Fallback>
      </mc:AlternateContent>
      <p:sp>
        <p:nvSpPr>
          <p:cNvPr id="75" name="TextBox 74"/>
          <p:cNvSpPr txBox="1"/>
          <p:nvPr/>
        </p:nvSpPr>
        <p:spPr>
          <a:xfrm rot="4541922">
            <a:off x="3127253" y="4262736"/>
            <a:ext cx="685800" cy="369332"/>
          </a:xfrm>
          <a:prstGeom prst="rect">
            <a:avLst/>
          </a:prstGeom>
          <a:noFill/>
        </p:spPr>
        <p:txBody>
          <a:bodyPr wrap="square" rtlCol="0">
            <a:spAutoFit/>
          </a:bodyPr>
          <a:lstStyle/>
          <a:p>
            <a:r>
              <a:rPr lang="en-GB" dirty="0" err="1" smtClean="0">
                <a:latin typeface="+mj-lt"/>
              </a:rPr>
              <a:t>d.a.</a:t>
            </a:r>
            <a:endParaRPr lang="en-GB" dirty="0">
              <a:latin typeface="+mj-lt"/>
            </a:endParaRPr>
          </a:p>
        </p:txBody>
      </p:sp>
      <p:cxnSp>
        <p:nvCxnSpPr>
          <p:cNvPr id="76" name="Straight Connector 75"/>
          <p:cNvCxnSpPr/>
          <p:nvPr/>
        </p:nvCxnSpPr>
        <p:spPr bwMode="auto">
          <a:xfrm flipV="1">
            <a:off x="3849472" y="3810000"/>
            <a:ext cx="228600" cy="121920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p:cNvCxnSpPr/>
          <p:nvPr/>
        </p:nvCxnSpPr>
        <p:spPr bwMode="auto">
          <a:xfrm flipH="1" flipV="1">
            <a:off x="4078072" y="3810000"/>
            <a:ext cx="2286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78" name="TextBox 77"/>
              <p:cNvSpPr txBox="1"/>
              <p:nvPr/>
            </p:nvSpPr>
            <p:spPr>
              <a:xfrm rot="16922596">
                <a:off x="3530120" y="4075418"/>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smtClean="0">
                          <a:solidFill>
                            <a:schemeClr val="tx1"/>
                          </a:solidFill>
                          <a:latin typeface="Cambria Math" panose="02040503050406030204" pitchFamily="18" charset="0"/>
                        </a:rPr>
                        <m:t>𝑎</m:t>
                      </m:r>
                    </m:oMath>
                  </m:oMathPara>
                </a14:m>
                <a:endParaRPr lang="en-GB" dirty="0">
                  <a:latin typeface="+mj-lt"/>
                </a:endParaRPr>
              </a:p>
            </p:txBody>
          </p:sp>
        </mc:Choice>
        <mc:Fallback xmlns="">
          <p:sp>
            <p:nvSpPr>
              <p:cNvPr id="78" name="TextBox 77"/>
              <p:cNvSpPr txBox="1">
                <a:spLocks noRot="1" noChangeAspect="1" noMove="1" noResize="1" noEditPoints="1" noAdjustHandles="1" noChangeArrowheads="1" noChangeShapeType="1" noTextEdit="1"/>
              </p:cNvSpPr>
              <p:nvPr/>
            </p:nvSpPr>
            <p:spPr>
              <a:xfrm rot="16922596">
                <a:off x="3530120" y="4075418"/>
                <a:ext cx="685800" cy="369332"/>
              </a:xfrm>
              <a:prstGeom prst="rect">
                <a:avLst/>
              </a:prstGeom>
              <a:blipFill rotWithShape="0">
                <a:blip r:embed="rId12"/>
                <a:stretch>
                  <a:fillRect/>
                </a:stretch>
              </a:blipFill>
            </p:spPr>
            <p:txBody>
              <a:bodyPr/>
              <a:lstStyle/>
              <a:p>
                <a:r>
                  <a:rPr lang="en-GB">
                    <a:noFill/>
                  </a:rPr>
                  <a:t> </a:t>
                </a:r>
              </a:p>
            </p:txBody>
          </p:sp>
        </mc:Fallback>
      </mc:AlternateContent>
      <p:sp>
        <p:nvSpPr>
          <p:cNvPr id="79" name="TextBox 78"/>
          <p:cNvSpPr txBox="1"/>
          <p:nvPr/>
        </p:nvSpPr>
        <p:spPr>
          <a:xfrm rot="4541922">
            <a:off x="4041653" y="4262736"/>
            <a:ext cx="685800" cy="369332"/>
          </a:xfrm>
          <a:prstGeom prst="rect">
            <a:avLst/>
          </a:prstGeom>
          <a:noFill/>
        </p:spPr>
        <p:txBody>
          <a:bodyPr wrap="square" rtlCol="0">
            <a:spAutoFit/>
          </a:bodyPr>
          <a:lstStyle/>
          <a:p>
            <a:r>
              <a:rPr lang="en-GB" dirty="0" err="1" smtClean="0">
                <a:latin typeface="+mj-lt"/>
              </a:rPr>
              <a:t>d.a.</a:t>
            </a:r>
            <a:endParaRPr lang="en-GB" dirty="0">
              <a:latin typeface="+mj-lt"/>
            </a:endParaRPr>
          </a:p>
        </p:txBody>
      </p:sp>
      <p:cxnSp>
        <p:nvCxnSpPr>
          <p:cNvPr id="80" name="Straight Connector 79"/>
          <p:cNvCxnSpPr/>
          <p:nvPr/>
        </p:nvCxnSpPr>
        <p:spPr bwMode="auto">
          <a:xfrm flipV="1">
            <a:off x="4840072" y="3810000"/>
            <a:ext cx="2286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p:cNvCxnSpPr/>
          <p:nvPr/>
        </p:nvCxnSpPr>
        <p:spPr bwMode="auto">
          <a:xfrm flipH="1" flipV="1">
            <a:off x="5068672" y="3810000"/>
            <a:ext cx="228600" cy="121920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82" name="TextBox 81"/>
              <p:cNvSpPr txBox="1"/>
              <p:nvPr/>
            </p:nvSpPr>
            <p:spPr>
              <a:xfrm rot="16922596">
                <a:off x="4520720" y="4075418"/>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smtClean="0">
                          <a:solidFill>
                            <a:schemeClr val="tx1"/>
                          </a:solidFill>
                          <a:latin typeface="Cambria Math" panose="02040503050406030204" pitchFamily="18" charset="0"/>
                        </a:rPr>
                        <m:t>𝑎</m:t>
                      </m:r>
                    </m:oMath>
                  </m:oMathPara>
                </a14:m>
                <a:endParaRPr lang="en-GB" dirty="0">
                  <a:latin typeface="+mj-lt"/>
                </a:endParaRPr>
              </a:p>
            </p:txBody>
          </p:sp>
        </mc:Choice>
        <mc:Fallback xmlns="">
          <p:sp>
            <p:nvSpPr>
              <p:cNvPr id="82" name="TextBox 81"/>
              <p:cNvSpPr txBox="1">
                <a:spLocks noRot="1" noChangeAspect="1" noMove="1" noResize="1" noEditPoints="1" noAdjustHandles="1" noChangeArrowheads="1" noChangeShapeType="1" noTextEdit="1"/>
              </p:cNvSpPr>
              <p:nvPr/>
            </p:nvSpPr>
            <p:spPr>
              <a:xfrm rot="16922596">
                <a:off x="4520720" y="4075418"/>
                <a:ext cx="685800" cy="369332"/>
              </a:xfrm>
              <a:prstGeom prst="rect">
                <a:avLst/>
              </a:prstGeom>
              <a:blipFill rotWithShape="0">
                <a:blip r:embed="rId11"/>
                <a:stretch>
                  <a:fillRect/>
                </a:stretch>
              </a:blipFill>
            </p:spPr>
            <p:txBody>
              <a:bodyPr/>
              <a:lstStyle/>
              <a:p>
                <a:r>
                  <a:rPr lang="en-GB">
                    <a:noFill/>
                  </a:rPr>
                  <a:t> </a:t>
                </a:r>
              </a:p>
            </p:txBody>
          </p:sp>
        </mc:Fallback>
      </mc:AlternateContent>
      <p:sp>
        <p:nvSpPr>
          <p:cNvPr id="83" name="TextBox 82"/>
          <p:cNvSpPr txBox="1"/>
          <p:nvPr/>
        </p:nvSpPr>
        <p:spPr>
          <a:xfrm rot="4541922">
            <a:off x="5032253" y="4262736"/>
            <a:ext cx="685800" cy="369332"/>
          </a:xfrm>
          <a:prstGeom prst="rect">
            <a:avLst/>
          </a:prstGeom>
          <a:noFill/>
        </p:spPr>
        <p:txBody>
          <a:bodyPr wrap="square" rtlCol="0">
            <a:spAutoFit/>
          </a:bodyPr>
          <a:lstStyle/>
          <a:p>
            <a:r>
              <a:rPr lang="en-GB" dirty="0" err="1" smtClean="0">
                <a:latin typeface="+mj-lt"/>
              </a:rPr>
              <a:t>d.a.</a:t>
            </a:r>
            <a:endParaRPr lang="en-GB" dirty="0">
              <a:latin typeface="+mj-lt"/>
            </a:endParaRPr>
          </a:p>
        </p:txBody>
      </p:sp>
      <p:cxnSp>
        <p:nvCxnSpPr>
          <p:cNvPr id="84" name="Straight Connector 83"/>
          <p:cNvCxnSpPr/>
          <p:nvPr/>
        </p:nvCxnSpPr>
        <p:spPr bwMode="auto">
          <a:xfrm flipV="1">
            <a:off x="5906872" y="3810000"/>
            <a:ext cx="228600" cy="121920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5" name="Straight Connector 84"/>
          <p:cNvCxnSpPr/>
          <p:nvPr/>
        </p:nvCxnSpPr>
        <p:spPr bwMode="auto">
          <a:xfrm flipH="1" flipV="1">
            <a:off x="6135472" y="3810000"/>
            <a:ext cx="2286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86" name="TextBox 85"/>
              <p:cNvSpPr txBox="1"/>
              <p:nvPr/>
            </p:nvSpPr>
            <p:spPr>
              <a:xfrm rot="16922596">
                <a:off x="5587520" y="4075418"/>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smtClean="0">
                          <a:solidFill>
                            <a:schemeClr val="tx1"/>
                          </a:solidFill>
                          <a:latin typeface="Cambria Math" panose="02040503050406030204" pitchFamily="18" charset="0"/>
                        </a:rPr>
                        <m:t>𝑎</m:t>
                      </m:r>
                    </m:oMath>
                  </m:oMathPara>
                </a14:m>
                <a:endParaRPr lang="en-GB" dirty="0">
                  <a:latin typeface="+mj-lt"/>
                </a:endParaRPr>
              </a:p>
            </p:txBody>
          </p:sp>
        </mc:Choice>
        <mc:Fallback xmlns="">
          <p:sp>
            <p:nvSpPr>
              <p:cNvPr id="86" name="TextBox 85"/>
              <p:cNvSpPr txBox="1">
                <a:spLocks noRot="1" noChangeAspect="1" noMove="1" noResize="1" noEditPoints="1" noAdjustHandles="1" noChangeArrowheads="1" noChangeShapeType="1" noTextEdit="1"/>
              </p:cNvSpPr>
              <p:nvPr/>
            </p:nvSpPr>
            <p:spPr>
              <a:xfrm rot="16922596">
                <a:off x="5587520" y="4075418"/>
                <a:ext cx="685800" cy="369332"/>
              </a:xfrm>
              <a:prstGeom prst="rect">
                <a:avLst/>
              </a:prstGeom>
              <a:blipFill rotWithShape="0">
                <a:blip r:embed="rId11"/>
                <a:stretch>
                  <a:fillRect/>
                </a:stretch>
              </a:blipFill>
            </p:spPr>
            <p:txBody>
              <a:bodyPr/>
              <a:lstStyle/>
              <a:p>
                <a:r>
                  <a:rPr lang="en-GB">
                    <a:noFill/>
                  </a:rPr>
                  <a:t> </a:t>
                </a:r>
              </a:p>
            </p:txBody>
          </p:sp>
        </mc:Fallback>
      </mc:AlternateContent>
      <p:sp>
        <p:nvSpPr>
          <p:cNvPr id="87" name="TextBox 86"/>
          <p:cNvSpPr txBox="1"/>
          <p:nvPr/>
        </p:nvSpPr>
        <p:spPr>
          <a:xfrm rot="4541922">
            <a:off x="6099053" y="4262736"/>
            <a:ext cx="685800" cy="369332"/>
          </a:xfrm>
          <a:prstGeom prst="rect">
            <a:avLst/>
          </a:prstGeom>
          <a:noFill/>
        </p:spPr>
        <p:txBody>
          <a:bodyPr wrap="square" rtlCol="0">
            <a:spAutoFit/>
          </a:bodyPr>
          <a:lstStyle/>
          <a:p>
            <a:r>
              <a:rPr lang="en-GB" dirty="0" err="1" smtClean="0">
                <a:latin typeface="+mj-lt"/>
              </a:rPr>
              <a:t>d.a.</a:t>
            </a:r>
            <a:endParaRPr lang="en-GB" dirty="0">
              <a:latin typeface="+mj-lt"/>
            </a:endParaRPr>
          </a:p>
        </p:txBody>
      </p:sp>
      <p:cxnSp>
        <p:nvCxnSpPr>
          <p:cNvPr id="88" name="Straight Connector 87"/>
          <p:cNvCxnSpPr/>
          <p:nvPr/>
        </p:nvCxnSpPr>
        <p:spPr bwMode="auto">
          <a:xfrm flipV="1">
            <a:off x="6934200" y="3810000"/>
            <a:ext cx="2286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9" name="Straight Connector 88"/>
          <p:cNvCxnSpPr/>
          <p:nvPr/>
        </p:nvCxnSpPr>
        <p:spPr bwMode="auto">
          <a:xfrm flipH="1" flipV="1">
            <a:off x="7162800" y="3810000"/>
            <a:ext cx="228600" cy="121920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90" name="TextBox 89"/>
              <p:cNvSpPr txBox="1"/>
              <p:nvPr/>
            </p:nvSpPr>
            <p:spPr>
              <a:xfrm rot="16922596">
                <a:off x="6614848" y="4075418"/>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i="1" smtClean="0">
                          <a:solidFill>
                            <a:schemeClr val="tx1"/>
                          </a:solidFill>
                          <a:latin typeface="Cambria Math" panose="02040503050406030204" pitchFamily="18" charset="0"/>
                        </a:rPr>
                        <m:t>𝑎</m:t>
                      </m:r>
                    </m:oMath>
                  </m:oMathPara>
                </a14:m>
                <a:endParaRPr lang="en-GB" dirty="0">
                  <a:latin typeface="+mj-lt"/>
                </a:endParaRPr>
              </a:p>
            </p:txBody>
          </p:sp>
        </mc:Choice>
        <mc:Fallback xmlns="">
          <p:sp>
            <p:nvSpPr>
              <p:cNvPr id="90" name="TextBox 89"/>
              <p:cNvSpPr txBox="1">
                <a:spLocks noRot="1" noChangeAspect="1" noMove="1" noResize="1" noEditPoints="1" noAdjustHandles="1" noChangeArrowheads="1" noChangeShapeType="1" noTextEdit="1"/>
              </p:cNvSpPr>
              <p:nvPr/>
            </p:nvSpPr>
            <p:spPr>
              <a:xfrm rot="16922596">
                <a:off x="6614848" y="4075418"/>
                <a:ext cx="685800" cy="369332"/>
              </a:xfrm>
              <a:prstGeom prst="rect">
                <a:avLst/>
              </a:prstGeom>
              <a:blipFill rotWithShape="0">
                <a:blip r:embed="rId10"/>
                <a:stretch>
                  <a:fillRect/>
                </a:stretch>
              </a:blipFill>
            </p:spPr>
            <p:txBody>
              <a:bodyPr/>
              <a:lstStyle/>
              <a:p>
                <a:r>
                  <a:rPr lang="en-GB">
                    <a:noFill/>
                  </a:rPr>
                  <a:t> </a:t>
                </a:r>
              </a:p>
            </p:txBody>
          </p:sp>
        </mc:Fallback>
      </mc:AlternateContent>
      <p:sp>
        <p:nvSpPr>
          <p:cNvPr id="91" name="TextBox 90"/>
          <p:cNvSpPr txBox="1"/>
          <p:nvPr/>
        </p:nvSpPr>
        <p:spPr>
          <a:xfrm rot="4541922">
            <a:off x="7126381" y="4262736"/>
            <a:ext cx="685800" cy="369332"/>
          </a:xfrm>
          <a:prstGeom prst="rect">
            <a:avLst/>
          </a:prstGeom>
          <a:noFill/>
        </p:spPr>
        <p:txBody>
          <a:bodyPr wrap="square" rtlCol="0">
            <a:spAutoFit/>
          </a:bodyPr>
          <a:lstStyle/>
          <a:p>
            <a:r>
              <a:rPr lang="en-GB" dirty="0" err="1" smtClean="0">
                <a:latin typeface="+mj-lt"/>
              </a:rPr>
              <a:t>d.a.</a:t>
            </a:r>
            <a:endParaRPr lang="en-GB" dirty="0">
              <a:latin typeface="+mj-lt"/>
            </a:endParaRPr>
          </a:p>
        </p:txBody>
      </p:sp>
      <mc:AlternateContent xmlns:mc="http://schemas.openxmlformats.org/markup-compatibility/2006" xmlns:a14="http://schemas.microsoft.com/office/drawing/2010/main">
        <mc:Choice Requires="a14">
          <p:sp>
            <p:nvSpPr>
              <p:cNvPr id="26" name="TextBox 25"/>
              <p:cNvSpPr txBox="1"/>
              <p:nvPr/>
            </p:nvSpPr>
            <p:spPr>
              <a:xfrm>
                <a:off x="190500" y="5486400"/>
                <a:ext cx="8496300" cy="1200329"/>
              </a:xfrm>
              <a:prstGeom prst="rect">
                <a:avLst/>
              </a:prstGeom>
              <a:noFill/>
            </p:spPr>
            <p:txBody>
              <a:bodyPr wrap="square" rtlCol="0">
                <a:spAutoFit/>
              </a:bodyPr>
              <a:lstStyle/>
              <a:p>
                <a:r>
                  <a:rPr lang="en-GB" dirty="0" smtClean="0">
                    <a:latin typeface="+mj-lt"/>
                  </a:rPr>
                  <a:t>Note that in the last decision nodes, type I accepts both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a14:m>
                <a:r>
                  <a:rPr lang="en-GB" dirty="0" smtClean="0">
                    <a:latin typeface="+mj-lt"/>
                  </a:rPr>
                  <a:t> and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r>
                      <a:rPr lang="en-GB" b="0" i="1" smtClean="0">
                        <a:solidFill>
                          <a:schemeClr val="tx1"/>
                        </a:solidFill>
                        <a:latin typeface="Cambria Math" panose="02040503050406030204" pitchFamily="18" charset="0"/>
                      </a:rPr>
                      <m:t> </m:t>
                    </m:r>
                  </m:oMath>
                </a14:m>
                <a:r>
                  <a:rPr lang="en-GB" dirty="0" smtClean="0">
                    <a:latin typeface="+mj-lt"/>
                  </a:rPr>
                  <a:t>as well as type II accepts only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a14:m>
                <a:endParaRPr lang="en-GB" b="0" dirty="0" smtClean="0">
                  <a:solidFill>
                    <a:schemeClr val="tx1"/>
                  </a:solidFill>
                  <a:latin typeface="+mj-lt"/>
                </a:endParaRPr>
              </a:p>
              <a:p>
                <a:r>
                  <a:rPr lang="en-GB" dirty="0" smtClean="0">
                    <a:latin typeface="+mj-lt"/>
                  </a:rPr>
                  <a:t>In the following figure we omit these nodes, assuming these strategy of the workers.</a:t>
                </a:r>
                <a:endParaRPr lang="en-GB" dirty="0">
                  <a:latin typeface="+mj-lt"/>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190500" y="5486400"/>
                <a:ext cx="8496300" cy="1200329"/>
              </a:xfrm>
              <a:prstGeom prst="rect">
                <a:avLst/>
              </a:prstGeom>
              <a:blipFill rotWithShape="0">
                <a:blip r:embed="rId13"/>
                <a:stretch>
                  <a:fillRect l="-574" t="-2538" r="-1076" b="-7107"/>
                </a:stretch>
              </a:blipFill>
            </p:spPr>
            <p:txBody>
              <a:bodyPr/>
              <a:lstStyle/>
              <a:p>
                <a:r>
                  <a:rPr lang="en-GB">
                    <a:noFill/>
                  </a:rPr>
                  <a:t> </a:t>
                </a:r>
              </a:p>
            </p:txBody>
          </p:sp>
        </mc:Fallback>
      </mc:AlternateContent>
    </p:spTree>
    <p:extLst>
      <p:ext uri="{BB962C8B-B14F-4D97-AF65-F5344CB8AC3E}">
        <p14:creationId xmlns:p14="http://schemas.microsoft.com/office/powerpoint/2010/main" val="2951193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6" name="Straight Connector 5"/>
          <p:cNvCxnSpPr/>
          <p:nvPr/>
        </p:nvCxnSpPr>
        <p:spPr bwMode="auto">
          <a:xfrm flipV="1">
            <a:off x="2209800" y="609600"/>
            <a:ext cx="1676400" cy="9906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bwMode="auto">
          <a:xfrm flipH="1" flipV="1">
            <a:off x="3886200" y="609600"/>
            <a:ext cx="1752600" cy="9906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3429000" y="228600"/>
            <a:ext cx="1371600" cy="369332"/>
          </a:xfrm>
          <a:prstGeom prst="rect">
            <a:avLst/>
          </a:prstGeom>
          <a:noFill/>
        </p:spPr>
        <p:txBody>
          <a:bodyPr wrap="square" rtlCol="0">
            <a:spAutoFit/>
          </a:bodyPr>
          <a:lstStyle/>
          <a:p>
            <a:r>
              <a:rPr lang="en-GB" dirty="0" smtClean="0">
                <a:latin typeface="+mj-lt"/>
              </a:rPr>
              <a:t>Nature</a:t>
            </a:r>
            <a:endParaRPr lang="en-GB" dirty="0">
              <a:latin typeface="+mj-lt"/>
            </a:endParaRPr>
          </a:p>
        </p:txBody>
      </p:sp>
      <p:sp>
        <p:nvSpPr>
          <p:cNvPr id="11" name="TextBox 10"/>
          <p:cNvSpPr txBox="1"/>
          <p:nvPr/>
        </p:nvSpPr>
        <p:spPr>
          <a:xfrm>
            <a:off x="2438400" y="849868"/>
            <a:ext cx="1371600" cy="369332"/>
          </a:xfrm>
          <a:prstGeom prst="rect">
            <a:avLst/>
          </a:prstGeom>
          <a:noFill/>
        </p:spPr>
        <p:txBody>
          <a:bodyPr wrap="square" rtlCol="0">
            <a:spAutoFit/>
          </a:bodyPr>
          <a:lstStyle/>
          <a:p>
            <a:r>
              <a:rPr lang="en-GB" dirty="0" smtClean="0">
                <a:latin typeface="+mj-lt"/>
              </a:rPr>
              <a:t>Type I</a:t>
            </a:r>
            <a:endParaRPr lang="en-GB" dirty="0">
              <a:latin typeface="+mj-lt"/>
            </a:endParaRPr>
          </a:p>
        </p:txBody>
      </p:sp>
      <p:sp>
        <p:nvSpPr>
          <p:cNvPr id="12" name="TextBox 11"/>
          <p:cNvSpPr txBox="1"/>
          <p:nvPr/>
        </p:nvSpPr>
        <p:spPr>
          <a:xfrm>
            <a:off x="4419600" y="849868"/>
            <a:ext cx="1371600" cy="369332"/>
          </a:xfrm>
          <a:prstGeom prst="rect">
            <a:avLst/>
          </a:prstGeom>
          <a:noFill/>
        </p:spPr>
        <p:txBody>
          <a:bodyPr wrap="square" rtlCol="0">
            <a:spAutoFit/>
          </a:bodyPr>
          <a:lstStyle/>
          <a:p>
            <a:r>
              <a:rPr lang="en-GB" dirty="0" smtClean="0">
                <a:latin typeface="+mj-lt"/>
              </a:rPr>
              <a:t>Type II</a:t>
            </a:r>
            <a:endParaRPr lang="en-GB" dirty="0">
              <a:latin typeface="+mj-lt"/>
            </a:endParaRPr>
          </a:p>
        </p:txBody>
      </p:sp>
      <p:cxnSp>
        <p:nvCxnSpPr>
          <p:cNvPr id="13" name="Straight Connector 12"/>
          <p:cNvCxnSpPr/>
          <p:nvPr/>
        </p:nvCxnSpPr>
        <p:spPr bwMode="auto">
          <a:xfrm flipV="1">
            <a:off x="838200" y="1600200"/>
            <a:ext cx="1295400" cy="9906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bwMode="auto">
          <a:xfrm flipH="1" flipV="1">
            <a:off x="2133600" y="1600200"/>
            <a:ext cx="1066800" cy="99060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bwMode="auto">
          <a:xfrm flipV="1">
            <a:off x="4343400" y="1600200"/>
            <a:ext cx="1295400" cy="9906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bwMode="auto">
          <a:xfrm flipH="1" flipV="1">
            <a:off x="5638800" y="1600200"/>
            <a:ext cx="1066800" cy="99060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9" name="TextBox 18"/>
          <p:cNvSpPr txBox="1"/>
          <p:nvPr/>
        </p:nvSpPr>
        <p:spPr>
          <a:xfrm>
            <a:off x="1143000" y="1726168"/>
            <a:ext cx="685800" cy="369332"/>
          </a:xfrm>
          <a:prstGeom prst="rect">
            <a:avLst/>
          </a:prstGeom>
          <a:noFill/>
        </p:spPr>
        <p:txBody>
          <a:bodyPr wrap="square" rtlCol="0">
            <a:spAutoFit/>
          </a:bodyPr>
          <a:lstStyle/>
          <a:p>
            <a:r>
              <a:rPr lang="en-GB" dirty="0" smtClean="0">
                <a:latin typeface="+mj-lt"/>
              </a:rPr>
              <a:t>0</a:t>
            </a:r>
            <a:endParaRPr lang="en-GB" dirty="0">
              <a:latin typeface="+mj-lt"/>
            </a:endParaRPr>
          </a:p>
        </p:txBody>
      </p:sp>
      <p:sp>
        <p:nvSpPr>
          <p:cNvPr id="20" name="TextBox 19"/>
          <p:cNvSpPr txBox="1"/>
          <p:nvPr/>
        </p:nvSpPr>
        <p:spPr>
          <a:xfrm>
            <a:off x="2438400" y="1676400"/>
            <a:ext cx="685800" cy="369332"/>
          </a:xfrm>
          <a:prstGeom prst="rect">
            <a:avLst/>
          </a:prstGeom>
          <a:noFill/>
        </p:spPr>
        <p:txBody>
          <a:bodyPr wrap="square" rtlCol="0">
            <a:spAutoFit/>
          </a:bodyPr>
          <a:lstStyle/>
          <a:p>
            <a:r>
              <a:rPr lang="en-GB" dirty="0" smtClean="0">
                <a:latin typeface="+mj-lt"/>
              </a:rPr>
              <a:t>y*</a:t>
            </a:r>
            <a:endParaRPr lang="en-GB" dirty="0">
              <a:latin typeface="+mj-lt"/>
            </a:endParaRPr>
          </a:p>
        </p:txBody>
      </p:sp>
      <p:sp>
        <p:nvSpPr>
          <p:cNvPr id="21" name="TextBox 20"/>
          <p:cNvSpPr txBox="1"/>
          <p:nvPr/>
        </p:nvSpPr>
        <p:spPr>
          <a:xfrm>
            <a:off x="4800600" y="1726168"/>
            <a:ext cx="685800" cy="369332"/>
          </a:xfrm>
          <a:prstGeom prst="rect">
            <a:avLst/>
          </a:prstGeom>
          <a:noFill/>
        </p:spPr>
        <p:txBody>
          <a:bodyPr wrap="square" rtlCol="0">
            <a:spAutoFit/>
          </a:bodyPr>
          <a:lstStyle/>
          <a:p>
            <a:r>
              <a:rPr lang="en-GB" dirty="0" smtClean="0">
                <a:latin typeface="+mj-lt"/>
              </a:rPr>
              <a:t>0</a:t>
            </a:r>
            <a:endParaRPr lang="en-GB" dirty="0">
              <a:latin typeface="+mj-lt"/>
            </a:endParaRPr>
          </a:p>
        </p:txBody>
      </p:sp>
      <p:sp>
        <p:nvSpPr>
          <p:cNvPr id="22" name="TextBox 21"/>
          <p:cNvSpPr txBox="1"/>
          <p:nvPr/>
        </p:nvSpPr>
        <p:spPr>
          <a:xfrm>
            <a:off x="6096000" y="1676400"/>
            <a:ext cx="685800" cy="369332"/>
          </a:xfrm>
          <a:prstGeom prst="rect">
            <a:avLst/>
          </a:prstGeom>
          <a:noFill/>
        </p:spPr>
        <p:txBody>
          <a:bodyPr wrap="square" rtlCol="0">
            <a:spAutoFit/>
          </a:bodyPr>
          <a:lstStyle/>
          <a:p>
            <a:r>
              <a:rPr lang="en-GB" dirty="0" smtClean="0">
                <a:latin typeface="+mj-lt"/>
              </a:rPr>
              <a:t>y*</a:t>
            </a:r>
            <a:endParaRPr lang="en-GB" dirty="0">
              <a:latin typeface="+mj-lt"/>
            </a:endParaRPr>
          </a:p>
        </p:txBody>
      </p:sp>
      <p:cxnSp>
        <p:nvCxnSpPr>
          <p:cNvPr id="23" name="Straight Connector 22"/>
          <p:cNvCxnSpPr/>
          <p:nvPr/>
        </p:nvCxnSpPr>
        <p:spPr bwMode="auto">
          <a:xfrm flipV="1">
            <a:off x="304800" y="2590800"/>
            <a:ext cx="5334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bwMode="auto">
          <a:xfrm flipH="1" flipV="1">
            <a:off x="838200" y="2590800"/>
            <a:ext cx="419100" cy="12192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429185" y="3043535"/>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m:oMathPara>
                </a14:m>
                <a:endParaRPr lang="en-GB" dirty="0">
                  <a:latin typeface="+mj-lt"/>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429185" y="3043535"/>
                <a:ext cx="685800" cy="369332"/>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968187" y="3069993"/>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968187" y="3069993"/>
                <a:ext cx="685800" cy="369332"/>
              </a:xfrm>
              <a:prstGeom prst="rect">
                <a:avLst/>
              </a:prstGeom>
              <a:blipFill rotWithShape="0">
                <a:blip r:embed="rId3"/>
                <a:stretch>
                  <a:fillRect b="-1667"/>
                </a:stretch>
              </a:blipFill>
            </p:spPr>
            <p:txBody>
              <a:bodyPr/>
              <a:lstStyle/>
              <a:p>
                <a:r>
                  <a:rPr lang="en-GB">
                    <a:noFill/>
                  </a:rPr>
                  <a:t> </a:t>
                </a:r>
              </a:p>
            </p:txBody>
          </p:sp>
        </mc:Fallback>
      </mc:AlternateContent>
      <p:cxnSp>
        <p:nvCxnSpPr>
          <p:cNvPr id="31" name="Straight Connector 30"/>
          <p:cNvCxnSpPr/>
          <p:nvPr/>
        </p:nvCxnSpPr>
        <p:spPr bwMode="auto">
          <a:xfrm flipV="1">
            <a:off x="2628900" y="2590800"/>
            <a:ext cx="5334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2" name="Straight Connector 31"/>
          <p:cNvCxnSpPr/>
          <p:nvPr/>
        </p:nvCxnSpPr>
        <p:spPr bwMode="auto">
          <a:xfrm flipH="1" flipV="1">
            <a:off x="3162300" y="2590800"/>
            <a:ext cx="419100" cy="121920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5" name="Straight Connector 34"/>
          <p:cNvCxnSpPr/>
          <p:nvPr/>
        </p:nvCxnSpPr>
        <p:spPr bwMode="auto">
          <a:xfrm flipV="1">
            <a:off x="3814482" y="2590800"/>
            <a:ext cx="533400" cy="121920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6" name="Straight Connector 35"/>
          <p:cNvCxnSpPr/>
          <p:nvPr/>
        </p:nvCxnSpPr>
        <p:spPr bwMode="auto">
          <a:xfrm flipH="1" flipV="1">
            <a:off x="4347882" y="2590800"/>
            <a:ext cx="4191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9" name="Straight Connector 38"/>
          <p:cNvCxnSpPr/>
          <p:nvPr/>
        </p:nvCxnSpPr>
        <p:spPr bwMode="auto">
          <a:xfrm flipV="1">
            <a:off x="6176682" y="2590800"/>
            <a:ext cx="533400" cy="12192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0" name="Straight Connector 39"/>
          <p:cNvCxnSpPr/>
          <p:nvPr/>
        </p:nvCxnSpPr>
        <p:spPr bwMode="auto">
          <a:xfrm flipH="1" flipV="1">
            <a:off x="6710082" y="2590800"/>
            <a:ext cx="4191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43" name="TextBox 42"/>
          <p:cNvSpPr txBox="1"/>
          <p:nvPr/>
        </p:nvSpPr>
        <p:spPr>
          <a:xfrm>
            <a:off x="6553200" y="1383268"/>
            <a:ext cx="1371600" cy="369332"/>
          </a:xfrm>
          <a:prstGeom prst="rect">
            <a:avLst/>
          </a:prstGeom>
          <a:noFill/>
        </p:spPr>
        <p:txBody>
          <a:bodyPr wrap="square" rtlCol="0">
            <a:spAutoFit/>
          </a:bodyPr>
          <a:lstStyle/>
          <a:p>
            <a:r>
              <a:rPr lang="en-GB" dirty="0" smtClean="0">
                <a:latin typeface="+mj-lt"/>
              </a:rPr>
              <a:t>worker</a:t>
            </a:r>
            <a:endParaRPr lang="en-GB" dirty="0">
              <a:latin typeface="+mj-lt"/>
            </a:endParaRPr>
          </a:p>
        </p:txBody>
      </p:sp>
      <p:sp>
        <p:nvSpPr>
          <p:cNvPr id="44" name="TextBox 43"/>
          <p:cNvSpPr txBox="1"/>
          <p:nvPr/>
        </p:nvSpPr>
        <p:spPr>
          <a:xfrm>
            <a:off x="6934200" y="2373868"/>
            <a:ext cx="1371600" cy="369332"/>
          </a:xfrm>
          <a:prstGeom prst="rect">
            <a:avLst/>
          </a:prstGeom>
          <a:noFill/>
        </p:spPr>
        <p:txBody>
          <a:bodyPr wrap="square" rtlCol="0">
            <a:spAutoFit/>
          </a:bodyPr>
          <a:lstStyle/>
          <a:p>
            <a:r>
              <a:rPr lang="en-GB" dirty="0" smtClean="0">
                <a:latin typeface="+mj-lt"/>
              </a:rPr>
              <a:t>firm</a:t>
            </a:r>
            <a:endParaRPr lang="en-GB" dirty="0">
              <a:latin typeface="+mj-lt"/>
            </a:endParaRPr>
          </a:p>
        </p:txBody>
      </p:sp>
      <mc:AlternateContent xmlns:mc="http://schemas.openxmlformats.org/markup-compatibility/2006" xmlns:a14="http://schemas.microsoft.com/office/drawing/2010/main">
        <mc:Choice Requires="a14">
          <p:sp>
            <p:nvSpPr>
              <p:cNvPr id="48" name="TextBox 47"/>
              <p:cNvSpPr txBox="1"/>
              <p:nvPr/>
            </p:nvSpPr>
            <p:spPr>
              <a:xfrm>
                <a:off x="2362200" y="2971800"/>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m:oMathPara>
                </a14:m>
                <a:endParaRPr lang="en-GB" dirty="0">
                  <a:latin typeface="+mj-lt"/>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2362200" y="2971800"/>
                <a:ext cx="685800" cy="369332"/>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2901202" y="2998258"/>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2901202" y="2998258"/>
                <a:ext cx="685800" cy="369332"/>
              </a:xfrm>
              <a:prstGeom prst="rect">
                <a:avLst/>
              </a:prstGeom>
              <a:blipFill rotWithShape="0">
                <a:blip r:embed="rId5"/>
                <a:stretch>
                  <a:fillRect b="-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3575798" y="2971800"/>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m:oMathPara>
                </a14:m>
                <a:endParaRPr lang="en-GB" dirty="0">
                  <a:latin typeface="+mj-lt"/>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3575798" y="2971800"/>
                <a:ext cx="685800" cy="369332"/>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4114800" y="2998258"/>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4114800" y="2998258"/>
                <a:ext cx="685800" cy="369332"/>
              </a:xfrm>
              <a:prstGeom prst="rect">
                <a:avLst/>
              </a:prstGeom>
              <a:blipFill rotWithShape="0">
                <a:blip r:embed="rId7"/>
                <a:stretch>
                  <a:fillRect b="-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2" name="TextBox 51"/>
              <p:cNvSpPr txBox="1"/>
              <p:nvPr/>
            </p:nvSpPr>
            <p:spPr>
              <a:xfrm>
                <a:off x="5867400" y="3109410"/>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m:oMathPara>
                </a14:m>
                <a:endParaRPr lang="en-GB" dirty="0">
                  <a:latin typeface="+mj-lt"/>
                </a:endParaRPr>
              </a:p>
            </p:txBody>
          </p:sp>
        </mc:Choice>
        <mc:Fallback xmlns="">
          <p:sp>
            <p:nvSpPr>
              <p:cNvPr id="52" name="TextBox 51"/>
              <p:cNvSpPr txBox="1">
                <a:spLocks noRot="1" noChangeAspect="1" noMove="1" noResize="1" noEditPoints="1" noAdjustHandles="1" noChangeArrowheads="1" noChangeShapeType="1" noTextEdit="1"/>
              </p:cNvSpPr>
              <p:nvPr/>
            </p:nvSpPr>
            <p:spPr>
              <a:xfrm>
                <a:off x="5867400" y="3109410"/>
                <a:ext cx="685800" cy="369332"/>
              </a:xfrm>
              <a:prstGeom prst="rect">
                <a:avLst/>
              </a:prstGeom>
              <a:blipFill rotWithShape="0">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3" name="TextBox 52"/>
              <p:cNvSpPr txBox="1"/>
              <p:nvPr/>
            </p:nvSpPr>
            <p:spPr>
              <a:xfrm>
                <a:off x="6905064" y="3027402"/>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53" name="TextBox 52"/>
              <p:cNvSpPr txBox="1">
                <a:spLocks noRot="1" noChangeAspect="1" noMove="1" noResize="1" noEditPoints="1" noAdjustHandles="1" noChangeArrowheads="1" noChangeShapeType="1" noTextEdit="1"/>
              </p:cNvSpPr>
              <p:nvPr/>
            </p:nvSpPr>
            <p:spPr>
              <a:xfrm>
                <a:off x="6905064" y="3027402"/>
                <a:ext cx="685800" cy="369332"/>
              </a:xfrm>
              <a:prstGeom prst="rect">
                <a:avLst/>
              </a:prstGeom>
              <a:blipFill rotWithShape="0">
                <a:blip r:embed="rId9"/>
                <a:stretch>
                  <a:fillRect b="-1667"/>
                </a:stretch>
              </a:blipFill>
            </p:spPr>
            <p:txBody>
              <a:bodyPr/>
              <a:lstStyle/>
              <a:p>
                <a:r>
                  <a:rPr lang="en-GB">
                    <a:noFill/>
                  </a:rPr>
                  <a:t> </a:t>
                </a:r>
              </a:p>
            </p:txBody>
          </p:sp>
        </mc:Fallback>
      </mc:AlternateContent>
      <p:sp>
        <p:nvSpPr>
          <p:cNvPr id="54" name="Text Placeholder 2"/>
          <p:cNvSpPr>
            <a:spLocks noGrp="1"/>
          </p:cNvSpPr>
          <p:nvPr>
            <p:ph type="body" sz="half" idx="1"/>
          </p:nvPr>
        </p:nvSpPr>
        <p:spPr>
          <a:xfrm>
            <a:off x="370914" y="4262734"/>
            <a:ext cx="8534400" cy="2061865"/>
          </a:xfrm>
        </p:spPr>
        <p:txBody>
          <a:bodyPr/>
          <a:lstStyle/>
          <a:p>
            <a:pPr marL="0" indent="0">
              <a:buNone/>
            </a:pPr>
            <a:endParaRPr lang="en-GB" dirty="0">
              <a:solidFill>
                <a:schemeClr val="tx1"/>
              </a:solidFill>
            </a:endParaRPr>
          </a:p>
          <a:p>
            <a:pPr marL="0" indent="0">
              <a:buNone/>
            </a:pPr>
            <a:r>
              <a:rPr lang="en-GB" b="1" dirty="0" smtClean="0">
                <a:solidFill>
                  <a:schemeClr val="tx1"/>
                </a:solidFill>
              </a:rPr>
              <a:t>Firm observes productivity when hires a worker</a:t>
            </a:r>
            <a:r>
              <a:rPr lang="en-GB" dirty="0" smtClean="0">
                <a:solidFill>
                  <a:schemeClr val="tx1"/>
                </a:solidFill>
              </a:rPr>
              <a:t>.</a:t>
            </a:r>
          </a:p>
          <a:p>
            <a:pPr marL="0" indent="0">
              <a:buNone/>
            </a:pPr>
            <a:r>
              <a:rPr lang="en-GB" dirty="0" smtClean="0">
                <a:solidFill>
                  <a:schemeClr val="tx1"/>
                </a:solidFill>
              </a:rPr>
              <a:t>Then it offers a salary equal to the minimum acceptable salary, independent from the education level</a:t>
            </a:r>
          </a:p>
          <a:p>
            <a:pPr marL="0" indent="0">
              <a:buNone/>
            </a:pPr>
            <a:r>
              <a:rPr lang="en-GB" dirty="0" smtClean="0">
                <a:solidFill>
                  <a:schemeClr val="tx1"/>
                </a:solidFill>
              </a:rPr>
              <a:t>Both type of workers gets education level 0 </a:t>
            </a:r>
          </a:p>
          <a:p>
            <a:pPr marL="0" indent="0">
              <a:buNone/>
            </a:pPr>
            <a:r>
              <a:rPr lang="en-GB" dirty="0" smtClean="0">
                <a:solidFill>
                  <a:schemeClr val="tx1"/>
                </a:solidFill>
              </a:rPr>
              <a:t>Note in the figure we omit the decision between accept or not  </a:t>
            </a:r>
          </a:p>
        </p:txBody>
      </p:sp>
    </p:spTree>
    <p:extLst>
      <p:ext uri="{BB962C8B-B14F-4D97-AF65-F5344CB8AC3E}">
        <p14:creationId xmlns:p14="http://schemas.microsoft.com/office/powerpoint/2010/main" val="33614580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4" name="Rectangle 4"/>
          <p:cNvSpPr>
            <a:spLocks noGrp="1" noChangeArrowheads="1"/>
          </p:cNvSpPr>
          <p:nvPr>
            <p:ph type="title"/>
          </p:nvPr>
        </p:nvSpPr>
        <p:spPr>
          <a:xfrm>
            <a:off x="1371600" y="457200"/>
            <a:ext cx="6019800" cy="533400"/>
          </a:xfrm>
        </p:spPr>
        <p:txBody>
          <a:bodyPr/>
          <a:lstStyle/>
          <a:p>
            <a:pPr eaLnBrk="1" hangingPunct="1"/>
            <a:r>
              <a:rPr lang="en-US" altLang="en-US" sz="2000" b="0" smtClean="0"/>
              <a:t>QUALITY UNCERTAINTY AND THE MARKET FOR LEMONS</a:t>
            </a:r>
          </a:p>
        </p:txBody>
      </p:sp>
      <p:grpSp>
        <p:nvGrpSpPr>
          <p:cNvPr id="2" name="Group 5"/>
          <p:cNvGrpSpPr>
            <a:grpSpLocks/>
          </p:cNvGrpSpPr>
          <p:nvPr/>
        </p:nvGrpSpPr>
        <p:grpSpPr bwMode="auto">
          <a:xfrm>
            <a:off x="457200" y="381000"/>
            <a:ext cx="8229600" cy="487363"/>
            <a:chOff x="288" y="240"/>
            <a:chExt cx="5184" cy="307"/>
          </a:xfrm>
        </p:grpSpPr>
        <p:sp>
          <p:nvSpPr>
            <p:cNvPr id="6164"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17.1</a:t>
              </a:r>
            </a:p>
          </p:txBody>
        </p:sp>
        <p:sp>
          <p:nvSpPr>
            <p:cNvPr id="6165"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78707"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53"/>
          <p:cNvSpPr txBox="1">
            <a:spLocks noChangeArrowheads="1"/>
          </p:cNvSpPr>
          <p:nvPr/>
        </p:nvSpPr>
        <p:spPr bwMode="auto">
          <a:xfrm>
            <a:off x="990600" y="1219200"/>
            <a:ext cx="6477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a:solidFill>
                  <a:schemeClr val="bg2"/>
                </a:solidFill>
              </a:rPr>
              <a:t>●</a:t>
            </a:r>
            <a:r>
              <a:rPr lang="en-US" altLang="en-US" sz="1800" b="1">
                <a:solidFill>
                  <a:srgbClr val="382344"/>
                </a:solidFill>
              </a:rPr>
              <a:t>	 asymmetric information    </a:t>
            </a:r>
            <a:r>
              <a:rPr lang="en-US" altLang="en-US" sz="1800">
                <a:solidFill>
                  <a:srgbClr val="382344"/>
                </a:solidFill>
              </a:rPr>
              <a:t>Situation in which a buyer and a seller possess different information about a transaction.</a:t>
            </a:r>
            <a:endParaRPr lang="en-US" altLang="en-US" sz="1800">
              <a:solidFill>
                <a:schemeClr val="tx1"/>
              </a:solidFill>
            </a:endParaRPr>
          </a:p>
        </p:txBody>
      </p:sp>
      <p:sp>
        <p:nvSpPr>
          <p:cNvPr id="9" name="Rectangle 52"/>
          <p:cNvSpPr txBox="1">
            <a:spLocks noChangeArrowheads="1"/>
          </p:cNvSpPr>
          <p:nvPr/>
        </p:nvSpPr>
        <p:spPr bwMode="auto">
          <a:xfrm>
            <a:off x="533400" y="1905000"/>
            <a:ext cx="6553200" cy="381000"/>
          </a:xfrm>
          <a:prstGeom prst="rect">
            <a:avLst/>
          </a:prstGeom>
          <a:noFill/>
          <a:ln w="9525">
            <a:noFill/>
            <a:miter lim="800000"/>
            <a:headEnd/>
            <a:tailEnd/>
          </a:ln>
        </p:spPr>
        <p:txBody>
          <a:bodyPr/>
          <a:lstStyle/>
          <a:p>
            <a:pPr marL="342900" indent="-342900" eaLnBrk="1" hangingPunct="1">
              <a:spcBef>
                <a:spcPct val="20000"/>
              </a:spcBef>
              <a:defRPr/>
            </a:pPr>
            <a:r>
              <a:rPr lang="en-US" sz="2000" kern="0" dirty="0">
                <a:solidFill>
                  <a:srgbClr val="53BE95"/>
                </a:solidFill>
                <a:latin typeface="+mn-lt"/>
              </a:rPr>
              <a:t>The Market for Used Cars</a:t>
            </a:r>
          </a:p>
        </p:txBody>
      </p:sp>
      <p:sp>
        <p:nvSpPr>
          <p:cNvPr id="11" name="Rectangle 5"/>
          <p:cNvSpPr>
            <a:spLocks noChangeArrowheads="1"/>
          </p:cNvSpPr>
          <p:nvPr/>
        </p:nvSpPr>
        <p:spPr bwMode="auto">
          <a:xfrm>
            <a:off x="628650" y="2667000"/>
            <a:ext cx="226695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The Market for Used Cars</a:t>
            </a:r>
          </a:p>
        </p:txBody>
      </p:sp>
      <p:sp>
        <p:nvSpPr>
          <p:cNvPr id="12" name="Rectangle 11"/>
          <p:cNvSpPr>
            <a:spLocks noChangeArrowheads="1"/>
          </p:cNvSpPr>
          <p:nvPr/>
        </p:nvSpPr>
        <p:spPr bwMode="auto">
          <a:xfrm>
            <a:off x="628650" y="23622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17.1</a:t>
            </a:r>
          </a:p>
        </p:txBody>
      </p:sp>
      <p:sp>
        <p:nvSpPr>
          <p:cNvPr id="13" name="Rectangle 4"/>
          <p:cNvSpPr>
            <a:spLocks noChangeArrowheads="1"/>
          </p:cNvSpPr>
          <p:nvPr/>
        </p:nvSpPr>
        <p:spPr bwMode="auto">
          <a:xfrm>
            <a:off x="609600" y="2971800"/>
            <a:ext cx="23622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When sellers of products have better information about product quality than buyers, a “lemons problem” may arise in which low-quality goods drive out high quality goods. </a:t>
            </a:r>
          </a:p>
          <a:p>
            <a:pPr eaLnBrk="1" hangingPunct="1">
              <a:buFontTx/>
              <a:buNone/>
            </a:pPr>
            <a:r>
              <a:rPr lang="en-US" altLang="en-US" sz="1400">
                <a:solidFill>
                  <a:schemeClr val="tx1"/>
                </a:solidFill>
              </a:rPr>
              <a:t>In </a:t>
            </a:r>
            <a:r>
              <a:rPr lang="en-US" altLang="en-US" sz="1400" b="1">
                <a:solidFill>
                  <a:schemeClr val="tx1"/>
                </a:solidFill>
              </a:rPr>
              <a:t>(a)</a:t>
            </a:r>
            <a:r>
              <a:rPr lang="en-US" altLang="en-US" sz="1400">
                <a:solidFill>
                  <a:schemeClr val="tx1"/>
                </a:solidFill>
              </a:rPr>
              <a:t> the demand curve for high-quality cars is </a:t>
            </a:r>
            <a:r>
              <a:rPr lang="en-US" altLang="en-US" sz="1400" i="1">
                <a:solidFill>
                  <a:schemeClr val="tx1"/>
                </a:solidFill>
              </a:rPr>
              <a:t>D</a:t>
            </a:r>
            <a:r>
              <a:rPr lang="en-US" altLang="en-US" sz="1400" i="1" baseline="-25000">
                <a:solidFill>
                  <a:schemeClr val="tx1"/>
                </a:solidFill>
              </a:rPr>
              <a:t>H</a:t>
            </a:r>
            <a:r>
              <a:rPr lang="en-US" altLang="en-US" sz="1400">
                <a:solidFill>
                  <a:schemeClr val="tx1"/>
                </a:solidFill>
              </a:rPr>
              <a:t>.</a:t>
            </a:r>
          </a:p>
          <a:p>
            <a:pPr eaLnBrk="1" hangingPunct="1">
              <a:buFontTx/>
              <a:buNone/>
            </a:pPr>
            <a:r>
              <a:rPr lang="en-US" altLang="en-US" sz="1400">
                <a:solidFill>
                  <a:schemeClr val="tx1"/>
                </a:solidFill>
              </a:rPr>
              <a:t>However, as buyers lower their expectations about the average quality of cars on the market, their perceived demand shifts to </a:t>
            </a:r>
            <a:r>
              <a:rPr lang="en-US" altLang="en-US" sz="1400" i="1">
                <a:solidFill>
                  <a:schemeClr val="tx1"/>
                </a:solidFill>
              </a:rPr>
              <a:t>D</a:t>
            </a:r>
            <a:r>
              <a:rPr lang="en-US" altLang="en-US" sz="1400" i="1" baseline="-25000">
                <a:solidFill>
                  <a:schemeClr val="tx1"/>
                </a:solidFill>
              </a:rPr>
              <a:t>M</a:t>
            </a:r>
            <a:r>
              <a:rPr lang="en-US" altLang="en-US" sz="1400">
                <a:solidFill>
                  <a:schemeClr val="tx1"/>
                </a:solidFill>
              </a:rPr>
              <a:t>.</a:t>
            </a:r>
          </a:p>
        </p:txBody>
      </p:sp>
      <p:pic>
        <p:nvPicPr>
          <p:cNvPr id="16" name="Picture 15" descr="17.01_01.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66" name="Picture 2" descr="C:\Documents and Settings\Kyle M. Thiel\Desktop\Pindyck_7e\ppts\aparna_ppts\aparna_ppts\ch17\fig17.01\17.01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67" name="Picture 3" descr="C:\Documents and Settings\Kyle M. Thiel\Desktop\Pindyck_7e\ppts\aparna_ppts\aparna_ppts\ch17\fig17.01\17.01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68" name="Picture 4" descr="C:\Documents and Settings\Kyle M. Thiel\Desktop\Pindyck_7e\ppts\aparna_ppts\aparna_ppts\ch17\fig17.01\17.01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69" name="Picture 5" descr="C:\Documents and Settings\Kyle M. Thiel\Desktop\Pindyck_7e\ppts\aparna_ppts\aparna_ppts\ch17\fig17.01\17.01_05.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0" name="Picture 6" descr="C:\Documents and Settings\Kyle M. Thiel\Desktop\Pindyck_7e\ppts\aparna_ppts\aparna_ppts\ch17\fig17.01\17.01_06.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1" name="Picture 7" descr="C:\Documents and Settings\Kyle M. Thiel\Desktop\Pindyck_7e\ppts\aparna_ppts\aparna_ppts\ch17\fig17.01\17.01_07.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2" name="Picture 8" descr="C:\Documents and Settings\Kyle M. Thiel\Desktop\Pindyck_7e\ppts\aparna_ppts\aparna_ppts\ch17\fig17.01\17.01_08.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3" name="Picture 9" descr="C:\Documents and Settings\Kyle M. Thiel\Desktop\Pindyck_7e\ppts\aparna_ppts\aparna_ppts\ch17\fig17.01\17.01_09.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4" name="Picture 10" descr="C:\Documents and Settings\Kyle M. Thiel\Desktop\Pindyck_7e\ppts\aparna_ppts\aparna_ppts\ch17\fig17.01\17.01_10.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78707"/>
                                        </p:tgtEl>
                                        <p:attrNameLst>
                                          <p:attrName>style.visibility</p:attrName>
                                        </p:attrNameLst>
                                      </p:cBhvr>
                                      <p:to>
                                        <p:strVal val="visible"/>
                                      </p:to>
                                    </p:set>
                                    <p:animEffect transition="in" filter="fade">
                                      <p:cBhvr>
                                        <p:cTn id="11" dur="500"/>
                                        <p:tgtEl>
                                          <p:spTgt spid="57870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78564"/>
                                        </p:tgtEl>
                                        <p:attrNameLst>
                                          <p:attrName>style.visibility</p:attrName>
                                        </p:attrNameLst>
                                      </p:cBhvr>
                                      <p:to>
                                        <p:strVal val="visible"/>
                                      </p:to>
                                    </p:set>
                                    <p:animEffect transition="in" filter="wipe(left)">
                                      <p:cBhvr>
                                        <p:cTn id="15" dur="500"/>
                                        <p:tgtEl>
                                          <p:spTgt spid="578564"/>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wipe(left)">
                                      <p:cBhvr>
                                        <p:cTn id="24" dur="500"/>
                                        <p:tgtEl>
                                          <p:spTgt spid="9">
                                            <p:txEl>
                                              <p:pRg st="0" end="0"/>
                                            </p:txEl>
                                          </p:spTgt>
                                        </p:tgtEl>
                                      </p:cBhvr>
                                    </p:animEffect>
                                  </p:childTnLst>
                                </p:cTn>
                              </p:par>
                            </p:childTnLst>
                          </p:cTn>
                        </p:par>
                        <p:par>
                          <p:cTn id="25" fill="hold" nodeType="afterGroup">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nodeType="afterGroup">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nodeType="afterGroup">
                            <p:stCondLst>
                              <p:cond delay="1500"/>
                            </p:stCondLst>
                            <p:childTnLst>
                              <p:par>
                                <p:cTn id="34" presetID="22" presetClass="entr" presetSubtype="8" fill="hold" nodeType="afterEffect">
                                  <p:stCondLst>
                                    <p:cond delay="0"/>
                                  </p:stCondLst>
                                  <p:childTnLst>
                                    <p:set>
                                      <p:cBhvr>
                                        <p:cTn id="35" dur="1" fill="hold">
                                          <p:stCondLst>
                                            <p:cond delay="0"/>
                                          </p:stCondLst>
                                        </p:cTn>
                                        <p:tgtEl>
                                          <p:spTgt spid="13">
                                            <p:txEl>
                                              <p:pRg st="0" end="0"/>
                                            </p:txEl>
                                          </p:spTgt>
                                        </p:tgtEl>
                                        <p:attrNameLst>
                                          <p:attrName>style.visibility</p:attrName>
                                        </p:attrNameLst>
                                      </p:cBhvr>
                                      <p:to>
                                        <p:strVal val="visible"/>
                                      </p:to>
                                    </p:set>
                                    <p:animEffect transition="in" filter="wipe(left)">
                                      <p:cBhvr>
                                        <p:cTn id="36" dur="500"/>
                                        <p:tgtEl>
                                          <p:spTgt spid="13">
                                            <p:txEl>
                                              <p:pRg st="0" end="0"/>
                                            </p:txEl>
                                          </p:spTgt>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nodeType="clickEffect">
                                  <p:stCondLst>
                                    <p:cond delay="0"/>
                                  </p:stCondLst>
                                  <p:childTnLst>
                                    <p:set>
                                      <p:cBhvr>
                                        <p:cTn id="40" dur="1" fill="hold">
                                          <p:stCondLst>
                                            <p:cond delay="0"/>
                                          </p:stCondLst>
                                        </p:cTn>
                                        <p:tgtEl>
                                          <p:spTgt spid="13">
                                            <p:txEl>
                                              <p:pRg st="1" end="1"/>
                                            </p:txEl>
                                          </p:spTgt>
                                        </p:tgtEl>
                                        <p:attrNameLst>
                                          <p:attrName>style.visibility</p:attrName>
                                        </p:attrNameLst>
                                      </p:cBhvr>
                                      <p:to>
                                        <p:strVal val="visible"/>
                                      </p:to>
                                    </p:set>
                                    <p:animEffect transition="in" filter="wipe(left)">
                                      <p:cBhvr>
                                        <p:cTn id="41" dur="500"/>
                                        <p:tgtEl>
                                          <p:spTgt spid="13">
                                            <p:txEl>
                                              <p:pRg st="1" end="1"/>
                                            </p:txEl>
                                          </p:spTgt>
                                        </p:tgtEl>
                                      </p:cBhvr>
                                    </p:animEffect>
                                  </p:childTnLst>
                                </p:cTn>
                              </p:par>
                            </p:childTnLst>
                          </p:cTn>
                        </p:par>
                        <p:par>
                          <p:cTn id="42" fill="hold" nodeType="afterGroup">
                            <p:stCondLst>
                              <p:cond delay="50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par>
                          <p:cTn id="46" fill="hold" nodeType="afterGroup">
                            <p:stCondLst>
                              <p:cond delay="1000"/>
                            </p:stCondLst>
                            <p:childTnLst>
                              <p:par>
                                <p:cTn id="47" presetID="22" presetClass="entr" presetSubtype="8" fill="hold" nodeType="afterEffect">
                                  <p:stCondLst>
                                    <p:cond delay="0"/>
                                  </p:stCondLst>
                                  <p:childTnLst>
                                    <p:set>
                                      <p:cBhvr>
                                        <p:cTn id="48" dur="1" fill="hold">
                                          <p:stCondLst>
                                            <p:cond delay="0"/>
                                          </p:stCondLst>
                                        </p:cTn>
                                        <p:tgtEl>
                                          <p:spTgt spid="62466"/>
                                        </p:tgtEl>
                                        <p:attrNameLst>
                                          <p:attrName>style.visibility</p:attrName>
                                        </p:attrNameLst>
                                      </p:cBhvr>
                                      <p:to>
                                        <p:strVal val="visible"/>
                                      </p:to>
                                    </p:set>
                                    <p:animEffect transition="in" filter="wipe(left)">
                                      <p:cBhvr>
                                        <p:cTn id="49" dur="1000"/>
                                        <p:tgtEl>
                                          <p:spTgt spid="62466"/>
                                        </p:tgtEl>
                                      </p:cBhvr>
                                    </p:animEffect>
                                  </p:childTnLst>
                                </p:cTn>
                              </p:par>
                            </p:childTnLst>
                          </p:cTn>
                        </p:par>
                        <p:par>
                          <p:cTn id="50" fill="hold" nodeType="afterGroup">
                            <p:stCondLst>
                              <p:cond delay="2000"/>
                            </p:stCondLst>
                            <p:childTnLst>
                              <p:par>
                                <p:cTn id="51" presetID="22" presetClass="entr" presetSubtype="8" fill="hold" nodeType="afterEffect">
                                  <p:stCondLst>
                                    <p:cond delay="0"/>
                                  </p:stCondLst>
                                  <p:childTnLst>
                                    <p:set>
                                      <p:cBhvr>
                                        <p:cTn id="52" dur="1" fill="hold">
                                          <p:stCondLst>
                                            <p:cond delay="0"/>
                                          </p:stCondLst>
                                        </p:cTn>
                                        <p:tgtEl>
                                          <p:spTgt spid="62467"/>
                                        </p:tgtEl>
                                        <p:attrNameLst>
                                          <p:attrName>style.visibility</p:attrName>
                                        </p:attrNameLst>
                                      </p:cBhvr>
                                      <p:to>
                                        <p:strVal val="visible"/>
                                      </p:to>
                                    </p:set>
                                    <p:animEffect transition="in" filter="wipe(left)">
                                      <p:cBhvr>
                                        <p:cTn id="53" dur="1000"/>
                                        <p:tgtEl>
                                          <p:spTgt spid="62467"/>
                                        </p:tgtEl>
                                      </p:cBhvr>
                                    </p:animEffect>
                                  </p:childTnLst>
                                </p:cTn>
                              </p:par>
                            </p:childTnLst>
                          </p:cTn>
                        </p:par>
                        <p:par>
                          <p:cTn id="54" fill="hold" nodeType="afterGroup">
                            <p:stCondLst>
                              <p:cond delay="3000"/>
                            </p:stCondLst>
                            <p:childTnLst>
                              <p:par>
                                <p:cTn id="55" presetID="22" presetClass="entr" presetSubtype="8" fill="hold" nodeType="afterEffect">
                                  <p:stCondLst>
                                    <p:cond delay="0"/>
                                  </p:stCondLst>
                                  <p:childTnLst>
                                    <p:set>
                                      <p:cBhvr>
                                        <p:cTn id="56" dur="1" fill="hold">
                                          <p:stCondLst>
                                            <p:cond delay="0"/>
                                          </p:stCondLst>
                                        </p:cTn>
                                        <p:tgtEl>
                                          <p:spTgt spid="62468"/>
                                        </p:tgtEl>
                                        <p:attrNameLst>
                                          <p:attrName>style.visibility</p:attrName>
                                        </p:attrNameLst>
                                      </p:cBhvr>
                                      <p:to>
                                        <p:strVal val="visible"/>
                                      </p:to>
                                    </p:set>
                                    <p:animEffect transition="in" filter="wipe(left)">
                                      <p:cBhvr>
                                        <p:cTn id="57" dur="1000"/>
                                        <p:tgtEl>
                                          <p:spTgt spid="62468"/>
                                        </p:tgtEl>
                                      </p:cBhvr>
                                    </p:animEffect>
                                  </p:childTnLst>
                                </p:cTn>
                              </p:par>
                            </p:childTnLst>
                          </p:cTn>
                        </p:par>
                        <p:par>
                          <p:cTn id="58" fill="hold" nodeType="afterGroup">
                            <p:stCondLst>
                              <p:cond delay="4000"/>
                            </p:stCondLst>
                            <p:childTnLst>
                              <p:par>
                                <p:cTn id="59" presetID="22" presetClass="entr" presetSubtype="8" fill="hold" nodeType="afterEffect">
                                  <p:stCondLst>
                                    <p:cond delay="0"/>
                                  </p:stCondLst>
                                  <p:childTnLst>
                                    <p:set>
                                      <p:cBhvr>
                                        <p:cTn id="60" dur="1" fill="hold">
                                          <p:stCondLst>
                                            <p:cond delay="0"/>
                                          </p:stCondLst>
                                        </p:cTn>
                                        <p:tgtEl>
                                          <p:spTgt spid="62469"/>
                                        </p:tgtEl>
                                        <p:attrNameLst>
                                          <p:attrName>style.visibility</p:attrName>
                                        </p:attrNameLst>
                                      </p:cBhvr>
                                      <p:to>
                                        <p:strVal val="visible"/>
                                      </p:to>
                                    </p:set>
                                    <p:animEffect transition="in" filter="wipe(left)">
                                      <p:cBhvr>
                                        <p:cTn id="61" dur="1000"/>
                                        <p:tgtEl>
                                          <p:spTgt spid="62469"/>
                                        </p:tgtEl>
                                      </p:cBhvr>
                                    </p:animEffect>
                                  </p:childTnLst>
                                </p:cTn>
                              </p:par>
                            </p:childTnLst>
                          </p:cTn>
                        </p:par>
                        <p:par>
                          <p:cTn id="62" fill="hold" nodeType="afterGroup">
                            <p:stCondLst>
                              <p:cond delay="5000"/>
                            </p:stCondLst>
                            <p:childTnLst>
                              <p:par>
                                <p:cTn id="63" presetID="22" presetClass="entr" presetSubtype="8" fill="hold" nodeType="afterEffect">
                                  <p:stCondLst>
                                    <p:cond delay="0"/>
                                  </p:stCondLst>
                                  <p:childTnLst>
                                    <p:set>
                                      <p:cBhvr>
                                        <p:cTn id="64" dur="1" fill="hold">
                                          <p:stCondLst>
                                            <p:cond delay="0"/>
                                          </p:stCondLst>
                                        </p:cTn>
                                        <p:tgtEl>
                                          <p:spTgt spid="62470"/>
                                        </p:tgtEl>
                                        <p:attrNameLst>
                                          <p:attrName>style.visibility</p:attrName>
                                        </p:attrNameLst>
                                      </p:cBhvr>
                                      <p:to>
                                        <p:strVal val="visible"/>
                                      </p:to>
                                    </p:set>
                                    <p:animEffect transition="in" filter="wipe(left)">
                                      <p:cBhvr>
                                        <p:cTn id="65" dur="1000"/>
                                        <p:tgtEl>
                                          <p:spTgt spid="62470"/>
                                        </p:tgtEl>
                                      </p:cBhvr>
                                    </p:animEffect>
                                  </p:childTnLst>
                                </p:cTn>
                              </p:par>
                            </p:childTnLst>
                          </p:cTn>
                        </p:par>
                        <p:par>
                          <p:cTn id="66" fill="hold" nodeType="afterGroup">
                            <p:stCondLst>
                              <p:cond delay="6000"/>
                            </p:stCondLst>
                            <p:childTnLst>
                              <p:par>
                                <p:cTn id="67" presetID="22" presetClass="entr" presetSubtype="8" fill="hold" nodeType="afterEffect">
                                  <p:stCondLst>
                                    <p:cond delay="0"/>
                                  </p:stCondLst>
                                  <p:childTnLst>
                                    <p:set>
                                      <p:cBhvr>
                                        <p:cTn id="68" dur="1" fill="hold">
                                          <p:stCondLst>
                                            <p:cond delay="0"/>
                                          </p:stCondLst>
                                        </p:cTn>
                                        <p:tgtEl>
                                          <p:spTgt spid="62471"/>
                                        </p:tgtEl>
                                        <p:attrNameLst>
                                          <p:attrName>style.visibility</p:attrName>
                                        </p:attrNameLst>
                                      </p:cBhvr>
                                      <p:to>
                                        <p:strVal val="visible"/>
                                      </p:to>
                                    </p:set>
                                    <p:animEffect transition="in" filter="wipe(left)">
                                      <p:cBhvr>
                                        <p:cTn id="69" dur="1000"/>
                                        <p:tgtEl>
                                          <p:spTgt spid="62471"/>
                                        </p:tgtEl>
                                      </p:cBhvr>
                                    </p:animEffect>
                                  </p:childTnLst>
                                </p:cTn>
                              </p:par>
                            </p:childTnLst>
                          </p:cTn>
                        </p:par>
                        <p:par>
                          <p:cTn id="70" fill="hold" nodeType="afterGroup">
                            <p:stCondLst>
                              <p:cond delay="7000"/>
                            </p:stCondLst>
                            <p:childTnLst>
                              <p:par>
                                <p:cTn id="71" presetID="22" presetClass="entr" presetSubtype="8" fill="hold" nodeType="afterEffect">
                                  <p:stCondLst>
                                    <p:cond delay="0"/>
                                  </p:stCondLst>
                                  <p:childTnLst>
                                    <p:set>
                                      <p:cBhvr>
                                        <p:cTn id="72" dur="1" fill="hold">
                                          <p:stCondLst>
                                            <p:cond delay="0"/>
                                          </p:stCondLst>
                                        </p:cTn>
                                        <p:tgtEl>
                                          <p:spTgt spid="62472"/>
                                        </p:tgtEl>
                                        <p:attrNameLst>
                                          <p:attrName>style.visibility</p:attrName>
                                        </p:attrNameLst>
                                      </p:cBhvr>
                                      <p:to>
                                        <p:strVal val="visible"/>
                                      </p:to>
                                    </p:set>
                                    <p:animEffect transition="in" filter="wipe(left)">
                                      <p:cBhvr>
                                        <p:cTn id="73" dur="1000"/>
                                        <p:tgtEl>
                                          <p:spTgt spid="62472"/>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22" presetClass="entr" presetSubtype="8" fill="hold" nodeType="clickEffect">
                                  <p:stCondLst>
                                    <p:cond delay="0"/>
                                  </p:stCondLst>
                                  <p:childTnLst>
                                    <p:set>
                                      <p:cBhvr>
                                        <p:cTn id="77" dur="1" fill="hold">
                                          <p:stCondLst>
                                            <p:cond delay="0"/>
                                          </p:stCondLst>
                                        </p:cTn>
                                        <p:tgtEl>
                                          <p:spTgt spid="13">
                                            <p:txEl>
                                              <p:pRg st="2" end="2"/>
                                            </p:txEl>
                                          </p:spTgt>
                                        </p:tgtEl>
                                        <p:attrNameLst>
                                          <p:attrName>style.visibility</p:attrName>
                                        </p:attrNameLst>
                                      </p:cBhvr>
                                      <p:to>
                                        <p:strVal val="visible"/>
                                      </p:to>
                                    </p:set>
                                    <p:animEffect transition="in" filter="wipe(left)">
                                      <p:cBhvr>
                                        <p:cTn id="78" dur="500"/>
                                        <p:tgtEl>
                                          <p:spTgt spid="13">
                                            <p:txEl>
                                              <p:pRg st="2" end="2"/>
                                            </p:txEl>
                                          </p:spTgt>
                                        </p:tgtEl>
                                      </p:cBhvr>
                                    </p:animEffect>
                                  </p:childTnLst>
                                </p:cTn>
                              </p:par>
                            </p:childTnLst>
                          </p:cTn>
                        </p:par>
                        <p:par>
                          <p:cTn id="79" fill="hold" nodeType="afterGroup">
                            <p:stCondLst>
                              <p:cond delay="500"/>
                            </p:stCondLst>
                            <p:childTnLst>
                              <p:par>
                                <p:cTn id="80" presetID="22" presetClass="entr" presetSubtype="8" fill="hold" nodeType="afterEffect">
                                  <p:stCondLst>
                                    <p:cond delay="0"/>
                                  </p:stCondLst>
                                  <p:childTnLst>
                                    <p:set>
                                      <p:cBhvr>
                                        <p:cTn id="81" dur="1" fill="hold">
                                          <p:stCondLst>
                                            <p:cond delay="0"/>
                                          </p:stCondLst>
                                        </p:cTn>
                                        <p:tgtEl>
                                          <p:spTgt spid="62473"/>
                                        </p:tgtEl>
                                        <p:attrNameLst>
                                          <p:attrName>style.visibility</p:attrName>
                                        </p:attrNameLst>
                                      </p:cBhvr>
                                      <p:to>
                                        <p:strVal val="visible"/>
                                      </p:to>
                                    </p:set>
                                    <p:animEffect transition="in" filter="wipe(left)">
                                      <p:cBhvr>
                                        <p:cTn id="82" dur="1000"/>
                                        <p:tgtEl>
                                          <p:spTgt spid="62473"/>
                                        </p:tgtEl>
                                      </p:cBhvr>
                                    </p:animEffect>
                                  </p:childTnLst>
                                </p:cTn>
                              </p:par>
                            </p:childTnLst>
                          </p:cTn>
                        </p:par>
                        <p:par>
                          <p:cTn id="83" fill="hold" nodeType="afterGroup">
                            <p:stCondLst>
                              <p:cond delay="1500"/>
                            </p:stCondLst>
                            <p:childTnLst>
                              <p:par>
                                <p:cTn id="84" presetID="22" presetClass="entr" presetSubtype="1" fill="hold" nodeType="afterEffect">
                                  <p:stCondLst>
                                    <p:cond delay="0"/>
                                  </p:stCondLst>
                                  <p:childTnLst>
                                    <p:set>
                                      <p:cBhvr>
                                        <p:cTn id="85" dur="1" fill="hold">
                                          <p:stCondLst>
                                            <p:cond delay="0"/>
                                          </p:stCondLst>
                                        </p:cTn>
                                        <p:tgtEl>
                                          <p:spTgt spid="62474"/>
                                        </p:tgtEl>
                                        <p:attrNameLst>
                                          <p:attrName>style.visibility</p:attrName>
                                        </p:attrNameLst>
                                      </p:cBhvr>
                                      <p:to>
                                        <p:strVal val="visible"/>
                                      </p:to>
                                    </p:set>
                                    <p:animEffect transition="in" filter="wipe(up)">
                                      <p:cBhvr>
                                        <p:cTn id="86" dur="1000"/>
                                        <p:tgtEl>
                                          <p:spTgt spid="62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4" grpId="0"/>
      <p:bldP spid="9" grpId="0" build="p"/>
      <p:bldP spid="11" grpId="0"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6" name="Straight Connector 5"/>
          <p:cNvCxnSpPr/>
          <p:nvPr/>
        </p:nvCxnSpPr>
        <p:spPr bwMode="auto">
          <a:xfrm flipV="1">
            <a:off x="2209800" y="609600"/>
            <a:ext cx="1676400" cy="9906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bwMode="auto">
          <a:xfrm flipH="1" flipV="1">
            <a:off x="3886200" y="609600"/>
            <a:ext cx="1752600" cy="9906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3429000" y="228600"/>
            <a:ext cx="1371600" cy="369332"/>
          </a:xfrm>
          <a:prstGeom prst="rect">
            <a:avLst/>
          </a:prstGeom>
          <a:noFill/>
        </p:spPr>
        <p:txBody>
          <a:bodyPr wrap="square" rtlCol="0">
            <a:spAutoFit/>
          </a:bodyPr>
          <a:lstStyle/>
          <a:p>
            <a:r>
              <a:rPr lang="en-GB" dirty="0" smtClean="0">
                <a:latin typeface="+mj-lt"/>
              </a:rPr>
              <a:t>Nature</a:t>
            </a:r>
            <a:endParaRPr lang="en-GB" dirty="0">
              <a:latin typeface="+mj-lt"/>
            </a:endParaRPr>
          </a:p>
        </p:txBody>
      </p:sp>
      <p:sp>
        <p:nvSpPr>
          <p:cNvPr id="11" name="TextBox 10"/>
          <p:cNvSpPr txBox="1"/>
          <p:nvPr/>
        </p:nvSpPr>
        <p:spPr>
          <a:xfrm>
            <a:off x="2438400" y="849868"/>
            <a:ext cx="1371600" cy="369332"/>
          </a:xfrm>
          <a:prstGeom prst="rect">
            <a:avLst/>
          </a:prstGeom>
          <a:noFill/>
        </p:spPr>
        <p:txBody>
          <a:bodyPr wrap="square" rtlCol="0">
            <a:spAutoFit/>
          </a:bodyPr>
          <a:lstStyle/>
          <a:p>
            <a:r>
              <a:rPr lang="en-GB" dirty="0" smtClean="0">
                <a:latin typeface="+mj-lt"/>
              </a:rPr>
              <a:t>Type I</a:t>
            </a:r>
            <a:endParaRPr lang="en-GB" dirty="0">
              <a:latin typeface="+mj-lt"/>
            </a:endParaRPr>
          </a:p>
        </p:txBody>
      </p:sp>
      <p:sp>
        <p:nvSpPr>
          <p:cNvPr id="12" name="TextBox 11"/>
          <p:cNvSpPr txBox="1"/>
          <p:nvPr/>
        </p:nvSpPr>
        <p:spPr>
          <a:xfrm>
            <a:off x="4419600" y="849868"/>
            <a:ext cx="1371600" cy="369332"/>
          </a:xfrm>
          <a:prstGeom prst="rect">
            <a:avLst/>
          </a:prstGeom>
          <a:noFill/>
        </p:spPr>
        <p:txBody>
          <a:bodyPr wrap="square" rtlCol="0">
            <a:spAutoFit/>
          </a:bodyPr>
          <a:lstStyle/>
          <a:p>
            <a:r>
              <a:rPr lang="en-GB" dirty="0" smtClean="0">
                <a:latin typeface="+mj-lt"/>
              </a:rPr>
              <a:t>Type II</a:t>
            </a:r>
            <a:endParaRPr lang="en-GB" dirty="0">
              <a:latin typeface="+mj-lt"/>
            </a:endParaRPr>
          </a:p>
        </p:txBody>
      </p:sp>
      <p:cxnSp>
        <p:nvCxnSpPr>
          <p:cNvPr id="13" name="Straight Connector 12"/>
          <p:cNvCxnSpPr/>
          <p:nvPr/>
        </p:nvCxnSpPr>
        <p:spPr bwMode="auto">
          <a:xfrm flipV="1">
            <a:off x="838200" y="1600200"/>
            <a:ext cx="1295400" cy="9906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bwMode="auto">
          <a:xfrm flipH="1" flipV="1">
            <a:off x="2133600" y="1600200"/>
            <a:ext cx="1066800" cy="99060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bwMode="auto">
          <a:xfrm flipV="1">
            <a:off x="4343400" y="1600200"/>
            <a:ext cx="1295400" cy="9906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bwMode="auto">
          <a:xfrm flipH="1" flipV="1">
            <a:off x="5638800" y="1600200"/>
            <a:ext cx="1066800" cy="99060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0" name="TextBox 19"/>
          <p:cNvSpPr txBox="1"/>
          <p:nvPr/>
        </p:nvSpPr>
        <p:spPr>
          <a:xfrm>
            <a:off x="2438400" y="1676400"/>
            <a:ext cx="685800" cy="369332"/>
          </a:xfrm>
          <a:prstGeom prst="rect">
            <a:avLst/>
          </a:prstGeom>
          <a:noFill/>
        </p:spPr>
        <p:txBody>
          <a:bodyPr wrap="square" rtlCol="0">
            <a:spAutoFit/>
          </a:bodyPr>
          <a:lstStyle/>
          <a:p>
            <a:r>
              <a:rPr lang="en-GB" dirty="0" smtClean="0">
                <a:latin typeface="+mj-lt"/>
              </a:rPr>
              <a:t>y*</a:t>
            </a:r>
            <a:endParaRPr lang="en-GB" dirty="0">
              <a:latin typeface="+mj-lt"/>
            </a:endParaRPr>
          </a:p>
        </p:txBody>
      </p:sp>
      <p:sp>
        <p:nvSpPr>
          <p:cNvPr id="21" name="TextBox 20"/>
          <p:cNvSpPr txBox="1"/>
          <p:nvPr/>
        </p:nvSpPr>
        <p:spPr>
          <a:xfrm>
            <a:off x="4800600" y="1726168"/>
            <a:ext cx="685800" cy="369332"/>
          </a:xfrm>
          <a:prstGeom prst="rect">
            <a:avLst/>
          </a:prstGeom>
          <a:noFill/>
        </p:spPr>
        <p:txBody>
          <a:bodyPr wrap="square" rtlCol="0">
            <a:spAutoFit/>
          </a:bodyPr>
          <a:lstStyle/>
          <a:p>
            <a:r>
              <a:rPr lang="en-GB" dirty="0" smtClean="0">
                <a:latin typeface="+mj-lt"/>
              </a:rPr>
              <a:t>0</a:t>
            </a:r>
            <a:endParaRPr lang="en-GB" dirty="0">
              <a:latin typeface="+mj-lt"/>
            </a:endParaRPr>
          </a:p>
        </p:txBody>
      </p:sp>
      <p:sp>
        <p:nvSpPr>
          <p:cNvPr id="22" name="TextBox 21"/>
          <p:cNvSpPr txBox="1"/>
          <p:nvPr/>
        </p:nvSpPr>
        <p:spPr>
          <a:xfrm>
            <a:off x="6096000" y="1676400"/>
            <a:ext cx="685800" cy="369332"/>
          </a:xfrm>
          <a:prstGeom prst="rect">
            <a:avLst/>
          </a:prstGeom>
          <a:noFill/>
        </p:spPr>
        <p:txBody>
          <a:bodyPr wrap="square" rtlCol="0">
            <a:spAutoFit/>
          </a:bodyPr>
          <a:lstStyle/>
          <a:p>
            <a:r>
              <a:rPr lang="en-GB" dirty="0" smtClean="0">
                <a:latin typeface="+mj-lt"/>
              </a:rPr>
              <a:t>y*</a:t>
            </a:r>
            <a:endParaRPr lang="en-GB" dirty="0">
              <a:latin typeface="+mj-lt"/>
            </a:endParaRPr>
          </a:p>
        </p:txBody>
      </p:sp>
      <p:cxnSp>
        <p:nvCxnSpPr>
          <p:cNvPr id="23" name="Straight Connector 22"/>
          <p:cNvCxnSpPr/>
          <p:nvPr/>
        </p:nvCxnSpPr>
        <p:spPr bwMode="auto">
          <a:xfrm flipV="1">
            <a:off x="304800" y="2590800"/>
            <a:ext cx="5334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bwMode="auto">
          <a:xfrm flipH="1" flipV="1">
            <a:off x="838200" y="2590800"/>
            <a:ext cx="419100" cy="12192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429185" y="3043535"/>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m:oMathPara>
                </a14:m>
                <a:endParaRPr lang="en-GB" dirty="0">
                  <a:latin typeface="+mj-lt"/>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429185" y="3043535"/>
                <a:ext cx="685800" cy="369332"/>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968187" y="3069993"/>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968187" y="3069993"/>
                <a:ext cx="685800" cy="369332"/>
              </a:xfrm>
              <a:prstGeom prst="rect">
                <a:avLst/>
              </a:prstGeom>
              <a:blipFill rotWithShape="0">
                <a:blip r:embed="rId3"/>
                <a:stretch>
                  <a:fillRect b="-1667"/>
                </a:stretch>
              </a:blipFill>
            </p:spPr>
            <p:txBody>
              <a:bodyPr/>
              <a:lstStyle/>
              <a:p>
                <a:r>
                  <a:rPr lang="en-GB">
                    <a:noFill/>
                  </a:rPr>
                  <a:t> </a:t>
                </a:r>
              </a:p>
            </p:txBody>
          </p:sp>
        </mc:Fallback>
      </mc:AlternateContent>
      <p:cxnSp>
        <p:nvCxnSpPr>
          <p:cNvPr id="31" name="Straight Connector 30"/>
          <p:cNvCxnSpPr/>
          <p:nvPr/>
        </p:nvCxnSpPr>
        <p:spPr bwMode="auto">
          <a:xfrm flipV="1">
            <a:off x="2628900" y="2590800"/>
            <a:ext cx="5334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2" name="Straight Connector 31"/>
          <p:cNvCxnSpPr/>
          <p:nvPr/>
        </p:nvCxnSpPr>
        <p:spPr bwMode="auto">
          <a:xfrm flipH="1" flipV="1">
            <a:off x="3162300" y="2590800"/>
            <a:ext cx="419100" cy="121920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5" name="Straight Connector 34"/>
          <p:cNvCxnSpPr/>
          <p:nvPr/>
        </p:nvCxnSpPr>
        <p:spPr bwMode="auto">
          <a:xfrm flipV="1">
            <a:off x="3814482" y="2590800"/>
            <a:ext cx="5334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6" name="Straight Connector 35"/>
          <p:cNvCxnSpPr/>
          <p:nvPr/>
        </p:nvCxnSpPr>
        <p:spPr bwMode="auto">
          <a:xfrm flipH="1" flipV="1">
            <a:off x="4347882" y="2590800"/>
            <a:ext cx="419100" cy="121920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9" name="Straight Connector 38"/>
          <p:cNvCxnSpPr/>
          <p:nvPr/>
        </p:nvCxnSpPr>
        <p:spPr bwMode="auto">
          <a:xfrm flipV="1">
            <a:off x="6176682" y="2590800"/>
            <a:ext cx="5334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0" name="Straight Connector 39"/>
          <p:cNvCxnSpPr/>
          <p:nvPr/>
        </p:nvCxnSpPr>
        <p:spPr bwMode="auto">
          <a:xfrm flipH="1" flipV="1">
            <a:off x="6710082" y="2590800"/>
            <a:ext cx="419100" cy="121920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43" name="TextBox 42"/>
          <p:cNvSpPr txBox="1"/>
          <p:nvPr/>
        </p:nvSpPr>
        <p:spPr>
          <a:xfrm>
            <a:off x="6553200" y="1383268"/>
            <a:ext cx="1371600" cy="369332"/>
          </a:xfrm>
          <a:prstGeom prst="rect">
            <a:avLst/>
          </a:prstGeom>
          <a:noFill/>
        </p:spPr>
        <p:txBody>
          <a:bodyPr wrap="square" rtlCol="0">
            <a:spAutoFit/>
          </a:bodyPr>
          <a:lstStyle/>
          <a:p>
            <a:r>
              <a:rPr lang="en-GB" dirty="0" smtClean="0">
                <a:latin typeface="+mj-lt"/>
              </a:rPr>
              <a:t>worker</a:t>
            </a:r>
            <a:endParaRPr lang="en-GB" dirty="0">
              <a:latin typeface="+mj-lt"/>
            </a:endParaRPr>
          </a:p>
        </p:txBody>
      </p:sp>
      <p:sp>
        <p:nvSpPr>
          <p:cNvPr id="44" name="TextBox 43"/>
          <p:cNvSpPr txBox="1"/>
          <p:nvPr/>
        </p:nvSpPr>
        <p:spPr>
          <a:xfrm>
            <a:off x="6934200" y="2373868"/>
            <a:ext cx="1371600" cy="369332"/>
          </a:xfrm>
          <a:prstGeom prst="rect">
            <a:avLst/>
          </a:prstGeom>
          <a:noFill/>
        </p:spPr>
        <p:txBody>
          <a:bodyPr wrap="square" rtlCol="0">
            <a:spAutoFit/>
          </a:bodyPr>
          <a:lstStyle/>
          <a:p>
            <a:r>
              <a:rPr lang="en-GB" dirty="0" smtClean="0">
                <a:latin typeface="+mj-lt"/>
              </a:rPr>
              <a:t>firm</a:t>
            </a:r>
            <a:endParaRPr lang="en-GB" dirty="0">
              <a:latin typeface="+mj-lt"/>
            </a:endParaRPr>
          </a:p>
        </p:txBody>
      </p:sp>
      <mc:AlternateContent xmlns:mc="http://schemas.openxmlformats.org/markup-compatibility/2006" xmlns:a14="http://schemas.microsoft.com/office/drawing/2010/main">
        <mc:Choice Requires="a14">
          <p:sp>
            <p:nvSpPr>
              <p:cNvPr id="48" name="TextBox 47"/>
              <p:cNvSpPr txBox="1"/>
              <p:nvPr/>
            </p:nvSpPr>
            <p:spPr>
              <a:xfrm>
                <a:off x="2362200" y="2971800"/>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m:oMathPara>
                </a14:m>
                <a:endParaRPr lang="en-GB" dirty="0">
                  <a:latin typeface="+mj-lt"/>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2362200" y="2971800"/>
                <a:ext cx="685800" cy="369332"/>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2901202" y="2998258"/>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2901202" y="2998258"/>
                <a:ext cx="685800" cy="369332"/>
              </a:xfrm>
              <a:prstGeom prst="rect">
                <a:avLst/>
              </a:prstGeom>
              <a:blipFill rotWithShape="0">
                <a:blip r:embed="rId5"/>
                <a:stretch>
                  <a:fillRect b="-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3575798" y="2971800"/>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m:oMathPara>
                </a14:m>
                <a:endParaRPr lang="en-GB" dirty="0">
                  <a:latin typeface="+mj-lt"/>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3575798" y="2971800"/>
                <a:ext cx="685800" cy="369332"/>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4114800" y="2998258"/>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4114800" y="2998258"/>
                <a:ext cx="685800" cy="369332"/>
              </a:xfrm>
              <a:prstGeom prst="rect">
                <a:avLst/>
              </a:prstGeom>
              <a:blipFill rotWithShape="0">
                <a:blip r:embed="rId7"/>
                <a:stretch>
                  <a:fillRect b="-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2" name="TextBox 51"/>
              <p:cNvSpPr txBox="1"/>
              <p:nvPr/>
            </p:nvSpPr>
            <p:spPr>
              <a:xfrm>
                <a:off x="5867400" y="3109410"/>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m:oMathPara>
                </a14:m>
                <a:endParaRPr lang="en-GB" dirty="0">
                  <a:latin typeface="+mj-lt"/>
                </a:endParaRPr>
              </a:p>
            </p:txBody>
          </p:sp>
        </mc:Choice>
        <mc:Fallback xmlns="">
          <p:sp>
            <p:nvSpPr>
              <p:cNvPr id="52" name="TextBox 51"/>
              <p:cNvSpPr txBox="1">
                <a:spLocks noRot="1" noChangeAspect="1" noMove="1" noResize="1" noEditPoints="1" noAdjustHandles="1" noChangeArrowheads="1" noChangeShapeType="1" noTextEdit="1"/>
              </p:cNvSpPr>
              <p:nvPr/>
            </p:nvSpPr>
            <p:spPr>
              <a:xfrm>
                <a:off x="5867400" y="3109410"/>
                <a:ext cx="685800" cy="369332"/>
              </a:xfrm>
              <a:prstGeom prst="rect">
                <a:avLst/>
              </a:prstGeom>
              <a:blipFill rotWithShape="0">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3" name="TextBox 52"/>
              <p:cNvSpPr txBox="1"/>
              <p:nvPr/>
            </p:nvSpPr>
            <p:spPr>
              <a:xfrm>
                <a:off x="6905064" y="3027402"/>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53" name="TextBox 52"/>
              <p:cNvSpPr txBox="1">
                <a:spLocks noRot="1" noChangeAspect="1" noMove="1" noResize="1" noEditPoints="1" noAdjustHandles="1" noChangeArrowheads="1" noChangeShapeType="1" noTextEdit="1"/>
              </p:cNvSpPr>
              <p:nvPr/>
            </p:nvSpPr>
            <p:spPr>
              <a:xfrm>
                <a:off x="6905064" y="3027402"/>
                <a:ext cx="685800" cy="369332"/>
              </a:xfrm>
              <a:prstGeom prst="rect">
                <a:avLst/>
              </a:prstGeom>
              <a:blipFill rotWithShape="0">
                <a:blip r:embed="rId9"/>
                <a:stretch>
                  <a:fillRect b="-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89167" y="4033211"/>
                <a:ext cx="8826233" cy="3676648"/>
              </a:xfrm>
              <a:prstGeom prst="rect">
                <a:avLst/>
              </a:prstGeom>
            </p:spPr>
            <p:txBody>
              <a:bodyPr wrap="square">
                <a:spAutoFit/>
              </a:bodyPr>
              <a:lstStyle/>
              <a:p>
                <a:pPr marL="0" indent="0">
                  <a:buNone/>
                </a:pPr>
                <a:r>
                  <a:rPr lang="en-GB" sz="2400" b="1" dirty="0" smtClean="0">
                    <a:solidFill>
                      <a:schemeClr val="tx1"/>
                    </a:solidFill>
                    <a:latin typeface="+mn-lt"/>
                  </a:rPr>
                  <a:t>Firm is not able to observe productivity when hires a worker</a:t>
                </a:r>
                <a:r>
                  <a:rPr lang="en-GB" sz="2400" dirty="0" smtClean="0">
                    <a:solidFill>
                      <a:schemeClr val="tx1"/>
                    </a:solidFill>
                    <a:latin typeface="+mn-lt"/>
                  </a:rPr>
                  <a:t>.</a:t>
                </a:r>
              </a:p>
              <a:p>
                <a:pPr marL="0" indent="0">
                  <a:buNone/>
                </a:pPr>
                <a:r>
                  <a:rPr lang="en-GB" sz="2400" dirty="0" smtClean="0">
                    <a:latin typeface="+mn-lt"/>
                  </a:rPr>
                  <a:t>If it offers </a:t>
                </a:r>
                <a14:m>
                  <m:oMath xmlns:m="http://schemas.openxmlformats.org/officeDocument/2006/math">
                    <m:sSub>
                      <m:sSubPr>
                        <m:ctrlPr>
                          <a:rPr lang="en-GB" sz="2400" i="1" smtClean="0">
                            <a:solidFill>
                              <a:schemeClr val="tx1"/>
                            </a:solidFill>
                            <a:latin typeface="Cambria Math" panose="02040503050406030204" pitchFamily="18" charset="0"/>
                          </a:rPr>
                        </m:ctrlPr>
                      </m:sSubPr>
                      <m:e>
                        <m:r>
                          <a:rPr lang="en-GB" sz="2400" b="0" i="1" smtClean="0">
                            <a:solidFill>
                              <a:schemeClr val="tx1"/>
                            </a:solidFill>
                            <a:latin typeface="Cambria Math" panose="02040503050406030204" pitchFamily="18" charset="0"/>
                          </a:rPr>
                          <m:t>𝑤</m:t>
                        </m:r>
                      </m:e>
                      <m:sub>
                        <m:r>
                          <a:rPr lang="en-GB" sz="2400" b="0" i="1" smtClean="0">
                            <a:solidFill>
                              <a:schemeClr val="tx1"/>
                            </a:solidFill>
                            <a:latin typeface="Cambria Math" panose="02040503050406030204" pitchFamily="18" charset="0"/>
                          </a:rPr>
                          <m:t>𝐿</m:t>
                        </m:r>
                      </m:sub>
                    </m:sSub>
                  </m:oMath>
                </a14:m>
                <a:r>
                  <a:rPr lang="en-GB" sz="2400" dirty="0" smtClean="0">
                    <a:solidFill>
                      <a:schemeClr val="tx1"/>
                    </a:solidFill>
                    <a:latin typeface="+mn-lt"/>
                  </a:rPr>
                  <a:t> only type I worker accepts, then its payoff is </a:t>
                </a:r>
                <a14:m>
                  <m:oMath xmlns:m="http://schemas.openxmlformats.org/officeDocument/2006/math">
                    <m:f>
                      <m:fPr>
                        <m:ctrlPr>
                          <a:rPr lang="en-GB" sz="2400" i="1" smtClean="0">
                            <a:solidFill>
                              <a:schemeClr val="tx1"/>
                            </a:solidFill>
                            <a:latin typeface="Cambria Math" panose="02040503050406030204" pitchFamily="18" charset="0"/>
                          </a:rPr>
                        </m:ctrlPr>
                      </m:fPr>
                      <m:num>
                        <m:sSub>
                          <m:sSubPr>
                            <m:ctrlPr>
                              <a:rPr lang="en-GB" sz="2400" i="1" smtClean="0">
                                <a:solidFill>
                                  <a:schemeClr val="tx1"/>
                                </a:solidFill>
                                <a:latin typeface="Cambria Math" panose="02040503050406030204" pitchFamily="18" charset="0"/>
                              </a:rPr>
                            </m:ctrlPr>
                          </m:sSubPr>
                          <m:e>
                            <m:r>
                              <a:rPr lang="en-GB" sz="2400" b="0" i="1" smtClean="0">
                                <a:solidFill>
                                  <a:schemeClr val="tx1"/>
                                </a:solidFill>
                                <a:latin typeface="Cambria Math" panose="02040503050406030204" pitchFamily="18" charset="0"/>
                              </a:rPr>
                              <m:t>𝑝</m:t>
                            </m:r>
                          </m:e>
                          <m:sub>
                            <m:r>
                              <a:rPr lang="en-GB" sz="2400" b="0" i="1" smtClean="0">
                                <a:solidFill>
                                  <a:schemeClr val="tx1"/>
                                </a:solidFill>
                                <a:latin typeface="Cambria Math" panose="02040503050406030204" pitchFamily="18" charset="0"/>
                              </a:rPr>
                              <m:t>𝐿</m:t>
                            </m:r>
                          </m:sub>
                        </m:sSub>
                        <m:r>
                          <a:rPr lang="en-GB" sz="2400" b="0" i="1" smtClean="0">
                            <a:solidFill>
                              <a:schemeClr val="tx1"/>
                            </a:solidFill>
                            <a:latin typeface="Cambria Math" panose="02040503050406030204" pitchFamily="18" charset="0"/>
                          </a:rPr>
                          <m:t>−</m:t>
                        </m:r>
                        <m:sSub>
                          <m:sSubPr>
                            <m:ctrlPr>
                              <a:rPr lang="en-GB" sz="2400" b="0" i="1" smtClean="0">
                                <a:solidFill>
                                  <a:schemeClr val="tx1"/>
                                </a:solidFill>
                                <a:latin typeface="Cambria Math" panose="02040503050406030204" pitchFamily="18" charset="0"/>
                              </a:rPr>
                            </m:ctrlPr>
                          </m:sSubPr>
                          <m:e>
                            <m:r>
                              <a:rPr lang="en-GB" sz="2400" b="0" i="1" smtClean="0">
                                <a:solidFill>
                                  <a:schemeClr val="tx1"/>
                                </a:solidFill>
                                <a:latin typeface="Cambria Math" panose="02040503050406030204" pitchFamily="18" charset="0"/>
                              </a:rPr>
                              <m:t>𝑤</m:t>
                            </m:r>
                          </m:e>
                          <m:sub>
                            <m:r>
                              <a:rPr lang="en-GB" sz="2400" b="0" i="1" smtClean="0">
                                <a:solidFill>
                                  <a:schemeClr val="tx1"/>
                                </a:solidFill>
                                <a:latin typeface="Cambria Math" panose="02040503050406030204" pitchFamily="18" charset="0"/>
                              </a:rPr>
                              <m:t>𝐿</m:t>
                            </m:r>
                          </m:sub>
                        </m:sSub>
                      </m:num>
                      <m:den>
                        <m:r>
                          <a:rPr lang="en-GB" sz="2400" b="0" i="1" smtClean="0">
                            <a:solidFill>
                              <a:schemeClr val="tx1"/>
                            </a:solidFill>
                            <a:latin typeface="Cambria Math" panose="02040503050406030204" pitchFamily="18" charset="0"/>
                          </a:rPr>
                          <m:t>2</m:t>
                        </m:r>
                      </m:den>
                    </m:f>
                  </m:oMath>
                </a14:m>
                <a:endParaRPr lang="en-GB" sz="2400" dirty="0" smtClean="0">
                  <a:solidFill>
                    <a:schemeClr val="tx1"/>
                  </a:solidFill>
                  <a:latin typeface="+mn-lt"/>
                </a:endParaRPr>
              </a:p>
              <a:p>
                <a:r>
                  <a:rPr lang="en-GB" sz="2400" dirty="0">
                    <a:latin typeface="+mn-lt"/>
                  </a:rPr>
                  <a:t>If it offers </a:t>
                </a:r>
                <a14:m>
                  <m:oMath xmlns:m="http://schemas.openxmlformats.org/officeDocument/2006/math">
                    <m:sSub>
                      <m:sSubPr>
                        <m:ctrlPr>
                          <a:rPr lang="en-GB" sz="2400" i="1">
                            <a:latin typeface="Cambria Math" panose="02040503050406030204" pitchFamily="18" charset="0"/>
                          </a:rPr>
                        </m:ctrlPr>
                      </m:sSubPr>
                      <m:e>
                        <m:r>
                          <a:rPr lang="en-GB" sz="2400">
                            <a:latin typeface="Cambria Math" panose="02040503050406030204" pitchFamily="18" charset="0"/>
                          </a:rPr>
                          <m:t>𝑤</m:t>
                        </m:r>
                      </m:e>
                      <m:sub>
                        <m:r>
                          <m:rPr>
                            <m:sty m:val="p"/>
                          </m:rPr>
                          <a:rPr lang="en-GB" sz="2400" b="0" i="0" smtClean="0">
                            <a:latin typeface="Cambria Math" panose="02040503050406030204" pitchFamily="18" charset="0"/>
                          </a:rPr>
                          <m:t>H</m:t>
                        </m:r>
                      </m:sub>
                    </m:sSub>
                  </m:oMath>
                </a14:m>
                <a:r>
                  <a:rPr lang="en-GB" sz="2400" dirty="0">
                    <a:latin typeface="+mn-lt"/>
                  </a:rPr>
                  <a:t> </a:t>
                </a:r>
                <a:r>
                  <a:rPr lang="en-GB" sz="2400" dirty="0" smtClean="0">
                    <a:latin typeface="+mn-lt"/>
                  </a:rPr>
                  <a:t>both types of </a:t>
                </a:r>
                <a:r>
                  <a:rPr lang="en-GB" sz="2400" dirty="0">
                    <a:latin typeface="+mn-lt"/>
                  </a:rPr>
                  <a:t>worker </a:t>
                </a:r>
                <a:r>
                  <a:rPr lang="en-GB" sz="2400" dirty="0" smtClean="0">
                    <a:latin typeface="+mn-lt"/>
                  </a:rPr>
                  <a:t>accept, </a:t>
                </a:r>
                <a:r>
                  <a:rPr lang="en-GB" sz="2400" dirty="0">
                    <a:latin typeface="+mn-lt"/>
                  </a:rPr>
                  <a:t>then its payoff is </a:t>
                </a:r>
                <a:endParaRPr lang="en-GB" sz="2400" dirty="0" smtClean="0">
                  <a:latin typeface="+mn-lt"/>
                </a:endParaRPr>
              </a:p>
              <a:p>
                <a14:m>
                  <m:oMath xmlns:m="http://schemas.openxmlformats.org/officeDocument/2006/math">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a:latin typeface="Cambria Math" panose="02040503050406030204" pitchFamily="18" charset="0"/>
                              </a:rPr>
                              <m:t>𝑝</m:t>
                            </m:r>
                          </m:e>
                          <m:sub>
                            <m:r>
                              <a:rPr lang="en-GB" sz="2400">
                                <a:latin typeface="Cambria Math" panose="02040503050406030204" pitchFamily="18" charset="0"/>
                              </a:rPr>
                              <m:t>𝐿</m:t>
                            </m:r>
                          </m:sub>
                        </m:sSub>
                        <m:r>
                          <a:rPr lang="en-GB" sz="2400">
                            <a:latin typeface="Cambria Math" panose="02040503050406030204" pitchFamily="18" charset="0"/>
                          </a:rPr>
                          <m:t>−</m:t>
                        </m:r>
                        <m:sSub>
                          <m:sSubPr>
                            <m:ctrlPr>
                              <a:rPr lang="en-GB" sz="2400" i="1">
                                <a:latin typeface="Cambria Math" panose="02040503050406030204" pitchFamily="18" charset="0"/>
                              </a:rPr>
                            </m:ctrlPr>
                          </m:sSubPr>
                          <m:e>
                            <m:r>
                              <a:rPr lang="en-GB" sz="2400">
                                <a:latin typeface="Cambria Math" panose="02040503050406030204" pitchFamily="18" charset="0"/>
                              </a:rPr>
                              <m:t>𝑤</m:t>
                            </m:r>
                          </m:e>
                          <m:sub>
                            <m:r>
                              <m:rPr>
                                <m:sty m:val="p"/>
                              </m:rPr>
                              <a:rPr lang="en-GB" sz="2400" b="0" i="0" smtClean="0">
                                <a:latin typeface="Cambria Math" panose="02040503050406030204" pitchFamily="18" charset="0"/>
                              </a:rPr>
                              <m:t>H</m:t>
                            </m:r>
                          </m:sub>
                        </m:sSub>
                      </m:num>
                      <m:den>
                        <m:r>
                          <a:rPr lang="en-GB" sz="2400">
                            <a:latin typeface="Cambria Math" panose="02040503050406030204" pitchFamily="18" charset="0"/>
                          </a:rPr>
                          <m:t>2</m:t>
                        </m:r>
                      </m:den>
                    </m:f>
                    <m:r>
                      <a:rPr lang="en-GB" sz="2400" b="0" i="0" smtClean="0">
                        <a:latin typeface="Cambria Math" panose="02040503050406030204" pitchFamily="18" charset="0"/>
                      </a:rPr>
                      <m:t>+</m:t>
                    </m:r>
                    <m:f>
                      <m:fPr>
                        <m:ctrlPr>
                          <a:rPr lang="en-GB" sz="2400" i="1" smtClean="0">
                            <a:latin typeface="Cambria Math" panose="02040503050406030204" pitchFamily="18" charset="0"/>
                          </a:rPr>
                        </m:ctrlPr>
                      </m:fPr>
                      <m:num>
                        <m:sSub>
                          <m:sSubPr>
                            <m:ctrlPr>
                              <a:rPr lang="en-GB" sz="2400" i="1">
                                <a:latin typeface="Cambria Math" panose="02040503050406030204" pitchFamily="18" charset="0"/>
                              </a:rPr>
                            </m:ctrlPr>
                          </m:sSubPr>
                          <m:e>
                            <m:r>
                              <a:rPr lang="en-GB" sz="2400">
                                <a:latin typeface="Cambria Math" panose="02040503050406030204" pitchFamily="18" charset="0"/>
                              </a:rPr>
                              <m:t>𝑝</m:t>
                            </m:r>
                          </m:e>
                          <m:sub>
                            <m:r>
                              <m:rPr>
                                <m:sty m:val="p"/>
                              </m:rPr>
                              <a:rPr lang="en-GB" sz="2400" b="0" i="0" smtClean="0">
                                <a:latin typeface="Cambria Math" panose="02040503050406030204" pitchFamily="18" charset="0"/>
                              </a:rPr>
                              <m:t>H</m:t>
                            </m:r>
                          </m:sub>
                        </m:sSub>
                        <m:r>
                          <a:rPr lang="en-GB" sz="2400">
                            <a:latin typeface="Cambria Math" panose="02040503050406030204" pitchFamily="18" charset="0"/>
                          </a:rPr>
                          <m:t>−</m:t>
                        </m:r>
                        <m:sSub>
                          <m:sSubPr>
                            <m:ctrlPr>
                              <a:rPr lang="en-GB" sz="2400" i="1">
                                <a:latin typeface="Cambria Math" panose="02040503050406030204" pitchFamily="18" charset="0"/>
                              </a:rPr>
                            </m:ctrlPr>
                          </m:sSubPr>
                          <m:e>
                            <m:r>
                              <a:rPr lang="en-GB" sz="2400">
                                <a:latin typeface="Cambria Math" panose="02040503050406030204" pitchFamily="18" charset="0"/>
                              </a:rPr>
                              <m:t>𝑤</m:t>
                            </m:r>
                          </m:e>
                          <m:sub>
                            <m:r>
                              <m:rPr>
                                <m:sty m:val="p"/>
                              </m:rPr>
                              <a:rPr lang="en-GB" sz="2400" b="0" i="0" smtClean="0">
                                <a:latin typeface="Cambria Math" panose="02040503050406030204" pitchFamily="18" charset="0"/>
                              </a:rPr>
                              <m:t>H</m:t>
                            </m:r>
                          </m:sub>
                        </m:sSub>
                      </m:num>
                      <m:den>
                        <m:r>
                          <a:rPr lang="en-GB" sz="2400">
                            <a:latin typeface="Cambria Math" panose="02040503050406030204" pitchFamily="18" charset="0"/>
                          </a:rPr>
                          <m:t>2</m:t>
                        </m:r>
                      </m:den>
                    </m:f>
                  </m:oMath>
                </a14:m>
                <a:r>
                  <a:rPr lang="en-GB" sz="2400" dirty="0" smtClean="0">
                    <a:latin typeface="+mn-lt"/>
                  </a:rPr>
                  <a:t> that is smaller than </a:t>
                </a:r>
                <a14:m>
                  <m:oMath xmlns:m="http://schemas.openxmlformats.org/officeDocument/2006/math">
                    <m:f>
                      <m:fPr>
                        <m:ctrlPr>
                          <a:rPr lang="en-GB" sz="2400" i="1" smtClean="0">
                            <a:solidFill>
                              <a:schemeClr val="tx1"/>
                            </a:solidFill>
                            <a:latin typeface="Cambria Math" panose="02040503050406030204" pitchFamily="18" charset="0"/>
                          </a:rPr>
                        </m:ctrlPr>
                      </m:fPr>
                      <m:num>
                        <m:sSub>
                          <m:sSubPr>
                            <m:ctrlPr>
                              <a:rPr lang="en-GB" sz="2400" i="1" smtClean="0">
                                <a:solidFill>
                                  <a:schemeClr val="tx1"/>
                                </a:solidFill>
                                <a:latin typeface="Cambria Math" panose="02040503050406030204" pitchFamily="18" charset="0"/>
                              </a:rPr>
                            </m:ctrlPr>
                          </m:sSubPr>
                          <m:e>
                            <m:r>
                              <a:rPr lang="en-GB" sz="2400" b="0" i="1" smtClean="0">
                                <a:solidFill>
                                  <a:schemeClr val="tx1"/>
                                </a:solidFill>
                                <a:latin typeface="Cambria Math" panose="02040503050406030204" pitchFamily="18" charset="0"/>
                              </a:rPr>
                              <m:t>𝑝</m:t>
                            </m:r>
                          </m:e>
                          <m:sub>
                            <m:r>
                              <a:rPr lang="en-GB" sz="2400" b="0" i="1" smtClean="0">
                                <a:solidFill>
                                  <a:schemeClr val="tx1"/>
                                </a:solidFill>
                                <a:latin typeface="Cambria Math" panose="02040503050406030204" pitchFamily="18" charset="0"/>
                              </a:rPr>
                              <m:t>𝐿</m:t>
                            </m:r>
                          </m:sub>
                        </m:sSub>
                        <m:r>
                          <a:rPr lang="en-GB" sz="2400" b="0" i="1" smtClean="0">
                            <a:solidFill>
                              <a:schemeClr val="tx1"/>
                            </a:solidFill>
                            <a:latin typeface="Cambria Math" panose="02040503050406030204" pitchFamily="18" charset="0"/>
                          </a:rPr>
                          <m:t>−</m:t>
                        </m:r>
                        <m:sSub>
                          <m:sSubPr>
                            <m:ctrlPr>
                              <a:rPr lang="en-GB" sz="2400" b="0" i="1" smtClean="0">
                                <a:solidFill>
                                  <a:schemeClr val="tx1"/>
                                </a:solidFill>
                                <a:latin typeface="Cambria Math" panose="02040503050406030204" pitchFamily="18" charset="0"/>
                              </a:rPr>
                            </m:ctrlPr>
                          </m:sSubPr>
                          <m:e>
                            <m:r>
                              <a:rPr lang="en-GB" sz="2400" b="0" i="1" smtClean="0">
                                <a:solidFill>
                                  <a:schemeClr val="tx1"/>
                                </a:solidFill>
                                <a:latin typeface="Cambria Math" panose="02040503050406030204" pitchFamily="18" charset="0"/>
                              </a:rPr>
                              <m:t>𝑤</m:t>
                            </m:r>
                          </m:e>
                          <m:sub>
                            <m:r>
                              <a:rPr lang="en-GB" sz="2400" b="0" i="1" smtClean="0">
                                <a:solidFill>
                                  <a:schemeClr val="tx1"/>
                                </a:solidFill>
                                <a:latin typeface="Cambria Math" panose="02040503050406030204" pitchFamily="18" charset="0"/>
                              </a:rPr>
                              <m:t>𝐿</m:t>
                            </m:r>
                          </m:sub>
                        </m:sSub>
                      </m:num>
                      <m:den>
                        <m:r>
                          <a:rPr lang="en-GB" sz="2400" b="0" i="1" smtClean="0">
                            <a:solidFill>
                              <a:schemeClr val="tx1"/>
                            </a:solidFill>
                            <a:latin typeface="Cambria Math" panose="02040503050406030204" pitchFamily="18" charset="0"/>
                          </a:rPr>
                          <m:t>2</m:t>
                        </m:r>
                      </m:den>
                    </m:f>
                  </m:oMath>
                </a14:m>
                <a:endParaRPr lang="en-GB" sz="2400" dirty="0" smtClean="0">
                  <a:latin typeface="+mn-lt"/>
                </a:endParaRPr>
              </a:p>
              <a:p>
                <a:r>
                  <a:rPr lang="en-GB" sz="2400" dirty="0" smtClean="0">
                    <a:latin typeface="+mn-lt"/>
                  </a:rPr>
                  <a:t>So in equilibrium firm will offer </a:t>
                </a:r>
                <a14:m>
                  <m:oMath xmlns:m="http://schemas.openxmlformats.org/officeDocument/2006/math">
                    <m:sSub>
                      <m:sSubPr>
                        <m:ctrlPr>
                          <a:rPr lang="en-GB" sz="2400" b="0" i="1" smtClean="0">
                            <a:solidFill>
                              <a:schemeClr val="tx1"/>
                            </a:solidFill>
                            <a:latin typeface="Cambria Math" panose="02040503050406030204" pitchFamily="18" charset="0"/>
                          </a:rPr>
                        </m:ctrlPr>
                      </m:sSubPr>
                      <m:e>
                        <m:r>
                          <a:rPr lang="en-GB" sz="2400" b="0" i="1" smtClean="0">
                            <a:solidFill>
                              <a:schemeClr val="tx1"/>
                            </a:solidFill>
                            <a:latin typeface="Cambria Math" panose="02040503050406030204" pitchFamily="18" charset="0"/>
                          </a:rPr>
                          <m:t>𝑤</m:t>
                        </m:r>
                      </m:e>
                      <m:sub>
                        <m:r>
                          <a:rPr lang="en-GB" sz="2400" b="0" i="1" smtClean="0">
                            <a:solidFill>
                              <a:schemeClr val="tx1"/>
                            </a:solidFill>
                            <a:latin typeface="Cambria Math" panose="02040503050406030204" pitchFamily="18" charset="0"/>
                          </a:rPr>
                          <m:t>𝐿</m:t>
                        </m:r>
                      </m:sub>
                    </m:sSub>
                  </m:oMath>
                </a14:m>
                <a:r>
                  <a:rPr lang="en-GB" sz="2400" dirty="0" smtClean="0">
                    <a:latin typeface="+mn-lt"/>
                  </a:rPr>
                  <a:t>, only low productivity workers are hired, and all type of workers get education 0</a:t>
                </a:r>
              </a:p>
              <a:p>
                <a:endParaRPr lang="en-GB" sz="2400" dirty="0">
                  <a:latin typeface="+mn-lt"/>
                </a:endParaRPr>
              </a:p>
              <a:p>
                <a:pPr marL="0" indent="0">
                  <a:buNone/>
                </a:pPr>
                <a:endParaRPr lang="en-GB" sz="2400" dirty="0">
                  <a:latin typeface="+mn-lt"/>
                </a:endParaRPr>
              </a:p>
            </p:txBody>
          </p:sp>
        </mc:Choice>
        <mc:Fallback xmlns="">
          <p:sp>
            <p:nvSpPr>
              <p:cNvPr id="3" name="Rectangle 2"/>
              <p:cNvSpPr>
                <a:spLocks noRot="1" noChangeAspect="1" noMove="1" noResize="1" noEditPoints="1" noAdjustHandles="1" noChangeArrowheads="1" noChangeShapeType="1" noTextEdit="1"/>
              </p:cNvSpPr>
              <p:nvPr/>
            </p:nvSpPr>
            <p:spPr>
              <a:xfrm>
                <a:off x="89167" y="4033211"/>
                <a:ext cx="8826233" cy="3676648"/>
              </a:xfrm>
              <a:prstGeom prst="rect">
                <a:avLst/>
              </a:prstGeom>
              <a:blipFill rotWithShape="0">
                <a:blip r:embed="rId10"/>
                <a:stretch>
                  <a:fillRect l="-1105" t="-1161" r="-760"/>
                </a:stretch>
              </a:blipFill>
            </p:spPr>
            <p:txBody>
              <a:bodyPr/>
              <a:lstStyle/>
              <a:p>
                <a:r>
                  <a:rPr lang="en-GB">
                    <a:noFill/>
                  </a:rPr>
                  <a:t> </a:t>
                </a:r>
              </a:p>
            </p:txBody>
          </p:sp>
        </mc:Fallback>
      </mc:AlternateContent>
      <p:sp>
        <p:nvSpPr>
          <p:cNvPr id="4" name="Freeform 3"/>
          <p:cNvSpPr/>
          <p:nvPr/>
        </p:nvSpPr>
        <p:spPr bwMode="auto">
          <a:xfrm>
            <a:off x="878541" y="2241176"/>
            <a:ext cx="3480355" cy="367553"/>
          </a:xfrm>
          <a:custGeom>
            <a:avLst/>
            <a:gdLst>
              <a:gd name="connsiteX0" fmla="*/ 0 w 3480355"/>
              <a:gd name="connsiteY0" fmla="*/ 331695 h 367553"/>
              <a:gd name="connsiteX1" fmla="*/ 1013012 w 3480355"/>
              <a:gd name="connsiteY1" fmla="*/ 125506 h 367553"/>
              <a:gd name="connsiteX2" fmla="*/ 1147483 w 3480355"/>
              <a:gd name="connsiteY2" fmla="*/ 116542 h 367553"/>
              <a:gd name="connsiteX3" fmla="*/ 1183341 w 3480355"/>
              <a:gd name="connsiteY3" fmla="*/ 107577 h 367553"/>
              <a:gd name="connsiteX4" fmla="*/ 1272988 w 3480355"/>
              <a:gd name="connsiteY4" fmla="*/ 98612 h 367553"/>
              <a:gd name="connsiteX5" fmla="*/ 1326777 w 3480355"/>
              <a:gd name="connsiteY5" fmla="*/ 89648 h 367553"/>
              <a:gd name="connsiteX6" fmla="*/ 1398494 w 3480355"/>
              <a:gd name="connsiteY6" fmla="*/ 80683 h 367553"/>
              <a:gd name="connsiteX7" fmla="*/ 1434353 w 3480355"/>
              <a:gd name="connsiteY7" fmla="*/ 71718 h 367553"/>
              <a:gd name="connsiteX8" fmla="*/ 1488141 w 3480355"/>
              <a:gd name="connsiteY8" fmla="*/ 62753 h 367553"/>
              <a:gd name="connsiteX9" fmla="*/ 1631577 w 3480355"/>
              <a:gd name="connsiteY9" fmla="*/ 44824 h 367553"/>
              <a:gd name="connsiteX10" fmla="*/ 1694330 w 3480355"/>
              <a:gd name="connsiteY10" fmla="*/ 35859 h 367553"/>
              <a:gd name="connsiteX11" fmla="*/ 1775012 w 3480355"/>
              <a:gd name="connsiteY11" fmla="*/ 26895 h 367553"/>
              <a:gd name="connsiteX12" fmla="*/ 2017059 w 3480355"/>
              <a:gd name="connsiteY12" fmla="*/ 0 h 367553"/>
              <a:gd name="connsiteX13" fmla="*/ 2528047 w 3480355"/>
              <a:gd name="connsiteY13" fmla="*/ 8965 h 367553"/>
              <a:gd name="connsiteX14" fmla="*/ 2554941 w 3480355"/>
              <a:gd name="connsiteY14" fmla="*/ 17930 h 367553"/>
              <a:gd name="connsiteX15" fmla="*/ 2626659 w 3480355"/>
              <a:gd name="connsiteY15" fmla="*/ 35859 h 367553"/>
              <a:gd name="connsiteX16" fmla="*/ 2662518 w 3480355"/>
              <a:gd name="connsiteY16" fmla="*/ 44824 h 367553"/>
              <a:gd name="connsiteX17" fmla="*/ 2707341 w 3480355"/>
              <a:gd name="connsiteY17" fmla="*/ 53789 h 367553"/>
              <a:gd name="connsiteX18" fmla="*/ 2788024 w 3480355"/>
              <a:gd name="connsiteY18" fmla="*/ 71718 h 367553"/>
              <a:gd name="connsiteX19" fmla="*/ 2841812 w 3480355"/>
              <a:gd name="connsiteY19" fmla="*/ 98612 h 367553"/>
              <a:gd name="connsiteX20" fmla="*/ 2904565 w 3480355"/>
              <a:gd name="connsiteY20" fmla="*/ 116542 h 367553"/>
              <a:gd name="connsiteX21" fmla="*/ 2931459 w 3480355"/>
              <a:gd name="connsiteY21" fmla="*/ 134471 h 367553"/>
              <a:gd name="connsiteX22" fmla="*/ 2985247 w 3480355"/>
              <a:gd name="connsiteY22" fmla="*/ 143436 h 367553"/>
              <a:gd name="connsiteX23" fmla="*/ 3048000 w 3480355"/>
              <a:gd name="connsiteY23" fmla="*/ 161365 h 367553"/>
              <a:gd name="connsiteX24" fmla="*/ 3092824 w 3480355"/>
              <a:gd name="connsiteY24" fmla="*/ 206189 h 367553"/>
              <a:gd name="connsiteX25" fmla="*/ 3128683 w 3480355"/>
              <a:gd name="connsiteY25" fmla="*/ 215153 h 367553"/>
              <a:gd name="connsiteX26" fmla="*/ 3182471 w 3480355"/>
              <a:gd name="connsiteY26" fmla="*/ 233083 h 367553"/>
              <a:gd name="connsiteX27" fmla="*/ 3379694 w 3480355"/>
              <a:gd name="connsiteY27" fmla="*/ 242048 h 367553"/>
              <a:gd name="connsiteX28" fmla="*/ 3397624 w 3480355"/>
              <a:gd name="connsiteY28" fmla="*/ 259977 h 367553"/>
              <a:gd name="connsiteX29" fmla="*/ 3424518 w 3480355"/>
              <a:gd name="connsiteY29" fmla="*/ 277906 h 367553"/>
              <a:gd name="connsiteX30" fmla="*/ 3433483 w 3480355"/>
              <a:gd name="connsiteY30" fmla="*/ 304800 h 367553"/>
              <a:gd name="connsiteX31" fmla="*/ 3451412 w 3480355"/>
              <a:gd name="connsiteY31" fmla="*/ 322730 h 367553"/>
              <a:gd name="connsiteX32" fmla="*/ 3478306 w 3480355"/>
              <a:gd name="connsiteY32" fmla="*/ 340659 h 367553"/>
              <a:gd name="connsiteX33" fmla="*/ 3478306 w 3480355"/>
              <a:gd name="connsiteY33" fmla="*/ 367553 h 367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480355" h="367553">
                <a:moveTo>
                  <a:pt x="0" y="331695"/>
                </a:moveTo>
                <a:lnTo>
                  <a:pt x="1013012" y="125506"/>
                </a:lnTo>
                <a:cubicBezTo>
                  <a:pt x="1057166" y="117227"/>
                  <a:pt x="1102807" y="121245"/>
                  <a:pt x="1147483" y="116542"/>
                </a:cubicBezTo>
                <a:cubicBezTo>
                  <a:pt x="1159736" y="115252"/>
                  <a:pt x="1171144" y="109319"/>
                  <a:pt x="1183341" y="107577"/>
                </a:cubicBezTo>
                <a:cubicBezTo>
                  <a:pt x="1213071" y="103330"/>
                  <a:pt x="1243189" y="102337"/>
                  <a:pt x="1272988" y="98612"/>
                </a:cubicBezTo>
                <a:cubicBezTo>
                  <a:pt x="1291025" y="96357"/>
                  <a:pt x="1308783" y="92219"/>
                  <a:pt x="1326777" y="89648"/>
                </a:cubicBezTo>
                <a:cubicBezTo>
                  <a:pt x="1350627" y="86241"/>
                  <a:pt x="1374730" y="84644"/>
                  <a:pt x="1398494" y="80683"/>
                </a:cubicBezTo>
                <a:cubicBezTo>
                  <a:pt x="1410647" y="78657"/>
                  <a:pt x="1422271" y="74134"/>
                  <a:pt x="1434353" y="71718"/>
                </a:cubicBezTo>
                <a:cubicBezTo>
                  <a:pt x="1452177" y="68153"/>
                  <a:pt x="1470176" y="65517"/>
                  <a:pt x="1488141" y="62753"/>
                </a:cubicBezTo>
                <a:cubicBezTo>
                  <a:pt x="1581779" y="48347"/>
                  <a:pt x="1524646" y="58191"/>
                  <a:pt x="1631577" y="44824"/>
                </a:cubicBezTo>
                <a:cubicBezTo>
                  <a:pt x="1652544" y="42203"/>
                  <a:pt x="1673363" y="38480"/>
                  <a:pt x="1694330" y="35859"/>
                </a:cubicBezTo>
                <a:cubicBezTo>
                  <a:pt x="1721181" y="32503"/>
                  <a:pt x="1748201" y="30551"/>
                  <a:pt x="1775012" y="26895"/>
                </a:cubicBezTo>
                <a:cubicBezTo>
                  <a:pt x="1975559" y="-452"/>
                  <a:pt x="1806941" y="15009"/>
                  <a:pt x="2017059" y="0"/>
                </a:cubicBezTo>
                <a:lnTo>
                  <a:pt x="2528047" y="8965"/>
                </a:lnTo>
                <a:cubicBezTo>
                  <a:pt x="2537491" y="9280"/>
                  <a:pt x="2545824" y="15444"/>
                  <a:pt x="2554941" y="17930"/>
                </a:cubicBezTo>
                <a:cubicBezTo>
                  <a:pt x="2578714" y="24414"/>
                  <a:pt x="2602753" y="29883"/>
                  <a:pt x="2626659" y="35859"/>
                </a:cubicBezTo>
                <a:cubicBezTo>
                  <a:pt x="2638612" y="38847"/>
                  <a:pt x="2650436" y="42408"/>
                  <a:pt x="2662518" y="44824"/>
                </a:cubicBezTo>
                <a:cubicBezTo>
                  <a:pt x="2677459" y="47812"/>
                  <a:pt x="2692559" y="50094"/>
                  <a:pt x="2707341" y="53789"/>
                </a:cubicBezTo>
                <a:cubicBezTo>
                  <a:pt x="2795610" y="75856"/>
                  <a:pt x="2640025" y="47051"/>
                  <a:pt x="2788024" y="71718"/>
                </a:cubicBezTo>
                <a:cubicBezTo>
                  <a:pt x="2855623" y="94252"/>
                  <a:pt x="2772299" y="63855"/>
                  <a:pt x="2841812" y="98612"/>
                </a:cubicBezTo>
                <a:cubicBezTo>
                  <a:pt x="2854674" y="105043"/>
                  <a:pt x="2893074" y="113669"/>
                  <a:pt x="2904565" y="116542"/>
                </a:cubicBezTo>
                <a:cubicBezTo>
                  <a:pt x="2913530" y="122518"/>
                  <a:pt x="2921238" y="131064"/>
                  <a:pt x="2931459" y="134471"/>
                </a:cubicBezTo>
                <a:cubicBezTo>
                  <a:pt x="2948703" y="140219"/>
                  <a:pt x="2967423" y="139871"/>
                  <a:pt x="2985247" y="143436"/>
                </a:cubicBezTo>
                <a:cubicBezTo>
                  <a:pt x="3013396" y="149066"/>
                  <a:pt x="3022362" y="152819"/>
                  <a:pt x="3048000" y="161365"/>
                </a:cubicBezTo>
                <a:cubicBezTo>
                  <a:pt x="3062941" y="176306"/>
                  <a:pt x="3072325" y="201065"/>
                  <a:pt x="3092824" y="206189"/>
                </a:cubicBezTo>
                <a:cubicBezTo>
                  <a:pt x="3104777" y="209177"/>
                  <a:pt x="3116882" y="211613"/>
                  <a:pt x="3128683" y="215153"/>
                </a:cubicBezTo>
                <a:cubicBezTo>
                  <a:pt x="3146785" y="220584"/>
                  <a:pt x="3163591" y="232225"/>
                  <a:pt x="3182471" y="233083"/>
                </a:cubicBezTo>
                <a:lnTo>
                  <a:pt x="3379694" y="242048"/>
                </a:lnTo>
                <a:cubicBezTo>
                  <a:pt x="3385671" y="248024"/>
                  <a:pt x="3391024" y="254697"/>
                  <a:pt x="3397624" y="259977"/>
                </a:cubicBezTo>
                <a:cubicBezTo>
                  <a:pt x="3406037" y="266707"/>
                  <a:pt x="3417787" y="269493"/>
                  <a:pt x="3424518" y="277906"/>
                </a:cubicBezTo>
                <a:cubicBezTo>
                  <a:pt x="3430421" y="285285"/>
                  <a:pt x="3428621" y="296697"/>
                  <a:pt x="3433483" y="304800"/>
                </a:cubicBezTo>
                <a:cubicBezTo>
                  <a:pt x="3437831" y="312048"/>
                  <a:pt x="3444812" y="317450"/>
                  <a:pt x="3451412" y="322730"/>
                </a:cubicBezTo>
                <a:cubicBezTo>
                  <a:pt x="3459825" y="329461"/>
                  <a:pt x="3472763" y="331420"/>
                  <a:pt x="3478306" y="340659"/>
                </a:cubicBezTo>
                <a:cubicBezTo>
                  <a:pt x="3482918" y="348346"/>
                  <a:pt x="3478306" y="358588"/>
                  <a:pt x="3478306" y="367553"/>
                </a:cubicBezTo>
              </a:path>
            </a:pathLst>
          </a:custGeom>
          <a:ln w="19050">
            <a:headEnd/>
            <a:tailEnd/>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spAutoFit/>
          </a:bodyPr>
          <a:lstStyle/>
          <a:p>
            <a:pPr marL="0" marR="0" indent="290513" algn="l" defTabSz="914400" rtl="0" eaLnBrk="1" fontAlgn="base" latinLnBrk="0" hangingPunct="1">
              <a:lnSpc>
                <a:spcPct val="100000"/>
              </a:lnSpc>
              <a:spcBef>
                <a:spcPct val="0"/>
              </a:spcBef>
              <a:spcAft>
                <a:spcPct val="0"/>
              </a:spcAft>
              <a:buClrTx/>
              <a:buSzTx/>
              <a:buFontTx/>
              <a:buAutoNum type="arabicPeriod"/>
              <a:tabLst/>
            </a:pPr>
            <a:endParaRPr kumimoji="0" lang="en-GB" sz="1800" b="0" i="0" u="none" strike="noStrike" cap="none" normalizeH="0" baseline="0" smtClean="0">
              <a:ln>
                <a:noFill/>
              </a:ln>
              <a:solidFill>
                <a:schemeClr val="tx1"/>
              </a:solidFill>
              <a:effectLst/>
              <a:latin typeface="Palatino" pitchFamily="2" charset="0"/>
            </a:endParaRPr>
          </a:p>
        </p:txBody>
      </p:sp>
      <p:sp>
        <p:nvSpPr>
          <p:cNvPr id="37" name="Freeform 36"/>
          <p:cNvSpPr/>
          <p:nvPr/>
        </p:nvSpPr>
        <p:spPr bwMode="auto">
          <a:xfrm>
            <a:off x="3225245" y="2209800"/>
            <a:ext cx="3480355" cy="367553"/>
          </a:xfrm>
          <a:custGeom>
            <a:avLst/>
            <a:gdLst>
              <a:gd name="connsiteX0" fmla="*/ 0 w 3480355"/>
              <a:gd name="connsiteY0" fmla="*/ 331695 h 367553"/>
              <a:gd name="connsiteX1" fmla="*/ 1013012 w 3480355"/>
              <a:gd name="connsiteY1" fmla="*/ 125506 h 367553"/>
              <a:gd name="connsiteX2" fmla="*/ 1147483 w 3480355"/>
              <a:gd name="connsiteY2" fmla="*/ 116542 h 367553"/>
              <a:gd name="connsiteX3" fmla="*/ 1183341 w 3480355"/>
              <a:gd name="connsiteY3" fmla="*/ 107577 h 367553"/>
              <a:gd name="connsiteX4" fmla="*/ 1272988 w 3480355"/>
              <a:gd name="connsiteY4" fmla="*/ 98612 h 367553"/>
              <a:gd name="connsiteX5" fmla="*/ 1326777 w 3480355"/>
              <a:gd name="connsiteY5" fmla="*/ 89648 h 367553"/>
              <a:gd name="connsiteX6" fmla="*/ 1398494 w 3480355"/>
              <a:gd name="connsiteY6" fmla="*/ 80683 h 367553"/>
              <a:gd name="connsiteX7" fmla="*/ 1434353 w 3480355"/>
              <a:gd name="connsiteY7" fmla="*/ 71718 h 367553"/>
              <a:gd name="connsiteX8" fmla="*/ 1488141 w 3480355"/>
              <a:gd name="connsiteY8" fmla="*/ 62753 h 367553"/>
              <a:gd name="connsiteX9" fmla="*/ 1631577 w 3480355"/>
              <a:gd name="connsiteY9" fmla="*/ 44824 h 367553"/>
              <a:gd name="connsiteX10" fmla="*/ 1694330 w 3480355"/>
              <a:gd name="connsiteY10" fmla="*/ 35859 h 367553"/>
              <a:gd name="connsiteX11" fmla="*/ 1775012 w 3480355"/>
              <a:gd name="connsiteY11" fmla="*/ 26895 h 367553"/>
              <a:gd name="connsiteX12" fmla="*/ 2017059 w 3480355"/>
              <a:gd name="connsiteY12" fmla="*/ 0 h 367553"/>
              <a:gd name="connsiteX13" fmla="*/ 2528047 w 3480355"/>
              <a:gd name="connsiteY13" fmla="*/ 8965 h 367553"/>
              <a:gd name="connsiteX14" fmla="*/ 2554941 w 3480355"/>
              <a:gd name="connsiteY14" fmla="*/ 17930 h 367553"/>
              <a:gd name="connsiteX15" fmla="*/ 2626659 w 3480355"/>
              <a:gd name="connsiteY15" fmla="*/ 35859 h 367553"/>
              <a:gd name="connsiteX16" fmla="*/ 2662518 w 3480355"/>
              <a:gd name="connsiteY16" fmla="*/ 44824 h 367553"/>
              <a:gd name="connsiteX17" fmla="*/ 2707341 w 3480355"/>
              <a:gd name="connsiteY17" fmla="*/ 53789 h 367553"/>
              <a:gd name="connsiteX18" fmla="*/ 2788024 w 3480355"/>
              <a:gd name="connsiteY18" fmla="*/ 71718 h 367553"/>
              <a:gd name="connsiteX19" fmla="*/ 2841812 w 3480355"/>
              <a:gd name="connsiteY19" fmla="*/ 98612 h 367553"/>
              <a:gd name="connsiteX20" fmla="*/ 2904565 w 3480355"/>
              <a:gd name="connsiteY20" fmla="*/ 116542 h 367553"/>
              <a:gd name="connsiteX21" fmla="*/ 2931459 w 3480355"/>
              <a:gd name="connsiteY21" fmla="*/ 134471 h 367553"/>
              <a:gd name="connsiteX22" fmla="*/ 2985247 w 3480355"/>
              <a:gd name="connsiteY22" fmla="*/ 143436 h 367553"/>
              <a:gd name="connsiteX23" fmla="*/ 3048000 w 3480355"/>
              <a:gd name="connsiteY23" fmla="*/ 161365 h 367553"/>
              <a:gd name="connsiteX24" fmla="*/ 3092824 w 3480355"/>
              <a:gd name="connsiteY24" fmla="*/ 206189 h 367553"/>
              <a:gd name="connsiteX25" fmla="*/ 3128683 w 3480355"/>
              <a:gd name="connsiteY25" fmla="*/ 215153 h 367553"/>
              <a:gd name="connsiteX26" fmla="*/ 3182471 w 3480355"/>
              <a:gd name="connsiteY26" fmla="*/ 233083 h 367553"/>
              <a:gd name="connsiteX27" fmla="*/ 3379694 w 3480355"/>
              <a:gd name="connsiteY27" fmla="*/ 242048 h 367553"/>
              <a:gd name="connsiteX28" fmla="*/ 3397624 w 3480355"/>
              <a:gd name="connsiteY28" fmla="*/ 259977 h 367553"/>
              <a:gd name="connsiteX29" fmla="*/ 3424518 w 3480355"/>
              <a:gd name="connsiteY29" fmla="*/ 277906 h 367553"/>
              <a:gd name="connsiteX30" fmla="*/ 3433483 w 3480355"/>
              <a:gd name="connsiteY30" fmla="*/ 304800 h 367553"/>
              <a:gd name="connsiteX31" fmla="*/ 3451412 w 3480355"/>
              <a:gd name="connsiteY31" fmla="*/ 322730 h 367553"/>
              <a:gd name="connsiteX32" fmla="*/ 3478306 w 3480355"/>
              <a:gd name="connsiteY32" fmla="*/ 340659 h 367553"/>
              <a:gd name="connsiteX33" fmla="*/ 3478306 w 3480355"/>
              <a:gd name="connsiteY33" fmla="*/ 367553 h 367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480355" h="367553">
                <a:moveTo>
                  <a:pt x="0" y="331695"/>
                </a:moveTo>
                <a:lnTo>
                  <a:pt x="1013012" y="125506"/>
                </a:lnTo>
                <a:cubicBezTo>
                  <a:pt x="1057166" y="117227"/>
                  <a:pt x="1102807" y="121245"/>
                  <a:pt x="1147483" y="116542"/>
                </a:cubicBezTo>
                <a:cubicBezTo>
                  <a:pt x="1159736" y="115252"/>
                  <a:pt x="1171144" y="109319"/>
                  <a:pt x="1183341" y="107577"/>
                </a:cubicBezTo>
                <a:cubicBezTo>
                  <a:pt x="1213071" y="103330"/>
                  <a:pt x="1243189" y="102337"/>
                  <a:pt x="1272988" y="98612"/>
                </a:cubicBezTo>
                <a:cubicBezTo>
                  <a:pt x="1291025" y="96357"/>
                  <a:pt x="1308783" y="92219"/>
                  <a:pt x="1326777" y="89648"/>
                </a:cubicBezTo>
                <a:cubicBezTo>
                  <a:pt x="1350627" y="86241"/>
                  <a:pt x="1374730" y="84644"/>
                  <a:pt x="1398494" y="80683"/>
                </a:cubicBezTo>
                <a:cubicBezTo>
                  <a:pt x="1410647" y="78657"/>
                  <a:pt x="1422271" y="74134"/>
                  <a:pt x="1434353" y="71718"/>
                </a:cubicBezTo>
                <a:cubicBezTo>
                  <a:pt x="1452177" y="68153"/>
                  <a:pt x="1470176" y="65517"/>
                  <a:pt x="1488141" y="62753"/>
                </a:cubicBezTo>
                <a:cubicBezTo>
                  <a:pt x="1581779" y="48347"/>
                  <a:pt x="1524646" y="58191"/>
                  <a:pt x="1631577" y="44824"/>
                </a:cubicBezTo>
                <a:cubicBezTo>
                  <a:pt x="1652544" y="42203"/>
                  <a:pt x="1673363" y="38480"/>
                  <a:pt x="1694330" y="35859"/>
                </a:cubicBezTo>
                <a:cubicBezTo>
                  <a:pt x="1721181" y="32503"/>
                  <a:pt x="1748201" y="30551"/>
                  <a:pt x="1775012" y="26895"/>
                </a:cubicBezTo>
                <a:cubicBezTo>
                  <a:pt x="1975559" y="-452"/>
                  <a:pt x="1806941" y="15009"/>
                  <a:pt x="2017059" y="0"/>
                </a:cubicBezTo>
                <a:lnTo>
                  <a:pt x="2528047" y="8965"/>
                </a:lnTo>
                <a:cubicBezTo>
                  <a:pt x="2537491" y="9280"/>
                  <a:pt x="2545824" y="15444"/>
                  <a:pt x="2554941" y="17930"/>
                </a:cubicBezTo>
                <a:cubicBezTo>
                  <a:pt x="2578714" y="24414"/>
                  <a:pt x="2602753" y="29883"/>
                  <a:pt x="2626659" y="35859"/>
                </a:cubicBezTo>
                <a:cubicBezTo>
                  <a:pt x="2638612" y="38847"/>
                  <a:pt x="2650436" y="42408"/>
                  <a:pt x="2662518" y="44824"/>
                </a:cubicBezTo>
                <a:cubicBezTo>
                  <a:pt x="2677459" y="47812"/>
                  <a:pt x="2692559" y="50094"/>
                  <a:pt x="2707341" y="53789"/>
                </a:cubicBezTo>
                <a:cubicBezTo>
                  <a:pt x="2795610" y="75856"/>
                  <a:pt x="2640025" y="47051"/>
                  <a:pt x="2788024" y="71718"/>
                </a:cubicBezTo>
                <a:cubicBezTo>
                  <a:pt x="2855623" y="94252"/>
                  <a:pt x="2772299" y="63855"/>
                  <a:pt x="2841812" y="98612"/>
                </a:cubicBezTo>
                <a:cubicBezTo>
                  <a:pt x="2854674" y="105043"/>
                  <a:pt x="2893074" y="113669"/>
                  <a:pt x="2904565" y="116542"/>
                </a:cubicBezTo>
                <a:cubicBezTo>
                  <a:pt x="2913530" y="122518"/>
                  <a:pt x="2921238" y="131064"/>
                  <a:pt x="2931459" y="134471"/>
                </a:cubicBezTo>
                <a:cubicBezTo>
                  <a:pt x="2948703" y="140219"/>
                  <a:pt x="2967423" y="139871"/>
                  <a:pt x="2985247" y="143436"/>
                </a:cubicBezTo>
                <a:cubicBezTo>
                  <a:pt x="3013396" y="149066"/>
                  <a:pt x="3022362" y="152819"/>
                  <a:pt x="3048000" y="161365"/>
                </a:cubicBezTo>
                <a:cubicBezTo>
                  <a:pt x="3062941" y="176306"/>
                  <a:pt x="3072325" y="201065"/>
                  <a:pt x="3092824" y="206189"/>
                </a:cubicBezTo>
                <a:cubicBezTo>
                  <a:pt x="3104777" y="209177"/>
                  <a:pt x="3116882" y="211613"/>
                  <a:pt x="3128683" y="215153"/>
                </a:cubicBezTo>
                <a:cubicBezTo>
                  <a:pt x="3146785" y="220584"/>
                  <a:pt x="3163591" y="232225"/>
                  <a:pt x="3182471" y="233083"/>
                </a:cubicBezTo>
                <a:lnTo>
                  <a:pt x="3379694" y="242048"/>
                </a:lnTo>
                <a:cubicBezTo>
                  <a:pt x="3385671" y="248024"/>
                  <a:pt x="3391024" y="254697"/>
                  <a:pt x="3397624" y="259977"/>
                </a:cubicBezTo>
                <a:cubicBezTo>
                  <a:pt x="3406037" y="266707"/>
                  <a:pt x="3417787" y="269493"/>
                  <a:pt x="3424518" y="277906"/>
                </a:cubicBezTo>
                <a:cubicBezTo>
                  <a:pt x="3430421" y="285285"/>
                  <a:pt x="3428621" y="296697"/>
                  <a:pt x="3433483" y="304800"/>
                </a:cubicBezTo>
                <a:cubicBezTo>
                  <a:pt x="3437831" y="312048"/>
                  <a:pt x="3444812" y="317450"/>
                  <a:pt x="3451412" y="322730"/>
                </a:cubicBezTo>
                <a:cubicBezTo>
                  <a:pt x="3459825" y="329461"/>
                  <a:pt x="3472763" y="331420"/>
                  <a:pt x="3478306" y="340659"/>
                </a:cubicBezTo>
                <a:cubicBezTo>
                  <a:pt x="3482918" y="348346"/>
                  <a:pt x="3478306" y="358588"/>
                  <a:pt x="3478306" y="367553"/>
                </a:cubicBezTo>
              </a:path>
            </a:pathLst>
          </a:custGeom>
          <a:ln w="19050">
            <a:prstDash val="dash"/>
            <a:headEnd/>
            <a:tailEnd/>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spAutoFit/>
          </a:bodyPr>
          <a:lstStyle/>
          <a:p>
            <a:pPr marL="0" marR="0" indent="290513" algn="l" defTabSz="914400" rtl="0" eaLnBrk="1" fontAlgn="base" latinLnBrk="0" hangingPunct="1">
              <a:lnSpc>
                <a:spcPct val="100000"/>
              </a:lnSpc>
              <a:spcBef>
                <a:spcPct val="0"/>
              </a:spcBef>
              <a:spcAft>
                <a:spcPct val="0"/>
              </a:spcAft>
              <a:buClrTx/>
              <a:buSzTx/>
              <a:buFontTx/>
              <a:buAutoNum type="arabicPeriod"/>
              <a:tabLst/>
            </a:pPr>
            <a:endParaRPr kumimoji="0" lang="en-GB" sz="1800" b="0" i="0" u="none" strike="noStrike" cap="none" normalizeH="0" baseline="0" smtClean="0">
              <a:ln>
                <a:noFill/>
              </a:ln>
              <a:solidFill>
                <a:schemeClr val="tx1"/>
              </a:solidFill>
              <a:effectLst/>
              <a:latin typeface="Palatino" pitchFamily="2" charset="0"/>
            </a:endParaRPr>
          </a:p>
        </p:txBody>
      </p:sp>
      <p:sp>
        <p:nvSpPr>
          <p:cNvPr id="38" name="TextBox 20"/>
          <p:cNvSpPr txBox="1"/>
          <p:nvPr/>
        </p:nvSpPr>
        <p:spPr>
          <a:xfrm>
            <a:off x="1063343" y="1850793"/>
            <a:ext cx="685800" cy="369332"/>
          </a:xfrm>
          <a:prstGeom prst="rect">
            <a:avLst/>
          </a:prstGeom>
          <a:noFill/>
        </p:spPr>
        <p:txBody>
          <a:bodyPr wrap="square" rtlCol="0">
            <a:spAutoFit/>
          </a:bodyPr>
          <a:lstStyle/>
          <a:p>
            <a:r>
              <a:rPr lang="en-GB" dirty="0" smtClean="0">
                <a:latin typeface="+mj-lt"/>
              </a:rPr>
              <a:t>0</a:t>
            </a:r>
            <a:endParaRPr lang="en-GB" dirty="0">
              <a:latin typeface="+mj-lt"/>
            </a:endParaRPr>
          </a:p>
        </p:txBody>
      </p:sp>
    </p:spTree>
    <p:extLst>
      <p:ext uri="{BB962C8B-B14F-4D97-AF65-F5344CB8AC3E}">
        <p14:creationId xmlns:p14="http://schemas.microsoft.com/office/powerpoint/2010/main" val="24669255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 Placeholder 2"/>
              <p:cNvSpPr>
                <a:spLocks noGrp="1"/>
              </p:cNvSpPr>
              <p:nvPr>
                <p:ph type="body" sz="half" idx="1"/>
              </p:nvPr>
            </p:nvSpPr>
            <p:spPr>
              <a:xfrm>
                <a:off x="457200" y="228600"/>
                <a:ext cx="8534400" cy="6019799"/>
              </a:xfrm>
            </p:spPr>
            <p:txBody>
              <a:bodyPr/>
              <a:lstStyle/>
              <a:p>
                <a:pPr marL="0" indent="0">
                  <a:buNone/>
                </a:pPr>
                <a:endParaRPr lang="en-GB" dirty="0" smtClean="0">
                  <a:solidFill>
                    <a:schemeClr val="tx1"/>
                  </a:solidFill>
                </a:endParaRPr>
              </a:p>
              <a:p>
                <a:pPr marL="0" indent="0">
                  <a:buNone/>
                </a:pPr>
                <a:r>
                  <a:rPr lang="en-GB" dirty="0" smtClean="0">
                    <a:solidFill>
                      <a:schemeClr val="tx1"/>
                    </a:solidFill>
                  </a:rPr>
                  <a:t>Firms likes to pay an higher wage to high productivity workers but is not able to observe productivity when hires a worker.</a:t>
                </a:r>
              </a:p>
              <a:p>
                <a:pPr marL="0" indent="0">
                  <a:buNone/>
                </a:pPr>
                <a:endParaRPr lang="en-GB" dirty="0">
                  <a:solidFill>
                    <a:schemeClr val="tx1"/>
                  </a:solidFill>
                </a:endParaRPr>
              </a:p>
              <a:p>
                <a:pPr marL="0" indent="0">
                  <a:buNone/>
                </a:pPr>
                <a:r>
                  <a:rPr lang="en-GB" dirty="0" smtClean="0">
                    <a:solidFill>
                      <a:schemeClr val="tx1"/>
                    </a:solidFill>
                  </a:rPr>
                  <a:t>So firm decide to pay a bonus </a:t>
                </a:r>
                <a14:m>
                  <m:oMath xmlns:m="http://schemas.openxmlformats.org/officeDocument/2006/math">
                    <m:r>
                      <a:rPr lang="en-GB" i="1" dirty="0" smtClean="0">
                        <a:solidFill>
                          <a:schemeClr val="tx1"/>
                        </a:solidFill>
                        <a:latin typeface="Cambria Math" panose="02040503050406030204" pitchFamily="18" charset="0"/>
                      </a:rPr>
                      <m:t>𝑏</m:t>
                    </m:r>
                  </m:oMath>
                </a14:m>
                <a:r>
                  <a:rPr lang="en-GB" dirty="0" smtClean="0">
                    <a:solidFill>
                      <a:schemeClr val="tx1"/>
                    </a:solidFill>
                  </a:rPr>
                  <a:t> for workers with education y* and </a:t>
                </a:r>
                <a14:m>
                  <m:oMath xmlns:m="http://schemas.openxmlformats.org/officeDocument/2006/math">
                    <m:sSub>
                      <m:sSubPr>
                        <m:ctrlPr>
                          <a:rPr lang="en-GB" i="1" dirty="0" smtClean="0">
                            <a:solidFill>
                              <a:schemeClr val="tx1"/>
                            </a:solidFill>
                            <a:latin typeface="Cambria Math" panose="02040503050406030204" pitchFamily="18" charset="0"/>
                            <a:sym typeface="Wingdings" panose="05000000000000000000" pitchFamily="2" charset="2"/>
                          </a:rPr>
                        </m:ctrlPr>
                      </m:sSubPr>
                      <m:e>
                        <m:r>
                          <a:rPr lang="en-GB" b="0" i="1" dirty="0" smtClean="0">
                            <a:solidFill>
                              <a:schemeClr val="tx1"/>
                            </a:solidFill>
                            <a:latin typeface="Cambria Math" panose="02040503050406030204" pitchFamily="18" charset="0"/>
                            <a:sym typeface="Wingdings" panose="05000000000000000000" pitchFamily="2" charset="2"/>
                          </a:rPr>
                          <m:t>𝑐</m:t>
                        </m:r>
                      </m:e>
                      <m:sub>
                        <m:r>
                          <a:rPr lang="en-GB" b="0" i="1" dirty="0" smtClean="0">
                            <a:solidFill>
                              <a:schemeClr val="tx1"/>
                            </a:solidFill>
                            <a:latin typeface="Cambria Math" panose="02040503050406030204" pitchFamily="18" charset="0"/>
                            <a:sym typeface="Wingdings" panose="05000000000000000000" pitchFamily="2" charset="2"/>
                          </a:rPr>
                          <m:t>𝐻</m:t>
                        </m:r>
                      </m:sub>
                    </m:sSub>
                  </m:oMath>
                </a14:m>
                <a:r>
                  <a:rPr lang="en-GB" dirty="0" smtClean="0">
                    <a:solidFill>
                      <a:schemeClr val="tx1"/>
                    </a:solidFill>
                  </a:rPr>
                  <a:t> &lt; </a:t>
                </a:r>
                <a14:m>
                  <m:oMath xmlns:m="http://schemas.openxmlformats.org/officeDocument/2006/math">
                    <m:r>
                      <a:rPr lang="en-GB" i="1" dirty="0" smtClean="0">
                        <a:solidFill>
                          <a:schemeClr val="tx1"/>
                        </a:solidFill>
                        <a:latin typeface="Cambria Math" panose="02040503050406030204" pitchFamily="18" charset="0"/>
                      </a:rPr>
                      <m:t>𝑏</m:t>
                    </m:r>
                  </m:oMath>
                </a14:m>
                <a:r>
                  <a:rPr lang="en-GB" dirty="0" smtClean="0">
                    <a:solidFill>
                      <a:schemeClr val="tx1"/>
                    </a:solidFill>
                  </a:rPr>
                  <a:t> &lt; </a:t>
                </a:r>
                <a14:m>
                  <m:oMath xmlns:m="http://schemas.openxmlformats.org/officeDocument/2006/math">
                    <m:sSub>
                      <m:sSubPr>
                        <m:ctrlPr>
                          <a:rPr lang="en-GB" i="1" dirty="0" smtClean="0">
                            <a:solidFill>
                              <a:schemeClr val="tx1"/>
                            </a:solidFill>
                            <a:latin typeface="Cambria Math" panose="02040503050406030204" pitchFamily="18" charset="0"/>
                            <a:sym typeface="Wingdings" panose="05000000000000000000" pitchFamily="2" charset="2"/>
                          </a:rPr>
                        </m:ctrlPr>
                      </m:sSubPr>
                      <m:e>
                        <m:r>
                          <a:rPr lang="en-GB" b="0" i="1" dirty="0" smtClean="0">
                            <a:solidFill>
                              <a:schemeClr val="tx1"/>
                            </a:solidFill>
                            <a:latin typeface="Cambria Math" panose="02040503050406030204" pitchFamily="18" charset="0"/>
                            <a:sym typeface="Wingdings" panose="05000000000000000000" pitchFamily="2" charset="2"/>
                          </a:rPr>
                          <m:t>𝑐</m:t>
                        </m:r>
                      </m:e>
                      <m:sub>
                        <m:r>
                          <a:rPr lang="en-GB" b="0" i="1" dirty="0" smtClean="0">
                            <a:solidFill>
                              <a:schemeClr val="tx1"/>
                            </a:solidFill>
                            <a:latin typeface="Cambria Math" panose="02040503050406030204" pitchFamily="18" charset="0"/>
                            <a:sym typeface="Wingdings" panose="05000000000000000000" pitchFamily="2" charset="2"/>
                          </a:rPr>
                          <m:t>𝐿</m:t>
                        </m:r>
                      </m:sub>
                    </m:sSub>
                  </m:oMath>
                </a14:m>
                <a:r>
                  <a:rPr lang="en-GB" dirty="0" smtClean="0">
                    <a:solidFill>
                      <a:schemeClr val="tx1"/>
                    </a:solidFill>
                  </a:rPr>
                  <a:t> and</a:t>
                </a:r>
                <a14:m>
                  <m:oMath xmlns:m="http://schemas.openxmlformats.org/officeDocument/2006/math">
                    <m:r>
                      <a:rPr lang="en-GB" b="0" i="0" dirty="0" smtClean="0">
                        <a:solidFill>
                          <a:schemeClr val="tx1"/>
                        </a:solidFill>
                        <a:latin typeface="Cambria Math" panose="02040503050406030204" pitchFamily="18" charset="0"/>
                        <a:sym typeface="Wingdings" panose="05000000000000000000" pitchFamily="2" charset="2"/>
                      </a:rPr>
                      <m:t>  </m:t>
                    </m:r>
                    <m:sSub>
                      <m:sSubPr>
                        <m:ctrlPr>
                          <a:rPr lang="en-GB" i="1" dirty="0" smtClean="0">
                            <a:solidFill>
                              <a:schemeClr val="tx1"/>
                            </a:solidFill>
                            <a:latin typeface="Cambria Math" panose="02040503050406030204" pitchFamily="18" charset="0"/>
                            <a:sym typeface="Wingdings" panose="05000000000000000000" pitchFamily="2" charset="2"/>
                          </a:rPr>
                        </m:ctrlPr>
                      </m:sSubPr>
                      <m:e>
                        <m:r>
                          <a:rPr lang="en-GB" b="0" i="1" dirty="0" smtClean="0">
                            <a:solidFill>
                              <a:schemeClr val="tx1"/>
                            </a:solidFill>
                            <a:latin typeface="Cambria Math" panose="02040503050406030204" pitchFamily="18" charset="0"/>
                            <a:sym typeface="Wingdings" panose="05000000000000000000" pitchFamily="2" charset="2"/>
                          </a:rPr>
                          <m:t>𝑝</m:t>
                        </m:r>
                      </m:e>
                      <m:sub>
                        <m:r>
                          <a:rPr lang="en-GB" b="0" i="1" dirty="0" smtClean="0">
                            <a:solidFill>
                              <a:schemeClr val="tx1"/>
                            </a:solidFill>
                            <a:latin typeface="Cambria Math" panose="02040503050406030204" pitchFamily="18" charset="0"/>
                            <a:sym typeface="Wingdings" panose="05000000000000000000" pitchFamily="2" charset="2"/>
                          </a:rPr>
                          <m:t>𝐻</m:t>
                        </m:r>
                      </m:sub>
                    </m:sSub>
                    <m:r>
                      <a:rPr lang="en-GB" b="0" i="1" dirty="0" smtClean="0">
                        <a:solidFill>
                          <a:schemeClr val="tx1"/>
                        </a:solidFill>
                        <a:latin typeface="Cambria Math" panose="02040503050406030204" pitchFamily="18" charset="0"/>
                        <a:sym typeface="Wingdings" panose="05000000000000000000" pitchFamily="2" charset="2"/>
                      </a:rPr>
                      <m:t>&gt;</m:t>
                    </m:r>
                    <m:r>
                      <a:rPr lang="en-GB" i="1" dirty="0" smtClean="0">
                        <a:solidFill>
                          <a:schemeClr val="tx1"/>
                        </a:solidFill>
                        <a:latin typeface="Cambria Math" panose="02040503050406030204" pitchFamily="18" charset="0"/>
                      </a:rPr>
                      <m:t>𝑏</m:t>
                    </m:r>
                    <m:r>
                      <a:rPr lang="en-GB" i="1" dirty="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a14:m>
                <a:endParaRPr lang="en-GB" dirty="0" smtClean="0">
                  <a:solidFill>
                    <a:schemeClr val="tx1"/>
                  </a:solidFill>
                </a:endParaRPr>
              </a:p>
              <a:p>
                <a:pPr marL="0" indent="0">
                  <a:buNone/>
                </a:pPr>
                <a:endParaRPr lang="en-GB" dirty="0">
                  <a:solidFill>
                    <a:schemeClr val="tx1"/>
                  </a:solidFill>
                </a:endParaRPr>
              </a:p>
              <a:p>
                <a:pPr marL="0" indent="0">
                  <a:buNone/>
                </a:pPr>
                <a:r>
                  <a:rPr lang="en-GB" dirty="0" smtClean="0">
                    <a:solidFill>
                      <a:schemeClr val="tx1"/>
                    </a:solidFill>
                  </a:rPr>
                  <a:t>Note that if b is to higher, low productivity workers could take education in the hope f an higher salary.</a:t>
                </a:r>
              </a:p>
              <a:p>
                <a:pPr marL="0" indent="0">
                  <a:buNone/>
                </a:pPr>
                <a:r>
                  <a:rPr lang="en-GB" dirty="0" smtClean="0">
                    <a:solidFill>
                      <a:schemeClr val="tx1"/>
                    </a:solidFill>
                  </a:rPr>
                  <a:t>In this case education level is not more working as a signal </a:t>
                </a:r>
                <a:endParaRPr lang="en-GB" dirty="0">
                  <a:solidFill>
                    <a:schemeClr val="tx1"/>
                  </a:solidFill>
                </a:endParaRPr>
              </a:p>
              <a:p>
                <a:pPr marL="0" indent="0">
                  <a:buNone/>
                </a:pPr>
                <a:r>
                  <a:rPr lang="en-GB" dirty="0" smtClean="0">
                    <a:solidFill>
                      <a:schemeClr val="tx1"/>
                    </a:solidFill>
                  </a:rPr>
                  <a:t> </a:t>
                </a:r>
              </a:p>
              <a:p>
                <a:pPr marL="0" indent="0">
                  <a:buNone/>
                </a:pPr>
                <a:endParaRPr lang="en-GB" dirty="0">
                  <a:solidFill>
                    <a:schemeClr val="tx1"/>
                  </a:solidFill>
                </a:endParaRPr>
              </a:p>
              <a:p>
                <a:pPr marL="0" indent="0">
                  <a:buNone/>
                </a:pPr>
                <a:endParaRPr lang="en-GB" dirty="0">
                  <a:solidFill>
                    <a:schemeClr val="tx1"/>
                  </a:solidFill>
                </a:endParaRPr>
              </a:p>
            </p:txBody>
          </p:sp>
        </mc:Choice>
        <mc:Fallback xmlns="">
          <p:sp>
            <p:nvSpPr>
              <p:cNvPr id="3" name="Text Placeholder 2"/>
              <p:cNvSpPr>
                <a:spLocks noGrp="1" noRot="1" noChangeAspect="1" noMove="1" noResize="1" noEditPoints="1" noAdjustHandles="1" noChangeArrowheads="1" noChangeShapeType="1" noTextEdit="1"/>
              </p:cNvSpPr>
              <p:nvPr>
                <p:ph type="body" sz="half" idx="1"/>
              </p:nvPr>
            </p:nvSpPr>
            <p:spPr>
              <a:xfrm>
                <a:off x="457200" y="228600"/>
                <a:ext cx="8534400" cy="6019799"/>
              </a:xfrm>
              <a:blipFill rotWithShape="0">
                <a:blip r:embed="rId2"/>
                <a:stretch>
                  <a:fillRect l="-1071" r="-1714"/>
                </a:stretch>
              </a:blipFill>
            </p:spPr>
            <p:txBody>
              <a:bodyPr/>
              <a:lstStyle/>
              <a:p>
                <a:r>
                  <a:rPr lang="en-GB">
                    <a:noFill/>
                  </a:rPr>
                  <a:t> </a:t>
                </a:r>
              </a:p>
            </p:txBody>
          </p:sp>
        </mc:Fallback>
      </mc:AlternateContent>
    </p:spTree>
    <p:extLst>
      <p:ext uri="{BB962C8B-B14F-4D97-AF65-F5344CB8AC3E}">
        <p14:creationId xmlns:p14="http://schemas.microsoft.com/office/powerpoint/2010/main" val="5968719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6" name="Straight Connector 5"/>
          <p:cNvCxnSpPr/>
          <p:nvPr/>
        </p:nvCxnSpPr>
        <p:spPr bwMode="auto">
          <a:xfrm flipV="1">
            <a:off x="2209800" y="609600"/>
            <a:ext cx="1676400" cy="9906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bwMode="auto">
          <a:xfrm flipH="1" flipV="1">
            <a:off x="3886200" y="609600"/>
            <a:ext cx="1752600" cy="9906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3429000" y="228600"/>
            <a:ext cx="1371600" cy="369332"/>
          </a:xfrm>
          <a:prstGeom prst="rect">
            <a:avLst/>
          </a:prstGeom>
          <a:noFill/>
        </p:spPr>
        <p:txBody>
          <a:bodyPr wrap="square" rtlCol="0">
            <a:spAutoFit/>
          </a:bodyPr>
          <a:lstStyle/>
          <a:p>
            <a:r>
              <a:rPr lang="en-GB" dirty="0" smtClean="0">
                <a:latin typeface="+mj-lt"/>
              </a:rPr>
              <a:t>Nature</a:t>
            </a:r>
            <a:endParaRPr lang="en-GB" dirty="0">
              <a:latin typeface="+mj-lt"/>
            </a:endParaRPr>
          </a:p>
        </p:txBody>
      </p:sp>
      <p:sp>
        <p:nvSpPr>
          <p:cNvPr id="11" name="TextBox 10"/>
          <p:cNvSpPr txBox="1"/>
          <p:nvPr/>
        </p:nvSpPr>
        <p:spPr>
          <a:xfrm>
            <a:off x="2438400" y="849868"/>
            <a:ext cx="1371600" cy="369332"/>
          </a:xfrm>
          <a:prstGeom prst="rect">
            <a:avLst/>
          </a:prstGeom>
          <a:noFill/>
        </p:spPr>
        <p:txBody>
          <a:bodyPr wrap="square" rtlCol="0">
            <a:spAutoFit/>
          </a:bodyPr>
          <a:lstStyle/>
          <a:p>
            <a:r>
              <a:rPr lang="en-GB" dirty="0" smtClean="0">
                <a:latin typeface="+mj-lt"/>
              </a:rPr>
              <a:t>Type I</a:t>
            </a:r>
            <a:endParaRPr lang="en-GB" dirty="0">
              <a:latin typeface="+mj-lt"/>
            </a:endParaRPr>
          </a:p>
        </p:txBody>
      </p:sp>
      <p:sp>
        <p:nvSpPr>
          <p:cNvPr id="12" name="TextBox 11"/>
          <p:cNvSpPr txBox="1"/>
          <p:nvPr/>
        </p:nvSpPr>
        <p:spPr>
          <a:xfrm>
            <a:off x="4419600" y="849868"/>
            <a:ext cx="1371600" cy="369332"/>
          </a:xfrm>
          <a:prstGeom prst="rect">
            <a:avLst/>
          </a:prstGeom>
          <a:noFill/>
        </p:spPr>
        <p:txBody>
          <a:bodyPr wrap="square" rtlCol="0">
            <a:spAutoFit/>
          </a:bodyPr>
          <a:lstStyle/>
          <a:p>
            <a:r>
              <a:rPr lang="en-GB" dirty="0" smtClean="0">
                <a:latin typeface="+mj-lt"/>
              </a:rPr>
              <a:t>Type II</a:t>
            </a:r>
            <a:endParaRPr lang="en-GB" dirty="0">
              <a:latin typeface="+mj-lt"/>
            </a:endParaRPr>
          </a:p>
        </p:txBody>
      </p:sp>
      <p:cxnSp>
        <p:nvCxnSpPr>
          <p:cNvPr id="13" name="Straight Connector 12"/>
          <p:cNvCxnSpPr/>
          <p:nvPr/>
        </p:nvCxnSpPr>
        <p:spPr bwMode="auto">
          <a:xfrm flipV="1">
            <a:off x="838200" y="1600200"/>
            <a:ext cx="1295400" cy="990600"/>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bwMode="auto">
          <a:xfrm flipH="1" flipV="1">
            <a:off x="2133600" y="1600200"/>
            <a:ext cx="1066800" cy="9906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bwMode="auto">
          <a:xfrm flipV="1">
            <a:off x="4343400" y="1600200"/>
            <a:ext cx="1295400" cy="9906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bwMode="auto">
          <a:xfrm flipH="1" flipV="1">
            <a:off x="5638800" y="1600200"/>
            <a:ext cx="1066800" cy="9906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9" name="TextBox 18"/>
          <p:cNvSpPr txBox="1"/>
          <p:nvPr/>
        </p:nvSpPr>
        <p:spPr>
          <a:xfrm>
            <a:off x="1143000" y="1726168"/>
            <a:ext cx="685800" cy="369332"/>
          </a:xfrm>
          <a:prstGeom prst="rect">
            <a:avLst/>
          </a:prstGeom>
          <a:noFill/>
        </p:spPr>
        <p:txBody>
          <a:bodyPr wrap="square" rtlCol="0">
            <a:spAutoFit/>
          </a:bodyPr>
          <a:lstStyle/>
          <a:p>
            <a:r>
              <a:rPr lang="en-GB" dirty="0" smtClean="0">
                <a:latin typeface="+mj-lt"/>
              </a:rPr>
              <a:t>0</a:t>
            </a:r>
            <a:endParaRPr lang="en-GB" dirty="0">
              <a:latin typeface="+mj-lt"/>
            </a:endParaRPr>
          </a:p>
        </p:txBody>
      </p:sp>
      <p:sp>
        <p:nvSpPr>
          <p:cNvPr id="20" name="TextBox 19"/>
          <p:cNvSpPr txBox="1"/>
          <p:nvPr/>
        </p:nvSpPr>
        <p:spPr>
          <a:xfrm>
            <a:off x="2438400" y="1676400"/>
            <a:ext cx="685800" cy="369332"/>
          </a:xfrm>
          <a:prstGeom prst="rect">
            <a:avLst/>
          </a:prstGeom>
          <a:noFill/>
        </p:spPr>
        <p:txBody>
          <a:bodyPr wrap="square" rtlCol="0">
            <a:spAutoFit/>
          </a:bodyPr>
          <a:lstStyle/>
          <a:p>
            <a:r>
              <a:rPr lang="en-GB" dirty="0" smtClean="0">
                <a:latin typeface="+mj-lt"/>
              </a:rPr>
              <a:t>y*</a:t>
            </a:r>
            <a:endParaRPr lang="en-GB" dirty="0">
              <a:latin typeface="+mj-lt"/>
            </a:endParaRPr>
          </a:p>
        </p:txBody>
      </p:sp>
      <p:sp>
        <p:nvSpPr>
          <p:cNvPr id="21" name="TextBox 20"/>
          <p:cNvSpPr txBox="1"/>
          <p:nvPr/>
        </p:nvSpPr>
        <p:spPr>
          <a:xfrm>
            <a:off x="4800600" y="1726168"/>
            <a:ext cx="685800" cy="369332"/>
          </a:xfrm>
          <a:prstGeom prst="rect">
            <a:avLst/>
          </a:prstGeom>
          <a:noFill/>
        </p:spPr>
        <p:txBody>
          <a:bodyPr wrap="square" rtlCol="0">
            <a:spAutoFit/>
          </a:bodyPr>
          <a:lstStyle/>
          <a:p>
            <a:r>
              <a:rPr lang="en-GB" dirty="0" smtClean="0">
                <a:latin typeface="+mj-lt"/>
              </a:rPr>
              <a:t>0</a:t>
            </a:r>
            <a:endParaRPr lang="en-GB" dirty="0">
              <a:latin typeface="+mj-lt"/>
            </a:endParaRPr>
          </a:p>
        </p:txBody>
      </p:sp>
      <p:sp>
        <p:nvSpPr>
          <p:cNvPr id="22" name="TextBox 21"/>
          <p:cNvSpPr txBox="1"/>
          <p:nvPr/>
        </p:nvSpPr>
        <p:spPr>
          <a:xfrm>
            <a:off x="6096000" y="1676400"/>
            <a:ext cx="685800" cy="369332"/>
          </a:xfrm>
          <a:prstGeom prst="rect">
            <a:avLst/>
          </a:prstGeom>
          <a:noFill/>
        </p:spPr>
        <p:txBody>
          <a:bodyPr wrap="square" rtlCol="0">
            <a:spAutoFit/>
          </a:bodyPr>
          <a:lstStyle/>
          <a:p>
            <a:r>
              <a:rPr lang="en-GB" dirty="0" smtClean="0">
                <a:latin typeface="+mj-lt"/>
              </a:rPr>
              <a:t>y*</a:t>
            </a:r>
            <a:endParaRPr lang="en-GB" dirty="0">
              <a:latin typeface="+mj-lt"/>
            </a:endParaRPr>
          </a:p>
        </p:txBody>
      </p:sp>
      <p:cxnSp>
        <p:nvCxnSpPr>
          <p:cNvPr id="23" name="Straight Connector 22"/>
          <p:cNvCxnSpPr/>
          <p:nvPr/>
        </p:nvCxnSpPr>
        <p:spPr bwMode="auto">
          <a:xfrm flipV="1">
            <a:off x="304800" y="2590800"/>
            <a:ext cx="5334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bwMode="auto">
          <a:xfrm flipH="1" flipV="1">
            <a:off x="838200" y="2590800"/>
            <a:ext cx="419100" cy="12192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1" name="Straight Connector 30"/>
          <p:cNvCxnSpPr/>
          <p:nvPr/>
        </p:nvCxnSpPr>
        <p:spPr bwMode="auto">
          <a:xfrm flipV="1">
            <a:off x="2628900" y="2590800"/>
            <a:ext cx="533400" cy="12192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2" name="Straight Connector 31"/>
          <p:cNvCxnSpPr/>
          <p:nvPr/>
        </p:nvCxnSpPr>
        <p:spPr bwMode="auto">
          <a:xfrm flipH="1" flipV="1">
            <a:off x="3162300" y="2590800"/>
            <a:ext cx="4191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5" name="Straight Connector 34"/>
          <p:cNvCxnSpPr/>
          <p:nvPr/>
        </p:nvCxnSpPr>
        <p:spPr bwMode="auto">
          <a:xfrm flipV="1">
            <a:off x="3814482" y="2590800"/>
            <a:ext cx="5334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6" name="Straight Connector 35"/>
          <p:cNvCxnSpPr/>
          <p:nvPr/>
        </p:nvCxnSpPr>
        <p:spPr bwMode="auto">
          <a:xfrm flipH="1" flipV="1">
            <a:off x="4347882" y="2590800"/>
            <a:ext cx="419100" cy="12192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9" name="Straight Connector 38"/>
          <p:cNvCxnSpPr/>
          <p:nvPr/>
        </p:nvCxnSpPr>
        <p:spPr bwMode="auto">
          <a:xfrm flipV="1">
            <a:off x="6176682" y="2590800"/>
            <a:ext cx="533400" cy="121920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0" name="Straight Connector 39"/>
          <p:cNvCxnSpPr/>
          <p:nvPr/>
        </p:nvCxnSpPr>
        <p:spPr bwMode="auto">
          <a:xfrm flipH="1" flipV="1">
            <a:off x="6710082" y="2590800"/>
            <a:ext cx="419100" cy="121920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43" name="TextBox 42"/>
          <p:cNvSpPr txBox="1"/>
          <p:nvPr/>
        </p:nvSpPr>
        <p:spPr>
          <a:xfrm>
            <a:off x="6553200" y="1383268"/>
            <a:ext cx="1371600" cy="369332"/>
          </a:xfrm>
          <a:prstGeom prst="rect">
            <a:avLst/>
          </a:prstGeom>
          <a:noFill/>
        </p:spPr>
        <p:txBody>
          <a:bodyPr wrap="square" rtlCol="0">
            <a:spAutoFit/>
          </a:bodyPr>
          <a:lstStyle/>
          <a:p>
            <a:r>
              <a:rPr lang="en-GB" dirty="0" smtClean="0">
                <a:latin typeface="+mj-lt"/>
              </a:rPr>
              <a:t>worker</a:t>
            </a:r>
            <a:endParaRPr lang="en-GB" dirty="0">
              <a:latin typeface="+mj-lt"/>
            </a:endParaRPr>
          </a:p>
        </p:txBody>
      </p:sp>
      <p:sp>
        <p:nvSpPr>
          <p:cNvPr id="44" name="TextBox 43"/>
          <p:cNvSpPr txBox="1"/>
          <p:nvPr/>
        </p:nvSpPr>
        <p:spPr>
          <a:xfrm>
            <a:off x="6934200" y="2373868"/>
            <a:ext cx="1371600" cy="369332"/>
          </a:xfrm>
          <a:prstGeom prst="rect">
            <a:avLst/>
          </a:prstGeom>
          <a:noFill/>
        </p:spPr>
        <p:txBody>
          <a:bodyPr wrap="square" rtlCol="0">
            <a:spAutoFit/>
          </a:bodyPr>
          <a:lstStyle/>
          <a:p>
            <a:r>
              <a:rPr lang="en-GB" dirty="0" smtClean="0">
                <a:latin typeface="+mj-lt"/>
              </a:rPr>
              <a:t>firm</a:t>
            </a:r>
            <a:endParaRPr lang="en-GB" dirty="0">
              <a:latin typeface="+mj-lt"/>
            </a:endParaRPr>
          </a:p>
        </p:txBody>
      </p:sp>
      <p:sp>
        <p:nvSpPr>
          <p:cNvPr id="45" name="Freeform 44"/>
          <p:cNvSpPr/>
          <p:nvPr/>
        </p:nvSpPr>
        <p:spPr bwMode="auto">
          <a:xfrm>
            <a:off x="824753" y="2258616"/>
            <a:ext cx="3523129" cy="350113"/>
          </a:xfrm>
          <a:custGeom>
            <a:avLst/>
            <a:gdLst>
              <a:gd name="connsiteX0" fmla="*/ 0 w 3523129"/>
              <a:gd name="connsiteY0" fmla="*/ 350113 h 350113"/>
              <a:gd name="connsiteX1" fmla="*/ 89647 w 3523129"/>
              <a:gd name="connsiteY1" fmla="*/ 332184 h 350113"/>
              <a:gd name="connsiteX2" fmla="*/ 116541 w 3523129"/>
              <a:gd name="connsiteY2" fmla="*/ 314255 h 350113"/>
              <a:gd name="connsiteX3" fmla="*/ 179294 w 3523129"/>
              <a:gd name="connsiteY3" fmla="*/ 296325 h 350113"/>
              <a:gd name="connsiteX4" fmla="*/ 206188 w 3523129"/>
              <a:gd name="connsiteY4" fmla="*/ 287360 h 350113"/>
              <a:gd name="connsiteX5" fmla="*/ 358588 w 3523129"/>
              <a:gd name="connsiteY5" fmla="*/ 260466 h 350113"/>
              <a:gd name="connsiteX6" fmla="*/ 421341 w 3523129"/>
              <a:gd name="connsiteY6" fmla="*/ 242537 h 350113"/>
              <a:gd name="connsiteX7" fmla="*/ 457200 w 3523129"/>
              <a:gd name="connsiteY7" fmla="*/ 233572 h 350113"/>
              <a:gd name="connsiteX8" fmla="*/ 546847 w 3523129"/>
              <a:gd name="connsiteY8" fmla="*/ 206678 h 350113"/>
              <a:gd name="connsiteX9" fmla="*/ 600635 w 3523129"/>
              <a:gd name="connsiteY9" fmla="*/ 197713 h 350113"/>
              <a:gd name="connsiteX10" fmla="*/ 645459 w 3523129"/>
              <a:gd name="connsiteY10" fmla="*/ 188749 h 350113"/>
              <a:gd name="connsiteX11" fmla="*/ 699247 w 3523129"/>
              <a:gd name="connsiteY11" fmla="*/ 179784 h 350113"/>
              <a:gd name="connsiteX12" fmla="*/ 842682 w 3523129"/>
              <a:gd name="connsiteY12" fmla="*/ 152890 h 350113"/>
              <a:gd name="connsiteX13" fmla="*/ 977153 w 3523129"/>
              <a:gd name="connsiteY13" fmla="*/ 125996 h 350113"/>
              <a:gd name="connsiteX14" fmla="*/ 1129553 w 3523129"/>
              <a:gd name="connsiteY14" fmla="*/ 117031 h 350113"/>
              <a:gd name="connsiteX15" fmla="*/ 1272988 w 3523129"/>
              <a:gd name="connsiteY15" fmla="*/ 99102 h 350113"/>
              <a:gd name="connsiteX16" fmla="*/ 1308847 w 3523129"/>
              <a:gd name="connsiteY16" fmla="*/ 90137 h 350113"/>
              <a:gd name="connsiteX17" fmla="*/ 1470212 w 3523129"/>
              <a:gd name="connsiteY17" fmla="*/ 81172 h 350113"/>
              <a:gd name="connsiteX18" fmla="*/ 1532965 w 3523129"/>
              <a:gd name="connsiteY18" fmla="*/ 72208 h 350113"/>
              <a:gd name="connsiteX19" fmla="*/ 1550894 w 3523129"/>
              <a:gd name="connsiteY19" fmla="*/ 54278 h 350113"/>
              <a:gd name="connsiteX20" fmla="*/ 1595718 w 3523129"/>
              <a:gd name="connsiteY20" fmla="*/ 45313 h 350113"/>
              <a:gd name="connsiteX21" fmla="*/ 1631576 w 3523129"/>
              <a:gd name="connsiteY21" fmla="*/ 36349 h 350113"/>
              <a:gd name="connsiteX22" fmla="*/ 1999129 w 3523129"/>
              <a:gd name="connsiteY22" fmla="*/ 27384 h 350113"/>
              <a:gd name="connsiteX23" fmla="*/ 2061882 w 3523129"/>
              <a:gd name="connsiteY23" fmla="*/ 36349 h 350113"/>
              <a:gd name="connsiteX24" fmla="*/ 2151529 w 3523129"/>
              <a:gd name="connsiteY24" fmla="*/ 45313 h 350113"/>
              <a:gd name="connsiteX25" fmla="*/ 2259106 w 3523129"/>
              <a:gd name="connsiteY25" fmla="*/ 63243 h 350113"/>
              <a:gd name="connsiteX26" fmla="*/ 2420471 w 3523129"/>
              <a:gd name="connsiteY26" fmla="*/ 72208 h 350113"/>
              <a:gd name="connsiteX27" fmla="*/ 2492188 w 3523129"/>
              <a:gd name="connsiteY27" fmla="*/ 81172 h 350113"/>
              <a:gd name="connsiteX28" fmla="*/ 2537012 w 3523129"/>
              <a:gd name="connsiteY28" fmla="*/ 90137 h 350113"/>
              <a:gd name="connsiteX29" fmla="*/ 2850776 w 3523129"/>
              <a:gd name="connsiteY29" fmla="*/ 99102 h 350113"/>
              <a:gd name="connsiteX30" fmla="*/ 2913529 w 3523129"/>
              <a:gd name="connsiteY30" fmla="*/ 108066 h 350113"/>
              <a:gd name="connsiteX31" fmla="*/ 2967318 w 3523129"/>
              <a:gd name="connsiteY31" fmla="*/ 143925 h 350113"/>
              <a:gd name="connsiteX32" fmla="*/ 3003176 w 3523129"/>
              <a:gd name="connsiteY32" fmla="*/ 161855 h 350113"/>
              <a:gd name="connsiteX33" fmla="*/ 3030071 w 3523129"/>
              <a:gd name="connsiteY33" fmla="*/ 179784 h 350113"/>
              <a:gd name="connsiteX34" fmla="*/ 3074894 w 3523129"/>
              <a:gd name="connsiteY34" fmla="*/ 188749 h 350113"/>
              <a:gd name="connsiteX35" fmla="*/ 3101788 w 3523129"/>
              <a:gd name="connsiteY35" fmla="*/ 197713 h 350113"/>
              <a:gd name="connsiteX36" fmla="*/ 3182471 w 3523129"/>
              <a:gd name="connsiteY36" fmla="*/ 215643 h 350113"/>
              <a:gd name="connsiteX37" fmla="*/ 3236259 w 3523129"/>
              <a:gd name="connsiteY37" fmla="*/ 233572 h 350113"/>
              <a:gd name="connsiteX38" fmla="*/ 3263153 w 3523129"/>
              <a:gd name="connsiteY38" fmla="*/ 251502 h 350113"/>
              <a:gd name="connsiteX39" fmla="*/ 3406588 w 3523129"/>
              <a:gd name="connsiteY39" fmla="*/ 278396 h 350113"/>
              <a:gd name="connsiteX40" fmla="*/ 3424518 w 3523129"/>
              <a:gd name="connsiteY40" fmla="*/ 296325 h 350113"/>
              <a:gd name="connsiteX41" fmla="*/ 3451412 w 3523129"/>
              <a:gd name="connsiteY41" fmla="*/ 305290 h 350113"/>
              <a:gd name="connsiteX42" fmla="*/ 3514165 w 3523129"/>
              <a:gd name="connsiteY42" fmla="*/ 323219 h 350113"/>
              <a:gd name="connsiteX43" fmla="*/ 3523129 w 3523129"/>
              <a:gd name="connsiteY43" fmla="*/ 332184 h 3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523129" h="350113">
                <a:moveTo>
                  <a:pt x="0" y="350113"/>
                </a:moveTo>
                <a:cubicBezTo>
                  <a:pt x="23131" y="346809"/>
                  <a:pt x="64610" y="344702"/>
                  <a:pt x="89647" y="332184"/>
                </a:cubicBezTo>
                <a:cubicBezTo>
                  <a:pt x="99284" y="327366"/>
                  <a:pt x="106904" y="319073"/>
                  <a:pt x="116541" y="314255"/>
                </a:cubicBezTo>
                <a:cubicBezTo>
                  <a:pt x="130872" y="307089"/>
                  <a:pt x="165888" y="300155"/>
                  <a:pt x="179294" y="296325"/>
                </a:cubicBezTo>
                <a:cubicBezTo>
                  <a:pt x="188380" y="293729"/>
                  <a:pt x="196980" y="289485"/>
                  <a:pt x="206188" y="287360"/>
                </a:cubicBezTo>
                <a:cubicBezTo>
                  <a:pt x="353807" y="253294"/>
                  <a:pt x="239837" y="282057"/>
                  <a:pt x="358588" y="260466"/>
                </a:cubicBezTo>
                <a:cubicBezTo>
                  <a:pt x="397132" y="253458"/>
                  <a:pt x="387730" y="252140"/>
                  <a:pt x="421341" y="242537"/>
                </a:cubicBezTo>
                <a:cubicBezTo>
                  <a:pt x="433188" y="239152"/>
                  <a:pt x="445399" y="237112"/>
                  <a:pt x="457200" y="233572"/>
                </a:cubicBezTo>
                <a:cubicBezTo>
                  <a:pt x="502933" y="219852"/>
                  <a:pt x="505525" y="214943"/>
                  <a:pt x="546847" y="206678"/>
                </a:cubicBezTo>
                <a:cubicBezTo>
                  <a:pt x="564671" y="203113"/>
                  <a:pt x="582752" y="200964"/>
                  <a:pt x="600635" y="197713"/>
                </a:cubicBezTo>
                <a:cubicBezTo>
                  <a:pt x="615626" y="194987"/>
                  <a:pt x="630468" y="191475"/>
                  <a:pt x="645459" y="188749"/>
                </a:cubicBezTo>
                <a:cubicBezTo>
                  <a:pt x="663342" y="185498"/>
                  <a:pt x="681382" y="183134"/>
                  <a:pt x="699247" y="179784"/>
                </a:cubicBezTo>
                <a:cubicBezTo>
                  <a:pt x="871200" y="147543"/>
                  <a:pt x="720373" y="173276"/>
                  <a:pt x="842682" y="152890"/>
                </a:cubicBezTo>
                <a:cubicBezTo>
                  <a:pt x="898664" y="115567"/>
                  <a:pt x="861682" y="133959"/>
                  <a:pt x="977153" y="125996"/>
                </a:cubicBezTo>
                <a:cubicBezTo>
                  <a:pt x="1027920" y="122495"/>
                  <a:pt x="1078753" y="120019"/>
                  <a:pt x="1129553" y="117031"/>
                </a:cubicBezTo>
                <a:cubicBezTo>
                  <a:pt x="1214000" y="95919"/>
                  <a:pt x="1113182" y="119077"/>
                  <a:pt x="1272988" y="99102"/>
                </a:cubicBezTo>
                <a:cubicBezTo>
                  <a:pt x="1285214" y="97574"/>
                  <a:pt x="1296577" y="91253"/>
                  <a:pt x="1308847" y="90137"/>
                </a:cubicBezTo>
                <a:cubicBezTo>
                  <a:pt x="1362497" y="85260"/>
                  <a:pt x="1416424" y="84160"/>
                  <a:pt x="1470212" y="81172"/>
                </a:cubicBezTo>
                <a:cubicBezTo>
                  <a:pt x="1491130" y="78184"/>
                  <a:pt x="1512919" y="78890"/>
                  <a:pt x="1532965" y="72208"/>
                </a:cubicBezTo>
                <a:cubicBezTo>
                  <a:pt x="1540983" y="69535"/>
                  <a:pt x="1543125" y="57608"/>
                  <a:pt x="1550894" y="54278"/>
                </a:cubicBezTo>
                <a:cubicBezTo>
                  <a:pt x="1564899" y="48276"/>
                  <a:pt x="1580844" y="48618"/>
                  <a:pt x="1595718" y="45313"/>
                </a:cubicBezTo>
                <a:cubicBezTo>
                  <a:pt x="1607745" y="42640"/>
                  <a:pt x="1619623" y="39337"/>
                  <a:pt x="1631576" y="36349"/>
                </a:cubicBezTo>
                <a:cubicBezTo>
                  <a:pt x="1764954" y="-30342"/>
                  <a:pt x="1665733" y="12229"/>
                  <a:pt x="1999129" y="27384"/>
                </a:cubicBezTo>
                <a:cubicBezTo>
                  <a:pt x="2020237" y="28343"/>
                  <a:pt x="2040897" y="33880"/>
                  <a:pt x="2061882" y="36349"/>
                </a:cubicBezTo>
                <a:cubicBezTo>
                  <a:pt x="2091708" y="39858"/>
                  <a:pt x="2121647" y="42325"/>
                  <a:pt x="2151529" y="45313"/>
                </a:cubicBezTo>
                <a:cubicBezTo>
                  <a:pt x="2187671" y="52542"/>
                  <a:pt x="2222041" y="60278"/>
                  <a:pt x="2259106" y="63243"/>
                </a:cubicBezTo>
                <a:cubicBezTo>
                  <a:pt x="2312806" y="67539"/>
                  <a:pt x="2366683" y="69220"/>
                  <a:pt x="2420471" y="72208"/>
                </a:cubicBezTo>
                <a:cubicBezTo>
                  <a:pt x="2444377" y="75196"/>
                  <a:pt x="2468376" y="77509"/>
                  <a:pt x="2492188" y="81172"/>
                </a:cubicBezTo>
                <a:cubicBezTo>
                  <a:pt x="2507248" y="83489"/>
                  <a:pt x="2521794" y="89376"/>
                  <a:pt x="2537012" y="90137"/>
                </a:cubicBezTo>
                <a:cubicBezTo>
                  <a:pt x="2641512" y="95362"/>
                  <a:pt x="2746188" y="96114"/>
                  <a:pt x="2850776" y="99102"/>
                </a:cubicBezTo>
                <a:cubicBezTo>
                  <a:pt x="2871694" y="102090"/>
                  <a:pt x="2893807" y="100481"/>
                  <a:pt x="2913529" y="108066"/>
                </a:cubicBezTo>
                <a:cubicBezTo>
                  <a:pt x="2933641" y="115801"/>
                  <a:pt x="2948044" y="134288"/>
                  <a:pt x="2967318" y="143925"/>
                </a:cubicBezTo>
                <a:cubicBezTo>
                  <a:pt x="2979271" y="149902"/>
                  <a:pt x="2991573" y="155225"/>
                  <a:pt x="3003176" y="161855"/>
                </a:cubicBezTo>
                <a:cubicBezTo>
                  <a:pt x="3012531" y="167201"/>
                  <a:pt x="3019983" y="176001"/>
                  <a:pt x="3030071" y="179784"/>
                </a:cubicBezTo>
                <a:cubicBezTo>
                  <a:pt x="3044338" y="185134"/>
                  <a:pt x="3060112" y="185054"/>
                  <a:pt x="3074894" y="188749"/>
                </a:cubicBezTo>
                <a:cubicBezTo>
                  <a:pt x="3084061" y="191041"/>
                  <a:pt x="3092621" y="195421"/>
                  <a:pt x="3101788" y="197713"/>
                </a:cubicBezTo>
                <a:cubicBezTo>
                  <a:pt x="3152969" y="210508"/>
                  <a:pt x="3136459" y="201839"/>
                  <a:pt x="3182471" y="215643"/>
                </a:cubicBezTo>
                <a:cubicBezTo>
                  <a:pt x="3200573" y="221074"/>
                  <a:pt x="3236259" y="233572"/>
                  <a:pt x="3236259" y="233572"/>
                </a:cubicBezTo>
                <a:cubicBezTo>
                  <a:pt x="3245224" y="239549"/>
                  <a:pt x="3252855" y="248333"/>
                  <a:pt x="3263153" y="251502"/>
                </a:cubicBezTo>
                <a:cubicBezTo>
                  <a:pt x="3288548" y="259316"/>
                  <a:pt x="3371696" y="272580"/>
                  <a:pt x="3406588" y="278396"/>
                </a:cubicBezTo>
                <a:cubicBezTo>
                  <a:pt x="3412565" y="284372"/>
                  <a:pt x="3417270" y="291977"/>
                  <a:pt x="3424518" y="296325"/>
                </a:cubicBezTo>
                <a:cubicBezTo>
                  <a:pt x="3432621" y="301187"/>
                  <a:pt x="3442326" y="302694"/>
                  <a:pt x="3451412" y="305290"/>
                </a:cubicBezTo>
                <a:cubicBezTo>
                  <a:pt x="3464809" y="309118"/>
                  <a:pt x="3499841" y="316057"/>
                  <a:pt x="3514165" y="323219"/>
                </a:cubicBezTo>
                <a:cubicBezTo>
                  <a:pt x="3517945" y="325109"/>
                  <a:pt x="3520141" y="329196"/>
                  <a:pt x="3523129" y="332184"/>
                </a:cubicBezTo>
              </a:path>
            </a:pathLst>
          </a:custGeom>
          <a:ln w="25400">
            <a:headEnd/>
            <a:tailEnd/>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spAutoFit/>
          </a:bodyPr>
          <a:lstStyle/>
          <a:p>
            <a:pPr marL="0" marR="0" indent="290513" algn="l" defTabSz="914400" rtl="0" eaLnBrk="1" fontAlgn="base" latinLnBrk="0" hangingPunct="1">
              <a:lnSpc>
                <a:spcPct val="100000"/>
              </a:lnSpc>
              <a:spcBef>
                <a:spcPct val="0"/>
              </a:spcBef>
              <a:spcAft>
                <a:spcPct val="0"/>
              </a:spcAft>
              <a:buClrTx/>
              <a:buSzTx/>
              <a:buFontTx/>
              <a:buAutoNum type="arabicPeriod"/>
              <a:tabLst/>
            </a:pPr>
            <a:endParaRPr kumimoji="0" lang="en-GB" sz="1800" b="0" i="0" u="none" strike="noStrike" cap="none" normalizeH="0" baseline="0" smtClean="0">
              <a:ln>
                <a:noFill/>
              </a:ln>
              <a:solidFill>
                <a:schemeClr val="tx1"/>
              </a:solidFill>
              <a:effectLst/>
              <a:latin typeface="Palatino" pitchFamily="2" charset="0"/>
            </a:endParaRPr>
          </a:p>
        </p:txBody>
      </p:sp>
      <p:sp>
        <p:nvSpPr>
          <p:cNvPr id="46" name="Freeform 45"/>
          <p:cNvSpPr/>
          <p:nvPr/>
        </p:nvSpPr>
        <p:spPr bwMode="auto">
          <a:xfrm>
            <a:off x="3106271" y="2164487"/>
            <a:ext cx="3599329" cy="420479"/>
          </a:xfrm>
          <a:custGeom>
            <a:avLst/>
            <a:gdLst>
              <a:gd name="connsiteX0" fmla="*/ 0 w 3523129"/>
              <a:gd name="connsiteY0" fmla="*/ 350113 h 350113"/>
              <a:gd name="connsiteX1" fmla="*/ 89647 w 3523129"/>
              <a:gd name="connsiteY1" fmla="*/ 332184 h 350113"/>
              <a:gd name="connsiteX2" fmla="*/ 116541 w 3523129"/>
              <a:gd name="connsiteY2" fmla="*/ 314255 h 350113"/>
              <a:gd name="connsiteX3" fmla="*/ 179294 w 3523129"/>
              <a:gd name="connsiteY3" fmla="*/ 296325 h 350113"/>
              <a:gd name="connsiteX4" fmla="*/ 206188 w 3523129"/>
              <a:gd name="connsiteY4" fmla="*/ 287360 h 350113"/>
              <a:gd name="connsiteX5" fmla="*/ 358588 w 3523129"/>
              <a:gd name="connsiteY5" fmla="*/ 260466 h 350113"/>
              <a:gd name="connsiteX6" fmla="*/ 421341 w 3523129"/>
              <a:gd name="connsiteY6" fmla="*/ 242537 h 350113"/>
              <a:gd name="connsiteX7" fmla="*/ 457200 w 3523129"/>
              <a:gd name="connsiteY7" fmla="*/ 233572 h 350113"/>
              <a:gd name="connsiteX8" fmla="*/ 546847 w 3523129"/>
              <a:gd name="connsiteY8" fmla="*/ 206678 h 350113"/>
              <a:gd name="connsiteX9" fmla="*/ 600635 w 3523129"/>
              <a:gd name="connsiteY9" fmla="*/ 197713 h 350113"/>
              <a:gd name="connsiteX10" fmla="*/ 645459 w 3523129"/>
              <a:gd name="connsiteY10" fmla="*/ 188749 h 350113"/>
              <a:gd name="connsiteX11" fmla="*/ 699247 w 3523129"/>
              <a:gd name="connsiteY11" fmla="*/ 179784 h 350113"/>
              <a:gd name="connsiteX12" fmla="*/ 842682 w 3523129"/>
              <a:gd name="connsiteY12" fmla="*/ 152890 h 350113"/>
              <a:gd name="connsiteX13" fmla="*/ 977153 w 3523129"/>
              <a:gd name="connsiteY13" fmla="*/ 125996 h 350113"/>
              <a:gd name="connsiteX14" fmla="*/ 1129553 w 3523129"/>
              <a:gd name="connsiteY14" fmla="*/ 117031 h 350113"/>
              <a:gd name="connsiteX15" fmla="*/ 1272988 w 3523129"/>
              <a:gd name="connsiteY15" fmla="*/ 99102 h 350113"/>
              <a:gd name="connsiteX16" fmla="*/ 1308847 w 3523129"/>
              <a:gd name="connsiteY16" fmla="*/ 90137 h 350113"/>
              <a:gd name="connsiteX17" fmla="*/ 1470212 w 3523129"/>
              <a:gd name="connsiteY17" fmla="*/ 81172 h 350113"/>
              <a:gd name="connsiteX18" fmla="*/ 1532965 w 3523129"/>
              <a:gd name="connsiteY18" fmla="*/ 72208 h 350113"/>
              <a:gd name="connsiteX19" fmla="*/ 1550894 w 3523129"/>
              <a:gd name="connsiteY19" fmla="*/ 54278 h 350113"/>
              <a:gd name="connsiteX20" fmla="*/ 1595718 w 3523129"/>
              <a:gd name="connsiteY20" fmla="*/ 45313 h 350113"/>
              <a:gd name="connsiteX21" fmla="*/ 1631576 w 3523129"/>
              <a:gd name="connsiteY21" fmla="*/ 36349 h 350113"/>
              <a:gd name="connsiteX22" fmla="*/ 1999129 w 3523129"/>
              <a:gd name="connsiteY22" fmla="*/ 27384 h 350113"/>
              <a:gd name="connsiteX23" fmla="*/ 2061882 w 3523129"/>
              <a:gd name="connsiteY23" fmla="*/ 36349 h 350113"/>
              <a:gd name="connsiteX24" fmla="*/ 2151529 w 3523129"/>
              <a:gd name="connsiteY24" fmla="*/ 45313 h 350113"/>
              <a:gd name="connsiteX25" fmla="*/ 2259106 w 3523129"/>
              <a:gd name="connsiteY25" fmla="*/ 63243 h 350113"/>
              <a:gd name="connsiteX26" fmla="*/ 2420471 w 3523129"/>
              <a:gd name="connsiteY26" fmla="*/ 72208 h 350113"/>
              <a:gd name="connsiteX27" fmla="*/ 2492188 w 3523129"/>
              <a:gd name="connsiteY27" fmla="*/ 81172 h 350113"/>
              <a:gd name="connsiteX28" fmla="*/ 2537012 w 3523129"/>
              <a:gd name="connsiteY28" fmla="*/ 90137 h 350113"/>
              <a:gd name="connsiteX29" fmla="*/ 2850776 w 3523129"/>
              <a:gd name="connsiteY29" fmla="*/ 99102 h 350113"/>
              <a:gd name="connsiteX30" fmla="*/ 2913529 w 3523129"/>
              <a:gd name="connsiteY30" fmla="*/ 108066 h 350113"/>
              <a:gd name="connsiteX31" fmla="*/ 2967318 w 3523129"/>
              <a:gd name="connsiteY31" fmla="*/ 143925 h 350113"/>
              <a:gd name="connsiteX32" fmla="*/ 3003176 w 3523129"/>
              <a:gd name="connsiteY32" fmla="*/ 161855 h 350113"/>
              <a:gd name="connsiteX33" fmla="*/ 3030071 w 3523129"/>
              <a:gd name="connsiteY33" fmla="*/ 179784 h 350113"/>
              <a:gd name="connsiteX34" fmla="*/ 3074894 w 3523129"/>
              <a:gd name="connsiteY34" fmla="*/ 188749 h 350113"/>
              <a:gd name="connsiteX35" fmla="*/ 3101788 w 3523129"/>
              <a:gd name="connsiteY35" fmla="*/ 197713 h 350113"/>
              <a:gd name="connsiteX36" fmla="*/ 3182471 w 3523129"/>
              <a:gd name="connsiteY36" fmla="*/ 215643 h 350113"/>
              <a:gd name="connsiteX37" fmla="*/ 3236259 w 3523129"/>
              <a:gd name="connsiteY37" fmla="*/ 233572 h 350113"/>
              <a:gd name="connsiteX38" fmla="*/ 3263153 w 3523129"/>
              <a:gd name="connsiteY38" fmla="*/ 251502 h 350113"/>
              <a:gd name="connsiteX39" fmla="*/ 3406588 w 3523129"/>
              <a:gd name="connsiteY39" fmla="*/ 278396 h 350113"/>
              <a:gd name="connsiteX40" fmla="*/ 3424518 w 3523129"/>
              <a:gd name="connsiteY40" fmla="*/ 296325 h 350113"/>
              <a:gd name="connsiteX41" fmla="*/ 3451412 w 3523129"/>
              <a:gd name="connsiteY41" fmla="*/ 305290 h 350113"/>
              <a:gd name="connsiteX42" fmla="*/ 3514165 w 3523129"/>
              <a:gd name="connsiteY42" fmla="*/ 323219 h 350113"/>
              <a:gd name="connsiteX43" fmla="*/ 3523129 w 3523129"/>
              <a:gd name="connsiteY43" fmla="*/ 332184 h 3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523129" h="350113">
                <a:moveTo>
                  <a:pt x="0" y="350113"/>
                </a:moveTo>
                <a:cubicBezTo>
                  <a:pt x="23131" y="346809"/>
                  <a:pt x="64610" y="344702"/>
                  <a:pt x="89647" y="332184"/>
                </a:cubicBezTo>
                <a:cubicBezTo>
                  <a:pt x="99284" y="327366"/>
                  <a:pt x="106904" y="319073"/>
                  <a:pt x="116541" y="314255"/>
                </a:cubicBezTo>
                <a:cubicBezTo>
                  <a:pt x="130872" y="307089"/>
                  <a:pt x="165888" y="300155"/>
                  <a:pt x="179294" y="296325"/>
                </a:cubicBezTo>
                <a:cubicBezTo>
                  <a:pt x="188380" y="293729"/>
                  <a:pt x="196980" y="289485"/>
                  <a:pt x="206188" y="287360"/>
                </a:cubicBezTo>
                <a:cubicBezTo>
                  <a:pt x="353807" y="253294"/>
                  <a:pt x="239837" y="282057"/>
                  <a:pt x="358588" y="260466"/>
                </a:cubicBezTo>
                <a:cubicBezTo>
                  <a:pt x="397132" y="253458"/>
                  <a:pt x="387730" y="252140"/>
                  <a:pt x="421341" y="242537"/>
                </a:cubicBezTo>
                <a:cubicBezTo>
                  <a:pt x="433188" y="239152"/>
                  <a:pt x="445399" y="237112"/>
                  <a:pt x="457200" y="233572"/>
                </a:cubicBezTo>
                <a:cubicBezTo>
                  <a:pt x="502933" y="219852"/>
                  <a:pt x="505525" y="214943"/>
                  <a:pt x="546847" y="206678"/>
                </a:cubicBezTo>
                <a:cubicBezTo>
                  <a:pt x="564671" y="203113"/>
                  <a:pt x="582752" y="200964"/>
                  <a:pt x="600635" y="197713"/>
                </a:cubicBezTo>
                <a:cubicBezTo>
                  <a:pt x="615626" y="194987"/>
                  <a:pt x="630468" y="191475"/>
                  <a:pt x="645459" y="188749"/>
                </a:cubicBezTo>
                <a:cubicBezTo>
                  <a:pt x="663342" y="185498"/>
                  <a:pt x="681382" y="183134"/>
                  <a:pt x="699247" y="179784"/>
                </a:cubicBezTo>
                <a:cubicBezTo>
                  <a:pt x="871200" y="147543"/>
                  <a:pt x="720373" y="173276"/>
                  <a:pt x="842682" y="152890"/>
                </a:cubicBezTo>
                <a:cubicBezTo>
                  <a:pt x="898664" y="115567"/>
                  <a:pt x="861682" y="133959"/>
                  <a:pt x="977153" y="125996"/>
                </a:cubicBezTo>
                <a:cubicBezTo>
                  <a:pt x="1027920" y="122495"/>
                  <a:pt x="1078753" y="120019"/>
                  <a:pt x="1129553" y="117031"/>
                </a:cubicBezTo>
                <a:cubicBezTo>
                  <a:pt x="1214000" y="95919"/>
                  <a:pt x="1113182" y="119077"/>
                  <a:pt x="1272988" y="99102"/>
                </a:cubicBezTo>
                <a:cubicBezTo>
                  <a:pt x="1285214" y="97574"/>
                  <a:pt x="1296577" y="91253"/>
                  <a:pt x="1308847" y="90137"/>
                </a:cubicBezTo>
                <a:cubicBezTo>
                  <a:pt x="1362497" y="85260"/>
                  <a:pt x="1416424" y="84160"/>
                  <a:pt x="1470212" y="81172"/>
                </a:cubicBezTo>
                <a:cubicBezTo>
                  <a:pt x="1491130" y="78184"/>
                  <a:pt x="1512919" y="78890"/>
                  <a:pt x="1532965" y="72208"/>
                </a:cubicBezTo>
                <a:cubicBezTo>
                  <a:pt x="1540983" y="69535"/>
                  <a:pt x="1543125" y="57608"/>
                  <a:pt x="1550894" y="54278"/>
                </a:cubicBezTo>
                <a:cubicBezTo>
                  <a:pt x="1564899" y="48276"/>
                  <a:pt x="1580844" y="48618"/>
                  <a:pt x="1595718" y="45313"/>
                </a:cubicBezTo>
                <a:cubicBezTo>
                  <a:pt x="1607745" y="42640"/>
                  <a:pt x="1619623" y="39337"/>
                  <a:pt x="1631576" y="36349"/>
                </a:cubicBezTo>
                <a:cubicBezTo>
                  <a:pt x="1764954" y="-30342"/>
                  <a:pt x="1665733" y="12229"/>
                  <a:pt x="1999129" y="27384"/>
                </a:cubicBezTo>
                <a:cubicBezTo>
                  <a:pt x="2020237" y="28343"/>
                  <a:pt x="2040897" y="33880"/>
                  <a:pt x="2061882" y="36349"/>
                </a:cubicBezTo>
                <a:cubicBezTo>
                  <a:pt x="2091708" y="39858"/>
                  <a:pt x="2121647" y="42325"/>
                  <a:pt x="2151529" y="45313"/>
                </a:cubicBezTo>
                <a:cubicBezTo>
                  <a:pt x="2187671" y="52542"/>
                  <a:pt x="2222041" y="60278"/>
                  <a:pt x="2259106" y="63243"/>
                </a:cubicBezTo>
                <a:cubicBezTo>
                  <a:pt x="2312806" y="67539"/>
                  <a:pt x="2366683" y="69220"/>
                  <a:pt x="2420471" y="72208"/>
                </a:cubicBezTo>
                <a:cubicBezTo>
                  <a:pt x="2444377" y="75196"/>
                  <a:pt x="2468376" y="77509"/>
                  <a:pt x="2492188" y="81172"/>
                </a:cubicBezTo>
                <a:cubicBezTo>
                  <a:pt x="2507248" y="83489"/>
                  <a:pt x="2521794" y="89376"/>
                  <a:pt x="2537012" y="90137"/>
                </a:cubicBezTo>
                <a:cubicBezTo>
                  <a:pt x="2641512" y="95362"/>
                  <a:pt x="2746188" y="96114"/>
                  <a:pt x="2850776" y="99102"/>
                </a:cubicBezTo>
                <a:cubicBezTo>
                  <a:pt x="2871694" y="102090"/>
                  <a:pt x="2893807" y="100481"/>
                  <a:pt x="2913529" y="108066"/>
                </a:cubicBezTo>
                <a:cubicBezTo>
                  <a:pt x="2933641" y="115801"/>
                  <a:pt x="2948044" y="134288"/>
                  <a:pt x="2967318" y="143925"/>
                </a:cubicBezTo>
                <a:cubicBezTo>
                  <a:pt x="2979271" y="149902"/>
                  <a:pt x="2991573" y="155225"/>
                  <a:pt x="3003176" y="161855"/>
                </a:cubicBezTo>
                <a:cubicBezTo>
                  <a:pt x="3012531" y="167201"/>
                  <a:pt x="3019983" y="176001"/>
                  <a:pt x="3030071" y="179784"/>
                </a:cubicBezTo>
                <a:cubicBezTo>
                  <a:pt x="3044338" y="185134"/>
                  <a:pt x="3060112" y="185054"/>
                  <a:pt x="3074894" y="188749"/>
                </a:cubicBezTo>
                <a:cubicBezTo>
                  <a:pt x="3084061" y="191041"/>
                  <a:pt x="3092621" y="195421"/>
                  <a:pt x="3101788" y="197713"/>
                </a:cubicBezTo>
                <a:cubicBezTo>
                  <a:pt x="3152969" y="210508"/>
                  <a:pt x="3136459" y="201839"/>
                  <a:pt x="3182471" y="215643"/>
                </a:cubicBezTo>
                <a:cubicBezTo>
                  <a:pt x="3200573" y="221074"/>
                  <a:pt x="3236259" y="233572"/>
                  <a:pt x="3236259" y="233572"/>
                </a:cubicBezTo>
                <a:cubicBezTo>
                  <a:pt x="3245224" y="239549"/>
                  <a:pt x="3252855" y="248333"/>
                  <a:pt x="3263153" y="251502"/>
                </a:cubicBezTo>
                <a:cubicBezTo>
                  <a:pt x="3288548" y="259316"/>
                  <a:pt x="3371696" y="272580"/>
                  <a:pt x="3406588" y="278396"/>
                </a:cubicBezTo>
                <a:cubicBezTo>
                  <a:pt x="3412565" y="284372"/>
                  <a:pt x="3417270" y="291977"/>
                  <a:pt x="3424518" y="296325"/>
                </a:cubicBezTo>
                <a:cubicBezTo>
                  <a:pt x="3432621" y="301187"/>
                  <a:pt x="3442326" y="302694"/>
                  <a:pt x="3451412" y="305290"/>
                </a:cubicBezTo>
                <a:cubicBezTo>
                  <a:pt x="3464809" y="309118"/>
                  <a:pt x="3499841" y="316057"/>
                  <a:pt x="3514165" y="323219"/>
                </a:cubicBezTo>
                <a:cubicBezTo>
                  <a:pt x="3517945" y="325109"/>
                  <a:pt x="3520141" y="329196"/>
                  <a:pt x="3523129" y="332184"/>
                </a:cubicBezTo>
              </a:path>
            </a:pathLst>
          </a:custGeom>
          <a:ln w="25400">
            <a:prstDash val="dash"/>
            <a:headEnd/>
            <a:tailEnd/>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spAutoFit/>
          </a:bodyPr>
          <a:lstStyle/>
          <a:p>
            <a:pPr marL="0" marR="0" indent="290513" algn="l" defTabSz="914400" rtl="0" eaLnBrk="1" fontAlgn="base" latinLnBrk="0" hangingPunct="1">
              <a:lnSpc>
                <a:spcPct val="100000"/>
              </a:lnSpc>
              <a:spcBef>
                <a:spcPct val="0"/>
              </a:spcBef>
              <a:spcAft>
                <a:spcPct val="0"/>
              </a:spcAft>
              <a:buClrTx/>
              <a:buSzTx/>
              <a:buFontTx/>
              <a:buAutoNum type="arabicPeriod"/>
              <a:tabLst/>
            </a:pPr>
            <a:endParaRPr kumimoji="0" lang="en-GB" sz="1800" b="0" i="0" u="none" strike="noStrike" cap="none" normalizeH="0" baseline="0" smtClean="0">
              <a:ln>
                <a:noFill/>
              </a:ln>
              <a:solidFill>
                <a:schemeClr val="tx1"/>
              </a:solidFill>
              <a:effectLst/>
              <a:latin typeface="Palatino" pitchFamily="2" charset="0"/>
            </a:endParaRPr>
          </a:p>
        </p:txBody>
      </p:sp>
      <mc:AlternateContent xmlns:mc="http://schemas.openxmlformats.org/markup-compatibility/2006" xmlns:a14="http://schemas.microsoft.com/office/drawing/2010/main">
        <mc:Choice Requires="a14">
          <p:sp>
            <p:nvSpPr>
              <p:cNvPr id="47" name="TextBox 46"/>
              <p:cNvSpPr txBox="1"/>
              <p:nvPr/>
            </p:nvSpPr>
            <p:spPr>
              <a:xfrm>
                <a:off x="300318" y="4419600"/>
                <a:ext cx="8615082" cy="2677656"/>
              </a:xfrm>
              <a:prstGeom prst="rect">
                <a:avLst/>
              </a:prstGeom>
              <a:noFill/>
            </p:spPr>
            <p:txBody>
              <a:bodyPr wrap="square" rtlCol="0">
                <a:spAutoFit/>
              </a:bodyPr>
              <a:lstStyle/>
              <a:p>
                <a:r>
                  <a:rPr lang="en-GB" sz="2400" dirty="0" smtClean="0">
                    <a:latin typeface="+mj-lt"/>
                  </a:rPr>
                  <a:t>For type I is optimal to take education level 0, independent from the firm’s strategy.</a:t>
                </a:r>
              </a:p>
              <a:p>
                <a:r>
                  <a:rPr lang="en-GB" sz="2400" dirty="0" smtClean="0">
                    <a:latin typeface="+mj-lt"/>
                  </a:rPr>
                  <a:t>Given the strategy of the firms, for type II it is optimal to takes education level y*</a:t>
                </a:r>
              </a:p>
              <a:p>
                <a:r>
                  <a:rPr lang="en-GB" sz="2400" dirty="0" smtClean="0">
                    <a:latin typeface="+mj-lt"/>
                  </a:rPr>
                  <a:t>Low productivity workers are hired at salary </a:t>
                </a:r>
                <a14:m>
                  <m:oMath xmlns:m="http://schemas.openxmlformats.org/officeDocument/2006/math">
                    <m:sSub>
                      <m:sSubPr>
                        <m:ctrlPr>
                          <a:rPr lang="en-GB" sz="2400" i="1" smtClean="0">
                            <a:solidFill>
                              <a:schemeClr val="tx1"/>
                            </a:solidFill>
                            <a:latin typeface="Cambria Math" panose="02040503050406030204" pitchFamily="18" charset="0"/>
                          </a:rPr>
                        </m:ctrlPr>
                      </m:sSubPr>
                      <m:e>
                        <m:r>
                          <a:rPr lang="en-GB" sz="2400" b="0" i="1" smtClean="0">
                            <a:solidFill>
                              <a:schemeClr val="tx1"/>
                            </a:solidFill>
                            <a:latin typeface="Cambria Math" panose="02040503050406030204" pitchFamily="18" charset="0"/>
                          </a:rPr>
                          <m:t>𝑤</m:t>
                        </m:r>
                      </m:e>
                      <m:sub>
                        <m:r>
                          <a:rPr lang="en-GB" sz="2400" b="0" i="1" smtClean="0">
                            <a:solidFill>
                              <a:schemeClr val="tx1"/>
                            </a:solidFill>
                            <a:latin typeface="Cambria Math" panose="02040503050406030204" pitchFamily="18" charset="0"/>
                          </a:rPr>
                          <m:t>𝐿</m:t>
                        </m:r>
                      </m:sub>
                    </m:sSub>
                  </m:oMath>
                </a14:m>
                <a:endParaRPr lang="en-GB" sz="2400" dirty="0"/>
              </a:p>
              <a:p>
                <a:r>
                  <a:rPr lang="en-GB" sz="2400" dirty="0" smtClean="0">
                    <a:latin typeface="+mj-lt"/>
                  </a:rPr>
                  <a:t>High </a:t>
                </a:r>
                <a:r>
                  <a:rPr lang="en-GB" sz="2400" dirty="0">
                    <a:latin typeface="+mj-lt"/>
                  </a:rPr>
                  <a:t>productivity workers are hired at salary </a:t>
                </a:r>
                <a14:m>
                  <m:oMath xmlns:m="http://schemas.openxmlformats.org/officeDocument/2006/math">
                    <m:sSub>
                      <m:sSubPr>
                        <m:ctrlPr>
                          <a:rPr lang="en-GB" sz="2400" i="1">
                            <a:latin typeface="Cambria Math" panose="02040503050406030204" pitchFamily="18" charset="0"/>
                          </a:rPr>
                        </m:ctrlPr>
                      </m:sSubPr>
                      <m:e>
                        <m:r>
                          <a:rPr lang="en-GB" sz="2400">
                            <a:latin typeface="Cambria Math" panose="02040503050406030204" pitchFamily="18" charset="0"/>
                          </a:rPr>
                          <m:t>𝑤</m:t>
                        </m:r>
                      </m:e>
                      <m:sub>
                        <m:r>
                          <m:rPr>
                            <m:sty m:val="p"/>
                          </m:rPr>
                          <a:rPr lang="en-GB" sz="2400" b="0" i="0" smtClean="0">
                            <a:latin typeface="Cambria Math" panose="02040503050406030204" pitchFamily="18" charset="0"/>
                          </a:rPr>
                          <m:t>H</m:t>
                        </m:r>
                      </m:sub>
                    </m:sSub>
                    <m:r>
                      <a:rPr lang="en-GB" sz="2400" b="0" i="0" smtClean="0">
                        <a:latin typeface="Cambria Math" panose="02040503050406030204" pitchFamily="18" charset="0"/>
                      </a:rPr>
                      <m:t>+</m:t>
                    </m:r>
                    <m:r>
                      <m:rPr>
                        <m:sty m:val="p"/>
                      </m:rPr>
                      <a:rPr lang="en-GB" sz="2400" b="0" i="0" smtClean="0">
                        <a:latin typeface="Cambria Math" panose="02040503050406030204" pitchFamily="18" charset="0"/>
                      </a:rPr>
                      <m:t>b</m:t>
                    </m:r>
                  </m:oMath>
                </a14:m>
                <a:endParaRPr lang="en-GB" sz="2400" dirty="0">
                  <a:latin typeface="+mj-lt"/>
                </a:endParaRPr>
              </a:p>
              <a:p>
                <a:endParaRPr lang="en-GB" sz="2400" dirty="0">
                  <a:latin typeface="+mj-lt"/>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300318" y="4419600"/>
                <a:ext cx="8615082" cy="2677656"/>
              </a:xfrm>
              <a:prstGeom prst="rect">
                <a:avLst/>
              </a:prstGeom>
              <a:blipFill rotWithShape="0">
                <a:blip r:embed="rId2"/>
                <a:stretch>
                  <a:fillRect l="-1061" t="-1595" r="-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381000" y="3043535"/>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m:oMathPara>
                </a14:m>
                <a:endParaRPr lang="en-GB" dirty="0">
                  <a:latin typeface="+mj-lt"/>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381000" y="3043535"/>
                <a:ext cx="685800" cy="369332"/>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920002" y="3069993"/>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920002" y="3069993"/>
                <a:ext cx="685800" cy="369332"/>
              </a:xfrm>
              <a:prstGeom prst="rect">
                <a:avLst/>
              </a:prstGeom>
              <a:blipFill rotWithShape="0">
                <a:blip r:embed="rId4"/>
                <a:stretch>
                  <a:fillRect b="-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2" name="TextBox 51"/>
              <p:cNvSpPr txBox="1"/>
              <p:nvPr/>
            </p:nvSpPr>
            <p:spPr>
              <a:xfrm>
                <a:off x="3934385" y="3015734"/>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m:oMathPara>
                </a14:m>
                <a:endParaRPr lang="en-GB" dirty="0">
                  <a:latin typeface="+mj-lt"/>
                </a:endParaRPr>
              </a:p>
            </p:txBody>
          </p:sp>
        </mc:Choice>
        <mc:Fallback xmlns="">
          <p:sp>
            <p:nvSpPr>
              <p:cNvPr id="52" name="TextBox 51"/>
              <p:cNvSpPr txBox="1">
                <a:spLocks noRot="1" noChangeAspect="1" noMove="1" noResize="1" noEditPoints="1" noAdjustHandles="1" noChangeArrowheads="1" noChangeShapeType="1" noTextEdit="1"/>
              </p:cNvSpPr>
              <p:nvPr/>
            </p:nvSpPr>
            <p:spPr>
              <a:xfrm>
                <a:off x="3934385" y="3015734"/>
                <a:ext cx="685800" cy="369332"/>
              </a:xfrm>
              <a:prstGeom prst="rect">
                <a:avLst/>
              </a:prstGeom>
              <a:blipFill rotWithShape="0">
                <a:blip r:embed="rId5"/>
                <a:stretch>
                  <a:fillRect b="-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3" name="TextBox 52"/>
              <p:cNvSpPr txBox="1"/>
              <p:nvPr/>
            </p:nvSpPr>
            <p:spPr>
              <a:xfrm>
                <a:off x="4453220" y="3036838"/>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53" name="TextBox 52"/>
              <p:cNvSpPr txBox="1">
                <a:spLocks noRot="1" noChangeAspect="1" noMove="1" noResize="1" noEditPoints="1" noAdjustHandles="1" noChangeArrowheads="1" noChangeShapeType="1" noTextEdit="1"/>
              </p:cNvSpPr>
              <p:nvPr/>
            </p:nvSpPr>
            <p:spPr>
              <a:xfrm>
                <a:off x="4453220" y="3036838"/>
                <a:ext cx="685800" cy="369332"/>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4" name="TextBox 53"/>
              <p:cNvSpPr txBox="1"/>
              <p:nvPr/>
            </p:nvSpPr>
            <p:spPr>
              <a:xfrm>
                <a:off x="2737598" y="2971800"/>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m:oMathPara>
                </a14:m>
                <a:endParaRPr lang="en-GB" dirty="0">
                  <a:latin typeface="+mj-lt"/>
                </a:endParaRPr>
              </a:p>
            </p:txBody>
          </p:sp>
        </mc:Choice>
        <mc:Fallback xmlns="">
          <p:sp>
            <p:nvSpPr>
              <p:cNvPr id="54" name="TextBox 53"/>
              <p:cNvSpPr txBox="1">
                <a:spLocks noRot="1" noChangeAspect="1" noMove="1" noResize="1" noEditPoints="1" noAdjustHandles="1" noChangeArrowheads="1" noChangeShapeType="1" noTextEdit="1"/>
              </p:cNvSpPr>
              <p:nvPr/>
            </p:nvSpPr>
            <p:spPr>
              <a:xfrm>
                <a:off x="2737598" y="2971800"/>
                <a:ext cx="685800" cy="369332"/>
              </a:xfrm>
              <a:prstGeom prst="rect">
                <a:avLst/>
              </a:prstGeom>
              <a:blipFill rotWithShape="0">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5" name="TextBox 54"/>
              <p:cNvSpPr txBox="1"/>
              <p:nvPr/>
            </p:nvSpPr>
            <p:spPr>
              <a:xfrm>
                <a:off x="3238499" y="2878532"/>
                <a:ext cx="756398" cy="369332"/>
              </a:xfrm>
              <a:prstGeom prst="rect">
                <a:avLst/>
              </a:prstGeom>
              <a:noFill/>
            </p:spPr>
            <p:txBody>
              <a:bodyPr wrap="square" rtlCol="0">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a14:m>
                <a:r>
                  <a:rPr lang="en-GB" dirty="0" smtClean="0">
                    <a:latin typeface="+mj-lt"/>
                  </a:rPr>
                  <a:t>+b</a:t>
                </a:r>
                <a:endParaRPr lang="en-GB" dirty="0">
                  <a:latin typeface="+mj-lt"/>
                </a:endParaRPr>
              </a:p>
            </p:txBody>
          </p:sp>
        </mc:Choice>
        <mc:Fallback xmlns="">
          <p:sp>
            <p:nvSpPr>
              <p:cNvPr id="55" name="TextBox 54"/>
              <p:cNvSpPr txBox="1">
                <a:spLocks noRot="1" noChangeAspect="1" noMove="1" noResize="1" noEditPoints="1" noAdjustHandles="1" noChangeArrowheads="1" noChangeShapeType="1" noTextEdit="1"/>
              </p:cNvSpPr>
              <p:nvPr/>
            </p:nvSpPr>
            <p:spPr>
              <a:xfrm>
                <a:off x="3238499" y="2878532"/>
                <a:ext cx="756398" cy="369332"/>
              </a:xfrm>
              <a:prstGeom prst="rect">
                <a:avLst/>
              </a:prstGeom>
              <a:blipFill rotWithShape="0">
                <a:blip r:embed="rId8"/>
                <a:stretch>
                  <a:fillRect t="-8197" r="-5645" b="-245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6" name="TextBox 55"/>
              <p:cNvSpPr txBox="1"/>
              <p:nvPr/>
            </p:nvSpPr>
            <p:spPr>
              <a:xfrm>
                <a:off x="6324600" y="2971800"/>
                <a:ext cx="6858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𝐿</m:t>
                          </m:r>
                        </m:sub>
                      </m:sSub>
                    </m:oMath>
                  </m:oMathPara>
                </a14:m>
                <a:endParaRPr lang="en-GB" dirty="0">
                  <a:latin typeface="+mj-lt"/>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6324600" y="2971800"/>
                <a:ext cx="685800" cy="369332"/>
              </a:xfrm>
              <a:prstGeom prst="rect">
                <a:avLst/>
              </a:prstGeom>
              <a:blipFill rotWithShape="0">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7" name="TextBox 56"/>
              <p:cNvSpPr txBox="1"/>
              <p:nvPr/>
            </p:nvSpPr>
            <p:spPr>
              <a:xfrm>
                <a:off x="6863602" y="2998258"/>
                <a:ext cx="756398" cy="369332"/>
              </a:xfrm>
              <a:prstGeom prst="rect">
                <a:avLst/>
              </a:prstGeom>
              <a:noFill/>
            </p:spPr>
            <p:txBody>
              <a:bodyPr wrap="square" rtlCol="0">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𝑤</m:t>
                        </m:r>
                      </m:e>
                      <m:sub>
                        <m:r>
                          <a:rPr lang="en-GB" b="0" i="1" smtClean="0">
                            <a:solidFill>
                              <a:schemeClr val="tx1"/>
                            </a:solidFill>
                            <a:latin typeface="Cambria Math" panose="02040503050406030204" pitchFamily="18" charset="0"/>
                          </a:rPr>
                          <m:t>𝐻</m:t>
                        </m:r>
                      </m:sub>
                    </m:sSub>
                  </m:oMath>
                </a14:m>
                <a:r>
                  <a:rPr lang="en-GB" dirty="0" smtClean="0">
                    <a:latin typeface="+mj-lt"/>
                  </a:rPr>
                  <a:t>+b</a:t>
                </a:r>
                <a:endParaRPr lang="en-GB" dirty="0">
                  <a:latin typeface="+mj-lt"/>
                </a:endParaRPr>
              </a:p>
            </p:txBody>
          </p:sp>
        </mc:Choice>
        <mc:Fallback xmlns="">
          <p:sp>
            <p:nvSpPr>
              <p:cNvPr id="57" name="TextBox 56"/>
              <p:cNvSpPr txBox="1">
                <a:spLocks noRot="1" noChangeAspect="1" noMove="1" noResize="1" noEditPoints="1" noAdjustHandles="1" noChangeArrowheads="1" noChangeShapeType="1" noTextEdit="1"/>
              </p:cNvSpPr>
              <p:nvPr/>
            </p:nvSpPr>
            <p:spPr>
              <a:xfrm>
                <a:off x="6863602" y="2998258"/>
                <a:ext cx="756398" cy="369332"/>
              </a:xfrm>
              <a:prstGeom prst="rect">
                <a:avLst/>
              </a:prstGeom>
              <a:blipFill rotWithShape="0">
                <a:blip r:embed="rId10"/>
                <a:stretch>
                  <a:fillRect t="-10000" r="-4839" b="-26667"/>
                </a:stretch>
              </a:blipFill>
            </p:spPr>
            <p:txBody>
              <a:bodyPr/>
              <a:lstStyle/>
              <a:p>
                <a:r>
                  <a:rPr lang="en-GB">
                    <a:noFill/>
                  </a:rPr>
                  <a:t> </a:t>
                </a:r>
              </a:p>
            </p:txBody>
          </p:sp>
        </mc:Fallback>
      </mc:AlternateContent>
    </p:spTree>
    <p:extLst>
      <p:ext uri="{BB962C8B-B14F-4D97-AF65-F5344CB8AC3E}">
        <p14:creationId xmlns:p14="http://schemas.microsoft.com/office/powerpoint/2010/main" val="26803223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a:xfrm>
            <a:off x="1371600" y="381000"/>
            <a:ext cx="6019800" cy="533400"/>
          </a:xfrm>
        </p:spPr>
        <p:txBody>
          <a:bodyPr/>
          <a:lstStyle/>
          <a:p>
            <a:pPr eaLnBrk="1" hangingPunct="1"/>
            <a:r>
              <a:rPr lang="en-US" altLang="en-US" sz="2000" b="0" smtClean="0"/>
              <a:t>MARKET SIGNALING</a:t>
            </a:r>
          </a:p>
        </p:txBody>
      </p:sp>
      <p:grpSp>
        <p:nvGrpSpPr>
          <p:cNvPr id="15363" name="Group 5"/>
          <p:cNvGrpSpPr>
            <a:grpSpLocks/>
          </p:cNvGrpSpPr>
          <p:nvPr/>
        </p:nvGrpSpPr>
        <p:grpSpPr bwMode="auto">
          <a:xfrm>
            <a:off x="457200" y="381000"/>
            <a:ext cx="8229600" cy="487363"/>
            <a:chOff x="288" y="240"/>
            <a:chExt cx="5184" cy="307"/>
          </a:xfrm>
        </p:grpSpPr>
        <p:sp>
          <p:nvSpPr>
            <p:cNvPr id="15370"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17.2</a:t>
              </a:r>
            </a:p>
          </p:txBody>
        </p:sp>
        <p:sp>
          <p:nvSpPr>
            <p:cNvPr id="15371"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5364" name="Picture 14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533400" y="1066800"/>
            <a:ext cx="4716463" cy="400050"/>
          </a:xfrm>
          <a:prstGeom prst="rect">
            <a:avLst/>
          </a:prstGeom>
        </p:spPr>
        <p:txBody>
          <a:bodyPr wrap="none">
            <a:spAutoFit/>
          </a:bodyPr>
          <a:lstStyle/>
          <a:p>
            <a:pPr eaLnBrk="1" hangingPunct="1">
              <a:defRPr/>
            </a:pPr>
            <a:r>
              <a:rPr lang="en-US" sz="2000" dirty="0">
                <a:solidFill>
                  <a:srgbClr val="53BE8F"/>
                </a:solidFill>
                <a:latin typeface="+mj-lt"/>
              </a:rPr>
              <a:t>A Simple Model of Job Market Signaling</a:t>
            </a:r>
          </a:p>
        </p:txBody>
      </p:sp>
      <p:sp>
        <p:nvSpPr>
          <p:cNvPr id="8" name="Rectangle 7"/>
          <p:cNvSpPr/>
          <p:nvPr/>
        </p:nvSpPr>
        <p:spPr>
          <a:xfrm>
            <a:off x="685800" y="1490663"/>
            <a:ext cx="3019425" cy="369887"/>
          </a:xfrm>
          <a:prstGeom prst="rect">
            <a:avLst/>
          </a:prstGeom>
        </p:spPr>
        <p:txBody>
          <a:bodyPr wrap="none">
            <a:spAutoFit/>
          </a:bodyPr>
          <a:lstStyle/>
          <a:p>
            <a:pPr eaLnBrk="1" hangingPunct="1">
              <a:defRPr/>
            </a:pPr>
            <a:r>
              <a:rPr lang="en-US" b="1" dirty="0">
                <a:solidFill>
                  <a:srgbClr val="0066B3"/>
                </a:solidFill>
                <a:latin typeface="+mj-lt"/>
              </a:rPr>
              <a:t>Cost–Benefit Comparison</a:t>
            </a:r>
          </a:p>
        </p:txBody>
      </p:sp>
      <p:sp>
        <p:nvSpPr>
          <p:cNvPr id="22" name="TextBox 21"/>
          <p:cNvSpPr txBox="1"/>
          <p:nvPr/>
        </p:nvSpPr>
        <p:spPr>
          <a:xfrm>
            <a:off x="990600" y="1905000"/>
            <a:ext cx="6858000" cy="1616075"/>
          </a:xfrm>
          <a:prstGeom prst="rect">
            <a:avLst/>
          </a:prstGeom>
          <a:noFill/>
        </p:spPr>
        <p:txBody>
          <a:bodyPr>
            <a:spAutoFit/>
          </a:bodyPr>
          <a:lstStyle/>
          <a:p>
            <a:pPr eaLnBrk="1" hangingPunct="1">
              <a:defRPr/>
            </a:pPr>
            <a:r>
              <a:rPr lang="en-US" dirty="0">
                <a:latin typeface="+mj-lt"/>
              </a:rPr>
              <a:t>In deciding how much education to obtain, people compare the benefit of education with the cost. </a:t>
            </a:r>
          </a:p>
          <a:p>
            <a:pPr eaLnBrk="1" hangingPunct="1">
              <a:defRPr/>
            </a:pPr>
            <a:endParaRPr lang="en-US" sz="900" dirty="0">
              <a:latin typeface="+mj-lt"/>
            </a:endParaRPr>
          </a:p>
          <a:p>
            <a:pPr eaLnBrk="1" hangingPunct="1">
              <a:defRPr/>
            </a:pPr>
            <a:r>
              <a:rPr lang="en-US" dirty="0">
                <a:latin typeface="+mj-lt"/>
              </a:rPr>
              <a:t>People in each group make the following cost-benefit calculation: </a:t>
            </a:r>
            <a:r>
              <a:rPr lang="en-US" i="1" dirty="0">
                <a:latin typeface="+mj-lt"/>
              </a:rPr>
              <a:t>Obtain the education level </a:t>
            </a:r>
            <a:r>
              <a:rPr lang="en-US" dirty="0">
                <a:latin typeface="+mj-lt"/>
              </a:rPr>
              <a:t>y</a:t>
            </a:r>
            <a:r>
              <a:rPr lang="en-US" i="1" dirty="0">
                <a:latin typeface="+mj-lt"/>
              </a:rPr>
              <a:t>* if the benefit (i.e., the increase in earnings) is at least as large as the cost of this education.</a:t>
            </a:r>
          </a:p>
        </p:txBody>
      </p:sp>
      <p:sp>
        <p:nvSpPr>
          <p:cNvPr id="23" name="Rectangle 22"/>
          <p:cNvSpPr/>
          <p:nvPr/>
        </p:nvSpPr>
        <p:spPr>
          <a:xfrm>
            <a:off x="487363" y="3581400"/>
            <a:ext cx="3322637" cy="400050"/>
          </a:xfrm>
          <a:prstGeom prst="rect">
            <a:avLst/>
          </a:prstGeom>
        </p:spPr>
        <p:txBody>
          <a:bodyPr wrap="none">
            <a:spAutoFit/>
          </a:bodyPr>
          <a:lstStyle/>
          <a:p>
            <a:pPr eaLnBrk="1" hangingPunct="1">
              <a:defRPr/>
            </a:pPr>
            <a:r>
              <a:rPr lang="en-US" sz="2000" dirty="0">
                <a:solidFill>
                  <a:srgbClr val="53BE8F"/>
                </a:solidFill>
                <a:latin typeface="+mj-lt"/>
              </a:rPr>
              <a:t>Guarantees and Warranties</a:t>
            </a:r>
          </a:p>
        </p:txBody>
      </p:sp>
      <p:sp>
        <p:nvSpPr>
          <p:cNvPr id="24" name="TextBox 23"/>
          <p:cNvSpPr txBox="1"/>
          <p:nvPr/>
        </p:nvSpPr>
        <p:spPr>
          <a:xfrm>
            <a:off x="990600" y="4078288"/>
            <a:ext cx="6858000" cy="2308225"/>
          </a:xfrm>
          <a:prstGeom prst="rect">
            <a:avLst/>
          </a:prstGeom>
          <a:noFill/>
        </p:spPr>
        <p:txBody>
          <a:bodyPr>
            <a:spAutoFit/>
          </a:bodyPr>
          <a:lstStyle/>
          <a:p>
            <a:pPr eaLnBrk="1" hangingPunct="1">
              <a:defRPr/>
            </a:pPr>
            <a:r>
              <a:rPr lang="en-US" dirty="0">
                <a:latin typeface="+mj-lt"/>
              </a:rPr>
              <a:t>Firms that produce a higher-quality, more dependable product must make consumers aware of this difference. But how can they do it in a convincing way? </a:t>
            </a:r>
          </a:p>
          <a:p>
            <a:pPr eaLnBrk="1" hangingPunct="1">
              <a:defRPr/>
            </a:pPr>
            <a:endParaRPr lang="en-US" sz="900" dirty="0">
              <a:latin typeface="+mj-lt"/>
            </a:endParaRPr>
          </a:p>
          <a:p>
            <a:pPr eaLnBrk="1" hangingPunct="1">
              <a:defRPr/>
            </a:pPr>
            <a:r>
              <a:rPr lang="en-US" dirty="0">
                <a:latin typeface="+mj-lt"/>
              </a:rPr>
              <a:t>The answer is </a:t>
            </a:r>
            <a:r>
              <a:rPr lang="en-US" i="1" dirty="0">
                <a:latin typeface="+mj-lt"/>
              </a:rPr>
              <a:t>guarantees </a:t>
            </a:r>
            <a:r>
              <a:rPr lang="en-US" dirty="0">
                <a:latin typeface="+mj-lt"/>
              </a:rPr>
              <a:t>and </a:t>
            </a:r>
            <a:r>
              <a:rPr lang="en-US" i="1" dirty="0">
                <a:latin typeface="+mj-lt"/>
              </a:rPr>
              <a:t>warranties</a:t>
            </a:r>
            <a:r>
              <a:rPr lang="en-US" dirty="0">
                <a:latin typeface="+mj-lt"/>
              </a:rPr>
              <a:t>. </a:t>
            </a:r>
          </a:p>
          <a:p>
            <a:pPr eaLnBrk="1" hangingPunct="1">
              <a:defRPr/>
            </a:pPr>
            <a:endParaRPr lang="en-US" sz="900" dirty="0">
              <a:latin typeface="+mj-lt"/>
            </a:endParaRPr>
          </a:p>
          <a:p>
            <a:pPr eaLnBrk="1" hangingPunct="1">
              <a:defRPr/>
            </a:pPr>
            <a:r>
              <a:rPr lang="en-US" dirty="0">
                <a:latin typeface="+mj-lt"/>
              </a:rPr>
              <a:t>Guarantees and warranties effectively signal product quality because an extensive warranty is more costly for the producer of a low-quality item than for the producer of a high-quality item.</a:t>
            </a:r>
            <a:endParaRPr lang="en-US" i="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animEffect transition="in" filter="wipe(left)">
                                      <p:cBhvr>
                                        <p:cTn id="11" dur="500"/>
                                        <p:tgtEl>
                                          <p:spTgt spid="22">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xEl>
                                              <p:pRg st="2" end="2"/>
                                            </p:txEl>
                                          </p:spTgt>
                                        </p:tgtEl>
                                        <p:attrNameLst>
                                          <p:attrName>style.visibility</p:attrName>
                                        </p:attrNameLst>
                                      </p:cBhvr>
                                      <p:to>
                                        <p:strVal val="visible"/>
                                      </p:to>
                                    </p:set>
                                    <p:animEffect transition="in" filter="wipe(left)">
                                      <p:cBhvr>
                                        <p:cTn id="15" dur="500"/>
                                        <p:tgtEl>
                                          <p:spTgt spid="22">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childTnLst>
                          </p:cTn>
                        </p:par>
                        <p:par>
                          <p:cTn id="21" fill="hold" nodeType="afterGroup">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24">
                                            <p:txEl>
                                              <p:pRg st="0" end="0"/>
                                            </p:txEl>
                                          </p:spTgt>
                                        </p:tgtEl>
                                        <p:attrNameLst>
                                          <p:attrName>style.visibility</p:attrName>
                                        </p:attrNameLst>
                                      </p:cBhvr>
                                      <p:to>
                                        <p:strVal val="visible"/>
                                      </p:to>
                                    </p:set>
                                    <p:animEffect transition="in" filter="wipe(left)">
                                      <p:cBhvr>
                                        <p:cTn id="24" dur="500"/>
                                        <p:tgtEl>
                                          <p:spTgt spid="24">
                                            <p:txEl>
                                              <p:pRg st="0" end="0"/>
                                            </p:txEl>
                                          </p:spTgt>
                                        </p:tgtEl>
                                      </p:cBhvr>
                                    </p:animEffect>
                                  </p:childTnLst>
                                </p:cTn>
                              </p:par>
                            </p:childTnLst>
                          </p:cTn>
                        </p:par>
                        <p:par>
                          <p:cTn id="25" fill="hold" nodeType="afterGroup">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24">
                                            <p:txEl>
                                              <p:pRg st="2" end="2"/>
                                            </p:txEl>
                                          </p:spTgt>
                                        </p:tgtEl>
                                        <p:attrNameLst>
                                          <p:attrName>style.visibility</p:attrName>
                                        </p:attrNameLst>
                                      </p:cBhvr>
                                      <p:to>
                                        <p:strVal val="visible"/>
                                      </p:to>
                                    </p:set>
                                    <p:animEffect transition="in" filter="wipe(left)">
                                      <p:cBhvr>
                                        <p:cTn id="28" dur="500"/>
                                        <p:tgtEl>
                                          <p:spTgt spid="24">
                                            <p:txEl>
                                              <p:pRg st="2" end="2"/>
                                            </p:txEl>
                                          </p:spTgt>
                                        </p:tgtEl>
                                      </p:cBhvr>
                                    </p:animEffect>
                                  </p:childTnLst>
                                </p:cTn>
                              </p:par>
                            </p:childTnLst>
                          </p:cTn>
                        </p:par>
                        <p:par>
                          <p:cTn id="29" fill="hold" nodeType="afterGroup">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24">
                                            <p:txEl>
                                              <p:pRg st="4" end="4"/>
                                            </p:txEl>
                                          </p:spTgt>
                                        </p:tgtEl>
                                        <p:attrNameLst>
                                          <p:attrName>style.visibility</p:attrName>
                                        </p:attrNameLst>
                                      </p:cBhvr>
                                      <p:to>
                                        <p:strVal val="visible"/>
                                      </p:to>
                                    </p:set>
                                    <p:animEffect transition="in" filter="wipe(left)">
                                      <p:cBhvr>
                                        <p:cTn id="32" dur="500"/>
                                        <p:tgtEl>
                                          <p:spTgt spid="2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2" grpId="0" build="p"/>
      <p:bldP spid="23" grpId="0"/>
      <p:bldP spid="2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a:xfrm>
            <a:off x="1371600" y="381000"/>
            <a:ext cx="6019800" cy="533400"/>
          </a:xfrm>
        </p:spPr>
        <p:txBody>
          <a:bodyPr/>
          <a:lstStyle/>
          <a:p>
            <a:pPr eaLnBrk="1" hangingPunct="1"/>
            <a:r>
              <a:rPr lang="en-US" altLang="en-US" sz="2000" b="0" smtClean="0"/>
              <a:t>MARKET SIGNALING</a:t>
            </a:r>
          </a:p>
        </p:txBody>
      </p:sp>
      <p:grpSp>
        <p:nvGrpSpPr>
          <p:cNvPr id="17411" name="Group 5"/>
          <p:cNvGrpSpPr>
            <a:grpSpLocks/>
          </p:cNvGrpSpPr>
          <p:nvPr/>
        </p:nvGrpSpPr>
        <p:grpSpPr bwMode="auto">
          <a:xfrm>
            <a:off x="457200" y="381000"/>
            <a:ext cx="8229600" cy="487363"/>
            <a:chOff x="288" y="240"/>
            <a:chExt cx="5184" cy="307"/>
          </a:xfrm>
        </p:grpSpPr>
        <p:sp>
          <p:nvSpPr>
            <p:cNvPr id="17418"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17.2</a:t>
              </a:r>
            </a:p>
          </p:txBody>
        </p:sp>
        <p:sp>
          <p:nvSpPr>
            <p:cNvPr id="17419"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7412"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ex17.02.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143000"/>
            <a:ext cx="66865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a:spLocks noChangeArrowheads="1"/>
          </p:cNvSpPr>
          <p:nvPr/>
        </p:nvSpPr>
        <p:spPr bwMode="auto">
          <a:xfrm>
            <a:off x="533400" y="1524000"/>
            <a:ext cx="6675438" cy="5105400"/>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solidFill>
                <a:schemeClr val="tx1"/>
              </a:solidFill>
              <a:latin typeface="Palatino" pitchFamily="2" charset="0"/>
            </a:endParaRPr>
          </a:p>
        </p:txBody>
      </p:sp>
      <p:sp>
        <p:nvSpPr>
          <p:cNvPr id="15" name="TextBox 14"/>
          <p:cNvSpPr txBox="1">
            <a:spLocks noChangeArrowheads="1"/>
          </p:cNvSpPr>
          <p:nvPr/>
        </p:nvSpPr>
        <p:spPr bwMode="auto">
          <a:xfrm>
            <a:off x="609600" y="1600200"/>
            <a:ext cx="6553200" cy="215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0908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rPr>
              <a:t>Job market signaling does not end when one is hired. This is especially true for workers in knowledge-based fields such as engineering, computer programming, finance, law, management, and consulting.</a:t>
            </a:r>
          </a:p>
          <a:p>
            <a:pPr eaLnBrk="1" hangingPunct="1">
              <a:spcBef>
                <a:spcPct val="0"/>
              </a:spcBef>
              <a:buFontTx/>
              <a:buNone/>
            </a:pPr>
            <a:endParaRPr lang="en-US" altLang="en-US" sz="900">
              <a:solidFill>
                <a:schemeClr val="tx1"/>
              </a:solidFill>
            </a:endParaRPr>
          </a:p>
        </p:txBody>
      </p:sp>
      <p:pic>
        <p:nvPicPr>
          <p:cNvPr id="14" name="Picture 13" descr="ex17.02pic.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676400"/>
            <a:ext cx="2971800"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2" name="Text Box 12"/>
          <p:cNvSpPr txBox="1">
            <a:spLocks noChangeArrowheads="1"/>
          </p:cNvSpPr>
          <p:nvPr/>
        </p:nvSpPr>
        <p:spPr bwMode="auto">
          <a:xfrm>
            <a:off x="685800" y="3657600"/>
            <a:ext cx="6324600" cy="311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rPr>
              <a:t>Given this asymmetric information, what policy should employers use to determine promotions and salary increases? Workers can often signal talent and productivity by </a:t>
            </a:r>
            <a:r>
              <a:rPr lang="en-US" altLang="en-US" sz="1800" i="1">
                <a:solidFill>
                  <a:schemeClr val="tx1"/>
                </a:solidFill>
              </a:rPr>
              <a:t>working harder and longer hours</a:t>
            </a:r>
            <a:r>
              <a:rPr lang="en-US" altLang="en-US" sz="1800">
                <a:solidFill>
                  <a:schemeClr val="tx1"/>
                </a:solidFill>
              </a:rPr>
              <a:t>.</a:t>
            </a:r>
          </a:p>
          <a:p>
            <a:pPr eaLnBrk="1" hangingPunct="1">
              <a:spcBef>
                <a:spcPct val="0"/>
              </a:spcBef>
              <a:buFontTx/>
              <a:buNone/>
            </a:pPr>
            <a:endParaRPr lang="en-US" altLang="en-US" sz="900">
              <a:solidFill>
                <a:schemeClr val="tx1"/>
              </a:solidFill>
            </a:endParaRPr>
          </a:p>
          <a:p>
            <a:pPr eaLnBrk="1" hangingPunct="1">
              <a:spcBef>
                <a:spcPct val="0"/>
              </a:spcBef>
              <a:buFontTx/>
              <a:buNone/>
            </a:pPr>
            <a:r>
              <a:rPr lang="en-US" altLang="en-US" sz="1800">
                <a:solidFill>
                  <a:schemeClr val="tx1"/>
                </a:solidFill>
              </a:rPr>
              <a:t>Employers rely increasingly on the signaling value of long hours as rapid technological change makes it harder for them to find other ways of assessing workers’ skills and productivity. The worker will know more about his abilities than the employer. </a:t>
            </a:r>
          </a:p>
          <a:p>
            <a:pPr eaLnBrk="1" hangingPunct="1">
              <a:spcBef>
                <a:spcPct val="50000"/>
              </a:spcBef>
              <a:buFontTx/>
              <a:buNone/>
            </a:pPr>
            <a:endParaRPr lang="en-US" altLang="en-US" sz="18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xEl>
                                              <p:pRg st="0" end="0"/>
                                            </p:txEl>
                                          </p:spTgt>
                                        </p:tgtEl>
                                        <p:attrNameLst>
                                          <p:attrName>style.visibility</p:attrName>
                                        </p:attrNameLst>
                                      </p:cBhvr>
                                      <p:to>
                                        <p:strVal val="visible"/>
                                      </p:to>
                                    </p:set>
                                    <p:animEffect transition="in" filter="wipe(left)">
                                      <p:cBhvr>
                                        <p:cTn id="19" dur="500"/>
                                        <p:tgtEl>
                                          <p:spTgt spid="15">
                                            <p:txEl>
                                              <p:pRg st="0" end="0"/>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372">
                                            <p:txEl>
                                              <p:pRg st="0" end="0"/>
                                            </p:txEl>
                                          </p:spTgt>
                                        </p:tgtEl>
                                        <p:attrNameLst>
                                          <p:attrName>style.visibility</p:attrName>
                                        </p:attrNameLst>
                                      </p:cBhvr>
                                      <p:to>
                                        <p:strVal val="visible"/>
                                      </p:to>
                                    </p:set>
                                    <p:animEffect transition="in" filter="wipe(left)">
                                      <p:cBhvr>
                                        <p:cTn id="23" dur="500"/>
                                        <p:tgtEl>
                                          <p:spTgt spid="15372">
                                            <p:txEl>
                                              <p:pRg st="0" end="0"/>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372">
                                            <p:txEl>
                                              <p:pRg st="2" end="2"/>
                                            </p:txEl>
                                          </p:spTgt>
                                        </p:tgtEl>
                                        <p:attrNameLst>
                                          <p:attrName>style.visibility</p:attrName>
                                        </p:attrNameLst>
                                      </p:cBhvr>
                                      <p:to>
                                        <p:strVal val="visible"/>
                                      </p:to>
                                    </p:set>
                                    <p:animEffect transition="in" filter="wipe(left)">
                                      <p:cBhvr>
                                        <p:cTn id="27" dur="500"/>
                                        <p:tgtEl>
                                          <p:spTgt spid="1537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build="p"/>
      <p:bldP spid="15372"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8564" name="Rectangle 4"/>
          <p:cNvSpPr>
            <a:spLocks noGrp="1" noChangeArrowheads="1"/>
          </p:cNvSpPr>
          <p:nvPr>
            <p:ph type="title"/>
          </p:nvPr>
        </p:nvSpPr>
        <p:spPr>
          <a:xfrm>
            <a:off x="1371600" y="381000"/>
            <a:ext cx="6019800" cy="533400"/>
          </a:xfrm>
        </p:spPr>
        <p:txBody>
          <a:bodyPr/>
          <a:lstStyle/>
          <a:p>
            <a:pPr eaLnBrk="1" hangingPunct="1"/>
            <a:r>
              <a:rPr lang="en-US" altLang="en-US" sz="2000" b="0" smtClean="0"/>
              <a:t>MORAL HAZARD</a:t>
            </a:r>
          </a:p>
        </p:txBody>
      </p:sp>
      <p:grpSp>
        <p:nvGrpSpPr>
          <p:cNvPr id="2" name="Group 5"/>
          <p:cNvGrpSpPr>
            <a:grpSpLocks/>
          </p:cNvGrpSpPr>
          <p:nvPr/>
        </p:nvGrpSpPr>
        <p:grpSpPr bwMode="auto">
          <a:xfrm>
            <a:off x="457200" y="381000"/>
            <a:ext cx="8229600" cy="487363"/>
            <a:chOff x="288" y="240"/>
            <a:chExt cx="5184" cy="307"/>
          </a:xfrm>
        </p:grpSpPr>
        <p:sp>
          <p:nvSpPr>
            <p:cNvPr id="18447"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17.3</a:t>
              </a:r>
            </a:p>
          </p:txBody>
        </p:sp>
        <p:sp>
          <p:nvSpPr>
            <p:cNvPr id="18448"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78707"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3"/>
          <p:cNvSpPr txBox="1">
            <a:spLocks noChangeArrowheads="1"/>
          </p:cNvSpPr>
          <p:nvPr/>
        </p:nvSpPr>
        <p:spPr bwMode="auto">
          <a:xfrm>
            <a:off x="1257300" y="922337"/>
            <a:ext cx="6248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dirty="0">
                <a:solidFill>
                  <a:schemeClr val="bg2"/>
                </a:solidFill>
              </a:rPr>
              <a:t>●</a:t>
            </a:r>
            <a:r>
              <a:rPr lang="en-US" altLang="en-US" sz="1800" b="1" dirty="0">
                <a:solidFill>
                  <a:srgbClr val="382344"/>
                </a:solidFill>
              </a:rPr>
              <a:t>	moral hazard    </a:t>
            </a:r>
            <a:r>
              <a:rPr lang="en-US" altLang="en-US" sz="1800" dirty="0">
                <a:solidFill>
                  <a:srgbClr val="382344"/>
                </a:solidFill>
              </a:rPr>
              <a:t>When a party whose actions are unobserved can affect the probability or magnitude of a payment associated with an event.</a:t>
            </a:r>
            <a:endParaRPr lang="en-US" altLang="en-US" sz="1800" dirty="0">
              <a:solidFill>
                <a:schemeClr val="tx1"/>
              </a:solidFill>
            </a:endParaRPr>
          </a:p>
        </p:txBody>
      </p:sp>
      <p:sp>
        <p:nvSpPr>
          <p:cNvPr id="8" name="Rectangle 5"/>
          <p:cNvSpPr>
            <a:spLocks noChangeArrowheads="1"/>
          </p:cNvSpPr>
          <p:nvPr/>
        </p:nvSpPr>
        <p:spPr bwMode="auto">
          <a:xfrm>
            <a:off x="838200" y="1894258"/>
            <a:ext cx="32766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The Effects of Moral Hazard</a:t>
            </a:r>
          </a:p>
        </p:txBody>
      </p:sp>
      <p:sp>
        <p:nvSpPr>
          <p:cNvPr id="10" name="Rectangle 4"/>
          <p:cNvSpPr>
            <a:spLocks noChangeArrowheads="1"/>
          </p:cNvSpPr>
          <p:nvPr/>
        </p:nvSpPr>
        <p:spPr bwMode="auto">
          <a:xfrm>
            <a:off x="152399" y="2303929"/>
            <a:ext cx="4257675"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dirty="0">
                <a:solidFill>
                  <a:schemeClr val="tx1"/>
                </a:solidFill>
              </a:rPr>
              <a:t>Moral hazard alters the ability of markets to allocate resources efficiently. </a:t>
            </a:r>
            <a:r>
              <a:rPr lang="en-US" altLang="en-US" sz="1400" i="1" dirty="0">
                <a:solidFill>
                  <a:schemeClr val="tx1"/>
                </a:solidFill>
              </a:rPr>
              <a:t>D</a:t>
            </a:r>
            <a:r>
              <a:rPr lang="en-US" altLang="en-US" sz="1400" dirty="0">
                <a:solidFill>
                  <a:schemeClr val="tx1"/>
                </a:solidFill>
              </a:rPr>
              <a:t> gives the demand for automobile driving. </a:t>
            </a:r>
          </a:p>
          <a:p>
            <a:pPr eaLnBrk="1" hangingPunct="1">
              <a:buFontTx/>
              <a:buNone/>
            </a:pPr>
            <a:endParaRPr lang="en-US" altLang="en-US" sz="900" i="1" dirty="0">
              <a:solidFill>
                <a:schemeClr val="tx1"/>
              </a:solidFill>
            </a:endParaRPr>
          </a:p>
          <a:p>
            <a:pPr eaLnBrk="1" hangingPunct="1">
              <a:buFontTx/>
              <a:buNone/>
            </a:pPr>
            <a:r>
              <a:rPr lang="en-US" altLang="en-US" sz="1400" dirty="0">
                <a:solidFill>
                  <a:schemeClr val="tx1"/>
                </a:solidFill>
              </a:rPr>
              <a:t>With no moral hazard, the marginal cost of transportation MC is $1.50 per mile; the driver drives 100 miles, which is the efficient amount. </a:t>
            </a:r>
            <a:endParaRPr lang="en-US" altLang="en-US" sz="1400" dirty="0" smtClean="0">
              <a:solidFill>
                <a:schemeClr val="tx1"/>
              </a:solidFill>
            </a:endParaRPr>
          </a:p>
          <a:p>
            <a:pPr eaLnBrk="1" hangingPunct="1">
              <a:buFontTx/>
              <a:buNone/>
            </a:pPr>
            <a:endParaRPr lang="en-US" altLang="en-US" sz="1400" dirty="0">
              <a:solidFill>
                <a:schemeClr val="tx1"/>
              </a:solidFill>
            </a:endParaRPr>
          </a:p>
          <a:p>
            <a:pPr eaLnBrk="1" hangingPunct="1">
              <a:buFontTx/>
              <a:buNone/>
            </a:pPr>
            <a:r>
              <a:rPr lang="en-US" altLang="en-US" sz="1400" dirty="0" smtClean="0">
                <a:solidFill>
                  <a:schemeClr val="tx1"/>
                </a:solidFill>
              </a:rPr>
              <a:t>Suppose that marginal cost has 2 components:</a:t>
            </a:r>
          </a:p>
          <a:p>
            <a:pPr marL="342900" indent="-342900" eaLnBrk="1" hangingPunct="1">
              <a:buFontTx/>
              <a:buAutoNum type="arabicParenR"/>
            </a:pPr>
            <a:r>
              <a:rPr lang="en-US" altLang="en-US" sz="1400" dirty="0" smtClean="0">
                <a:solidFill>
                  <a:schemeClr val="tx1"/>
                </a:solidFill>
              </a:rPr>
              <a:t>Use of the car (gasoline, repairs…) $1.00 per mile</a:t>
            </a:r>
          </a:p>
          <a:p>
            <a:pPr marL="342900" indent="-342900" eaLnBrk="1" hangingPunct="1">
              <a:buFontTx/>
              <a:buAutoNum type="arabicParenR"/>
            </a:pPr>
            <a:r>
              <a:rPr lang="en-US" altLang="en-US" sz="1400" dirty="0" smtClean="0">
                <a:solidFill>
                  <a:schemeClr val="tx1"/>
                </a:solidFill>
              </a:rPr>
              <a:t>Insurance, 0.50 per mile</a:t>
            </a:r>
          </a:p>
          <a:p>
            <a:pPr marL="342900" indent="-342900" eaLnBrk="1" hangingPunct="1">
              <a:buFontTx/>
              <a:buAutoNum type="arabicParenR"/>
            </a:pPr>
            <a:endParaRPr lang="en-US" altLang="en-US" sz="1400" dirty="0">
              <a:solidFill>
                <a:schemeClr val="tx1"/>
              </a:solidFill>
            </a:endParaRPr>
          </a:p>
          <a:p>
            <a:pPr eaLnBrk="1" hangingPunct="1">
              <a:buNone/>
            </a:pPr>
            <a:r>
              <a:rPr lang="en-US" altLang="en-US" sz="1400" dirty="0" smtClean="0">
                <a:solidFill>
                  <a:schemeClr val="tx1"/>
                </a:solidFill>
              </a:rPr>
              <a:t>If the insurance company cannot observe the number of miles traveled, a fixed cost will be charged.</a:t>
            </a:r>
          </a:p>
          <a:p>
            <a:pPr marL="342900" indent="-342900" eaLnBrk="1" hangingPunct="1">
              <a:buFontTx/>
              <a:buAutoNum type="arabicParenR"/>
            </a:pPr>
            <a:endParaRPr lang="en-US" altLang="en-US" sz="1400" dirty="0">
              <a:solidFill>
                <a:schemeClr val="tx1"/>
              </a:solidFill>
            </a:endParaRPr>
          </a:p>
          <a:p>
            <a:pPr eaLnBrk="1" hangingPunct="1">
              <a:buFontTx/>
              <a:buNone/>
            </a:pPr>
            <a:r>
              <a:rPr lang="en-US" altLang="en-US" sz="1400" dirty="0" smtClean="0">
                <a:solidFill>
                  <a:schemeClr val="tx1"/>
                </a:solidFill>
              </a:rPr>
              <a:t>the </a:t>
            </a:r>
            <a:r>
              <a:rPr lang="en-US" altLang="en-US" sz="1400" dirty="0">
                <a:solidFill>
                  <a:schemeClr val="tx1"/>
                </a:solidFill>
              </a:rPr>
              <a:t>driver perceives the cost per mile to be MC = $1.00 and drives 140 miles.</a:t>
            </a:r>
          </a:p>
        </p:txBody>
      </p:sp>
      <p:pic>
        <p:nvPicPr>
          <p:cNvPr id="66562" name="Picture 2" descr="C:\Documents and Settings\Kyle M. Thiel\Desktop\Pindyck_7e\ppts\aparna_ppts\aparna_ppts\ch17\fig17.03\fig17.03_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0075" y="2486025"/>
            <a:ext cx="4352925" cy="330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3" name="Picture 3" descr="C:\Documents and Settings\Kyle M. Thiel\Desktop\Pindyck_7e\ppts\aparna_ppts\aparna_ppts\ch17\fig17.03\fig17.03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0075" y="2486025"/>
            <a:ext cx="4352925" cy="330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4" name="Picture 4" descr="C:\Documents and Settings\Kyle M. Thiel\Desktop\Pindyck_7e\ppts\aparna_ppts\aparna_ppts\ch17\fig17.03\fig17.03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0075" y="2486025"/>
            <a:ext cx="4352925" cy="330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5" name="Picture 5" descr="C:\Documents and Settings\Kyle M. Thiel\Desktop\Pindyck_7e\ppts\aparna_ppts\aparna_ppts\ch17\fig17.03\fig17.03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0075" y="2486025"/>
            <a:ext cx="4352925" cy="330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6" name="Picture 6" descr="C:\Documents and Settings\Kyle M. Thiel\Desktop\Pindyck_7e\ppts\aparna_ppts\aparna_ppts\ch17\fig17.03\fig17.03_05.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10075" y="2486025"/>
            <a:ext cx="4352925" cy="330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7" name="Picture 7" descr="C:\Documents and Settings\Kyle M. Thiel\Desktop\Pindyck_7e\ppts\aparna_ppts\aparna_ppts\ch17\fig17.03\fig17.03_06.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10075" y="2486025"/>
            <a:ext cx="4352925" cy="330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78707"/>
                                        </p:tgtEl>
                                        <p:attrNameLst>
                                          <p:attrName>style.visibility</p:attrName>
                                        </p:attrNameLst>
                                      </p:cBhvr>
                                      <p:to>
                                        <p:strVal val="visible"/>
                                      </p:to>
                                    </p:set>
                                    <p:animEffect transition="in" filter="fade">
                                      <p:cBhvr>
                                        <p:cTn id="11" dur="500"/>
                                        <p:tgtEl>
                                          <p:spTgt spid="57870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78564"/>
                                        </p:tgtEl>
                                        <p:attrNameLst>
                                          <p:attrName>style.visibility</p:attrName>
                                        </p:attrNameLst>
                                      </p:cBhvr>
                                      <p:to>
                                        <p:strVal val="visible"/>
                                      </p:to>
                                    </p:set>
                                    <p:animEffect transition="in" filter="wipe(left)">
                                      <p:cBhvr>
                                        <p:cTn id="15" dur="500"/>
                                        <p:tgtEl>
                                          <p:spTgt spid="578564"/>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wipe(left)">
                                      <p:cBhvr>
                                        <p:cTn id="27" dur="500"/>
                                        <p:tgtEl>
                                          <p:spTgt spid="10">
                                            <p:txEl>
                                              <p:pRg st="0" end="0"/>
                                            </p:txEl>
                                          </p:spTgt>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66562"/>
                                        </p:tgtEl>
                                        <p:attrNameLst>
                                          <p:attrName>style.visibility</p:attrName>
                                        </p:attrNameLst>
                                      </p:cBhvr>
                                      <p:to>
                                        <p:strVal val="visible"/>
                                      </p:to>
                                    </p:set>
                                    <p:animEffect transition="in" filter="wipe(left)">
                                      <p:cBhvr>
                                        <p:cTn id="31" dur="500"/>
                                        <p:tgtEl>
                                          <p:spTgt spid="66562"/>
                                        </p:tgtEl>
                                      </p:cBhvr>
                                    </p:animEffec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66563"/>
                                        </p:tgtEl>
                                        <p:attrNameLst>
                                          <p:attrName>style.visibility</p:attrName>
                                        </p:attrNameLst>
                                      </p:cBhvr>
                                      <p:to>
                                        <p:strVal val="visible"/>
                                      </p:to>
                                    </p:set>
                                    <p:animEffect transition="in" filter="wipe(left)">
                                      <p:cBhvr>
                                        <p:cTn id="35" dur="1000"/>
                                        <p:tgtEl>
                                          <p:spTgt spid="66563"/>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0">
                                            <p:txEl>
                                              <p:pRg st="2" end="2"/>
                                            </p:txEl>
                                          </p:spTgt>
                                        </p:tgtEl>
                                        <p:attrNameLst>
                                          <p:attrName>style.visibility</p:attrName>
                                        </p:attrNameLst>
                                      </p:cBhvr>
                                      <p:to>
                                        <p:strVal val="visible"/>
                                      </p:to>
                                    </p:set>
                                    <p:animEffect transition="in" filter="wipe(left)">
                                      <p:cBhvr>
                                        <p:cTn id="40" dur="500"/>
                                        <p:tgtEl>
                                          <p:spTgt spid="10">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10">
                                            <p:txEl>
                                              <p:pRg st="4" end="4"/>
                                            </p:txEl>
                                          </p:spTgt>
                                        </p:tgtEl>
                                        <p:attrNameLst>
                                          <p:attrName>style.visibility</p:attrName>
                                        </p:attrNameLst>
                                      </p:cBhvr>
                                      <p:to>
                                        <p:strVal val="visible"/>
                                      </p:to>
                                    </p:set>
                                    <p:animEffect transition="in" filter="wipe(left)">
                                      <p:cBhvr>
                                        <p:cTn id="45" dur="500"/>
                                        <p:tgtEl>
                                          <p:spTgt spid="10">
                                            <p:txEl>
                                              <p:pRg st="4" end="4"/>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10">
                                            <p:txEl>
                                              <p:pRg st="5" end="5"/>
                                            </p:txEl>
                                          </p:spTgt>
                                        </p:tgtEl>
                                        <p:attrNameLst>
                                          <p:attrName>style.visibility</p:attrName>
                                        </p:attrNameLst>
                                      </p:cBhvr>
                                      <p:to>
                                        <p:strVal val="visible"/>
                                      </p:to>
                                    </p:set>
                                    <p:animEffect transition="in" filter="wipe(left)">
                                      <p:cBhvr>
                                        <p:cTn id="50" dur="500"/>
                                        <p:tgtEl>
                                          <p:spTgt spid="10">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0">
                                            <p:txEl>
                                              <p:pRg st="6" end="6"/>
                                            </p:txEl>
                                          </p:spTgt>
                                        </p:tgtEl>
                                        <p:attrNameLst>
                                          <p:attrName>style.visibility</p:attrName>
                                        </p:attrNameLst>
                                      </p:cBhvr>
                                      <p:to>
                                        <p:strVal val="visible"/>
                                      </p:to>
                                    </p:set>
                                    <p:animEffect transition="in" filter="wipe(left)">
                                      <p:cBhvr>
                                        <p:cTn id="55" dur="500"/>
                                        <p:tgtEl>
                                          <p:spTgt spid="10">
                                            <p:txEl>
                                              <p:pRg st="6" end="6"/>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10">
                                            <p:txEl>
                                              <p:pRg st="8" end="8"/>
                                            </p:txEl>
                                          </p:spTgt>
                                        </p:tgtEl>
                                        <p:attrNameLst>
                                          <p:attrName>style.visibility</p:attrName>
                                        </p:attrNameLst>
                                      </p:cBhvr>
                                      <p:to>
                                        <p:strVal val="visible"/>
                                      </p:to>
                                    </p:set>
                                    <p:animEffect transition="in" filter="wipe(left)">
                                      <p:cBhvr>
                                        <p:cTn id="60" dur="500"/>
                                        <p:tgtEl>
                                          <p:spTgt spid="10">
                                            <p:txEl>
                                              <p:pRg st="8" end="8"/>
                                            </p:txEl>
                                          </p:spTgt>
                                        </p:tgtEl>
                                      </p:cBhvr>
                                    </p:animEffect>
                                  </p:childTnLst>
                                </p:cTn>
                              </p:par>
                            </p:childTnLst>
                          </p:cTn>
                        </p:par>
                        <p:par>
                          <p:cTn id="61" fill="hold" nodeType="afterGroup">
                            <p:stCondLst>
                              <p:cond delay="500"/>
                            </p:stCondLst>
                            <p:childTnLst>
                              <p:par>
                                <p:cTn id="62" presetID="22" presetClass="entr" presetSubtype="8" fill="hold" nodeType="afterEffect">
                                  <p:stCondLst>
                                    <p:cond delay="0"/>
                                  </p:stCondLst>
                                  <p:childTnLst>
                                    <p:set>
                                      <p:cBhvr>
                                        <p:cTn id="63" dur="1" fill="hold">
                                          <p:stCondLst>
                                            <p:cond delay="0"/>
                                          </p:stCondLst>
                                        </p:cTn>
                                        <p:tgtEl>
                                          <p:spTgt spid="66564"/>
                                        </p:tgtEl>
                                        <p:attrNameLst>
                                          <p:attrName>style.visibility</p:attrName>
                                        </p:attrNameLst>
                                      </p:cBhvr>
                                      <p:to>
                                        <p:strVal val="visible"/>
                                      </p:to>
                                    </p:set>
                                    <p:animEffect transition="in" filter="wipe(left)">
                                      <p:cBhvr>
                                        <p:cTn id="64" dur="1000"/>
                                        <p:tgtEl>
                                          <p:spTgt spid="66564"/>
                                        </p:tgtEl>
                                      </p:cBhvr>
                                    </p:animEffect>
                                  </p:childTnLst>
                                </p:cTn>
                              </p:par>
                            </p:childTnLst>
                          </p:cTn>
                        </p:par>
                        <p:par>
                          <p:cTn id="65" fill="hold" nodeType="afterGroup">
                            <p:stCondLst>
                              <p:cond delay="1500"/>
                            </p:stCondLst>
                            <p:childTnLst>
                              <p:par>
                                <p:cTn id="66" presetID="22" presetClass="entr" presetSubtype="8" fill="hold" nodeType="afterEffect">
                                  <p:stCondLst>
                                    <p:cond delay="0"/>
                                  </p:stCondLst>
                                  <p:childTnLst>
                                    <p:set>
                                      <p:cBhvr>
                                        <p:cTn id="67" dur="1" fill="hold">
                                          <p:stCondLst>
                                            <p:cond delay="0"/>
                                          </p:stCondLst>
                                        </p:cTn>
                                        <p:tgtEl>
                                          <p:spTgt spid="66565"/>
                                        </p:tgtEl>
                                        <p:attrNameLst>
                                          <p:attrName>style.visibility</p:attrName>
                                        </p:attrNameLst>
                                      </p:cBhvr>
                                      <p:to>
                                        <p:strVal val="visible"/>
                                      </p:to>
                                    </p:set>
                                    <p:animEffect transition="in" filter="wipe(left)">
                                      <p:cBhvr>
                                        <p:cTn id="68" dur="1000"/>
                                        <p:tgtEl>
                                          <p:spTgt spid="66565"/>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10">
                                            <p:txEl>
                                              <p:pRg st="10" end="10"/>
                                            </p:txEl>
                                          </p:spTgt>
                                        </p:tgtEl>
                                        <p:attrNameLst>
                                          <p:attrName>style.visibility</p:attrName>
                                        </p:attrNameLst>
                                      </p:cBhvr>
                                      <p:to>
                                        <p:strVal val="visible"/>
                                      </p:to>
                                    </p:set>
                                    <p:animEffect transition="in" filter="wipe(left)">
                                      <p:cBhvr>
                                        <p:cTn id="73" dur="500"/>
                                        <p:tgtEl>
                                          <p:spTgt spid="10">
                                            <p:txEl>
                                              <p:pRg st="10" end="10"/>
                                            </p:txEl>
                                          </p:spTgt>
                                        </p:tgtEl>
                                      </p:cBhvr>
                                    </p:animEffect>
                                  </p:childTnLst>
                                </p:cTn>
                              </p:par>
                            </p:childTnLst>
                          </p:cTn>
                        </p:par>
                        <p:par>
                          <p:cTn id="74" fill="hold" nodeType="afterGroup">
                            <p:stCondLst>
                              <p:cond delay="4000"/>
                            </p:stCondLst>
                            <p:childTnLst>
                              <p:par>
                                <p:cTn id="75" presetID="22" presetClass="entr" presetSubtype="8" fill="hold" nodeType="afterEffect">
                                  <p:stCondLst>
                                    <p:cond delay="0"/>
                                  </p:stCondLst>
                                  <p:childTnLst>
                                    <p:set>
                                      <p:cBhvr>
                                        <p:cTn id="76" dur="1" fill="hold">
                                          <p:stCondLst>
                                            <p:cond delay="0"/>
                                          </p:stCondLst>
                                        </p:cTn>
                                        <p:tgtEl>
                                          <p:spTgt spid="66566"/>
                                        </p:tgtEl>
                                        <p:attrNameLst>
                                          <p:attrName>style.visibility</p:attrName>
                                        </p:attrNameLst>
                                      </p:cBhvr>
                                      <p:to>
                                        <p:strVal val="visible"/>
                                      </p:to>
                                    </p:set>
                                    <p:animEffect transition="in" filter="wipe(left)">
                                      <p:cBhvr>
                                        <p:cTn id="77" dur="1000"/>
                                        <p:tgtEl>
                                          <p:spTgt spid="66566"/>
                                        </p:tgtEl>
                                      </p:cBhvr>
                                    </p:animEffect>
                                  </p:childTnLst>
                                </p:cTn>
                              </p:par>
                            </p:childTnLst>
                          </p:cTn>
                        </p:par>
                        <p:par>
                          <p:cTn id="78" fill="hold" nodeType="afterGroup">
                            <p:stCondLst>
                              <p:cond delay="5000"/>
                            </p:stCondLst>
                            <p:childTnLst>
                              <p:par>
                                <p:cTn id="79" presetID="22" presetClass="entr" presetSubtype="8" fill="hold" nodeType="afterEffect">
                                  <p:stCondLst>
                                    <p:cond delay="0"/>
                                  </p:stCondLst>
                                  <p:childTnLst>
                                    <p:set>
                                      <p:cBhvr>
                                        <p:cTn id="80" dur="1" fill="hold">
                                          <p:stCondLst>
                                            <p:cond delay="0"/>
                                          </p:stCondLst>
                                        </p:cTn>
                                        <p:tgtEl>
                                          <p:spTgt spid="66567"/>
                                        </p:tgtEl>
                                        <p:attrNameLst>
                                          <p:attrName>style.visibility</p:attrName>
                                        </p:attrNameLst>
                                      </p:cBhvr>
                                      <p:to>
                                        <p:strVal val="visible"/>
                                      </p:to>
                                    </p:set>
                                    <p:animEffect transition="in" filter="wipe(left)">
                                      <p:cBhvr>
                                        <p:cTn id="81" dur="1000"/>
                                        <p:tgtEl>
                                          <p:spTgt spid="665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4" grpId="0"/>
      <p:bldP spid="8" grpId="0" animBg="1"/>
      <p:bldP spid="10"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4" name="Rectangle 4"/>
          <p:cNvSpPr>
            <a:spLocks noGrp="1" noChangeArrowheads="1"/>
          </p:cNvSpPr>
          <p:nvPr>
            <p:ph type="title"/>
          </p:nvPr>
        </p:nvSpPr>
        <p:spPr>
          <a:xfrm>
            <a:off x="1371600" y="381000"/>
            <a:ext cx="6019800" cy="533400"/>
          </a:xfrm>
        </p:spPr>
        <p:txBody>
          <a:bodyPr/>
          <a:lstStyle/>
          <a:p>
            <a:pPr eaLnBrk="1" hangingPunct="1"/>
            <a:r>
              <a:rPr lang="en-US" altLang="en-US" sz="2000" b="0" smtClean="0"/>
              <a:t>THE PRINCIPAL–AGENT PROBLEM</a:t>
            </a:r>
          </a:p>
        </p:txBody>
      </p:sp>
      <p:grpSp>
        <p:nvGrpSpPr>
          <p:cNvPr id="2" name="Group 5"/>
          <p:cNvGrpSpPr>
            <a:grpSpLocks/>
          </p:cNvGrpSpPr>
          <p:nvPr/>
        </p:nvGrpSpPr>
        <p:grpSpPr bwMode="auto">
          <a:xfrm>
            <a:off x="457200" y="381000"/>
            <a:ext cx="8229600" cy="487363"/>
            <a:chOff x="288" y="240"/>
            <a:chExt cx="5184" cy="307"/>
          </a:xfrm>
        </p:grpSpPr>
        <p:sp>
          <p:nvSpPr>
            <p:cNvPr id="20488"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17.4</a:t>
              </a:r>
            </a:p>
          </p:txBody>
        </p:sp>
        <p:sp>
          <p:nvSpPr>
            <p:cNvPr id="20489"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78707"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3"/>
          <p:cNvSpPr txBox="1">
            <a:spLocks noChangeArrowheads="1"/>
          </p:cNvSpPr>
          <p:nvPr/>
        </p:nvSpPr>
        <p:spPr bwMode="auto">
          <a:xfrm>
            <a:off x="1905000" y="1397000"/>
            <a:ext cx="5334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a:solidFill>
                  <a:schemeClr val="bg2"/>
                </a:solidFill>
              </a:rPr>
              <a:t>●</a:t>
            </a:r>
            <a:r>
              <a:rPr lang="en-US" altLang="en-US" sz="1800" b="1">
                <a:solidFill>
                  <a:srgbClr val="382344"/>
                </a:solidFill>
              </a:rPr>
              <a:t>	principal–agent problem    </a:t>
            </a:r>
            <a:r>
              <a:rPr lang="en-US" altLang="en-US" sz="1800">
                <a:solidFill>
                  <a:srgbClr val="382344"/>
                </a:solidFill>
              </a:rPr>
              <a:t>Problem arising when agents (e.g., a firm’s managers) pursue their own goals rather than the goals of principals (e.g., the firm’s owners).</a:t>
            </a:r>
            <a:endParaRPr lang="en-US" altLang="en-US" sz="1800">
              <a:solidFill>
                <a:schemeClr val="tx1"/>
              </a:solidFill>
            </a:endParaRPr>
          </a:p>
        </p:txBody>
      </p:sp>
      <p:sp>
        <p:nvSpPr>
          <p:cNvPr id="8" name="Text Box 53"/>
          <p:cNvSpPr txBox="1">
            <a:spLocks noChangeArrowheads="1"/>
          </p:cNvSpPr>
          <p:nvPr/>
        </p:nvSpPr>
        <p:spPr bwMode="auto">
          <a:xfrm>
            <a:off x="1905000" y="2844800"/>
            <a:ext cx="5334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a:solidFill>
                  <a:schemeClr val="bg2"/>
                </a:solidFill>
              </a:rPr>
              <a:t>●</a:t>
            </a:r>
            <a:r>
              <a:rPr lang="en-US" altLang="en-US" sz="1800" b="1">
                <a:solidFill>
                  <a:srgbClr val="382344"/>
                </a:solidFill>
              </a:rPr>
              <a:t>	agent    </a:t>
            </a:r>
            <a:r>
              <a:rPr lang="en-US" altLang="en-US" sz="1800">
                <a:solidFill>
                  <a:srgbClr val="382344"/>
                </a:solidFill>
              </a:rPr>
              <a:t>Individual employed by a principal to achieve the principal’s objective.</a:t>
            </a:r>
            <a:endParaRPr lang="en-US" altLang="en-US" sz="1800">
              <a:solidFill>
                <a:schemeClr val="tx1"/>
              </a:solidFill>
            </a:endParaRPr>
          </a:p>
        </p:txBody>
      </p:sp>
      <p:sp>
        <p:nvSpPr>
          <p:cNvPr id="9" name="Text Box 53"/>
          <p:cNvSpPr txBox="1">
            <a:spLocks noChangeArrowheads="1"/>
          </p:cNvSpPr>
          <p:nvPr/>
        </p:nvSpPr>
        <p:spPr bwMode="auto">
          <a:xfrm>
            <a:off x="1905000" y="3759200"/>
            <a:ext cx="5334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a:solidFill>
                  <a:schemeClr val="bg2"/>
                </a:solidFill>
              </a:rPr>
              <a:t>●</a:t>
            </a:r>
            <a:r>
              <a:rPr lang="en-US" altLang="en-US" sz="1800" b="1">
                <a:solidFill>
                  <a:srgbClr val="382344"/>
                </a:solidFill>
              </a:rPr>
              <a:t>	principal    </a:t>
            </a:r>
            <a:r>
              <a:rPr lang="en-US" altLang="en-US" sz="1800">
                <a:solidFill>
                  <a:srgbClr val="382344"/>
                </a:solidFill>
              </a:rPr>
              <a:t>Individual who employs one or more agents to achieve an objective.</a:t>
            </a:r>
            <a:endParaRPr lang="en-US" altLang="en-US" sz="18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78707"/>
                                        </p:tgtEl>
                                        <p:attrNameLst>
                                          <p:attrName>style.visibility</p:attrName>
                                        </p:attrNameLst>
                                      </p:cBhvr>
                                      <p:to>
                                        <p:strVal val="visible"/>
                                      </p:to>
                                    </p:set>
                                    <p:animEffect transition="in" filter="fade">
                                      <p:cBhvr>
                                        <p:cTn id="11" dur="500"/>
                                        <p:tgtEl>
                                          <p:spTgt spid="57870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78564"/>
                                        </p:tgtEl>
                                        <p:attrNameLst>
                                          <p:attrName>style.visibility</p:attrName>
                                        </p:attrNameLst>
                                      </p:cBhvr>
                                      <p:to>
                                        <p:strVal val="visible"/>
                                      </p:to>
                                    </p:set>
                                    <p:animEffect transition="in" filter="wipe(left)">
                                      <p:cBhvr>
                                        <p:cTn id="15" dur="500"/>
                                        <p:tgtEl>
                                          <p:spTgt spid="578564"/>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1371600" y="381000"/>
            <a:ext cx="6019800" cy="533400"/>
          </a:xfrm>
        </p:spPr>
        <p:txBody>
          <a:bodyPr/>
          <a:lstStyle/>
          <a:p>
            <a:pPr eaLnBrk="1" hangingPunct="1"/>
            <a:r>
              <a:rPr lang="en-US" altLang="en-US" sz="2000" b="0" smtClean="0"/>
              <a:t>THE PRINCIPAL–AGENT PROBLEM</a:t>
            </a:r>
          </a:p>
        </p:txBody>
      </p:sp>
      <p:grpSp>
        <p:nvGrpSpPr>
          <p:cNvPr id="21507" name="Group 5"/>
          <p:cNvGrpSpPr>
            <a:grpSpLocks/>
          </p:cNvGrpSpPr>
          <p:nvPr/>
        </p:nvGrpSpPr>
        <p:grpSpPr bwMode="auto">
          <a:xfrm>
            <a:off x="457200" y="381000"/>
            <a:ext cx="8229600" cy="487363"/>
            <a:chOff x="288" y="240"/>
            <a:chExt cx="5184" cy="307"/>
          </a:xfrm>
        </p:grpSpPr>
        <p:sp>
          <p:nvSpPr>
            <p:cNvPr id="21511"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17.4</a:t>
              </a:r>
            </a:p>
          </p:txBody>
        </p:sp>
        <p:sp>
          <p:nvSpPr>
            <p:cNvPr id="21512"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1508"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609600" y="1219200"/>
            <a:ext cx="7162800" cy="400050"/>
          </a:xfrm>
          <a:prstGeom prst="rect">
            <a:avLst/>
          </a:prstGeom>
        </p:spPr>
        <p:txBody>
          <a:bodyPr>
            <a:spAutoFit/>
          </a:bodyPr>
          <a:lstStyle/>
          <a:p>
            <a:pPr eaLnBrk="1" hangingPunct="1">
              <a:defRPr/>
            </a:pPr>
            <a:r>
              <a:rPr lang="en-US" sz="2000" dirty="0">
                <a:solidFill>
                  <a:srgbClr val="53BE8F"/>
                </a:solidFill>
                <a:latin typeface="+mj-lt"/>
              </a:rPr>
              <a:t>The Principal–Agent Problem in Private Enterprises</a:t>
            </a:r>
          </a:p>
        </p:txBody>
      </p:sp>
      <p:sp>
        <p:nvSpPr>
          <p:cNvPr id="11" name="TextBox 10"/>
          <p:cNvSpPr txBox="1"/>
          <p:nvPr/>
        </p:nvSpPr>
        <p:spPr>
          <a:xfrm>
            <a:off x="1143000" y="1905000"/>
            <a:ext cx="6781800" cy="3278188"/>
          </a:xfrm>
          <a:prstGeom prst="rect">
            <a:avLst/>
          </a:prstGeom>
          <a:noFill/>
        </p:spPr>
        <p:txBody>
          <a:bodyPr>
            <a:spAutoFit/>
          </a:bodyPr>
          <a:lstStyle/>
          <a:p>
            <a:pPr eaLnBrk="1" hangingPunct="1">
              <a:defRPr/>
            </a:pPr>
            <a:r>
              <a:rPr lang="en-US" dirty="0">
                <a:latin typeface="+mj-lt"/>
              </a:rPr>
              <a:t>Most large firms are controlled by management. </a:t>
            </a:r>
          </a:p>
          <a:p>
            <a:pPr eaLnBrk="1" hangingPunct="1">
              <a:defRPr/>
            </a:pPr>
            <a:endParaRPr lang="en-US" sz="900" dirty="0">
              <a:latin typeface="+mj-lt"/>
            </a:endParaRPr>
          </a:p>
          <a:p>
            <a:pPr eaLnBrk="1" hangingPunct="1">
              <a:defRPr/>
            </a:pPr>
            <a:r>
              <a:rPr lang="en-US" dirty="0">
                <a:latin typeface="+mj-lt"/>
              </a:rPr>
              <a:t>Managers of private enterprises can thus pursue their own objectives.</a:t>
            </a:r>
          </a:p>
          <a:p>
            <a:pPr eaLnBrk="1" hangingPunct="1">
              <a:defRPr/>
            </a:pPr>
            <a:endParaRPr lang="en-US" sz="900" dirty="0">
              <a:latin typeface="+mj-lt"/>
            </a:endParaRPr>
          </a:p>
          <a:p>
            <a:pPr eaLnBrk="1" hangingPunct="1">
              <a:defRPr/>
            </a:pPr>
            <a:r>
              <a:rPr lang="en-US" dirty="0">
                <a:latin typeface="+mj-lt"/>
              </a:rPr>
              <a:t>However, there are limitations to managers’ ability to deviate from the objectives of owners. </a:t>
            </a:r>
          </a:p>
          <a:p>
            <a:pPr eaLnBrk="1" hangingPunct="1">
              <a:defRPr/>
            </a:pPr>
            <a:endParaRPr lang="en-US" sz="900" dirty="0">
              <a:latin typeface="+mj-lt"/>
            </a:endParaRPr>
          </a:p>
          <a:p>
            <a:pPr eaLnBrk="1" hangingPunct="1">
              <a:defRPr/>
            </a:pPr>
            <a:r>
              <a:rPr lang="en-US" dirty="0">
                <a:latin typeface="+mj-lt"/>
              </a:rPr>
              <a:t>First, stockholders can complain loudly when they feel that managers are behaving improperly. </a:t>
            </a:r>
          </a:p>
          <a:p>
            <a:pPr eaLnBrk="1" hangingPunct="1">
              <a:defRPr/>
            </a:pPr>
            <a:endParaRPr lang="en-US" sz="900" dirty="0">
              <a:latin typeface="+mj-lt"/>
            </a:endParaRPr>
          </a:p>
          <a:p>
            <a:pPr eaLnBrk="1" hangingPunct="1">
              <a:defRPr/>
            </a:pPr>
            <a:r>
              <a:rPr lang="en-US" dirty="0">
                <a:latin typeface="+mj-lt"/>
              </a:rPr>
              <a:t>Second, a vigorous market for corporate control can develop. </a:t>
            </a:r>
          </a:p>
          <a:p>
            <a:pPr eaLnBrk="1" hangingPunct="1">
              <a:defRPr/>
            </a:pPr>
            <a:endParaRPr lang="en-US" sz="900" dirty="0">
              <a:latin typeface="+mj-lt"/>
            </a:endParaRPr>
          </a:p>
          <a:p>
            <a:pPr eaLnBrk="1" hangingPunct="1">
              <a:defRPr/>
            </a:pPr>
            <a:r>
              <a:rPr lang="en-US" dirty="0">
                <a:latin typeface="+mj-lt"/>
              </a:rPr>
              <a:t>Third, there can be a highly developed market for managers.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left)">
                                      <p:cBhvr>
                                        <p:cTn id="11" dur="500"/>
                                        <p:tgtEl>
                                          <p:spTgt spid="11">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animEffect transition="in" filter="wipe(left)">
                                      <p:cBhvr>
                                        <p:cTn id="15" dur="500"/>
                                        <p:tgtEl>
                                          <p:spTgt spid="11">
                                            <p:txEl>
                                              <p:pRg st="2" end="2"/>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xEl>
                                              <p:pRg st="4" end="4"/>
                                            </p:txEl>
                                          </p:spTgt>
                                        </p:tgtEl>
                                        <p:attrNameLst>
                                          <p:attrName>style.visibility</p:attrName>
                                        </p:attrNameLst>
                                      </p:cBhvr>
                                      <p:to>
                                        <p:strVal val="visible"/>
                                      </p:to>
                                    </p:set>
                                    <p:animEffect transition="in" filter="wipe(left)">
                                      <p:cBhvr>
                                        <p:cTn id="19" dur="500"/>
                                        <p:tgtEl>
                                          <p:spTgt spid="11">
                                            <p:txEl>
                                              <p:pRg st="4" end="4"/>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
                                            <p:txEl>
                                              <p:pRg st="6" end="6"/>
                                            </p:txEl>
                                          </p:spTgt>
                                        </p:tgtEl>
                                        <p:attrNameLst>
                                          <p:attrName>style.visibility</p:attrName>
                                        </p:attrNameLst>
                                      </p:cBhvr>
                                      <p:to>
                                        <p:strVal val="visible"/>
                                      </p:to>
                                    </p:set>
                                    <p:animEffect transition="in" filter="wipe(left)">
                                      <p:cBhvr>
                                        <p:cTn id="23" dur="500"/>
                                        <p:tgtEl>
                                          <p:spTgt spid="11">
                                            <p:txEl>
                                              <p:pRg st="6" end="6"/>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xEl>
                                              <p:pRg st="8" end="8"/>
                                            </p:txEl>
                                          </p:spTgt>
                                        </p:tgtEl>
                                        <p:attrNameLst>
                                          <p:attrName>style.visibility</p:attrName>
                                        </p:attrNameLst>
                                      </p:cBhvr>
                                      <p:to>
                                        <p:strVal val="visible"/>
                                      </p:to>
                                    </p:set>
                                    <p:animEffect transition="in" filter="wipe(left)">
                                      <p:cBhvr>
                                        <p:cTn id="27" dur="500"/>
                                        <p:tgtEl>
                                          <p:spTgt spid="11">
                                            <p:txEl>
                                              <p:pRg st="8" end="8"/>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
                                            <p:txEl>
                                              <p:pRg st="10" end="10"/>
                                            </p:txEl>
                                          </p:spTgt>
                                        </p:tgtEl>
                                        <p:attrNameLst>
                                          <p:attrName>style.visibility</p:attrName>
                                        </p:attrNameLst>
                                      </p:cBhvr>
                                      <p:to>
                                        <p:strVal val="visible"/>
                                      </p:to>
                                    </p:set>
                                    <p:animEffect transition="in" filter="wipe(left)">
                                      <p:cBhvr>
                                        <p:cTn id="31" dur="500"/>
                                        <p:tgtEl>
                                          <p:spTgt spid="1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a:xfrm>
            <a:off x="1371600" y="381000"/>
            <a:ext cx="6019800" cy="533400"/>
          </a:xfrm>
        </p:spPr>
        <p:txBody>
          <a:bodyPr/>
          <a:lstStyle/>
          <a:p>
            <a:pPr eaLnBrk="1" hangingPunct="1"/>
            <a:r>
              <a:rPr lang="en-US" altLang="en-US" sz="2000" b="0" smtClean="0"/>
              <a:t>THE PRINCIPAL–AGENT PROBLEM</a:t>
            </a:r>
          </a:p>
        </p:txBody>
      </p:sp>
      <p:grpSp>
        <p:nvGrpSpPr>
          <p:cNvPr id="23555" name="Group 5"/>
          <p:cNvGrpSpPr>
            <a:grpSpLocks/>
          </p:cNvGrpSpPr>
          <p:nvPr/>
        </p:nvGrpSpPr>
        <p:grpSpPr bwMode="auto">
          <a:xfrm>
            <a:off x="457200" y="381000"/>
            <a:ext cx="8229600" cy="487363"/>
            <a:chOff x="288" y="240"/>
            <a:chExt cx="5184" cy="307"/>
          </a:xfrm>
        </p:grpSpPr>
        <p:sp>
          <p:nvSpPr>
            <p:cNvPr id="23559"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17.4</a:t>
              </a:r>
            </a:p>
          </p:txBody>
        </p:sp>
        <p:sp>
          <p:nvSpPr>
            <p:cNvPr id="23560"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3556"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533400" y="1143000"/>
            <a:ext cx="6248400" cy="400050"/>
          </a:xfrm>
          <a:prstGeom prst="rect">
            <a:avLst/>
          </a:prstGeom>
        </p:spPr>
        <p:txBody>
          <a:bodyPr>
            <a:spAutoFit/>
          </a:bodyPr>
          <a:lstStyle/>
          <a:p>
            <a:pPr eaLnBrk="1" hangingPunct="1">
              <a:defRPr/>
            </a:pPr>
            <a:r>
              <a:rPr lang="en-US" sz="2000" dirty="0">
                <a:solidFill>
                  <a:srgbClr val="53BE8F"/>
                </a:solidFill>
                <a:latin typeface="+mj-lt"/>
              </a:rPr>
              <a:t>The Principal–Agent Problem in Public Enterprises</a:t>
            </a:r>
          </a:p>
        </p:txBody>
      </p:sp>
      <p:sp>
        <p:nvSpPr>
          <p:cNvPr id="8" name="Rectangle 7"/>
          <p:cNvSpPr>
            <a:spLocks noChangeArrowheads="1"/>
          </p:cNvSpPr>
          <p:nvPr/>
        </p:nvSpPr>
        <p:spPr bwMode="auto">
          <a:xfrm>
            <a:off x="1295400" y="1724025"/>
            <a:ext cx="6553200" cy="297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rPr>
              <a:t>The principal–agent framework can also help us understand the behavior of the managers of public organizations.</a:t>
            </a:r>
          </a:p>
          <a:p>
            <a:pPr eaLnBrk="1" hangingPunct="1">
              <a:spcBef>
                <a:spcPct val="0"/>
              </a:spcBef>
              <a:buFontTx/>
              <a:buNone/>
            </a:pPr>
            <a:endParaRPr lang="en-US" altLang="en-US" sz="900">
              <a:solidFill>
                <a:schemeClr val="tx1"/>
              </a:solidFill>
            </a:endParaRPr>
          </a:p>
          <a:p>
            <a:pPr eaLnBrk="1" hangingPunct="1">
              <a:spcBef>
                <a:spcPct val="0"/>
              </a:spcBef>
              <a:buFontTx/>
              <a:buNone/>
            </a:pPr>
            <a:r>
              <a:rPr lang="en-US" altLang="en-US" sz="1800">
                <a:solidFill>
                  <a:schemeClr val="tx1"/>
                </a:solidFill>
              </a:rPr>
              <a:t>Although the public sector lacks some of the market forces that keep private managers in line, government agencies can still be effectively monitored. </a:t>
            </a:r>
          </a:p>
          <a:p>
            <a:pPr eaLnBrk="1" hangingPunct="1">
              <a:spcBef>
                <a:spcPct val="0"/>
              </a:spcBef>
              <a:buFontTx/>
              <a:buNone/>
            </a:pPr>
            <a:endParaRPr lang="en-US" altLang="en-US" sz="900">
              <a:solidFill>
                <a:schemeClr val="tx1"/>
              </a:solidFill>
            </a:endParaRPr>
          </a:p>
          <a:p>
            <a:pPr eaLnBrk="1" hangingPunct="1">
              <a:spcBef>
                <a:spcPct val="0"/>
              </a:spcBef>
              <a:buFontTx/>
              <a:buNone/>
            </a:pPr>
            <a:r>
              <a:rPr lang="en-US" altLang="en-US" sz="1800">
                <a:solidFill>
                  <a:schemeClr val="tx1"/>
                </a:solidFill>
              </a:rPr>
              <a:t>First, managers of government agencies care about more than just the size of their agencies. </a:t>
            </a:r>
          </a:p>
          <a:p>
            <a:pPr eaLnBrk="1" hangingPunct="1">
              <a:spcBef>
                <a:spcPct val="0"/>
              </a:spcBef>
              <a:buFontTx/>
              <a:buNone/>
            </a:pPr>
            <a:endParaRPr lang="en-US" altLang="en-US" sz="900">
              <a:solidFill>
                <a:schemeClr val="tx1"/>
              </a:solidFill>
            </a:endParaRPr>
          </a:p>
          <a:p>
            <a:pPr eaLnBrk="1" hangingPunct="1">
              <a:spcBef>
                <a:spcPct val="0"/>
              </a:spcBef>
              <a:buFontTx/>
              <a:buNone/>
            </a:pPr>
            <a:r>
              <a:rPr lang="en-US" altLang="en-US" sz="1800">
                <a:solidFill>
                  <a:schemeClr val="tx1"/>
                </a:solidFill>
              </a:rPr>
              <a:t>Second, much like private managers, public managers are subject to the rigors of the managerial job market.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left)">
                                      <p:cBhvr>
                                        <p:cTn id="11" dur="500"/>
                                        <p:tgtEl>
                                          <p:spTgt spid="8">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wipe(left)">
                                      <p:cBhvr>
                                        <p:cTn id="15" dur="500"/>
                                        <p:tgtEl>
                                          <p:spTgt spid="8">
                                            <p:txEl>
                                              <p:pRg st="2" end="2"/>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animEffect transition="in" filter="wipe(left)">
                                      <p:cBhvr>
                                        <p:cTn id="19" dur="500"/>
                                        <p:tgtEl>
                                          <p:spTgt spid="8">
                                            <p:txEl>
                                              <p:pRg st="4" end="4"/>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8">
                                            <p:txEl>
                                              <p:pRg st="6" end="6"/>
                                            </p:txEl>
                                          </p:spTgt>
                                        </p:tgtEl>
                                        <p:attrNameLst>
                                          <p:attrName>style.visibility</p:attrName>
                                        </p:attrNameLst>
                                      </p:cBhvr>
                                      <p:to>
                                        <p:strVal val="visible"/>
                                      </p:to>
                                    </p:set>
                                    <p:animEffect transition="in" filter="wipe(left)">
                                      <p:cBhvr>
                                        <p:cTn id="23"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a:xfrm>
            <a:off x="1371600" y="381000"/>
            <a:ext cx="6019800" cy="533400"/>
          </a:xfrm>
        </p:spPr>
        <p:txBody>
          <a:bodyPr/>
          <a:lstStyle/>
          <a:p>
            <a:pPr eaLnBrk="1" hangingPunct="1"/>
            <a:r>
              <a:rPr lang="en-US" altLang="en-US" sz="2000" b="0" smtClean="0"/>
              <a:t>THE PRINCIPAL–AGENT PROBLEM</a:t>
            </a:r>
          </a:p>
        </p:txBody>
      </p:sp>
      <p:grpSp>
        <p:nvGrpSpPr>
          <p:cNvPr id="25603" name="Group 5"/>
          <p:cNvGrpSpPr>
            <a:grpSpLocks/>
          </p:cNvGrpSpPr>
          <p:nvPr/>
        </p:nvGrpSpPr>
        <p:grpSpPr bwMode="auto">
          <a:xfrm>
            <a:off x="457200" y="381000"/>
            <a:ext cx="8229600" cy="487363"/>
            <a:chOff x="288" y="240"/>
            <a:chExt cx="5184" cy="307"/>
          </a:xfrm>
        </p:grpSpPr>
        <p:sp>
          <p:nvSpPr>
            <p:cNvPr id="25612"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17.4</a:t>
              </a:r>
            </a:p>
          </p:txBody>
        </p:sp>
        <p:sp>
          <p:nvSpPr>
            <p:cNvPr id="25613"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5604"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609600" y="1077913"/>
            <a:ext cx="5791200" cy="400050"/>
          </a:xfrm>
          <a:prstGeom prst="rect">
            <a:avLst/>
          </a:prstGeom>
        </p:spPr>
        <p:txBody>
          <a:bodyPr>
            <a:spAutoFit/>
          </a:bodyPr>
          <a:lstStyle/>
          <a:p>
            <a:pPr eaLnBrk="1" hangingPunct="1">
              <a:defRPr/>
            </a:pPr>
            <a:r>
              <a:rPr lang="en-US" sz="2000" dirty="0">
                <a:solidFill>
                  <a:srgbClr val="53BE8F"/>
                </a:solidFill>
                <a:latin typeface="+mj-lt"/>
              </a:rPr>
              <a:t>Incentives in the Principal–Agent Framework</a:t>
            </a:r>
          </a:p>
        </p:txBody>
      </p:sp>
      <p:pic>
        <p:nvPicPr>
          <p:cNvPr id="17" name="Picture 16" descr="table17.02scale.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19225" y="1676400"/>
            <a:ext cx="6048375"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457200" y="3711575"/>
            <a:ext cx="8305800" cy="2862322"/>
          </a:xfrm>
          <a:prstGeom prst="rect">
            <a:avLst/>
          </a:prstGeom>
          <a:noFill/>
        </p:spPr>
        <p:txBody>
          <a:bodyPr wrap="square">
            <a:spAutoFit/>
          </a:bodyPr>
          <a:lstStyle/>
          <a:p>
            <a:pPr eaLnBrk="1" hangingPunct="1">
              <a:defRPr/>
            </a:pPr>
            <a:r>
              <a:rPr lang="en-US" dirty="0" smtClean="0">
                <a:latin typeface="+mj-lt"/>
              </a:rPr>
              <a:t>The probability of Bad Luck is 0.5</a:t>
            </a:r>
          </a:p>
          <a:p>
            <a:pPr eaLnBrk="1" hangingPunct="1">
              <a:defRPr/>
            </a:pPr>
            <a:r>
              <a:rPr lang="en-US" dirty="0" smtClean="0">
                <a:latin typeface="+mj-lt"/>
              </a:rPr>
              <a:t>The cost of high effort is $10.000</a:t>
            </a:r>
          </a:p>
          <a:p>
            <a:pPr eaLnBrk="1" hangingPunct="1">
              <a:defRPr/>
            </a:pPr>
            <a:endParaRPr lang="en-US" dirty="0" smtClean="0">
              <a:latin typeface="+mj-lt"/>
            </a:endParaRPr>
          </a:p>
          <a:p>
            <a:pPr eaLnBrk="1" hangingPunct="1">
              <a:defRPr/>
            </a:pPr>
            <a:r>
              <a:rPr lang="en-US" dirty="0" smtClean="0">
                <a:latin typeface="+mj-lt"/>
              </a:rPr>
              <a:t>Suppose</a:t>
            </a:r>
            <a:r>
              <a:rPr lang="en-US" dirty="0">
                <a:latin typeface="+mj-lt"/>
              </a:rPr>
              <a:t>, for example, that the owners offer the </a:t>
            </a:r>
            <a:r>
              <a:rPr lang="en-US" dirty="0" smtClean="0">
                <a:latin typeface="+mj-lt"/>
              </a:rPr>
              <a:t>worker </a:t>
            </a:r>
            <a:r>
              <a:rPr lang="en-US" dirty="0">
                <a:latin typeface="+mj-lt"/>
              </a:rPr>
              <a:t>the following payment scheme:</a:t>
            </a:r>
          </a:p>
          <a:p>
            <a:pPr eaLnBrk="1" hangingPunct="1">
              <a:defRPr/>
            </a:pPr>
            <a:endParaRPr lang="en-US" dirty="0">
              <a:latin typeface="+mj-lt"/>
            </a:endParaRPr>
          </a:p>
          <a:p>
            <a:pPr eaLnBrk="1" hangingPunct="1">
              <a:defRPr/>
            </a:pPr>
            <a:endParaRPr lang="en-US" dirty="0">
              <a:latin typeface="+mj-lt"/>
            </a:endParaRPr>
          </a:p>
          <a:p>
            <a:pPr eaLnBrk="1" hangingPunct="1">
              <a:defRPr/>
            </a:pPr>
            <a:endParaRPr lang="en-US" dirty="0">
              <a:latin typeface="+mj-lt"/>
            </a:endParaRPr>
          </a:p>
          <a:p>
            <a:pPr eaLnBrk="1" hangingPunct="1">
              <a:defRPr/>
            </a:pPr>
            <a:endParaRPr lang="en-US" sz="900" dirty="0">
              <a:latin typeface="+mj-lt"/>
            </a:endParaRPr>
          </a:p>
          <a:p>
            <a:pPr eaLnBrk="1" hangingPunct="1">
              <a:defRPr/>
            </a:pPr>
            <a:r>
              <a:rPr lang="en-US" dirty="0">
                <a:latin typeface="+mj-lt"/>
              </a:rPr>
              <a:t>Under this system, the </a:t>
            </a:r>
            <a:r>
              <a:rPr lang="en-US" dirty="0" smtClean="0">
                <a:latin typeface="+mj-lt"/>
              </a:rPr>
              <a:t>worker </a:t>
            </a:r>
            <a:r>
              <a:rPr lang="en-US" dirty="0">
                <a:latin typeface="+mj-lt"/>
              </a:rPr>
              <a:t>will choose to make a high level of effort.</a:t>
            </a:r>
          </a:p>
          <a:p>
            <a:pPr eaLnBrk="1" hangingPunct="1">
              <a:defRPr/>
            </a:pPr>
            <a:endParaRPr lang="en-US" sz="900" dirty="0">
              <a:latin typeface="+mj-lt"/>
            </a:endParaRPr>
          </a:p>
        </p:txBody>
      </p:sp>
      <p:grpSp>
        <p:nvGrpSpPr>
          <p:cNvPr id="23567" name="Group 15"/>
          <p:cNvGrpSpPr>
            <a:grpSpLocks/>
          </p:cNvGrpSpPr>
          <p:nvPr/>
        </p:nvGrpSpPr>
        <p:grpSpPr bwMode="auto">
          <a:xfrm>
            <a:off x="2209800" y="5142736"/>
            <a:ext cx="4724400" cy="581025"/>
            <a:chOff x="1872" y="2802"/>
            <a:chExt cx="2976" cy="366"/>
          </a:xfrm>
        </p:grpSpPr>
        <p:pic>
          <p:nvPicPr>
            <p:cNvPr id="25609" name="Picture 18" descr="17.1b.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992" y="2994"/>
              <a:ext cx="1656"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0" name="Picture 19" descr="17.1a.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872" y="2802"/>
              <a:ext cx="1932"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20"/>
            <p:cNvSpPr txBox="1"/>
            <p:nvPr/>
          </p:nvSpPr>
          <p:spPr>
            <a:xfrm>
              <a:off x="4320" y="2880"/>
              <a:ext cx="528" cy="231"/>
            </a:xfrm>
            <a:prstGeom prst="rect">
              <a:avLst/>
            </a:prstGeom>
            <a:noFill/>
          </p:spPr>
          <p:txBody>
            <a:bodyPr>
              <a:spAutoFit/>
            </a:bodyPr>
            <a:lstStyle/>
            <a:p>
              <a:pPr eaLnBrk="1" hangingPunct="1">
                <a:defRPr/>
              </a:pPr>
              <a:r>
                <a:rPr lang="en-US" b="1" dirty="0">
                  <a:latin typeface="+mj-lt"/>
                </a:rPr>
                <a:t>(17.1)</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linds(horizont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animEffect transition="in" filter="wipe(left)">
                                      <p:cBhvr>
                                        <p:cTn id="15" dur="500"/>
                                        <p:tgtEl>
                                          <p:spTgt spid="18">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8">
                                            <p:txEl>
                                              <p:pRg st="1" end="1"/>
                                            </p:txEl>
                                          </p:spTgt>
                                        </p:tgtEl>
                                        <p:attrNameLst>
                                          <p:attrName>style.visibility</p:attrName>
                                        </p:attrNameLst>
                                      </p:cBhvr>
                                      <p:to>
                                        <p:strVal val="visible"/>
                                      </p:to>
                                    </p:set>
                                    <p:animEffect transition="in" filter="wipe(left)">
                                      <p:cBhvr>
                                        <p:cTn id="20" dur="500"/>
                                        <p:tgtEl>
                                          <p:spTgt spid="18">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8">
                                            <p:txEl>
                                              <p:pRg st="3" end="3"/>
                                            </p:txEl>
                                          </p:spTgt>
                                        </p:tgtEl>
                                        <p:attrNameLst>
                                          <p:attrName>style.visibility</p:attrName>
                                        </p:attrNameLst>
                                      </p:cBhvr>
                                      <p:to>
                                        <p:strVal val="visible"/>
                                      </p:to>
                                    </p:set>
                                    <p:animEffect transition="in" filter="wipe(left)">
                                      <p:cBhvr>
                                        <p:cTn id="25" dur="500"/>
                                        <p:tgtEl>
                                          <p:spTgt spid="18">
                                            <p:txEl>
                                              <p:pRg st="3" end="3"/>
                                            </p:txEl>
                                          </p:spTgt>
                                        </p:tgtEl>
                                      </p:cBhvr>
                                    </p:animEffect>
                                  </p:childTnLst>
                                </p:cTn>
                              </p:par>
                            </p:childTnLst>
                          </p:cTn>
                        </p:par>
                        <p:par>
                          <p:cTn id="26" fill="hold" nodeType="afterGroup">
                            <p:stCondLst>
                              <p:cond delay="500"/>
                            </p:stCondLst>
                            <p:childTnLst>
                              <p:par>
                                <p:cTn id="27" presetID="22" presetClass="entr" presetSubtype="8" fill="hold" nodeType="afterEffect">
                                  <p:stCondLst>
                                    <p:cond delay="0"/>
                                  </p:stCondLst>
                                  <p:childTnLst>
                                    <p:set>
                                      <p:cBhvr>
                                        <p:cTn id="28" dur="1" fill="hold">
                                          <p:stCondLst>
                                            <p:cond delay="0"/>
                                          </p:stCondLst>
                                        </p:cTn>
                                        <p:tgtEl>
                                          <p:spTgt spid="23567"/>
                                        </p:tgtEl>
                                        <p:attrNameLst>
                                          <p:attrName>style.visibility</p:attrName>
                                        </p:attrNameLst>
                                      </p:cBhvr>
                                      <p:to>
                                        <p:strVal val="visible"/>
                                      </p:to>
                                    </p:set>
                                    <p:animEffect transition="in" filter="wipe(left)">
                                      <p:cBhvr>
                                        <p:cTn id="29" dur="500"/>
                                        <p:tgtEl>
                                          <p:spTgt spid="23567"/>
                                        </p:tgtEl>
                                      </p:cBhvr>
                                    </p:animEffect>
                                  </p:childTnLst>
                                </p:cTn>
                              </p:par>
                            </p:childTnLst>
                          </p:cTn>
                        </p:par>
                        <p:par>
                          <p:cTn id="30" fill="hold" nodeType="afterGroup">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8">
                                            <p:txEl>
                                              <p:pRg st="8" end="8"/>
                                            </p:txEl>
                                          </p:spTgt>
                                        </p:tgtEl>
                                        <p:attrNameLst>
                                          <p:attrName>style.visibility</p:attrName>
                                        </p:attrNameLst>
                                      </p:cBhvr>
                                      <p:to>
                                        <p:strVal val="visible"/>
                                      </p:to>
                                    </p:set>
                                    <p:animEffect transition="in" filter="wipe(left)">
                                      <p:cBhvr>
                                        <p:cTn id="33" dur="500"/>
                                        <p:tgtEl>
                                          <p:spTgt spid="1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a:xfrm>
            <a:off x="1371600" y="457200"/>
            <a:ext cx="6019800" cy="533400"/>
          </a:xfrm>
        </p:spPr>
        <p:txBody>
          <a:bodyPr/>
          <a:lstStyle/>
          <a:p>
            <a:pPr eaLnBrk="1" hangingPunct="1"/>
            <a:r>
              <a:rPr lang="en-US" altLang="en-US" sz="2000" b="0" smtClean="0"/>
              <a:t>QUALITY UNCERTAINTY AND THE MARKET FOR LEMONS</a:t>
            </a:r>
          </a:p>
        </p:txBody>
      </p:sp>
      <p:grpSp>
        <p:nvGrpSpPr>
          <p:cNvPr id="7171" name="Group 5"/>
          <p:cNvGrpSpPr>
            <a:grpSpLocks/>
          </p:cNvGrpSpPr>
          <p:nvPr/>
        </p:nvGrpSpPr>
        <p:grpSpPr bwMode="auto">
          <a:xfrm>
            <a:off x="457200" y="381000"/>
            <a:ext cx="8229600" cy="487363"/>
            <a:chOff x="288" y="240"/>
            <a:chExt cx="5184" cy="307"/>
          </a:xfrm>
        </p:grpSpPr>
        <p:sp>
          <p:nvSpPr>
            <p:cNvPr id="7199"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17.1</a:t>
              </a:r>
            </a:p>
          </p:txBody>
        </p:sp>
        <p:sp>
          <p:nvSpPr>
            <p:cNvPr id="7200"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7172"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52"/>
          <p:cNvSpPr txBox="1">
            <a:spLocks noChangeArrowheads="1"/>
          </p:cNvSpPr>
          <p:nvPr/>
        </p:nvSpPr>
        <p:spPr bwMode="auto">
          <a:xfrm>
            <a:off x="533400" y="1905000"/>
            <a:ext cx="6553200" cy="381000"/>
          </a:xfrm>
          <a:prstGeom prst="rect">
            <a:avLst/>
          </a:prstGeom>
          <a:noFill/>
          <a:ln w="9525">
            <a:noFill/>
            <a:miter lim="800000"/>
            <a:headEnd/>
            <a:tailEnd/>
          </a:ln>
        </p:spPr>
        <p:txBody>
          <a:bodyPr/>
          <a:lstStyle/>
          <a:p>
            <a:pPr marL="342900" indent="-342900" eaLnBrk="1" hangingPunct="1">
              <a:spcBef>
                <a:spcPct val="20000"/>
              </a:spcBef>
              <a:defRPr/>
            </a:pPr>
            <a:r>
              <a:rPr lang="en-US" sz="2000" kern="0" dirty="0">
                <a:solidFill>
                  <a:srgbClr val="53BE95"/>
                </a:solidFill>
                <a:latin typeface="+mn-lt"/>
              </a:rPr>
              <a:t>The Market for Used Cars</a:t>
            </a:r>
          </a:p>
        </p:txBody>
      </p:sp>
      <p:sp>
        <p:nvSpPr>
          <p:cNvPr id="7174" name="Rectangle 5"/>
          <p:cNvSpPr>
            <a:spLocks noChangeArrowheads="1"/>
          </p:cNvSpPr>
          <p:nvPr/>
        </p:nvSpPr>
        <p:spPr bwMode="auto">
          <a:xfrm>
            <a:off x="628650" y="2667000"/>
            <a:ext cx="2266950" cy="4572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The Market for Used Cars </a:t>
            </a:r>
            <a:br>
              <a:rPr lang="en-US" altLang="en-US" sz="1200" b="1">
                <a:solidFill>
                  <a:schemeClr val="tx1"/>
                </a:solidFill>
              </a:rPr>
            </a:br>
            <a:r>
              <a:rPr lang="en-US" altLang="en-US" sz="1200" b="1">
                <a:solidFill>
                  <a:schemeClr val="tx1"/>
                </a:solidFill>
              </a:rPr>
              <a:t>(continued)</a:t>
            </a:r>
          </a:p>
        </p:txBody>
      </p:sp>
      <p:sp>
        <p:nvSpPr>
          <p:cNvPr id="7175" name="Rectangle 11"/>
          <p:cNvSpPr>
            <a:spLocks noChangeArrowheads="1"/>
          </p:cNvSpPr>
          <p:nvPr/>
        </p:nvSpPr>
        <p:spPr bwMode="auto">
          <a:xfrm>
            <a:off x="628650" y="23622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17.1</a:t>
            </a:r>
          </a:p>
        </p:txBody>
      </p:sp>
      <p:sp>
        <p:nvSpPr>
          <p:cNvPr id="13" name="Rectangle 4"/>
          <p:cNvSpPr>
            <a:spLocks noChangeArrowheads="1"/>
          </p:cNvSpPr>
          <p:nvPr/>
        </p:nvSpPr>
        <p:spPr bwMode="auto">
          <a:xfrm>
            <a:off x="609600" y="3124200"/>
            <a:ext cx="23622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Likewise, in </a:t>
            </a:r>
            <a:r>
              <a:rPr lang="en-US" altLang="en-US" sz="1400" b="1">
                <a:solidFill>
                  <a:schemeClr val="tx1"/>
                </a:solidFill>
              </a:rPr>
              <a:t>(b)</a:t>
            </a:r>
            <a:r>
              <a:rPr lang="en-US" altLang="en-US" sz="1400">
                <a:solidFill>
                  <a:schemeClr val="tx1"/>
                </a:solidFill>
              </a:rPr>
              <a:t> the perceived demand curve for low-quality cars shifts from </a:t>
            </a:r>
            <a:r>
              <a:rPr lang="en-US" altLang="en-US" sz="1400" i="1">
                <a:solidFill>
                  <a:schemeClr val="tx1"/>
                </a:solidFill>
              </a:rPr>
              <a:t>D</a:t>
            </a:r>
            <a:r>
              <a:rPr lang="en-US" altLang="en-US" sz="1400" i="1" baseline="-25000">
                <a:solidFill>
                  <a:schemeClr val="tx1"/>
                </a:solidFill>
              </a:rPr>
              <a:t>L</a:t>
            </a:r>
            <a:r>
              <a:rPr lang="en-US" altLang="en-US" sz="1400">
                <a:solidFill>
                  <a:schemeClr val="tx1"/>
                </a:solidFill>
              </a:rPr>
              <a:t> to </a:t>
            </a:r>
            <a:r>
              <a:rPr lang="en-US" altLang="en-US" sz="1400" i="1">
                <a:solidFill>
                  <a:schemeClr val="tx1"/>
                </a:solidFill>
              </a:rPr>
              <a:t>D</a:t>
            </a:r>
            <a:r>
              <a:rPr lang="en-US" altLang="en-US" sz="1400" i="1" baseline="-25000">
                <a:solidFill>
                  <a:schemeClr val="tx1"/>
                </a:solidFill>
              </a:rPr>
              <a:t>M</a:t>
            </a:r>
            <a:r>
              <a:rPr lang="en-US" altLang="en-US" sz="1400">
                <a:solidFill>
                  <a:schemeClr val="tx1"/>
                </a:solidFill>
              </a:rPr>
              <a:t>. </a:t>
            </a:r>
          </a:p>
          <a:p>
            <a:pPr eaLnBrk="1" hangingPunct="1">
              <a:buFontTx/>
              <a:buNone/>
            </a:pPr>
            <a:r>
              <a:rPr lang="en-US" altLang="en-US" sz="1400">
                <a:solidFill>
                  <a:schemeClr val="tx1"/>
                </a:solidFill>
              </a:rPr>
              <a:t>As a result, the quantity of high-quality cars sold falls from 50,000 to 25,000, </a:t>
            </a:r>
          </a:p>
          <a:p>
            <a:pPr eaLnBrk="1" hangingPunct="1">
              <a:buFontTx/>
              <a:buNone/>
            </a:pPr>
            <a:r>
              <a:rPr lang="en-US" altLang="en-US" sz="1400">
                <a:solidFill>
                  <a:schemeClr val="tx1"/>
                </a:solidFill>
              </a:rPr>
              <a:t>and the quantity of low-quality cars sold increases from 50,000 to 75,000.</a:t>
            </a:r>
          </a:p>
          <a:p>
            <a:pPr eaLnBrk="1" hangingPunct="1">
              <a:buFontTx/>
              <a:buNone/>
            </a:pPr>
            <a:r>
              <a:rPr lang="en-US" altLang="en-US" sz="1400">
                <a:solidFill>
                  <a:schemeClr val="tx1"/>
                </a:solidFill>
              </a:rPr>
              <a:t>Eventually, only low quality cars are sold.</a:t>
            </a:r>
          </a:p>
        </p:txBody>
      </p:sp>
      <p:pic>
        <p:nvPicPr>
          <p:cNvPr id="7177" name="Picture 15" descr="17.01_01.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8" name="Picture 2" descr="C:\Documents and Settings\Kyle M. Thiel\Desktop\Pindyck_7e\ppts\aparna_ppts\aparna_ppts\ch17\fig17.01\17.01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9" name="Picture 3" descr="C:\Documents and Settings\Kyle M. Thiel\Desktop\Pindyck_7e\ppts\aparna_ppts\aparna_ppts\ch17\fig17.01\17.01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0" name="Picture 4" descr="C:\Documents and Settings\Kyle M. Thiel\Desktop\Pindyck_7e\ppts\aparna_ppts\aparna_ppts\ch17\fig17.01\17.01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5" descr="C:\Documents and Settings\Kyle M. Thiel\Desktop\Pindyck_7e\ppts\aparna_ppts\aparna_ppts\ch17\fig17.01\17.01_05.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2" name="Picture 6" descr="C:\Documents and Settings\Kyle M. Thiel\Desktop\Pindyck_7e\ppts\aparna_ppts\aparna_ppts\ch17\fig17.01\17.01_06.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3" name="Picture 7" descr="C:\Documents and Settings\Kyle M. Thiel\Desktop\Pindyck_7e\ppts\aparna_ppts\aparna_ppts\ch17\fig17.01\17.01_07.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4" name="Picture 8" descr="C:\Documents and Settings\Kyle M. Thiel\Desktop\Pindyck_7e\ppts\aparna_ppts\aparna_ppts\ch17\fig17.01\17.01_08.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5" name="Picture 9" descr="C:\Documents and Settings\Kyle M. Thiel\Desktop\Pindyck_7e\ppts\aparna_ppts\aparna_ppts\ch17\fig17.01\17.01_09.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6" name="Picture 10" descr="C:\Documents and Settings\Kyle M. Thiel\Desktop\Pindyck_7e\ppts\aparna_ppts\aparna_ppts\ch17\fig17.01\17.01_10.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0" name="Picture 2" descr="C:\Documents and Settings\Kyle M. Thiel\Desktop\Pindyck_7e\ppts\aparna_ppts\aparna_ppts\ch17\fig17.01\17.01_11.gif"/>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1" name="Picture 3" descr="C:\Documents and Settings\Kyle M. Thiel\Desktop\Pindyck_7e\ppts\aparna_ppts\aparna_ppts\ch17\fig17.01\17.01_12.gif"/>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2" name="Picture 4" descr="C:\Documents and Settings\Kyle M. Thiel\Desktop\Pindyck_7e\ppts\aparna_ppts\aparna_ppts\ch17\fig17.01\17.01_13.gif"/>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3" name="Picture 5" descr="C:\Documents and Settings\Kyle M. Thiel\Desktop\Pindyck_7e\ppts\aparna_ppts\aparna_ppts\ch17\fig17.01\17.01_14.gif"/>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4" name="Picture 6" descr="C:\Documents and Settings\Kyle M. Thiel\Desktop\Pindyck_7e\ppts\aparna_ppts\aparna_ppts\ch17\fig17.01\17.01_15.gif"/>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5" name="Picture 7" descr="C:\Documents and Settings\Kyle M. Thiel\Desktop\Pindyck_7e\ppts\aparna_ppts\aparna_ppts\ch17\fig17.01\17.01_16.gif"/>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6" name="Picture 8" descr="C:\Documents and Settings\Kyle M. Thiel\Desktop\Pindyck_7e\ppts\aparna_ppts\aparna_ppts\ch17\fig17.01\17.01_17.gif"/>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7" name="Picture 9" descr="C:\Documents and Settings\Kyle M. Thiel\Desktop\Pindyck_7e\ppts\aparna_ppts\aparna_ppts\ch17\fig17.01\17.01_18.gif"/>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8" name="Picture 10" descr="C:\Documents and Settings\Kyle M. Thiel\Desktop\Pindyck_7e\ppts\aparna_ppts\aparna_ppts\ch17\fig17.01\17.01_19.gif"/>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9" name="Picture 11" descr="C:\Documents and Settings\Kyle M. Thiel\Desktop\Pindyck_7e\ppts\aparna_ppts\aparna_ppts\ch17\fig17.01\17.01_20.gif"/>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500" name="Picture 12" descr="C:\Documents and Settings\Kyle M. Thiel\Desktop\Pindyck_7e\ppts\aparna_ppts\aparna_ppts\ch17\fig17.01\17.01_21.gif"/>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667000" y="2819400"/>
            <a:ext cx="676275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98" name="Text Box 53"/>
          <p:cNvSpPr txBox="1">
            <a:spLocks noChangeArrowheads="1"/>
          </p:cNvSpPr>
          <p:nvPr/>
        </p:nvSpPr>
        <p:spPr bwMode="auto">
          <a:xfrm>
            <a:off x="990600" y="1219200"/>
            <a:ext cx="6477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a:solidFill>
                  <a:schemeClr val="bg2"/>
                </a:solidFill>
              </a:rPr>
              <a:t>●</a:t>
            </a:r>
            <a:r>
              <a:rPr lang="en-US" altLang="en-US" sz="1800" b="1">
                <a:solidFill>
                  <a:srgbClr val="382344"/>
                </a:solidFill>
              </a:rPr>
              <a:t>	 asymmetric information    </a:t>
            </a:r>
            <a:r>
              <a:rPr lang="en-US" altLang="en-US" sz="1800">
                <a:solidFill>
                  <a:srgbClr val="382344"/>
                </a:solidFill>
              </a:rPr>
              <a:t>Situation in which a buyer and a seller possess different information about a transaction.</a:t>
            </a:r>
            <a:endParaRPr lang="en-US" altLang="en-US" sz="18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wipe(left)">
                                      <p:cBhvr>
                                        <p:cTn id="7" dur="500"/>
                                        <p:tgtEl>
                                          <p:spTgt spid="13">
                                            <p:txEl>
                                              <p:pRg st="0" end="0"/>
                                            </p:txEl>
                                          </p:spTgt>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63490"/>
                                        </p:tgtEl>
                                        <p:attrNameLst>
                                          <p:attrName>style.visibility</p:attrName>
                                        </p:attrNameLst>
                                      </p:cBhvr>
                                      <p:to>
                                        <p:strVal val="visible"/>
                                      </p:to>
                                    </p:set>
                                    <p:animEffect transition="in" filter="wipe(left)">
                                      <p:cBhvr>
                                        <p:cTn id="11" dur="1000"/>
                                        <p:tgtEl>
                                          <p:spTgt spid="63490"/>
                                        </p:tgtEl>
                                      </p:cBhvr>
                                    </p:animEffect>
                                  </p:childTnLst>
                                </p:cTn>
                              </p:par>
                            </p:childTnLst>
                          </p:cTn>
                        </p:par>
                        <p:par>
                          <p:cTn id="12" fill="hold" nodeType="afterGroup">
                            <p:stCondLst>
                              <p:cond delay="1500"/>
                            </p:stCondLst>
                            <p:childTnLst>
                              <p:par>
                                <p:cTn id="13" presetID="22" presetClass="entr" presetSubtype="8" fill="hold" nodeType="afterEffect">
                                  <p:stCondLst>
                                    <p:cond delay="0"/>
                                  </p:stCondLst>
                                  <p:childTnLst>
                                    <p:set>
                                      <p:cBhvr>
                                        <p:cTn id="14" dur="1" fill="hold">
                                          <p:stCondLst>
                                            <p:cond delay="0"/>
                                          </p:stCondLst>
                                        </p:cTn>
                                        <p:tgtEl>
                                          <p:spTgt spid="63491"/>
                                        </p:tgtEl>
                                        <p:attrNameLst>
                                          <p:attrName>style.visibility</p:attrName>
                                        </p:attrNameLst>
                                      </p:cBhvr>
                                      <p:to>
                                        <p:strVal val="visible"/>
                                      </p:to>
                                    </p:set>
                                    <p:animEffect transition="in" filter="wipe(left)">
                                      <p:cBhvr>
                                        <p:cTn id="15" dur="1000"/>
                                        <p:tgtEl>
                                          <p:spTgt spid="63491"/>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3">
                                            <p:txEl>
                                              <p:pRg st="1" end="1"/>
                                            </p:txEl>
                                          </p:spTgt>
                                        </p:tgtEl>
                                        <p:attrNameLst>
                                          <p:attrName>style.visibility</p:attrName>
                                        </p:attrNameLst>
                                      </p:cBhvr>
                                      <p:to>
                                        <p:strVal val="visible"/>
                                      </p:to>
                                    </p:set>
                                    <p:animEffect transition="in" filter="wipe(left)">
                                      <p:cBhvr>
                                        <p:cTn id="20" dur="500"/>
                                        <p:tgtEl>
                                          <p:spTgt spid="13">
                                            <p:txEl>
                                              <p:pRg st="1" end="1"/>
                                            </p:txEl>
                                          </p:spTgt>
                                        </p:tgtEl>
                                      </p:cBhvr>
                                    </p:animEffect>
                                  </p:childTnLst>
                                </p:cTn>
                              </p:par>
                            </p:childTnLst>
                          </p:cTn>
                        </p:par>
                        <p:par>
                          <p:cTn id="21" fill="hold" nodeType="afterGroup">
                            <p:stCondLst>
                              <p:cond delay="500"/>
                            </p:stCondLst>
                            <p:childTnLst>
                              <p:par>
                                <p:cTn id="22" presetID="22" presetClass="entr" presetSubtype="1" fill="hold" nodeType="afterEffect">
                                  <p:stCondLst>
                                    <p:cond delay="0"/>
                                  </p:stCondLst>
                                  <p:childTnLst>
                                    <p:set>
                                      <p:cBhvr>
                                        <p:cTn id="23" dur="1" fill="hold">
                                          <p:stCondLst>
                                            <p:cond delay="0"/>
                                          </p:stCondLst>
                                        </p:cTn>
                                        <p:tgtEl>
                                          <p:spTgt spid="63492"/>
                                        </p:tgtEl>
                                        <p:attrNameLst>
                                          <p:attrName>style.visibility</p:attrName>
                                        </p:attrNameLst>
                                      </p:cBhvr>
                                      <p:to>
                                        <p:strVal val="visible"/>
                                      </p:to>
                                    </p:set>
                                    <p:animEffect transition="in" filter="wipe(up)">
                                      <p:cBhvr>
                                        <p:cTn id="24" dur="1000"/>
                                        <p:tgtEl>
                                          <p:spTgt spid="63492"/>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3">
                                            <p:txEl>
                                              <p:pRg st="2" end="2"/>
                                            </p:txEl>
                                          </p:spTgt>
                                        </p:tgtEl>
                                        <p:attrNameLst>
                                          <p:attrName>style.visibility</p:attrName>
                                        </p:attrNameLst>
                                      </p:cBhvr>
                                      <p:to>
                                        <p:strVal val="visible"/>
                                      </p:to>
                                    </p:set>
                                    <p:animEffect transition="in" filter="wipe(left)">
                                      <p:cBhvr>
                                        <p:cTn id="29" dur="500"/>
                                        <p:tgtEl>
                                          <p:spTgt spid="13">
                                            <p:txEl>
                                              <p:pRg st="2" end="2"/>
                                            </p:txEl>
                                          </p:spTgt>
                                        </p:tgtEl>
                                      </p:cBhvr>
                                    </p:animEffect>
                                  </p:childTnLst>
                                </p:cTn>
                              </p:par>
                            </p:childTnLst>
                          </p:cTn>
                        </p:par>
                        <p:par>
                          <p:cTn id="30" fill="hold" nodeType="afterGroup">
                            <p:stCondLst>
                              <p:cond delay="500"/>
                            </p:stCondLst>
                            <p:childTnLst>
                              <p:par>
                                <p:cTn id="31" presetID="22" presetClass="entr" presetSubtype="1" fill="hold" nodeType="afterEffect">
                                  <p:stCondLst>
                                    <p:cond delay="0"/>
                                  </p:stCondLst>
                                  <p:childTnLst>
                                    <p:set>
                                      <p:cBhvr>
                                        <p:cTn id="32" dur="1" fill="hold">
                                          <p:stCondLst>
                                            <p:cond delay="0"/>
                                          </p:stCondLst>
                                        </p:cTn>
                                        <p:tgtEl>
                                          <p:spTgt spid="63493"/>
                                        </p:tgtEl>
                                        <p:attrNameLst>
                                          <p:attrName>style.visibility</p:attrName>
                                        </p:attrNameLst>
                                      </p:cBhvr>
                                      <p:to>
                                        <p:strVal val="visible"/>
                                      </p:to>
                                    </p:set>
                                    <p:animEffect transition="in" filter="wipe(up)">
                                      <p:cBhvr>
                                        <p:cTn id="33" dur="1000"/>
                                        <p:tgtEl>
                                          <p:spTgt spid="63493"/>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13">
                                            <p:txEl>
                                              <p:pRg st="3" end="3"/>
                                            </p:txEl>
                                          </p:spTgt>
                                        </p:tgtEl>
                                        <p:attrNameLst>
                                          <p:attrName>style.visibility</p:attrName>
                                        </p:attrNameLst>
                                      </p:cBhvr>
                                      <p:to>
                                        <p:strVal val="visible"/>
                                      </p:to>
                                    </p:set>
                                    <p:animEffect transition="in" filter="wipe(left)">
                                      <p:cBhvr>
                                        <p:cTn id="38" dur="500"/>
                                        <p:tgtEl>
                                          <p:spTgt spid="13">
                                            <p:txEl>
                                              <p:pRg st="3" end="3"/>
                                            </p:txEl>
                                          </p:spTgt>
                                        </p:tgtEl>
                                      </p:cBhvr>
                                    </p:animEffect>
                                  </p:childTnLst>
                                </p:cTn>
                              </p:par>
                            </p:childTnLst>
                          </p:cTn>
                        </p:par>
                        <p:par>
                          <p:cTn id="39" fill="hold" nodeType="afterGroup">
                            <p:stCondLst>
                              <p:cond delay="500"/>
                            </p:stCondLst>
                            <p:childTnLst>
                              <p:par>
                                <p:cTn id="40" presetID="22" presetClass="entr" presetSubtype="8" fill="hold" nodeType="afterEffect">
                                  <p:stCondLst>
                                    <p:cond delay="0"/>
                                  </p:stCondLst>
                                  <p:childTnLst>
                                    <p:set>
                                      <p:cBhvr>
                                        <p:cTn id="41" dur="1" fill="hold">
                                          <p:stCondLst>
                                            <p:cond delay="0"/>
                                          </p:stCondLst>
                                        </p:cTn>
                                        <p:tgtEl>
                                          <p:spTgt spid="63494"/>
                                        </p:tgtEl>
                                        <p:attrNameLst>
                                          <p:attrName>style.visibility</p:attrName>
                                        </p:attrNameLst>
                                      </p:cBhvr>
                                      <p:to>
                                        <p:strVal val="visible"/>
                                      </p:to>
                                    </p:set>
                                    <p:animEffect transition="in" filter="wipe(left)">
                                      <p:cBhvr>
                                        <p:cTn id="42" dur="1000"/>
                                        <p:tgtEl>
                                          <p:spTgt spid="63494"/>
                                        </p:tgtEl>
                                      </p:cBhvr>
                                    </p:animEffect>
                                  </p:childTnLst>
                                </p:cTn>
                              </p:par>
                            </p:childTnLst>
                          </p:cTn>
                        </p:par>
                        <p:par>
                          <p:cTn id="43" fill="hold" nodeType="afterGroup">
                            <p:stCondLst>
                              <p:cond delay="1500"/>
                            </p:stCondLst>
                            <p:childTnLst>
                              <p:par>
                                <p:cTn id="44" presetID="22" presetClass="entr" presetSubtype="8" fill="hold" nodeType="afterEffect">
                                  <p:stCondLst>
                                    <p:cond delay="0"/>
                                  </p:stCondLst>
                                  <p:childTnLst>
                                    <p:set>
                                      <p:cBhvr>
                                        <p:cTn id="45" dur="1" fill="hold">
                                          <p:stCondLst>
                                            <p:cond delay="0"/>
                                          </p:stCondLst>
                                        </p:cTn>
                                        <p:tgtEl>
                                          <p:spTgt spid="63495"/>
                                        </p:tgtEl>
                                        <p:attrNameLst>
                                          <p:attrName>style.visibility</p:attrName>
                                        </p:attrNameLst>
                                      </p:cBhvr>
                                      <p:to>
                                        <p:strVal val="visible"/>
                                      </p:to>
                                    </p:set>
                                    <p:animEffect transition="in" filter="wipe(left)">
                                      <p:cBhvr>
                                        <p:cTn id="46" dur="1000"/>
                                        <p:tgtEl>
                                          <p:spTgt spid="63495"/>
                                        </p:tgtEl>
                                      </p:cBhvr>
                                    </p:animEffect>
                                  </p:childTnLst>
                                </p:cTn>
                              </p:par>
                            </p:childTnLst>
                          </p:cTn>
                        </p:par>
                        <p:par>
                          <p:cTn id="47" fill="hold" nodeType="afterGroup">
                            <p:stCondLst>
                              <p:cond delay="2500"/>
                            </p:stCondLst>
                            <p:childTnLst>
                              <p:par>
                                <p:cTn id="48" presetID="22" presetClass="entr" presetSubtype="8" fill="hold" nodeType="afterEffect">
                                  <p:stCondLst>
                                    <p:cond delay="0"/>
                                  </p:stCondLst>
                                  <p:childTnLst>
                                    <p:set>
                                      <p:cBhvr>
                                        <p:cTn id="49" dur="1" fill="hold">
                                          <p:stCondLst>
                                            <p:cond delay="0"/>
                                          </p:stCondLst>
                                        </p:cTn>
                                        <p:tgtEl>
                                          <p:spTgt spid="63496"/>
                                        </p:tgtEl>
                                        <p:attrNameLst>
                                          <p:attrName>style.visibility</p:attrName>
                                        </p:attrNameLst>
                                      </p:cBhvr>
                                      <p:to>
                                        <p:strVal val="visible"/>
                                      </p:to>
                                    </p:set>
                                    <p:animEffect transition="in" filter="wipe(left)">
                                      <p:cBhvr>
                                        <p:cTn id="50" dur="1000"/>
                                        <p:tgtEl>
                                          <p:spTgt spid="63496"/>
                                        </p:tgtEl>
                                      </p:cBhvr>
                                    </p:animEffect>
                                  </p:childTnLst>
                                </p:cTn>
                              </p:par>
                            </p:childTnLst>
                          </p:cTn>
                        </p:par>
                        <p:par>
                          <p:cTn id="51" fill="hold" nodeType="afterGroup">
                            <p:stCondLst>
                              <p:cond delay="3500"/>
                            </p:stCondLst>
                            <p:childTnLst>
                              <p:par>
                                <p:cTn id="52" presetID="22" presetClass="entr" presetSubtype="8" fill="hold" nodeType="afterEffect">
                                  <p:stCondLst>
                                    <p:cond delay="0"/>
                                  </p:stCondLst>
                                  <p:childTnLst>
                                    <p:set>
                                      <p:cBhvr>
                                        <p:cTn id="53" dur="1" fill="hold">
                                          <p:stCondLst>
                                            <p:cond delay="0"/>
                                          </p:stCondLst>
                                        </p:cTn>
                                        <p:tgtEl>
                                          <p:spTgt spid="63497"/>
                                        </p:tgtEl>
                                        <p:attrNameLst>
                                          <p:attrName>style.visibility</p:attrName>
                                        </p:attrNameLst>
                                      </p:cBhvr>
                                      <p:to>
                                        <p:strVal val="visible"/>
                                      </p:to>
                                    </p:set>
                                    <p:animEffect transition="in" filter="wipe(left)">
                                      <p:cBhvr>
                                        <p:cTn id="54" dur="1000"/>
                                        <p:tgtEl>
                                          <p:spTgt spid="63497"/>
                                        </p:tgtEl>
                                      </p:cBhvr>
                                    </p:animEffect>
                                  </p:childTnLst>
                                </p:cTn>
                              </p:par>
                            </p:childTnLst>
                          </p:cTn>
                        </p:par>
                        <p:par>
                          <p:cTn id="55" fill="hold" nodeType="afterGroup">
                            <p:stCondLst>
                              <p:cond delay="4500"/>
                            </p:stCondLst>
                            <p:childTnLst>
                              <p:par>
                                <p:cTn id="56" presetID="22" presetClass="entr" presetSubtype="8" fill="hold" nodeType="afterEffect">
                                  <p:stCondLst>
                                    <p:cond delay="0"/>
                                  </p:stCondLst>
                                  <p:childTnLst>
                                    <p:set>
                                      <p:cBhvr>
                                        <p:cTn id="57" dur="1" fill="hold">
                                          <p:stCondLst>
                                            <p:cond delay="0"/>
                                          </p:stCondLst>
                                        </p:cTn>
                                        <p:tgtEl>
                                          <p:spTgt spid="63498"/>
                                        </p:tgtEl>
                                        <p:attrNameLst>
                                          <p:attrName>style.visibility</p:attrName>
                                        </p:attrNameLst>
                                      </p:cBhvr>
                                      <p:to>
                                        <p:strVal val="visible"/>
                                      </p:to>
                                    </p:set>
                                    <p:animEffect transition="in" filter="wipe(left)">
                                      <p:cBhvr>
                                        <p:cTn id="58" dur="1000"/>
                                        <p:tgtEl>
                                          <p:spTgt spid="63498"/>
                                        </p:tgtEl>
                                      </p:cBhvr>
                                    </p:animEffect>
                                  </p:childTnLst>
                                </p:cTn>
                              </p:par>
                            </p:childTnLst>
                          </p:cTn>
                        </p:par>
                        <p:par>
                          <p:cTn id="59" fill="hold" nodeType="afterGroup">
                            <p:stCondLst>
                              <p:cond delay="5500"/>
                            </p:stCondLst>
                            <p:childTnLst>
                              <p:par>
                                <p:cTn id="60" presetID="22" presetClass="entr" presetSubtype="8" fill="hold" nodeType="afterEffect">
                                  <p:stCondLst>
                                    <p:cond delay="0"/>
                                  </p:stCondLst>
                                  <p:childTnLst>
                                    <p:set>
                                      <p:cBhvr>
                                        <p:cTn id="61" dur="1" fill="hold">
                                          <p:stCondLst>
                                            <p:cond delay="0"/>
                                          </p:stCondLst>
                                        </p:cTn>
                                        <p:tgtEl>
                                          <p:spTgt spid="63499"/>
                                        </p:tgtEl>
                                        <p:attrNameLst>
                                          <p:attrName>style.visibility</p:attrName>
                                        </p:attrNameLst>
                                      </p:cBhvr>
                                      <p:to>
                                        <p:strVal val="visible"/>
                                      </p:to>
                                    </p:set>
                                    <p:animEffect transition="in" filter="wipe(left)">
                                      <p:cBhvr>
                                        <p:cTn id="62" dur="1000"/>
                                        <p:tgtEl>
                                          <p:spTgt spid="63499"/>
                                        </p:tgtEl>
                                      </p:cBhvr>
                                    </p:animEffect>
                                  </p:childTnLst>
                                </p:cTn>
                              </p:par>
                            </p:childTnLst>
                          </p:cTn>
                        </p:par>
                        <p:par>
                          <p:cTn id="63" fill="hold" nodeType="afterGroup">
                            <p:stCondLst>
                              <p:cond delay="6500"/>
                            </p:stCondLst>
                            <p:childTnLst>
                              <p:par>
                                <p:cTn id="64" presetID="22" presetClass="entr" presetSubtype="8" fill="hold" nodeType="afterEffect">
                                  <p:stCondLst>
                                    <p:cond delay="0"/>
                                  </p:stCondLst>
                                  <p:childTnLst>
                                    <p:set>
                                      <p:cBhvr>
                                        <p:cTn id="65" dur="1" fill="hold">
                                          <p:stCondLst>
                                            <p:cond delay="0"/>
                                          </p:stCondLst>
                                        </p:cTn>
                                        <p:tgtEl>
                                          <p:spTgt spid="63500"/>
                                        </p:tgtEl>
                                        <p:attrNameLst>
                                          <p:attrName>style.visibility</p:attrName>
                                        </p:attrNameLst>
                                      </p:cBhvr>
                                      <p:to>
                                        <p:strVal val="visible"/>
                                      </p:to>
                                    </p:set>
                                    <p:animEffect transition="in" filter="wipe(left)">
                                      <p:cBhvr>
                                        <p:cTn id="66" dur="1000"/>
                                        <p:tgtEl>
                                          <p:spTgt spid="635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title"/>
          </p:nvPr>
        </p:nvSpPr>
        <p:spPr>
          <a:xfrm>
            <a:off x="1371600" y="381000"/>
            <a:ext cx="6019800" cy="533400"/>
          </a:xfrm>
        </p:spPr>
        <p:txBody>
          <a:bodyPr/>
          <a:lstStyle/>
          <a:p>
            <a:pPr eaLnBrk="1" hangingPunct="1"/>
            <a:r>
              <a:rPr lang="en-US" altLang="en-US" sz="2000" b="0" smtClean="0"/>
              <a:t>THE PRINCIPAL–AGENT PROBLEM</a:t>
            </a:r>
          </a:p>
        </p:txBody>
      </p:sp>
      <p:grpSp>
        <p:nvGrpSpPr>
          <p:cNvPr id="26627" name="Group 5"/>
          <p:cNvGrpSpPr>
            <a:grpSpLocks/>
          </p:cNvGrpSpPr>
          <p:nvPr/>
        </p:nvGrpSpPr>
        <p:grpSpPr bwMode="auto">
          <a:xfrm>
            <a:off x="457200" y="381000"/>
            <a:ext cx="8229600" cy="487363"/>
            <a:chOff x="288" y="240"/>
            <a:chExt cx="5184" cy="307"/>
          </a:xfrm>
        </p:grpSpPr>
        <p:sp>
          <p:nvSpPr>
            <p:cNvPr id="26634"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17.4</a:t>
              </a:r>
            </a:p>
          </p:txBody>
        </p:sp>
        <p:sp>
          <p:nvSpPr>
            <p:cNvPr id="26635"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6628"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a:spLocks noChangeArrowheads="1"/>
          </p:cNvSpPr>
          <p:nvPr/>
        </p:nvSpPr>
        <p:spPr bwMode="auto">
          <a:xfrm>
            <a:off x="762000" y="1600200"/>
            <a:ext cx="7391400" cy="367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dirty="0">
                <a:solidFill>
                  <a:schemeClr val="tx1"/>
                </a:solidFill>
              </a:rPr>
              <a:t>This is not the only payment scheme that will work for the owners, however. </a:t>
            </a:r>
          </a:p>
          <a:p>
            <a:pPr eaLnBrk="1" hangingPunct="1">
              <a:spcBef>
                <a:spcPct val="0"/>
              </a:spcBef>
              <a:buFontTx/>
              <a:buNone/>
            </a:pPr>
            <a:endParaRPr lang="en-US" altLang="en-US" sz="900" dirty="0">
              <a:solidFill>
                <a:schemeClr val="tx1"/>
              </a:solidFill>
            </a:endParaRPr>
          </a:p>
          <a:p>
            <a:pPr eaLnBrk="1" hangingPunct="1">
              <a:spcBef>
                <a:spcPct val="0"/>
              </a:spcBef>
              <a:buFontTx/>
              <a:buNone/>
            </a:pPr>
            <a:r>
              <a:rPr lang="en-US" altLang="en-US" sz="1800" dirty="0">
                <a:solidFill>
                  <a:schemeClr val="tx1"/>
                </a:solidFill>
              </a:rPr>
              <a:t>Suppose they contract to have the worker participate in the following revenue-sharing arrangement. When revenues are greater than $18,000,</a:t>
            </a:r>
          </a:p>
          <a:p>
            <a:pPr eaLnBrk="1" hangingPunct="1">
              <a:spcBef>
                <a:spcPct val="0"/>
              </a:spcBef>
              <a:buFontTx/>
              <a:buNone/>
            </a:pPr>
            <a:endParaRPr lang="en-US" altLang="en-US" sz="1800" dirty="0">
              <a:solidFill>
                <a:schemeClr val="tx1"/>
              </a:solidFill>
            </a:endParaRPr>
          </a:p>
          <a:p>
            <a:pPr eaLnBrk="1" hangingPunct="1">
              <a:spcBef>
                <a:spcPct val="0"/>
              </a:spcBef>
              <a:buFontTx/>
              <a:buNone/>
            </a:pPr>
            <a:endParaRPr lang="en-US" altLang="en-US" sz="1400" dirty="0">
              <a:solidFill>
                <a:schemeClr val="tx1"/>
              </a:solidFill>
            </a:endParaRPr>
          </a:p>
          <a:p>
            <a:pPr eaLnBrk="1" hangingPunct="1">
              <a:spcBef>
                <a:spcPct val="0"/>
              </a:spcBef>
              <a:buFontTx/>
              <a:buNone/>
            </a:pPr>
            <a:endParaRPr lang="en-US" altLang="en-US" sz="1400" dirty="0">
              <a:solidFill>
                <a:schemeClr val="tx1"/>
              </a:solidFill>
            </a:endParaRPr>
          </a:p>
          <a:p>
            <a:pPr eaLnBrk="1" hangingPunct="1">
              <a:spcBef>
                <a:spcPct val="0"/>
              </a:spcBef>
              <a:buFontTx/>
              <a:buNone/>
            </a:pPr>
            <a:r>
              <a:rPr lang="en-US" altLang="en-US" sz="1800" dirty="0">
                <a:solidFill>
                  <a:schemeClr val="tx1"/>
                </a:solidFill>
              </a:rPr>
              <a:t>                                  </a:t>
            </a:r>
            <a:r>
              <a:rPr lang="en-US" altLang="en-US" sz="1800" dirty="0" smtClean="0">
                <a:solidFill>
                  <a:schemeClr val="tx1"/>
                </a:solidFill>
              </a:rPr>
              <a:t>(if negative, </a:t>
            </a:r>
            <a:r>
              <a:rPr lang="en-US" altLang="en-US" sz="1800" dirty="0">
                <a:solidFill>
                  <a:schemeClr val="tx1"/>
                </a:solidFill>
              </a:rPr>
              <a:t>the wage is zero.)</a:t>
            </a:r>
          </a:p>
          <a:p>
            <a:pPr eaLnBrk="1" hangingPunct="1">
              <a:spcBef>
                <a:spcPct val="0"/>
              </a:spcBef>
              <a:buFontTx/>
              <a:buNone/>
            </a:pPr>
            <a:endParaRPr lang="en-US" altLang="en-US" sz="1800" dirty="0">
              <a:solidFill>
                <a:schemeClr val="tx1"/>
              </a:solidFill>
            </a:endParaRPr>
          </a:p>
          <a:p>
            <a:pPr eaLnBrk="1" hangingPunct="1">
              <a:spcBef>
                <a:spcPct val="0"/>
              </a:spcBef>
              <a:buFontTx/>
              <a:buNone/>
            </a:pPr>
            <a:r>
              <a:rPr lang="en-US" altLang="en-US" sz="1800" dirty="0">
                <a:solidFill>
                  <a:schemeClr val="tx1"/>
                </a:solidFill>
              </a:rPr>
              <a:t>In this case, if the repairperson makes a low effort, he receives an expected payment of $1000. But if he makes a high level of effort, his expected payment is $12,000</a:t>
            </a:r>
          </a:p>
        </p:txBody>
      </p:sp>
      <p:sp>
        <p:nvSpPr>
          <p:cNvPr id="10" name="Rectangle 9"/>
          <p:cNvSpPr/>
          <p:nvPr/>
        </p:nvSpPr>
        <p:spPr>
          <a:xfrm>
            <a:off x="609600" y="1077913"/>
            <a:ext cx="5791200" cy="400050"/>
          </a:xfrm>
          <a:prstGeom prst="rect">
            <a:avLst/>
          </a:prstGeom>
        </p:spPr>
        <p:txBody>
          <a:bodyPr>
            <a:spAutoFit/>
          </a:bodyPr>
          <a:lstStyle/>
          <a:p>
            <a:pPr eaLnBrk="1" hangingPunct="1">
              <a:defRPr/>
            </a:pPr>
            <a:r>
              <a:rPr lang="en-US" sz="2000" dirty="0">
                <a:solidFill>
                  <a:srgbClr val="53BE8F"/>
                </a:solidFill>
                <a:latin typeface="+mj-lt"/>
              </a:rPr>
              <a:t>Incentives in the Principal–Agent Framework</a:t>
            </a:r>
          </a:p>
        </p:txBody>
      </p:sp>
      <p:grpSp>
        <p:nvGrpSpPr>
          <p:cNvPr id="3" name="Group 13"/>
          <p:cNvGrpSpPr>
            <a:grpSpLocks/>
          </p:cNvGrpSpPr>
          <p:nvPr/>
        </p:nvGrpSpPr>
        <p:grpSpPr bwMode="auto">
          <a:xfrm>
            <a:off x="3733800" y="3200400"/>
            <a:ext cx="4191000" cy="381000"/>
            <a:chOff x="3733800" y="3200400"/>
            <a:chExt cx="4191000" cy="381000"/>
          </a:xfrm>
        </p:grpSpPr>
        <p:pic>
          <p:nvPicPr>
            <p:cNvPr id="26632" name="Picture 10" descr="17.2.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3290887"/>
              <a:ext cx="14954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7086600" y="3200400"/>
              <a:ext cx="838200" cy="381000"/>
            </a:xfrm>
            <a:prstGeom prst="rect">
              <a:avLst/>
            </a:prstGeom>
            <a:noFill/>
          </p:spPr>
          <p:txBody>
            <a:bodyPr>
              <a:spAutoFit/>
            </a:bodyPr>
            <a:lstStyle/>
            <a:p>
              <a:pPr eaLnBrk="1" hangingPunct="1">
                <a:defRPr/>
              </a:pPr>
              <a:r>
                <a:rPr lang="en-US" b="1" dirty="0">
                  <a:latin typeface="+mj-lt"/>
                </a:rPr>
                <a:t>(17.2)</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wipe(left)">
                                      <p:cBhvr>
                                        <p:cTn id="7" dur="500"/>
                                        <p:tgtEl>
                                          <p:spTgt spid="18">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xEl>
                                              <p:pRg st="2" end="2"/>
                                            </p:txEl>
                                          </p:spTgt>
                                        </p:tgtEl>
                                        <p:attrNameLst>
                                          <p:attrName>style.visibility</p:attrName>
                                        </p:attrNameLst>
                                      </p:cBhvr>
                                      <p:to>
                                        <p:strVal val="visible"/>
                                      </p:to>
                                    </p:set>
                                    <p:animEffect transition="in" filter="wipe(left)">
                                      <p:cBhvr>
                                        <p:cTn id="11" dur="500"/>
                                        <p:tgtEl>
                                          <p:spTgt spid="18">
                                            <p:txEl>
                                              <p:pRg st="2" end="2"/>
                                            </p:txEl>
                                          </p:spTgt>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xEl>
                                              <p:pRg st="6" end="6"/>
                                            </p:txEl>
                                          </p:spTgt>
                                        </p:tgtEl>
                                        <p:attrNameLst>
                                          <p:attrName>style.visibility</p:attrName>
                                        </p:attrNameLst>
                                      </p:cBhvr>
                                      <p:to>
                                        <p:strVal val="visible"/>
                                      </p:to>
                                    </p:set>
                                    <p:animEffect transition="in" filter="wipe(left)">
                                      <p:cBhvr>
                                        <p:cTn id="19" dur="500"/>
                                        <p:tgtEl>
                                          <p:spTgt spid="18">
                                            <p:txEl>
                                              <p:pRg st="6" end="6"/>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xEl>
                                              <p:pRg st="8" end="8"/>
                                            </p:txEl>
                                          </p:spTgt>
                                        </p:tgtEl>
                                        <p:attrNameLst>
                                          <p:attrName>style.visibility</p:attrName>
                                        </p:attrNameLst>
                                      </p:cBhvr>
                                      <p:to>
                                        <p:strVal val="visible"/>
                                      </p:to>
                                    </p:set>
                                    <p:animEffect transition="in" filter="wipe(left)">
                                      <p:cBhvr>
                                        <p:cTn id="23" dur="500"/>
                                        <p:tgtEl>
                                          <p:spTgt spid="1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4" name="Rectangle 4"/>
          <p:cNvSpPr>
            <a:spLocks noGrp="1" noChangeArrowheads="1"/>
          </p:cNvSpPr>
          <p:nvPr>
            <p:ph type="title"/>
          </p:nvPr>
        </p:nvSpPr>
        <p:spPr>
          <a:xfrm>
            <a:off x="1371600" y="457200"/>
            <a:ext cx="6019800" cy="533400"/>
          </a:xfrm>
        </p:spPr>
        <p:txBody>
          <a:bodyPr/>
          <a:lstStyle/>
          <a:p>
            <a:pPr eaLnBrk="1" hangingPunct="1"/>
            <a:r>
              <a:rPr lang="en-US" altLang="en-US" sz="2000" b="0" smtClean="0"/>
              <a:t>MANAGERIAL INCENTIVES IN AN</a:t>
            </a:r>
            <a:br>
              <a:rPr lang="en-US" altLang="en-US" sz="2000" b="0" smtClean="0"/>
            </a:br>
            <a:r>
              <a:rPr lang="en-US" altLang="en-US" sz="2000" b="0" smtClean="0"/>
              <a:t>INTEGRATED FIRM</a:t>
            </a:r>
          </a:p>
        </p:txBody>
      </p:sp>
      <p:grpSp>
        <p:nvGrpSpPr>
          <p:cNvPr id="2" name="Group 5"/>
          <p:cNvGrpSpPr>
            <a:grpSpLocks/>
          </p:cNvGrpSpPr>
          <p:nvPr/>
        </p:nvGrpSpPr>
        <p:grpSpPr bwMode="auto">
          <a:xfrm>
            <a:off x="457200" y="381000"/>
            <a:ext cx="8229600" cy="487363"/>
            <a:chOff x="288" y="240"/>
            <a:chExt cx="5184" cy="307"/>
          </a:xfrm>
        </p:grpSpPr>
        <p:sp>
          <p:nvSpPr>
            <p:cNvPr id="27655"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rIns="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*17.5</a:t>
              </a:r>
            </a:p>
          </p:txBody>
        </p:sp>
        <p:sp>
          <p:nvSpPr>
            <p:cNvPr id="27656"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78707"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3"/>
          <p:cNvSpPr txBox="1">
            <a:spLocks noChangeArrowheads="1"/>
          </p:cNvSpPr>
          <p:nvPr/>
        </p:nvSpPr>
        <p:spPr bwMode="auto">
          <a:xfrm>
            <a:off x="1828800" y="2286000"/>
            <a:ext cx="54864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a:solidFill>
                  <a:schemeClr val="bg2"/>
                </a:solidFill>
              </a:rPr>
              <a:t>●</a:t>
            </a:r>
            <a:r>
              <a:rPr lang="en-US" altLang="en-US" sz="1800" b="1">
                <a:solidFill>
                  <a:srgbClr val="382344"/>
                </a:solidFill>
              </a:rPr>
              <a:t>	horizontal integration    </a:t>
            </a:r>
            <a:r>
              <a:rPr lang="en-US" altLang="en-US" sz="1800">
                <a:solidFill>
                  <a:srgbClr val="382344"/>
                </a:solidFill>
              </a:rPr>
              <a:t>Organizational form in which several plants produce the same or related products for a firm.</a:t>
            </a:r>
            <a:endParaRPr lang="en-US" altLang="en-US" sz="1800">
              <a:solidFill>
                <a:schemeClr val="tx1"/>
              </a:solidFill>
            </a:endParaRPr>
          </a:p>
        </p:txBody>
      </p:sp>
      <p:sp>
        <p:nvSpPr>
          <p:cNvPr id="8" name="Text Box 53"/>
          <p:cNvSpPr txBox="1">
            <a:spLocks noChangeArrowheads="1"/>
          </p:cNvSpPr>
          <p:nvPr/>
        </p:nvSpPr>
        <p:spPr bwMode="auto">
          <a:xfrm>
            <a:off x="1828800" y="3581400"/>
            <a:ext cx="54864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a:solidFill>
                  <a:schemeClr val="bg2"/>
                </a:solidFill>
              </a:rPr>
              <a:t>●</a:t>
            </a:r>
            <a:r>
              <a:rPr lang="en-US" altLang="en-US" sz="1800" b="1">
                <a:solidFill>
                  <a:srgbClr val="382344"/>
                </a:solidFill>
              </a:rPr>
              <a:t>	vertical integration   </a:t>
            </a:r>
            <a:r>
              <a:rPr lang="en-US" altLang="en-US" sz="1800">
                <a:solidFill>
                  <a:srgbClr val="382344"/>
                </a:solidFill>
              </a:rPr>
              <a:t>Organizational form in which a firm contains several divisions, with some producing parts and components that others use to produce finished products.</a:t>
            </a:r>
            <a:endParaRPr lang="en-US" altLang="en-US" sz="18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78707"/>
                                        </p:tgtEl>
                                        <p:attrNameLst>
                                          <p:attrName>style.visibility</p:attrName>
                                        </p:attrNameLst>
                                      </p:cBhvr>
                                      <p:to>
                                        <p:strVal val="visible"/>
                                      </p:to>
                                    </p:set>
                                    <p:animEffect transition="in" filter="fade">
                                      <p:cBhvr>
                                        <p:cTn id="11" dur="500"/>
                                        <p:tgtEl>
                                          <p:spTgt spid="57870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78564"/>
                                        </p:tgtEl>
                                        <p:attrNameLst>
                                          <p:attrName>style.visibility</p:attrName>
                                        </p:attrNameLst>
                                      </p:cBhvr>
                                      <p:to>
                                        <p:strVal val="visible"/>
                                      </p:to>
                                    </p:set>
                                    <p:animEffect transition="in" filter="wipe(left)">
                                      <p:cBhvr>
                                        <p:cTn id="15" dur="500"/>
                                        <p:tgtEl>
                                          <p:spTgt spid="578564"/>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4"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76200" y="152400"/>
            <a:ext cx="8763000" cy="511175"/>
          </a:xfrm>
        </p:spPr>
        <p:txBody>
          <a:bodyPr/>
          <a:lstStyle/>
          <a:p>
            <a:pPr marL="0" indent="0">
              <a:buNone/>
            </a:pPr>
            <a:r>
              <a:rPr lang="en-GB" dirty="0" smtClean="0">
                <a:solidFill>
                  <a:schemeClr val="tx1"/>
                </a:solidFill>
              </a:rPr>
              <a:t>Suppose the firm has to decide between the two payment schemes, 17.1 and 17.2 (payoffs are in thousands)</a:t>
            </a:r>
            <a:endParaRPr lang="en-GB" dirty="0">
              <a:solidFill>
                <a:schemeClr val="tx1"/>
              </a:solidFill>
            </a:endParaRPr>
          </a:p>
        </p:txBody>
      </p:sp>
      <p:sp>
        <p:nvSpPr>
          <p:cNvPr id="5" name="TextBox 4"/>
          <p:cNvSpPr txBox="1"/>
          <p:nvPr/>
        </p:nvSpPr>
        <p:spPr>
          <a:xfrm>
            <a:off x="3429000" y="1066800"/>
            <a:ext cx="762000" cy="369332"/>
          </a:xfrm>
          <a:prstGeom prst="rect">
            <a:avLst/>
          </a:prstGeom>
          <a:noFill/>
        </p:spPr>
        <p:txBody>
          <a:bodyPr wrap="square" rtlCol="0">
            <a:spAutoFit/>
          </a:bodyPr>
          <a:lstStyle/>
          <a:p>
            <a:r>
              <a:rPr lang="en-GB" dirty="0" smtClean="0">
                <a:latin typeface="+mj-lt"/>
              </a:rPr>
              <a:t>Firm</a:t>
            </a:r>
            <a:endParaRPr lang="en-GB" dirty="0">
              <a:latin typeface="+mj-lt"/>
            </a:endParaRPr>
          </a:p>
        </p:txBody>
      </p:sp>
      <p:cxnSp>
        <p:nvCxnSpPr>
          <p:cNvPr id="7" name="Straight Connector 6"/>
          <p:cNvCxnSpPr>
            <a:stCxn id="5" idx="1"/>
            <a:endCxn id="13" idx="0"/>
          </p:cNvCxnSpPr>
          <p:nvPr/>
        </p:nvCxnSpPr>
        <p:spPr bwMode="auto">
          <a:xfrm flipH="1">
            <a:off x="1752600" y="1251466"/>
            <a:ext cx="1676400" cy="729734"/>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 name="Straight Connector 7"/>
          <p:cNvCxnSpPr>
            <a:stCxn id="5" idx="3"/>
            <a:endCxn id="14" idx="0"/>
          </p:cNvCxnSpPr>
          <p:nvPr/>
        </p:nvCxnSpPr>
        <p:spPr bwMode="auto">
          <a:xfrm>
            <a:off x="4191000" y="1251466"/>
            <a:ext cx="1828800" cy="729734"/>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3" name="TextBox 12"/>
          <p:cNvSpPr txBox="1"/>
          <p:nvPr/>
        </p:nvSpPr>
        <p:spPr>
          <a:xfrm>
            <a:off x="1371600" y="1981200"/>
            <a:ext cx="762000" cy="369332"/>
          </a:xfrm>
          <a:prstGeom prst="rect">
            <a:avLst/>
          </a:prstGeom>
          <a:noFill/>
        </p:spPr>
        <p:txBody>
          <a:bodyPr wrap="square" rtlCol="0">
            <a:spAutoFit/>
          </a:bodyPr>
          <a:lstStyle/>
          <a:p>
            <a:r>
              <a:rPr lang="en-GB" dirty="0" smtClean="0">
                <a:latin typeface="+mj-lt"/>
              </a:rPr>
              <a:t>17.1</a:t>
            </a:r>
            <a:endParaRPr lang="en-GB" dirty="0">
              <a:latin typeface="+mj-lt"/>
            </a:endParaRPr>
          </a:p>
        </p:txBody>
      </p:sp>
      <p:sp>
        <p:nvSpPr>
          <p:cNvPr id="14" name="TextBox 13"/>
          <p:cNvSpPr txBox="1"/>
          <p:nvPr/>
        </p:nvSpPr>
        <p:spPr>
          <a:xfrm>
            <a:off x="5638800" y="1981200"/>
            <a:ext cx="762000" cy="369332"/>
          </a:xfrm>
          <a:prstGeom prst="rect">
            <a:avLst/>
          </a:prstGeom>
          <a:noFill/>
        </p:spPr>
        <p:txBody>
          <a:bodyPr wrap="square" rtlCol="0">
            <a:spAutoFit/>
          </a:bodyPr>
          <a:lstStyle/>
          <a:p>
            <a:r>
              <a:rPr lang="en-GB" dirty="0" smtClean="0">
                <a:latin typeface="+mj-lt"/>
              </a:rPr>
              <a:t>17.2</a:t>
            </a:r>
            <a:endParaRPr lang="en-GB" dirty="0">
              <a:latin typeface="+mj-lt"/>
            </a:endParaRPr>
          </a:p>
        </p:txBody>
      </p:sp>
      <p:cxnSp>
        <p:nvCxnSpPr>
          <p:cNvPr id="17" name="Straight Connector 16"/>
          <p:cNvCxnSpPr>
            <a:stCxn id="13" idx="2"/>
          </p:cNvCxnSpPr>
          <p:nvPr/>
        </p:nvCxnSpPr>
        <p:spPr bwMode="auto">
          <a:xfrm flipH="1">
            <a:off x="838200" y="2350532"/>
            <a:ext cx="914400" cy="1459468"/>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0" name="Straight Connector 19"/>
          <p:cNvCxnSpPr>
            <a:stCxn id="14" idx="2"/>
            <a:endCxn id="35" idx="0"/>
          </p:cNvCxnSpPr>
          <p:nvPr/>
        </p:nvCxnSpPr>
        <p:spPr bwMode="auto">
          <a:xfrm flipH="1">
            <a:off x="4838700" y="2350532"/>
            <a:ext cx="1181100" cy="1586679"/>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2" name="Straight Connector 21"/>
          <p:cNvCxnSpPr>
            <a:stCxn id="14" idx="2"/>
          </p:cNvCxnSpPr>
          <p:nvPr/>
        </p:nvCxnSpPr>
        <p:spPr bwMode="auto">
          <a:xfrm>
            <a:off x="6019800" y="2350532"/>
            <a:ext cx="838200" cy="145946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bwMode="auto">
          <a:xfrm>
            <a:off x="1752600" y="2362200"/>
            <a:ext cx="838200" cy="145946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7" name="TextBox 26"/>
          <p:cNvSpPr txBox="1"/>
          <p:nvPr/>
        </p:nvSpPr>
        <p:spPr>
          <a:xfrm>
            <a:off x="3276600" y="1916668"/>
            <a:ext cx="1066800" cy="369332"/>
          </a:xfrm>
          <a:prstGeom prst="rect">
            <a:avLst/>
          </a:prstGeom>
          <a:noFill/>
        </p:spPr>
        <p:txBody>
          <a:bodyPr wrap="square" rtlCol="0">
            <a:spAutoFit/>
          </a:bodyPr>
          <a:lstStyle/>
          <a:p>
            <a:r>
              <a:rPr lang="en-GB" dirty="0" smtClean="0">
                <a:latin typeface="+mj-lt"/>
              </a:rPr>
              <a:t>worker</a:t>
            </a:r>
            <a:endParaRPr lang="en-GB" dirty="0">
              <a:latin typeface="+mj-lt"/>
            </a:endParaRPr>
          </a:p>
        </p:txBody>
      </p:sp>
      <p:sp>
        <p:nvSpPr>
          <p:cNvPr id="28" name="TextBox 27"/>
          <p:cNvSpPr txBox="1"/>
          <p:nvPr/>
        </p:nvSpPr>
        <p:spPr>
          <a:xfrm rot="18223633">
            <a:off x="800100" y="2710934"/>
            <a:ext cx="762000" cy="369332"/>
          </a:xfrm>
          <a:prstGeom prst="rect">
            <a:avLst/>
          </a:prstGeom>
          <a:noFill/>
        </p:spPr>
        <p:txBody>
          <a:bodyPr wrap="square" rtlCol="0">
            <a:spAutoFit/>
          </a:bodyPr>
          <a:lstStyle/>
          <a:p>
            <a:r>
              <a:rPr lang="en-GB" dirty="0" smtClean="0">
                <a:latin typeface="+mj-lt"/>
              </a:rPr>
              <a:t>a=1</a:t>
            </a:r>
            <a:endParaRPr lang="en-GB" dirty="0">
              <a:latin typeface="+mj-lt"/>
            </a:endParaRPr>
          </a:p>
        </p:txBody>
      </p:sp>
      <p:sp>
        <p:nvSpPr>
          <p:cNvPr id="29" name="TextBox 28"/>
          <p:cNvSpPr txBox="1"/>
          <p:nvPr/>
        </p:nvSpPr>
        <p:spPr>
          <a:xfrm rot="18223633">
            <a:off x="4784732" y="2863334"/>
            <a:ext cx="762000" cy="369332"/>
          </a:xfrm>
          <a:prstGeom prst="rect">
            <a:avLst/>
          </a:prstGeom>
          <a:noFill/>
        </p:spPr>
        <p:txBody>
          <a:bodyPr wrap="square" rtlCol="0">
            <a:spAutoFit/>
          </a:bodyPr>
          <a:lstStyle/>
          <a:p>
            <a:r>
              <a:rPr lang="en-GB" dirty="0" smtClean="0">
                <a:latin typeface="+mj-lt"/>
              </a:rPr>
              <a:t>a=1</a:t>
            </a:r>
            <a:endParaRPr lang="en-GB" dirty="0">
              <a:latin typeface="+mj-lt"/>
            </a:endParaRPr>
          </a:p>
        </p:txBody>
      </p:sp>
      <p:sp>
        <p:nvSpPr>
          <p:cNvPr id="30" name="TextBox 29"/>
          <p:cNvSpPr txBox="1"/>
          <p:nvPr/>
        </p:nvSpPr>
        <p:spPr>
          <a:xfrm rot="3648204">
            <a:off x="1956225" y="2780206"/>
            <a:ext cx="762000" cy="369332"/>
          </a:xfrm>
          <a:prstGeom prst="rect">
            <a:avLst/>
          </a:prstGeom>
          <a:noFill/>
        </p:spPr>
        <p:txBody>
          <a:bodyPr wrap="square" rtlCol="0">
            <a:spAutoFit/>
          </a:bodyPr>
          <a:lstStyle/>
          <a:p>
            <a:r>
              <a:rPr lang="en-GB" dirty="0" smtClean="0">
                <a:latin typeface="+mj-lt"/>
              </a:rPr>
              <a:t>a=0</a:t>
            </a:r>
            <a:endParaRPr lang="en-GB" dirty="0">
              <a:latin typeface="+mj-lt"/>
            </a:endParaRPr>
          </a:p>
        </p:txBody>
      </p:sp>
      <p:sp>
        <p:nvSpPr>
          <p:cNvPr id="31" name="TextBox 30"/>
          <p:cNvSpPr txBox="1"/>
          <p:nvPr/>
        </p:nvSpPr>
        <p:spPr>
          <a:xfrm rot="3648204">
            <a:off x="6282340" y="2932606"/>
            <a:ext cx="762000" cy="369332"/>
          </a:xfrm>
          <a:prstGeom prst="rect">
            <a:avLst/>
          </a:prstGeom>
          <a:noFill/>
        </p:spPr>
        <p:txBody>
          <a:bodyPr wrap="square" rtlCol="0">
            <a:spAutoFit/>
          </a:bodyPr>
          <a:lstStyle/>
          <a:p>
            <a:r>
              <a:rPr lang="en-GB" dirty="0" smtClean="0">
                <a:latin typeface="+mj-lt"/>
              </a:rPr>
              <a:t>a=0</a:t>
            </a:r>
            <a:endParaRPr lang="en-GB" dirty="0">
              <a:latin typeface="+mj-lt"/>
            </a:endParaRPr>
          </a:p>
        </p:txBody>
      </p:sp>
      <mc:AlternateContent xmlns:mc="http://schemas.openxmlformats.org/markup-compatibility/2006" xmlns:a14="http://schemas.microsoft.com/office/drawing/2010/main">
        <mc:Choice Requires="a14">
          <p:sp>
            <p:nvSpPr>
              <p:cNvPr id="32" name="TextBox 31"/>
              <p:cNvSpPr txBox="1"/>
              <p:nvPr/>
            </p:nvSpPr>
            <p:spPr>
              <a:xfrm>
                <a:off x="1905000" y="3937211"/>
                <a:ext cx="1752600" cy="1357423"/>
              </a:xfrm>
              <a:prstGeom prst="rect">
                <a:avLst/>
              </a:prstGeom>
              <a:noFill/>
              <a:ln>
                <a:solidFill>
                  <a:schemeClr val="dk1">
                    <a:shade val="95000"/>
                    <a:satMod val="105000"/>
                  </a:schemeClr>
                </a:solidFill>
              </a:ln>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10+20</m:t>
                          </m:r>
                        </m:num>
                        <m:den>
                          <m:r>
                            <a:rPr lang="en-GB" sz="1400" b="0" i="1" smtClean="0">
                              <a:latin typeface="Cambria Math" panose="02040503050406030204" pitchFamily="18" charset="0"/>
                            </a:rPr>
                            <m:t>2</m:t>
                          </m:r>
                        </m:den>
                      </m:f>
                      <m:r>
                        <a:rPr lang="en-GB" sz="1400" b="0" i="1" smtClean="0">
                          <a:latin typeface="Cambria Math" panose="02040503050406030204" pitchFamily="18" charset="0"/>
                        </a:rPr>
                        <m:t>=15</m:t>
                      </m:r>
                    </m:oMath>
                  </m:oMathPara>
                </a14:m>
                <a:endParaRPr lang="en-GB" sz="1400" b="0" dirty="0" smtClean="0">
                  <a:latin typeface="+mj-lt"/>
                </a:endParaRPr>
              </a:p>
              <a:p>
                <a:endParaRPr lang="en-GB" sz="1400" b="0" dirty="0" smtClean="0">
                  <a:latin typeface="+mj-lt"/>
                </a:endParaRPr>
              </a:p>
              <a:p>
                <a:pPr/>
                <a14:m>
                  <m:oMathPara xmlns:m="http://schemas.openxmlformats.org/officeDocument/2006/math">
                    <m:oMathParaPr>
                      <m:jc m:val="centerGroup"/>
                    </m:oMathParaPr>
                    <m:oMath xmlns:m="http://schemas.openxmlformats.org/officeDocument/2006/math">
                      <m:r>
                        <a:rPr lang="en-GB" sz="1400" i="1" dirty="0" smtClean="0">
                          <a:latin typeface="Cambria Math" panose="02040503050406030204" pitchFamily="18" charset="0"/>
                        </a:rPr>
                        <m:t>0</m:t>
                      </m:r>
                    </m:oMath>
                  </m:oMathPara>
                </a14:m>
                <a:endParaRPr lang="en-GB" sz="1400" dirty="0" smtClean="0">
                  <a:latin typeface="+mj-lt"/>
                </a:endParaRPr>
              </a:p>
              <a:p>
                <a:endParaRPr lang="en-GB" sz="1400" dirty="0">
                  <a:latin typeface="+mj-lt"/>
                </a:endParaRPr>
              </a:p>
              <a:p>
                <a:endParaRPr lang="en-GB" sz="1400" dirty="0">
                  <a:latin typeface="+mj-lt"/>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1905000" y="3937211"/>
                <a:ext cx="1752600" cy="1357423"/>
              </a:xfrm>
              <a:prstGeom prst="rect">
                <a:avLst/>
              </a:prstGeom>
              <a:blipFill rotWithShape="0">
                <a:blip r:embed="rId2"/>
                <a:stretch>
                  <a:fillRect/>
                </a:stretch>
              </a:blipFill>
              <a:ln>
                <a:solidFill>
                  <a:schemeClr val="dk1">
                    <a:shade val="95000"/>
                    <a:satMod val="105000"/>
                  </a:schemeClr>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76200" y="3937210"/>
                <a:ext cx="1828800" cy="1368000"/>
              </a:xfrm>
              <a:prstGeom prst="rect">
                <a:avLst/>
              </a:prstGeom>
              <a:noFill/>
              <a:ln>
                <a:solidFill>
                  <a:schemeClr val="dk1">
                    <a:shade val="95000"/>
                    <a:satMod val="105000"/>
                  </a:schemeClr>
                </a:solidFill>
              </a:ln>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20+40−24</m:t>
                          </m:r>
                        </m:num>
                        <m:den>
                          <m:r>
                            <a:rPr lang="en-GB" sz="1400" b="0" i="1" smtClean="0">
                              <a:latin typeface="Cambria Math" panose="02040503050406030204" pitchFamily="18" charset="0"/>
                            </a:rPr>
                            <m:t>2</m:t>
                          </m:r>
                        </m:den>
                      </m:f>
                      <m:r>
                        <a:rPr lang="en-GB" sz="1400" b="0" i="1" smtClean="0">
                          <a:latin typeface="Cambria Math" panose="02040503050406030204" pitchFamily="18" charset="0"/>
                        </a:rPr>
                        <m:t>=18</m:t>
                      </m:r>
                    </m:oMath>
                  </m:oMathPara>
                </a14:m>
                <a:endParaRPr lang="en-GB" sz="1400" b="0" dirty="0" smtClean="0">
                  <a:latin typeface="+mj-lt"/>
                </a:endParaRPr>
              </a:p>
              <a:p>
                <a:endParaRPr lang="en-GB" sz="1400" b="0" dirty="0" smtClean="0">
                  <a:latin typeface="+mj-lt"/>
                </a:endParaRPr>
              </a:p>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24</m:t>
                          </m:r>
                        </m:num>
                        <m:den>
                          <m:r>
                            <a:rPr lang="en-GB" sz="1400" b="0" i="1" smtClean="0">
                              <a:latin typeface="Cambria Math" panose="02040503050406030204" pitchFamily="18" charset="0"/>
                            </a:rPr>
                            <m:t>2</m:t>
                          </m:r>
                        </m:den>
                      </m:f>
                      <m:r>
                        <a:rPr lang="en-GB" sz="1400" b="0" i="1" smtClean="0">
                          <a:latin typeface="Cambria Math" panose="02040503050406030204" pitchFamily="18" charset="0"/>
                        </a:rPr>
                        <m:t>−10=2</m:t>
                      </m:r>
                    </m:oMath>
                  </m:oMathPara>
                </a14:m>
                <a:endParaRPr lang="en-GB" sz="1400" dirty="0" smtClean="0">
                  <a:latin typeface="+mj-lt"/>
                </a:endParaRPr>
              </a:p>
              <a:p>
                <a:endParaRPr lang="en-GB" sz="1400" dirty="0">
                  <a:latin typeface="+mj-lt"/>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76200" y="3937210"/>
                <a:ext cx="1828800" cy="1368000"/>
              </a:xfrm>
              <a:prstGeom prst="rect">
                <a:avLst/>
              </a:prstGeom>
              <a:blipFill rotWithShape="0">
                <a:blip r:embed="rId3"/>
                <a:stretch>
                  <a:fillRect/>
                </a:stretch>
              </a:blipFill>
              <a:ln>
                <a:solidFill>
                  <a:schemeClr val="dk1">
                    <a:shade val="95000"/>
                    <a:satMod val="105000"/>
                  </a:schemeClr>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6019800" y="3932070"/>
                <a:ext cx="2057400" cy="1368000"/>
              </a:xfrm>
              <a:prstGeom prst="rect">
                <a:avLst/>
              </a:prstGeom>
              <a:noFill/>
              <a:ln>
                <a:solidFill>
                  <a:schemeClr val="dk1">
                    <a:shade val="95000"/>
                    <a:satMod val="105000"/>
                  </a:schemeClr>
                </a:solidFill>
              </a:ln>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10+18</m:t>
                          </m:r>
                        </m:num>
                        <m:den>
                          <m:r>
                            <a:rPr lang="en-GB" sz="1400" b="0" i="1" smtClean="0">
                              <a:latin typeface="Cambria Math" panose="02040503050406030204" pitchFamily="18" charset="0"/>
                            </a:rPr>
                            <m:t>2</m:t>
                          </m:r>
                        </m:den>
                      </m:f>
                      <m:r>
                        <a:rPr lang="en-GB" sz="1400" b="0" i="1" smtClean="0">
                          <a:latin typeface="Cambria Math" panose="02040503050406030204" pitchFamily="18" charset="0"/>
                        </a:rPr>
                        <m:t>=</m:t>
                      </m:r>
                      <m:r>
                        <a:rPr lang="en-GB" sz="1400" i="1" smtClean="0">
                          <a:latin typeface="Cambria Math" panose="02040503050406030204" pitchFamily="18" charset="0"/>
                        </a:rPr>
                        <m:t>1</m:t>
                      </m:r>
                      <m:r>
                        <a:rPr lang="en-GB" sz="1400" b="0" i="1" smtClean="0">
                          <a:latin typeface="Cambria Math" panose="02040503050406030204" pitchFamily="18" charset="0"/>
                        </a:rPr>
                        <m:t>4</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0+20−18</m:t>
                          </m:r>
                        </m:num>
                        <m:den>
                          <m:r>
                            <a:rPr lang="en-GB" sz="1400" b="0" i="1" smtClean="0">
                              <a:latin typeface="Cambria Math" panose="02040503050406030204" pitchFamily="18" charset="0"/>
                            </a:rPr>
                            <m:t>2</m:t>
                          </m:r>
                        </m:den>
                      </m:f>
                      <m:r>
                        <a:rPr lang="en-GB" sz="1400" b="0" i="1" smtClean="0">
                          <a:latin typeface="Cambria Math" panose="02040503050406030204" pitchFamily="18" charset="0"/>
                        </a:rPr>
                        <m:t>=1</m:t>
                      </m:r>
                    </m:oMath>
                  </m:oMathPara>
                </a14:m>
                <a:endParaRPr lang="en-GB" sz="1400" dirty="0" smtClean="0">
                  <a:latin typeface="+mj-lt"/>
                </a:endParaRPr>
              </a:p>
              <a:p>
                <a:endParaRPr lang="en-GB" sz="1400" dirty="0">
                  <a:latin typeface="+mj-lt"/>
                </a:endParaRPr>
              </a:p>
              <a:p>
                <a:endParaRPr lang="en-GB" sz="1400" dirty="0">
                  <a:latin typeface="+mj-lt"/>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6019800" y="3932070"/>
                <a:ext cx="2057400" cy="1368000"/>
              </a:xfrm>
              <a:prstGeom prst="rect">
                <a:avLst/>
              </a:prstGeom>
              <a:blipFill rotWithShape="0">
                <a:blip r:embed="rId4"/>
                <a:stretch>
                  <a:fillRect/>
                </a:stretch>
              </a:blipFill>
              <a:ln>
                <a:solidFill>
                  <a:schemeClr val="dk1">
                    <a:shade val="95000"/>
                    <a:satMod val="105000"/>
                  </a:schemeClr>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p:cNvSpPr txBox="1"/>
              <p:nvPr/>
            </p:nvSpPr>
            <p:spPr>
              <a:xfrm>
                <a:off x="3657600" y="3937211"/>
                <a:ext cx="2362200" cy="1357423"/>
              </a:xfrm>
              <a:prstGeom prst="rect">
                <a:avLst/>
              </a:prstGeom>
              <a:noFill/>
              <a:ln>
                <a:solidFill>
                  <a:schemeClr val="dk1">
                    <a:shade val="95000"/>
                    <a:satMod val="105000"/>
                  </a:schemeClr>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18</m:t>
                      </m:r>
                    </m:oMath>
                  </m:oMathPara>
                </a14:m>
                <a:endParaRPr lang="en-GB" sz="1400" b="0" dirty="0" smtClean="0">
                  <a:latin typeface="+mj-lt"/>
                </a:endParaRPr>
              </a:p>
              <a:p>
                <a:endParaRPr lang="en-GB" sz="1400" b="0" dirty="0" smtClean="0">
                  <a:latin typeface="+mj-lt"/>
                </a:endParaRPr>
              </a:p>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20−18+40−18</m:t>
                          </m:r>
                        </m:num>
                        <m:den>
                          <m:r>
                            <a:rPr lang="en-GB" sz="1400" b="0" i="1" smtClean="0">
                              <a:latin typeface="Cambria Math" panose="02040503050406030204" pitchFamily="18" charset="0"/>
                            </a:rPr>
                            <m:t>2</m:t>
                          </m:r>
                        </m:den>
                      </m:f>
                      <m:r>
                        <a:rPr lang="en-GB" sz="1400" b="0" i="1" smtClean="0">
                          <a:latin typeface="Cambria Math" panose="02040503050406030204" pitchFamily="18" charset="0"/>
                        </a:rPr>
                        <m:t>−10=2</m:t>
                      </m:r>
                    </m:oMath>
                  </m:oMathPara>
                </a14:m>
                <a:endParaRPr lang="en-GB" sz="1400" dirty="0"/>
              </a:p>
              <a:p>
                <a:endParaRPr lang="en-GB" sz="1400" b="0" dirty="0" smtClean="0">
                  <a:latin typeface="+mj-lt"/>
                </a:endParaRPr>
              </a:p>
              <a:p>
                <a:endParaRPr lang="en-GB" sz="1400" dirty="0">
                  <a:latin typeface="+mj-lt"/>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3657600" y="3937211"/>
                <a:ext cx="2362200" cy="1357423"/>
              </a:xfrm>
              <a:prstGeom prst="rect">
                <a:avLst/>
              </a:prstGeom>
              <a:blipFill rotWithShape="0">
                <a:blip r:embed="rId5"/>
                <a:stretch>
                  <a:fillRect/>
                </a:stretch>
              </a:blipFill>
              <a:ln>
                <a:solidFill>
                  <a:schemeClr val="dk1">
                    <a:shade val="95000"/>
                    <a:satMod val="105000"/>
                  </a:schemeClr>
                </a:solidFill>
              </a:ln>
            </p:spPr>
            <p:txBody>
              <a:bodyPr/>
              <a:lstStyle/>
              <a:p>
                <a:r>
                  <a:rPr lang="en-GB">
                    <a:noFill/>
                  </a:rPr>
                  <a:t> </a:t>
                </a:r>
              </a:p>
            </p:txBody>
          </p:sp>
        </mc:Fallback>
      </mc:AlternateContent>
      <p:sp>
        <p:nvSpPr>
          <p:cNvPr id="39" name="TextBox 38"/>
          <p:cNvSpPr txBox="1"/>
          <p:nvPr/>
        </p:nvSpPr>
        <p:spPr>
          <a:xfrm>
            <a:off x="76200" y="5638800"/>
            <a:ext cx="8305800" cy="1200329"/>
          </a:xfrm>
          <a:prstGeom prst="rect">
            <a:avLst/>
          </a:prstGeom>
          <a:noFill/>
        </p:spPr>
        <p:txBody>
          <a:bodyPr wrap="square" rtlCol="0">
            <a:spAutoFit/>
          </a:bodyPr>
          <a:lstStyle/>
          <a:p>
            <a:r>
              <a:rPr lang="en-GB" dirty="0" smtClean="0">
                <a:latin typeface="+mj-lt"/>
              </a:rPr>
              <a:t>Applying backward induction we find two SPNE:</a:t>
            </a:r>
          </a:p>
          <a:p>
            <a:pPr marL="400050" indent="-400050">
              <a:buAutoNum type="romanLcParenR"/>
            </a:pPr>
            <a:r>
              <a:rPr lang="en-GB" dirty="0" smtClean="0">
                <a:latin typeface="+mj-lt"/>
              </a:rPr>
              <a:t>Firm offers 17.1, workers chooses high effort (a=1) in both schemes</a:t>
            </a:r>
          </a:p>
          <a:p>
            <a:pPr marL="400050" indent="-400050">
              <a:buFontTx/>
              <a:buAutoNum type="romanLcParenR"/>
            </a:pPr>
            <a:r>
              <a:rPr lang="en-GB" dirty="0">
                <a:latin typeface="+mj-lt"/>
              </a:rPr>
              <a:t>Firm offers </a:t>
            </a:r>
            <a:r>
              <a:rPr lang="en-GB" dirty="0" smtClean="0">
                <a:latin typeface="+mj-lt"/>
              </a:rPr>
              <a:t>17.2, </a:t>
            </a:r>
            <a:r>
              <a:rPr lang="en-GB" dirty="0">
                <a:latin typeface="+mj-lt"/>
              </a:rPr>
              <a:t>workers chooses high effort (a=1</a:t>
            </a:r>
            <a:r>
              <a:rPr lang="en-GB" dirty="0" smtClean="0">
                <a:latin typeface="+mj-lt"/>
              </a:rPr>
              <a:t>) </a:t>
            </a:r>
            <a:r>
              <a:rPr lang="en-GB" dirty="0">
                <a:latin typeface="+mj-lt"/>
              </a:rPr>
              <a:t>in both schemes</a:t>
            </a:r>
          </a:p>
          <a:p>
            <a:endParaRPr lang="en-GB" dirty="0">
              <a:latin typeface="+mj-lt"/>
            </a:endParaRPr>
          </a:p>
        </p:txBody>
      </p:sp>
    </p:spTree>
    <p:extLst>
      <p:ext uri="{BB962C8B-B14F-4D97-AF65-F5344CB8AC3E}">
        <p14:creationId xmlns:p14="http://schemas.microsoft.com/office/powerpoint/2010/main" val="33019353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76200" y="152400"/>
            <a:ext cx="8763000" cy="511175"/>
          </a:xfrm>
        </p:spPr>
        <p:txBody>
          <a:bodyPr/>
          <a:lstStyle/>
          <a:p>
            <a:pPr marL="0" indent="0">
              <a:buNone/>
            </a:pPr>
            <a:r>
              <a:rPr lang="en-GB" dirty="0" smtClean="0">
                <a:solidFill>
                  <a:schemeClr val="tx1"/>
                </a:solidFill>
              </a:rPr>
              <a:t>Suppose the firm has to decide between the payment scheme, 17.1 and fixed salary of 12 (payoffs are in thousands)</a:t>
            </a:r>
            <a:endParaRPr lang="en-GB" dirty="0">
              <a:solidFill>
                <a:schemeClr val="tx1"/>
              </a:solidFill>
            </a:endParaRPr>
          </a:p>
        </p:txBody>
      </p:sp>
      <p:sp>
        <p:nvSpPr>
          <p:cNvPr id="5" name="TextBox 4"/>
          <p:cNvSpPr txBox="1"/>
          <p:nvPr/>
        </p:nvSpPr>
        <p:spPr>
          <a:xfrm>
            <a:off x="3429000" y="1066800"/>
            <a:ext cx="762000" cy="369332"/>
          </a:xfrm>
          <a:prstGeom prst="rect">
            <a:avLst/>
          </a:prstGeom>
          <a:noFill/>
        </p:spPr>
        <p:txBody>
          <a:bodyPr wrap="square" rtlCol="0">
            <a:spAutoFit/>
          </a:bodyPr>
          <a:lstStyle/>
          <a:p>
            <a:r>
              <a:rPr lang="en-GB" dirty="0" smtClean="0">
                <a:latin typeface="+mj-lt"/>
              </a:rPr>
              <a:t>Firm</a:t>
            </a:r>
            <a:endParaRPr lang="en-GB" dirty="0">
              <a:latin typeface="+mj-lt"/>
            </a:endParaRPr>
          </a:p>
        </p:txBody>
      </p:sp>
      <p:cxnSp>
        <p:nvCxnSpPr>
          <p:cNvPr id="7" name="Straight Connector 6"/>
          <p:cNvCxnSpPr>
            <a:stCxn id="5" idx="1"/>
            <a:endCxn id="13" idx="0"/>
          </p:cNvCxnSpPr>
          <p:nvPr/>
        </p:nvCxnSpPr>
        <p:spPr bwMode="auto">
          <a:xfrm flipH="1">
            <a:off x="1752600" y="1251466"/>
            <a:ext cx="1676400" cy="729734"/>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 name="Straight Connector 7"/>
          <p:cNvCxnSpPr>
            <a:stCxn id="5" idx="3"/>
            <a:endCxn id="14" idx="0"/>
          </p:cNvCxnSpPr>
          <p:nvPr/>
        </p:nvCxnSpPr>
        <p:spPr bwMode="auto">
          <a:xfrm>
            <a:off x="4191000" y="1251466"/>
            <a:ext cx="1696713" cy="729734"/>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3" name="TextBox 12"/>
          <p:cNvSpPr txBox="1"/>
          <p:nvPr/>
        </p:nvSpPr>
        <p:spPr>
          <a:xfrm>
            <a:off x="1371600" y="1981200"/>
            <a:ext cx="762000" cy="369332"/>
          </a:xfrm>
          <a:prstGeom prst="rect">
            <a:avLst/>
          </a:prstGeom>
          <a:noFill/>
        </p:spPr>
        <p:txBody>
          <a:bodyPr wrap="square" rtlCol="0">
            <a:spAutoFit/>
          </a:bodyPr>
          <a:lstStyle/>
          <a:p>
            <a:r>
              <a:rPr lang="en-GB" dirty="0" smtClean="0">
                <a:latin typeface="+mj-lt"/>
              </a:rPr>
              <a:t>17.1</a:t>
            </a:r>
            <a:endParaRPr lang="en-GB" dirty="0">
              <a:latin typeface="+mj-lt"/>
            </a:endParaRPr>
          </a:p>
        </p:txBody>
      </p:sp>
      <p:sp>
        <p:nvSpPr>
          <p:cNvPr id="14" name="TextBox 13"/>
          <p:cNvSpPr txBox="1"/>
          <p:nvPr/>
        </p:nvSpPr>
        <p:spPr>
          <a:xfrm>
            <a:off x="5049513" y="1981200"/>
            <a:ext cx="1676400" cy="369332"/>
          </a:xfrm>
          <a:prstGeom prst="rect">
            <a:avLst/>
          </a:prstGeom>
          <a:noFill/>
        </p:spPr>
        <p:txBody>
          <a:bodyPr wrap="square" rtlCol="0">
            <a:spAutoFit/>
          </a:bodyPr>
          <a:lstStyle/>
          <a:p>
            <a:r>
              <a:rPr lang="en-GB" dirty="0" smtClean="0">
                <a:latin typeface="+mj-lt"/>
              </a:rPr>
              <a:t>Fixed salary</a:t>
            </a:r>
            <a:endParaRPr lang="en-GB" dirty="0">
              <a:latin typeface="+mj-lt"/>
            </a:endParaRPr>
          </a:p>
        </p:txBody>
      </p:sp>
      <p:cxnSp>
        <p:nvCxnSpPr>
          <p:cNvPr id="17" name="Straight Connector 16"/>
          <p:cNvCxnSpPr>
            <a:stCxn id="13" idx="2"/>
          </p:cNvCxnSpPr>
          <p:nvPr/>
        </p:nvCxnSpPr>
        <p:spPr bwMode="auto">
          <a:xfrm flipH="1">
            <a:off x="838200" y="2350532"/>
            <a:ext cx="914400" cy="1459468"/>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0" name="Straight Connector 19"/>
          <p:cNvCxnSpPr>
            <a:stCxn id="14" idx="2"/>
            <a:endCxn id="35" idx="0"/>
          </p:cNvCxnSpPr>
          <p:nvPr/>
        </p:nvCxnSpPr>
        <p:spPr bwMode="auto">
          <a:xfrm flipH="1">
            <a:off x="4743450" y="2350532"/>
            <a:ext cx="1144263" cy="1586679"/>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2" name="Straight Connector 21"/>
          <p:cNvCxnSpPr>
            <a:stCxn id="14" idx="2"/>
            <a:endCxn id="34" idx="0"/>
          </p:cNvCxnSpPr>
          <p:nvPr/>
        </p:nvCxnSpPr>
        <p:spPr bwMode="auto">
          <a:xfrm>
            <a:off x="5887713" y="2350532"/>
            <a:ext cx="1065537" cy="1581538"/>
          </a:xfrm>
          <a:prstGeom prst="line">
            <a:avLst/>
          </a:prstGeom>
          <a:ln w="25400">
            <a:solidFill>
              <a:schemeClr val="dk1">
                <a:shade val="95000"/>
                <a:satMod val="105000"/>
                <a:alpha val="99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6" name="Straight Connector 25"/>
          <p:cNvCxnSpPr/>
          <p:nvPr/>
        </p:nvCxnSpPr>
        <p:spPr bwMode="auto">
          <a:xfrm>
            <a:off x="1752600" y="2362200"/>
            <a:ext cx="838200" cy="145946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7" name="TextBox 26"/>
          <p:cNvSpPr txBox="1"/>
          <p:nvPr/>
        </p:nvSpPr>
        <p:spPr>
          <a:xfrm>
            <a:off x="3276600" y="1916668"/>
            <a:ext cx="1066800" cy="369332"/>
          </a:xfrm>
          <a:prstGeom prst="rect">
            <a:avLst/>
          </a:prstGeom>
          <a:noFill/>
        </p:spPr>
        <p:txBody>
          <a:bodyPr wrap="square" rtlCol="0">
            <a:spAutoFit/>
          </a:bodyPr>
          <a:lstStyle/>
          <a:p>
            <a:r>
              <a:rPr lang="en-GB" dirty="0" smtClean="0">
                <a:latin typeface="+mj-lt"/>
              </a:rPr>
              <a:t>worker</a:t>
            </a:r>
            <a:endParaRPr lang="en-GB" dirty="0">
              <a:latin typeface="+mj-lt"/>
            </a:endParaRPr>
          </a:p>
        </p:txBody>
      </p:sp>
      <p:sp>
        <p:nvSpPr>
          <p:cNvPr id="28" name="TextBox 27"/>
          <p:cNvSpPr txBox="1"/>
          <p:nvPr/>
        </p:nvSpPr>
        <p:spPr>
          <a:xfrm rot="18223633">
            <a:off x="800100" y="2710934"/>
            <a:ext cx="762000" cy="369332"/>
          </a:xfrm>
          <a:prstGeom prst="rect">
            <a:avLst/>
          </a:prstGeom>
          <a:noFill/>
        </p:spPr>
        <p:txBody>
          <a:bodyPr wrap="square" rtlCol="0">
            <a:spAutoFit/>
          </a:bodyPr>
          <a:lstStyle/>
          <a:p>
            <a:r>
              <a:rPr lang="en-GB" dirty="0" smtClean="0">
                <a:latin typeface="+mj-lt"/>
              </a:rPr>
              <a:t>a=1</a:t>
            </a:r>
            <a:endParaRPr lang="en-GB" dirty="0">
              <a:latin typeface="+mj-lt"/>
            </a:endParaRPr>
          </a:p>
        </p:txBody>
      </p:sp>
      <p:sp>
        <p:nvSpPr>
          <p:cNvPr id="29" name="TextBox 28"/>
          <p:cNvSpPr txBox="1"/>
          <p:nvPr/>
        </p:nvSpPr>
        <p:spPr>
          <a:xfrm rot="18223633">
            <a:off x="4784732" y="2863334"/>
            <a:ext cx="762000" cy="369332"/>
          </a:xfrm>
          <a:prstGeom prst="rect">
            <a:avLst/>
          </a:prstGeom>
          <a:noFill/>
        </p:spPr>
        <p:txBody>
          <a:bodyPr wrap="square" rtlCol="0">
            <a:spAutoFit/>
          </a:bodyPr>
          <a:lstStyle/>
          <a:p>
            <a:r>
              <a:rPr lang="en-GB" dirty="0" smtClean="0">
                <a:latin typeface="+mj-lt"/>
              </a:rPr>
              <a:t>a=1</a:t>
            </a:r>
            <a:endParaRPr lang="en-GB" dirty="0">
              <a:latin typeface="+mj-lt"/>
            </a:endParaRPr>
          </a:p>
        </p:txBody>
      </p:sp>
      <p:sp>
        <p:nvSpPr>
          <p:cNvPr id="30" name="TextBox 29"/>
          <p:cNvSpPr txBox="1"/>
          <p:nvPr/>
        </p:nvSpPr>
        <p:spPr>
          <a:xfrm rot="3648204">
            <a:off x="1956225" y="2780206"/>
            <a:ext cx="762000" cy="369332"/>
          </a:xfrm>
          <a:prstGeom prst="rect">
            <a:avLst/>
          </a:prstGeom>
          <a:noFill/>
        </p:spPr>
        <p:txBody>
          <a:bodyPr wrap="square" rtlCol="0">
            <a:spAutoFit/>
          </a:bodyPr>
          <a:lstStyle/>
          <a:p>
            <a:r>
              <a:rPr lang="en-GB" dirty="0" smtClean="0">
                <a:latin typeface="+mj-lt"/>
              </a:rPr>
              <a:t>a=0</a:t>
            </a:r>
            <a:endParaRPr lang="en-GB" dirty="0">
              <a:latin typeface="+mj-lt"/>
            </a:endParaRPr>
          </a:p>
        </p:txBody>
      </p:sp>
      <p:sp>
        <p:nvSpPr>
          <p:cNvPr id="31" name="TextBox 30"/>
          <p:cNvSpPr txBox="1"/>
          <p:nvPr/>
        </p:nvSpPr>
        <p:spPr>
          <a:xfrm rot="3648204">
            <a:off x="6116312" y="2932706"/>
            <a:ext cx="762000" cy="369332"/>
          </a:xfrm>
          <a:prstGeom prst="rect">
            <a:avLst/>
          </a:prstGeom>
          <a:noFill/>
        </p:spPr>
        <p:txBody>
          <a:bodyPr wrap="square" rtlCol="0">
            <a:spAutoFit/>
          </a:bodyPr>
          <a:lstStyle/>
          <a:p>
            <a:r>
              <a:rPr lang="en-GB" dirty="0" smtClean="0">
                <a:latin typeface="+mj-lt"/>
              </a:rPr>
              <a:t>a=0</a:t>
            </a:r>
            <a:endParaRPr lang="en-GB" dirty="0">
              <a:latin typeface="+mj-lt"/>
            </a:endParaRPr>
          </a:p>
        </p:txBody>
      </p:sp>
      <mc:AlternateContent xmlns:mc="http://schemas.openxmlformats.org/markup-compatibility/2006" xmlns:a14="http://schemas.microsoft.com/office/drawing/2010/main">
        <mc:Choice Requires="a14">
          <p:sp>
            <p:nvSpPr>
              <p:cNvPr id="32" name="TextBox 31"/>
              <p:cNvSpPr txBox="1"/>
              <p:nvPr/>
            </p:nvSpPr>
            <p:spPr>
              <a:xfrm>
                <a:off x="1905000" y="3937211"/>
                <a:ext cx="1752600" cy="1357423"/>
              </a:xfrm>
              <a:prstGeom prst="rect">
                <a:avLst/>
              </a:prstGeom>
              <a:noFill/>
              <a:ln>
                <a:solidFill>
                  <a:schemeClr val="dk1">
                    <a:shade val="95000"/>
                    <a:satMod val="105000"/>
                  </a:schemeClr>
                </a:solidFill>
              </a:ln>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10+20</m:t>
                          </m:r>
                        </m:num>
                        <m:den>
                          <m:r>
                            <a:rPr lang="en-GB" sz="1400" b="0" i="1" smtClean="0">
                              <a:latin typeface="Cambria Math" panose="02040503050406030204" pitchFamily="18" charset="0"/>
                            </a:rPr>
                            <m:t>2</m:t>
                          </m:r>
                        </m:den>
                      </m:f>
                      <m:r>
                        <a:rPr lang="en-GB" sz="1400" b="0" i="1" smtClean="0">
                          <a:latin typeface="Cambria Math" panose="02040503050406030204" pitchFamily="18" charset="0"/>
                        </a:rPr>
                        <m:t>=15</m:t>
                      </m:r>
                    </m:oMath>
                  </m:oMathPara>
                </a14:m>
                <a:endParaRPr lang="en-GB" sz="1400" b="0" dirty="0" smtClean="0">
                  <a:latin typeface="+mj-lt"/>
                </a:endParaRPr>
              </a:p>
              <a:p>
                <a:endParaRPr lang="en-GB" sz="1400" b="0" dirty="0" smtClean="0">
                  <a:latin typeface="+mj-lt"/>
                </a:endParaRPr>
              </a:p>
              <a:p>
                <a:pPr/>
                <a14:m>
                  <m:oMathPara xmlns:m="http://schemas.openxmlformats.org/officeDocument/2006/math">
                    <m:oMathParaPr>
                      <m:jc m:val="centerGroup"/>
                    </m:oMathParaPr>
                    <m:oMath xmlns:m="http://schemas.openxmlformats.org/officeDocument/2006/math">
                      <m:r>
                        <a:rPr lang="en-GB" sz="1400" i="1" dirty="0" smtClean="0">
                          <a:latin typeface="Cambria Math" panose="02040503050406030204" pitchFamily="18" charset="0"/>
                        </a:rPr>
                        <m:t>0</m:t>
                      </m:r>
                    </m:oMath>
                  </m:oMathPara>
                </a14:m>
                <a:endParaRPr lang="en-GB" sz="1400" dirty="0" smtClean="0">
                  <a:latin typeface="+mj-lt"/>
                </a:endParaRPr>
              </a:p>
              <a:p>
                <a:endParaRPr lang="en-GB" sz="1400" dirty="0">
                  <a:latin typeface="+mj-lt"/>
                </a:endParaRPr>
              </a:p>
              <a:p>
                <a:endParaRPr lang="en-GB" sz="1400" dirty="0">
                  <a:latin typeface="+mj-lt"/>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1905000" y="3937211"/>
                <a:ext cx="1752600" cy="1357423"/>
              </a:xfrm>
              <a:prstGeom prst="rect">
                <a:avLst/>
              </a:prstGeom>
              <a:blipFill rotWithShape="0">
                <a:blip r:embed="rId2"/>
                <a:stretch>
                  <a:fillRect/>
                </a:stretch>
              </a:blipFill>
              <a:ln>
                <a:solidFill>
                  <a:schemeClr val="dk1">
                    <a:shade val="95000"/>
                    <a:satMod val="105000"/>
                  </a:schemeClr>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76200" y="3937210"/>
                <a:ext cx="1828800" cy="1368000"/>
              </a:xfrm>
              <a:prstGeom prst="rect">
                <a:avLst/>
              </a:prstGeom>
              <a:noFill/>
              <a:ln>
                <a:solidFill>
                  <a:schemeClr val="dk1">
                    <a:shade val="95000"/>
                    <a:satMod val="105000"/>
                  </a:schemeClr>
                </a:solidFill>
              </a:ln>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20+40−24</m:t>
                          </m:r>
                        </m:num>
                        <m:den>
                          <m:r>
                            <a:rPr lang="en-GB" sz="1400" b="0" i="1" smtClean="0">
                              <a:latin typeface="Cambria Math" panose="02040503050406030204" pitchFamily="18" charset="0"/>
                            </a:rPr>
                            <m:t>2</m:t>
                          </m:r>
                        </m:den>
                      </m:f>
                      <m:r>
                        <a:rPr lang="en-GB" sz="1400" b="0" i="1" smtClean="0">
                          <a:latin typeface="Cambria Math" panose="02040503050406030204" pitchFamily="18" charset="0"/>
                        </a:rPr>
                        <m:t>=18</m:t>
                      </m:r>
                    </m:oMath>
                  </m:oMathPara>
                </a14:m>
                <a:endParaRPr lang="en-GB" sz="1400" b="0" dirty="0" smtClean="0">
                  <a:latin typeface="+mj-lt"/>
                </a:endParaRPr>
              </a:p>
              <a:p>
                <a:endParaRPr lang="en-GB" sz="1400" b="0" dirty="0" smtClean="0">
                  <a:latin typeface="+mj-lt"/>
                </a:endParaRPr>
              </a:p>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24</m:t>
                          </m:r>
                        </m:num>
                        <m:den>
                          <m:r>
                            <a:rPr lang="en-GB" sz="1400" b="0" i="1" smtClean="0">
                              <a:latin typeface="Cambria Math" panose="02040503050406030204" pitchFamily="18" charset="0"/>
                            </a:rPr>
                            <m:t>2</m:t>
                          </m:r>
                        </m:den>
                      </m:f>
                      <m:r>
                        <a:rPr lang="en-GB" sz="1400" b="0" i="1" smtClean="0">
                          <a:latin typeface="Cambria Math" panose="02040503050406030204" pitchFamily="18" charset="0"/>
                        </a:rPr>
                        <m:t>−10=2</m:t>
                      </m:r>
                    </m:oMath>
                  </m:oMathPara>
                </a14:m>
                <a:endParaRPr lang="en-GB" sz="1400" dirty="0" smtClean="0">
                  <a:latin typeface="+mj-lt"/>
                </a:endParaRPr>
              </a:p>
              <a:p>
                <a:endParaRPr lang="en-GB" sz="1400" dirty="0">
                  <a:latin typeface="+mj-lt"/>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76200" y="3937210"/>
                <a:ext cx="1828800" cy="1368000"/>
              </a:xfrm>
              <a:prstGeom prst="rect">
                <a:avLst/>
              </a:prstGeom>
              <a:blipFill rotWithShape="0">
                <a:blip r:embed="rId3"/>
                <a:stretch>
                  <a:fillRect/>
                </a:stretch>
              </a:blipFill>
              <a:ln>
                <a:solidFill>
                  <a:schemeClr val="dk1">
                    <a:shade val="95000"/>
                    <a:satMod val="105000"/>
                  </a:schemeClr>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5829300" y="3932070"/>
                <a:ext cx="2247900" cy="1357423"/>
              </a:xfrm>
              <a:prstGeom prst="rect">
                <a:avLst/>
              </a:prstGeom>
              <a:noFill/>
              <a:ln>
                <a:solidFill>
                  <a:schemeClr val="dk1">
                    <a:shade val="95000"/>
                    <a:satMod val="105000"/>
                  </a:schemeClr>
                </a:solidFill>
              </a:ln>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10+20</m:t>
                          </m:r>
                        </m:num>
                        <m:den>
                          <m:r>
                            <a:rPr lang="en-GB" sz="1400" b="0" i="1" smtClean="0">
                              <a:latin typeface="Cambria Math" panose="02040503050406030204" pitchFamily="18" charset="0"/>
                            </a:rPr>
                            <m:t>2</m:t>
                          </m:r>
                        </m:den>
                      </m:f>
                      <m:r>
                        <a:rPr lang="en-GB" sz="1400" b="0" i="1" smtClean="0">
                          <a:latin typeface="Cambria Math" panose="02040503050406030204" pitchFamily="18" charset="0"/>
                        </a:rPr>
                        <m:t>−12=</m:t>
                      </m:r>
                      <m:r>
                        <a:rPr lang="en-GB" sz="1400" i="1" smtClean="0">
                          <a:latin typeface="Cambria Math" panose="02040503050406030204" pitchFamily="18" charset="0"/>
                        </a:rPr>
                        <m:t>3</m:t>
                      </m:r>
                    </m:oMath>
                  </m:oMathPara>
                </a14:m>
                <a:endParaRPr lang="en-GB" sz="1400" dirty="0" smtClean="0">
                  <a:latin typeface="+mj-lt"/>
                </a:endParaRPr>
              </a:p>
              <a:p>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latin typeface="Cambria Math" panose="02040503050406030204" pitchFamily="18" charset="0"/>
                        </a:rPr>
                        <m:t>1</m:t>
                      </m:r>
                      <m:r>
                        <a:rPr lang="en-GB" sz="1400" b="0" i="1" smtClean="0">
                          <a:latin typeface="Cambria Math" panose="02040503050406030204" pitchFamily="18" charset="0"/>
                        </a:rPr>
                        <m:t>2</m:t>
                      </m:r>
                    </m:oMath>
                  </m:oMathPara>
                </a14:m>
                <a:endParaRPr lang="en-GB" sz="1400" b="0" dirty="0" smtClean="0">
                  <a:latin typeface="+mj-lt"/>
                </a:endParaRPr>
              </a:p>
              <a:p>
                <a:endParaRPr lang="en-GB" sz="1400" dirty="0" smtClean="0">
                  <a:latin typeface="+mj-lt"/>
                </a:endParaRPr>
              </a:p>
              <a:p>
                <a:endParaRPr lang="en-GB" sz="1400" dirty="0">
                  <a:latin typeface="+mj-lt"/>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5829300" y="3932070"/>
                <a:ext cx="2247900" cy="1357423"/>
              </a:xfrm>
              <a:prstGeom prst="rect">
                <a:avLst/>
              </a:prstGeom>
              <a:blipFill rotWithShape="0">
                <a:blip r:embed="rId4"/>
                <a:stretch>
                  <a:fillRect/>
                </a:stretch>
              </a:blipFill>
              <a:ln>
                <a:solidFill>
                  <a:schemeClr val="dk1">
                    <a:shade val="95000"/>
                    <a:satMod val="105000"/>
                  </a:schemeClr>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p:cNvSpPr txBox="1"/>
              <p:nvPr/>
            </p:nvSpPr>
            <p:spPr>
              <a:xfrm>
                <a:off x="3657600" y="3937211"/>
                <a:ext cx="2171700" cy="1357423"/>
              </a:xfrm>
              <a:prstGeom prst="rect">
                <a:avLst/>
              </a:prstGeom>
              <a:noFill/>
              <a:ln>
                <a:solidFill>
                  <a:schemeClr val="dk1">
                    <a:shade val="95000"/>
                    <a:satMod val="105000"/>
                  </a:schemeClr>
                </a:solidFill>
              </a:ln>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400" i="1" smtClean="0">
                              <a:latin typeface="Cambria Math" panose="02040503050406030204" pitchFamily="18" charset="0"/>
                            </a:rPr>
                          </m:ctrlPr>
                        </m:fPr>
                        <m:num>
                          <m:r>
                            <a:rPr lang="en-GB" sz="1400" b="0" i="1" smtClean="0">
                              <a:latin typeface="Cambria Math" panose="02040503050406030204" pitchFamily="18" charset="0"/>
                            </a:rPr>
                            <m:t>20+40</m:t>
                          </m:r>
                        </m:num>
                        <m:den>
                          <m:r>
                            <a:rPr lang="en-GB" sz="1400" b="0" i="1" smtClean="0">
                              <a:latin typeface="Cambria Math" panose="02040503050406030204" pitchFamily="18" charset="0"/>
                            </a:rPr>
                            <m:t>2</m:t>
                          </m:r>
                        </m:den>
                      </m:f>
                      <m:r>
                        <a:rPr lang="en-GB" sz="1400" b="0" i="1" smtClean="0">
                          <a:latin typeface="Cambria Math" panose="02040503050406030204" pitchFamily="18" charset="0"/>
                        </a:rPr>
                        <m:t>−12=18</m:t>
                      </m:r>
                    </m:oMath>
                  </m:oMathPara>
                </a14:m>
                <a:endParaRPr lang="en-GB" sz="1400" b="0" dirty="0" smtClean="0">
                  <a:latin typeface="+mj-lt"/>
                </a:endParaRPr>
              </a:p>
              <a:p>
                <a:endParaRPr lang="en-GB" sz="1400" b="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latin typeface="Cambria Math" panose="02040503050406030204" pitchFamily="18" charset="0"/>
                        </a:rPr>
                        <m:t>1</m:t>
                      </m:r>
                      <m:r>
                        <a:rPr lang="en-GB" sz="1400" b="0" i="1" smtClean="0">
                          <a:latin typeface="Cambria Math" panose="02040503050406030204" pitchFamily="18" charset="0"/>
                        </a:rPr>
                        <m:t>2−10=2</m:t>
                      </m:r>
                    </m:oMath>
                  </m:oMathPara>
                </a14:m>
                <a:endParaRPr lang="en-GB" sz="1400" dirty="0"/>
              </a:p>
              <a:p>
                <a:endParaRPr lang="en-GB" sz="1400" b="0" dirty="0" smtClean="0">
                  <a:latin typeface="+mj-lt"/>
                </a:endParaRPr>
              </a:p>
              <a:p>
                <a:endParaRPr lang="en-GB" sz="1400" dirty="0">
                  <a:latin typeface="+mj-lt"/>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3657600" y="3937211"/>
                <a:ext cx="2171700" cy="1357423"/>
              </a:xfrm>
              <a:prstGeom prst="rect">
                <a:avLst/>
              </a:prstGeom>
              <a:blipFill rotWithShape="0">
                <a:blip r:embed="rId5"/>
                <a:stretch>
                  <a:fillRect/>
                </a:stretch>
              </a:blipFill>
              <a:ln>
                <a:solidFill>
                  <a:schemeClr val="dk1">
                    <a:shade val="95000"/>
                    <a:satMod val="105000"/>
                  </a:schemeClr>
                </a:solidFill>
              </a:ln>
            </p:spPr>
            <p:txBody>
              <a:bodyPr/>
              <a:lstStyle/>
              <a:p>
                <a:r>
                  <a:rPr lang="en-GB">
                    <a:noFill/>
                  </a:rPr>
                  <a:t> </a:t>
                </a:r>
              </a:p>
            </p:txBody>
          </p:sp>
        </mc:Fallback>
      </mc:AlternateContent>
      <p:sp>
        <p:nvSpPr>
          <p:cNvPr id="39" name="TextBox 38"/>
          <p:cNvSpPr txBox="1"/>
          <p:nvPr/>
        </p:nvSpPr>
        <p:spPr>
          <a:xfrm>
            <a:off x="76200" y="5638800"/>
            <a:ext cx="8305800" cy="1477328"/>
          </a:xfrm>
          <a:prstGeom prst="rect">
            <a:avLst/>
          </a:prstGeom>
          <a:noFill/>
        </p:spPr>
        <p:txBody>
          <a:bodyPr wrap="square" rtlCol="0">
            <a:spAutoFit/>
          </a:bodyPr>
          <a:lstStyle/>
          <a:p>
            <a:r>
              <a:rPr lang="en-GB" dirty="0" smtClean="0">
                <a:latin typeface="+mj-lt"/>
              </a:rPr>
              <a:t>Applying backward induction we find one SPNE:</a:t>
            </a:r>
          </a:p>
          <a:p>
            <a:pPr marL="400050" indent="-400050">
              <a:buAutoNum type="romanLcParenR"/>
            </a:pPr>
            <a:r>
              <a:rPr lang="en-GB" dirty="0" smtClean="0">
                <a:latin typeface="+mj-lt"/>
              </a:rPr>
              <a:t>Firm offers 17.1, worker chooses high effort in the scheme 17.1 and low effort for fixed salary</a:t>
            </a:r>
          </a:p>
          <a:p>
            <a:r>
              <a:rPr lang="en-GB" dirty="0" smtClean="0">
                <a:latin typeface="+mj-lt"/>
              </a:rPr>
              <a:t>Outcome is: salary scheme 17.1 and high effort</a:t>
            </a:r>
          </a:p>
          <a:p>
            <a:endParaRPr lang="en-GB" dirty="0">
              <a:latin typeface="+mj-lt"/>
            </a:endParaRPr>
          </a:p>
        </p:txBody>
      </p:sp>
    </p:spTree>
    <p:extLst>
      <p:ext uri="{BB962C8B-B14F-4D97-AF65-F5344CB8AC3E}">
        <p14:creationId xmlns:p14="http://schemas.microsoft.com/office/powerpoint/2010/main" val="747528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Grp="1" noChangeArrowheads="1"/>
          </p:cNvSpPr>
          <p:nvPr>
            <p:ph type="title" idx="4294967295"/>
          </p:nvPr>
        </p:nvSpPr>
        <p:spPr>
          <a:xfrm>
            <a:off x="1371600" y="457200"/>
            <a:ext cx="6019800" cy="533400"/>
          </a:xfrm>
        </p:spPr>
        <p:txBody>
          <a:bodyPr/>
          <a:lstStyle/>
          <a:p>
            <a:pPr eaLnBrk="1" hangingPunct="1"/>
            <a:r>
              <a:rPr lang="en-US" altLang="en-US" sz="2000" b="0" smtClean="0"/>
              <a:t>MANAGERIAL INCENTIVES IN AN</a:t>
            </a:r>
            <a:br>
              <a:rPr lang="en-US" altLang="en-US" sz="2000" b="0" smtClean="0"/>
            </a:br>
            <a:r>
              <a:rPr lang="en-US" altLang="en-US" sz="2000" b="0" smtClean="0"/>
              <a:t>INTEGRATED FIRM</a:t>
            </a:r>
          </a:p>
        </p:txBody>
      </p:sp>
      <p:grpSp>
        <p:nvGrpSpPr>
          <p:cNvPr id="28675" name="Group 5"/>
          <p:cNvGrpSpPr>
            <a:grpSpLocks/>
          </p:cNvGrpSpPr>
          <p:nvPr/>
        </p:nvGrpSpPr>
        <p:grpSpPr bwMode="auto">
          <a:xfrm>
            <a:off x="457200" y="381000"/>
            <a:ext cx="8229600" cy="487363"/>
            <a:chOff x="288" y="240"/>
            <a:chExt cx="5184" cy="307"/>
          </a:xfrm>
        </p:grpSpPr>
        <p:sp>
          <p:nvSpPr>
            <p:cNvPr id="28679"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rIns="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*17.5</a:t>
              </a:r>
            </a:p>
          </p:txBody>
        </p:sp>
        <p:sp>
          <p:nvSpPr>
            <p:cNvPr id="28680"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8676"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838200" y="1981200"/>
            <a:ext cx="6858000" cy="3111500"/>
          </a:xfrm>
          <a:prstGeom prst="rect">
            <a:avLst/>
          </a:prstGeom>
          <a:noFill/>
        </p:spPr>
        <p:txBody>
          <a:bodyPr>
            <a:spAutoFit/>
          </a:bodyPr>
          <a:lstStyle/>
          <a:p>
            <a:pPr eaLnBrk="1" hangingPunct="1">
              <a:defRPr/>
            </a:pPr>
            <a:r>
              <a:rPr lang="en-US" dirty="0">
                <a:latin typeface="+mj-lt"/>
              </a:rPr>
              <a:t>In an integrated firm, division managers are likely to have better information about their different operating costs and production potential than central management has. This asymmetric information causes two problems. </a:t>
            </a:r>
          </a:p>
          <a:p>
            <a:pPr eaLnBrk="1" hangingPunct="1">
              <a:defRPr/>
            </a:pPr>
            <a:endParaRPr lang="en-US" sz="900" dirty="0">
              <a:latin typeface="+mj-lt"/>
            </a:endParaRPr>
          </a:p>
          <a:p>
            <a:pPr marL="231775" indent="-231775" eaLnBrk="1" hangingPunct="1">
              <a:defRPr/>
            </a:pPr>
            <a:r>
              <a:rPr lang="en-US" b="1" dirty="0">
                <a:latin typeface="+mj-lt"/>
              </a:rPr>
              <a:t>1. </a:t>
            </a:r>
            <a:r>
              <a:rPr lang="en-US" dirty="0">
                <a:latin typeface="+mj-lt"/>
              </a:rPr>
              <a:t>How can central management elicit accurate information about divisional operating costs and production potential from divisional managers? </a:t>
            </a:r>
          </a:p>
          <a:p>
            <a:pPr eaLnBrk="1" hangingPunct="1">
              <a:defRPr/>
            </a:pPr>
            <a:endParaRPr lang="en-US" sz="900" dirty="0">
              <a:latin typeface="+mj-lt"/>
            </a:endParaRPr>
          </a:p>
          <a:p>
            <a:pPr marL="231775" indent="-231775" eaLnBrk="1" hangingPunct="1">
              <a:defRPr/>
            </a:pPr>
            <a:r>
              <a:rPr lang="en-US" b="1" dirty="0">
                <a:latin typeface="+mj-lt"/>
              </a:rPr>
              <a:t>2. </a:t>
            </a:r>
            <a:r>
              <a:rPr lang="en-US" dirty="0">
                <a:latin typeface="+mj-lt"/>
              </a:rPr>
              <a:t>What reward or incentive structure should central management use to encourage divisional managers to produce as efficiently as possible?</a:t>
            </a:r>
          </a:p>
        </p:txBody>
      </p:sp>
      <p:sp>
        <p:nvSpPr>
          <p:cNvPr id="11" name="Rectangle 10"/>
          <p:cNvSpPr/>
          <p:nvPr/>
        </p:nvSpPr>
        <p:spPr>
          <a:xfrm>
            <a:off x="609600" y="1154113"/>
            <a:ext cx="7010400" cy="708025"/>
          </a:xfrm>
          <a:prstGeom prst="rect">
            <a:avLst/>
          </a:prstGeom>
        </p:spPr>
        <p:txBody>
          <a:bodyPr>
            <a:spAutoFit/>
          </a:bodyPr>
          <a:lstStyle/>
          <a:p>
            <a:pPr eaLnBrk="1" hangingPunct="1">
              <a:defRPr/>
            </a:pPr>
            <a:r>
              <a:rPr lang="en-US" sz="2000" dirty="0">
                <a:solidFill>
                  <a:srgbClr val="53BE8F"/>
                </a:solidFill>
                <a:latin typeface="+mj-lt"/>
              </a:rPr>
              <a:t>Asymmetric Information and Incentive Design in the Integrated Firm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wipe(left)">
                                      <p:cBhvr>
                                        <p:cTn id="11" dur="500"/>
                                        <p:tgtEl>
                                          <p:spTgt spid="10">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animEffect transition="in" filter="wipe(left)">
                                      <p:cBhvr>
                                        <p:cTn id="15" dur="500"/>
                                        <p:tgtEl>
                                          <p:spTgt spid="10">
                                            <p:txEl>
                                              <p:pRg st="2" end="2"/>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animEffect transition="in" filter="wipe(left)">
                                      <p:cBhvr>
                                        <p:cTn id="19"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a:spLocks noChangeArrowheads="1"/>
          </p:cNvSpPr>
          <p:nvPr/>
        </p:nvSpPr>
        <p:spPr bwMode="auto">
          <a:xfrm>
            <a:off x="762000" y="1828800"/>
            <a:ext cx="7391400"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rPr>
              <a:t>For example, if the manager’s estimate of the feasible production level is </a:t>
            </a:r>
            <a:r>
              <a:rPr lang="en-US" altLang="en-US" sz="1800" i="1">
                <a:solidFill>
                  <a:schemeClr val="tx1"/>
                </a:solidFill>
              </a:rPr>
              <a:t>Q</a:t>
            </a:r>
            <a:r>
              <a:rPr lang="en-US" altLang="en-US" sz="1800" i="1" baseline="-25000">
                <a:solidFill>
                  <a:schemeClr val="tx1"/>
                </a:solidFill>
              </a:rPr>
              <a:t>f</a:t>
            </a:r>
            <a:r>
              <a:rPr lang="en-US" altLang="en-US" sz="1800">
                <a:solidFill>
                  <a:schemeClr val="tx1"/>
                </a:solidFill>
              </a:rPr>
              <a:t>, the annual bonus in dollars, </a:t>
            </a:r>
            <a:r>
              <a:rPr lang="en-US" altLang="en-US" sz="1800" i="1">
                <a:solidFill>
                  <a:schemeClr val="tx1"/>
                </a:solidFill>
              </a:rPr>
              <a:t>B</a:t>
            </a:r>
            <a:r>
              <a:rPr lang="en-US" altLang="en-US" sz="1800">
                <a:solidFill>
                  <a:schemeClr val="tx1"/>
                </a:solidFill>
              </a:rPr>
              <a:t>, might be</a:t>
            </a:r>
          </a:p>
          <a:p>
            <a:pPr eaLnBrk="1" hangingPunct="1">
              <a:spcBef>
                <a:spcPct val="0"/>
              </a:spcBef>
              <a:buFontTx/>
              <a:buNone/>
            </a:pPr>
            <a:endParaRPr lang="en-US" altLang="en-US" sz="1400">
              <a:solidFill>
                <a:schemeClr val="tx1"/>
              </a:solidFill>
            </a:endParaRPr>
          </a:p>
          <a:p>
            <a:pPr eaLnBrk="1" hangingPunct="1">
              <a:spcBef>
                <a:spcPct val="0"/>
              </a:spcBef>
              <a:buFontTx/>
              <a:buNone/>
            </a:pPr>
            <a:endParaRPr lang="en-US" altLang="en-US" sz="1400">
              <a:solidFill>
                <a:schemeClr val="tx1"/>
              </a:solidFill>
            </a:endParaRPr>
          </a:p>
          <a:p>
            <a:pPr eaLnBrk="1" hangingPunct="1">
              <a:spcBef>
                <a:spcPct val="0"/>
              </a:spcBef>
              <a:buFontTx/>
              <a:buNone/>
            </a:pPr>
            <a:endParaRPr lang="en-US" altLang="en-US" sz="1400">
              <a:solidFill>
                <a:schemeClr val="tx1"/>
              </a:solidFill>
            </a:endParaRPr>
          </a:p>
          <a:p>
            <a:pPr eaLnBrk="1" hangingPunct="1">
              <a:spcBef>
                <a:spcPct val="0"/>
              </a:spcBef>
              <a:buFontTx/>
              <a:buNone/>
            </a:pPr>
            <a:r>
              <a:rPr lang="en-US" altLang="en-US" sz="1800">
                <a:solidFill>
                  <a:schemeClr val="tx1"/>
                </a:solidFill>
              </a:rPr>
              <a:t>where </a:t>
            </a:r>
            <a:r>
              <a:rPr lang="en-US" altLang="en-US" sz="1800" i="1">
                <a:solidFill>
                  <a:schemeClr val="tx1"/>
                </a:solidFill>
              </a:rPr>
              <a:t>Q</a:t>
            </a:r>
            <a:r>
              <a:rPr lang="en-US" altLang="en-US" sz="1800">
                <a:solidFill>
                  <a:schemeClr val="tx1"/>
                </a:solidFill>
              </a:rPr>
              <a:t> is the plant’s actual output, 10,000 is the bonus when output is at capacity, and .5 is a factor chosen to reduce the bonus if </a:t>
            </a:r>
            <a:r>
              <a:rPr lang="en-US" altLang="en-US" sz="1800" i="1">
                <a:solidFill>
                  <a:schemeClr val="tx1"/>
                </a:solidFill>
              </a:rPr>
              <a:t>Q</a:t>
            </a:r>
            <a:r>
              <a:rPr lang="en-US" altLang="en-US" sz="1800">
                <a:solidFill>
                  <a:schemeClr val="tx1"/>
                </a:solidFill>
              </a:rPr>
              <a:t> is below </a:t>
            </a:r>
            <a:r>
              <a:rPr lang="en-US" altLang="en-US" sz="1800" i="1">
                <a:solidFill>
                  <a:schemeClr val="tx1"/>
                </a:solidFill>
              </a:rPr>
              <a:t>Q</a:t>
            </a:r>
            <a:r>
              <a:rPr lang="en-US" altLang="en-US" sz="1800" i="1" baseline="-25000">
                <a:solidFill>
                  <a:schemeClr val="tx1"/>
                </a:solidFill>
              </a:rPr>
              <a:t>f</a:t>
            </a:r>
            <a:r>
              <a:rPr lang="en-US" altLang="en-US" sz="1800">
                <a:solidFill>
                  <a:schemeClr val="tx1"/>
                </a:solidFill>
              </a:rPr>
              <a:t>.</a:t>
            </a:r>
          </a:p>
          <a:p>
            <a:pPr eaLnBrk="1" hangingPunct="1">
              <a:spcBef>
                <a:spcPct val="0"/>
              </a:spcBef>
              <a:buFontTx/>
              <a:buNone/>
            </a:pPr>
            <a:endParaRPr lang="en-US" altLang="en-US" sz="900">
              <a:solidFill>
                <a:schemeClr val="tx1"/>
              </a:solidFill>
            </a:endParaRPr>
          </a:p>
          <a:p>
            <a:pPr eaLnBrk="1" hangingPunct="1">
              <a:spcBef>
                <a:spcPct val="0"/>
              </a:spcBef>
              <a:buFontTx/>
              <a:buNone/>
            </a:pPr>
            <a:r>
              <a:rPr lang="en-US" altLang="en-US" sz="1800">
                <a:solidFill>
                  <a:schemeClr val="tx1"/>
                </a:solidFill>
              </a:rPr>
              <a:t>We will use a slightly more complicated formula than the one in (17.3) to calculate the bonus:</a:t>
            </a:r>
          </a:p>
          <a:p>
            <a:pPr eaLnBrk="1" hangingPunct="1">
              <a:spcBef>
                <a:spcPct val="0"/>
              </a:spcBef>
              <a:buFontTx/>
              <a:buNone/>
            </a:pPr>
            <a:endParaRPr lang="en-US" altLang="en-US" sz="1600">
              <a:solidFill>
                <a:schemeClr val="tx1"/>
              </a:solidFill>
            </a:endParaRPr>
          </a:p>
          <a:p>
            <a:pPr eaLnBrk="1" hangingPunct="1">
              <a:spcBef>
                <a:spcPct val="0"/>
              </a:spcBef>
              <a:buFontTx/>
              <a:buNone/>
            </a:pPr>
            <a:endParaRPr lang="en-US" altLang="en-US" sz="1600">
              <a:solidFill>
                <a:schemeClr val="tx1"/>
              </a:solidFill>
            </a:endParaRPr>
          </a:p>
          <a:p>
            <a:pPr eaLnBrk="1" hangingPunct="1">
              <a:spcBef>
                <a:spcPct val="0"/>
              </a:spcBef>
              <a:buFontTx/>
              <a:buNone/>
            </a:pPr>
            <a:endParaRPr lang="en-US" altLang="en-US" sz="1600">
              <a:solidFill>
                <a:schemeClr val="tx1"/>
              </a:solidFill>
            </a:endParaRPr>
          </a:p>
          <a:p>
            <a:pPr eaLnBrk="1" hangingPunct="1">
              <a:spcBef>
                <a:spcPct val="0"/>
              </a:spcBef>
              <a:buFontTx/>
              <a:buNone/>
            </a:pPr>
            <a:endParaRPr lang="en-US" altLang="en-US" sz="1600">
              <a:solidFill>
                <a:schemeClr val="tx1"/>
              </a:solidFill>
            </a:endParaRPr>
          </a:p>
          <a:p>
            <a:pPr eaLnBrk="1" hangingPunct="1">
              <a:spcBef>
                <a:spcPct val="0"/>
              </a:spcBef>
              <a:buFontTx/>
              <a:buNone/>
            </a:pPr>
            <a:r>
              <a:rPr lang="en-US" altLang="en-US" sz="1800">
                <a:solidFill>
                  <a:schemeClr val="tx1"/>
                </a:solidFill>
              </a:rPr>
              <a:t>The parameters (.3, .2, and .5) have been chosen so that each manager has the incentive to reveal the </a:t>
            </a:r>
            <a:r>
              <a:rPr lang="en-US" altLang="en-US" sz="1800" i="1">
                <a:solidFill>
                  <a:schemeClr val="tx1"/>
                </a:solidFill>
              </a:rPr>
              <a:t>true</a:t>
            </a:r>
            <a:r>
              <a:rPr lang="en-US" altLang="en-US" sz="1800">
                <a:solidFill>
                  <a:schemeClr val="tx1"/>
                </a:solidFill>
              </a:rPr>
              <a:t> feasible production level </a:t>
            </a:r>
            <a:r>
              <a:rPr lang="en-US" altLang="en-US" sz="1800" i="1">
                <a:solidFill>
                  <a:schemeClr val="tx1"/>
                </a:solidFill>
              </a:rPr>
              <a:t>and</a:t>
            </a:r>
            <a:r>
              <a:rPr lang="en-US" altLang="en-US" sz="1800">
                <a:solidFill>
                  <a:schemeClr val="tx1"/>
                </a:solidFill>
              </a:rPr>
              <a:t> to make </a:t>
            </a:r>
            <a:r>
              <a:rPr lang="en-US" altLang="en-US" sz="1800" i="1">
                <a:solidFill>
                  <a:schemeClr val="tx1"/>
                </a:solidFill>
              </a:rPr>
              <a:t>Q</a:t>
            </a:r>
            <a:r>
              <a:rPr lang="en-US" altLang="en-US" sz="1800">
                <a:solidFill>
                  <a:schemeClr val="tx1"/>
                </a:solidFill>
              </a:rPr>
              <a:t>, the actual output of the plant, as large as possible.</a:t>
            </a:r>
          </a:p>
        </p:txBody>
      </p:sp>
      <p:sp>
        <p:nvSpPr>
          <p:cNvPr id="11" name="Rectangle 10"/>
          <p:cNvSpPr/>
          <p:nvPr/>
        </p:nvSpPr>
        <p:spPr>
          <a:xfrm>
            <a:off x="609600" y="1154113"/>
            <a:ext cx="7010400" cy="708025"/>
          </a:xfrm>
          <a:prstGeom prst="rect">
            <a:avLst/>
          </a:prstGeom>
        </p:spPr>
        <p:txBody>
          <a:bodyPr>
            <a:spAutoFit/>
          </a:bodyPr>
          <a:lstStyle/>
          <a:p>
            <a:pPr eaLnBrk="1" hangingPunct="1">
              <a:defRPr/>
            </a:pPr>
            <a:r>
              <a:rPr lang="en-US" sz="2000" dirty="0">
                <a:solidFill>
                  <a:srgbClr val="53BE8F"/>
                </a:solidFill>
                <a:latin typeface="+mj-lt"/>
              </a:rPr>
              <a:t>Asymmetric Information and Incentive Design in the Integrated Firm</a:t>
            </a:r>
          </a:p>
        </p:txBody>
      </p:sp>
      <p:grpSp>
        <p:nvGrpSpPr>
          <p:cNvPr id="3" name="Group 16"/>
          <p:cNvGrpSpPr>
            <a:grpSpLocks/>
          </p:cNvGrpSpPr>
          <p:nvPr/>
        </p:nvGrpSpPr>
        <p:grpSpPr bwMode="auto">
          <a:xfrm>
            <a:off x="3429000" y="2514600"/>
            <a:ext cx="4648200" cy="438150"/>
            <a:chOff x="3429000" y="2667000"/>
            <a:chExt cx="4648200" cy="438150"/>
          </a:xfrm>
        </p:grpSpPr>
        <p:pic>
          <p:nvPicPr>
            <p:cNvPr id="29710" name="Picture 12" descr="17.3.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2743200"/>
              <a:ext cx="21431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p:cNvSpPr txBox="1"/>
            <p:nvPr/>
          </p:nvSpPr>
          <p:spPr>
            <a:xfrm>
              <a:off x="7086600" y="2667000"/>
              <a:ext cx="990600" cy="381000"/>
            </a:xfrm>
            <a:prstGeom prst="rect">
              <a:avLst/>
            </a:prstGeom>
            <a:noFill/>
          </p:spPr>
          <p:txBody>
            <a:bodyPr>
              <a:spAutoFit/>
            </a:bodyPr>
            <a:lstStyle/>
            <a:p>
              <a:pPr eaLnBrk="1" hangingPunct="1">
                <a:defRPr/>
              </a:pPr>
              <a:r>
                <a:rPr lang="en-US" b="1" dirty="0">
                  <a:latin typeface="+mj-lt"/>
                </a:rPr>
                <a:t>(17.3)</a:t>
              </a:r>
            </a:p>
          </p:txBody>
        </p:sp>
      </p:grpSp>
      <p:grpSp>
        <p:nvGrpSpPr>
          <p:cNvPr id="26645" name="Group 21"/>
          <p:cNvGrpSpPr>
            <a:grpSpLocks/>
          </p:cNvGrpSpPr>
          <p:nvPr/>
        </p:nvGrpSpPr>
        <p:grpSpPr bwMode="auto">
          <a:xfrm>
            <a:off x="3048000" y="4667250"/>
            <a:ext cx="5029200" cy="742950"/>
            <a:chOff x="1920" y="2940"/>
            <a:chExt cx="3168" cy="468"/>
          </a:xfrm>
        </p:grpSpPr>
        <p:pic>
          <p:nvPicPr>
            <p:cNvPr id="29707" name="Picture 11" descr="17.4b.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920" y="3180"/>
              <a:ext cx="1824"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8" name="Picture 13" descr="17.4a.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920" y="2940"/>
              <a:ext cx="1830"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4464" y="3024"/>
              <a:ext cx="624" cy="231"/>
            </a:xfrm>
            <a:prstGeom prst="rect">
              <a:avLst/>
            </a:prstGeom>
            <a:noFill/>
          </p:spPr>
          <p:txBody>
            <a:bodyPr>
              <a:spAutoFit/>
            </a:bodyPr>
            <a:lstStyle/>
            <a:p>
              <a:pPr eaLnBrk="1" hangingPunct="1">
                <a:defRPr/>
              </a:pPr>
              <a:r>
                <a:rPr lang="en-US" b="1" dirty="0">
                  <a:latin typeface="+mj-lt"/>
                </a:rPr>
                <a:t>(17.4)</a:t>
              </a:r>
            </a:p>
          </p:txBody>
        </p:sp>
      </p:grpSp>
      <p:sp>
        <p:nvSpPr>
          <p:cNvPr id="29703" name="Rectangle 4"/>
          <p:cNvSpPr>
            <a:spLocks noChangeArrowheads="1"/>
          </p:cNvSpPr>
          <p:nvPr/>
        </p:nvSpPr>
        <p:spPr bwMode="auto">
          <a:xfrm>
            <a:off x="1371600" y="457200"/>
            <a:ext cx="6019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000">
                <a:solidFill>
                  <a:srgbClr val="0066B3"/>
                </a:solidFill>
              </a:rPr>
              <a:t>MANAGERIAL INCENTIVES IN AN</a:t>
            </a:r>
            <a:br>
              <a:rPr lang="en-US" altLang="en-US" sz="2000">
                <a:solidFill>
                  <a:srgbClr val="0066B3"/>
                </a:solidFill>
              </a:rPr>
            </a:br>
            <a:r>
              <a:rPr lang="en-US" altLang="en-US" sz="2000">
                <a:solidFill>
                  <a:srgbClr val="0066B3"/>
                </a:solidFill>
              </a:rPr>
              <a:t>INTEGRATED FIRM</a:t>
            </a:r>
          </a:p>
        </p:txBody>
      </p:sp>
      <p:grpSp>
        <p:nvGrpSpPr>
          <p:cNvPr id="29704" name="Group 5"/>
          <p:cNvGrpSpPr>
            <a:grpSpLocks/>
          </p:cNvGrpSpPr>
          <p:nvPr/>
        </p:nvGrpSpPr>
        <p:grpSpPr bwMode="auto">
          <a:xfrm>
            <a:off x="457200" y="381000"/>
            <a:ext cx="8229600" cy="487363"/>
            <a:chOff x="288" y="240"/>
            <a:chExt cx="5184" cy="307"/>
          </a:xfrm>
        </p:grpSpPr>
        <p:sp>
          <p:nvSpPr>
            <p:cNvPr id="29705"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rIns="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*17.5</a:t>
              </a:r>
            </a:p>
          </p:txBody>
        </p:sp>
        <p:sp>
          <p:nvSpPr>
            <p:cNvPr id="29706"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left)">
                                      <p:cBhvr>
                                        <p:cTn id="7" dur="500"/>
                                        <p:tgtEl>
                                          <p:spTgt spid="10">
                                            <p:txEl>
                                              <p:pRg st="0" end="0"/>
                                            </p:txEl>
                                          </p:spTgt>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animEffect transition="in" filter="wipe(left)">
                                      <p:cBhvr>
                                        <p:cTn id="15" dur="500"/>
                                        <p:tgtEl>
                                          <p:spTgt spid="10">
                                            <p:txEl>
                                              <p:pRg st="4" end="4"/>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animEffect transition="in" filter="wipe(left)">
                                      <p:cBhvr>
                                        <p:cTn id="19" dur="500"/>
                                        <p:tgtEl>
                                          <p:spTgt spid="10">
                                            <p:txEl>
                                              <p:pRg st="6" end="6"/>
                                            </p:txEl>
                                          </p:spTgt>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26645"/>
                                        </p:tgtEl>
                                        <p:attrNameLst>
                                          <p:attrName>style.visibility</p:attrName>
                                        </p:attrNameLst>
                                      </p:cBhvr>
                                      <p:to>
                                        <p:strVal val="visible"/>
                                      </p:to>
                                    </p:set>
                                    <p:animEffect transition="in" filter="wipe(left)">
                                      <p:cBhvr>
                                        <p:cTn id="23" dur="500"/>
                                        <p:tgtEl>
                                          <p:spTgt spid="26645"/>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xEl>
                                              <p:pRg st="11" end="11"/>
                                            </p:txEl>
                                          </p:spTgt>
                                        </p:tgtEl>
                                        <p:attrNameLst>
                                          <p:attrName>style.visibility</p:attrName>
                                        </p:attrNameLst>
                                      </p:cBhvr>
                                      <p:to>
                                        <p:strVal val="visible"/>
                                      </p:to>
                                    </p:set>
                                    <p:animEffect transition="in" filter="wipe(left)">
                                      <p:cBhvr>
                                        <p:cTn id="27" dur="500"/>
                                        <p:tgtEl>
                                          <p:spTgt spid="10">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
          <p:cNvSpPr>
            <a:spLocks noChangeArrowheads="1"/>
          </p:cNvSpPr>
          <p:nvPr/>
        </p:nvSpPr>
        <p:spPr bwMode="auto">
          <a:xfrm>
            <a:off x="685800" y="2647950"/>
            <a:ext cx="28956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indent="476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Incentive Design in an Integrated Firm</a:t>
            </a:r>
          </a:p>
        </p:txBody>
      </p:sp>
      <p:sp>
        <p:nvSpPr>
          <p:cNvPr id="8" name="Rectangle 7"/>
          <p:cNvSpPr>
            <a:spLocks noChangeArrowheads="1"/>
          </p:cNvSpPr>
          <p:nvPr/>
        </p:nvSpPr>
        <p:spPr bwMode="auto">
          <a:xfrm>
            <a:off x="685800" y="234315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17.4</a:t>
            </a:r>
          </a:p>
        </p:txBody>
      </p:sp>
      <p:sp>
        <p:nvSpPr>
          <p:cNvPr id="9" name="Rectangle 4"/>
          <p:cNvSpPr>
            <a:spLocks noChangeArrowheads="1"/>
          </p:cNvSpPr>
          <p:nvPr/>
        </p:nvSpPr>
        <p:spPr bwMode="auto">
          <a:xfrm>
            <a:off x="609600" y="2952750"/>
            <a:ext cx="31242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A bonus scheme can be designed that gives a manager the incentive to estimate accurately the size of the plant.</a:t>
            </a:r>
          </a:p>
          <a:p>
            <a:pPr eaLnBrk="1" hangingPunct="1">
              <a:buFontTx/>
              <a:buNone/>
            </a:pPr>
            <a:r>
              <a:rPr lang="en-US" altLang="en-US" sz="1400">
                <a:solidFill>
                  <a:schemeClr val="tx1"/>
                </a:solidFill>
              </a:rPr>
              <a:t>If the manager reports a feasible capacity of 20,000 units per year, equal to the actual capacity, then the bonus will be maximized (at $6000).</a:t>
            </a:r>
          </a:p>
        </p:txBody>
      </p:sp>
      <p:sp>
        <p:nvSpPr>
          <p:cNvPr id="11" name="Rectangle 10"/>
          <p:cNvSpPr/>
          <p:nvPr/>
        </p:nvSpPr>
        <p:spPr>
          <a:xfrm>
            <a:off x="609600" y="1154113"/>
            <a:ext cx="6934200" cy="701675"/>
          </a:xfrm>
          <a:prstGeom prst="rect">
            <a:avLst/>
          </a:prstGeom>
        </p:spPr>
        <p:txBody>
          <a:bodyPr>
            <a:spAutoFit/>
          </a:bodyPr>
          <a:lstStyle/>
          <a:p>
            <a:pPr eaLnBrk="1" hangingPunct="1">
              <a:defRPr/>
            </a:pPr>
            <a:r>
              <a:rPr lang="en-US" sz="2000" dirty="0">
                <a:solidFill>
                  <a:srgbClr val="53BE8F"/>
                </a:solidFill>
                <a:latin typeface="+mj-lt"/>
              </a:rPr>
              <a:t>Asymmetric Information and Incentive Design in the Integrated Firm</a:t>
            </a:r>
          </a:p>
        </p:txBody>
      </p:sp>
      <p:pic>
        <p:nvPicPr>
          <p:cNvPr id="67586" name="Picture 2" descr="C:\Documents and Settings\Kyle M. Thiel\Desktop\Pindyck_7e\ppts\aparna_ppts\aparna_ppts\ch17\fig17.04\fig17.04_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2190750"/>
            <a:ext cx="5019675"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87" name="Picture 3" descr="C:\Documents and Settings\Kyle M. Thiel\Desktop\Pindyck_7e\ppts\aparna_ppts\aparna_ppts\ch17\fig17.04\fig17.04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2190750"/>
            <a:ext cx="5019675"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88" name="Picture 4" descr="C:\Documents and Settings\Kyle M. Thiel\Desktop\Pindyck_7e\ppts\aparna_ppts\aparna_ppts\ch17\fig17.04\fig17.04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3800" y="2190750"/>
            <a:ext cx="5019675"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89" name="Picture 5" descr="C:\Documents and Settings\Kyle M. Thiel\Desktop\Pindyck_7e\ppts\aparna_ppts\aparna_ppts\ch17\fig17.04\fig17.04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3800" y="2190750"/>
            <a:ext cx="5019675"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1" name="Rectangle 4"/>
          <p:cNvSpPr>
            <a:spLocks noChangeArrowheads="1"/>
          </p:cNvSpPr>
          <p:nvPr/>
        </p:nvSpPr>
        <p:spPr bwMode="auto">
          <a:xfrm>
            <a:off x="1371600" y="457200"/>
            <a:ext cx="6019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000">
                <a:solidFill>
                  <a:srgbClr val="0066B3"/>
                </a:solidFill>
              </a:rPr>
              <a:t>MANAGERIAL INCENTIVES IN AN</a:t>
            </a:r>
            <a:br>
              <a:rPr lang="en-US" altLang="en-US" sz="2000">
                <a:solidFill>
                  <a:srgbClr val="0066B3"/>
                </a:solidFill>
              </a:rPr>
            </a:br>
            <a:r>
              <a:rPr lang="en-US" altLang="en-US" sz="2000">
                <a:solidFill>
                  <a:srgbClr val="0066B3"/>
                </a:solidFill>
              </a:rPr>
              <a:t>INTEGRATED FIRM</a:t>
            </a:r>
          </a:p>
        </p:txBody>
      </p:sp>
      <p:grpSp>
        <p:nvGrpSpPr>
          <p:cNvPr id="30732" name="Group 5"/>
          <p:cNvGrpSpPr>
            <a:grpSpLocks/>
          </p:cNvGrpSpPr>
          <p:nvPr/>
        </p:nvGrpSpPr>
        <p:grpSpPr bwMode="auto">
          <a:xfrm>
            <a:off x="457200" y="381000"/>
            <a:ext cx="8229600" cy="487363"/>
            <a:chOff x="288" y="240"/>
            <a:chExt cx="5184" cy="307"/>
          </a:xfrm>
        </p:grpSpPr>
        <p:sp>
          <p:nvSpPr>
            <p:cNvPr id="30733"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rIns="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*17.5</a:t>
              </a:r>
            </a:p>
          </p:txBody>
        </p:sp>
        <p:sp>
          <p:nvSpPr>
            <p:cNvPr id="30734"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67586"/>
                                        </p:tgtEl>
                                        <p:attrNameLst>
                                          <p:attrName>style.visibility</p:attrName>
                                        </p:attrNameLst>
                                      </p:cBhvr>
                                      <p:to>
                                        <p:strVal val="visible"/>
                                      </p:to>
                                    </p:set>
                                    <p:animEffect transition="in" filter="wipe(left)">
                                      <p:cBhvr>
                                        <p:cTn id="19" dur="500"/>
                                        <p:tgtEl>
                                          <p:spTgt spid="67586"/>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67587"/>
                                        </p:tgtEl>
                                        <p:attrNameLst>
                                          <p:attrName>style.visibility</p:attrName>
                                        </p:attrNameLst>
                                      </p:cBhvr>
                                      <p:to>
                                        <p:strVal val="visible"/>
                                      </p:to>
                                    </p:set>
                                    <p:animEffect transition="in" filter="wipe(left)">
                                      <p:cBhvr>
                                        <p:cTn id="23" dur="1000"/>
                                        <p:tgtEl>
                                          <p:spTgt spid="67587"/>
                                        </p:tgtEl>
                                      </p:cBhvr>
                                    </p:animEffect>
                                  </p:childTnLst>
                                </p:cTn>
                              </p:par>
                            </p:childTnLst>
                          </p:cTn>
                        </p:par>
                        <p:par>
                          <p:cTn id="24" fill="hold" nodeType="afterGroup">
                            <p:stCondLst>
                              <p:cond delay="3000"/>
                            </p:stCondLst>
                            <p:childTnLst>
                              <p:par>
                                <p:cTn id="25" presetID="22" presetClass="entr" presetSubtype="8" fill="hold" nodeType="afterEffect">
                                  <p:stCondLst>
                                    <p:cond delay="0"/>
                                  </p:stCondLst>
                                  <p:childTnLst>
                                    <p:set>
                                      <p:cBhvr>
                                        <p:cTn id="26" dur="1" fill="hold">
                                          <p:stCondLst>
                                            <p:cond delay="0"/>
                                          </p:stCondLst>
                                        </p:cTn>
                                        <p:tgtEl>
                                          <p:spTgt spid="67588"/>
                                        </p:tgtEl>
                                        <p:attrNameLst>
                                          <p:attrName>style.visibility</p:attrName>
                                        </p:attrNameLst>
                                      </p:cBhvr>
                                      <p:to>
                                        <p:strVal val="visible"/>
                                      </p:to>
                                    </p:set>
                                    <p:animEffect transition="in" filter="wipe(left)">
                                      <p:cBhvr>
                                        <p:cTn id="27" dur="1000"/>
                                        <p:tgtEl>
                                          <p:spTgt spid="67588"/>
                                        </p:tgtEl>
                                      </p:cBhvr>
                                    </p:animEffect>
                                  </p:childTnLst>
                                </p:cTn>
                              </p:par>
                            </p:childTnLst>
                          </p:cTn>
                        </p:par>
                        <p:par>
                          <p:cTn id="28" fill="hold" nodeType="afterGroup">
                            <p:stCondLst>
                              <p:cond delay="4000"/>
                            </p:stCondLst>
                            <p:childTnLst>
                              <p:par>
                                <p:cTn id="29" presetID="22" presetClass="entr" presetSubtype="8" fill="hold" nodeType="afterEffect">
                                  <p:stCondLst>
                                    <p:cond delay="0"/>
                                  </p:stCondLst>
                                  <p:childTnLst>
                                    <p:set>
                                      <p:cBhvr>
                                        <p:cTn id="30" dur="1" fill="hold">
                                          <p:stCondLst>
                                            <p:cond delay="0"/>
                                          </p:stCondLst>
                                        </p:cTn>
                                        <p:tgtEl>
                                          <p:spTgt spid="67589"/>
                                        </p:tgtEl>
                                        <p:attrNameLst>
                                          <p:attrName>style.visibility</p:attrName>
                                        </p:attrNameLst>
                                      </p:cBhvr>
                                      <p:to>
                                        <p:strVal val="visible"/>
                                      </p:to>
                                    </p:set>
                                    <p:animEffect transition="in" filter="wipe(left)">
                                      <p:cBhvr>
                                        <p:cTn id="31" dur="1000"/>
                                        <p:tgtEl>
                                          <p:spTgt spid="67589"/>
                                        </p:tgtEl>
                                      </p:cBhvr>
                                    </p:animEffect>
                                  </p:childTnLst>
                                </p:cTn>
                              </p:par>
                            </p:childTnLst>
                          </p:cTn>
                        </p:par>
                        <p:par>
                          <p:cTn id="32" fill="hold" nodeType="afterGroup">
                            <p:stCondLst>
                              <p:cond delay="5000"/>
                            </p:stCondLst>
                            <p:childTnLst>
                              <p:par>
                                <p:cTn id="33" presetID="22" presetClass="entr" presetSubtype="8" fill="hold" grpId="0" nodeType="afterEffect">
                                  <p:stCondLst>
                                    <p:cond delay="0"/>
                                  </p:stCondLst>
                                  <p:childTnLst>
                                    <p:set>
                                      <p:cBhvr>
                                        <p:cTn id="34" dur="1" fill="hold">
                                          <p:stCondLst>
                                            <p:cond delay="0"/>
                                          </p:stCondLst>
                                        </p:cTn>
                                        <p:tgtEl>
                                          <p:spTgt spid="9">
                                            <p:txEl>
                                              <p:pRg st="1" end="1"/>
                                            </p:txEl>
                                          </p:spTgt>
                                        </p:tgtEl>
                                        <p:attrNameLst>
                                          <p:attrName>style.visibility</p:attrName>
                                        </p:attrNameLst>
                                      </p:cBhvr>
                                      <p:to>
                                        <p:strVal val="visible"/>
                                      </p:to>
                                    </p:set>
                                    <p:animEffect transition="in" filter="wipe(left)">
                                      <p:cBhvr>
                                        <p:cTn id="35"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838200" y="1447800"/>
            <a:ext cx="1600200" cy="396875"/>
          </a:xfrm>
          <a:prstGeom prst="rect">
            <a:avLst/>
          </a:prstGeom>
        </p:spPr>
        <p:txBody>
          <a:bodyPr>
            <a:spAutoFit/>
          </a:bodyPr>
          <a:lstStyle/>
          <a:p>
            <a:pPr eaLnBrk="1" hangingPunct="1">
              <a:defRPr/>
            </a:pPr>
            <a:r>
              <a:rPr lang="en-US" sz="2000" dirty="0">
                <a:solidFill>
                  <a:srgbClr val="53BE8F"/>
                </a:solidFill>
                <a:latin typeface="+mj-lt"/>
              </a:rPr>
              <a:t>Applications</a:t>
            </a:r>
          </a:p>
        </p:txBody>
      </p:sp>
      <p:sp>
        <p:nvSpPr>
          <p:cNvPr id="13" name="Rectangle 12"/>
          <p:cNvSpPr>
            <a:spLocks noChangeArrowheads="1"/>
          </p:cNvSpPr>
          <p:nvPr/>
        </p:nvSpPr>
        <p:spPr bwMode="auto">
          <a:xfrm>
            <a:off x="1371600" y="2133600"/>
            <a:ext cx="6400800" cy="259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rPr>
              <a:t>Companies are learning that bonus schemes provide better results. </a:t>
            </a:r>
          </a:p>
          <a:p>
            <a:pPr eaLnBrk="1" hangingPunct="1">
              <a:spcBef>
                <a:spcPct val="0"/>
              </a:spcBef>
              <a:buFontTx/>
              <a:buNone/>
            </a:pPr>
            <a:endParaRPr lang="en-US" altLang="en-US" sz="1000">
              <a:solidFill>
                <a:schemeClr val="tx1"/>
              </a:solidFill>
            </a:endParaRPr>
          </a:p>
          <a:p>
            <a:pPr eaLnBrk="1" hangingPunct="1">
              <a:spcBef>
                <a:spcPct val="0"/>
              </a:spcBef>
              <a:buFontTx/>
              <a:buNone/>
            </a:pPr>
            <a:r>
              <a:rPr lang="en-US" altLang="en-US" sz="1800">
                <a:solidFill>
                  <a:schemeClr val="tx1"/>
                </a:solidFill>
              </a:rPr>
              <a:t>The salesperson can be given an array of numbers showing the bonus as a function of both the sales target chosen by the salesperson and the actual level of sales. </a:t>
            </a:r>
          </a:p>
          <a:p>
            <a:pPr eaLnBrk="1" hangingPunct="1">
              <a:spcBef>
                <a:spcPct val="0"/>
              </a:spcBef>
              <a:buFontTx/>
              <a:buNone/>
            </a:pPr>
            <a:endParaRPr lang="en-US" altLang="en-US" sz="1000">
              <a:solidFill>
                <a:schemeClr val="tx1"/>
              </a:solidFill>
            </a:endParaRPr>
          </a:p>
          <a:p>
            <a:pPr eaLnBrk="1" hangingPunct="1">
              <a:spcBef>
                <a:spcPct val="0"/>
              </a:spcBef>
              <a:buFontTx/>
              <a:buNone/>
            </a:pPr>
            <a:r>
              <a:rPr lang="en-US" altLang="en-US" sz="1800">
                <a:solidFill>
                  <a:schemeClr val="tx1"/>
                </a:solidFill>
              </a:rPr>
              <a:t>Salespeople will quickly figure out that they do best by reporting feasible sales targets and then working as hard as possible to meet them.</a:t>
            </a:r>
          </a:p>
        </p:txBody>
      </p:sp>
      <p:sp>
        <p:nvSpPr>
          <p:cNvPr id="31749" name="Rectangle 4"/>
          <p:cNvSpPr>
            <a:spLocks noChangeArrowheads="1"/>
          </p:cNvSpPr>
          <p:nvPr/>
        </p:nvSpPr>
        <p:spPr bwMode="auto">
          <a:xfrm>
            <a:off x="1371600" y="457200"/>
            <a:ext cx="6019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000">
                <a:solidFill>
                  <a:srgbClr val="0066B3"/>
                </a:solidFill>
              </a:rPr>
              <a:t>MANAGERIAL INCENTIVES IN AN</a:t>
            </a:r>
            <a:br>
              <a:rPr lang="en-US" altLang="en-US" sz="2000">
                <a:solidFill>
                  <a:srgbClr val="0066B3"/>
                </a:solidFill>
              </a:rPr>
            </a:br>
            <a:r>
              <a:rPr lang="en-US" altLang="en-US" sz="2000">
                <a:solidFill>
                  <a:srgbClr val="0066B3"/>
                </a:solidFill>
              </a:rPr>
              <a:t>INTEGRATED FIRM</a:t>
            </a:r>
          </a:p>
        </p:txBody>
      </p:sp>
      <p:grpSp>
        <p:nvGrpSpPr>
          <p:cNvPr id="31750" name="Group 5"/>
          <p:cNvGrpSpPr>
            <a:grpSpLocks/>
          </p:cNvGrpSpPr>
          <p:nvPr/>
        </p:nvGrpSpPr>
        <p:grpSpPr bwMode="auto">
          <a:xfrm>
            <a:off x="457200" y="381000"/>
            <a:ext cx="8229600" cy="487363"/>
            <a:chOff x="288" y="240"/>
            <a:chExt cx="5184" cy="307"/>
          </a:xfrm>
        </p:grpSpPr>
        <p:sp>
          <p:nvSpPr>
            <p:cNvPr id="31751"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rIns="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*17.5</a:t>
              </a:r>
            </a:p>
          </p:txBody>
        </p:sp>
        <p:sp>
          <p:nvSpPr>
            <p:cNvPr id="31752"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animEffect transition="in" filter="wipe(left)">
                                      <p:cBhvr>
                                        <p:cTn id="15" dur="500"/>
                                        <p:tgtEl>
                                          <p:spTgt spid="13">
                                            <p:txEl>
                                              <p:pRg st="2" end="2"/>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animEffect transition="in" filter="wipe(left)">
                                      <p:cBhvr>
                                        <p:cTn id="19" dur="500"/>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4" name="Rectangle 4"/>
          <p:cNvSpPr>
            <a:spLocks noGrp="1" noChangeArrowheads="1"/>
          </p:cNvSpPr>
          <p:nvPr>
            <p:ph type="title"/>
          </p:nvPr>
        </p:nvSpPr>
        <p:spPr>
          <a:xfrm>
            <a:off x="1371600" y="457200"/>
            <a:ext cx="6019800" cy="533400"/>
          </a:xfrm>
        </p:spPr>
        <p:txBody>
          <a:bodyPr/>
          <a:lstStyle/>
          <a:p>
            <a:pPr eaLnBrk="1" hangingPunct="1"/>
            <a:r>
              <a:rPr lang="en-US" altLang="en-US" sz="2000" b="0" smtClean="0"/>
              <a:t>ASYMMETRIC INFORMATION IN LABOR</a:t>
            </a:r>
            <a:br>
              <a:rPr lang="en-US" altLang="en-US" sz="2000" b="0" smtClean="0"/>
            </a:br>
            <a:r>
              <a:rPr lang="en-US" altLang="en-US" sz="2000" b="0" smtClean="0"/>
              <a:t>MARKETS: EFFICIENCY WAGE THEORY</a:t>
            </a:r>
          </a:p>
        </p:txBody>
      </p:sp>
      <p:grpSp>
        <p:nvGrpSpPr>
          <p:cNvPr id="2" name="Group 5"/>
          <p:cNvGrpSpPr>
            <a:grpSpLocks/>
          </p:cNvGrpSpPr>
          <p:nvPr/>
        </p:nvGrpSpPr>
        <p:grpSpPr bwMode="auto">
          <a:xfrm>
            <a:off x="457200" y="381000"/>
            <a:ext cx="8229600" cy="487363"/>
            <a:chOff x="288" y="240"/>
            <a:chExt cx="5184" cy="307"/>
          </a:xfrm>
        </p:grpSpPr>
        <p:sp>
          <p:nvSpPr>
            <p:cNvPr id="32776"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17.6</a:t>
              </a:r>
            </a:p>
          </p:txBody>
        </p:sp>
        <p:sp>
          <p:nvSpPr>
            <p:cNvPr id="32777"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78707"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3"/>
          <p:cNvSpPr txBox="1">
            <a:spLocks noChangeArrowheads="1"/>
          </p:cNvSpPr>
          <p:nvPr/>
        </p:nvSpPr>
        <p:spPr bwMode="auto">
          <a:xfrm>
            <a:off x="1828800" y="1822450"/>
            <a:ext cx="49530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a:solidFill>
                  <a:schemeClr val="bg2"/>
                </a:solidFill>
              </a:rPr>
              <a:t>●</a:t>
            </a:r>
            <a:r>
              <a:rPr lang="en-US" altLang="en-US" sz="1800" b="1">
                <a:solidFill>
                  <a:srgbClr val="382344"/>
                </a:solidFill>
              </a:rPr>
              <a:t>	efficiency wage theory    </a:t>
            </a:r>
            <a:r>
              <a:rPr lang="en-US" altLang="en-US" sz="1800">
                <a:solidFill>
                  <a:srgbClr val="382344"/>
                </a:solidFill>
              </a:rPr>
              <a:t>Explanation for the presence of unemployment and wage discrimination which recognizes that labor productivity may be affected by the wage rate.</a:t>
            </a:r>
            <a:endParaRPr lang="en-US" altLang="en-US" sz="1800">
              <a:solidFill>
                <a:schemeClr val="tx1"/>
              </a:solidFill>
            </a:endParaRPr>
          </a:p>
        </p:txBody>
      </p:sp>
      <p:sp>
        <p:nvSpPr>
          <p:cNvPr id="8" name="Text Box 53"/>
          <p:cNvSpPr txBox="1">
            <a:spLocks noChangeArrowheads="1"/>
          </p:cNvSpPr>
          <p:nvPr/>
        </p:nvSpPr>
        <p:spPr bwMode="auto">
          <a:xfrm>
            <a:off x="1828800" y="3479800"/>
            <a:ext cx="53340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a:solidFill>
                  <a:schemeClr val="bg2"/>
                </a:solidFill>
              </a:rPr>
              <a:t>●</a:t>
            </a:r>
            <a:r>
              <a:rPr lang="en-US" altLang="en-US" sz="1800" b="1">
                <a:solidFill>
                  <a:srgbClr val="382344"/>
                </a:solidFill>
              </a:rPr>
              <a:t>	shirking model   </a:t>
            </a:r>
            <a:r>
              <a:rPr lang="en-US" altLang="en-US" sz="1800">
                <a:solidFill>
                  <a:srgbClr val="382344"/>
                </a:solidFill>
              </a:rPr>
              <a:t>Principle that workers still have an incentive to shirk if a firm pays them a market-clearing wage, because fired workers can be hired somewhere else for the same wage.</a:t>
            </a:r>
            <a:endParaRPr lang="en-US" altLang="en-US" sz="1800">
              <a:solidFill>
                <a:schemeClr val="tx1"/>
              </a:solidFill>
            </a:endParaRPr>
          </a:p>
        </p:txBody>
      </p:sp>
      <p:sp>
        <p:nvSpPr>
          <p:cNvPr id="11" name="Text Box 53"/>
          <p:cNvSpPr txBox="1">
            <a:spLocks noChangeArrowheads="1"/>
          </p:cNvSpPr>
          <p:nvPr/>
        </p:nvSpPr>
        <p:spPr bwMode="auto">
          <a:xfrm>
            <a:off x="1828800" y="5149850"/>
            <a:ext cx="5334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a:solidFill>
                  <a:schemeClr val="bg2"/>
                </a:solidFill>
              </a:rPr>
              <a:t>●</a:t>
            </a:r>
            <a:r>
              <a:rPr lang="en-US" altLang="en-US" sz="1800" b="1">
                <a:solidFill>
                  <a:srgbClr val="382344"/>
                </a:solidFill>
              </a:rPr>
              <a:t>	efficiency wage    </a:t>
            </a:r>
            <a:r>
              <a:rPr lang="en-US" altLang="en-US" sz="1800">
                <a:solidFill>
                  <a:srgbClr val="382344"/>
                </a:solidFill>
              </a:rPr>
              <a:t>Wage that a firm will pay to an employee as an incentive not to shirk.</a:t>
            </a:r>
            <a:endParaRPr lang="en-US" altLang="en-US" sz="18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78707"/>
                                        </p:tgtEl>
                                        <p:attrNameLst>
                                          <p:attrName>style.visibility</p:attrName>
                                        </p:attrNameLst>
                                      </p:cBhvr>
                                      <p:to>
                                        <p:strVal val="visible"/>
                                      </p:to>
                                    </p:set>
                                    <p:animEffect transition="in" filter="fade">
                                      <p:cBhvr>
                                        <p:cTn id="11" dur="500"/>
                                        <p:tgtEl>
                                          <p:spTgt spid="57870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78564"/>
                                        </p:tgtEl>
                                        <p:attrNameLst>
                                          <p:attrName>style.visibility</p:attrName>
                                        </p:attrNameLst>
                                      </p:cBhvr>
                                      <p:to>
                                        <p:strVal val="visible"/>
                                      </p:to>
                                    </p:set>
                                    <p:animEffect transition="in" filter="wipe(left)">
                                      <p:cBhvr>
                                        <p:cTn id="15" dur="500"/>
                                        <p:tgtEl>
                                          <p:spTgt spid="578564"/>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Grp="1" noChangeArrowheads="1"/>
          </p:cNvSpPr>
          <p:nvPr>
            <p:ph type="title"/>
          </p:nvPr>
        </p:nvSpPr>
        <p:spPr>
          <a:xfrm>
            <a:off x="1371600" y="457200"/>
            <a:ext cx="6019800" cy="533400"/>
          </a:xfrm>
        </p:spPr>
        <p:txBody>
          <a:bodyPr/>
          <a:lstStyle/>
          <a:p>
            <a:pPr eaLnBrk="1" hangingPunct="1"/>
            <a:r>
              <a:rPr lang="en-US" altLang="en-US" sz="2000" b="0" smtClean="0"/>
              <a:t>ASYMMETRIC INFORMATION IN LABOR</a:t>
            </a:r>
            <a:br>
              <a:rPr lang="en-US" altLang="en-US" sz="2000" b="0" smtClean="0"/>
            </a:br>
            <a:r>
              <a:rPr lang="en-US" altLang="en-US" sz="2000" b="0" smtClean="0"/>
              <a:t>MARKETS: EFFICIENCY WAGE THEORY</a:t>
            </a:r>
          </a:p>
        </p:txBody>
      </p:sp>
      <p:grpSp>
        <p:nvGrpSpPr>
          <p:cNvPr id="33795" name="Group 5"/>
          <p:cNvGrpSpPr>
            <a:grpSpLocks/>
          </p:cNvGrpSpPr>
          <p:nvPr/>
        </p:nvGrpSpPr>
        <p:grpSpPr bwMode="auto">
          <a:xfrm>
            <a:off x="457200" y="381000"/>
            <a:ext cx="8229600" cy="487363"/>
            <a:chOff x="288" y="240"/>
            <a:chExt cx="5184" cy="307"/>
          </a:xfrm>
        </p:grpSpPr>
        <p:sp>
          <p:nvSpPr>
            <p:cNvPr id="33808"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17.6</a:t>
              </a:r>
            </a:p>
          </p:txBody>
        </p:sp>
        <p:sp>
          <p:nvSpPr>
            <p:cNvPr id="33809"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3796"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
          <p:cNvSpPr>
            <a:spLocks noChangeArrowheads="1"/>
          </p:cNvSpPr>
          <p:nvPr/>
        </p:nvSpPr>
        <p:spPr bwMode="auto">
          <a:xfrm>
            <a:off x="933450" y="2133600"/>
            <a:ext cx="29718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chemeClr val="tx1"/>
                </a:solidFill>
              </a:rPr>
              <a:t>Unemployment in a Shirking Model</a:t>
            </a:r>
          </a:p>
        </p:txBody>
      </p:sp>
      <p:sp>
        <p:nvSpPr>
          <p:cNvPr id="8" name="Rectangle 7"/>
          <p:cNvSpPr>
            <a:spLocks noChangeArrowheads="1"/>
          </p:cNvSpPr>
          <p:nvPr/>
        </p:nvSpPr>
        <p:spPr bwMode="auto">
          <a:xfrm>
            <a:off x="933450" y="18288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200" b="1">
                <a:solidFill>
                  <a:srgbClr val="B27CB6"/>
                </a:solidFill>
              </a:rPr>
              <a:t>Figure 17.5</a:t>
            </a:r>
          </a:p>
        </p:txBody>
      </p:sp>
      <p:sp>
        <p:nvSpPr>
          <p:cNvPr id="9" name="Rectangle 4"/>
          <p:cNvSpPr>
            <a:spLocks noChangeArrowheads="1"/>
          </p:cNvSpPr>
          <p:nvPr/>
        </p:nvSpPr>
        <p:spPr bwMode="auto">
          <a:xfrm>
            <a:off x="914400" y="2438400"/>
            <a:ext cx="299085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en-US" sz="1400">
                <a:solidFill>
                  <a:schemeClr val="tx1"/>
                </a:solidFill>
              </a:rPr>
              <a:t>Unemployment can arise in otherwise competitive labor markets when employers cannot accurately monitor workers. </a:t>
            </a:r>
          </a:p>
          <a:p>
            <a:pPr eaLnBrk="1" hangingPunct="1">
              <a:buFontTx/>
              <a:buNone/>
            </a:pPr>
            <a:endParaRPr lang="en-US" altLang="en-US" sz="900">
              <a:solidFill>
                <a:schemeClr val="tx1"/>
              </a:solidFill>
            </a:endParaRPr>
          </a:p>
          <a:p>
            <a:pPr eaLnBrk="1" hangingPunct="1">
              <a:buFontTx/>
              <a:buNone/>
            </a:pPr>
            <a:r>
              <a:rPr lang="en-US" altLang="en-US" sz="1400">
                <a:solidFill>
                  <a:schemeClr val="tx1"/>
                </a:solidFill>
              </a:rPr>
              <a:t>Here, the “no shirking constraint” (NSC) gives the wage necessary to keep workers from shirking. </a:t>
            </a:r>
          </a:p>
          <a:p>
            <a:pPr eaLnBrk="1" hangingPunct="1">
              <a:buFontTx/>
              <a:buNone/>
            </a:pPr>
            <a:endParaRPr lang="en-US" altLang="en-US" sz="900">
              <a:solidFill>
                <a:schemeClr val="tx1"/>
              </a:solidFill>
            </a:endParaRPr>
          </a:p>
          <a:p>
            <a:pPr eaLnBrk="1" hangingPunct="1">
              <a:buFontTx/>
              <a:buNone/>
            </a:pPr>
            <a:r>
              <a:rPr lang="en-US" altLang="en-US" sz="1400">
                <a:solidFill>
                  <a:schemeClr val="tx1"/>
                </a:solidFill>
              </a:rPr>
              <a:t>The firm hires </a:t>
            </a:r>
            <a:r>
              <a:rPr lang="en-US" altLang="en-US" sz="1400" i="1">
                <a:solidFill>
                  <a:schemeClr val="tx1"/>
                </a:solidFill>
              </a:rPr>
              <a:t>L</a:t>
            </a:r>
            <a:r>
              <a:rPr lang="en-US" altLang="en-US" sz="1400" i="1" baseline="-25000">
                <a:solidFill>
                  <a:schemeClr val="tx1"/>
                </a:solidFill>
              </a:rPr>
              <a:t>e</a:t>
            </a:r>
            <a:r>
              <a:rPr lang="en-US" altLang="en-US" sz="1400">
                <a:solidFill>
                  <a:schemeClr val="tx1"/>
                </a:solidFill>
              </a:rPr>
              <a:t> workers (at a higher than competitive efficiency wage </a:t>
            </a:r>
            <a:r>
              <a:rPr lang="en-US" altLang="en-US" sz="1400" i="1">
                <a:solidFill>
                  <a:schemeClr val="tx1"/>
                </a:solidFill>
              </a:rPr>
              <a:t>w</a:t>
            </a:r>
            <a:r>
              <a:rPr lang="en-US" altLang="en-US" sz="1400" i="1" baseline="-25000">
                <a:solidFill>
                  <a:schemeClr val="tx1"/>
                </a:solidFill>
              </a:rPr>
              <a:t>e</a:t>
            </a:r>
            <a:r>
              <a:rPr lang="en-US" altLang="en-US" sz="1400">
                <a:solidFill>
                  <a:schemeClr val="tx1"/>
                </a:solidFill>
              </a:rPr>
              <a:t>), creating </a:t>
            </a:r>
            <a:r>
              <a:rPr lang="en-US" altLang="en-US" sz="1400" i="1">
                <a:solidFill>
                  <a:schemeClr val="tx1"/>
                </a:solidFill>
              </a:rPr>
              <a:t>L*</a:t>
            </a:r>
            <a:r>
              <a:rPr lang="en-US" altLang="en-US" sz="1400">
                <a:solidFill>
                  <a:schemeClr val="tx1"/>
                </a:solidFill>
              </a:rPr>
              <a:t> − </a:t>
            </a:r>
            <a:r>
              <a:rPr lang="en-US" altLang="en-US" sz="1400" i="1">
                <a:solidFill>
                  <a:schemeClr val="tx1"/>
                </a:solidFill>
              </a:rPr>
              <a:t>L</a:t>
            </a:r>
            <a:r>
              <a:rPr lang="en-US" altLang="en-US" sz="1400" i="1" baseline="-25000">
                <a:solidFill>
                  <a:schemeClr val="tx1"/>
                </a:solidFill>
              </a:rPr>
              <a:t>e</a:t>
            </a:r>
            <a:r>
              <a:rPr lang="en-US" altLang="en-US" sz="1400">
                <a:solidFill>
                  <a:schemeClr val="tx1"/>
                </a:solidFill>
              </a:rPr>
              <a:t> of unemployment.</a:t>
            </a:r>
          </a:p>
        </p:txBody>
      </p:sp>
      <p:pic>
        <p:nvPicPr>
          <p:cNvPr id="68610" name="Picture 2" descr="C:\Documents and Settings\Kyle M. Thiel\Desktop\Pindyck_7e\ppts\aparna_ppts\aparna_ppts\ch17\fig17.05\fig17.05_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1905000"/>
            <a:ext cx="45053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1" name="Picture 3" descr="C:\Documents and Settings\Kyle M. Thiel\Desktop\Pindyck_7e\ppts\aparna_ppts\aparna_ppts\ch17\fig17.05\fig17.05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1905000"/>
            <a:ext cx="45053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2" name="Picture 4" descr="C:\Documents and Settings\Kyle M. Thiel\Desktop\Pindyck_7e\ppts\aparna_ppts\aparna_ppts\ch17\fig17.05\fig17.05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14800" y="1905000"/>
            <a:ext cx="45053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3" name="Picture 5" descr="C:\Documents and Settings\Kyle M. Thiel\Desktop\Pindyck_7e\ppts\aparna_ppts\aparna_ppts\ch17\fig17.05\fig17.05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4800" y="1905000"/>
            <a:ext cx="45053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4" name="Picture 6" descr="C:\Documents and Settings\Kyle M. Thiel\Desktop\Pindyck_7e\ppts\aparna_ppts\aparna_ppts\ch17\fig17.05\fig17.05_05.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14800" y="1905000"/>
            <a:ext cx="45053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5" name="Picture 7" descr="C:\Documents and Settings\Kyle M. Thiel\Desktop\Pindyck_7e\ppts\aparna_ppts\aparna_ppts\ch17\fig17.05\fig17.05_06.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14800" y="1905000"/>
            <a:ext cx="45053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6" name="Picture 8" descr="C:\Documents and Settings\Kyle M. Thiel\Desktop\Pindyck_7e\ppts\aparna_ppts\aparna_ppts\ch17\fig17.05\fig17.05_07.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14800" y="1905000"/>
            <a:ext cx="45053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7" name="Picture 9" descr="C:\Documents and Settings\Kyle M. Thiel\Desktop\Pindyck_7e\ppts\aparna_ppts\aparna_ppts\ch17\fig17.05\fig17.05_08.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14800" y="1905000"/>
            <a:ext cx="45053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68610"/>
                                        </p:tgtEl>
                                        <p:attrNameLst>
                                          <p:attrName>style.visibility</p:attrName>
                                        </p:attrNameLst>
                                      </p:cBhvr>
                                      <p:to>
                                        <p:strVal val="visible"/>
                                      </p:to>
                                    </p:set>
                                    <p:animEffect transition="in" filter="wipe(left)">
                                      <p:cBhvr>
                                        <p:cTn id="19" dur="500"/>
                                        <p:tgtEl>
                                          <p:spTgt spid="68610"/>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68611"/>
                                        </p:tgtEl>
                                        <p:attrNameLst>
                                          <p:attrName>style.visibility</p:attrName>
                                        </p:attrNameLst>
                                      </p:cBhvr>
                                      <p:to>
                                        <p:strVal val="visible"/>
                                      </p:to>
                                    </p:set>
                                    <p:animEffect transition="in" filter="wipe(left)">
                                      <p:cBhvr>
                                        <p:cTn id="23" dur="1000"/>
                                        <p:tgtEl>
                                          <p:spTgt spid="68611"/>
                                        </p:tgtEl>
                                      </p:cBhvr>
                                    </p:animEffect>
                                  </p:childTnLst>
                                </p:cTn>
                              </p:par>
                            </p:childTnLst>
                          </p:cTn>
                        </p:par>
                        <p:par>
                          <p:cTn id="24" fill="hold" nodeType="afterGroup">
                            <p:stCondLst>
                              <p:cond delay="3000"/>
                            </p:stCondLst>
                            <p:childTnLst>
                              <p:par>
                                <p:cTn id="25" presetID="22" presetClass="entr" presetSubtype="8" fill="hold" nodeType="afterEffect">
                                  <p:stCondLst>
                                    <p:cond delay="0"/>
                                  </p:stCondLst>
                                  <p:childTnLst>
                                    <p:set>
                                      <p:cBhvr>
                                        <p:cTn id="26" dur="1" fill="hold">
                                          <p:stCondLst>
                                            <p:cond delay="0"/>
                                          </p:stCondLst>
                                        </p:cTn>
                                        <p:tgtEl>
                                          <p:spTgt spid="68612"/>
                                        </p:tgtEl>
                                        <p:attrNameLst>
                                          <p:attrName>style.visibility</p:attrName>
                                        </p:attrNameLst>
                                      </p:cBhvr>
                                      <p:to>
                                        <p:strVal val="visible"/>
                                      </p:to>
                                    </p:set>
                                    <p:animEffect transition="in" filter="wipe(left)">
                                      <p:cBhvr>
                                        <p:cTn id="27" dur="1000"/>
                                        <p:tgtEl>
                                          <p:spTgt spid="68612"/>
                                        </p:tgtEl>
                                      </p:cBhvr>
                                    </p:animEffect>
                                  </p:childTnLst>
                                </p:cTn>
                              </p:par>
                            </p:childTnLst>
                          </p:cTn>
                        </p:par>
                        <p:par>
                          <p:cTn id="28" fill="hold" nodeType="afterGroup">
                            <p:stCondLst>
                              <p:cond delay="4000"/>
                            </p:stCondLst>
                            <p:childTnLst>
                              <p:par>
                                <p:cTn id="29" presetID="22" presetClass="entr" presetSubtype="4" fill="hold" nodeType="afterEffect">
                                  <p:stCondLst>
                                    <p:cond delay="0"/>
                                  </p:stCondLst>
                                  <p:childTnLst>
                                    <p:set>
                                      <p:cBhvr>
                                        <p:cTn id="30" dur="1" fill="hold">
                                          <p:stCondLst>
                                            <p:cond delay="0"/>
                                          </p:stCondLst>
                                        </p:cTn>
                                        <p:tgtEl>
                                          <p:spTgt spid="68613"/>
                                        </p:tgtEl>
                                        <p:attrNameLst>
                                          <p:attrName>style.visibility</p:attrName>
                                        </p:attrNameLst>
                                      </p:cBhvr>
                                      <p:to>
                                        <p:strVal val="visible"/>
                                      </p:to>
                                    </p:set>
                                    <p:animEffect transition="in" filter="wipe(down)">
                                      <p:cBhvr>
                                        <p:cTn id="31" dur="1000"/>
                                        <p:tgtEl>
                                          <p:spTgt spid="68613"/>
                                        </p:tgtEl>
                                      </p:cBhvr>
                                    </p:animEffect>
                                  </p:childTnLst>
                                </p:cTn>
                              </p:par>
                            </p:childTnLst>
                          </p:cTn>
                        </p:par>
                        <p:par>
                          <p:cTn id="32" fill="hold" nodeType="afterGroup">
                            <p:stCondLst>
                              <p:cond delay="5000"/>
                            </p:stCondLst>
                            <p:childTnLst>
                              <p:par>
                                <p:cTn id="33" presetID="22" presetClass="entr" presetSubtype="8" fill="hold" nodeType="afterEffect">
                                  <p:stCondLst>
                                    <p:cond delay="0"/>
                                  </p:stCondLst>
                                  <p:childTnLst>
                                    <p:set>
                                      <p:cBhvr>
                                        <p:cTn id="34" dur="1" fill="hold">
                                          <p:stCondLst>
                                            <p:cond delay="0"/>
                                          </p:stCondLst>
                                        </p:cTn>
                                        <p:tgtEl>
                                          <p:spTgt spid="68614"/>
                                        </p:tgtEl>
                                        <p:attrNameLst>
                                          <p:attrName>style.visibility</p:attrName>
                                        </p:attrNameLst>
                                      </p:cBhvr>
                                      <p:to>
                                        <p:strVal val="visible"/>
                                      </p:to>
                                    </p:set>
                                    <p:animEffect transition="in" filter="wipe(left)">
                                      <p:cBhvr>
                                        <p:cTn id="35" dur="1000"/>
                                        <p:tgtEl>
                                          <p:spTgt spid="6861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nodeType="clickEffect">
                                  <p:stCondLst>
                                    <p:cond delay="0"/>
                                  </p:stCondLst>
                                  <p:childTnLst>
                                    <p:set>
                                      <p:cBhvr>
                                        <p:cTn id="39" dur="1" fill="hold">
                                          <p:stCondLst>
                                            <p:cond delay="0"/>
                                          </p:stCondLst>
                                        </p:cTn>
                                        <p:tgtEl>
                                          <p:spTgt spid="9">
                                            <p:txEl>
                                              <p:pRg st="2" end="2"/>
                                            </p:txEl>
                                          </p:spTgt>
                                        </p:tgtEl>
                                        <p:attrNameLst>
                                          <p:attrName>style.visibility</p:attrName>
                                        </p:attrNameLst>
                                      </p:cBhvr>
                                      <p:to>
                                        <p:strVal val="visible"/>
                                      </p:to>
                                    </p:set>
                                    <p:animEffect transition="in" filter="wipe(left)">
                                      <p:cBhvr>
                                        <p:cTn id="40" dur="500"/>
                                        <p:tgtEl>
                                          <p:spTgt spid="9">
                                            <p:txEl>
                                              <p:pRg st="2" end="2"/>
                                            </p:txEl>
                                          </p:spTgt>
                                        </p:tgtEl>
                                      </p:cBhvr>
                                    </p:animEffect>
                                  </p:childTnLst>
                                </p:cTn>
                              </p:par>
                            </p:childTnLst>
                          </p:cTn>
                        </p:par>
                        <p:par>
                          <p:cTn id="41" fill="hold" nodeType="afterGroup">
                            <p:stCondLst>
                              <p:cond delay="500"/>
                            </p:stCondLst>
                            <p:childTnLst>
                              <p:par>
                                <p:cTn id="42" presetID="22" presetClass="entr" presetSubtype="8" fill="hold" nodeType="afterEffect">
                                  <p:stCondLst>
                                    <p:cond delay="0"/>
                                  </p:stCondLst>
                                  <p:childTnLst>
                                    <p:set>
                                      <p:cBhvr>
                                        <p:cTn id="43" dur="1" fill="hold">
                                          <p:stCondLst>
                                            <p:cond delay="0"/>
                                          </p:stCondLst>
                                        </p:cTn>
                                        <p:tgtEl>
                                          <p:spTgt spid="68615"/>
                                        </p:tgtEl>
                                        <p:attrNameLst>
                                          <p:attrName>style.visibility</p:attrName>
                                        </p:attrNameLst>
                                      </p:cBhvr>
                                      <p:to>
                                        <p:strVal val="visible"/>
                                      </p:to>
                                    </p:set>
                                    <p:animEffect transition="in" filter="wipe(left)">
                                      <p:cBhvr>
                                        <p:cTn id="44" dur="1000"/>
                                        <p:tgtEl>
                                          <p:spTgt spid="68615"/>
                                        </p:tgtEl>
                                      </p:cBhvr>
                                    </p:animEffect>
                                  </p:childTnLst>
                                </p:cTn>
                              </p:par>
                            </p:childTnLst>
                          </p:cTn>
                        </p:par>
                        <p:par>
                          <p:cTn id="45" fill="hold" nodeType="afterGroup">
                            <p:stCondLst>
                              <p:cond delay="1500"/>
                            </p:stCondLst>
                            <p:childTnLst>
                              <p:par>
                                <p:cTn id="46" presetID="22" presetClass="entr" presetSubtype="8" fill="hold" nodeType="afterEffect">
                                  <p:stCondLst>
                                    <p:cond delay="0"/>
                                  </p:stCondLst>
                                  <p:childTnLst>
                                    <p:set>
                                      <p:cBhvr>
                                        <p:cTn id="47" dur="1" fill="hold">
                                          <p:stCondLst>
                                            <p:cond delay="0"/>
                                          </p:stCondLst>
                                        </p:cTn>
                                        <p:tgtEl>
                                          <p:spTgt spid="68616"/>
                                        </p:tgtEl>
                                        <p:attrNameLst>
                                          <p:attrName>style.visibility</p:attrName>
                                        </p:attrNameLst>
                                      </p:cBhvr>
                                      <p:to>
                                        <p:strVal val="visible"/>
                                      </p:to>
                                    </p:set>
                                    <p:animEffect transition="in" filter="wipe(left)">
                                      <p:cBhvr>
                                        <p:cTn id="48" dur="1000"/>
                                        <p:tgtEl>
                                          <p:spTgt spid="68616"/>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8" fill="hold" nodeType="clickEffect">
                                  <p:stCondLst>
                                    <p:cond delay="0"/>
                                  </p:stCondLst>
                                  <p:childTnLst>
                                    <p:set>
                                      <p:cBhvr>
                                        <p:cTn id="52" dur="1" fill="hold">
                                          <p:stCondLst>
                                            <p:cond delay="0"/>
                                          </p:stCondLst>
                                        </p:cTn>
                                        <p:tgtEl>
                                          <p:spTgt spid="9">
                                            <p:txEl>
                                              <p:pRg st="4" end="4"/>
                                            </p:txEl>
                                          </p:spTgt>
                                        </p:tgtEl>
                                        <p:attrNameLst>
                                          <p:attrName>style.visibility</p:attrName>
                                        </p:attrNameLst>
                                      </p:cBhvr>
                                      <p:to>
                                        <p:strVal val="visible"/>
                                      </p:to>
                                    </p:set>
                                    <p:animEffect transition="in" filter="wipe(left)">
                                      <p:cBhvr>
                                        <p:cTn id="53" dur="500"/>
                                        <p:tgtEl>
                                          <p:spTgt spid="9">
                                            <p:txEl>
                                              <p:pRg st="4" end="4"/>
                                            </p:txEl>
                                          </p:spTgt>
                                        </p:tgtEl>
                                      </p:cBhvr>
                                    </p:animEffect>
                                  </p:childTnLst>
                                </p:cTn>
                              </p:par>
                            </p:childTnLst>
                          </p:cTn>
                        </p:par>
                        <p:par>
                          <p:cTn id="54" fill="hold" nodeType="afterGroup">
                            <p:stCondLst>
                              <p:cond delay="500"/>
                            </p:stCondLst>
                            <p:childTnLst>
                              <p:par>
                                <p:cTn id="55" presetID="22" presetClass="entr" presetSubtype="8" fill="hold" nodeType="afterEffect">
                                  <p:stCondLst>
                                    <p:cond delay="0"/>
                                  </p:stCondLst>
                                  <p:childTnLst>
                                    <p:set>
                                      <p:cBhvr>
                                        <p:cTn id="56" dur="1" fill="hold">
                                          <p:stCondLst>
                                            <p:cond delay="0"/>
                                          </p:stCondLst>
                                        </p:cTn>
                                        <p:tgtEl>
                                          <p:spTgt spid="68617"/>
                                        </p:tgtEl>
                                        <p:attrNameLst>
                                          <p:attrName>style.visibility</p:attrName>
                                        </p:attrNameLst>
                                      </p:cBhvr>
                                      <p:to>
                                        <p:strVal val="visible"/>
                                      </p:to>
                                    </p:set>
                                    <p:animEffect transition="in" filter="wipe(left)">
                                      <p:cBhvr>
                                        <p:cTn id="57" dur="1000"/>
                                        <p:tgtEl>
                                          <p:spTgt spid="686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a:xfrm>
            <a:off x="1371600" y="457200"/>
            <a:ext cx="6019800" cy="533400"/>
          </a:xfrm>
        </p:spPr>
        <p:txBody>
          <a:bodyPr/>
          <a:lstStyle/>
          <a:p>
            <a:pPr eaLnBrk="1" hangingPunct="1"/>
            <a:r>
              <a:rPr lang="en-US" altLang="en-US" sz="2000" b="0" smtClean="0"/>
              <a:t>QUALITY UNCERTAINTY AND THE MARKET FOR LEMONS</a:t>
            </a:r>
          </a:p>
        </p:txBody>
      </p:sp>
      <p:grpSp>
        <p:nvGrpSpPr>
          <p:cNvPr id="8195" name="Group 5"/>
          <p:cNvGrpSpPr>
            <a:grpSpLocks/>
          </p:cNvGrpSpPr>
          <p:nvPr/>
        </p:nvGrpSpPr>
        <p:grpSpPr bwMode="auto">
          <a:xfrm>
            <a:off x="457200" y="381000"/>
            <a:ext cx="8229600" cy="487363"/>
            <a:chOff x="288" y="240"/>
            <a:chExt cx="5184" cy="307"/>
          </a:xfrm>
        </p:grpSpPr>
        <p:sp>
          <p:nvSpPr>
            <p:cNvPr id="8202"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17.1</a:t>
              </a:r>
            </a:p>
          </p:txBody>
        </p:sp>
        <p:sp>
          <p:nvSpPr>
            <p:cNvPr id="8203"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8196"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2"/>
          <p:cNvSpPr txBox="1">
            <a:spLocks noChangeArrowheads="1"/>
          </p:cNvSpPr>
          <p:nvPr/>
        </p:nvSpPr>
        <p:spPr bwMode="auto">
          <a:xfrm>
            <a:off x="533400" y="1219200"/>
            <a:ext cx="6553200" cy="381000"/>
          </a:xfrm>
          <a:prstGeom prst="rect">
            <a:avLst/>
          </a:prstGeom>
          <a:noFill/>
          <a:ln w="9525">
            <a:noFill/>
            <a:miter lim="800000"/>
            <a:headEnd/>
            <a:tailEnd/>
          </a:ln>
        </p:spPr>
        <p:txBody>
          <a:bodyPr/>
          <a:lstStyle/>
          <a:p>
            <a:pPr marL="342900" indent="-342900" eaLnBrk="1" hangingPunct="1">
              <a:spcBef>
                <a:spcPct val="20000"/>
              </a:spcBef>
              <a:defRPr/>
            </a:pPr>
            <a:r>
              <a:rPr lang="en-US" sz="2000" kern="0" dirty="0">
                <a:solidFill>
                  <a:srgbClr val="53BE95"/>
                </a:solidFill>
                <a:latin typeface="+mn-lt"/>
              </a:rPr>
              <a:t>The Market for Used Cars</a:t>
            </a:r>
          </a:p>
        </p:txBody>
      </p:sp>
      <p:sp>
        <p:nvSpPr>
          <p:cNvPr id="8" name="TextBox 7"/>
          <p:cNvSpPr txBox="1">
            <a:spLocks noChangeArrowheads="1"/>
          </p:cNvSpPr>
          <p:nvPr/>
        </p:nvSpPr>
        <p:spPr bwMode="auto">
          <a:xfrm>
            <a:off x="1828800" y="1743075"/>
            <a:ext cx="5410200" cy="919163"/>
          </a:xfrm>
          <a:prstGeom prst="rect">
            <a:avLst/>
          </a:prstGeom>
          <a:noFill/>
          <a:ln w="31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rPr>
              <a:t>The lemons problem:  With asymmetric information, low-quality goods can drive high-quality goods out of the market.</a:t>
            </a:r>
          </a:p>
        </p:txBody>
      </p:sp>
      <p:sp>
        <p:nvSpPr>
          <p:cNvPr id="9" name="Rectangle 52"/>
          <p:cNvSpPr txBox="1">
            <a:spLocks noChangeArrowheads="1"/>
          </p:cNvSpPr>
          <p:nvPr/>
        </p:nvSpPr>
        <p:spPr bwMode="auto">
          <a:xfrm>
            <a:off x="609600" y="2867025"/>
            <a:ext cx="6553200" cy="381000"/>
          </a:xfrm>
          <a:prstGeom prst="rect">
            <a:avLst/>
          </a:prstGeom>
          <a:noFill/>
          <a:ln w="9525">
            <a:noFill/>
            <a:miter lim="800000"/>
            <a:headEnd/>
            <a:tailEnd/>
          </a:ln>
        </p:spPr>
        <p:txBody>
          <a:bodyPr/>
          <a:lstStyle/>
          <a:p>
            <a:pPr marL="342900" indent="-342900" eaLnBrk="1" hangingPunct="1">
              <a:spcBef>
                <a:spcPct val="20000"/>
              </a:spcBef>
              <a:defRPr/>
            </a:pPr>
            <a:r>
              <a:rPr lang="en-US" sz="2000" kern="0" dirty="0">
                <a:solidFill>
                  <a:srgbClr val="53BE95"/>
                </a:solidFill>
                <a:latin typeface="+mn-lt"/>
              </a:rPr>
              <a:t>Implications of Asymmetric Information</a:t>
            </a:r>
          </a:p>
        </p:txBody>
      </p:sp>
      <p:sp>
        <p:nvSpPr>
          <p:cNvPr id="10" name="Rectangle 52"/>
          <p:cNvSpPr txBox="1">
            <a:spLocks noChangeArrowheads="1"/>
          </p:cNvSpPr>
          <p:nvPr/>
        </p:nvSpPr>
        <p:spPr bwMode="auto">
          <a:xfrm>
            <a:off x="762000" y="3400425"/>
            <a:ext cx="6553200" cy="381000"/>
          </a:xfrm>
          <a:prstGeom prst="rect">
            <a:avLst/>
          </a:prstGeom>
          <a:noFill/>
          <a:ln w="9525">
            <a:noFill/>
            <a:miter lim="800000"/>
            <a:headEnd/>
            <a:tailEnd/>
          </a:ln>
        </p:spPr>
        <p:txBody>
          <a:bodyPr/>
          <a:lstStyle/>
          <a:p>
            <a:pPr marL="342900" indent="-342900" eaLnBrk="1" hangingPunct="1">
              <a:spcBef>
                <a:spcPct val="20000"/>
              </a:spcBef>
              <a:defRPr/>
            </a:pPr>
            <a:r>
              <a:rPr lang="en-US" b="1" kern="0" dirty="0">
                <a:solidFill>
                  <a:srgbClr val="0066B3"/>
                </a:solidFill>
                <a:latin typeface="+mn-lt"/>
              </a:rPr>
              <a:t>Adverse Selection</a:t>
            </a:r>
          </a:p>
        </p:txBody>
      </p:sp>
      <p:sp>
        <p:nvSpPr>
          <p:cNvPr id="13" name="Text Box 53"/>
          <p:cNvSpPr txBox="1">
            <a:spLocks noChangeArrowheads="1"/>
          </p:cNvSpPr>
          <p:nvPr/>
        </p:nvSpPr>
        <p:spPr bwMode="auto">
          <a:xfrm>
            <a:off x="1676400" y="3933825"/>
            <a:ext cx="54102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90513" indent="-290513">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a:solidFill>
                  <a:schemeClr val="bg2"/>
                </a:solidFill>
              </a:rPr>
              <a:t>●</a:t>
            </a:r>
            <a:r>
              <a:rPr lang="en-US" altLang="en-US" sz="1800" b="1">
                <a:solidFill>
                  <a:srgbClr val="382344"/>
                </a:solidFill>
              </a:rPr>
              <a:t>	 adverse selection    </a:t>
            </a:r>
            <a:r>
              <a:rPr lang="en-US" altLang="en-US" sz="1800">
                <a:solidFill>
                  <a:srgbClr val="382344"/>
                </a:solidFill>
              </a:rPr>
              <a:t>Form of market failure resulting when products of different qualities are sold at a single price because of asymmetric information, so that too much of the low-quality product and too little of the high-quality product are sold.</a:t>
            </a:r>
            <a:endParaRPr lang="en-US" altLang="en-US" sz="18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par>
                          <p:cTn id="13" fill="hold" nodeType="afterGroup">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par>
                          <p:cTn id="17" fill="hold" nodeType="afterGroup">
                            <p:stCondLst>
                              <p:cond delay="100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ChangeArrowheads="1"/>
          </p:cNvSpPr>
          <p:nvPr/>
        </p:nvSpPr>
        <p:spPr bwMode="auto">
          <a:xfrm>
            <a:off x="533400" y="1600200"/>
            <a:ext cx="6675438" cy="4724400"/>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endParaRPr lang="en-US" altLang="en-US" sz="1800">
              <a:solidFill>
                <a:schemeClr val="tx1"/>
              </a:solidFill>
              <a:latin typeface="Palatino" pitchFamily="2" charset="0"/>
            </a:endParaRPr>
          </a:p>
        </p:txBody>
      </p:sp>
      <p:sp>
        <p:nvSpPr>
          <p:cNvPr id="34819" name="Rectangle 4"/>
          <p:cNvSpPr>
            <a:spLocks noGrp="1" noChangeArrowheads="1"/>
          </p:cNvSpPr>
          <p:nvPr>
            <p:ph type="title"/>
          </p:nvPr>
        </p:nvSpPr>
        <p:spPr>
          <a:xfrm>
            <a:off x="1371600" y="457200"/>
            <a:ext cx="6019800" cy="533400"/>
          </a:xfrm>
        </p:spPr>
        <p:txBody>
          <a:bodyPr/>
          <a:lstStyle/>
          <a:p>
            <a:pPr eaLnBrk="1" hangingPunct="1"/>
            <a:r>
              <a:rPr lang="en-US" altLang="en-US" sz="2000" b="0" smtClean="0"/>
              <a:t>ASYMMETRIC INFORMATION IN LABOR</a:t>
            </a:r>
            <a:br>
              <a:rPr lang="en-US" altLang="en-US" sz="2000" b="0" smtClean="0"/>
            </a:br>
            <a:r>
              <a:rPr lang="en-US" altLang="en-US" sz="2000" b="0" smtClean="0"/>
              <a:t>MARKETS: EFFICIENCY WAGE THEORY</a:t>
            </a:r>
          </a:p>
        </p:txBody>
      </p:sp>
      <p:grpSp>
        <p:nvGrpSpPr>
          <p:cNvPr id="34820" name="Group 5"/>
          <p:cNvGrpSpPr>
            <a:grpSpLocks/>
          </p:cNvGrpSpPr>
          <p:nvPr/>
        </p:nvGrpSpPr>
        <p:grpSpPr bwMode="auto">
          <a:xfrm>
            <a:off x="457200" y="381000"/>
            <a:ext cx="8229600" cy="487363"/>
            <a:chOff x="288" y="240"/>
            <a:chExt cx="5184" cy="307"/>
          </a:xfrm>
        </p:grpSpPr>
        <p:sp>
          <p:nvSpPr>
            <p:cNvPr id="34826"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600">
                  <a:solidFill>
                    <a:schemeClr val="bg1"/>
                  </a:solidFill>
                </a:rPr>
                <a:t>17.6</a:t>
              </a:r>
            </a:p>
          </p:txBody>
        </p:sp>
        <p:sp>
          <p:nvSpPr>
            <p:cNvPr id="34827"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4821"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ex17.06.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219200"/>
            <a:ext cx="668655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a:spLocks noChangeArrowheads="1"/>
          </p:cNvSpPr>
          <p:nvPr/>
        </p:nvSpPr>
        <p:spPr bwMode="auto">
          <a:xfrm>
            <a:off x="609600" y="1676400"/>
            <a:ext cx="6477000"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9088">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rPr>
              <a:t>One of the early examples of the payment of efficiency wages can be found in the history of Ford Motor Company.</a:t>
            </a:r>
          </a:p>
          <a:p>
            <a:pPr eaLnBrk="1" hangingPunct="1">
              <a:spcBef>
                <a:spcPct val="0"/>
              </a:spcBef>
              <a:buFontTx/>
              <a:buNone/>
            </a:pPr>
            <a:endParaRPr lang="en-US" altLang="en-US" sz="900">
              <a:solidFill>
                <a:schemeClr val="tx1"/>
              </a:solidFill>
            </a:endParaRPr>
          </a:p>
          <a:p>
            <a:pPr eaLnBrk="1" hangingPunct="1">
              <a:spcBef>
                <a:spcPct val="0"/>
              </a:spcBef>
              <a:buFontTx/>
              <a:buNone/>
            </a:pPr>
            <a:r>
              <a:rPr lang="en-US" altLang="en-US" sz="1800">
                <a:solidFill>
                  <a:schemeClr val="tx1"/>
                </a:solidFill>
              </a:rPr>
              <a:t>Ford needed to maintain a stable workforce, and Henry Ford (and his business partner James Couzens) provided it. </a:t>
            </a:r>
          </a:p>
          <a:p>
            <a:pPr eaLnBrk="1" hangingPunct="1">
              <a:spcBef>
                <a:spcPct val="0"/>
              </a:spcBef>
              <a:buFontTx/>
              <a:buNone/>
            </a:pPr>
            <a:endParaRPr lang="en-US" altLang="en-US" sz="900">
              <a:solidFill>
                <a:schemeClr val="tx1"/>
              </a:solidFill>
            </a:endParaRPr>
          </a:p>
        </p:txBody>
      </p:sp>
      <p:pic>
        <p:nvPicPr>
          <p:cNvPr id="8" name="Picture 7" descr="ex17.06pic.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752600"/>
            <a:ext cx="2743200"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2" name="Text Box 12"/>
          <p:cNvSpPr txBox="1">
            <a:spLocks noChangeArrowheads="1"/>
          </p:cNvSpPr>
          <p:nvPr/>
        </p:nvSpPr>
        <p:spPr bwMode="auto">
          <a:xfrm>
            <a:off x="609600" y="4141788"/>
            <a:ext cx="6477000" cy="2563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rPr>
              <a:t>In 1914, when the going wage for a day’s work in industry averaged between $2 and $3, Ford introduced a pay policy of $5 a day.  The policy was prompted by improved labor efficiency, not generosity. </a:t>
            </a:r>
          </a:p>
          <a:p>
            <a:pPr eaLnBrk="1" hangingPunct="1">
              <a:spcBef>
                <a:spcPct val="0"/>
              </a:spcBef>
              <a:buFontTx/>
              <a:buNone/>
            </a:pPr>
            <a:endParaRPr lang="en-US" altLang="en-US" sz="900">
              <a:solidFill>
                <a:schemeClr val="tx1"/>
              </a:solidFill>
            </a:endParaRPr>
          </a:p>
          <a:p>
            <a:pPr eaLnBrk="1" hangingPunct="1">
              <a:spcBef>
                <a:spcPct val="0"/>
              </a:spcBef>
              <a:buFontTx/>
              <a:buNone/>
            </a:pPr>
            <a:r>
              <a:rPr lang="en-US" altLang="en-US" sz="1800">
                <a:solidFill>
                  <a:schemeClr val="tx1"/>
                </a:solidFill>
              </a:rPr>
              <a:t>Although Henry Ford was attacked for it, his policy succeeded.  His workforce did become more stable, and the publicity helped Ford’s sales.</a:t>
            </a:r>
          </a:p>
          <a:p>
            <a:pPr eaLnBrk="1" hangingPunct="1">
              <a:spcBef>
                <a:spcPct val="50000"/>
              </a:spcBef>
              <a:buFontTx/>
              <a:buNone/>
            </a:pPr>
            <a:endParaRPr lang="en-US" altLang="en-US" sz="18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wipe(left)">
                                      <p:cBhvr>
                                        <p:cTn id="19" dur="500"/>
                                        <p:tgtEl>
                                          <p:spTgt spid="9">
                                            <p:txEl>
                                              <p:pRg st="0" end="0"/>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animEffect transition="in" filter="wipe(left)">
                                      <p:cBhvr>
                                        <p:cTn id="23" dur="500"/>
                                        <p:tgtEl>
                                          <p:spTgt spid="9">
                                            <p:txEl>
                                              <p:pRg st="2" end="2"/>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0732">
                                            <p:txEl>
                                              <p:pRg st="0" end="0"/>
                                            </p:txEl>
                                          </p:spTgt>
                                        </p:tgtEl>
                                        <p:attrNameLst>
                                          <p:attrName>style.visibility</p:attrName>
                                        </p:attrNameLst>
                                      </p:cBhvr>
                                      <p:to>
                                        <p:strVal val="visible"/>
                                      </p:to>
                                    </p:set>
                                    <p:animEffect transition="in" filter="wipe(left)">
                                      <p:cBhvr>
                                        <p:cTn id="27" dur="500"/>
                                        <p:tgtEl>
                                          <p:spTgt spid="30732">
                                            <p:txEl>
                                              <p:pRg st="0" end="0"/>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0732">
                                            <p:txEl>
                                              <p:pRg st="2" end="2"/>
                                            </p:txEl>
                                          </p:spTgt>
                                        </p:tgtEl>
                                        <p:attrNameLst>
                                          <p:attrName>style.visibility</p:attrName>
                                        </p:attrNameLst>
                                      </p:cBhvr>
                                      <p:to>
                                        <p:strVal val="visible"/>
                                      </p:to>
                                    </p:set>
                                    <p:animEffect transition="in" filter="wipe(left)">
                                      <p:cBhvr>
                                        <p:cTn id="31" dur="500"/>
                                        <p:tgtEl>
                                          <p:spTgt spid="3073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build="p"/>
      <p:bldP spid="30732"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487363"/>
          </a:xfrm>
          <a:solidFill>
            <a:schemeClr val="tx1">
              <a:lumMod val="75000"/>
              <a:lumOff val="25000"/>
            </a:schemeClr>
          </a:solidFill>
        </p:spPr>
        <p:txBody>
          <a:bodyPr/>
          <a:lstStyle/>
          <a:p>
            <a:r>
              <a:rPr lang="en-GB" dirty="0" smtClean="0">
                <a:solidFill>
                  <a:schemeClr val="bg1"/>
                </a:solidFill>
              </a:rPr>
              <a:t>A Simple Model of Adverse Selection</a:t>
            </a:r>
            <a:endParaRPr lang="en-GB" dirty="0">
              <a:solidFill>
                <a:schemeClr val="bg1"/>
              </a:solidFill>
            </a:endParaRPr>
          </a:p>
        </p:txBody>
      </p:sp>
      <mc:AlternateContent xmlns:mc="http://schemas.openxmlformats.org/markup-compatibility/2006" xmlns:a14="http://schemas.microsoft.com/office/drawing/2010/main">
        <mc:Choice Requires="a14">
          <p:sp>
            <p:nvSpPr>
              <p:cNvPr id="3" name="Text Placeholder 2"/>
              <p:cNvSpPr>
                <a:spLocks noGrp="1"/>
              </p:cNvSpPr>
              <p:nvPr>
                <p:ph type="body" sz="half" idx="1"/>
              </p:nvPr>
            </p:nvSpPr>
            <p:spPr>
              <a:xfrm>
                <a:off x="114300" y="457200"/>
                <a:ext cx="8953500" cy="6172200"/>
              </a:xfrm>
            </p:spPr>
            <p:txBody>
              <a:bodyPr/>
              <a:lstStyle/>
              <a:p>
                <a:pPr marL="0" indent="0" algn="just">
                  <a:buNone/>
                </a:pPr>
                <a:r>
                  <a:rPr lang="en-GB" dirty="0" smtClean="0">
                    <a:solidFill>
                      <a:schemeClr val="tx1"/>
                    </a:solidFill>
                  </a:rPr>
                  <a:t>A </a:t>
                </a:r>
                <a:r>
                  <a:rPr lang="en-GB" b="1" dirty="0" smtClean="0">
                    <a:solidFill>
                      <a:schemeClr val="tx1"/>
                    </a:solidFill>
                  </a:rPr>
                  <a:t>seller</a:t>
                </a:r>
                <a:r>
                  <a:rPr lang="en-GB" dirty="0" smtClean="0">
                    <a:solidFill>
                      <a:schemeClr val="tx1"/>
                    </a:solidFill>
                  </a:rPr>
                  <a:t> supplies a good at three quality levels: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r>
                      <a:rPr lang="en-GB" b="0" i="1" smtClean="0">
                        <a:solidFill>
                          <a:schemeClr val="tx1"/>
                        </a:solidFill>
                        <a:latin typeface="Cambria Math" panose="02040503050406030204" pitchFamily="18" charset="0"/>
                      </a:rPr>
                      <m:t>&lt;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r>
                      <a:rPr lang="en-GB" i="1" dirty="0" smtClean="0">
                        <a:solidFill>
                          <a:schemeClr val="tx1"/>
                        </a:solidFill>
                        <a:latin typeface="Cambria Math" panose="02040503050406030204" pitchFamily="18" charset="0"/>
                      </a:rPr>
                      <m:t>&lt;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a14:m>
                <a:r>
                  <a:rPr lang="en-GB" dirty="0" smtClean="0">
                    <a:solidFill>
                      <a:schemeClr val="tx1"/>
                    </a:solidFill>
                  </a:rPr>
                  <a:t> and, for each quality level, can choose one of the following three prices:</a:t>
                </a:r>
                <a14:m>
                  <m:oMath xmlns:m="http://schemas.openxmlformats.org/officeDocument/2006/math">
                    <m:r>
                      <a:rPr lang="en-GB" b="0" i="0" smtClean="0">
                        <a:solidFill>
                          <a:schemeClr val="tx1"/>
                        </a:solidFill>
                        <a:latin typeface="Cambria Math" panose="02040503050406030204" pitchFamily="18" charset="0"/>
                      </a:rPr>
                      <m:t> </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r>
                      <a:rPr lang="en-GB" b="0" i="1" smtClean="0">
                        <a:solidFill>
                          <a:schemeClr val="tx1"/>
                        </a:solidFill>
                        <a:latin typeface="Cambria Math" panose="02040503050406030204" pitchFamily="18" charset="0"/>
                      </a:rPr>
                      <m:t>&lt;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r>
                      <a:rPr lang="en-GB" i="1" dirty="0" smtClean="0">
                        <a:solidFill>
                          <a:schemeClr val="tx1"/>
                        </a:solidFill>
                        <a:latin typeface="Cambria Math" panose="02040503050406030204" pitchFamily="18" charset="0"/>
                      </a:rPr>
                      <m:t>&lt;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oMath>
                </a14:m>
                <a:r>
                  <a:rPr lang="en-GB" dirty="0" smtClean="0">
                    <a:solidFill>
                      <a:schemeClr val="tx1"/>
                    </a:solidFill>
                  </a:rPr>
                  <a:t>.</a:t>
                </a:r>
              </a:p>
              <a:p>
                <a:pPr marL="0" indent="0" algn="just">
                  <a:spcBef>
                    <a:spcPts val="0"/>
                  </a:spcBef>
                  <a:buNone/>
                </a:pPr>
                <a:r>
                  <a:rPr lang="en-GB" dirty="0" smtClean="0">
                    <a:solidFill>
                      <a:schemeClr val="tx1"/>
                    </a:solidFill>
                  </a:rPr>
                  <a:t>For the seller there is a production cost that depends on the quality: </a:t>
                </a:r>
                <a14:m>
                  <m:oMath xmlns:m="http://schemas.openxmlformats.org/officeDocument/2006/math">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𝑞</m:t>
                    </m:r>
                    <m:r>
                      <a:rPr lang="en-GB" b="0" i="1" smtClean="0">
                        <a:solidFill>
                          <a:schemeClr val="tx1"/>
                        </a:solidFill>
                        <a:latin typeface="Cambria Math" panose="02040503050406030204" pitchFamily="18" charset="0"/>
                      </a:rPr>
                      <m:t>)∈</m:t>
                    </m:r>
                    <m:d>
                      <m:dPr>
                        <m:begChr m:val="{"/>
                        <m:endChr m:val="}"/>
                        <m:ctrlPr>
                          <a:rPr lang="en-GB" b="0" i="1" smtClean="0">
                            <a:solidFill>
                              <a:schemeClr val="tx1"/>
                            </a:solidFill>
                            <a:latin typeface="Cambria Math" panose="02040503050406030204" pitchFamily="18" charset="0"/>
                            <a:ea typeface="Cambria Math" panose="02040503050406030204" pitchFamily="18" charset="0"/>
                          </a:rPr>
                        </m:ctrlPr>
                      </m:d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𝑐</m:t>
                            </m:r>
                          </m:e>
                          <m:sub>
                            <m:r>
                              <a:rPr lang="en-GB" b="0" i="1" smtClean="0">
                                <a:solidFill>
                                  <a:schemeClr val="tx1"/>
                                </a:solidFill>
                                <a:latin typeface="Cambria Math" panose="02040503050406030204" pitchFamily="18" charset="0"/>
                              </a:rPr>
                              <m:t>𝐿</m:t>
                            </m:r>
                          </m:sub>
                        </m:sSub>
                        <m:r>
                          <a:rPr lang="en-GB" b="0" i="1" smtClean="0">
                            <a:solidFill>
                              <a:schemeClr val="tx1"/>
                            </a:solidFill>
                            <a:latin typeface="Cambria Math" panose="02040503050406030204" pitchFamily="18" charset="0"/>
                          </a:rPr>
                          <m:t>, </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𝑐</m:t>
                            </m:r>
                          </m:e>
                          <m:sub>
                            <m:r>
                              <a:rPr lang="en-GB" b="0" i="1" smtClean="0">
                                <a:solidFill>
                                  <a:schemeClr val="tx1"/>
                                </a:solidFill>
                                <a:latin typeface="Cambria Math" panose="02040503050406030204" pitchFamily="18" charset="0"/>
                              </a:rPr>
                              <m:t>𝑀</m:t>
                            </m:r>
                          </m:sub>
                        </m:sSub>
                        <m:r>
                          <a:rPr lang="en-GB" b="0" i="1" dirty="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𝑐</m:t>
                            </m:r>
                          </m:e>
                          <m:sub>
                            <m:r>
                              <a:rPr lang="en-GB" b="0" i="1" smtClean="0">
                                <a:solidFill>
                                  <a:schemeClr val="tx1"/>
                                </a:solidFill>
                                <a:latin typeface="Cambria Math" panose="02040503050406030204" pitchFamily="18" charset="0"/>
                              </a:rPr>
                              <m:t>𝐻</m:t>
                            </m:r>
                          </m:sub>
                        </m:sSub>
                      </m:e>
                    </m:d>
                  </m:oMath>
                </a14:m>
                <a:r>
                  <a:rPr lang="en-GB" dirty="0" smtClean="0">
                    <a:solidFill>
                      <a:schemeClr val="tx1"/>
                    </a:solidFill>
                  </a:rPr>
                  <a:t> where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𝑐</m:t>
                        </m:r>
                      </m:e>
                      <m:sub>
                        <m:r>
                          <a:rPr lang="en-GB" b="0" i="1" smtClean="0">
                            <a:solidFill>
                              <a:schemeClr val="tx1"/>
                            </a:solidFill>
                            <a:latin typeface="Cambria Math" panose="02040503050406030204" pitchFamily="18" charset="0"/>
                          </a:rPr>
                          <m:t>𝐿</m:t>
                        </m:r>
                      </m:sub>
                    </m:sSub>
                    <m:r>
                      <a:rPr lang="en-GB" b="0" i="1" smtClean="0">
                        <a:solidFill>
                          <a:schemeClr val="tx1"/>
                        </a:solidFill>
                        <a:latin typeface="Cambria Math" panose="02040503050406030204" pitchFamily="18" charset="0"/>
                      </a:rPr>
                      <m:t>&lt;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𝑐</m:t>
                        </m:r>
                      </m:e>
                      <m:sub>
                        <m:r>
                          <a:rPr lang="en-GB" b="0" i="1" smtClean="0">
                            <a:solidFill>
                              <a:schemeClr val="tx1"/>
                            </a:solidFill>
                            <a:latin typeface="Cambria Math" panose="02040503050406030204" pitchFamily="18" charset="0"/>
                          </a:rPr>
                          <m:t>𝑀</m:t>
                        </m:r>
                      </m:sub>
                    </m:sSub>
                    <m:r>
                      <a:rPr lang="en-GB" i="1" dirty="0" smtClean="0">
                        <a:solidFill>
                          <a:schemeClr val="tx1"/>
                        </a:solidFill>
                        <a:latin typeface="Cambria Math" panose="02040503050406030204" pitchFamily="18" charset="0"/>
                      </a:rPr>
                      <m:t>&lt;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𝑐</m:t>
                        </m:r>
                      </m:e>
                      <m:sub>
                        <m:r>
                          <a:rPr lang="en-GB" b="0" i="1" smtClean="0">
                            <a:solidFill>
                              <a:schemeClr val="tx1"/>
                            </a:solidFill>
                            <a:latin typeface="Cambria Math" panose="02040503050406030204" pitchFamily="18" charset="0"/>
                          </a:rPr>
                          <m:t>𝐻</m:t>
                        </m:r>
                      </m:sub>
                    </m:sSub>
                  </m:oMath>
                </a14:m>
                <a:r>
                  <a:rPr lang="en-GB" dirty="0" smtClean="0">
                    <a:solidFill>
                      <a:schemeClr val="tx1"/>
                    </a:solidFill>
                  </a:rPr>
                  <a:t>.</a:t>
                </a:r>
              </a:p>
              <a:p>
                <a:pPr marL="0" indent="0" algn="just">
                  <a:buNone/>
                </a:pPr>
                <a:r>
                  <a:rPr lang="en-GB" dirty="0" smtClean="0">
                    <a:solidFill>
                      <a:schemeClr val="tx1"/>
                    </a:solidFill>
                  </a:rPr>
                  <a:t>We assume that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𝑐</m:t>
                        </m:r>
                      </m:e>
                      <m:sub>
                        <m:r>
                          <a:rPr lang="en-GB" b="0" i="1" smtClean="0">
                            <a:solidFill>
                              <a:schemeClr val="tx1"/>
                            </a:solidFill>
                            <a:latin typeface="Cambria Math" panose="02040503050406030204" pitchFamily="18" charset="0"/>
                          </a:rPr>
                          <m:t>𝐿</m:t>
                        </m:r>
                      </m:sub>
                    </m:sSub>
                    <m:r>
                      <a:rPr lang="en-GB" b="0" i="1" smtClean="0">
                        <a:solidFill>
                          <a:schemeClr val="tx1"/>
                        </a:solidFill>
                        <a:latin typeface="Cambria Math" panose="02040503050406030204" pitchFamily="18" charset="0"/>
                      </a:rPr>
                      <m:t>&lt;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r>
                      <a:rPr lang="en-GB" b="0" i="1" smtClean="0">
                        <a:solidFill>
                          <a:schemeClr val="tx1"/>
                        </a:solidFill>
                        <a:latin typeface="Cambria Math" panose="02040503050406030204" pitchFamily="18" charset="0"/>
                      </a:rPr>
                      <m:t>&lt;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𝑐</m:t>
                        </m:r>
                      </m:e>
                      <m:sub>
                        <m:r>
                          <a:rPr lang="en-GB" b="0" i="1" smtClean="0">
                            <a:solidFill>
                              <a:schemeClr val="tx1"/>
                            </a:solidFill>
                            <a:latin typeface="Cambria Math" panose="02040503050406030204" pitchFamily="18" charset="0"/>
                          </a:rPr>
                          <m:t>𝑀</m:t>
                        </m:r>
                      </m:sub>
                    </m:sSub>
                    <m:r>
                      <a:rPr lang="en-GB" i="1" dirty="0" smtClean="0">
                        <a:solidFill>
                          <a:schemeClr val="tx1"/>
                        </a:solidFill>
                        <a:latin typeface="Cambria Math" panose="02040503050406030204" pitchFamily="18" charset="0"/>
                      </a:rPr>
                      <m:t>&lt;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r>
                      <a:rPr lang="en-GB" b="0" i="1" smtClean="0">
                        <a:solidFill>
                          <a:schemeClr val="tx1"/>
                        </a:solidFill>
                        <a:latin typeface="Cambria Math" panose="02040503050406030204" pitchFamily="18" charset="0"/>
                      </a:rPr>
                      <m:t>&lt;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𝑐</m:t>
                        </m:r>
                      </m:e>
                      <m:sub>
                        <m:r>
                          <a:rPr lang="en-GB" b="0" i="1" smtClean="0">
                            <a:solidFill>
                              <a:schemeClr val="tx1"/>
                            </a:solidFill>
                            <a:latin typeface="Cambria Math" panose="02040503050406030204" pitchFamily="18" charset="0"/>
                          </a:rPr>
                          <m:t>𝐻</m:t>
                        </m:r>
                      </m:sub>
                    </m:sSub>
                    <m:r>
                      <a:rPr lang="en-GB" b="0" i="1" smtClean="0">
                        <a:solidFill>
                          <a:schemeClr val="tx1"/>
                        </a:solidFill>
                        <a:latin typeface="Cambria Math" panose="02040503050406030204" pitchFamily="18" charset="0"/>
                      </a:rPr>
                      <m:t>&lt;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oMath>
                </a14:m>
                <a:endParaRPr lang="en-GB" dirty="0" smtClean="0">
                  <a:solidFill>
                    <a:schemeClr val="tx1"/>
                  </a:solidFill>
                </a:endParaRPr>
              </a:p>
              <a:p>
                <a:pPr marL="0" indent="0" algn="just">
                  <a:spcBef>
                    <a:spcPts val="1200"/>
                  </a:spcBef>
                  <a:buNone/>
                </a:pPr>
                <a:r>
                  <a:rPr lang="en-GB" dirty="0" smtClean="0">
                    <a:solidFill>
                      <a:schemeClr val="tx1"/>
                    </a:solidFill>
                  </a:rPr>
                  <a:t>There is a (representative) </a:t>
                </a:r>
                <a:r>
                  <a:rPr lang="en-GB" b="1" dirty="0" smtClean="0">
                    <a:solidFill>
                      <a:schemeClr val="tx1"/>
                    </a:solidFill>
                  </a:rPr>
                  <a:t>buyer</a:t>
                </a:r>
                <a:r>
                  <a:rPr lang="en-GB" dirty="0" smtClean="0">
                    <a:solidFill>
                      <a:schemeClr val="tx1"/>
                    </a:solidFill>
                  </a:rPr>
                  <a:t> that has to decide either to buy or not.</a:t>
                </a:r>
              </a:p>
              <a:p>
                <a:pPr marL="0" indent="0" algn="just">
                  <a:spcBef>
                    <a:spcPts val="0"/>
                  </a:spcBef>
                  <a:buNone/>
                </a:pPr>
                <a:r>
                  <a:rPr lang="en-GB" dirty="0" smtClean="0">
                    <a:solidFill>
                      <a:schemeClr val="tx1"/>
                    </a:solidFill>
                  </a:rPr>
                  <a:t>The utility he gets from this good depends on its quality:</a:t>
                </a:r>
              </a:p>
              <a:p>
                <a:pPr marL="0" indent="0" algn="just">
                  <a:spcBef>
                    <a:spcPts val="0"/>
                  </a:spcBef>
                  <a:buNone/>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r>
                        <a:rPr lang="en-GB" b="0" i="1" smtClean="0">
                          <a:solidFill>
                            <a:schemeClr val="tx1"/>
                          </a:solidFill>
                          <a:latin typeface="Cambria Math" panose="02040503050406030204" pitchFamily="18" charset="0"/>
                        </a:rPr>
                        <m:t>&lt;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𝐿</m:t>
                          </m:r>
                        </m:sub>
                      </m:sSub>
                      <m:r>
                        <a:rPr lang="en-GB" i="1" dirty="0" smtClean="0">
                          <a:solidFill>
                            <a:schemeClr val="tx1"/>
                          </a:solidFill>
                          <a:latin typeface="Cambria Math" panose="02040503050406030204" pitchFamily="18" charset="0"/>
                        </a:rPr>
                        <m:t>&lt;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r>
                        <a:rPr lang="en-GB" b="0" i="1" smtClean="0">
                          <a:solidFill>
                            <a:schemeClr val="tx1"/>
                          </a:solidFill>
                          <a:latin typeface="Cambria Math" panose="02040503050406030204" pitchFamily="18" charset="0"/>
                        </a:rPr>
                        <m:t>&lt;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𝑀</m:t>
                          </m:r>
                        </m:sub>
                      </m:sSub>
                      <m:r>
                        <a:rPr lang="en-GB" b="0" i="1" smtClean="0">
                          <a:solidFill>
                            <a:schemeClr val="tx1"/>
                          </a:solidFill>
                          <a:latin typeface="Cambria Math" panose="02040503050406030204" pitchFamily="18" charset="0"/>
                        </a:rPr>
                        <m:t>&lt;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r>
                        <a:rPr lang="en-GB" b="0" i="1" smtClean="0">
                          <a:solidFill>
                            <a:schemeClr val="tx1"/>
                          </a:solidFill>
                          <a:latin typeface="Cambria Math" panose="02040503050406030204" pitchFamily="18" charset="0"/>
                        </a:rPr>
                        <m:t>&lt;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𝐻</m:t>
                          </m:r>
                        </m:sub>
                      </m:sSub>
                    </m:oMath>
                  </m:oMathPara>
                </a14:m>
                <a:endParaRPr lang="en-GB" dirty="0" smtClean="0">
                  <a:solidFill>
                    <a:schemeClr val="tx1"/>
                  </a:solidFill>
                </a:endParaRPr>
              </a:p>
              <a:p>
                <a:pPr marL="0" indent="0" algn="just">
                  <a:spcBef>
                    <a:spcPts val="1200"/>
                  </a:spcBef>
                  <a:buNone/>
                </a:pPr>
                <a:r>
                  <a:rPr lang="en-GB" b="1" dirty="0" smtClean="0">
                    <a:solidFill>
                      <a:schemeClr val="tx1"/>
                    </a:solidFill>
                  </a:rPr>
                  <a:t>Timing</a:t>
                </a:r>
                <a:r>
                  <a:rPr lang="en-GB" dirty="0" smtClean="0">
                    <a:solidFill>
                      <a:schemeClr val="tx1"/>
                    </a:solidFill>
                  </a:rPr>
                  <a:t>: seller chooses price and quality, then buyer observes the seller’s decision and decides to buy or not</a:t>
                </a:r>
                <a:endParaRPr lang="en-GB" dirty="0">
                  <a:solidFill>
                    <a:schemeClr val="tx1"/>
                  </a:solidFill>
                </a:endParaRPr>
              </a:p>
              <a:p>
                <a:pPr marL="0" indent="0" algn="just">
                  <a:spcBef>
                    <a:spcPts val="1200"/>
                  </a:spcBef>
                  <a:buNone/>
                </a:pPr>
                <a:r>
                  <a:rPr lang="en-GB" dirty="0" smtClean="0">
                    <a:solidFill>
                      <a:schemeClr val="tx1"/>
                    </a:solidFill>
                  </a:rPr>
                  <a:t>We consider two cases: </a:t>
                </a:r>
                <a:r>
                  <a:rPr lang="en-GB" dirty="0" err="1" smtClean="0">
                    <a:solidFill>
                      <a:schemeClr val="tx1"/>
                    </a:solidFill>
                  </a:rPr>
                  <a:t>i</a:t>
                </a:r>
                <a:r>
                  <a:rPr lang="en-GB" dirty="0" smtClean="0">
                    <a:solidFill>
                      <a:schemeClr val="tx1"/>
                    </a:solidFill>
                  </a:rPr>
                  <a:t>) </a:t>
                </a:r>
                <a:r>
                  <a:rPr lang="en-GB" i="1" dirty="0" smtClean="0">
                    <a:solidFill>
                      <a:schemeClr val="tx1"/>
                    </a:solidFill>
                  </a:rPr>
                  <a:t>Perfect information</a:t>
                </a:r>
                <a:r>
                  <a:rPr lang="en-GB" dirty="0" smtClean="0">
                    <a:solidFill>
                      <a:schemeClr val="tx1"/>
                    </a:solidFill>
                  </a:rPr>
                  <a:t> and ii)</a:t>
                </a:r>
                <a:r>
                  <a:rPr lang="en-GB" dirty="0">
                    <a:solidFill>
                      <a:schemeClr val="tx1"/>
                    </a:solidFill>
                  </a:rPr>
                  <a:t> </a:t>
                </a:r>
                <a:r>
                  <a:rPr lang="en-GB" i="1" dirty="0" smtClean="0">
                    <a:solidFill>
                      <a:schemeClr val="tx1"/>
                    </a:solidFill>
                  </a:rPr>
                  <a:t>Imperfect information</a:t>
                </a:r>
                <a:r>
                  <a:rPr lang="en-GB" dirty="0" smtClean="0">
                    <a:solidFill>
                      <a:schemeClr val="tx1"/>
                    </a:solidFill>
                  </a:rPr>
                  <a:t>: buyer only observes prices (he does not observe quality)  </a:t>
                </a:r>
              </a:p>
              <a:p>
                <a:pPr marL="0" indent="0" algn="just">
                  <a:spcBef>
                    <a:spcPts val="0"/>
                  </a:spcBef>
                  <a:buNone/>
                </a:pPr>
                <a:endParaRPr lang="en-GB" dirty="0">
                  <a:solidFill>
                    <a:schemeClr val="tx1"/>
                  </a:solidFill>
                </a:endParaRPr>
              </a:p>
            </p:txBody>
          </p:sp>
        </mc:Choice>
        <mc:Fallback xmlns="">
          <p:sp>
            <p:nvSpPr>
              <p:cNvPr id="3" name="Text Placeholder 2"/>
              <p:cNvSpPr>
                <a:spLocks noGrp="1" noRot="1" noChangeAspect="1" noMove="1" noResize="1" noEditPoints="1" noAdjustHandles="1" noChangeArrowheads="1" noChangeShapeType="1" noTextEdit="1"/>
              </p:cNvSpPr>
              <p:nvPr>
                <p:ph type="body" sz="half" idx="1"/>
              </p:nvPr>
            </p:nvSpPr>
            <p:spPr>
              <a:xfrm>
                <a:off x="114300" y="457200"/>
                <a:ext cx="8953500" cy="6172200"/>
              </a:xfrm>
              <a:blipFill rotWithShape="0">
                <a:blip r:embed="rId2"/>
                <a:stretch>
                  <a:fillRect l="-1089" t="-691" r="-1021" b="-1283"/>
                </a:stretch>
              </a:blipFill>
            </p:spPr>
            <p:txBody>
              <a:bodyPr/>
              <a:lstStyle/>
              <a:p>
                <a:r>
                  <a:rPr lang="en-GB">
                    <a:noFill/>
                  </a:rPr>
                  <a:t> </a:t>
                </a:r>
              </a:p>
            </p:txBody>
          </p:sp>
        </mc:Fallback>
      </mc:AlternateContent>
    </p:spTree>
    <p:extLst>
      <p:ext uri="{BB962C8B-B14F-4D97-AF65-F5344CB8AC3E}">
        <p14:creationId xmlns:p14="http://schemas.microsoft.com/office/powerpoint/2010/main" val="2727876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80753" y="4324904"/>
            <a:ext cx="8953500" cy="2202085"/>
          </a:xfrm>
        </p:spPr>
        <p:txBody>
          <a:bodyPr/>
          <a:lstStyle/>
          <a:p>
            <a:pPr marL="0" indent="0" algn="just">
              <a:spcBef>
                <a:spcPts val="0"/>
              </a:spcBef>
              <a:buNone/>
            </a:pPr>
            <a:r>
              <a:rPr lang="en-GB" dirty="0" smtClean="0">
                <a:solidFill>
                  <a:schemeClr val="tx1"/>
                </a:solidFill>
              </a:rPr>
              <a:t>“</a:t>
            </a:r>
            <a:r>
              <a:rPr lang="en-GB" i="1" dirty="0" smtClean="0">
                <a:solidFill>
                  <a:schemeClr val="tx1"/>
                </a:solidFill>
              </a:rPr>
              <a:t>b</a:t>
            </a:r>
            <a:r>
              <a:rPr lang="en-GB" dirty="0" smtClean="0">
                <a:solidFill>
                  <a:schemeClr val="tx1"/>
                </a:solidFill>
              </a:rPr>
              <a:t>” means </a:t>
            </a:r>
            <a:r>
              <a:rPr lang="en-GB" i="1" dirty="0" smtClean="0">
                <a:solidFill>
                  <a:schemeClr val="tx1"/>
                </a:solidFill>
              </a:rPr>
              <a:t>buy</a:t>
            </a:r>
            <a:r>
              <a:rPr lang="en-GB" dirty="0" smtClean="0">
                <a:solidFill>
                  <a:schemeClr val="tx1"/>
                </a:solidFill>
              </a:rPr>
              <a:t>, “</a:t>
            </a:r>
            <a:r>
              <a:rPr lang="en-GB" i="1" dirty="0" err="1" smtClean="0">
                <a:solidFill>
                  <a:schemeClr val="tx1"/>
                </a:solidFill>
              </a:rPr>
              <a:t>nb</a:t>
            </a:r>
            <a:r>
              <a:rPr lang="en-GB" dirty="0" smtClean="0">
                <a:solidFill>
                  <a:schemeClr val="tx1"/>
                </a:solidFill>
              </a:rPr>
              <a:t>” means do </a:t>
            </a:r>
            <a:r>
              <a:rPr lang="en-GB" i="1" dirty="0" smtClean="0">
                <a:solidFill>
                  <a:schemeClr val="tx1"/>
                </a:solidFill>
              </a:rPr>
              <a:t>not buy</a:t>
            </a:r>
          </a:p>
          <a:p>
            <a:pPr marL="0" indent="0" algn="just">
              <a:spcBef>
                <a:spcPts val="0"/>
              </a:spcBef>
              <a:buNone/>
            </a:pPr>
            <a:r>
              <a:rPr lang="en-GB" b="1" dirty="0" smtClean="0">
                <a:solidFill>
                  <a:schemeClr val="tx1"/>
                </a:solidFill>
              </a:rPr>
              <a:t>Buyer</a:t>
            </a:r>
            <a:r>
              <a:rPr lang="en-GB" dirty="0" smtClean="0">
                <a:solidFill>
                  <a:schemeClr val="tx1"/>
                </a:solidFill>
              </a:rPr>
              <a:t> has 9 information sets, then its strategy has to state one action for each info set</a:t>
            </a:r>
          </a:p>
          <a:p>
            <a:pPr marL="0" indent="0" algn="just">
              <a:spcBef>
                <a:spcPts val="0"/>
              </a:spcBef>
              <a:buNone/>
            </a:pPr>
            <a:r>
              <a:rPr lang="en-GB" dirty="0" smtClean="0">
                <a:solidFill>
                  <a:schemeClr val="tx1"/>
                </a:solidFill>
              </a:rPr>
              <a:t>Normal form is very big, with many Nash equilibria.</a:t>
            </a:r>
          </a:p>
          <a:p>
            <a:pPr marL="0" indent="0" algn="just">
              <a:spcBef>
                <a:spcPts val="0"/>
              </a:spcBef>
              <a:buNone/>
            </a:pPr>
            <a:r>
              <a:rPr lang="en-GB" dirty="0" smtClean="0">
                <a:solidFill>
                  <a:schemeClr val="tx1"/>
                </a:solidFill>
              </a:rPr>
              <a:t>Then we look for Subgame Perfect Nash Equilibria (SPNE)</a:t>
            </a:r>
          </a:p>
          <a:p>
            <a:pPr marL="0" indent="0" algn="just">
              <a:spcBef>
                <a:spcPts val="0"/>
              </a:spcBef>
              <a:buNone/>
            </a:pPr>
            <a:endParaRPr lang="en-GB" dirty="0">
              <a:solidFill>
                <a:schemeClr val="tx1"/>
              </a:solidFill>
            </a:endParaRPr>
          </a:p>
        </p:txBody>
      </p:sp>
      <p:sp>
        <p:nvSpPr>
          <p:cNvPr id="5" name="Title 1"/>
          <p:cNvSpPr txBox="1">
            <a:spLocks/>
          </p:cNvSpPr>
          <p:nvPr/>
        </p:nvSpPr>
        <p:spPr bwMode="auto">
          <a:xfrm>
            <a:off x="0" y="0"/>
            <a:ext cx="9144000" cy="487363"/>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600" b="1">
                <a:solidFill>
                  <a:srgbClr val="0066B3"/>
                </a:solidFill>
                <a:latin typeface="+mj-lt"/>
                <a:ea typeface="+mj-ea"/>
                <a:cs typeface="+mj-cs"/>
              </a:defRPr>
            </a:lvl1pPr>
            <a:lvl2pPr algn="l" rtl="0" eaLnBrk="0" fontAlgn="base" hangingPunct="0">
              <a:spcBef>
                <a:spcPct val="0"/>
              </a:spcBef>
              <a:spcAft>
                <a:spcPct val="0"/>
              </a:spcAft>
              <a:defRPr sz="2600" b="1">
                <a:solidFill>
                  <a:srgbClr val="0066B3"/>
                </a:solidFill>
                <a:latin typeface="Arial" charset="0"/>
              </a:defRPr>
            </a:lvl2pPr>
            <a:lvl3pPr algn="l" rtl="0" eaLnBrk="0" fontAlgn="base" hangingPunct="0">
              <a:spcBef>
                <a:spcPct val="0"/>
              </a:spcBef>
              <a:spcAft>
                <a:spcPct val="0"/>
              </a:spcAft>
              <a:defRPr sz="2600" b="1">
                <a:solidFill>
                  <a:srgbClr val="0066B3"/>
                </a:solidFill>
                <a:latin typeface="Arial" charset="0"/>
              </a:defRPr>
            </a:lvl3pPr>
            <a:lvl4pPr algn="l" rtl="0" eaLnBrk="0" fontAlgn="base" hangingPunct="0">
              <a:spcBef>
                <a:spcPct val="0"/>
              </a:spcBef>
              <a:spcAft>
                <a:spcPct val="0"/>
              </a:spcAft>
              <a:defRPr sz="2600" b="1">
                <a:solidFill>
                  <a:srgbClr val="0066B3"/>
                </a:solidFill>
                <a:latin typeface="Arial" charset="0"/>
              </a:defRPr>
            </a:lvl4pPr>
            <a:lvl5pPr algn="l" rtl="0" eaLnBrk="0" fontAlgn="base" hangingPunct="0">
              <a:spcBef>
                <a:spcPct val="0"/>
              </a:spcBef>
              <a:spcAft>
                <a:spcPct val="0"/>
              </a:spcAft>
              <a:defRPr sz="2600" b="1">
                <a:solidFill>
                  <a:srgbClr val="0066B3"/>
                </a:solidFill>
                <a:latin typeface="Arial" charset="0"/>
              </a:defRPr>
            </a:lvl5pPr>
            <a:lvl6pPr marL="457200" algn="l" rtl="0" fontAlgn="base">
              <a:spcBef>
                <a:spcPct val="0"/>
              </a:spcBef>
              <a:spcAft>
                <a:spcPct val="0"/>
              </a:spcAft>
              <a:defRPr sz="2600" b="1">
                <a:solidFill>
                  <a:srgbClr val="0066B3"/>
                </a:solidFill>
                <a:latin typeface="Arial" charset="0"/>
              </a:defRPr>
            </a:lvl6pPr>
            <a:lvl7pPr marL="914400" algn="l" rtl="0" fontAlgn="base">
              <a:spcBef>
                <a:spcPct val="0"/>
              </a:spcBef>
              <a:spcAft>
                <a:spcPct val="0"/>
              </a:spcAft>
              <a:defRPr sz="2600" b="1">
                <a:solidFill>
                  <a:srgbClr val="0066B3"/>
                </a:solidFill>
                <a:latin typeface="Arial" charset="0"/>
              </a:defRPr>
            </a:lvl7pPr>
            <a:lvl8pPr marL="1371600" algn="l" rtl="0" fontAlgn="base">
              <a:spcBef>
                <a:spcPct val="0"/>
              </a:spcBef>
              <a:spcAft>
                <a:spcPct val="0"/>
              </a:spcAft>
              <a:defRPr sz="2600" b="1">
                <a:solidFill>
                  <a:srgbClr val="0066B3"/>
                </a:solidFill>
                <a:latin typeface="Arial" charset="0"/>
              </a:defRPr>
            </a:lvl8pPr>
            <a:lvl9pPr marL="1828800" algn="l" rtl="0" fontAlgn="base">
              <a:spcBef>
                <a:spcPct val="0"/>
              </a:spcBef>
              <a:spcAft>
                <a:spcPct val="0"/>
              </a:spcAft>
              <a:defRPr sz="2600" b="1">
                <a:solidFill>
                  <a:srgbClr val="0066B3"/>
                </a:solidFill>
                <a:latin typeface="Arial" charset="0"/>
              </a:defRPr>
            </a:lvl9pPr>
          </a:lstStyle>
          <a:p>
            <a:r>
              <a:rPr lang="en-GB" kern="0" dirty="0" smtClean="0">
                <a:solidFill>
                  <a:schemeClr val="bg1"/>
                </a:solidFill>
              </a:rPr>
              <a:t>Perfect information</a:t>
            </a:r>
            <a:endParaRPr lang="en-GB" kern="0" dirty="0">
              <a:solidFill>
                <a:schemeClr val="bg1"/>
              </a:solidFill>
            </a:endParaRPr>
          </a:p>
        </p:txBody>
      </p:sp>
      <p:sp>
        <p:nvSpPr>
          <p:cNvPr id="6" name="Oval 5"/>
          <p:cNvSpPr/>
          <p:nvPr/>
        </p:nvSpPr>
        <p:spPr bwMode="auto">
          <a:xfrm>
            <a:off x="3962400" y="685800"/>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 name="Straight Connector 7"/>
          <p:cNvCxnSpPr>
            <a:stCxn id="6" idx="4"/>
            <a:endCxn id="65" idx="1"/>
          </p:cNvCxnSpPr>
          <p:nvPr/>
        </p:nvCxnSpPr>
        <p:spPr bwMode="auto">
          <a:xfrm flipH="1">
            <a:off x="3507666" y="757800"/>
            <a:ext cx="490734" cy="163092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 name="Straight Connector 9"/>
          <p:cNvCxnSpPr>
            <a:stCxn id="6" idx="5"/>
            <a:endCxn id="82" idx="2"/>
          </p:cNvCxnSpPr>
          <p:nvPr/>
        </p:nvCxnSpPr>
        <p:spPr bwMode="auto">
          <a:xfrm>
            <a:off x="4023856" y="747256"/>
            <a:ext cx="4249999" cy="1695851"/>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2" name="Straight Connector 11"/>
          <p:cNvCxnSpPr>
            <a:stCxn id="6" idx="4"/>
            <a:endCxn id="70" idx="0"/>
          </p:cNvCxnSpPr>
          <p:nvPr/>
        </p:nvCxnSpPr>
        <p:spPr bwMode="auto">
          <a:xfrm>
            <a:off x="3998400" y="757800"/>
            <a:ext cx="482310" cy="16387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3" name="Straight Connector 12"/>
          <p:cNvCxnSpPr>
            <a:stCxn id="6" idx="4"/>
            <a:endCxn id="73" idx="0"/>
          </p:cNvCxnSpPr>
          <p:nvPr/>
        </p:nvCxnSpPr>
        <p:spPr bwMode="auto">
          <a:xfrm>
            <a:off x="3998400" y="757800"/>
            <a:ext cx="1453344" cy="163092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 name="Straight Connector 13"/>
          <p:cNvCxnSpPr>
            <a:stCxn id="6" idx="4"/>
            <a:endCxn id="76" idx="1"/>
          </p:cNvCxnSpPr>
          <p:nvPr/>
        </p:nvCxnSpPr>
        <p:spPr bwMode="auto">
          <a:xfrm>
            <a:off x="3998400" y="757800"/>
            <a:ext cx="2380356" cy="1659851"/>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 name="Straight Connector 14"/>
          <p:cNvCxnSpPr>
            <a:stCxn id="6" idx="4"/>
            <a:endCxn id="79" idx="2"/>
          </p:cNvCxnSpPr>
          <p:nvPr/>
        </p:nvCxnSpPr>
        <p:spPr bwMode="auto">
          <a:xfrm>
            <a:off x="3998400" y="757800"/>
            <a:ext cx="3358280" cy="16774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6" name="Straight Connector 45"/>
          <p:cNvCxnSpPr>
            <a:stCxn id="6" idx="3"/>
            <a:endCxn id="91" idx="7"/>
          </p:cNvCxnSpPr>
          <p:nvPr/>
        </p:nvCxnSpPr>
        <p:spPr bwMode="auto">
          <a:xfrm flipH="1">
            <a:off x="743859" y="747256"/>
            <a:ext cx="3229085" cy="162548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7" name="Straight Connector 46"/>
          <p:cNvCxnSpPr>
            <a:stCxn id="6" idx="4"/>
            <a:endCxn id="85" idx="0"/>
          </p:cNvCxnSpPr>
          <p:nvPr/>
        </p:nvCxnSpPr>
        <p:spPr bwMode="auto">
          <a:xfrm flipH="1">
            <a:off x="2566665" y="757800"/>
            <a:ext cx="1431735" cy="1619201"/>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8" name="Straight Connector 47"/>
          <p:cNvCxnSpPr>
            <a:stCxn id="6" idx="4"/>
            <a:endCxn id="88" idx="0"/>
          </p:cNvCxnSpPr>
          <p:nvPr/>
        </p:nvCxnSpPr>
        <p:spPr bwMode="auto">
          <a:xfrm flipH="1">
            <a:off x="1556603" y="757800"/>
            <a:ext cx="2441797" cy="1620384"/>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65" name="Oval 64"/>
          <p:cNvSpPr/>
          <p:nvPr/>
        </p:nvSpPr>
        <p:spPr bwMode="auto">
          <a:xfrm>
            <a:off x="3497122" y="2378184"/>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67" name="Straight Connector 66"/>
          <p:cNvCxnSpPr>
            <a:stCxn id="65" idx="3"/>
          </p:cNvCxnSpPr>
          <p:nvPr/>
        </p:nvCxnSpPr>
        <p:spPr bwMode="auto">
          <a:xfrm flipH="1">
            <a:off x="3232522" y="2439640"/>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p:cNvCxnSpPr>
            <a:endCxn id="65" idx="5"/>
          </p:cNvCxnSpPr>
          <p:nvPr/>
        </p:nvCxnSpPr>
        <p:spPr bwMode="auto">
          <a:xfrm flipH="1" flipV="1">
            <a:off x="3558578" y="2439640"/>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0" name="Oval 69"/>
          <p:cNvSpPr/>
          <p:nvPr/>
        </p:nvSpPr>
        <p:spPr bwMode="auto">
          <a:xfrm>
            <a:off x="4444710" y="2396563"/>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71" name="Straight Connector 70"/>
          <p:cNvCxnSpPr>
            <a:stCxn id="70" idx="3"/>
          </p:cNvCxnSpPr>
          <p:nvPr/>
        </p:nvCxnSpPr>
        <p:spPr bwMode="auto">
          <a:xfrm flipH="1">
            <a:off x="4180110" y="2458019"/>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p:cNvCxnSpPr>
            <a:endCxn id="70" idx="5"/>
          </p:cNvCxnSpPr>
          <p:nvPr/>
        </p:nvCxnSpPr>
        <p:spPr bwMode="auto">
          <a:xfrm flipH="1" flipV="1">
            <a:off x="4506166" y="2458019"/>
            <a:ext cx="292254" cy="1029729"/>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3" name="Oval 72"/>
          <p:cNvSpPr/>
          <p:nvPr/>
        </p:nvSpPr>
        <p:spPr bwMode="auto">
          <a:xfrm>
            <a:off x="5415744" y="2388728"/>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74" name="Straight Connector 73"/>
          <p:cNvCxnSpPr>
            <a:stCxn id="73" idx="3"/>
          </p:cNvCxnSpPr>
          <p:nvPr/>
        </p:nvCxnSpPr>
        <p:spPr bwMode="auto">
          <a:xfrm flipH="1">
            <a:off x="5151144" y="2450184"/>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p:cNvCxnSpPr>
            <a:endCxn id="73" idx="5"/>
          </p:cNvCxnSpPr>
          <p:nvPr/>
        </p:nvCxnSpPr>
        <p:spPr bwMode="auto">
          <a:xfrm flipH="1" flipV="1">
            <a:off x="5477200" y="2450184"/>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6" name="Oval 75"/>
          <p:cNvSpPr/>
          <p:nvPr/>
        </p:nvSpPr>
        <p:spPr bwMode="auto">
          <a:xfrm>
            <a:off x="6368212" y="2407107"/>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77" name="Straight Connector 76"/>
          <p:cNvCxnSpPr>
            <a:stCxn id="76" idx="3"/>
          </p:cNvCxnSpPr>
          <p:nvPr/>
        </p:nvCxnSpPr>
        <p:spPr bwMode="auto">
          <a:xfrm flipH="1">
            <a:off x="6103612" y="2468563"/>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p:cNvCxnSpPr>
            <a:endCxn id="76" idx="5"/>
          </p:cNvCxnSpPr>
          <p:nvPr/>
        </p:nvCxnSpPr>
        <p:spPr bwMode="auto">
          <a:xfrm flipH="1" flipV="1">
            <a:off x="6429668" y="2468563"/>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9" name="Oval 78"/>
          <p:cNvSpPr/>
          <p:nvPr/>
        </p:nvSpPr>
        <p:spPr bwMode="auto">
          <a:xfrm>
            <a:off x="7356680" y="2399272"/>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0" name="Straight Connector 79"/>
          <p:cNvCxnSpPr>
            <a:stCxn id="79" idx="3"/>
          </p:cNvCxnSpPr>
          <p:nvPr/>
        </p:nvCxnSpPr>
        <p:spPr bwMode="auto">
          <a:xfrm flipH="1">
            <a:off x="7092080" y="2460728"/>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p:cNvCxnSpPr>
            <a:endCxn id="79" idx="5"/>
          </p:cNvCxnSpPr>
          <p:nvPr/>
        </p:nvCxnSpPr>
        <p:spPr bwMode="auto">
          <a:xfrm flipH="1" flipV="1">
            <a:off x="7418136" y="2460728"/>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82" name="Oval 81"/>
          <p:cNvSpPr/>
          <p:nvPr/>
        </p:nvSpPr>
        <p:spPr bwMode="auto">
          <a:xfrm>
            <a:off x="8273855" y="2407107"/>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3" name="Straight Connector 82"/>
          <p:cNvCxnSpPr>
            <a:stCxn id="82" idx="3"/>
          </p:cNvCxnSpPr>
          <p:nvPr/>
        </p:nvCxnSpPr>
        <p:spPr bwMode="auto">
          <a:xfrm flipH="1">
            <a:off x="8009255" y="2468563"/>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p:cNvCxnSpPr>
            <a:endCxn id="82" idx="5"/>
          </p:cNvCxnSpPr>
          <p:nvPr/>
        </p:nvCxnSpPr>
        <p:spPr bwMode="auto">
          <a:xfrm flipH="1" flipV="1">
            <a:off x="8335311" y="2468563"/>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85" name="Oval 84"/>
          <p:cNvSpPr/>
          <p:nvPr/>
        </p:nvSpPr>
        <p:spPr bwMode="auto">
          <a:xfrm>
            <a:off x="2530665" y="2377001"/>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6" name="Straight Connector 85"/>
          <p:cNvCxnSpPr>
            <a:stCxn id="85" idx="3"/>
          </p:cNvCxnSpPr>
          <p:nvPr/>
        </p:nvCxnSpPr>
        <p:spPr bwMode="auto">
          <a:xfrm flipH="1">
            <a:off x="2266065" y="2438457"/>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p:cNvCxnSpPr>
            <a:endCxn id="85" idx="5"/>
          </p:cNvCxnSpPr>
          <p:nvPr/>
        </p:nvCxnSpPr>
        <p:spPr bwMode="auto">
          <a:xfrm flipH="1" flipV="1">
            <a:off x="2592121" y="2438457"/>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88" name="Oval 87"/>
          <p:cNvSpPr/>
          <p:nvPr/>
        </p:nvSpPr>
        <p:spPr bwMode="auto">
          <a:xfrm>
            <a:off x="1520603" y="2378184"/>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9" name="Straight Connector 88"/>
          <p:cNvCxnSpPr>
            <a:stCxn id="88" idx="3"/>
          </p:cNvCxnSpPr>
          <p:nvPr/>
        </p:nvCxnSpPr>
        <p:spPr bwMode="auto">
          <a:xfrm flipH="1">
            <a:off x="1256003" y="2439640"/>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p:cNvCxnSpPr>
            <a:endCxn id="88" idx="5"/>
          </p:cNvCxnSpPr>
          <p:nvPr/>
        </p:nvCxnSpPr>
        <p:spPr bwMode="auto">
          <a:xfrm flipH="1" flipV="1">
            <a:off x="1582059" y="2439640"/>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91" name="Oval 90"/>
          <p:cNvSpPr/>
          <p:nvPr/>
        </p:nvSpPr>
        <p:spPr bwMode="auto">
          <a:xfrm>
            <a:off x="682403" y="2362200"/>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92" name="Straight Connector 91"/>
          <p:cNvCxnSpPr>
            <a:stCxn id="91" idx="3"/>
          </p:cNvCxnSpPr>
          <p:nvPr/>
        </p:nvCxnSpPr>
        <p:spPr bwMode="auto">
          <a:xfrm flipH="1">
            <a:off x="417803" y="2423656"/>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3" name="Straight Connector 92"/>
          <p:cNvCxnSpPr>
            <a:endCxn id="91" idx="5"/>
          </p:cNvCxnSpPr>
          <p:nvPr/>
        </p:nvCxnSpPr>
        <p:spPr bwMode="auto">
          <a:xfrm flipH="1" flipV="1">
            <a:off x="743859" y="2423656"/>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13" name="TextBox 112"/>
              <p:cNvSpPr txBox="1"/>
              <p:nvPr/>
            </p:nvSpPr>
            <p:spPr>
              <a:xfrm rot="20050779">
                <a:off x="990600" y="1769159"/>
                <a:ext cx="762000" cy="369332"/>
              </a:xfrm>
              <a:prstGeom prst="rect">
                <a:avLst/>
              </a:prstGeom>
              <a:noFill/>
            </p:spPr>
            <p:txBody>
              <a:bodyPr wrap="square" rtlCol="0">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oMath>
                </a14:m>
                <a:r>
                  <a:rPr lang="en-GB" dirty="0" smtClean="0">
                    <a:latin typeface="+mj-lt"/>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dirty="0">
                  <a:latin typeface="+mj-lt"/>
                </a:endParaRPr>
              </a:p>
            </p:txBody>
          </p:sp>
        </mc:Choice>
        <mc:Fallback xmlns="">
          <p:sp>
            <p:nvSpPr>
              <p:cNvPr id="113" name="TextBox 112"/>
              <p:cNvSpPr txBox="1">
                <a:spLocks noRot="1" noChangeAspect="1" noMove="1" noResize="1" noEditPoints="1" noAdjustHandles="1" noChangeArrowheads="1" noChangeShapeType="1" noTextEdit="1"/>
              </p:cNvSpPr>
              <p:nvPr/>
            </p:nvSpPr>
            <p:spPr>
              <a:xfrm rot="20050779">
                <a:off x="990600" y="1769159"/>
                <a:ext cx="762000" cy="369332"/>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4" name="TextBox 113"/>
              <p:cNvSpPr txBox="1"/>
              <p:nvPr/>
            </p:nvSpPr>
            <p:spPr>
              <a:xfrm rot="19560000">
                <a:off x="1473906" y="1836416"/>
                <a:ext cx="916235" cy="369332"/>
              </a:xfrm>
              <a:prstGeom prst="rect">
                <a:avLst/>
              </a:prstGeom>
              <a:noFill/>
            </p:spPr>
            <p:txBody>
              <a:bodyPr wrap="square" rtlCol="0">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oMath>
                </a14:m>
                <a:r>
                  <a:rPr lang="en-GB" dirty="0" smtClean="0">
                    <a:latin typeface="+mj-lt"/>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dirty="0">
                  <a:latin typeface="+mj-lt"/>
                </a:endParaRPr>
              </a:p>
            </p:txBody>
          </p:sp>
        </mc:Choice>
        <mc:Fallback xmlns="">
          <p:sp>
            <p:nvSpPr>
              <p:cNvPr id="114" name="TextBox 113"/>
              <p:cNvSpPr txBox="1">
                <a:spLocks noRot="1" noChangeAspect="1" noMove="1" noResize="1" noEditPoints="1" noAdjustHandles="1" noChangeArrowheads="1" noChangeShapeType="1" noTextEdit="1"/>
              </p:cNvSpPr>
              <p:nvPr/>
            </p:nvSpPr>
            <p:spPr>
              <a:xfrm rot="19560000">
                <a:off x="1473906" y="1836416"/>
                <a:ext cx="916235" cy="369332"/>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5" name="TextBox 114"/>
              <p:cNvSpPr txBox="1"/>
              <p:nvPr/>
            </p:nvSpPr>
            <p:spPr>
              <a:xfrm rot="18720000">
                <a:off x="2290575" y="1815513"/>
                <a:ext cx="948975" cy="369332"/>
              </a:xfrm>
              <a:prstGeom prst="rect">
                <a:avLst/>
              </a:prstGeom>
              <a:noFill/>
            </p:spPr>
            <p:txBody>
              <a:bodyPr wrap="square" rtlCol="0">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oMath>
                </a14:m>
                <a:r>
                  <a:rPr lang="en-GB" dirty="0" smtClean="0">
                    <a:latin typeface="+mj-lt"/>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dirty="0">
                  <a:latin typeface="+mj-lt"/>
                </a:endParaRPr>
              </a:p>
            </p:txBody>
          </p:sp>
        </mc:Choice>
        <mc:Fallback xmlns="">
          <p:sp>
            <p:nvSpPr>
              <p:cNvPr id="115" name="TextBox 114"/>
              <p:cNvSpPr txBox="1">
                <a:spLocks noRot="1" noChangeAspect="1" noMove="1" noResize="1" noEditPoints="1" noAdjustHandles="1" noChangeArrowheads="1" noChangeShapeType="1" noTextEdit="1"/>
              </p:cNvSpPr>
              <p:nvPr/>
            </p:nvSpPr>
            <p:spPr>
              <a:xfrm rot="18720000">
                <a:off x="2290575" y="1815513"/>
                <a:ext cx="948975" cy="369332"/>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6" name="TextBox 115"/>
              <p:cNvSpPr txBox="1"/>
              <p:nvPr/>
            </p:nvSpPr>
            <p:spPr>
              <a:xfrm rot="17094399">
                <a:off x="3055528" y="1884714"/>
                <a:ext cx="6654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r>
                        <a:rPr lang="en-GB" b="0" i="0" smtClean="0">
                          <a:solidFill>
                            <a:schemeClr val="tx1"/>
                          </a:solidFill>
                          <a:latin typeface="Cambria Math" panose="02040503050406030204" pitchFamily="18" charset="0"/>
                        </a:rPr>
                        <m:t>, </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m:oMathPara>
                </a14:m>
                <a:endParaRPr lang="en-GB" dirty="0">
                  <a:latin typeface="+mj-lt"/>
                </a:endParaRPr>
              </a:p>
            </p:txBody>
          </p:sp>
        </mc:Choice>
        <mc:Fallback xmlns="">
          <p:sp>
            <p:nvSpPr>
              <p:cNvPr id="116" name="TextBox 115"/>
              <p:cNvSpPr txBox="1">
                <a:spLocks noRot="1" noChangeAspect="1" noMove="1" noResize="1" noEditPoints="1" noAdjustHandles="1" noChangeArrowheads="1" noChangeShapeType="1" noTextEdit="1"/>
              </p:cNvSpPr>
              <p:nvPr/>
            </p:nvSpPr>
            <p:spPr>
              <a:xfrm rot="17094399">
                <a:off x="3055528" y="1884714"/>
                <a:ext cx="665424" cy="369332"/>
              </a:xfrm>
              <a:prstGeom prst="rect">
                <a:avLst/>
              </a:prstGeom>
              <a:blipFill rotWithShape="0">
                <a:blip r:embed="rId5"/>
                <a:stretch>
                  <a:fillRect t="-1639" r="-2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7" name="TextBox 116"/>
              <p:cNvSpPr txBox="1"/>
              <p:nvPr/>
            </p:nvSpPr>
            <p:spPr>
              <a:xfrm rot="4290526">
                <a:off x="4011901" y="1676400"/>
                <a:ext cx="40769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r>
                        <a:rPr lang="en-GB" b="0" i="0" smtClean="0">
                          <a:solidFill>
                            <a:schemeClr val="tx1"/>
                          </a:solidFill>
                          <a:latin typeface="Cambria Math" panose="02040503050406030204" pitchFamily="18" charset="0"/>
                        </a:rPr>
                        <m:t>, </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m:oMathPara>
                </a14:m>
                <a:endParaRPr lang="en-GB" dirty="0">
                  <a:latin typeface="+mj-lt"/>
                </a:endParaRPr>
              </a:p>
            </p:txBody>
          </p:sp>
        </mc:Choice>
        <mc:Fallback xmlns="">
          <p:sp>
            <p:nvSpPr>
              <p:cNvPr id="117" name="TextBox 116"/>
              <p:cNvSpPr txBox="1">
                <a:spLocks noRot="1" noChangeAspect="1" noMove="1" noResize="1" noEditPoints="1" noAdjustHandles="1" noChangeArrowheads="1" noChangeShapeType="1" noTextEdit="1"/>
              </p:cNvSpPr>
              <p:nvPr/>
            </p:nvSpPr>
            <p:spPr>
              <a:xfrm rot="4290526">
                <a:off x="4011901" y="1676400"/>
                <a:ext cx="407699" cy="369332"/>
              </a:xfrm>
              <a:prstGeom prst="rect">
                <a:avLst/>
              </a:prstGeom>
              <a:blipFill rotWithShape="0">
                <a:blip r:embed="rId6"/>
                <a:stretch>
                  <a:fillRect l="-5063" b="-6904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8" name="TextBox 117"/>
              <p:cNvSpPr txBox="1"/>
              <p:nvPr/>
            </p:nvSpPr>
            <p:spPr>
              <a:xfrm rot="2820607">
                <a:off x="4567337" y="1786560"/>
                <a:ext cx="8785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r>
                        <a:rPr lang="en-GB" b="0" i="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m:oMathPara>
                </a14:m>
                <a:endParaRPr lang="en-GB" dirty="0">
                  <a:latin typeface="+mj-lt"/>
                </a:endParaRPr>
              </a:p>
            </p:txBody>
          </p:sp>
        </mc:Choice>
        <mc:Fallback xmlns="">
          <p:sp>
            <p:nvSpPr>
              <p:cNvPr id="118" name="TextBox 117"/>
              <p:cNvSpPr txBox="1">
                <a:spLocks noRot="1" noChangeAspect="1" noMove="1" noResize="1" noEditPoints="1" noAdjustHandles="1" noChangeArrowheads="1" noChangeShapeType="1" noTextEdit="1"/>
              </p:cNvSpPr>
              <p:nvPr/>
            </p:nvSpPr>
            <p:spPr>
              <a:xfrm rot="2820607">
                <a:off x="4567337" y="1786560"/>
                <a:ext cx="878521" cy="369332"/>
              </a:xfrm>
              <a:prstGeom prst="rect">
                <a:avLst/>
              </a:prstGeom>
              <a:blipFill rotWithShape="0">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9" name="TextBox 118"/>
              <p:cNvSpPr txBox="1"/>
              <p:nvPr/>
            </p:nvSpPr>
            <p:spPr>
              <a:xfrm rot="1274240">
                <a:off x="6433675" y="1542667"/>
                <a:ext cx="8785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r>
                        <a:rPr lang="en-GB" b="0" i="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119" name="TextBox 118"/>
              <p:cNvSpPr txBox="1">
                <a:spLocks noRot="1" noChangeAspect="1" noMove="1" noResize="1" noEditPoints="1" noAdjustHandles="1" noChangeArrowheads="1" noChangeShapeType="1" noTextEdit="1"/>
              </p:cNvSpPr>
              <p:nvPr/>
            </p:nvSpPr>
            <p:spPr>
              <a:xfrm rot="1274240">
                <a:off x="6433675" y="1542667"/>
                <a:ext cx="878521" cy="369332"/>
              </a:xfrm>
              <a:prstGeom prst="rect">
                <a:avLst/>
              </a:prstGeom>
              <a:blipFill rotWithShape="0">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0" name="TextBox 119"/>
              <p:cNvSpPr txBox="1"/>
              <p:nvPr/>
            </p:nvSpPr>
            <p:spPr>
              <a:xfrm rot="1577618">
                <a:off x="6133061" y="1922494"/>
                <a:ext cx="8785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r>
                        <a:rPr lang="en-GB" b="0" i="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120" name="TextBox 119"/>
              <p:cNvSpPr txBox="1">
                <a:spLocks noRot="1" noChangeAspect="1" noMove="1" noResize="1" noEditPoints="1" noAdjustHandles="1" noChangeArrowheads="1" noChangeShapeType="1" noTextEdit="1"/>
              </p:cNvSpPr>
              <p:nvPr/>
            </p:nvSpPr>
            <p:spPr>
              <a:xfrm rot="1577618">
                <a:off x="6133061" y="1922494"/>
                <a:ext cx="878521" cy="369332"/>
              </a:xfrm>
              <a:prstGeom prst="rect">
                <a:avLst/>
              </a:prstGeom>
              <a:blipFill rotWithShape="0">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1" name="TextBox 120"/>
              <p:cNvSpPr txBox="1"/>
              <p:nvPr/>
            </p:nvSpPr>
            <p:spPr>
              <a:xfrm rot="2195309">
                <a:off x="5446554" y="1978037"/>
                <a:ext cx="8785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r>
                        <a:rPr lang="en-GB" b="0" i="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121" name="TextBox 120"/>
              <p:cNvSpPr txBox="1">
                <a:spLocks noRot="1" noChangeAspect="1" noMove="1" noResize="1" noEditPoints="1" noAdjustHandles="1" noChangeArrowheads="1" noChangeShapeType="1" noTextEdit="1"/>
              </p:cNvSpPr>
              <p:nvPr/>
            </p:nvSpPr>
            <p:spPr>
              <a:xfrm rot="2195309">
                <a:off x="5446554" y="1978037"/>
                <a:ext cx="878521" cy="369332"/>
              </a:xfrm>
              <a:prstGeom prst="rect">
                <a:avLst/>
              </a:prstGeom>
              <a:blipFill rotWithShape="0">
                <a:blip r:embed="rId10"/>
                <a:stretch>
                  <a:fillRect/>
                </a:stretch>
              </a:blipFill>
            </p:spPr>
            <p:txBody>
              <a:bodyPr/>
              <a:lstStyle/>
              <a:p>
                <a:r>
                  <a:rPr lang="en-GB">
                    <a:noFill/>
                  </a:rPr>
                  <a:t> </a:t>
                </a:r>
              </a:p>
            </p:txBody>
          </p:sp>
        </mc:Fallback>
      </mc:AlternateContent>
      <p:sp>
        <p:nvSpPr>
          <p:cNvPr id="122" name="TextBox 121"/>
          <p:cNvSpPr txBox="1"/>
          <p:nvPr/>
        </p:nvSpPr>
        <p:spPr>
          <a:xfrm>
            <a:off x="245887" y="2979509"/>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23" name="TextBox 122"/>
          <p:cNvSpPr txBox="1"/>
          <p:nvPr/>
        </p:nvSpPr>
        <p:spPr>
          <a:xfrm>
            <a:off x="600050" y="2979509"/>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24" name="TextBox 123"/>
          <p:cNvSpPr txBox="1"/>
          <p:nvPr/>
        </p:nvSpPr>
        <p:spPr>
          <a:xfrm>
            <a:off x="1094831" y="2983468"/>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25" name="TextBox 124"/>
          <p:cNvSpPr txBox="1"/>
          <p:nvPr/>
        </p:nvSpPr>
        <p:spPr>
          <a:xfrm>
            <a:off x="1448994" y="2983468"/>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26" name="TextBox 125"/>
          <p:cNvSpPr txBox="1"/>
          <p:nvPr/>
        </p:nvSpPr>
        <p:spPr>
          <a:xfrm>
            <a:off x="20854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27" name="TextBox 126"/>
          <p:cNvSpPr txBox="1"/>
          <p:nvPr/>
        </p:nvSpPr>
        <p:spPr>
          <a:xfrm>
            <a:off x="24395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28" name="TextBox 127"/>
          <p:cNvSpPr txBox="1"/>
          <p:nvPr/>
        </p:nvSpPr>
        <p:spPr>
          <a:xfrm>
            <a:off x="30760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29" name="TextBox 128"/>
          <p:cNvSpPr txBox="1"/>
          <p:nvPr/>
        </p:nvSpPr>
        <p:spPr>
          <a:xfrm>
            <a:off x="34301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0" name="TextBox 129"/>
          <p:cNvSpPr txBox="1"/>
          <p:nvPr/>
        </p:nvSpPr>
        <p:spPr>
          <a:xfrm>
            <a:off x="40666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1" name="TextBox 130"/>
          <p:cNvSpPr txBox="1"/>
          <p:nvPr/>
        </p:nvSpPr>
        <p:spPr>
          <a:xfrm>
            <a:off x="44207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2" name="TextBox 131"/>
          <p:cNvSpPr txBox="1"/>
          <p:nvPr/>
        </p:nvSpPr>
        <p:spPr>
          <a:xfrm>
            <a:off x="49810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3" name="TextBox 132"/>
          <p:cNvSpPr txBox="1"/>
          <p:nvPr/>
        </p:nvSpPr>
        <p:spPr>
          <a:xfrm>
            <a:off x="53351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4" name="TextBox 133"/>
          <p:cNvSpPr txBox="1"/>
          <p:nvPr/>
        </p:nvSpPr>
        <p:spPr>
          <a:xfrm>
            <a:off x="59716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5" name="TextBox 134"/>
          <p:cNvSpPr txBox="1"/>
          <p:nvPr/>
        </p:nvSpPr>
        <p:spPr>
          <a:xfrm>
            <a:off x="63257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6" name="TextBox 135"/>
          <p:cNvSpPr txBox="1"/>
          <p:nvPr/>
        </p:nvSpPr>
        <p:spPr>
          <a:xfrm>
            <a:off x="68860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7" name="TextBox 136"/>
          <p:cNvSpPr txBox="1"/>
          <p:nvPr/>
        </p:nvSpPr>
        <p:spPr>
          <a:xfrm>
            <a:off x="72401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8" name="TextBox 137"/>
          <p:cNvSpPr txBox="1"/>
          <p:nvPr/>
        </p:nvSpPr>
        <p:spPr>
          <a:xfrm>
            <a:off x="78004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9" name="TextBox 138"/>
          <p:cNvSpPr txBox="1"/>
          <p:nvPr/>
        </p:nvSpPr>
        <p:spPr>
          <a:xfrm>
            <a:off x="81545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40" name="TextBox 139"/>
          <p:cNvSpPr txBox="1"/>
          <p:nvPr/>
        </p:nvSpPr>
        <p:spPr>
          <a:xfrm>
            <a:off x="3108318" y="495198"/>
            <a:ext cx="2199731" cy="369332"/>
          </a:xfrm>
          <a:prstGeom prst="rect">
            <a:avLst/>
          </a:prstGeom>
          <a:noFill/>
        </p:spPr>
        <p:txBody>
          <a:bodyPr wrap="square" rtlCol="0">
            <a:spAutoFit/>
          </a:bodyPr>
          <a:lstStyle/>
          <a:p>
            <a:r>
              <a:rPr lang="en-GB" dirty="0" smtClean="0">
                <a:latin typeface="+mj-lt"/>
              </a:rPr>
              <a:t>Seller</a:t>
            </a:r>
            <a:endParaRPr lang="en-GB" dirty="0">
              <a:latin typeface="+mj-lt"/>
            </a:endParaRPr>
          </a:p>
        </p:txBody>
      </p:sp>
      <p:sp>
        <p:nvSpPr>
          <p:cNvPr id="141" name="TextBox 140"/>
          <p:cNvSpPr txBox="1"/>
          <p:nvPr/>
        </p:nvSpPr>
        <p:spPr>
          <a:xfrm>
            <a:off x="-76200" y="2221468"/>
            <a:ext cx="2199731" cy="369332"/>
          </a:xfrm>
          <a:prstGeom prst="rect">
            <a:avLst/>
          </a:prstGeom>
          <a:noFill/>
        </p:spPr>
        <p:txBody>
          <a:bodyPr wrap="square" rtlCol="0">
            <a:spAutoFit/>
          </a:bodyPr>
          <a:lstStyle/>
          <a:p>
            <a:r>
              <a:rPr lang="en-GB" dirty="0" smtClean="0">
                <a:latin typeface="+mj-lt"/>
              </a:rPr>
              <a:t>Buyer</a:t>
            </a:r>
            <a:endParaRPr lang="en-GB" dirty="0">
              <a:latin typeface="+mj-lt"/>
            </a:endParaRPr>
          </a:p>
        </p:txBody>
      </p:sp>
      <mc:AlternateContent xmlns:mc="http://schemas.openxmlformats.org/markup-compatibility/2006" xmlns:a14="http://schemas.microsoft.com/office/drawing/2010/main">
        <mc:Choice Requires="a14">
          <p:sp>
            <p:nvSpPr>
              <p:cNvPr id="143" name="TextBox 142"/>
              <p:cNvSpPr txBox="1"/>
              <p:nvPr/>
            </p:nvSpPr>
            <p:spPr>
              <a:xfrm>
                <a:off x="80753" y="3506126"/>
                <a:ext cx="650249"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𝐿</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𝐿</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𝐿</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𝐿</m:t>
                        </m:r>
                      </m:sub>
                    </m:sSub>
                  </m:oMath>
                </a14:m>
                <a:endParaRPr lang="en-GB" sz="1400" dirty="0">
                  <a:latin typeface="+mj-lt"/>
                </a:endParaRPr>
              </a:p>
            </p:txBody>
          </p:sp>
        </mc:Choice>
        <mc:Fallback xmlns="">
          <p:sp>
            <p:nvSpPr>
              <p:cNvPr id="143" name="TextBox 142"/>
              <p:cNvSpPr txBox="1">
                <a:spLocks noRot="1" noChangeAspect="1" noMove="1" noResize="1" noEditPoints="1" noAdjustHandles="1" noChangeArrowheads="1" noChangeShapeType="1" noTextEdit="1"/>
              </p:cNvSpPr>
              <p:nvPr/>
            </p:nvSpPr>
            <p:spPr>
              <a:xfrm>
                <a:off x="80753" y="3506126"/>
                <a:ext cx="650249" cy="523220"/>
              </a:xfrm>
              <a:prstGeom prst="rect">
                <a:avLst/>
              </a:prstGeom>
              <a:blipFill rotWithShape="0">
                <a:blip r:embed="rId11"/>
                <a:stretch>
                  <a:fillRect t="-2326" b="-1162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4" name="TextBox 143"/>
              <p:cNvSpPr txBox="1"/>
              <p:nvPr/>
            </p:nvSpPr>
            <p:spPr>
              <a:xfrm>
                <a:off x="836393"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44" name="TextBox 143"/>
              <p:cNvSpPr txBox="1">
                <a:spLocks noRot="1" noChangeAspect="1" noMove="1" noResize="1" noEditPoints="1" noAdjustHandles="1" noChangeArrowheads="1" noChangeShapeType="1" noTextEdit="1"/>
              </p:cNvSpPr>
              <p:nvPr/>
            </p:nvSpPr>
            <p:spPr>
              <a:xfrm>
                <a:off x="836393" y="3516062"/>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5" name="TextBox 144"/>
              <p:cNvSpPr txBox="1"/>
              <p:nvPr/>
            </p:nvSpPr>
            <p:spPr>
              <a:xfrm>
                <a:off x="1125882" y="3505200"/>
                <a:ext cx="650249"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𝑀</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𝐿</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𝐿</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𝑀</m:t>
                        </m:r>
                      </m:sub>
                    </m:sSub>
                  </m:oMath>
                </a14:m>
                <a:endParaRPr lang="en-GB" sz="1400" dirty="0">
                  <a:latin typeface="+mj-lt"/>
                </a:endParaRPr>
              </a:p>
            </p:txBody>
          </p:sp>
        </mc:Choice>
        <mc:Fallback xmlns="">
          <p:sp>
            <p:nvSpPr>
              <p:cNvPr id="145" name="TextBox 144"/>
              <p:cNvSpPr txBox="1">
                <a:spLocks noRot="1" noChangeAspect="1" noMove="1" noResize="1" noEditPoints="1" noAdjustHandles="1" noChangeArrowheads="1" noChangeShapeType="1" noTextEdit="1"/>
              </p:cNvSpPr>
              <p:nvPr/>
            </p:nvSpPr>
            <p:spPr>
              <a:xfrm>
                <a:off x="1125882" y="3505200"/>
                <a:ext cx="650249" cy="523220"/>
              </a:xfrm>
              <a:prstGeom prst="rect">
                <a:avLst/>
              </a:prstGeom>
              <a:blipFill rotWithShape="0">
                <a:blip r:embed="rId13"/>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6" name="TextBox 145"/>
              <p:cNvSpPr txBox="1"/>
              <p:nvPr/>
            </p:nvSpPr>
            <p:spPr>
              <a:xfrm>
                <a:off x="1676997"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46" name="TextBox 145"/>
              <p:cNvSpPr txBox="1">
                <a:spLocks noRot="1" noChangeAspect="1" noMove="1" noResize="1" noEditPoints="1" noAdjustHandles="1" noChangeArrowheads="1" noChangeShapeType="1" noTextEdit="1"/>
              </p:cNvSpPr>
              <p:nvPr/>
            </p:nvSpPr>
            <p:spPr>
              <a:xfrm>
                <a:off x="1676997" y="3516062"/>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7" name="TextBox 146"/>
              <p:cNvSpPr txBox="1"/>
              <p:nvPr/>
            </p:nvSpPr>
            <p:spPr>
              <a:xfrm>
                <a:off x="2092407" y="3505200"/>
                <a:ext cx="650249"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𝐿</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𝐿</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endParaRPr lang="en-GB" sz="1400" dirty="0">
                  <a:latin typeface="+mj-lt"/>
                </a:endParaRPr>
              </a:p>
            </p:txBody>
          </p:sp>
        </mc:Choice>
        <mc:Fallback xmlns="">
          <p:sp>
            <p:nvSpPr>
              <p:cNvPr id="147" name="TextBox 146"/>
              <p:cNvSpPr txBox="1">
                <a:spLocks noRot="1" noChangeAspect="1" noMove="1" noResize="1" noEditPoints="1" noAdjustHandles="1" noChangeArrowheads="1" noChangeShapeType="1" noTextEdit="1"/>
              </p:cNvSpPr>
              <p:nvPr/>
            </p:nvSpPr>
            <p:spPr>
              <a:xfrm>
                <a:off x="2092407" y="3505200"/>
                <a:ext cx="650249" cy="523220"/>
              </a:xfrm>
              <a:prstGeom prst="rect">
                <a:avLst/>
              </a:prstGeom>
              <a:blipFill rotWithShape="0">
                <a:blip r:embed="rId14"/>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8" name="TextBox 147"/>
              <p:cNvSpPr txBox="1"/>
              <p:nvPr/>
            </p:nvSpPr>
            <p:spPr>
              <a:xfrm>
                <a:off x="2643522"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48" name="TextBox 147"/>
              <p:cNvSpPr txBox="1">
                <a:spLocks noRot="1" noChangeAspect="1" noMove="1" noResize="1" noEditPoints="1" noAdjustHandles="1" noChangeArrowheads="1" noChangeShapeType="1" noTextEdit="1"/>
              </p:cNvSpPr>
              <p:nvPr/>
            </p:nvSpPr>
            <p:spPr>
              <a:xfrm>
                <a:off x="2643522" y="3516062"/>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9" name="TextBox 148"/>
              <p:cNvSpPr txBox="1"/>
              <p:nvPr/>
            </p:nvSpPr>
            <p:spPr>
              <a:xfrm>
                <a:off x="3083007" y="3504518"/>
                <a:ext cx="650249"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𝐿</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𝑀</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𝑀</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𝐿</m:t>
                        </m:r>
                      </m:sub>
                    </m:sSub>
                  </m:oMath>
                </a14:m>
                <a:endParaRPr lang="en-GB" sz="1400" dirty="0">
                  <a:latin typeface="+mj-lt"/>
                </a:endParaRPr>
              </a:p>
            </p:txBody>
          </p:sp>
        </mc:Choice>
        <mc:Fallback xmlns="">
          <p:sp>
            <p:nvSpPr>
              <p:cNvPr id="149" name="TextBox 148"/>
              <p:cNvSpPr txBox="1">
                <a:spLocks noRot="1" noChangeAspect="1" noMove="1" noResize="1" noEditPoints="1" noAdjustHandles="1" noChangeArrowheads="1" noChangeShapeType="1" noTextEdit="1"/>
              </p:cNvSpPr>
              <p:nvPr/>
            </p:nvSpPr>
            <p:spPr>
              <a:xfrm>
                <a:off x="3083007" y="3504518"/>
                <a:ext cx="650249" cy="523220"/>
              </a:xfrm>
              <a:prstGeom prst="rect">
                <a:avLst/>
              </a:prstGeom>
              <a:blipFill rotWithShape="0">
                <a:blip r:embed="rId15"/>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0" name="TextBox 149"/>
              <p:cNvSpPr txBox="1"/>
              <p:nvPr/>
            </p:nvSpPr>
            <p:spPr>
              <a:xfrm>
                <a:off x="3634122" y="3515380"/>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0" name="TextBox 149"/>
              <p:cNvSpPr txBox="1">
                <a:spLocks noRot="1" noChangeAspect="1" noMove="1" noResize="1" noEditPoints="1" noAdjustHandles="1" noChangeArrowheads="1" noChangeShapeType="1" noTextEdit="1"/>
              </p:cNvSpPr>
              <p:nvPr/>
            </p:nvSpPr>
            <p:spPr>
              <a:xfrm>
                <a:off x="3634122" y="3515380"/>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1" name="TextBox 150"/>
              <p:cNvSpPr txBox="1"/>
              <p:nvPr/>
            </p:nvSpPr>
            <p:spPr>
              <a:xfrm>
                <a:off x="4038599" y="3505200"/>
                <a:ext cx="720263"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𝑀</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𝑀</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𝑀</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𝑀</m:t>
                        </m:r>
                      </m:sub>
                    </m:sSub>
                  </m:oMath>
                </a14:m>
                <a:endParaRPr lang="en-GB" sz="1400" dirty="0">
                  <a:latin typeface="+mj-lt"/>
                </a:endParaRPr>
              </a:p>
            </p:txBody>
          </p:sp>
        </mc:Choice>
        <mc:Fallback xmlns="">
          <p:sp>
            <p:nvSpPr>
              <p:cNvPr id="151" name="TextBox 150"/>
              <p:cNvSpPr txBox="1">
                <a:spLocks noRot="1" noChangeAspect="1" noMove="1" noResize="1" noEditPoints="1" noAdjustHandles="1" noChangeArrowheads="1" noChangeShapeType="1" noTextEdit="1"/>
              </p:cNvSpPr>
              <p:nvPr/>
            </p:nvSpPr>
            <p:spPr>
              <a:xfrm>
                <a:off x="4038599" y="3505200"/>
                <a:ext cx="720263" cy="523220"/>
              </a:xfrm>
              <a:prstGeom prst="rect">
                <a:avLst/>
              </a:prstGeom>
              <a:blipFill rotWithShape="0">
                <a:blip r:embed="rId16"/>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2" name="TextBox 151"/>
              <p:cNvSpPr txBox="1"/>
              <p:nvPr/>
            </p:nvSpPr>
            <p:spPr>
              <a:xfrm>
                <a:off x="4589715"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2" name="TextBox 151"/>
              <p:cNvSpPr txBox="1">
                <a:spLocks noRot="1" noChangeAspect="1" noMove="1" noResize="1" noEditPoints="1" noAdjustHandles="1" noChangeArrowheads="1" noChangeShapeType="1" noTextEdit="1"/>
              </p:cNvSpPr>
              <p:nvPr/>
            </p:nvSpPr>
            <p:spPr>
              <a:xfrm>
                <a:off x="4589715" y="3516062"/>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3" name="TextBox 152"/>
              <p:cNvSpPr txBox="1"/>
              <p:nvPr/>
            </p:nvSpPr>
            <p:spPr>
              <a:xfrm>
                <a:off x="5064207" y="3505200"/>
                <a:ext cx="685256"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𝑀</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𝑀</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endParaRPr lang="en-GB" sz="1400" dirty="0">
                  <a:latin typeface="+mj-lt"/>
                </a:endParaRPr>
              </a:p>
            </p:txBody>
          </p:sp>
        </mc:Choice>
        <mc:Fallback xmlns="">
          <p:sp>
            <p:nvSpPr>
              <p:cNvPr id="153" name="TextBox 152"/>
              <p:cNvSpPr txBox="1">
                <a:spLocks noRot="1" noChangeAspect="1" noMove="1" noResize="1" noEditPoints="1" noAdjustHandles="1" noChangeArrowheads="1" noChangeShapeType="1" noTextEdit="1"/>
              </p:cNvSpPr>
              <p:nvPr/>
            </p:nvSpPr>
            <p:spPr>
              <a:xfrm>
                <a:off x="5064207" y="3505200"/>
                <a:ext cx="685256" cy="523220"/>
              </a:xfrm>
              <a:prstGeom prst="rect">
                <a:avLst/>
              </a:prstGeom>
              <a:blipFill rotWithShape="0">
                <a:blip r:embed="rId17"/>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4" name="TextBox 153"/>
              <p:cNvSpPr txBox="1"/>
              <p:nvPr/>
            </p:nvSpPr>
            <p:spPr>
              <a:xfrm>
                <a:off x="5615322"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4" name="TextBox 153"/>
              <p:cNvSpPr txBox="1">
                <a:spLocks noRot="1" noChangeAspect="1" noMove="1" noResize="1" noEditPoints="1" noAdjustHandles="1" noChangeArrowheads="1" noChangeShapeType="1" noTextEdit="1"/>
              </p:cNvSpPr>
              <p:nvPr/>
            </p:nvSpPr>
            <p:spPr>
              <a:xfrm>
                <a:off x="5615322" y="3516062"/>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5" name="TextBox 154"/>
              <p:cNvSpPr txBox="1"/>
              <p:nvPr/>
            </p:nvSpPr>
            <p:spPr>
              <a:xfrm>
                <a:off x="5978607" y="3505200"/>
                <a:ext cx="650249"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𝐿</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𝐻</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𝐻</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𝐿</m:t>
                        </m:r>
                      </m:sub>
                    </m:sSub>
                  </m:oMath>
                </a14:m>
                <a:endParaRPr lang="en-GB" sz="1400" dirty="0">
                  <a:latin typeface="+mj-lt"/>
                </a:endParaRPr>
              </a:p>
            </p:txBody>
          </p:sp>
        </mc:Choice>
        <mc:Fallback xmlns="">
          <p:sp>
            <p:nvSpPr>
              <p:cNvPr id="155" name="TextBox 154"/>
              <p:cNvSpPr txBox="1">
                <a:spLocks noRot="1" noChangeAspect="1" noMove="1" noResize="1" noEditPoints="1" noAdjustHandles="1" noChangeArrowheads="1" noChangeShapeType="1" noTextEdit="1"/>
              </p:cNvSpPr>
              <p:nvPr/>
            </p:nvSpPr>
            <p:spPr>
              <a:xfrm>
                <a:off x="5978607" y="3505200"/>
                <a:ext cx="650249" cy="523220"/>
              </a:xfrm>
              <a:prstGeom prst="rect">
                <a:avLst/>
              </a:prstGeom>
              <a:blipFill rotWithShape="0">
                <a:blip r:embed="rId18"/>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6" name="TextBox 155"/>
              <p:cNvSpPr txBox="1"/>
              <p:nvPr/>
            </p:nvSpPr>
            <p:spPr>
              <a:xfrm>
                <a:off x="6529722"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6" name="TextBox 155"/>
              <p:cNvSpPr txBox="1">
                <a:spLocks noRot="1" noChangeAspect="1" noMove="1" noResize="1" noEditPoints="1" noAdjustHandles="1" noChangeArrowheads="1" noChangeShapeType="1" noTextEdit="1"/>
              </p:cNvSpPr>
              <p:nvPr/>
            </p:nvSpPr>
            <p:spPr>
              <a:xfrm>
                <a:off x="6529722" y="3516062"/>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7" name="TextBox 156"/>
              <p:cNvSpPr txBox="1"/>
              <p:nvPr/>
            </p:nvSpPr>
            <p:spPr>
              <a:xfrm>
                <a:off x="6934200" y="3504518"/>
                <a:ext cx="762000"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𝑀</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𝐻</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𝐻</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𝑀</m:t>
                        </m:r>
                      </m:sub>
                    </m:sSub>
                  </m:oMath>
                </a14:m>
                <a:endParaRPr lang="en-GB" sz="1400" dirty="0">
                  <a:latin typeface="+mj-lt"/>
                </a:endParaRPr>
              </a:p>
            </p:txBody>
          </p:sp>
        </mc:Choice>
        <mc:Fallback xmlns="">
          <p:sp>
            <p:nvSpPr>
              <p:cNvPr id="157" name="TextBox 156"/>
              <p:cNvSpPr txBox="1">
                <a:spLocks noRot="1" noChangeAspect="1" noMove="1" noResize="1" noEditPoints="1" noAdjustHandles="1" noChangeArrowheads="1" noChangeShapeType="1" noTextEdit="1"/>
              </p:cNvSpPr>
              <p:nvPr/>
            </p:nvSpPr>
            <p:spPr>
              <a:xfrm>
                <a:off x="6934200" y="3504518"/>
                <a:ext cx="762000" cy="523220"/>
              </a:xfrm>
              <a:prstGeom prst="rect">
                <a:avLst/>
              </a:prstGeom>
              <a:blipFill rotWithShape="0">
                <a:blip r:embed="rId19"/>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8" name="TextBox 157"/>
              <p:cNvSpPr txBox="1"/>
              <p:nvPr/>
            </p:nvSpPr>
            <p:spPr>
              <a:xfrm>
                <a:off x="7485315" y="3515380"/>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8" name="TextBox 157"/>
              <p:cNvSpPr txBox="1">
                <a:spLocks noRot="1" noChangeAspect="1" noMove="1" noResize="1" noEditPoints="1" noAdjustHandles="1" noChangeArrowheads="1" noChangeShapeType="1" noTextEdit="1"/>
              </p:cNvSpPr>
              <p:nvPr/>
            </p:nvSpPr>
            <p:spPr>
              <a:xfrm>
                <a:off x="7485315" y="3515380"/>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9" name="TextBox 158"/>
              <p:cNvSpPr txBox="1"/>
              <p:nvPr/>
            </p:nvSpPr>
            <p:spPr>
              <a:xfrm>
                <a:off x="7883607" y="3505200"/>
                <a:ext cx="698445"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𝐻</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𝐻</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endParaRPr lang="en-GB" sz="1400" dirty="0">
                  <a:latin typeface="+mj-lt"/>
                </a:endParaRPr>
              </a:p>
            </p:txBody>
          </p:sp>
        </mc:Choice>
        <mc:Fallback xmlns="">
          <p:sp>
            <p:nvSpPr>
              <p:cNvPr id="159" name="TextBox 158"/>
              <p:cNvSpPr txBox="1">
                <a:spLocks noRot="1" noChangeAspect="1" noMove="1" noResize="1" noEditPoints="1" noAdjustHandles="1" noChangeArrowheads="1" noChangeShapeType="1" noTextEdit="1"/>
              </p:cNvSpPr>
              <p:nvPr/>
            </p:nvSpPr>
            <p:spPr>
              <a:xfrm>
                <a:off x="7883607" y="3505200"/>
                <a:ext cx="698445" cy="523220"/>
              </a:xfrm>
              <a:prstGeom prst="rect">
                <a:avLst/>
              </a:prstGeom>
              <a:blipFill rotWithShape="0">
                <a:blip r:embed="rId20"/>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0" name="TextBox 159"/>
              <p:cNvSpPr txBox="1"/>
              <p:nvPr/>
            </p:nvSpPr>
            <p:spPr>
              <a:xfrm>
                <a:off x="8434722"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60" name="TextBox 159"/>
              <p:cNvSpPr txBox="1">
                <a:spLocks noRot="1" noChangeAspect="1" noMove="1" noResize="1" noEditPoints="1" noAdjustHandles="1" noChangeArrowheads="1" noChangeShapeType="1" noTextEdit="1"/>
              </p:cNvSpPr>
              <p:nvPr/>
            </p:nvSpPr>
            <p:spPr>
              <a:xfrm>
                <a:off x="8434722" y="3516062"/>
                <a:ext cx="328278" cy="523220"/>
              </a:xfrm>
              <a:prstGeom prst="rect">
                <a:avLst/>
              </a:prstGeom>
              <a:blipFill rotWithShape="0">
                <a:blip r:embed="rId12"/>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8219710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80753" y="4324904"/>
            <a:ext cx="8953500" cy="2202085"/>
          </a:xfrm>
        </p:spPr>
        <p:txBody>
          <a:bodyPr/>
          <a:lstStyle/>
          <a:p>
            <a:pPr marL="0" indent="0" algn="just">
              <a:spcBef>
                <a:spcPts val="0"/>
              </a:spcBef>
              <a:buNone/>
            </a:pPr>
            <a:r>
              <a:rPr lang="en-GB" dirty="0" smtClean="0">
                <a:solidFill>
                  <a:schemeClr val="tx1"/>
                </a:solidFill>
              </a:rPr>
              <a:t>Buyer’ best responses are to buy when utility minus price is greater than zero</a:t>
            </a:r>
          </a:p>
          <a:p>
            <a:pPr marL="0" indent="0" algn="just">
              <a:spcBef>
                <a:spcPts val="0"/>
              </a:spcBef>
              <a:buNone/>
            </a:pPr>
            <a:r>
              <a:rPr lang="en-GB" dirty="0" smtClean="0">
                <a:solidFill>
                  <a:schemeClr val="tx1"/>
                </a:solidFill>
              </a:rPr>
              <a:t>Given the strategy of the buyer, seller chooses the combination of price and quality that give him the higher profit. </a:t>
            </a:r>
            <a:endParaRPr lang="en-GB" dirty="0">
              <a:solidFill>
                <a:schemeClr val="tx1"/>
              </a:solidFill>
            </a:endParaRPr>
          </a:p>
        </p:txBody>
      </p:sp>
      <p:sp>
        <p:nvSpPr>
          <p:cNvPr id="6" name="Oval 5"/>
          <p:cNvSpPr/>
          <p:nvPr/>
        </p:nvSpPr>
        <p:spPr bwMode="auto">
          <a:xfrm>
            <a:off x="3962400" y="685800"/>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 name="Straight Connector 7"/>
          <p:cNvCxnSpPr>
            <a:stCxn id="6" idx="4"/>
            <a:endCxn id="65" idx="1"/>
          </p:cNvCxnSpPr>
          <p:nvPr/>
        </p:nvCxnSpPr>
        <p:spPr bwMode="auto">
          <a:xfrm flipH="1">
            <a:off x="3507666" y="757800"/>
            <a:ext cx="490734" cy="163092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 name="Straight Connector 9"/>
          <p:cNvCxnSpPr>
            <a:stCxn id="6" idx="5"/>
            <a:endCxn id="82" idx="2"/>
          </p:cNvCxnSpPr>
          <p:nvPr/>
        </p:nvCxnSpPr>
        <p:spPr bwMode="auto">
          <a:xfrm>
            <a:off x="4023856" y="747256"/>
            <a:ext cx="4249999" cy="1695851"/>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2" name="Straight Connector 11"/>
          <p:cNvCxnSpPr>
            <a:stCxn id="6" idx="4"/>
            <a:endCxn id="70" idx="0"/>
          </p:cNvCxnSpPr>
          <p:nvPr/>
        </p:nvCxnSpPr>
        <p:spPr bwMode="auto">
          <a:xfrm>
            <a:off x="3998400" y="757800"/>
            <a:ext cx="482310" cy="16387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3" name="Straight Connector 12"/>
          <p:cNvCxnSpPr>
            <a:stCxn id="6" idx="4"/>
            <a:endCxn id="73" idx="0"/>
          </p:cNvCxnSpPr>
          <p:nvPr/>
        </p:nvCxnSpPr>
        <p:spPr bwMode="auto">
          <a:xfrm>
            <a:off x="3998400" y="757800"/>
            <a:ext cx="1453344" cy="163092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 name="Straight Connector 13"/>
          <p:cNvCxnSpPr>
            <a:stCxn id="6" idx="4"/>
            <a:endCxn id="76" idx="1"/>
          </p:cNvCxnSpPr>
          <p:nvPr/>
        </p:nvCxnSpPr>
        <p:spPr bwMode="auto">
          <a:xfrm>
            <a:off x="3998400" y="757800"/>
            <a:ext cx="2380356" cy="1659851"/>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 name="Straight Connector 14"/>
          <p:cNvCxnSpPr>
            <a:stCxn id="6" idx="4"/>
            <a:endCxn id="79" idx="2"/>
          </p:cNvCxnSpPr>
          <p:nvPr/>
        </p:nvCxnSpPr>
        <p:spPr bwMode="auto">
          <a:xfrm>
            <a:off x="3998400" y="757800"/>
            <a:ext cx="3358280" cy="16774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6" name="Straight Connector 45"/>
          <p:cNvCxnSpPr>
            <a:stCxn id="6" idx="3"/>
            <a:endCxn id="91" idx="7"/>
          </p:cNvCxnSpPr>
          <p:nvPr/>
        </p:nvCxnSpPr>
        <p:spPr bwMode="auto">
          <a:xfrm flipH="1">
            <a:off x="743859" y="747256"/>
            <a:ext cx="3229085" cy="162548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7" name="Straight Connector 46"/>
          <p:cNvCxnSpPr>
            <a:stCxn id="6" idx="4"/>
            <a:endCxn id="85" idx="0"/>
          </p:cNvCxnSpPr>
          <p:nvPr/>
        </p:nvCxnSpPr>
        <p:spPr bwMode="auto">
          <a:xfrm flipH="1">
            <a:off x="2566665" y="757800"/>
            <a:ext cx="1431735" cy="1619201"/>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8" name="Straight Connector 47"/>
          <p:cNvCxnSpPr>
            <a:stCxn id="6" idx="4"/>
            <a:endCxn id="88" idx="0"/>
          </p:cNvCxnSpPr>
          <p:nvPr/>
        </p:nvCxnSpPr>
        <p:spPr bwMode="auto">
          <a:xfrm flipH="1">
            <a:off x="1556603" y="757800"/>
            <a:ext cx="2441797" cy="1620384"/>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65" name="Oval 64"/>
          <p:cNvSpPr/>
          <p:nvPr/>
        </p:nvSpPr>
        <p:spPr bwMode="auto">
          <a:xfrm>
            <a:off x="3497122" y="2378184"/>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67" name="Straight Connector 66"/>
          <p:cNvCxnSpPr>
            <a:stCxn id="65" idx="3"/>
          </p:cNvCxnSpPr>
          <p:nvPr/>
        </p:nvCxnSpPr>
        <p:spPr bwMode="auto">
          <a:xfrm flipH="1">
            <a:off x="3232522" y="2439640"/>
            <a:ext cx="275144" cy="1004272"/>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p:cNvCxnSpPr>
            <a:endCxn id="65" idx="5"/>
          </p:cNvCxnSpPr>
          <p:nvPr/>
        </p:nvCxnSpPr>
        <p:spPr bwMode="auto">
          <a:xfrm flipH="1" flipV="1">
            <a:off x="3558578" y="2439640"/>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0" name="Oval 69"/>
          <p:cNvSpPr/>
          <p:nvPr/>
        </p:nvSpPr>
        <p:spPr bwMode="auto">
          <a:xfrm>
            <a:off x="4444710" y="2396563"/>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71" name="Straight Connector 70"/>
          <p:cNvCxnSpPr>
            <a:stCxn id="70" idx="3"/>
          </p:cNvCxnSpPr>
          <p:nvPr/>
        </p:nvCxnSpPr>
        <p:spPr bwMode="auto">
          <a:xfrm flipH="1">
            <a:off x="4180110" y="2458019"/>
            <a:ext cx="275144" cy="1004272"/>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p:cNvCxnSpPr>
            <a:endCxn id="70" idx="5"/>
          </p:cNvCxnSpPr>
          <p:nvPr/>
        </p:nvCxnSpPr>
        <p:spPr bwMode="auto">
          <a:xfrm flipH="1" flipV="1">
            <a:off x="4506166" y="2458019"/>
            <a:ext cx="292254" cy="1029729"/>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3" name="Oval 72"/>
          <p:cNvSpPr/>
          <p:nvPr/>
        </p:nvSpPr>
        <p:spPr bwMode="auto">
          <a:xfrm>
            <a:off x="5415744" y="2388728"/>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74" name="Straight Connector 73"/>
          <p:cNvCxnSpPr>
            <a:stCxn id="73" idx="3"/>
          </p:cNvCxnSpPr>
          <p:nvPr/>
        </p:nvCxnSpPr>
        <p:spPr bwMode="auto">
          <a:xfrm flipH="1">
            <a:off x="5151144" y="2450184"/>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p:cNvCxnSpPr>
            <a:endCxn id="73" idx="5"/>
          </p:cNvCxnSpPr>
          <p:nvPr/>
        </p:nvCxnSpPr>
        <p:spPr bwMode="auto">
          <a:xfrm flipH="1" flipV="1">
            <a:off x="5477200" y="2450184"/>
            <a:ext cx="246741" cy="1037563"/>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6" name="Oval 75"/>
          <p:cNvSpPr/>
          <p:nvPr/>
        </p:nvSpPr>
        <p:spPr bwMode="auto">
          <a:xfrm>
            <a:off x="6368212" y="2407107"/>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77" name="Straight Connector 76"/>
          <p:cNvCxnSpPr>
            <a:stCxn id="76" idx="3"/>
          </p:cNvCxnSpPr>
          <p:nvPr/>
        </p:nvCxnSpPr>
        <p:spPr bwMode="auto">
          <a:xfrm flipH="1">
            <a:off x="6103612" y="2468563"/>
            <a:ext cx="275144" cy="1004272"/>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p:cNvCxnSpPr>
            <a:endCxn id="76" idx="5"/>
          </p:cNvCxnSpPr>
          <p:nvPr/>
        </p:nvCxnSpPr>
        <p:spPr bwMode="auto">
          <a:xfrm flipH="1" flipV="1">
            <a:off x="6429668" y="2468563"/>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9" name="Oval 78"/>
          <p:cNvSpPr/>
          <p:nvPr/>
        </p:nvSpPr>
        <p:spPr bwMode="auto">
          <a:xfrm>
            <a:off x="7356680" y="2399272"/>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0" name="Straight Connector 79"/>
          <p:cNvCxnSpPr>
            <a:stCxn id="79" idx="3"/>
          </p:cNvCxnSpPr>
          <p:nvPr/>
        </p:nvCxnSpPr>
        <p:spPr bwMode="auto">
          <a:xfrm flipH="1">
            <a:off x="7092080" y="2460728"/>
            <a:ext cx="275144" cy="1004272"/>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p:cNvCxnSpPr>
            <a:endCxn id="79" idx="5"/>
          </p:cNvCxnSpPr>
          <p:nvPr/>
        </p:nvCxnSpPr>
        <p:spPr bwMode="auto">
          <a:xfrm flipH="1" flipV="1">
            <a:off x="7418136" y="2460728"/>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82" name="Oval 81"/>
          <p:cNvSpPr/>
          <p:nvPr/>
        </p:nvSpPr>
        <p:spPr bwMode="auto">
          <a:xfrm>
            <a:off x="8273855" y="2407107"/>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3" name="Straight Connector 82"/>
          <p:cNvCxnSpPr>
            <a:stCxn id="82" idx="3"/>
          </p:cNvCxnSpPr>
          <p:nvPr/>
        </p:nvCxnSpPr>
        <p:spPr bwMode="auto">
          <a:xfrm flipH="1">
            <a:off x="8009255" y="2468563"/>
            <a:ext cx="275144" cy="1004272"/>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p:cNvCxnSpPr>
            <a:endCxn id="82" idx="5"/>
          </p:cNvCxnSpPr>
          <p:nvPr/>
        </p:nvCxnSpPr>
        <p:spPr bwMode="auto">
          <a:xfrm flipH="1" flipV="1">
            <a:off x="8335311" y="2468563"/>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85" name="Oval 84"/>
          <p:cNvSpPr/>
          <p:nvPr/>
        </p:nvSpPr>
        <p:spPr bwMode="auto">
          <a:xfrm>
            <a:off x="2530665" y="2377001"/>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6" name="Straight Connector 85"/>
          <p:cNvCxnSpPr>
            <a:stCxn id="85" idx="3"/>
          </p:cNvCxnSpPr>
          <p:nvPr/>
        </p:nvCxnSpPr>
        <p:spPr bwMode="auto">
          <a:xfrm flipH="1">
            <a:off x="2266065" y="2438457"/>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p:cNvCxnSpPr>
            <a:endCxn id="85" idx="5"/>
          </p:cNvCxnSpPr>
          <p:nvPr/>
        </p:nvCxnSpPr>
        <p:spPr bwMode="auto">
          <a:xfrm flipH="1" flipV="1">
            <a:off x="2592121" y="2438457"/>
            <a:ext cx="246741" cy="1037563"/>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88" name="Oval 87"/>
          <p:cNvSpPr/>
          <p:nvPr/>
        </p:nvSpPr>
        <p:spPr bwMode="auto">
          <a:xfrm>
            <a:off x="1520603" y="2378184"/>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9" name="Straight Connector 88"/>
          <p:cNvCxnSpPr>
            <a:stCxn id="88" idx="3"/>
          </p:cNvCxnSpPr>
          <p:nvPr/>
        </p:nvCxnSpPr>
        <p:spPr bwMode="auto">
          <a:xfrm flipH="1">
            <a:off x="1256003" y="2439640"/>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p:cNvCxnSpPr>
            <a:endCxn id="88" idx="5"/>
          </p:cNvCxnSpPr>
          <p:nvPr/>
        </p:nvCxnSpPr>
        <p:spPr bwMode="auto">
          <a:xfrm flipH="1" flipV="1">
            <a:off x="1582059" y="2439640"/>
            <a:ext cx="246741" cy="1037563"/>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91" name="Oval 90"/>
          <p:cNvSpPr/>
          <p:nvPr/>
        </p:nvSpPr>
        <p:spPr bwMode="auto">
          <a:xfrm>
            <a:off x="682403" y="2362200"/>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92" name="Straight Connector 91"/>
          <p:cNvCxnSpPr>
            <a:stCxn id="91" idx="3"/>
          </p:cNvCxnSpPr>
          <p:nvPr/>
        </p:nvCxnSpPr>
        <p:spPr bwMode="auto">
          <a:xfrm flipH="1">
            <a:off x="417803" y="2423656"/>
            <a:ext cx="275144" cy="1004272"/>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3" name="Straight Connector 92"/>
          <p:cNvCxnSpPr>
            <a:endCxn id="91" idx="5"/>
          </p:cNvCxnSpPr>
          <p:nvPr/>
        </p:nvCxnSpPr>
        <p:spPr bwMode="auto">
          <a:xfrm flipH="1" flipV="1">
            <a:off x="743859" y="2423656"/>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13" name="TextBox 112"/>
              <p:cNvSpPr txBox="1"/>
              <p:nvPr/>
            </p:nvSpPr>
            <p:spPr>
              <a:xfrm rot="20050779">
                <a:off x="990600" y="1769159"/>
                <a:ext cx="762000" cy="369332"/>
              </a:xfrm>
              <a:prstGeom prst="rect">
                <a:avLst/>
              </a:prstGeom>
              <a:noFill/>
            </p:spPr>
            <p:txBody>
              <a:bodyPr wrap="square" rtlCol="0">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oMath>
                </a14:m>
                <a:r>
                  <a:rPr lang="en-GB" dirty="0" smtClean="0">
                    <a:latin typeface="+mj-lt"/>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dirty="0">
                  <a:latin typeface="+mj-lt"/>
                </a:endParaRPr>
              </a:p>
            </p:txBody>
          </p:sp>
        </mc:Choice>
        <mc:Fallback xmlns="">
          <p:sp>
            <p:nvSpPr>
              <p:cNvPr id="113" name="TextBox 112"/>
              <p:cNvSpPr txBox="1">
                <a:spLocks noRot="1" noChangeAspect="1" noMove="1" noResize="1" noEditPoints="1" noAdjustHandles="1" noChangeArrowheads="1" noChangeShapeType="1" noTextEdit="1"/>
              </p:cNvSpPr>
              <p:nvPr/>
            </p:nvSpPr>
            <p:spPr>
              <a:xfrm rot="20050779">
                <a:off x="990600" y="1769159"/>
                <a:ext cx="762000" cy="369332"/>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4" name="TextBox 113"/>
              <p:cNvSpPr txBox="1"/>
              <p:nvPr/>
            </p:nvSpPr>
            <p:spPr>
              <a:xfrm rot="19560000">
                <a:off x="1473906" y="1836416"/>
                <a:ext cx="916235" cy="369332"/>
              </a:xfrm>
              <a:prstGeom prst="rect">
                <a:avLst/>
              </a:prstGeom>
              <a:noFill/>
            </p:spPr>
            <p:txBody>
              <a:bodyPr wrap="square" rtlCol="0">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oMath>
                </a14:m>
                <a:r>
                  <a:rPr lang="en-GB" dirty="0" smtClean="0">
                    <a:latin typeface="+mj-lt"/>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dirty="0">
                  <a:latin typeface="+mj-lt"/>
                </a:endParaRPr>
              </a:p>
            </p:txBody>
          </p:sp>
        </mc:Choice>
        <mc:Fallback xmlns="">
          <p:sp>
            <p:nvSpPr>
              <p:cNvPr id="114" name="TextBox 113"/>
              <p:cNvSpPr txBox="1">
                <a:spLocks noRot="1" noChangeAspect="1" noMove="1" noResize="1" noEditPoints="1" noAdjustHandles="1" noChangeArrowheads="1" noChangeShapeType="1" noTextEdit="1"/>
              </p:cNvSpPr>
              <p:nvPr/>
            </p:nvSpPr>
            <p:spPr>
              <a:xfrm rot="19560000">
                <a:off x="1473906" y="1836416"/>
                <a:ext cx="916235" cy="369332"/>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5" name="TextBox 114"/>
              <p:cNvSpPr txBox="1"/>
              <p:nvPr/>
            </p:nvSpPr>
            <p:spPr>
              <a:xfrm rot="18720000">
                <a:off x="2290575" y="1815513"/>
                <a:ext cx="948975" cy="369332"/>
              </a:xfrm>
              <a:prstGeom prst="rect">
                <a:avLst/>
              </a:prstGeom>
              <a:noFill/>
            </p:spPr>
            <p:txBody>
              <a:bodyPr wrap="square" rtlCol="0">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oMath>
                </a14:m>
                <a:r>
                  <a:rPr lang="en-GB" dirty="0" smtClean="0">
                    <a:latin typeface="+mj-lt"/>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dirty="0">
                  <a:latin typeface="+mj-lt"/>
                </a:endParaRPr>
              </a:p>
            </p:txBody>
          </p:sp>
        </mc:Choice>
        <mc:Fallback xmlns="">
          <p:sp>
            <p:nvSpPr>
              <p:cNvPr id="115" name="TextBox 114"/>
              <p:cNvSpPr txBox="1">
                <a:spLocks noRot="1" noChangeAspect="1" noMove="1" noResize="1" noEditPoints="1" noAdjustHandles="1" noChangeArrowheads="1" noChangeShapeType="1" noTextEdit="1"/>
              </p:cNvSpPr>
              <p:nvPr/>
            </p:nvSpPr>
            <p:spPr>
              <a:xfrm rot="18720000">
                <a:off x="2290575" y="1815513"/>
                <a:ext cx="948975" cy="369332"/>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6" name="TextBox 115"/>
              <p:cNvSpPr txBox="1"/>
              <p:nvPr/>
            </p:nvSpPr>
            <p:spPr>
              <a:xfrm rot="17094399">
                <a:off x="3055528" y="1884714"/>
                <a:ext cx="6654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r>
                        <a:rPr lang="en-GB" b="0" i="0" smtClean="0">
                          <a:solidFill>
                            <a:schemeClr val="tx1"/>
                          </a:solidFill>
                          <a:latin typeface="Cambria Math" panose="02040503050406030204" pitchFamily="18" charset="0"/>
                        </a:rPr>
                        <m:t>, </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m:oMathPara>
                </a14:m>
                <a:endParaRPr lang="en-GB" dirty="0">
                  <a:latin typeface="+mj-lt"/>
                </a:endParaRPr>
              </a:p>
            </p:txBody>
          </p:sp>
        </mc:Choice>
        <mc:Fallback xmlns="">
          <p:sp>
            <p:nvSpPr>
              <p:cNvPr id="116" name="TextBox 115"/>
              <p:cNvSpPr txBox="1">
                <a:spLocks noRot="1" noChangeAspect="1" noMove="1" noResize="1" noEditPoints="1" noAdjustHandles="1" noChangeArrowheads="1" noChangeShapeType="1" noTextEdit="1"/>
              </p:cNvSpPr>
              <p:nvPr/>
            </p:nvSpPr>
            <p:spPr>
              <a:xfrm rot="17094399">
                <a:off x="3055528" y="1884714"/>
                <a:ext cx="665424" cy="369332"/>
              </a:xfrm>
              <a:prstGeom prst="rect">
                <a:avLst/>
              </a:prstGeom>
              <a:blipFill rotWithShape="0">
                <a:blip r:embed="rId5"/>
                <a:stretch>
                  <a:fillRect t="-1639" r="-2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7" name="TextBox 116"/>
              <p:cNvSpPr txBox="1"/>
              <p:nvPr/>
            </p:nvSpPr>
            <p:spPr>
              <a:xfrm rot="4290526">
                <a:off x="4011901" y="1676400"/>
                <a:ext cx="40769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r>
                        <a:rPr lang="en-GB" b="0" i="0" smtClean="0">
                          <a:solidFill>
                            <a:schemeClr val="tx1"/>
                          </a:solidFill>
                          <a:latin typeface="Cambria Math" panose="02040503050406030204" pitchFamily="18" charset="0"/>
                        </a:rPr>
                        <m:t>, </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m:oMathPara>
                </a14:m>
                <a:endParaRPr lang="en-GB" dirty="0">
                  <a:latin typeface="+mj-lt"/>
                </a:endParaRPr>
              </a:p>
            </p:txBody>
          </p:sp>
        </mc:Choice>
        <mc:Fallback xmlns="">
          <p:sp>
            <p:nvSpPr>
              <p:cNvPr id="117" name="TextBox 116"/>
              <p:cNvSpPr txBox="1">
                <a:spLocks noRot="1" noChangeAspect="1" noMove="1" noResize="1" noEditPoints="1" noAdjustHandles="1" noChangeArrowheads="1" noChangeShapeType="1" noTextEdit="1"/>
              </p:cNvSpPr>
              <p:nvPr/>
            </p:nvSpPr>
            <p:spPr>
              <a:xfrm rot="4290526">
                <a:off x="4011901" y="1676400"/>
                <a:ext cx="407699" cy="369332"/>
              </a:xfrm>
              <a:prstGeom prst="rect">
                <a:avLst/>
              </a:prstGeom>
              <a:blipFill rotWithShape="0">
                <a:blip r:embed="rId6"/>
                <a:stretch>
                  <a:fillRect l="-5063" b="-6904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8" name="TextBox 117"/>
              <p:cNvSpPr txBox="1"/>
              <p:nvPr/>
            </p:nvSpPr>
            <p:spPr>
              <a:xfrm rot="2820607">
                <a:off x="4567337" y="1786560"/>
                <a:ext cx="8785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r>
                        <a:rPr lang="en-GB" b="0" i="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m:oMathPara>
                </a14:m>
                <a:endParaRPr lang="en-GB" dirty="0">
                  <a:latin typeface="+mj-lt"/>
                </a:endParaRPr>
              </a:p>
            </p:txBody>
          </p:sp>
        </mc:Choice>
        <mc:Fallback xmlns="">
          <p:sp>
            <p:nvSpPr>
              <p:cNvPr id="118" name="TextBox 117"/>
              <p:cNvSpPr txBox="1">
                <a:spLocks noRot="1" noChangeAspect="1" noMove="1" noResize="1" noEditPoints="1" noAdjustHandles="1" noChangeArrowheads="1" noChangeShapeType="1" noTextEdit="1"/>
              </p:cNvSpPr>
              <p:nvPr/>
            </p:nvSpPr>
            <p:spPr>
              <a:xfrm rot="2820607">
                <a:off x="4567337" y="1786560"/>
                <a:ext cx="878521" cy="369332"/>
              </a:xfrm>
              <a:prstGeom prst="rect">
                <a:avLst/>
              </a:prstGeom>
              <a:blipFill rotWithShape="0">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9" name="TextBox 118"/>
              <p:cNvSpPr txBox="1"/>
              <p:nvPr/>
            </p:nvSpPr>
            <p:spPr>
              <a:xfrm rot="1274240">
                <a:off x="6433675" y="1542667"/>
                <a:ext cx="8785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r>
                        <a:rPr lang="en-GB" b="0" i="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119" name="TextBox 118"/>
              <p:cNvSpPr txBox="1">
                <a:spLocks noRot="1" noChangeAspect="1" noMove="1" noResize="1" noEditPoints="1" noAdjustHandles="1" noChangeArrowheads="1" noChangeShapeType="1" noTextEdit="1"/>
              </p:cNvSpPr>
              <p:nvPr/>
            </p:nvSpPr>
            <p:spPr>
              <a:xfrm rot="1274240">
                <a:off x="6433675" y="1542667"/>
                <a:ext cx="878521" cy="369332"/>
              </a:xfrm>
              <a:prstGeom prst="rect">
                <a:avLst/>
              </a:prstGeom>
              <a:blipFill rotWithShape="0">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0" name="TextBox 119"/>
              <p:cNvSpPr txBox="1"/>
              <p:nvPr/>
            </p:nvSpPr>
            <p:spPr>
              <a:xfrm rot="1577618">
                <a:off x="6133061" y="1922494"/>
                <a:ext cx="8785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r>
                        <a:rPr lang="en-GB" b="0" i="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120" name="TextBox 119"/>
              <p:cNvSpPr txBox="1">
                <a:spLocks noRot="1" noChangeAspect="1" noMove="1" noResize="1" noEditPoints="1" noAdjustHandles="1" noChangeArrowheads="1" noChangeShapeType="1" noTextEdit="1"/>
              </p:cNvSpPr>
              <p:nvPr/>
            </p:nvSpPr>
            <p:spPr>
              <a:xfrm rot="1577618">
                <a:off x="6133061" y="1922494"/>
                <a:ext cx="878521" cy="369332"/>
              </a:xfrm>
              <a:prstGeom prst="rect">
                <a:avLst/>
              </a:prstGeom>
              <a:blipFill rotWithShape="0">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1" name="TextBox 120"/>
              <p:cNvSpPr txBox="1"/>
              <p:nvPr/>
            </p:nvSpPr>
            <p:spPr>
              <a:xfrm rot="2195309">
                <a:off x="5446554" y="1978037"/>
                <a:ext cx="8785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r>
                        <a:rPr lang="en-GB" b="0" i="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121" name="TextBox 120"/>
              <p:cNvSpPr txBox="1">
                <a:spLocks noRot="1" noChangeAspect="1" noMove="1" noResize="1" noEditPoints="1" noAdjustHandles="1" noChangeArrowheads="1" noChangeShapeType="1" noTextEdit="1"/>
              </p:cNvSpPr>
              <p:nvPr/>
            </p:nvSpPr>
            <p:spPr>
              <a:xfrm rot="2195309">
                <a:off x="5446554" y="1978037"/>
                <a:ext cx="878521" cy="369332"/>
              </a:xfrm>
              <a:prstGeom prst="rect">
                <a:avLst/>
              </a:prstGeom>
              <a:blipFill rotWithShape="0">
                <a:blip r:embed="rId10"/>
                <a:stretch>
                  <a:fillRect/>
                </a:stretch>
              </a:blipFill>
            </p:spPr>
            <p:txBody>
              <a:bodyPr/>
              <a:lstStyle/>
              <a:p>
                <a:r>
                  <a:rPr lang="en-GB">
                    <a:noFill/>
                  </a:rPr>
                  <a:t> </a:t>
                </a:r>
              </a:p>
            </p:txBody>
          </p:sp>
        </mc:Fallback>
      </mc:AlternateContent>
      <p:sp>
        <p:nvSpPr>
          <p:cNvPr id="122" name="TextBox 121"/>
          <p:cNvSpPr txBox="1"/>
          <p:nvPr/>
        </p:nvSpPr>
        <p:spPr>
          <a:xfrm>
            <a:off x="245887" y="2979509"/>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23" name="TextBox 122"/>
          <p:cNvSpPr txBox="1"/>
          <p:nvPr/>
        </p:nvSpPr>
        <p:spPr>
          <a:xfrm>
            <a:off x="600050" y="2979509"/>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24" name="TextBox 123"/>
          <p:cNvSpPr txBox="1"/>
          <p:nvPr/>
        </p:nvSpPr>
        <p:spPr>
          <a:xfrm>
            <a:off x="1094831" y="2983468"/>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25" name="TextBox 124"/>
          <p:cNvSpPr txBox="1"/>
          <p:nvPr/>
        </p:nvSpPr>
        <p:spPr>
          <a:xfrm>
            <a:off x="1448994" y="2983468"/>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26" name="TextBox 125"/>
          <p:cNvSpPr txBox="1"/>
          <p:nvPr/>
        </p:nvSpPr>
        <p:spPr>
          <a:xfrm>
            <a:off x="20854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27" name="TextBox 126"/>
          <p:cNvSpPr txBox="1"/>
          <p:nvPr/>
        </p:nvSpPr>
        <p:spPr>
          <a:xfrm>
            <a:off x="24395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28" name="TextBox 127"/>
          <p:cNvSpPr txBox="1"/>
          <p:nvPr/>
        </p:nvSpPr>
        <p:spPr>
          <a:xfrm>
            <a:off x="30760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29" name="TextBox 128"/>
          <p:cNvSpPr txBox="1"/>
          <p:nvPr/>
        </p:nvSpPr>
        <p:spPr>
          <a:xfrm>
            <a:off x="34301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0" name="TextBox 129"/>
          <p:cNvSpPr txBox="1"/>
          <p:nvPr/>
        </p:nvSpPr>
        <p:spPr>
          <a:xfrm>
            <a:off x="40666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1" name="TextBox 130"/>
          <p:cNvSpPr txBox="1"/>
          <p:nvPr/>
        </p:nvSpPr>
        <p:spPr>
          <a:xfrm>
            <a:off x="44207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2" name="TextBox 131"/>
          <p:cNvSpPr txBox="1"/>
          <p:nvPr/>
        </p:nvSpPr>
        <p:spPr>
          <a:xfrm>
            <a:off x="49810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3" name="TextBox 132"/>
          <p:cNvSpPr txBox="1"/>
          <p:nvPr/>
        </p:nvSpPr>
        <p:spPr>
          <a:xfrm>
            <a:off x="53351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4" name="TextBox 133"/>
          <p:cNvSpPr txBox="1"/>
          <p:nvPr/>
        </p:nvSpPr>
        <p:spPr>
          <a:xfrm>
            <a:off x="59716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5" name="TextBox 134"/>
          <p:cNvSpPr txBox="1"/>
          <p:nvPr/>
        </p:nvSpPr>
        <p:spPr>
          <a:xfrm>
            <a:off x="63257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6" name="TextBox 135"/>
          <p:cNvSpPr txBox="1"/>
          <p:nvPr/>
        </p:nvSpPr>
        <p:spPr>
          <a:xfrm>
            <a:off x="68860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7" name="TextBox 136"/>
          <p:cNvSpPr txBox="1"/>
          <p:nvPr/>
        </p:nvSpPr>
        <p:spPr>
          <a:xfrm>
            <a:off x="72401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8" name="TextBox 137"/>
          <p:cNvSpPr txBox="1"/>
          <p:nvPr/>
        </p:nvSpPr>
        <p:spPr>
          <a:xfrm>
            <a:off x="78004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9" name="TextBox 138"/>
          <p:cNvSpPr txBox="1"/>
          <p:nvPr/>
        </p:nvSpPr>
        <p:spPr>
          <a:xfrm>
            <a:off x="81545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40" name="TextBox 139"/>
          <p:cNvSpPr txBox="1"/>
          <p:nvPr/>
        </p:nvSpPr>
        <p:spPr>
          <a:xfrm>
            <a:off x="3108318" y="495198"/>
            <a:ext cx="2199731" cy="369332"/>
          </a:xfrm>
          <a:prstGeom prst="rect">
            <a:avLst/>
          </a:prstGeom>
          <a:noFill/>
        </p:spPr>
        <p:txBody>
          <a:bodyPr wrap="square" rtlCol="0">
            <a:spAutoFit/>
          </a:bodyPr>
          <a:lstStyle/>
          <a:p>
            <a:r>
              <a:rPr lang="en-GB" dirty="0" smtClean="0">
                <a:latin typeface="+mj-lt"/>
              </a:rPr>
              <a:t>Seller</a:t>
            </a:r>
            <a:endParaRPr lang="en-GB" dirty="0">
              <a:latin typeface="+mj-lt"/>
            </a:endParaRPr>
          </a:p>
        </p:txBody>
      </p:sp>
      <p:sp>
        <p:nvSpPr>
          <p:cNvPr id="141" name="TextBox 140"/>
          <p:cNvSpPr txBox="1"/>
          <p:nvPr/>
        </p:nvSpPr>
        <p:spPr>
          <a:xfrm>
            <a:off x="-76200" y="2221468"/>
            <a:ext cx="2199731" cy="369332"/>
          </a:xfrm>
          <a:prstGeom prst="rect">
            <a:avLst/>
          </a:prstGeom>
          <a:noFill/>
        </p:spPr>
        <p:txBody>
          <a:bodyPr wrap="square" rtlCol="0">
            <a:spAutoFit/>
          </a:bodyPr>
          <a:lstStyle/>
          <a:p>
            <a:r>
              <a:rPr lang="en-GB" dirty="0" smtClean="0">
                <a:latin typeface="+mj-lt"/>
              </a:rPr>
              <a:t>Buyer</a:t>
            </a:r>
            <a:endParaRPr lang="en-GB" dirty="0">
              <a:latin typeface="+mj-lt"/>
            </a:endParaRPr>
          </a:p>
        </p:txBody>
      </p:sp>
      <mc:AlternateContent xmlns:mc="http://schemas.openxmlformats.org/markup-compatibility/2006" xmlns:a14="http://schemas.microsoft.com/office/drawing/2010/main">
        <mc:Choice Requires="a14">
          <p:sp>
            <p:nvSpPr>
              <p:cNvPr id="143" name="TextBox 142"/>
              <p:cNvSpPr txBox="1"/>
              <p:nvPr/>
            </p:nvSpPr>
            <p:spPr>
              <a:xfrm>
                <a:off x="80753" y="3506126"/>
                <a:ext cx="650249" cy="523220"/>
              </a:xfrm>
              <a:prstGeom prst="rect">
                <a:avLst/>
              </a:prstGeom>
              <a:noFill/>
            </p:spPr>
            <p:txBody>
              <a:bodyPr wrap="square" rtlCol="0">
                <a:spAutoFit/>
              </a:bodyPr>
              <a:lstStyle/>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𝑳</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𝒄</m:t>
                        </m:r>
                      </m:e>
                      <m:sub>
                        <m:r>
                          <a:rPr lang="en-GB" sz="1400" b="1" i="1" smtClean="0">
                            <a:solidFill>
                              <a:schemeClr val="tx1"/>
                            </a:solidFill>
                            <a:latin typeface="Cambria Math" panose="02040503050406030204" pitchFamily="18" charset="0"/>
                          </a:rPr>
                          <m:t>𝑳</m:t>
                        </m:r>
                      </m:sub>
                    </m:sSub>
                  </m:oMath>
                </a14:m>
                <a:endParaRPr lang="en-GB" sz="1400" b="1" dirty="0" smtClean="0">
                  <a:latin typeface="+mj-lt"/>
                </a:endParaRPr>
              </a:p>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𝒖</m:t>
                        </m:r>
                      </m:e>
                      <m:sub>
                        <m:r>
                          <a:rPr lang="en-GB" sz="1400" b="1" i="1" smtClean="0">
                            <a:solidFill>
                              <a:schemeClr val="tx1"/>
                            </a:solidFill>
                            <a:latin typeface="Cambria Math" panose="02040503050406030204" pitchFamily="18" charset="0"/>
                          </a:rPr>
                          <m:t>𝑳</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𝑳</m:t>
                        </m:r>
                      </m:sub>
                    </m:sSub>
                  </m:oMath>
                </a14:m>
                <a:endParaRPr lang="en-GB" sz="1400" b="1" dirty="0">
                  <a:latin typeface="+mj-lt"/>
                </a:endParaRPr>
              </a:p>
            </p:txBody>
          </p:sp>
        </mc:Choice>
        <mc:Fallback xmlns="">
          <p:sp>
            <p:nvSpPr>
              <p:cNvPr id="143" name="TextBox 142"/>
              <p:cNvSpPr txBox="1">
                <a:spLocks noRot="1" noChangeAspect="1" noMove="1" noResize="1" noEditPoints="1" noAdjustHandles="1" noChangeArrowheads="1" noChangeShapeType="1" noTextEdit="1"/>
              </p:cNvSpPr>
              <p:nvPr/>
            </p:nvSpPr>
            <p:spPr>
              <a:xfrm>
                <a:off x="80753" y="3506126"/>
                <a:ext cx="650249" cy="523220"/>
              </a:xfrm>
              <a:prstGeom prst="rect">
                <a:avLst/>
              </a:prstGeom>
              <a:blipFill rotWithShape="0">
                <a:blip r:embed="rId11"/>
                <a:stretch>
                  <a:fillRect t="-2326" b="-1162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4" name="TextBox 143"/>
              <p:cNvSpPr txBox="1"/>
              <p:nvPr/>
            </p:nvSpPr>
            <p:spPr>
              <a:xfrm>
                <a:off x="836393"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44" name="TextBox 143"/>
              <p:cNvSpPr txBox="1">
                <a:spLocks noRot="1" noChangeAspect="1" noMove="1" noResize="1" noEditPoints="1" noAdjustHandles="1" noChangeArrowheads="1" noChangeShapeType="1" noTextEdit="1"/>
              </p:cNvSpPr>
              <p:nvPr/>
            </p:nvSpPr>
            <p:spPr>
              <a:xfrm>
                <a:off x="836393" y="3516062"/>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5" name="TextBox 144"/>
              <p:cNvSpPr txBox="1"/>
              <p:nvPr/>
            </p:nvSpPr>
            <p:spPr>
              <a:xfrm>
                <a:off x="1125882" y="3505200"/>
                <a:ext cx="650249"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𝑀</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𝐿</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𝐿</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𝑀</m:t>
                        </m:r>
                      </m:sub>
                    </m:sSub>
                  </m:oMath>
                </a14:m>
                <a:endParaRPr lang="en-GB" sz="1400" dirty="0">
                  <a:latin typeface="+mj-lt"/>
                </a:endParaRPr>
              </a:p>
            </p:txBody>
          </p:sp>
        </mc:Choice>
        <mc:Fallback xmlns="">
          <p:sp>
            <p:nvSpPr>
              <p:cNvPr id="145" name="TextBox 144"/>
              <p:cNvSpPr txBox="1">
                <a:spLocks noRot="1" noChangeAspect="1" noMove="1" noResize="1" noEditPoints="1" noAdjustHandles="1" noChangeArrowheads="1" noChangeShapeType="1" noTextEdit="1"/>
              </p:cNvSpPr>
              <p:nvPr/>
            </p:nvSpPr>
            <p:spPr>
              <a:xfrm>
                <a:off x="1125882" y="3505200"/>
                <a:ext cx="650249" cy="523220"/>
              </a:xfrm>
              <a:prstGeom prst="rect">
                <a:avLst/>
              </a:prstGeom>
              <a:blipFill rotWithShape="0">
                <a:blip r:embed="rId13"/>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6" name="TextBox 145"/>
              <p:cNvSpPr txBox="1"/>
              <p:nvPr/>
            </p:nvSpPr>
            <p:spPr>
              <a:xfrm>
                <a:off x="1676996" y="3516062"/>
                <a:ext cx="364659"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b="1" i="1" smtClean="0">
                          <a:solidFill>
                            <a:schemeClr val="tx1"/>
                          </a:solidFill>
                          <a:latin typeface="Cambria Math" panose="02040503050406030204" pitchFamily="18" charset="0"/>
                        </a:rPr>
                        <m:t>𝟎</m:t>
                      </m:r>
                    </m:oMath>
                  </m:oMathPara>
                </a14:m>
                <a:endParaRPr lang="en-GB" sz="1400" b="1" dirty="0" smtClean="0">
                  <a:latin typeface="+mj-lt"/>
                </a:endParaRPr>
              </a:p>
              <a:p>
                <a:pPr/>
                <a14:m>
                  <m:oMathPara xmlns:m="http://schemas.openxmlformats.org/officeDocument/2006/math">
                    <m:oMathParaPr>
                      <m:jc m:val="centerGroup"/>
                    </m:oMathParaPr>
                    <m:oMath xmlns:m="http://schemas.openxmlformats.org/officeDocument/2006/math">
                      <m:r>
                        <a:rPr lang="en-GB" sz="1400" b="1" i="1" smtClean="0">
                          <a:solidFill>
                            <a:schemeClr val="tx1"/>
                          </a:solidFill>
                          <a:latin typeface="Cambria Math" panose="02040503050406030204" pitchFamily="18" charset="0"/>
                        </a:rPr>
                        <m:t>𝟎</m:t>
                      </m:r>
                    </m:oMath>
                  </m:oMathPara>
                </a14:m>
                <a:endParaRPr lang="en-GB" sz="1400" b="1" dirty="0">
                  <a:latin typeface="+mj-lt"/>
                </a:endParaRPr>
              </a:p>
            </p:txBody>
          </p:sp>
        </mc:Choice>
        <mc:Fallback xmlns="">
          <p:sp>
            <p:nvSpPr>
              <p:cNvPr id="146" name="TextBox 145"/>
              <p:cNvSpPr txBox="1">
                <a:spLocks noRot="1" noChangeAspect="1" noMove="1" noResize="1" noEditPoints="1" noAdjustHandles="1" noChangeArrowheads="1" noChangeShapeType="1" noTextEdit="1"/>
              </p:cNvSpPr>
              <p:nvPr/>
            </p:nvSpPr>
            <p:spPr>
              <a:xfrm>
                <a:off x="1676996" y="3516062"/>
                <a:ext cx="364659" cy="523220"/>
              </a:xfrm>
              <a:prstGeom prst="rect">
                <a:avLst/>
              </a:prstGeom>
              <a:blipFill rotWithShape="0">
                <a:blip r:embed="rId1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7" name="TextBox 146"/>
              <p:cNvSpPr txBox="1"/>
              <p:nvPr/>
            </p:nvSpPr>
            <p:spPr>
              <a:xfrm>
                <a:off x="2092407" y="3505200"/>
                <a:ext cx="650249"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𝐿</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𝐿</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endParaRPr lang="en-GB" sz="1400" dirty="0">
                  <a:latin typeface="+mj-lt"/>
                </a:endParaRPr>
              </a:p>
            </p:txBody>
          </p:sp>
        </mc:Choice>
        <mc:Fallback xmlns="">
          <p:sp>
            <p:nvSpPr>
              <p:cNvPr id="147" name="TextBox 146"/>
              <p:cNvSpPr txBox="1">
                <a:spLocks noRot="1" noChangeAspect="1" noMove="1" noResize="1" noEditPoints="1" noAdjustHandles="1" noChangeArrowheads="1" noChangeShapeType="1" noTextEdit="1"/>
              </p:cNvSpPr>
              <p:nvPr/>
            </p:nvSpPr>
            <p:spPr>
              <a:xfrm>
                <a:off x="2092407" y="3505200"/>
                <a:ext cx="650249" cy="523220"/>
              </a:xfrm>
              <a:prstGeom prst="rect">
                <a:avLst/>
              </a:prstGeom>
              <a:blipFill rotWithShape="0">
                <a:blip r:embed="rId15"/>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8" name="TextBox 147"/>
              <p:cNvSpPr txBox="1"/>
              <p:nvPr/>
            </p:nvSpPr>
            <p:spPr>
              <a:xfrm>
                <a:off x="2643521" y="3516062"/>
                <a:ext cx="364659"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b="1" i="1" smtClean="0">
                          <a:solidFill>
                            <a:schemeClr val="tx1"/>
                          </a:solidFill>
                          <a:latin typeface="Cambria Math" panose="02040503050406030204" pitchFamily="18" charset="0"/>
                        </a:rPr>
                        <m:t>𝟎</m:t>
                      </m:r>
                    </m:oMath>
                  </m:oMathPara>
                </a14:m>
                <a:endParaRPr lang="en-GB" sz="1400" b="1" dirty="0" smtClean="0">
                  <a:latin typeface="+mj-lt"/>
                </a:endParaRPr>
              </a:p>
              <a:p>
                <a:pPr/>
                <a14:m>
                  <m:oMathPara xmlns:m="http://schemas.openxmlformats.org/officeDocument/2006/math">
                    <m:oMathParaPr>
                      <m:jc m:val="centerGroup"/>
                    </m:oMathParaPr>
                    <m:oMath xmlns:m="http://schemas.openxmlformats.org/officeDocument/2006/math">
                      <m:r>
                        <a:rPr lang="en-GB" sz="1400" b="1" i="1" smtClean="0">
                          <a:solidFill>
                            <a:schemeClr val="tx1"/>
                          </a:solidFill>
                          <a:latin typeface="Cambria Math" panose="02040503050406030204" pitchFamily="18" charset="0"/>
                        </a:rPr>
                        <m:t>𝟎</m:t>
                      </m:r>
                    </m:oMath>
                  </m:oMathPara>
                </a14:m>
                <a:endParaRPr lang="en-GB" sz="1400" b="1" dirty="0">
                  <a:latin typeface="+mj-lt"/>
                </a:endParaRPr>
              </a:p>
            </p:txBody>
          </p:sp>
        </mc:Choice>
        <mc:Fallback xmlns="">
          <p:sp>
            <p:nvSpPr>
              <p:cNvPr id="148" name="TextBox 147"/>
              <p:cNvSpPr txBox="1">
                <a:spLocks noRot="1" noChangeAspect="1" noMove="1" noResize="1" noEditPoints="1" noAdjustHandles="1" noChangeArrowheads="1" noChangeShapeType="1" noTextEdit="1"/>
              </p:cNvSpPr>
              <p:nvPr/>
            </p:nvSpPr>
            <p:spPr>
              <a:xfrm>
                <a:off x="2643521" y="3516062"/>
                <a:ext cx="364659" cy="523220"/>
              </a:xfrm>
              <a:prstGeom prst="rect">
                <a:avLst/>
              </a:prstGeom>
              <a:blipFill rotWithShape="0">
                <a:blip r:embed="rId1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9" name="TextBox 148"/>
              <p:cNvSpPr txBox="1"/>
              <p:nvPr/>
            </p:nvSpPr>
            <p:spPr>
              <a:xfrm>
                <a:off x="3083007" y="3504518"/>
                <a:ext cx="722312" cy="523220"/>
              </a:xfrm>
              <a:prstGeom prst="rect">
                <a:avLst/>
              </a:prstGeom>
              <a:noFill/>
            </p:spPr>
            <p:txBody>
              <a:bodyPr wrap="square" rtlCol="0">
                <a:spAutoFit/>
              </a:bodyPr>
              <a:lstStyle/>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𝑳</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𝒄</m:t>
                        </m:r>
                      </m:e>
                      <m:sub>
                        <m:r>
                          <a:rPr lang="en-GB" sz="1400" b="1" i="1" smtClean="0">
                            <a:solidFill>
                              <a:schemeClr val="tx1"/>
                            </a:solidFill>
                            <a:latin typeface="Cambria Math" panose="02040503050406030204" pitchFamily="18" charset="0"/>
                          </a:rPr>
                          <m:t>𝑴</m:t>
                        </m:r>
                      </m:sub>
                    </m:sSub>
                  </m:oMath>
                </a14:m>
                <a:endParaRPr lang="en-GB" sz="1400" b="1" dirty="0" smtClean="0">
                  <a:latin typeface="+mj-lt"/>
                </a:endParaRPr>
              </a:p>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𝒖</m:t>
                        </m:r>
                      </m:e>
                      <m:sub>
                        <m:r>
                          <a:rPr lang="en-GB" sz="1400" b="1" i="1" smtClean="0">
                            <a:solidFill>
                              <a:schemeClr val="tx1"/>
                            </a:solidFill>
                            <a:latin typeface="Cambria Math" panose="02040503050406030204" pitchFamily="18" charset="0"/>
                          </a:rPr>
                          <m:t>𝑴</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𝑳</m:t>
                        </m:r>
                      </m:sub>
                    </m:sSub>
                  </m:oMath>
                </a14:m>
                <a:endParaRPr lang="en-GB" sz="1400" b="1" dirty="0">
                  <a:latin typeface="+mj-lt"/>
                </a:endParaRPr>
              </a:p>
            </p:txBody>
          </p:sp>
        </mc:Choice>
        <mc:Fallback xmlns="">
          <p:sp>
            <p:nvSpPr>
              <p:cNvPr id="149" name="TextBox 148"/>
              <p:cNvSpPr txBox="1">
                <a:spLocks noRot="1" noChangeAspect="1" noMove="1" noResize="1" noEditPoints="1" noAdjustHandles="1" noChangeArrowheads="1" noChangeShapeType="1" noTextEdit="1"/>
              </p:cNvSpPr>
              <p:nvPr/>
            </p:nvSpPr>
            <p:spPr>
              <a:xfrm>
                <a:off x="3083007" y="3504518"/>
                <a:ext cx="722312" cy="523220"/>
              </a:xfrm>
              <a:prstGeom prst="rect">
                <a:avLst/>
              </a:prstGeom>
              <a:blipFill rotWithShape="0">
                <a:blip r:embed="rId17"/>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0" name="TextBox 149"/>
              <p:cNvSpPr txBox="1"/>
              <p:nvPr/>
            </p:nvSpPr>
            <p:spPr>
              <a:xfrm>
                <a:off x="3634122" y="3515380"/>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0" name="TextBox 149"/>
              <p:cNvSpPr txBox="1">
                <a:spLocks noRot="1" noChangeAspect="1" noMove="1" noResize="1" noEditPoints="1" noAdjustHandles="1" noChangeArrowheads="1" noChangeShapeType="1" noTextEdit="1"/>
              </p:cNvSpPr>
              <p:nvPr/>
            </p:nvSpPr>
            <p:spPr>
              <a:xfrm>
                <a:off x="3634122" y="3515380"/>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1" name="TextBox 150"/>
              <p:cNvSpPr txBox="1"/>
              <p:nvPr/>
            </p:nvSpPr>
            <p:spPr>
              <a:xfrm>
                <a:off x="4038599" y="3505200"/>
                <a:ext cx="800085" cy="523220"/>
              </a:xfrm>
              <a:prstGeom prst="rect">
                <a:avLst/>
              </a:prstGeom>
              <a:noFill/>
            </p:spPr>
            <p:txBody>
              <a:bodyPr wrap="square" rtlCol="0">
                <a:spAutoFit/>
              </a:bodyPr>
              <a:lstStyle/>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𝑴</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𝒄</m:t>
                        </m:r>
                      </m:e>
                      <m:sub>
                        <m:r>
                          <a:rPr lang="en-GB" sz="1400" b="1" i="1" smtClean="0">
                            <a:solidFill>
                              <a:schemeClr val="tx1"/>
                            </a:solidFill>
                            <a:latin typeface="Cambria Math" panose="02040503050406030204" pitchFamily="18" charset="0"/>
                          </a:rPr>
                          <m:t>𝑴</m:t>
                        </m:r>
                      </m:sub>
                    </m:sSub>
                  </m:oMath>
                </a14:m>
                <a:endParaRPr lang="en-GB" sz="1400" b="1" dirty="0" smtClean="0">
                  <a:latin typeface="+mj-lt"/>
                </a:endParaRPr>
              </a:p>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𝒖</m:t>
                        </m:r>
                      </m:e>
                      <m:sub>
                        <m:r>
                          <a:rPr lang="en-GB" sz="1400" b="1" i="1" smtClean="0">
                            <a:solidFill>
                              <a:schemeClr val="tx1"/>
                            </a:solidFill>
                            <a:latin typeface="Cambria Math" panose="02040503050406030204" pitchFamily="18" charset="0"/>
                          </a:rPr>
                          <m:t>𝑴</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𝑴</m:t>
                        </m:r>
                      </m:sub>
                    </m:sSub>
                  </m:oMath>
                </a14:m>
                <a:endParaRPr lang="en-GB" sz="1400" b="1" dirty="0">
                  <a:latin typeface="+mj-lt"/>
                </a:endParaRPr>
              </a:p>
            </p:txBody>
          </p:sp>
        </mc:Choice>
        <mc:Fallback xmlns="">
          <p:sp>
            <p:nvSpPr>
              <p:cNvPr id="151" name="TextBox 150"/>
              <p:cNvSpPr txBox="1">
                <a:spLocks noRot="1" noChangeAspect="1" noMove="1" noResize="1" noEditPoints="1" noAdjustHandles="1" noChangeArrowheads="1" noChangeShapeType="1" noTextEdit="1"/>
              </p:cNvSpPr>
              <p:nvPr/>
            </p:nvSpPr>
            <p:spPr>
              <a:xfrm>
                <a:off x="4038599" y="3505200"/>
                <a:ext cx="800085" cy="523220"/>
              </a:xfrm>
              <a:prstGeom prst="rect">
                <a:avLst/>
              </a:prstGeom>
              <a:blipFill rotWithShape="0">
                <a:blip r:embed="rId18"/>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2" name="TextBox 151"/>
              <p:cNvSpPr txBox="1"/>
              <p:nvPr/>
            </p:nvSpPr>
            <p:spPr>
              <a:xfrm>
                <a:off x="4589715"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2" name="TextBox 151"/>
              <p:cNvSpPr txBox="1">
                <a:spLocks noRot="1" noChangeAspect="1" noMove="1" noResize="1" noEditPoints="1" noAdjustHandles="1" noChangeArrowheads="1" noChangeShapeType="1" noTextEdit="1"/>
              </p:cNvSpPr>
              <p:nvPr/>
            </p:nvSpPr>
            <p:spPr>
              <a:xfrm>
                <a:off x="4589715" y="3516062"/>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3" name="TextBox 152"/>
              <p:cNvSpPr txBox="1"/>
              <p:nvPr/>
            </p:nvSpPr>
            <p:spPr>
              <a:xfrm>
                <a:off x="5064207" y="3505200"/>
                <a:ext cx="685256"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𝑀</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𝑀</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endParaRPr lang="en-GB" sz="1400" dirty="0">
                  <a:latin typeface="+mj-lt"/>
                </a:endParaRPr>
              </a:p>
            </p:txBody>
          </p:sp>
        </mc:Choice>
        <mc:Fallback xmlns="">
          <p:sp>
            <p:nvSpPr>
              <p:cNvPr id="153" name="TextBox 152"/>
              <p:cNvSpPr txBox="1">
                <a:spLocks noRot="1" noChangeAspect="1" noMove="1" noResize="1" noEditPoints="1" noAdjustHandles="1" noChangeArrowheads="1" noChangeShapeType="1" noTextEdit="1"/>
              </p:cNvSpPr>
              <p:nvPr/>
            </p:nvSpPr>
            <p:spPr>
              <a:xfrm>
                <a:off x="5064207" y="3505200"/>
                <a:ext cx="685256" cy="523220"/>
              </a:xfrm>
              <a:prstGeom prst="rect">
                <a:avLst/>
              </a:prstGeom>
              <a:blipFill rotWithShape="0">
                <a:blip r:embed="rId19"/>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4" name="TextBox 153"/>
              <p:cNvSpPr txBox="1"/>
              <p:nvPr/>
            </p:nvSpPr>
            <p:spPr>
              <a:xfrm>
                <a:off x="5615321" y="3516062"/>
                <a:ext cx="364659"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b="1" i="1" smtClean="0">
                          <a:solidFill>
                            <a:schemeClr val="tx1"/>
                          </a:solidFill>
                          <a:latin typeface="Cambria Math" panose="02040503050406030204" pitchFamily="18" charset="0"/>
                        </a:rPr>
                        <m:t>𝟎</m:t>
                      </m:r>
                    </m:oMath>
                  </m:oMathPara>
                </a14:m>
                <a:endParaRPr lang="en-GB" sz="1400" b="1" dirty="0" smtClean="0">
                  <a:latin typeface="+mj-lt"/>
                </a:endParaRPr>
              </a:p>
              <a:p>
                <a:pPr/>
                <a14:m>
                  <m:oMathPara xmlns:m="http://schemas.openxmlformats.org/officeDocument/2006/math">
                    <m:oMathParaPr>
                      <m:jc m:val="centerGroup"/>
                    </m:oMathParaPr>
                    <m:oMath xmlns:m="http://schemas.openxmlformats.org/officeDocument/2006/math">
                      <m:r>
                        <a:rPr lang="en-GB" sz="1400" b="1" i="1" smtClean="0">
                          <a:solidFill>
                            <a:schemeClr val="tx1"/>
                          </a:solidFill>
                          <a:latin typeface="Cambria Math" panose="02040503050406030204" pitchFamily="18" charset="0"/>
                        </a:rPr>
                        <m:t>𝟎</m:t>
                      </m:r>
                    </m:oMath>
                  </m:oMathPara>
                </a14:m>
                <a:endParaRPr lang="en-GB" sz="1400" b="1" dirty="0">
                  <a:latin typeface="+mj-lt"/>
                </a:endParaRPr>
              </a:p>
            </p:txBody>
          </p:sp>
        </mc:Choice>
        <mc:Fallback xmlns="">
          <p:sp>
            <p:nvSpPr>
              <p:cNvPr id="154" name="TextBox 153"/>
              <p:cNvSpPr txBox="1">
                <a:spLocks noRot="1" noChangeAspect="1" noMove="1" noResize="1" noEditPoints="1" noAdjustHandles="1" noChangeArrowheads="1" noChangeShapeType="1" noTextEdit="1"/>
              </p:cNvSpPr>
              <p:nvPr/>
            </p:nvSpPr>
            <p:spPr>
              <a:xfrm>
                <a:off x="5615321" y="3516062"/>
                <a:ext cx="364659" cy="523220"/>
              </a:xfrm>
              <a:prstGeom prst="rect">
                <a:avLst/>
              </a:prstGeom>
              <a:blipFill rotWithShape="0">
                <a:blip r:embed="rId1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5" name="TextBox 154"/>
              <p:cNvSpPr txBox="1"/>
              <p:nvPr/>
            </p:nvSpPr>
            <p:spPr>
              <a:xfrm>
                <a:off x="5978607" y="3505200"/>
                <a:ext cx="722312" cy="523220"/>
              </a:xfrm>
              <a:prstGeom prst="rect">
                <a:avLst/>
              </a:prstGeom>
              <a:noFill/>
            </p:spPr>
            <p:txBody>
              <a:bodyPr wrap="square" rtlCol="0">
                <a:spAutoFit/>
              </a:bodyPr>
              <a:lstStyle/>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𝑳</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𝒄</m:t>
                        </m:r>
                      </m:e>
                      <m:sub>
                        <m:r>
                          <a:rPr lang="en-GB" sz="1400" b="1" i="1" smtClean="0">
                            <a:solidFill>
                              <a:schemeClr val="tx1"/>
                            </a:solidFill>
                            <a:latin typeface="Cambria Math" panose="02040503050406030204" pitchFamily="18" charset="0"/>
                          </a:rPr>
                          <m:t>𝑯</m:t>
                        </m:r>
                      </m:sub>
                    </m:sSub>
                  </m:oMath>
                </a14:m>
                <a:endParaRPr lang="en-GB" sz="1400" b="1" dirty="0" smtClean="0">
                  <a:latin typeface="+mj-lt"/>
                </a:endParaRPr>
              </a:p>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𝒖</m:t>
                        </m:r>
                      </m:e>
                      <m:sub>
                        <m:r>
                          <a:rPr lang="en-GB" sz="1400" b="1" i="1" smtClean="0">
                            <a:solidFill>
                              <a:schemeClr val="tx1"/>
                            </a:solidFill>
                            <a:latin typeface="Cambria Math" panose="02040503050406030204" pitchFamily="18" charset="0"/>
                          </a:rPr>
                          <m:t>𝑯</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𝑳</m:t>
                        </m:r>
                      </m:sub>
                    </m:sSub>
                  </m:oMath>
                </a14:m>
                <a:endParaRPr lang="en-GB" sz="1400" b="1" dirty="0">
                  <a:latin typeface="+mj-lt"/>
                </a:endParaRPr>
              </a:p>
            </p:txBody>
          </p:sp>
        </mc:Choice>
        <mc:Fallback xmlns="">
          <p:sp>
            <p:nvSpPr>
              <p:cNvPr id="155" name="TextBox 154"/>
              <p:cNvSpPr txBox="1">
                <a:spLocks noRot="1" noChangeAspect="1" noMove="1" noResize="1" noEditPoints="1" noAdjustHandles="1" noChangeArrowheads="1" noChangeShapeType="1" noTextEdit="1"/>
              </p:cNvSpPr>
              <p:nvPr/>
            </p:nvSpPr>
            <p:spPr>
              <a:xfrm>
                <a:off x="5978607" y="3505200"/>
                <a:ext cx="722312" cy="523220"/>
              </a:xfrm>
              <a:prstGeom prst="rect">
                <a:avLst/>
              </a:prstGeom>
              <a:blipFill rotWithShape="0">
                <a:blip r:embed="rId20"/>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6" name="TextBox 155"/>
              <p:cNvSpPr txBox="1"/>
              <p:nvPr/>
            </p:nvSpPr>
            <p:spPr>
              <a:xfrm>
                <a:off x="6529722"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6" name="TextBox 155"/>
              <p:cNvSpPr txBox="1">
                <a:spLocks noRot="1" noChangeAspect="1" noMove="1" noResize="1" noEditPoints="1" noAdjustHandles="1" noChangeArrowheads="1" noChangeShapeType="1" noTextEdit="1"/>
              </p:cNvSpPr>
              <p:nvPr/>
            </p:nvSpPr>
            <p:spPr>
              <a:xfrm>
                <a:off x="6529722" y="3516062"/>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7" name="TextBox 156"/>
              <p:cNvSpPr txBox="1"/>
              <p:nvPr/>
            </p:nvSpPr>
            <p:spPr>
              <a:xfrm>
                <a:off x="6934200" y="3504518"/>
                <a:ext cx="846448" cy="523220"/>
              </a:xfrm>
              <a:prstGeom prst="rect">
                <a:avLst/>
              </a:prstGeom>
              <a:noFill/>
            </p:spPr>
            <p:txBody>
              <a:bodyPr wrap="square" rtlCol="0">
                <a:spAutoFit/>
              </a:bodyPr>
              <a:lstStyle/>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𝑴</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𝒄</m:t>
                        </m:r>
                      </m:e>
                      <m:sub>
                        <m:r>
                          <a:rPr lang="en-GB" sz="1400" b="1" i="1" smtClean="0">
                            <a:solidFill>
                              <a:schemeClr val="tx1"/>
                            </a:solidFill>
                            <a:latin typeface="Cambria Math" panose="02040503050406030204" pitchFamily="18" charset="0"/>
                          </a:rPr>
                          <m:t>𝑯</m:t>
                        </m:r>
                      </m:sub>
                    </m:sSub>
                  </m:oMath>
                </a14:m>
                <a:endParaRPr lang="en-GB" sz="1400" b="1" dirty="0" smtClean="0">
                  <a:latin typeface="+mj-lt"/>
                </a:endParaRPr>
              </a:p>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𝒖</m:t>
                        </m:r>
                      </m:e>
                      <m:sub>
                        <m:r>
                          <a:rPr lang="en-GB" sz="1400" b="1" i="1" smtClean="0">
                            <a:solidFill>
                              <a:schemeClr val="tx1"/>
                            </a:solidFill>
                            <a:latin typeface="Cambria Math" panose="02040503050406030204" pitchFamily="18" charset="0"/>
                          </a:rPr>
                          <m:t>𝑯</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𝑴</m:t>
                        </m:r>
                      </m:sub>
                    </m:sSub>
                  </m:oMath>
                </a14:m>
                <a:endParaRPr lang="en-GB" sz="1400" b="1" dirty="0">
                  <a:latin typeface="+mj-lt"/>
                </a:endParaRPr>
              </a:p>
            </p:txBody>
          </p:sp>
        </mc:Choice>
        <mc:Fallback xmlns="">
          <p:sp>
            <p:nvSpPr>
              <p:cNvPr id="157" name="TextBox 156"/>
              <p:cNvSpPr txBox="1">
                <a:spLocks noRot="1" noChangeAspect="1" noMove="1" noResize="1" noEditPoints="1" noAdjustHandles="1" noChangeArrowheads="1" noChangeShapeType="1" noTextEdit="1"/>
              </p:cNvSpPr>
              <p:nvPr/>
            </p:nvSpPr>
            <p:spPr>
              <a:xfrm>
                <a:off x="6934200" y="3504518"/>
                <a:ext cx="846448" cy="523220"/>
              </a:xfrm>
              <a:prstGeom prst="rect">
                <a:avLst/>
              </a:prstGeom>
              <a:blipFill rotWithShape="0">
                <a:blip r:embed="rId21"/>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8" name="TextBox 157"/>
              <p:cNvSpPr txBox="1"/>
              <p:nvPr/>
            </p:nvSpPr>
            <p:spPr>
              <a:xfrm>
                <a:off x="7485315" y="3515380"/>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8" name="TextBox 157"/>
              <p:cNvSpPr txBox="1">
                <a:spLocks noRot="1" noChangeAspect="1" noMove="1" noResize="1" noEditPoints="1" noAdjustHandles="1" noChangeArrowheads="1" noChangeShapeType="1" noTextEdit="1"/>
              </p:cNvSpPr>
              <p:nvPr/>
            </p:nvSpPr>
            <p:spPr>
              <a:xfrm>
                <a:off x="7485315" y="3515380"/>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9" name="TextBox 158"/>
              <p:cNvSpPr txBox="1"/>
              <p:nvPr/>
            </p:nvSpPr>
            <p:spPr>
              <a:xfrm>
                <a:off x="7883607" y="3505200"/>
                <a:ext cx="775849" cy="523220"/>
              </a:xfrm>
              <a:prstGeom prst="rect">
                <a:avLst/>
              </a:prstGeom>
              <a:noFill/>
            </p:spPr>
            <p:txBody>
              <a:bodyPr wrap="square" rtlCol="0">
                <a:spAutoFit/>
              </a:bodyPr>
              <a:lstStyle/>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𝑯</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𝒄</m:t>
                        </m:r>
                      </m:e>
                      <m:sub>
                        <m:r>
                          <a:rPr lang="en-GB" sz="1400" b="1" i="1" smtClean="0">
                            <a:solidFill>
                              <a:schemeClr val="tx1"/>
                            </a:solidFill>
                            <a:latin typeface="Cambria Math" panose="02040503050406030204" pitchFamily="18" charset="0"/>
                          </a:rPr>
                          <m:t>𝑯</m:t>
                        </m:r>
                      </m:sub>
                    </m:sSub>
                  </m:oMath>
                </a14:m>
                <a:endParaRPr lang="en-GB" sz="1400" b="1" dirty="0" smtClean="0">
                  <a:latin typeface="+mj-lt"/>
                </a:endParaRPr>
              </a:p>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𝒖</m:t>
                        </m:r>
                      </m:e>
                      <m:sub>
                        <m:r>
                          <a:rPr lang="en-GB" sz="1400" b="1" i="1" smtClean="0">
                            <a:solidFill>
                              <a:schemeClr val="tx1"/>
                            </a:solidFill>
                            <a:latin typeface="Cambria Math" panose="02040503050406030204" pitchFamily="18" charset="0"/>
                          </a:rPr>
                          <m:t>𝑯</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𝑯</m:t>
                        </m:r>
                      </m:sub>
                    </m:sSub>
                  </m:oMath>
                </a14:m>
                <a:endParaRPr lang="en-GB" sz="1400" b="1" dirty="0">
                  <a:latin typeface="+mj-lt"/>
                </a:endParaRPr>
              </a:p>
            </p:txBody>
          </p:sp>
        </mc:Choice>
        <mc:Fallback xmlns="">
          <p:sp>
            <p:nvSpPr>
              <p:cNvPr id="159" name="TextBox 158"/>
              <p:cNvSpPr txBox="1">
                <a:spLocks noRot="1" noChangeAspect="1" noMove="1" noResize="1" noEditPoints="1" noAdjustHandles="1" noChangeArrowheads="1" noChangeShapeType="1" noTextEdit="1"/>
              </p:cNvSpPr>
              <p:nvPr/>
            </p:nvSpPr>
            <p:spPr>
              <a:xfrm>
                <a:off x="7883607" y="3505200"/>
                <a:ext cx="775849" cy="523220"/>
              </a:xfrm>
              <a:prstGeom prst="rect">
                <a:avLst/>
              </a:prstGeom>
              <a:blipFill rotWithShape="0">
                <a:blip r:embed="rId22"/>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0" name="TextBox 159"/>
              <p:cNvSpPr txBox="1"/>
              <p:nvPr/>
            </p:nvSpPr>
            <p:spPr>
              <a:xfrm>
                <a:off x="8434722"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60" name="TextBox 159"/>
              <p:cNvSpPr txBox="1">
                <a:spLocks noRot="1" noChangeAspect="1" noMove="1" noResize="1" noEditPoints="1" noAdjustHandles="1" noChangeArrowheads="1" noChangeShapeType="1" noTextEdit="1"/>
              </p:cNvSpPr>
              <p:nvPr/>
            </p:nvSpPr>
            <p:spPr>
              <a:xfrm>
                <a:off x="8434722" y="3516062"/>
                <a:ext cx="328278" cy="523220"/>
              </a:xfrm>
              <a:prstGeom prst="rect">
                <a:avLst/>
              </a:prstGeom>
              <a:blipFill rotWithShape="0">
                <a:blip r:embed="rId12"/>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9499672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 Placeholder 2"/>
              <p:cNvSpPr>
                <a:spLocks noGrp="1"/>
              </p:cNvSpPr>
              <p:nvPr>
                <p:ph type="body" sz="half" idx="1"/>
              </p:nvPr>
            </p:nvSpPr>
            <p:spPr>
              <a:xfrm>
                <a:off x="80753" y="4093442"/>
                <a:ext cx="8953500" cy="2764557"/>
              </a:xfrm>
            </p:spPr>
            <p:txBody>
              <a:bodyPr/>
              <a:lstStyle/>
              <a:p>
                <a:pPr marL="0" indent="0" algn="just">
                  <a:spcBef>
                    <a:spcPts val="0"/>
                  </a:spcBef>
                  <a:buNone/>
                </a:pPr>
                <a:r>
                  <a:rPr lang="en-GB" dirty="0" smtClean="0">
                    <a:solidFill>
                      <a:schemeClr val="tx1"/>
                    </a:solidFill>
                  </a:rPr>
                  <a:t>Player 1’s best choices are </a:t>
                </a:r>
                <a:r>
                  <a:rPr lang="en-GB" dirty="0" err="1" smtClean="0">
                    <a:solidFill>
                      <a:schemeClr val="tx1"/>
                    </a:solidFill>
                  </a:rPr>
                  <a:t>i</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oMath>
                </a14:m>
                <a:r>
                  <a:rPr lang="en-GB" sz="3200" dirty="0">
                    <a:solidFill>
                      <a:schemeClr val="tx1"/>
                    </a:solidFill>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r>
                  <a:rPr lang="en-GB" dirty="0" smtClean="0">
                    <a:solidFill>
                      <a:schemeClr val="tx1"/>
                    </a:solidFill>
                  </a:rPr>
                  <a:t>, ii)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oMath>
                </a14:m>
                <a:r>
                  <a:rPr lang="en-GB" sz="3200" dirty="0">
                    <a:solidFill>
                      <a:schemeClr val="tx1"/>
                    </a:solidFill>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a14:m>
                <a:r>
                  <a:rPr lang="en-GB" dirty="0" smtClean="0">
                    <a:solidFill>
                      <a:schemeClr val="tx1"/>
                    </a:solidFill>
                  </a:rPr>
                  <a:t> and iii)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oMath>
                </a14:m>
                <a:r>
                  <a:rPr lang="en-GB" sz="3200" dirty="0">
                    <a:solidFill>
                      <a:schemeClr val="tx1"/>
                    </a:solidFill>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a14:m>
                <a:endParaRPr lang="en-GB" dirty="0" smtClean="0">
                  <a:solidFill>
                    <a:schemeClr val="tx1"/>
                  </a:solidFill>
                </a:endParaRPr>
              </a:p>
              <a:p>
                <a:pPr marL="0" indent="0" algn="just">
                  <a:spcBef>
                    <a:spcPts val="0"/>
                  </a:spcBef>
                  <a:buNone/>
                </a:pPr>
                <a:r>
                  <a:rPr lang="en-GB" dirty="0" smtClean="0">
                    <a:solidFill>
                      <a:schemeClr val="tx1"/>
                    </a:solidFill>
                  </a:rPr>
                  <a:t> Other choices give him smaller profits</a:t>
                </a:r>
              </a:p>
              <a:p>
                <a:pPr marL="0" indent="0" algn="just">
                  <a:spcBef>
                    <a:spcPts val="0"/>
                  </a:spcBef>
                  <a:buNone/>
                </a:pPr>
                <a:r>
                  <a:rPr lang="en-GB" dirty="0" smtClean="0">
                    <a:solidFill>
                      <a:schemeClr val="tx1"/>
                    </a:solidFill>
                  </a:rPr>
                  <a:t>Suppose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r>
                      <a:rPr lang="en-GB" i="1" dirty="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𝑐</m:t>
                        </m:r>
                      </m:e>
                      <m:sub>
                        <m:r>
                          <a:rPr lang="en-GB" b="0" i="1" smtClean="0">
                            <a:solidFill>
                              <a:schemeClr val="tx1"/>
                            </a:solidFill>
                            <a:latin typeface="Cambria Math" panose="02040503050406030204" pitchFamily="18" charset="0"/>
                          </a:rPr>
                          <m:t>𝑀</m:t>
                        </m:r>
                      </m:sub>
                    </m:sSub>
                    <m:r>
                      <a:rPr lang="en-GB" b="0" i="1" smtClean="0">
                        <a:solidFill>
                          <a:schemeClr val="tx1"/>
                        </a:solidFill>
                        <a:latin typeface="Cambria Math" panose="02040503050406030204" pitchFamily="18" charset="0"/>
                      </a:rPr>
                      <m:t>&gt;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r>
                      <a:rPr lang="en-GB" i="1" dirty="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𝑐</m:t>
                        </m:r>
                      </m:e>
                      <m:sub>
                        <m:r>
                          <a:rPr lang="en-GB" b="0" i="1" smtClean="0">
                            <a:solidFill>
                              <a:schemeClr val="tx1"/>
                            </a:solidFill>
                            <a:latin typeface="Cambria Math" panose="02040503050406030204" pitchFamily="18" charset="0"/>
                          </a:rPr>
                          <m:t>𝐿</m:t>
                        </m:r>
                      </m:sub>
                    </m:sSub>
                  </m:oMath>
                </a14:m>
                <a:r>
                  <a:rPr lang="en-GB" dirty="0" smtClean="0">
                    <a:solidFill>
                      <a:schemeClr val="tx1"/>
                    </a:solidFill>
                  </a:rPr>
                  <a:t> and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r>
                      <a:rPr lang="en-GB" i="1" dirty="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𝑐</m:t>
                        </m:r>
                      </m:e>
                      <m:sub>
                        <m:r>
                          <a:rPr lang="en-GB" b="0" i="1" smtClean="0">
                            <a:solidFill>
                              <a:schemeClr val="tx1"/>
                            </a:solidFill>
                            <a:latin typeface="Cambria Math" panose="02040503050406030204" pitchFamily="18" charset="0"/>
                          </a:rPr>
                          <m:t>𝑀</m:t>
                        </m:r>
                      </m:sub>
                    </m:sSub>
                    <m:r>
                      <a:rPr lang="en-GB" b="0" i="1" smtClean="0">
                        <a:solidFill>
                          <a:schemeClr val="tx1"/>
                        </a:solidFill>
                        <a:latin typeface="Cambria Math" panose="02040503050406030204" pitchFamily="18" charset="0"/>
                      </a:rPr>
                      <m:t>&gt;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r>
                      <a:rPr lang="en-GB" i="1" dirty="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𝑐</m:t>
                        </m:r>
                      </m:e>
                      <m:sub>
                        <m:r>
                          <a:rPr lang="en-GB" b="0" i="1" smtClean="0">
                            <a:solidFill>
                              <a:schemeClr val="tx1"/>
                            </a:solidFill>
                            <a:latin typeface="Cambria Math" panose="02040503050406030204" pitchFamily="18" charset="0"/>
                          </a:rPr>
                          <m:t>𝐻</m:t>
                        </m:r>
                      </m:sub>
                    </m:sSub>
                  </m:oMath>
                </a14:m>
                <a:r>
                  <a:rPr lang="en-GB" dirty="0" smtClean="0">
                    <a:solidFill>
                      <a:schemeClr val="tx1"/>
                    </a:solidFill>
                  </a:rPr>
                  <a:t>. Then the best choice for the Seller is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oMath>
                </a14:m>
                <a:r>
                  <a:rPr lang="en-GB" sz="3200" dirty="0">
                    <a:solidFill>
                      <a:schemeClr val="tx1"/>
                    </a:solidFill>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a14:m>
                <a:endParaRPr lang="en-GB" dirty="0" smtClean="0">
                  <a:solidFill>
                    <a:schemeClr val="tx1"/>
                  </a:solidFill>
                </a:endParaRPr>
              </a:p>
              <a:p>
                <a:pPr marL="0" indent="0" algn="just">
                  <a:spcBef>
                    <a:spcPts val="0"/>
                  </a:spcBef>
                  <a:buNone/>
                </a:pPr>
                <a:r>
                  <a:rPr lang="en-GB" dirty="0" smtClean="0">
                    <a:solidFill>
                      <a:schemeClr val="tx1"/>
                    </a:solidFill>
                  </a:rPr>
                  <a:t>SPNE:  Seller plays strategy </a:t>
                </a:r>
                <a14:m>
                  <m:oMath xmlns:m="http://schemas.openxmlformats.org/officeDocument/2006/math">
                    <m:r>
                      <a:rPr lang="en-GB" b="0" i="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oMath>
                </a14:m>
                <a:r>
                  <a:rPr lang="en-GB" sz="3200" dirty="0">
                    <a:solidFill>
                      <a:schemeClr val="tx1"/>
                    </a:solidFill>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a14:m>
                <a:r>
                  <a:rPr lang="en-GB" dirty="0" smtClean="0">
                    <a:solidFill>
                      <a:schemeClr val="tx1"/>
                    </a:solidFill>
                  </a:rPr>
                  <a:t>)</a:t>
                </a:r>
              </a:p>
              <a:p>
                <a:pPr marL="0" indent="0" algn="just">
                  <a:spcBef>
                    <a:spcPts val="0"/>
                  </a:spcBef>
                  <a:buNone/>
                </a:pPr>
                <a:r>
                  <a:rPr lang="en-GB" dirty="0">
                    <a:solidFill>
                      <a:schemeClr val="tx1"/>
                    </a:solidFill>
                  </a:rPr>
                  <a:t>	</a:t>
                </a:r>
                <a:r>
                  <a:rPr lang="en-GB" dirty="0" smtClean="0">
                    <a:solidFill>
                      <a:schemeClr val="tx1"/>
                    </a:solidFill>
                  </a:rPr>
                  <a:t>  Buyer plays strategy (b, </a:t>
                </a:r>
                <a:r>
                  <a:rPr lang="en-GB" dirty="0" err="1" smtClean="0">
                    <a:solidFill>
                      <a:schemeClr val="tx1"/>
                    </a:solidFill>
                  </a:rPr>
                  <a:t>nb</a:t>
                </a:r>
                <a:r>
                  <a:rPr lang="en-GB" dirty="0" smtClean="0">
                    <a:solidFill>
                      <a:schemeClr val="tx1"/>
                    </a:solidFill>
                  </a:rPr>
                  <a:t>, </a:t>
                </a:r>
                <a:r>
                  <a:rPr lang="en-GB" dirty="0" err="1" smtClean="0">
                    <a:solidFill>
                      <a:schemeClr val="tx1"/>
                    </a:solidFill>
                  </a:rPr>
                  <a:t>nb</a:t>
                </a:r>
                <a:r>
                  <a:rPr lang="en-GB" dirty="0" smtClean="0">
                    <a:solidFill>
                      <a:schemeClr val="tx1"/>
                    </a:solidFill>
                  </a:rPr>
                  <a:t>, b, b, </a:t>
                </a:r>
                <a:r>
                  <a:rPr lang="en-GB" dirty="0" err="1" smtClean="0">
                    <a:solidFill>
                      <a:schemeClr val="tx1"/>
                    </a:solidFill>
                  </a:rPr>
                  <a:t>nb</a:t>
                </a:r>
                <a:r>
                  <a:rPr lang="en-GB" dirty="0" smtClean="0">
                    <a:solidFill>
                      <a:schemeClr val="tx1"/>
                    </a:solidFill>
                  </a:rPr>
                  <a:t>, b, b, b)</a:t>
                </a:r>
                <a:endParaRPr lang="en-GB" dirty="0">
                  <a:solidFill>
                    <a:schemeClr val="tx1"/>
                  </a:solidFill>
                </a:endParaRPr>
              </a:p>
            </p:txBody>
          </p:sp>
        </mc:Choice>
        <mc:Fallback xmlns="">
          <p:sp>
            <p:nvSpPr>
              <p:cNvPr id="3" name="Text Placeholder 2"/>
              <p:cNvSpPr>
                <a:spLocks noGrp="1" noRot="1" noChangeAspect="1" noMove="1" noResize="1" noEditPoints="1" noAdjustHandles="1" noChangeArrowheads="1" noChangeShapeType="1" noTextEdit="1"/>
              </p:cNvSpPr>
              <p:nvPr>
                <p:ph type="body" sz="half" idx="1"/>
              </p:nvPr>
            </p:nvSpPr>
            <p:spPr>
              <a:xfrm>
                <a:off x="80753" y="4093442"/>
                <a:ext cx="8953500" cy="2764557"/>
              </a:xfrm>
              <a:blipFill rotWithShape="0">
                <a:blip r:embed="rId2"/>
                <a:stretch>
                  <a:fillRect l="-1021" t="-2863" r="-1089" b="-1101"/>
                </a:stretch>
              </a:blipFill>
            </p:spPr>
            <p:txBody>
              <a:bodyPr/>
              <a:lstStyle/>
              <a:p>
                <a:r>
                  <a:rPr lang="en-GB">
                    <a:noFill/>
                  </a:rPr>
                  <a:t> </a:t>
                </a:r>
              </a:p>
            </p:txBody>
          </p:sp>
        </mc:Fallback>
      </mc:AlternateContent>
      <p:sp>
        <p:nvSpPr>
          <p:cNvPr id="6" name="Oval 5"/>
          <p:cNvSpPr/>
          <p:nvPr/>
        </p:nvSpPr>
        <p:spPr bwMode="auto">
          <a:xfrm>
            <a:off x="3962400" y="685800"/>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 name="Straight Connector 7"/>
          <p:cNvCxnSpPr>
            <a:stCxn id="6" idx="4"/>
            <a:endCxn id="65" idx="1"/>
          </p:cNvCxnSpPr>
          <p:nvPr/>
        </p:nvCxnSpPr>
        <p:spPr bwMode="auto">
          <a:xfrm flipH="1">
            <a:off x="3507666" y="757800"/>
            <a:ext cx="490734" cy="163092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 name="Straight Connector 9"/>
          <p:cNvCxnSpPr>
            <a:stCxn id="6" idx="5"/>
            <a:endCxn id="82" idx="2"/>
          </p:cNvCxnSpPr>
          <p:nvPr/>
        </p:nvCxnSpPr>
        <p:spPr bwMode="auto">
          <a:xfrm>
            <a:off x="4023856" y="747256"/>
            <a:ext cx="4249999" cy="1695851"/>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2" name="Straight Connector 11"/>
          <p:cNvCxnSpPr>
            <a:stCxn id="6" idx="4"/>
            <a:endCxn id="70" idx="0"/>
          </p:cNvCxnSpPr>
          <p:nvPr/>
        </p:nvCxnSpPr>
        <p:spPr bwMode="auto">
          <a:xfrm>
            <a:off x="3998400" y="757800"/>
            <a:ext cx="482310" cy="1638763"/>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3" name="Straight Connector 12"/>
          <p:cNvCxnSpPr>
            <a:stCxn id="6" idx="4"/>
            <a:endCxn id="73" idx="0"/>
          </p:cNvCxnSpPr>
          <p:nvPr/>
        </p:nvCxnSpPr>
        <p:spPr bwMode="auto">
          <a:xfrm>
            <a:off x="3998400" y="757800"/>
            <a:ext cx="1453344" cy="163092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 name="Straight Connector 13"/>
          <p:cNvCxnSpPr>
            <a:stCxn id="6" idx="4"/>
            <a:endCxn id="76" idx="1"/>
          </p:cNvCxnSpPr>
          <p:nvPr/>
        </p:nvCxnSpPr>
        <p:spPr bwMode="auto">
          <a:xfrm>
            <a:off x="3998400" y="757800"/>
            <a:ext cx="2380356" cy="1659851"/>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 name="Straight Connector 14"/>
          <p:cNvCxnSpPr>
            <a:stCxn id="6" idx="4"/>
            <a:endCxn id="79" idx="2"/>
          </p:cNvCxnSpPr>
          <p:nvPr/>
        </p:nvCxnSpPr>
        <p:spPr bwMode="auto">
          <a:xfrm>
            <a:off x="3998400" y="757800"/>
            <a:ext cx="3358280" cy="16774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6" name="Straight Connector 45"/>
          <p:cNvCxnSpPr>
            <a:stCxn id="6" idx="3"/>
            <a:endCxn id="91" idx="7"/>
          </p:cNvCxnSpPr>
          <p:nvPr/>
        </p:nvCxnSpPr>
        <p:spPr bwMode="auto">
          <a:xfrm flipH="1">
            <a:off x="743859" y="747256"/>
            <a:ext cx="3229085" cy="162548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7" name="Straight Connector 46"/>
          <p:cNvCxnSpPr>
            <a:stCxn id="6" idx="4"/>
            <a:endCxn id="85" idx="0"/>
          </p:cNvCxnSpPr>
          <p:nvPr/>
        </p:nvCxnSpPr>
        <p:spPr bwMode="auto">
          <a:xfrm flipH="1">
            <a:off x="2566665" y="757800"/>
            <a:ext cx="1431735" cy="1619201"/>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8" name="Straight Connector 47"/>
          <p:cNvCxnSpPr>
            <a:stCxn id="6" idx="4"/>
            <a:endCxn id="88" idx="0"/>
          </p:cNvCxnSpPr>
          <p:nvPr/>
        </p:nvCxnSpPr>
        <p:spPr bwMode="auto">
          <a:xfrm flipH="1">
            <a:off x="1556603" y="757800"/>
            <a:ext cx="2441797" cy="1620384"/>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65" name="Oval 64"/>
          <p:cNvSpPr/>
          <p:nvPr/>
        </p:nvSpPr>
        <p:spPr bwMode="auto">
          <a:xfrm>
            <a:off x="3497122" y="2378184"/>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67" name="Straight Connector 66"/>
          <p:cNvCxnSpPr>
            <a:stCxn id="65" idx="3"/>
          </p:cNvCxnSpPr>
          <p:nvPr/>
        </p:nvCxnSpPr>
        <p:spPr bwMode="auto">
          <a:xfrm flipH="1">
            <a:off x="3232522" y="2439640"/>
            <a:ext cx="275144" cy="1004272"/>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p:cNvCxnSpPr>
            <a:endCxn id="65" idx="5"/>
          </p:cNvCxnSpPr>
          <p:nvPr/>
        </p:nvCxnSpPr>
        <p:spPr bwMode="auto">
          <a:xfrm flipH="1" flipV="1">
            <a:off x="3558578" y="2439640"/>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0" name="Oval 69"/>
          <p:cNvSpPr/>
          <p:nvPr/>
        </p:nvSpPr>
        <p:spPr bwMode="auto">
          <a:xfrm>
            <a:off x="4444710" y="2396563"/>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71" name="Straight Connector 70"/>
          <p:cNvCxnSpPr>
            <a:stCxn id="70" idx="3"/>
          </p:cNvCxnSpPr>
          <p:nvPr/>
        </p:nvCxnSpPr>
        <p:spPr bwMode="auto">
          <a:xfrm flipH="1">
            <a:off x="4180110" y="2458019"/>
            <a:ext cx="275144" cy="1004272"/>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p:cNvCxnSpPr>
            <a:endCxn id="70" idx="5"/>
          </p:cNvCxnSpPr>
          <p:nvPr/>
        </p:nvCxnSpPr>
        <p:spPr bwMode="auto">
          <a:xfrm flipH="1" flipV="1">
            <a:off x="4506166" y="2458019"/>
            <a:ext cx="292254" cy="1029729"/>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3" name="Oval 72"/>
          <p:cNvSpPr/>
          <p:nvPr/>
        </p:nvSpPr>
        <p:spPr bwMode="auto">
          <a:xfrm>
            <a:off x="5415744" y="2388728"/>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74" name="Straight Connector 73"/>
          <p:cNvCxnSpPr>
            <a:stCxn id="73" idx="3"/>
          </p:cNvCxnSpPr>
          <p:nvPr/>
        </p:nvCxnSpPr>
        <p:spPr bwMode="auto">
          <a:xfrm flipH="1">
            <a:off x="5151144" y="2450184"/>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p:cNvCxnSpPr>
            <a:endCxn id="73" idx="5"/>
          </p:cNvCxnSpPr>
          <p:nvPr/>
        </p:nvCxnSpPr>
        <p:spPr bwMode="auto">
          <a:xfrm flipH="1" flipV="1">
            <a:off x="5477200" y="2450184"/>
            <a:ext cx="246741" cy="1037563"/>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6" name="Oval 75"/>
          <p:cNvSpPr/>
          <p:nvPr/>
        </p:nvSpPr>
        <p:spPr bwMode="auto">
          <a:xfrm>
            <a:off x="6368212" y="2407107"/>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77" name="Straight Connector 76"/>
          <p:cNvCxnSpPr>
            <a:stCxn id="76" idx="3"/>
          </p:cNvCxnSpPr>
          <p:nvPr/>
        </p:nvCxnSpPr>
        <p:spPr bwMode="auto">
          <a:xfrm flipH="1">
            <a:off x="6103612" y="2468563"/>
            <a:ext cx="275144" cy="1004272"/>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p:cNvCxnSpPr>
            <a:endCxn id="76" idx="5"/>
          </p:cNvCxnSpPr>
          <p:nvPr/>
        </p:nvCxnSpPr>
        <p:spPr bwMode="auto">
          <a:xfrm flipH="1" flipV="1">
            <a:off x="6429668" y="2468563"/>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9" name="Oval 78"/>
          <p:cNvSpPr/>
          <p:nvPr/>
        </p:nvSpPr>
        <p:spPr bwMode="auto">
          <a:xfrm>
            <a:off x="7356680" y="2399272"/>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0" name="Straight Connector 79"/>
          <p:cNvCxnSpPr>
            <a:stCxn id="79" idx="3"/>
          </p:cNvCxnSpPr>
          <p:nvPr/>
        </p:nvCxnSpPr>
        <p:spPr bwMode="auto">
          <a:xfrm flipH="1">
            <a:off x="7092080" y="2460728"/>
            <a:ext cx="275144" cy="1004272"/>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p:cNvCxnSpPr>
            <a:endCxn id="79" idx="5"/>
          </p:cNvCxnSpPr>
          <p:nvPr/>
        </p:nvCxnSpPr>
        <p:spPr bwMode="auto">
          <a:xfrm flipH="1" flipV="1">
            <a:off x="7418136" y="2460728"/>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82" name="Oval 81"/>
          <p:cNvSpPr/>
          <p:nvPr/>
        </p:nvSpPr>
        <p:spPr bwMode="auto">
          <a:xfrm>
            <a:off x="8273855" y="2407107"/>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3" name="Straight Connector 82"/>
          <p:cNvCxnSpPr>
            <a:stCxn id="82" idx="3"/>
          </p:cNvCxnSpPr>
          <p:nvPr/>
        </p:nvCxnSpPr>
        <p:spPr bwMode="auto">
          <a:xfrm flipH="1">
            <a:off x="8009255" y="2468563"/>
            <a:ext cx="275144" cy="1004272"/>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p:cNvCxnSpPr>
            <a:endCxn id="82" idx="5"/>
          </p:cNvCxnSpPr>
          <p:nvPr/>
        </p:nvCxnSpPr>
        <p:spPr bwMode="auto">
          <a:xfrm flipH="1" flipV="1">
            <a:off x="8335311" y="2468563"/>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85" name="Oval 84"/>
          <p:cNvSpPr/>
          <p:nvPr/>
        </p:nvSpPr>
        <p:spPr bwMode="auto">
          <a:xfrm>
            <a:off x="2530665" y="2377001"/>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6" name="Straight Connector 85"/>
          <p:cNvCxnSpPr>
            <a:stCxn id="85" idx="3"/>
          </p:cNvCxnSpPr>
          <p:nvPr/>
        </p:nvCxnSpPr>
        <p:spPr bwMode="auto">
          <a:xfrm flipH="1">
            <a:off x="2266065" y="2438457"/>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p:cNvCxnSpPr>
            <a:endCxn id="85" idx="5"/>
          </p:cNvCxnSpPr>
          <p:nvPr/>
        </p:nvCxnSpPr>
        <p:spPr bwMode="auto">
          <a:xfrm flipH="1" flipV="1">
            <a:off x="2592121" y="2438457"/>
            <a:ext cx="246741" cy="1037563"/>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88" name="Oval 87"/>
          <p:cNvSpPr/>
          <p:nvPr/>
        </p:nvSpPr>
        <p:spPr bwMode="auto">
          <a:xfrm>
            <a:off x="1520603" y="2378184"/>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9" name="Straight Connector 88"/>
          <p:cNvCxnSpPr>
            <a:stCxn id="88" idx="3"/>
          </p:cNvCxnSpPr>
          <p:nvPr/>
        </p:nvCxnSpPr>
        <p:spPr bwMode="auto">
          <a:xfrm flipH="1">
            <a:off x="1256003" y="2439640"/>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p:cNvCxnSpPr>
            <a:endCxn id="88" idx="5"/>
          </p:cNvCxnSpPr>
          <p:nvPr/>
        </p:nvCxnSpPr>
        <p:spPr bwMode="auto">
          <a:xfrm flipH="1" flipV="1">
            <a:off x="1582059" y="2439640"/>
            <a:ext cx="246741" cy="1037563"/>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91" name="Oval 90"/>
          <p:cNvSpPr/>
          <p:nvPr/>
        </p:nvSpPr>
        <p:spPr bwMode="auto">
          <a:xfrm>
            <a:off x="682403" y="2362200"/>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92" name="Straight Connector 91"/>
          <p:cNvCxnSpPr>
            <a:stCxn id="91" idx="3"/>
          </p:cNvCxnSpPr>
          <p:nvPr/>
        </p:nvCxnSpPr>
        <p:spPr bwMode="auto">
          <a:xfrm flipH="1">
            <a:off x="417803" y="2423656"/>
            <a:ext cx="275144" cy="1004272"/>
          </a:xfrm>
          <a:prstGeom prst="line">
            <a:avLst/>
          </a:prstGeom>
          <a:ln w="2857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3" name="Straight Connector 92"/>
          <p:cNvCxnSpPr>
            <a:endCxn id="91" idx="5"/>
          </p:cNvCxnSpPr>
          <p:nvPr/>
        </p:nvCxnSpPr>
        <p:spPr bwMode="auto">
          <a:xfrm flipH="1" flipV="1">
            <a:off x="743859" y="2423656"/>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13" name="TextBox 112"/>
              <p:cNvSpPr txBox="1"/>
              <p:nvPr/>
            </p:nvSpPr>
            <p:spPr>
              <a:xfrm rot="20050779">
                <a:off x="990600" y="1769159"/>
                <a:ext cx="762000" cy="369332"/>
              </a:xfrm>
              <a:prstGeom prst="rect">
                <a:avLst/>
              </a:prstGeom>
              <a:noFill/>
            </p:spPr>
            <p:txBody>
              <a:bodyPr wrap="square" rtlCol="0">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oMath>
                </a14:m>
                <a:r>
                  <a:rPr lang="en-GB" dirty="0" smtClean="0">
                    <a:latin typeface="+mj-lt"/>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dirty="0">
                  <a:latin typeface="+mj-lt"/>
                </a:endParaRPr>
              </a:p>
            </p:txBody>
          </p:sp>
        </mc:Choice>
        <mc:Fallback xmlns="">
          <p:sp>
            <p:nvSpPr>
              <p:cNvPr id="113" name="TextBox 112"/>
              <p:cNvSpPr txBox="1">
                <a:spLocks noRot="1" noChangeAspect="1" noMove="1" noResize="1" noEditPoints="1" noAdjustHandles="1" noChangeArrowheads="1" noChangeShapeType="1" noTextEdit="1"/>
              </p:cNvSpPr>
              <p:nvPr/>
            </p:nvSpPr>
            <p:spPr>
              <a:xfrm rot="20050779">
                <a:off x="990600" y="1769159"/>
                <a:ext cx="762000" cy="369332"/>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4" name="TextBox 113"/>
              <p:cNvSpPr txBox="1"/>
              <p:nvPr/>
            </p:nvSpPr>
            <p:spPr>
              <a:xfrm rot="19560000">
                <a:off x="1473906" y="1836416"/>
                <a:ext cx="916235" cy="369332"/>
              </a:xfrm>
              <a:prstGeom prst="rect">
                <a:avLst/>
              </a:prstGeom>
              <a:noFill/>
            </p:spPr>
            <p:txBody>
              <a:bodyPr wrap="square" rtlCol="0">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oMath>
                </a14:m>
                <a:r>
                  <a:rPr lang="en-GB" dirty="0" smtClean="0">
                    <a:latin typeface="+mj-lt"/>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dirty="0">
                  <a:latin typeface="+mj-lt"/>
                </a:endParaRPr>
              </a:p>
            </p:txBody>
          </p:sp>
        </mc:Choice>
        <mc:Fallback xmlns="">
          <p:sp>
            <p:nvSpPr>
              <p:cNvPr id="114" name="TextBox 113"/>
              <p:cNvSpPr txBox="1">
                <a:spLocks noRot="1" noChangeAspect="1" noMove="1" noResize="1" noEditPoints="1" noAdjustHandles="1" noChangeArrowheads="1" noChangeShapeType="1" noTextEdit="1"/>
              </p:cNvSpPr>
              <p:nvPr/>
            </p:nvSpPr>
            <p:spPr>
              <a:xfrm rot="19560000">
                <a:off x="1473906" y="1836416"/>
                <a:ext cx="916235" cy="369332"/>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5" name="TextBox 114"/>
              <p:cNvSpPr txBox="1"/>
              <p:nvPr/>
            </p:nvSpPr>
            <p:spPr>
              <a:xfrm rot="18720000">
                <a:off x="2290575" y="1815513"/>
                <a:ext cx="948975" cy="369332"/>
              </a:xfrm>
              <a:prstGeom prst="rect">
                <a:avLst/>
              </a:prstGeom>
              <a:noFill/>
            </p:spPr>
            <p:txBody>
              <a:bodyPr wrap="square" rtlCol="0">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oMath>
                </a14:m>
                <a:r>
                  <a:rPr lang="en-GB" dirty="0" smtClean="0">
                    <a:latin typeface="+mj-lt"/>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dirty="0">
                  <a:latin typeface="+mj-lt"/>
                </a:endParaRPr>
              </a:p>
            </p:txBody>
          </p:sp>
        </mc:Choice>
        <mc:Fallback xmlns="">
          <p:sp>
            <p:nvSpPr>
              <p:cNvPr id="115" name="TextBox 114"/>
              <p:cNvSpPr txBox="1">
                <a:spLocks noRot="1" noChangeAspect="1" noMove="1" noResize="1" noEditPoints="1" noAdjustHandles="1" noChangeArrowheads="1" noChangeShapeType="1" noTextEdit="1"/>
              </p:cNvSpPr>
              <p:nvPr/>
            </p:nvSpPr>
            <p:spPr>
              <a:xfrm rot="18720000">
                <a:off x="2290575" y="1815513"/>
                <a:ext cx="948975" cy="369332"/>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6" name="TextBox 115"/>
              <p:cNvSpPr txBox="1"/>
              <p:nvPr/>
            </p:nvSpPr>
            <p:spPr>
              <a:xfrm rot="17094399">
                <a:off x="3055528" y="1884714"/>
                <a:ext cx="6654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r>
                        <a:rPr lang="en-GB" b="0" i="0" smtClean="0">
                          <a:solidFill>
                            <a:schemeClr val="tx1"/>
                          </a:solidFill>
                          <a:latin typeface="Cambria Math" panose="02040503050406030204" pitchFamily="18" charset="0"/>
                        </a:rPr>
                        <m:t>, </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m:oMathPara>
                </a14:m>
                <a:endParaRPr lang="en-GB" dirty="0">
                  <a:latin typeface="+mj-lt"/>
                </a:endParaRPr>
              </a:p>
            </p:txBody>
          </p:sp>
        </mc:Choice>
        <mc:Fallback xmlns="">
          <p:sp>
            <p:nvSpPr>
              <p:cNvPr id="116" name="TextBox 115"/>
              <p:cNvSpPr txBox="1">
                <a:spLocks noRot="1" noChangeAspect="1" noMove="1" noResize="1" noEditPoints="1" noAdjustHandles="1" noChangeArrowheads="1" noChangeShapeType="1" noTextEdit="1"/>
              </p:cNvSpPr>
              <p:nvPr/>
            </p:nvSpPr>
            <p:spPr>
              <a:xfrm rot="17094399">
                <a:off x="3055528" y="1884714"/>
                <a:ext cx="665424" cy="369332"/>
              </a:xfrm>
              <a:prstGeom prst="rect">
                <a:avLst/>
              </a:prstGeom>
              <a:blipFill rotWithShape="0">
                <a:blip r:embed="rId6"/>
                <a:stretch>
                  <a:fillRect t="-1639" r="-2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7" name="TextBox 116"/>
              <p:cNvSpPr txBox="1"/>
              <p:nvPr/>
            </p:nvSpPr>
            <p:spPr>
              <a:xfrm rot="4290526">
                <a:off x="4011901" y="1676400"/>
                <a:ext cx="40769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1" i="1" smtClean="0">
                              <a:solidFill>
                                <a:schemeClr val="tx1"/>
                              </a:solidFill>
                              <a:latin typeface="Cambria Math" panose="02040503050406030204" pitchFamily="18" charset="0"/>
                            </a:rPr>
                          </m:ctrlPr>
                        </m:sSubPr>
                        <m:e>
                          <m:r>
                            <a:rPr lang="en-GB" b="1" i="1" smtClean="0">
                              <a:solidFill>
                                <a:schemeClr val="tx1"/>
                              </a:solidFill>
                              <a:latin typeface="Cambria Math" panose="02040503050406030204" pitchFamily="18" charset="0"/>
                            </a:rPr>
                            <m:t>𝒑</m:t>
                          </m:r>
                        </m:e>
                        <m:sub>
                          <m:r>
                            <a:rPr lang="en-GB" b="1" i="1" smtClean="0">
                              <a:solidFill>
                                <a:schemeClr val="tx1"/>
                              </a:solidFill>
                              <a:latin typeface="Cambria Math" panose="02040503050406030204" pitchFamily="18" charset="0"/>
                            </a:rPr>
                            <m:t>𝑴</m:t>
                          </m:r>
                        </m:sub>
                      </m:sSub>
                      <m:r>
                        <a:rPr lang="en-GB" b="1" i="0" smtClean="0">
                          <a:solidFill>
                            <a:schemeClr val="tx1"/>
                          </a:solidFill>
                          <a:latin typeface="Cambria Math" panose="02040503050406030204" pitchFamily="18" charset="0"/>
                        </a:rPr>
                        <m:t>, </m:t>
                      </m:r>
                      <m:sSub>
                        <m:sSubPr>
                          <m:ctrlPr>
                            <a:rPr lang="en-GB" b="1" i="1" smtClean="0">
                              <a:solidFill>
                                <a:schemeClr val="tx1"/>
                              </a:solidFill>
                              <a:latin typeface="Cambria Math" panose="02040503050406030204" pitchFamily="18" charset="0"/>
                            </a:rPr>
                          </m:ctrlPr>
                        </m:sSubPr>
                        <m:e>
                          <m:r>
                            <a:rPr lang="en-GB" b="1" i="1" smtClean="0">
                              <a:solidFill>
                                <a:schemeClr val="tx1"/>
                              </a:solidFill>
                              <a:latin typeface="Cambria Math" panose="02040503050406030204" pitchFamily="18" charset="0"/>
                            </a:rPr>
                            <m:t>𝒒</m:t>
                          </m:r>
                        </m:e>
                        <m:sub>
                          <m:r>
                            <a:rPr lang="en-GB" b="1" i="1" smtClean="0">
                              <a:solidFill>
                                <a:schemeClr val="tx1"/>
                              </a:solidFill>
                              <a:latin typeface="Cambria Math" panose="02040503050406030204" pitchFamily="18" charset="0"/>
                            </a:rPr>
                            <m:t>𝑴</m:t>
                          </m:r>
                        </m:sub>
                      </m:sSub>
                    </m:oMath>
                  </m:oMathPara>
                </a14:m>
                <a:endParaRPr lang="en-GB" b="1" dirty="0">
                  <a:solidFill>
                    <a:schemeClr val="tx1"/>
                  </a:solidFill>
                  <a:latin typeface="+mj-lt"/>
                </a:endParaRPr>
              </a:p>
            </p:txBody>
          </p:sp>
        </mc:Choice>
        <mc:Fallback xmlns="">
          <p:sp>
            <p:nvSpPr>
              <p:cNvPr id="117" name="TextBox 116"/>
              <p:cNvSpPr txBox="1">
                <a:spLocks noRot="1" noChangeAspect="1" noMove="1" noResize="1" noEditPoints="1" noAdjustHandles="1" noChangeArrowheads="1" noChangeShapeType="1" noTextEdit="1"/>
              </p:cNvSpPr>
              <p:nvPr/>
            </p:nvSpPr>
            <p:spPr>
              <a:xfrm rot="4290526">
                <a:off x="4011901" y="1676400"/>
                <a:ext cx="407699" cy="369332"/>
              </a:xfrm>
              <a:prstGeom prst="rect">
                <a:avLst/>
              </a:prstGeom>
              <a:blipFill rotWithShape="0">
                <a:blip r:embed="rId7"/>
                <a:stretch>
                  <a:fillRect l="-5063" b="-785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8" name="TextBox 117"/>
              <p:cNvSpPr txBox="1"/>
              <p:nvPr/>
            </p:nvSpPr>
            <p:spPr>
              <a:xfrm rot="2820607">
                <a:off x="4567337" y="1786560"/>
                <a:ext cx="8785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r>
                        <a:rPr lang="en-GB" b="0" i="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m:oMathPara>
                </a14:m>
                <a:endParaRPr lang="en-GB" dirty="0">
                  <a:latin typeface="+mj-lt"/>
                </a:endParaRPr>
              </a:p>
            </p:txBody>
          </p:sp>
        </mc:Choice>
        <mc:Fallback xmlns="">
          <p:sp>
            <p:nvSpPr>
              <p:cNvPr id="118" name="TextBox 117"/>
              <p:cNvSpPr txBox="1">
                <a:spLocks noRot="1" noChangeAspect="1" noMove="1" noResize="1" noEditPoints="1" noAdjustHandles="1" noChangeArrowheads="1" noChangeShapeType="1" noTextEdit="1"/>
              </p:cNvSpPr>
              <p:nvPr/>
            </p:nvSpPr>
            <p:spPr>
              <a:xfrm rot="2820607">
                <a:off x="4567337" y="1786560"/>
                <a:ext cx="878521" cy="369332"/>
              </a:xfrm>
              <a:prstGeom prst="rect">
                <a:avLst/>
              </a:prstGeom>
              <a:blipFill rotWithShape="0">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9" name="TextBox 118"/>
              <p:cNvSpPr txBox="1"/>
              <p:nvPr/>
            </p:nvSpPr>
            <p:spPr>
              <a:xfrm rot="1274240">
                <a:off x="6433675" y="1542667"/>
                <a:ext cx="8785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r>
                        <a:rPr lang="en-GB" b="0" i="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119" name="TextBox 118"/>
              <p:cNvSpPr txBox="1">
                <a:spLocks noRot="1" noChangeAspect="1" noMove="1" noResize="1" noEditPoints="1" noAdjustHandles="1" noChangeArrowheads="1" noChangeShapeType="1" noTextEdit="1"/>
              </p:cNvSpPr>
              <p:nvPr/>
            </p:nvSpPr>
            <p:spPr>
              <a:xfrm rot="1274240">
                <a:off x="6433675" y="1542667"/>
                <a:ext cx="878521" cy="369332"/>
              </a:xfrm>
              <a:prstGeom prst="rect">
                <a:avLst/>
              </a:prstGeom>
              <a:blipFill rotWithShape="0">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0" name="TextBox 119"/>
              <p:cNvSpPr txBox="1"/>
              <p:nvPr/>
            </p:nvSpPr>
            <p:spPr>
              <a:xfrm rot="1577618">
                <a:off x="6133061" y="1922494"/>
                <a:ext cx="8785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r>
                        <a:rPr lang="en-GB" b="0" i="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120" name="TextBox 119"/>
              <p:cNvSpPr txBox="1">
                <a:spLocks noRot="1" noChangeAspect="1" noMove="1" noResize="1" noEditPoints="1" noAdjustHandles="1" noChangeArrowheads="1" noChangeShapeType="1" noTextEdit="1"/>
              </p:cNvSpPr>
              <p:nvPr/>
            </p:nvSpPr>
            <p:spPr>
              <a:xfrm rot="1577618">
                <a:off x="6133061" y="1922494"/>
                <a:ext cx="878521" cy="369332"/>
              </a:xfrm>
              <a:prstGeom prst="rect">
                <a:avLst/>
              </a:prstGeom>
              <a:blipFill rotWithShape="0">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1" name="TextBox 120"/>
              <p:cNvSpPr txBox="1"/>
              <p:nvPr/>
            </p:nvSpPr>
            <p:spPr>
              <a:xfrm rot="2195309">
                <a:off x="5446554" y="1978037"/>
                <a:ext cx="8785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r>
                        <a:rPr lang="en-GB" b="0" i="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121" name="TextBox 120"/>
              <p:cNvSpPr txBox="1">
                <a:spLocks noRot="1" noChangeAspect="1" noMove="1" noResize="1" noEditPoints="1" noAdjustHandles="1" noChangeArrowheads="1" noChangeShapeType="1" noTextEdit="1"/>
              </p:cNvSpPr>
              <p:nvPr/>
            </p:nvSpPr>
            <p:spPr>
              <a:xfrm rot="2195309">
                <a:off x="5446554" y="1978037"/>
                <a:ext cx="878521" cy="369332"/>
              </a:xfrm>
              <a:prstGeom prst="rect">
                <a:avLst/>
              </a:prstGeom>
              <a:blipFill rotWithShape="0">
                <a:blip r:embed="rId11"/>
                <a:stretch>
                  <a:fillRect/>
                </a:stretch>
              </a:blipFill>
            </p:spPr>
            <p:txBody>
              <a:bodyPr/>
              <a:lstStyle/>
              <a:p>
                <a:r>
                  <a:rPr lang="en-GB">
                    <a:noFill/>
                  </a:rPr>
                  <a:t> </a:t>
                </a:r>
              </a:p>
            </p:txBody>
          </p:sp>
        </mc:Fallback>
      </mc:AlternateContent>
      <p:sp>
        <p:nvSpPr>
          <p:cNvPr id="122" name="TextBox 121"/>
          <p:cNvSpPr txBox="1"/>
          <p:nvPr/>
        </p:nvSpPr>
        <p:spPr>
          <a:xfrm>
            <a:off x="245887" y="2979509"/>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23" name="TextBox 122"/>
          <p:cNvSpPr txBox="1"/>
          <p:nvPr/>
        </p:nvSpPr>
        <p:spPr>
          <a:xfrm>
            <a:off x="600050" y="2979509"/>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24" name="TextBox 123"/>
          <p:cNvSpPr txBox="1"/>
          <p:nvPr/>
        </p:nvSpPr>
        <p:spPr>
          <a:xfrm>
            <a:off x="1094831" y="2983468"/>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25" name="TextBox 124"/>
          <p:cNvSpPr txBox="1"/>
          <p:nvPr/>
        </p:nvSpPr>
        <p:spPr>
          <a:xfrm>
            <a:off x="1448994" y="2983468"/>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26" name="TextBox 125"/>
          <p:cNvSpPr txBox="1"/>
          <p:nvPr/>
        </p:nvSpPr>
        <p:spPr>
          <a:xfrm>
            <a:off x="20854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27" name="TextBox 126"/>
          <p:cNvSpPr txBox="1"/>
          <p:nvPr/>
        </p:nvSpPr>
        <p:spPr>
          <a:xfrm>
            <a:off x="24395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28" name="TextBox 127"/>
          <p:cNvSpPr txBox="1"/>
          <p:nvPr/>
        </p:nvSpPr>
        <p:spPr>
          <a:xfrm>
            <a:off x="30760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29" name="TextBox 128"/>
          <p:cNvSpPr txBox="1"/>
          <p:nvPr/>
        </p:nvSpPr>
        <p:spPr>
          <a:xfrm>
            <a:off x="34301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0" name="TextBox 129"/>
          <p:cNvSpPr txBox="1"/>
          <p:nvPr/>
        </p:nvSpPr>
        <p:spPr>
          <a:xfrm>
            <a:off x="40666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1" name="TextBox 130"/>
          <p:cNvSpPr txBox="1"/>
          <p:nvPr/>
        </p:nvSpPr>
        <p:spPr>
          <a:xfrm>
            <a:off x="44207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2" name="TextBox 131"/>
          <p:cNvSpPr txBox="1"/>
          <p:nvPr/>
        </p:nvSpPr>
        <p:spPr>
          <a:xfrm>
            <a:off x="49810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3" name="TextBox 132"/>
          <p:cNvSpPr txBox="1"/>
          <p:nvPr/>
        </p:nvSpPr>
        <p:spPr>
          <a:xfrm>
            <a:off x="53351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4" name="TextBox 133"/>
          <p:cNvSpPr txBox="1"/>
          <p:nvPr/>
        </p:nvSpPr>
        <p:spPr>
          <a:xfrm>
            <a:off x="59716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5" name="TextBox 134"/>
          <p:cNvSpPr txBox="1"/>
          <p:nvPr/>
        </p:nvSpPr>
        <p:spPr>
          <a:xfrm>
            <a:off x="63257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6" name="TextBox 135"/>
          <p:cNvSpPr txBox="1"/>
          <p:nvPr/>
        </p:nvSpPr>
        <p:spPr>
          <a:xfrm>
            <a:off x="68860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7" name="TextBox 136"/>
          <p:cNvSpPr txBox="1"/>
          <p:nvPr/>
        </p:nvSpPr>
        <p:spPr>
          <a:xfrm>
            <a:off x="72401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8" name="TextBox 137"/>
          <p:cNvSpPr txBox="1"/>
          <p:nvPr/>
        </p:nvSpPr>
        <p:spPr>
          <a:xfrm>
            <a:off x="78004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9" name="TextBox 138"/>
          <p:cNvSpPr txBox="1"/>
          <p:nvPr/>
        </p:nvSpPr>
        <p:spPr>
          <a:xfrm>
            <a:off x="81545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40" name="TextBox 139"/>
          <p:cNvSpPr txBox="1"/>
          <p:nvPr/>
        </p:nvSpPr>
        <p:spPr>
          <a:xfrm>
            <a:off x="3108318" y="495198"/>
            <a:ext cx="2199731" cy="369332"/>
          </a:xfrm>
          <a:prstGeom prst="rect">
            <a:avLst/>
          </a:prstGeom>
          <a:noFill/>
        </p:spPr>
        <p:txBody>
          <a:bodyPr wrap="square" rtlCol="0">
            <a:spAutoFit/>
          </a:bodyPr>
          <a:lstStyle/>
          <a:p>
            <a:r>
              <a:rPr lang="en-GB" dirty="0" smtClean="0">
                <a:latin typeface="+mj-lt"/>
              </a:rPr>
              <a:t>Seller</a:t>
            </a:r>
            <a:endParaRPr lang="en-GB" dirty="0">
              <a:latin typeface="+mj-lt"/>
            </a:endParaRPr>
          </a:p>
        </p:txBody>
      </p:sp>
      <p:sp>
        <p:nvSpPr>
          <p:cNvPr id="141" name="TextBox 140"/>
          <p:cNvSpPr txBox="1"/>
          <p:nvPr/>
        </p:nvSpPr>
        <p:spPr>
          <a:xfrm>
            <a:off x="-76200" y="2221468"/>
            <a:ext cx="2199731" cy="369332"/>
          </a:xfrm>
          <a:prstGeom prst="rect">
            <a:avLst/>
          </a:prstGeom>
          <a:noFill/>
        </p:spPr>
        <p:txBody>
          <a:bodyPr wrap="square" rtlCol="0">
            <a:spAutoFit/>
          </a:bodyPr>
          <a:lstStyle/>
          <a:p>
            <a:r>
              <a:rPr lang="en-GB" dirty="0" smtClean="0">
                <a:latin typeface="+mj-lt"/>
              </a:rPr>
              <a:t>Buyer</a:t>
            </a:r>
            <a:endParaRPr lang="en-GB" dirty="0">
              <a:latin typeface="+mj-lt"/>
            </a:endParaRPr>
          </a:p>
        </p:txBody>
      </p:sp>
      <mc:AlternateContent xmlns:mc="http://schemas.openxmlformats.org/markup-compatibility/2006" xmlns:a14="http://schemas.microsoft.com/office/drawing/2010/main">
        <mc:Choice Requires="a14">
          <p:sp>
            <p:nvSpPr>
              <p:cNvPr id="143" name="TextBox 142"/>
              <p:cNvSpPr txBox="1"/>
              <p:nvPr/>
            </p:nvSpPr>
            <p:spPr>
              <a:xfrm>
                <a:off x="80753" y="3506126"/>
                <a:ext cx="650249" cy="523220"/>
              </a:xfrm>
              <a:prstGeom prst="rect">
                <a:avLst/>
              </a:prstGeom>
              <a:noFill/>
            </p:spPr>
            <p:txBody>
              <a:bodyPr wrap="square" rtlCol="0">
                <a:spAutoFit/>
              </a:bodyPr>
              <a:lstStyle/>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𝑳</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𝒄</m:t>
                        </m:r>
                      </m:e>
                      <m:sub>
                        <m:r>
                          <a:rPr lang="en-GB" sz="1400" b="1" i="1" smtClean="0">
                            <a:solidFill>
                              <a:schemeClr val="tx1"/>
                            </a:solidFill>
                            <a:latin typeface="Cambria Math" panose="02040503050406030204" pitchFamily="18" charset="0"/>
                          </a:rPr>
                          <m:t>𝑳</m:t>
                        </m:r>
                      </m:sub>
                    </m:sSub>
                  </m:oMath>
                </a14:m>
                <a:endParaRPr lang="en-GB" sz="1400" b="1" dirty="0" smtClean="0">
                  <a:latin typeface="+mj-lt"/>
                </a:endParaRPr>
              </a:p>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𝒖</m:t>
                        </m:r>
                      </m:e>
                      <m:sub>
                        <m:r>
                          <a:rPr lang="en-GB" sz="1400" b="1" i="1" smtClean="0">
                            <a:solidFill>
                              <a:schemeClr val="tx1"/>
                            </a:solidFill>
                            <a:latin typeface="Cambria Math" panose="02040503050406030204" pitchFamily="18" charset="0"/>
                          </a:rPr>
                          <m:t>𝑳</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𝑳</m:t>
                        </m:r>
                      </m:sub>
                    </m:sSub>
                  </m:oMath>
                </a14:m>
                <a:endParaRPr lang="en-GB" sz="1400" b="1" dirty="0">
                  <a:latin typeface="+mj-lt"/>
                </a:endParaRPr>
              </a:p>
            </p:txBody>
          </p:sp>
        </mc:Choice>
        <mc:Fallback xmlns="">
          <p:sp>
            <p:nvSpPr>
              <p:cNvPr id="143" name="TextBox 142"/>
              <p:cNvSpPr txBox="1">
                <a:spLocks noRot="1" noChangeAspect="1" noMove="1" noResize="1" noEditPoints="1" noAdjustHandles="1" noChangeArrowheads="1" noChangeShapeType="1" noTextEdit="1"/>
              </p:cNvSpPr>
              <p:nvPr/>
            </p:nvSpPr>
            <p:spPr>
              <a:xfrm>
                <a:off x="80753" y="3506126"/>
                <a:ext cx="650249" cy="523220"/>
              </a:xfrm>
              <a:prstGeom prst="rect">
                <a:avLst/>
              </a:prstGeom>
              <a:blipFill rotWithShape="0">
                <a:blip r:embed="rId12"/>
                <a:stretch>
                  <a:fillRect t="-2326" b="-1162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4" name="TextBox 143"/>
              <p:cNvSpPr txBox="1"/>
              <p:nvPr/>
            </p:nvSpPr>
            <p:spPr>
              <a:xfrm>
                <a:off x="836393"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44" name="TextBox 143"/>
              <p:cNvSpPr txBox="1">
                <a:spLocks noRot="1" noChangeAspect="1" noMove="1" noResize="1" noEditPoints="1" noAdjustHandles="1" noChangeArrowheads="1" noChangeShapeType="1" noTextEdit="1"/>
              </p:cNvSpPr>
              <p:nvPr/>
            </p:nvSpPr>
            <p:spPr>
              <a:xfrm>
                <a:off x="836393" y="3516062"/>
                <a:ext cx="328278" cy="523220"/>
              </a:xfrm>
              <a:prstGeom prst="rect">
                <a:avLst/>
              </a:prstGeom>
              <a:blipFill rotWithShape="0">
                <a:blip r:embed="rId1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5" name="TextBox 144"/>
              <p:cNvSpPr txBox="1"/>
              <p:nvPr/>
            </p:nvSpPr>
            <p:spPr>
              <a:xfrm>
                <a:off x="1125882" y="3505200"/>
                <a:ext cx="650249"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𝑀</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𝐿</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𝐿</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𝑀</m:t>
                        </m:r>
                      </m:sub>
                    </m:sSub>
                  </m:oMath>
                </a14:m>
                <a:endParaRPr lang="en-GB" sz="1400" dirty="0">
                  <a:latin typeface="+mj-lt"/>
                </a:endParaRPr>
              </a:p>
            </p:txBody>
          </p:sp>
        </mc:Choice>
        <mc:Fallback xmlns="">
          <p:sp>
            <p:nvSpPr>
              <p:cNvPr id="145" name="TextBox 144"/>
              <p:cNvSpPr txBox="1">
                <a:spLocks noRot="1" noChangeAspect="1" noMove="1" noResize="1" noEditPoints="1" noAdjustHandles="1" noChangeArrowheads="1" noChangeShapeType="1" noTextEdit="1"/>
              </p:cNvSpPr>
              <p:nvPr/>
            </p:nvSpPr>
            <p:spPr>
              <a:xfrm>
                <a:off x="1125882" y="3505200"/>
                <a:ext cx="650249" cy="523220"/>
              </a:xfrm>
              <a:prstGeom prst="rect">
                <a:avLst/>
              </a:prstGeom>
              <a:blipFill rotWithShape="0">
                <a:blip r:embed="rId14"/>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6" name="TextBox 145"/>
              <p:cNvSpPr txBox="1"/>
              <p:nvPr/>
            </p:nvSpPr>
            <p:spPr>
              <a:xfrm>
                <a:off x="1676996" y="3516062"/>
                <a:ext cx="364659"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b="1" i="1" smtClean="0">
                          <a:solidFill>
                            <a:schemeClr val="tx1"/>
                          </a:solidFill>
                          <a:latin typeface="Cambria Math" panose="02040503050406030204" pitchFamily="18" charset="0"/>
                        </a:rPr>
                        <m:t>𝟎</m:t>
                      </m:r>
                    </m:oMath>
                  </m:oMathPara>
                </a14:m>
                <a:endParaRPr lang="en-GB" sz="1400" b="1" dirty="0" smtClean="0">
                  <a:latin typeface="+mj-lt"/>
                </a:endParaRPr>
              </a:p>
              <a:p>
                <a:pPr/>
                <a14:m>
                  <m:oMathPara xmlns:m="http://schemas.openxmlformats.org/officeDocument/2006/math">
                    <m:oMathParaPr>
                      <m:jc m:val="centerGroup"/>
                    </m:oMathParaPr>
                    <m:oMath xmlns:m="http://schemas.openxmlformats.org/officeDocument/2006/math">
                      <m:r>
                        <a:rPr lang="en-GB" sz="1400" b="1" i="1" smtClean="0">
                          <a:solidFill>
                            <a:schemeClr val="tx1"/>
                          </a:solidFill>
                          <a:latin typeface="Cambria Math" panose="02040503050406030204" pitchFamily="18" charset="0"/>
                        </a:rPr>
                        <m:t>𝟎</m:t>
                      </m:r>
                    </m:oMath>
                  </m:oMathPara>
                </a14:m>
                <a:endParaRPr lang="en-GB" sz="1400" b="1" dirty="0">
                  <a:latin typeface="+mj-lt"/>
                </a:endParaRPr>
              </a:p>
            </p:txBody>
          </p:sp>
        </mc:Choice>
        <mc:Fallback xmlns="">
          <p:sp>
            <p:nvSpPr>
              <p:cNvPr id="146" name="TextBox 145"/>
              <p:cNvSpPr txBox="1">
                <a:spLocks noRot="1" noChangeAspect="1" noMove="1" noResize="1" noEditPoints="1" noAdjustHandles="1" noChangeArrowheads="1" noChangeShapeType="1" noTextEdit="1"/>
              </p:cNvSpPr>
              <p:nvPr/>
            </p:nvSpPr>
            <p:spPr>
              <a:xfrm>
                <a:off x="1676996" y="3516062"/>
                <a:ext cx="364659" cy="523220"/>
              </a:xfrm>
              <a:prstGeom prst="rect">
                <a:avLst/>
              </a:prstGeom>
              <a:blipFill rotWithShape="0">
                <a:blip r:embed="rId1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7" name="TextBox 146"/>
              <p:cNvSpPr txBox="1"/>
              <p:nvPr/>
            </p:nvSpPr>
            <p:spPr>
              <a:xfrm>
                <a:off x="2092407" y="3505200"/>
                <a:ext cx="650249"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𝐿</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𝐿</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endParaRPr lang="en-GB" sz="1400" dirty="0">
                  <a:latin typeface="+mj-lt"/>
                </a:endParaRPr>
              </a:p>
            </p:txBody>
          </p:sp>
        </mc:Choice>
        <mc:Fallback xmlns="">
          <p:sp>
            <p:nvSpPr>
              <p:cNvPr id="147" name="TextBox 146"/>
              <p:cNvSpPr txBox="1">
                <a:spLocks noRot="1" noChangeAspect="1" noMove="1" noResize="1" noEditPoints="1" noAdjustHandles="1" noChangeArrowheads="1" noChangeShapeType="1" noTextEdit="1"/>
              </p:cNvSpPr>
              <p:nvPr/>
            </p:nvSpPr>
            <p:spPr>
              <a:xfrm>
                <a:off x="2092407" y="3505200"/>
                <a:ext cx="650249" cy="523220"/>
              </a:xfrm>
              <a:prstGeom prst="rect">
                <a:avLst/>
              </a:prstGeom>
              <a:blipFill rotWithShape="0">
                <a:blip r:embed="rId16"/>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8" name="TextBox 147"/>
              <p:cNvSpPr txBox="1"/>
              <p:nvPr/>
            </p:nvSpPr>
            <p:spPr>
              <a:xfrm>
                <a:off x="2643521" y="3516062"/>
                <a:ext cx="364659"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b="1" i="1" smtClean="0">
                          <a:solidFill>
                            <a:schemeClr val="tx1"/>
                          </a:solidFill>
                          <a:latin typeface="Cambria Math" panose="02040503050406030204" pitchFamily="18" charset="0"/>
                        </a:rPr>
                        <m:t>𝟎</m:t>
                      </m:r>
                    </m:oMath>
                  </m:oMathPara>
                </a14:m>
                <a:endParaRPr lang="en-GB" sz="1400" b="1" dirty="0" smtClean="0">
                  <a:latin typeface="+mj-lt"/>
                </a:endParaRPr>
              </a:p>
              <a:p>
                <a:pPr/>
                <a14:m>
                  <m:oMathPara xmlns:m="http://schemas.openxmlformats.org/officeDocument/2006/math">
                    <m:oMathParaPr>
                      <m:jc m:val="centerGroup"/>
                    </m:oMathParaPr>
                    <m:oMath xmlns:m="http://schemas.openxmlformats.org/officeDocument/2006/math">
                      <m:r>
                        <a:rPr lang="en-GB" sz="1400" b="1" i="1" smtClean="0">
                          <a:solidFill>
                            <a:schemeClr val="tx1"/>
                          </a:solidFill>
                          <a:latin typeface="Cambria Math" panose="02040503050406030204" pitchFamily="18" charset="0"/>
                        </a:rPr>
                        <m:t>𝟎</m:t>
                      </m:r>
                    </m:oMath>
                  </m:oMathPara>
                </a14:m>
                <a:endParaRPr lang="en-GB" sz="1400" b="1" dirty="0">
                  <a:latin typeface="+mj-lt"/>
                </a:endParaRPr>
              </a:p>
            </p:txBody>
          </p:sp>
        </mc:Choice>
        <mc:Fallback xmlns="">
          <p:sp>
            <p:nvSpPr>
              <p:cNvPr id="148" name="TextBox 147"/>
              <p:cNvSpPr txBox="1">
                <a:spLocks noRot="1" noChangeAspect="1" noMove="1" noResize="1" noEditPoints="1" noAdjustHandles="1" noChangeArrowheads="1" noChangeShapeType="1" noTextEdit="1"/>
              </p:cNvSpPr>
              <p:nvPr/>
            </p:nvSpPr>
            <p:spPr>
              <a:xfrm>
                <a:off x="2643521" y="3516062"/>
                <a:ext cx="364659" cy="523220"/>
              </a:xfrm>
              <a:prstGeom prst="rect">
                <a:avLst/>
              </a:prstGeom>
              <a:blipFill rotWithShape="0">
                <a:blip r:embed="rId1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9" name="TextBox 148"/>
              <p:cNvSpPr txBox="1"/>
              <p:nvPr/>
            </p:nvSpPr>
            <p:spPr>
              <a:xfrm>
                <a:off x="3083007" y="3504518"/>
                <a:ext cx="722312" cy="523220"/>
              </a:xfrm>
              <a:prstGeom prst="rect">
                <a:avLst/>
              </a:prstGeom>
              <a:noFill/>
            </p:spPr>
            <p:txBody>
              <a:bodyPr wrap="square" rtlCol="0">
                <a:spAutoFit/>
              </a:bodyPr>
              <a:lstStyle/>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𝑳</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𝒄</m:t>
                        </m:r>
                      </m:e>
                      <m:sub>
                        <m:r>
                          <a:rPr lang="en-GB" sz="1400" b="1" i="1" smtClean="0">
                            <a:solidFill>
                              <a:schemeClr val="tx1"/>
                            </a:solidFill>
                            <a:latin typeface="Cambria Math" panose="02040503050406030204" pitchFamily="18" charset="0"/>
                          </a:rPr>
                          <m:t>𝑴</m:t>
                        </m:r>
                      </m:sub>
                    </m:sSub>
                  </m:oMath>
                </a14:m>
                <a:endParaRPr lang="en-GB" sz="1400" b="1" dirty="0" smtClean="0">
                  <a:latin typeface="+mj-lt"/>
                </a:endParaRPr>
              </a:p>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𝒖</m:t>
                        </m:r>
                      </m:e>
                      <m:sub>
                        <m:r>
                          <a:rPr lang="en-GB" sz="1400" b="1" i="1" smtClean="0">
                            <a:solidFill>
                              <a:schemeClr val="tx1"/>
                            </a:solidFill>
                            <a:latin typeface="Cambria Math" panose="02040503050406030204" pitchFamily="18" charset="0"/>
                          </a:rPr>
                          <m:t>𝑴</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𝑳</m:t>
                        </m:r>
                      </m:sub>
                    </m:sSub>
                  </m:oMath>
                </a14:m>
                <a:endParaRPr lang="en-GB" sz="1400" b="1" dirty="0">
                  <a:latin typeface="+mj-lt"/>
                </a:endParaRPr>
              </a:p>
            </p:txBody>
          </p:sp>
        </mc:Choice>
        <mc:Fallback xmlns="">
          <p:sp>
            <p:nvSpPr>
              <p:cNvPr id="149" name="TextBox 148"/>
              <p:cNvSpPr txBox="1">
                <a:spLocks noRot="1" noChangeAspect="1" noMove="1" noResize="1" noEditPoints="1" noAdjustHandles="1" noChangeArrowheads="1" noChangeShapeType="1" noTextEdit="1"/>
              </p:cNvSpPr>
              <p:nvPr/>
            </p:nvSpPr>
            <p:spPr>
              <a:xfrm>
                <a:off x="3083007" y="3504518"/>
                <a:ext cx="722312" cy="523220"/>
              </a:xfrm>
              <a:prstGeom prst="rect">
                <a:avLst/>
              </a:prstGeom>
              <a:blipFill rotWithShape="0">
                <a:blip r:embed="rId18"/>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0" name="TextBox 149"/>
              <p:cNvSpPr txBox="1"/>
              <p:nvPr/>
            </p:nvSpPr>
            <p:spPr>
              <a:xfrm>
                <a:off x="3634122" y="3515380"/>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0" name="TextBox 149"/>
              <p:cNvSpPr txBox="1">
                <a:spLocks noRot="1" noChangeAspect="1" noMove="1" noResize="1" noEditPoints="1" noAdjustHandles="1" noChangeArrowheads="1" noChangeShapeType="1" noTextEdit="1"/>
              </p:cNvSpPr>
              <p:nvPr/>
            </p:nvSpPr>
            <p:spPr>
              <a:xfrm>
                <a:off x="3634122" y="3515380"/>
                <a:ext cx="328278" cy="523220"/>
              </a:xfrm>
              <a:prstGeom prst="rect">
                <a:avLst/>
              </a:prstGeom>
              <a:blipFill rotWithShape="0">
                <a:blip r:embed="rId1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1" name="TextBox 150"/>
              <p:cNvSpPr txBox="1"/>
              <p:nvPr/>
            </p:nvSpPr>
            <p:spPr>
              <a:xfrm>
                <a:off x="4038599" y="3505200"/>
                <a:ext cx="800085" cy="523220"/>
              </a:xfrm>
              <a:prstGeom prst="rect">
                <a:avLst/>
              </a:prstGeom>
              <a:noFill/>
            </p:spPr>
            <p:txBody>
              <a:bodyPr wrap="square" rtlCol="0">
                <a:spAutoFit/>
              </a:bodyPr>
              <a:lstStyle/>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𝑴</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𝒄</m:t>
                        </m:r>
                      </m:e>
                      <m:sub>
                        <m:r>
                          <a:rPr lang="en-GB" sz="1400" b="1" i="1" smtClean="0">
                            <a:solidFill>
                              <a:schemeClr val="tx1"/>
                            </a:solidFill>
                            <a:latin typeface="Cambria Math" panose="02040503050406030204" pitchFamily="18" charset="0"/>
                          </a:rPr>
                          <m:t>𝑴</m:t>
                        </m:r>
                      </m:sub>
                    </m:sSub>
                  </m:oMath>
                </a14:m>
                <a:endParaRPr lang="en-GB" sz="1400" b="1" dirty="0" smtClean="0">
                  <a:latin typeface="+mj-lt"/>
                </a:endParaRPr>
              </a:p>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𝒖</m:t>
                        </m:r>
                      </m:e>
                      <m:sub>
                        <m:r>
                          <a:rPr lang="en-GB" sz="1400" b="1" i="1" smtClean="0">
                            <a:solidFill>
                              <a:schemeClr val="tx1"/>
                            </a:solidFill>
                            <a:latin typeface="Cambria Math" panose="02040503050406030204" pitchFamily="18" charset="0"/>
                          </a:rPr>
                          <m:t>𝑴</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𝑴</m:t>
                        </m:r>
                      </m:sub>
                    </m:sSub>
                  </m:oMath>
                </a14:m>
                <a:endParaRPr lang="en-GB" sz="1400" b="1" dirty="0">
                  <a:latin typeface="+mj-lt"/>
                </a:endParaRPr>
              </a:p>
            </p:txBody>
          </p:sp>
        </mc:Choice>
        <mc:Fallback xmlns="">
          <p:sp>
            <p:nvSpPr>
              <p:cNvPr id="151" name="TextBox 150"/>
              <p:cNvSpPr txBox="1">
                <a:spLocks noRot="1" noChangeAspect="1" noMove="1" noResize="1" noEditPoints="1" noAdjustHandles="1" noChangeArrowheads="1" noChangeShapeType="1" noTextEdit="1"/>
              </p:cNvSpPr>
              <p:nvPr/>
            </p:nvSpPr>
            <p:spPr>
              <a:xfrm>
                <a:off x="4038599" y="3505200"/>
                <a:ext cx="800085" cy="523220"/>
              </a:xfrm>
              <a:prstGeom prst="rect">
                <a:avLst/>
              </a:prstGeom>
              <a:blipFill rotWithShape="0">
                <a:blip r:embed="rId19"/>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2" name="TextBox 151"/>
              <p:cNvSpPr txBox="1"/>
              <p:nvPr/>
            </p:nvSpPr>
            <p:spPr>
              <a:xfrm>
                <a:off x="4589715"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2" name="TextBox 151"/>
              <p:cNvSpPr txBox="1">
                <a:spLocks noRot="1" noChangeAspect="1" noMove="1" noResize="1" noEditPoints="1" noAdjustHandles="1" noChangeArrowheads="1" noChangeShapeType="1" noTextEdit="1"/>
              </p:cNvSpPr>
              <p:nvPr/>
            </p:nvSpPr>
            <p:spPr>
              <a:xfrm>
                <a:off x="4589715" y="3516062"/>
                <a:ext cx="328278" cy="523220"/>
              </a:xfrm>
              <a:prstGeom prst="rect">
                <a:avLst/>
              </a:prstGeom>
              <a:blipFill rotWithShape="0">
                <a:blip r:embed="rId1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3" name="TextBox 152"/>
              <p:cNvSpPr txBox="1"/>
              <p:nvPr/>
            </p:nvSpPr>
            <p:spPr>
              <a:xfrm>
                <a:off x="5064207" y="3505200"/>
                <a:ext cx="685256"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𝑀</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𝑀</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endParaRPr lang="en-GB" sz="1400" dirty="0">
                  <a:latin typeface="+mj-lt"/>
                </a:endParaRPr>
              </a:p>
            </p:txBody>
          </p:sp>
        </mc:Choice>
        <mc:Fallback xmlns="">
          <p:sp>
            <p:nvSpPr>
              <p:cNvPr id="153" name="TextBox 152"/>
              <p:cNvSpPr txBox="1">
                <a:spLocks noRot="1" noChangeAspect="1" noMove="1" noResize="1" noEditPoints="1" noAdjustHandles="1" noChangeArrowheads="1" noChangeShapeType="1" noTextEdit="1"/>
              </p:cNvSpPr>
              <p:nvPr/>
            </p:nvSpPr>
            <p:spPr>
              <a:xfrm>
                <a:off x="5064207" y="3505200"/>
                <a:ext cx="685256" cy="523220"/>
              </a:xfrm>
              <a:prstGeom prst="rect">
                <a:avLst/>
              </a:prstGeom>
              <a:blipFill rotWithShape="0">
                <a:blip r:embed="rId20"/>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4" name="TextBox 153"/>
              <p:cNvSpPr txBox="1"/>
              <p:nvPr/>
            </p:nvSpPr>
            <p:spPr>
              <a:xfrm>
                <a:off x="5615321" y="3516062"/>
                <a:ext cx="364659"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b="1" i="1" smtClean="0">
                          <a:solidFill>
                            <a:schemeClr val="tx1"/>
                          </a:solidFill>
                          <a:latin typeface="Cambria Math" panose="02040503050406030204" pitchFamily="18" charset="0"/>
                        </a:rPr>
                        <m:t>𝟎</m:t>
                      </m:r>
                    </m:oMath>
                  </m:oMathPara>
                </a14:m>
                <a:endParaRPr lang="en-GB" sz="1400" b="1" dirty="0" smtClean="0">
                  <a:latin typeface="+mj-lt"/>
                </a:endParaRPr>
              </a:p>
              <a:p>
                <a:pPr/>
                <a14:m>
                  <m:oMathPara xmlns:m="http://schemas.openxmlformats.org/officeDocument/2006/math">
                    <m:oMathParaPr>
                      <m:jc m:val="centerGroup"/>
                    </m:oMathParaPr>
                    <m:oMath xmlns:m="http://schemas.openxmlformats.org/officeDocument/2006/math">
                      <m:r>
                        <a:rPr lang="en-GB" sz="1400" b="1" i="1" smtClean="0">
                          <a:solidFill>
                            <a:schemeClr val="tx1"/>
                          </a:solidFill>
                          <a:latin typeface="Cambria Math" panose="02040503050406030204" pitchFamily="18" charset="0"/>
                        </a:rPr>
                        <m:t>𝟎</m:t>
                      </m:r>
                    </m:oMath>
                  </m:oMathPara>
                </a14:m>
                <a:endParaRPr lang="en-GB" sz="1400" b="1" dirty="0">
                  <a:latin typeface="+mj-lt"/>
                </a:endParaRPr>
              </a:p>
            </p:txBody>
          </p:sp>
        </mc:Choice>
        <mc:Fallback xmlns="">
          <p:sp>
            <p:nvSpPr>
              <p:cNvPr id="154" name="TextBox 153"/>
              <p:cNvSpPr txBox="1">
                <a:spLocks noRot="1" noChangeAspect="1" noMove="1" noResize="1" noEditPoints="1" noAdjustHandles="1" noChangeArrowheads="1" noChangeShapeType="1" noTextEdit="1"/>
              </p:cNvSpPr>
              <p:nvPr/>
            </p:nvSpPr>
            <p:spPr>
              <a:xfrm>
                <a:off x="5615321" y="3516062"/>
                <a:ext cx="364659" cy="523220"/>
              </a:xfrm>
              <a:prstGeom prst="rect">
                <a:avLst/>
              </a:prstGeom>
              <a:blipFill rotWithShape="0">
                <a:blip r:embed="rId1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5" name="TextBox 154"/>
              <p:cNvSpPr txBox="1"/>
              <p:nvPr/>
            </p:nvSpPr>
            <p:spPr>
              <a:xfrm>
                <a:off x="5978607" y="3505200"/>
                <a:ext cx="722312" cy="523220"/>
              </a:xfrm>
              <a:prstGeom prst="rect">
                <a:avLst/>
              </a:prstGeom>
              <a:noFill/>
            </p:spPr>
            <p:txBody>
              <a:bodyPr wrap="square" rtlCol="0">
                <a:spAutoFit/>
              </a:bodyPr>
              <a:lstStyle/>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𝑳</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𝒄</m:t>
                        </m:r>
                      </m:e>
                      <m:sub>
                        <m:r>
                          <a:rPr lang="en-GB" sz="1400" b="1" i="1" smtClean="0">
                            <a:solidFill>
                              <a:schemeClr val="tx1"/>
                            </a:solidFill>
                            <a:latin typeface="Cambria Math" panose="02040503050406030204" pitchFamily="18" charset="0"/>
                          </a:rPr>
                          <m:t>𝑯</m:t>
                        </m:r>
                      </m:sub>
                    </m:sSub>
                  </m:oMath>
                </a14:m>
                <a:endParaRPr lang="en-GB" sz="1400" b="1" dirty="0" smtClean="0">
                  <a:latin typeface="+mj-lt"/>
                </a:endParaRPr>
              </a:p>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𝒖</m:t>
                        </m:r>
                      </m:e>
                      <m:sub>
                        <m:r>
                          <a:rPr lang="en-GB" sz="1400" b="1" i="1" smtClean="0">
                            <a:solidFill>
                              <a:schemeClr val="tx1"/>
                            </a:solidFill>
                            <a:latin typeface="Cambria Math" panose="02040503050406030204" pitchFamily="18" charset="0"/>
                          </a:rPr>
                          <m:t>𝑯</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𝑳</m:t>
                        </m:r>
                      </m:sub>
                    </m:sSub>
                  </m:oMath>
                </a14:m>
                <a:endParaRPr lang="en-GB" sz="1400" b="1" dirty="0">
                  <a:latin typeface="+mj-lt"/>
                </a:endParaRPr>
              </a:p>
            </p:txBody>
          </p:sp>
        </mc:Choice>
        <mc:Fallback xmlns="">
          <p:sp>
            <p:nvSpPr>
              <p:cNvPr id="155" name="TextBox 154"/>
              <p:cNvSpPr txBox="1">
                <a:spLocks noRot="1" noChangeAspect="1" noMove="1" noResize="1" noEditPoints="1" noAdjustHandles="1" noChangeArrowheads="1" noChangeShapeType="1" noTextEdit="1"/>
              </p:cNvSpPr>
              <p:nvPr/>
            </p:nvSpPr>
            <p:spPr>
              <a:xfrm>
                <a:off x="5978607" y="3505200"/>
                <a:ext cx="722312" cy="523220"/>
              </a:xfrm>
              <a:prstGeom prst="rect">
                <a:avLst/>
              </a:prstGeom>
              <a:blipFill rotWithShape="0">
                <a:blip r:embed="rId21"/>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6" name="TextBox 155"/>
              <p:cNvSpPr txBox="1"/>
              <p:nvPr/>
            </p:nvSpPr>
            <p:spPr>
              <a:xfrm>
                <a:off x="6529722"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6" name="TextBox 155"/>
              <p:cNvSpPr txBox="1">
                <a:spLocks noRot="1" noChangeAspect="1" noMove="1" noResize="1" noEditPoints="1" noAdjustHandles="1" noChangeArrowheads="1" noChangeShapeType="1" noTextEdit="1"/>
              </p:cNvSpPr>
              <p:nvPr/>
            </p:nvSpPr>
            <p:spPr>
              <a:xfrm>
                <a:off x="6529722" y="3516062"/>
                <a:ext cx="328278" cy="523220"/>
              </a:xfrm>
              <a:prstGeom prst="rect">
                <a:avLst/>
              </a:prstGeom>
              <a:blipFill rotWithShape="0">
                <a:blip r:embed="rId1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7" name="TextBox 156"/>
              <p:cNvSpPr txBox="1"/>
              <p:nvPr/>
            </p:nvSpPr>
            <p:spPr>
              <a:xfrm>
                <a:off x="6934200" y="3504518"/>
                <a:ext cx="846448" cy="523220"/>
              </a:xfrm>
              <a:prstGeom prst="rect">
                <a:avLst/>
              </a:prstGeom>
              <a:noFill/>
            </p:spPr>
            <p:txBody>
              <a:bodyPr wrap="square" rtlCol="0">
                <a:spAutoFit/>
              </a:bodyPr>
              <a:lstStyle/>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𝑴</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𝒄</m:t>
                        </m:r>
                      </m:e>
                      <m:sub>
                        <m:r>
                          <a:rPr lang="en-GB" sz="1400" b="1" i="1" smtClean="0">
                            <a:solidFill>
                              <a:schemeClr val="tx1"/>
                            </a:solidFill>
                            <a:latin typeface="Cambria Math" panose="02040503050406030204" pitchFamily="18" charset="0"/>
                          </a:rPr>
                          <m:t>𝑯</m:t>
                        </m:r>
                      </m:sub>
                    </m:sSub>
                  </m:oMath>
                </a14:m>
                <a:endParaRPr lang="en-GB" sz="1400" b="1" dirty="0" smtClean="0">
                  <a:latin typeface="+mj-lt"/>
                </a:endParaRPr>
              </a:p>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𝒖</m:t>
                        </m:r>
                      </m:e>
                      <m:sub>
                        <m:r>
                          <a:rPr lang="en-GB" sz="1400" b="1" i="1" smtClean="0">
                            <a:solidFill>
                              <a:schemeClr val="tx1"/>
                            </a:solidFill>
                            <a:latin typeface="Cambria Math" panose="02040503050406030204" pitchFamily="18" charset="0"/>
                          </a:rPr>
                          <m:t>𝑯</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𝑴</m:t>
                        </m:r>
                      </m:sub>
                    </m:sSub>
                  </m:oMath>
                </a14:m>
                <a:endParaRPr lang="en-GB" sz="1400" b="1" dirty="0">
                  <a:latin typeface="+mj-lt"/>
                </a:endParaRPr>
              </a:p>
            </p:txBody>
          </p:sp>
        </mc:Choice>
        <mc:Fallback xmlns="">
          <p:sp>
            <p:nvSpPr>
              <p:cNvPr id="157" name="TextBox 156"/>
              <p:cNvSpPr txBox="1">
                <a:spLocks noRot="1" noChangeAspect="1" noMove="1" noResize="1" noEditPoints="1" noAdjustHandles="1" noChangeArrowheads="1" noChangeShapeType="1" noTextEdit="1"/>
              </p:cNvSpPr>
              <p:nvPr/>
            </p:nvSpPr>
            <p:spPr>
              <a:xfrm>
                <a:off x="6934200" y="3504518"/>
                <a:ext cx="846448" cy="523220"/>
              </a:xfrm>
              <a:prstGeom prst="rect">
                <a:avLst/>
              </a:prstGeom>
              <a:blipFill rotWithShape="0">
                <a:blip r:embed="rId22"/>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8" name="TextBox 157"/>
              <p:cNvSpPr txBox="1"/>
              <p:nvPr/>
            </p:nvSpPr>
            <p:spPr>
              <a:xfrm>
                <a:off x="7485315" y="3515380"/>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8" name="TextBox 157"/>
              <p:cNvSpPr txBox="1">
                <a:spLocks noRot="1" noChangeAspect="1" noMove="1" noResize="1" noEditPoints="1" noAdjustHandles="1" noChangeArrowheads="1" noChangeShapeType="1" noTextEdit="1"/>
              </p:cNvSpPr>
              <p:nvPr/>
            </p:nvSpPr>
            <p:spPr>
              <a:xfrm>
                <a:off x="7485315" y="3515380"/>
                <a:ext cx="328278" cy="523220"/>
              </a:xfrm>
              <a:prstGeom prst="rect">
                <a:avLst/>
              </a:prstGeom>
              <a:blipFill rotWithShape="0">
                <a:blip r:embed="rId1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9" name="TextBox 158"/>
              <p:cNvSpPr txBox="1"/>
              <p:nvPr/>
            </p:nvSpPr>
            <p:spPr>
              <a:xfrm>
                <a:off x="7883607" y="3505200"/>
                <a:ext cx="775849" cy="523220"/>
              </a:xfrm>
              <a:prstGeom prst="rect">
                <a:avLst/>
              </a:prstGeom>
              <a:noFill/>
            </p:spPr>
            <p:txBody>
              <a:bodyPr wrap="square" rtlCol="0">
                <a:spAutoFit/>
              </a:bodyPr>
              <a:lstStyle/>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𝑯</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𝒄</m:t>
                        </m:r>
                      </m:e>
                      <m:sub>
                        <m:r>
                          <a:rPr lang="en-GB" sz="1400" b="1" i="1" smtClean="0">
                            <a:solidFill>
                              <a:schemeClr val="tx1"/>
                            </a:solidFill>
                            <a:latin typeface="Cambria Math" panose="02040503050406030204" pitchFamily="18" charset="0"/>
                          </a:rPr>
                          <m:t>𝑯</m:t>
                        </m:r>
                      </m:sub>
                    </m:sSub>
                  </m:oMath>
                </a14:m>
                <a:endParaRPr lang="en-GB" sz="1400" b="1" dirty="0" smtClean="0">
                  <a:latin typeface="+mj-lt"/>
                </a:endParaRPr>
              </a:p>
              <a:p>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𝒖</m:t>
                        </m:r>
                      </m:e>
                      <m:sub>
                        <m:r>
                          <a:rPr lang="en-GB" sz="1400" b="1" i="1" smtClean="0">
                            <a:solidFill>
                              <a:schemeClr val="tx1"/>
                            </a:solidFill>
                            <a:latin typeface="Cambria Math" panose="02040503050406030204" pitchFamily="18" charset="0"/>
                          </a:rPr>
                          <m:t>𝑯</m:t>
                        </m:r>
                      </m:sub>
                    </m:sSub>
                  </m:oMath>
                </a14:m>
                <a:r>
                  <a:rPr lang="en-GB" sz="1400" b="1" dirty="0" smtClean="0">
                    <a:latin typeface="+mj-lt"/>
                  </a:rPr>
                  <a:t>-</a:t>
                </a:r>
                <a14:m>
                  <m:oMath xmlns:m="http://schemas.openxmlformats.org/officeDocument/2006/math">
                    <m:sSub>
                      <m:sSubPr>
                        <m:ctrlPr>
                          <a:rPr lang="en-GB" sz="1400" b="1" i="1" smtClean="0">
                            <a:solidFill>
                              <a:schemeClr val="tx1"/>
                            </a:solidFill>
                            <a:latin typeface="Cambria Math" panose="02040503050406030204" pitchFamily="18" charset="0"/>
                          </a:rPr>
                        </m:ctrlPr>
                      </m:sSubPr>
                      <m:e>
                        <m:r>
                          <a:rPr lang="en-GB" sz="1400" b="1" i="1" smtClean="0">
                            <a:solidFill>
                              <a:schemeClr val="tx1"/>
                            </a:solidFill>
                            <a:latin typeface="Cambria Math" panose="02040503050406030204" pitchFamily="18" charset="0"/>
                          </a:rPr>
                          <m:t>𝒑</m:t>
                        </m:r>
                      </m:e>
                      <m:sub>
                        <m:r>
                          <a:rPr lang="en-GB" sz="1400" b="1" i="1" smtClean="0">
                            <a:solidFill>
                              <a:schemeClr val="tx1"/>
                            </a:solidFill>
                            <a:latin typeface="Cambria Math" panose="02040503050406030204" pitchFamily="18" charset="0"/>
                          </a:rPr>
                          <m:t>𝑯</m:t>
                        </m:r>
                      </m:sub>
                    </m:sSub>
                  </m:oMath>
                </a14:m>
                <a:endParaRPr lang="en-GB" sz="1400" b="1" dirty="0">
                  <a:latin typeface="+mj-lt"/>
                </a:endParaRPr>
              </a:p>
            </p:txBody>
          </p:sp>
        </mc:Choice>
        <mc:Fallback xmlns="">
          <p:sp>
            <p:nvSpPr>
              <p:cNvPr id="159" name="TextBox 158"/>
              <p:cNvSpPr txBox="1">
                <a:spLocks noRot="1" noChangeAspect="1" noMove="1" noResize="1" noEditPoints="1" noAdjustHandles="1" noChangeArrowheads="1" noChangeShapeType="1" noTextEdit="1"/>
              </p:cNvSpPr>
              <p:nvPr/>
            </p:nvSpPr>
            <p:spPr>
              <a:xfrm>
                <a:off x="7883607" y="3505200"/>
                <a:ext cx="775849" cy="523220"/>
              </a:xfrm>
              <a:prstGeom prst="rect">
                <a:avLst/>
              </a:prstGeom>
              <a:blipFill rotWithShape="0">
                <a:blip r:embed="rId23"/>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0" name="TextBox 159"/>
              <p:cNvSpPr txBox="1"/>
              <p:nvPr/>
            </p:nvSpPr>
            <p:spPr>
              <a:xfrm>
                <a:off x="8434722"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60" name="TextBox 159"/>
              <p:cNvSpPr txBox="1">
                <a:spLocks noRot="1" noChangeAspect="1" noMove="1" noResize="1" noEditPoints="1" noAdjustHandles="1" noChangeArrowheads="1" noChangeShapeType="1" noTextEdit="1"/>
              </p:cNvSpPr>
              <p:nvPr/>
            </p:nvSpPr>
            <p:spPr>
              <a:xfrm>
                <a:off x="8434722" y="3516062"/>
                <a:ext cx="328278" cy="523220"/>
              </a:xfrm>
              <a:prstGeom prst="rect">
                <a:avLst/>
              </a:prstGeom>
              <a:blipFill rotWithShape="0">
                <a:blip r:embed="rId13"/>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74339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80753" y="4324904"/>
            <a:ext cx="8953500" cy="2202085"/>
          </a:xfrm>
        </p:spPr>
        <p:txBody>
          <a:bodyPr/>
          <a:lstStyle/>
          <a:p>
            <a:pPr marL="0" indent="0" algn="just">
              <a:spcBef>
                <a:spcPts val="0"/>
              </a:spcBef>
              <a:buNone/>
            </a:pPr>
            <a:r>
              <a:rPr lang="en-GB" b="1" dirty="0" smtClean="0">
                <a:solidFill>
                  <a:schemeClr val="tx1"/>
                </a:solidFill>
              </a:rPr>
              <a:t>Buyer</a:t>
            </a:r>
            <a:r>
              <a:rPr lang="en-GB" dirty="0" smtClean="0">
                <a:solidFill>
                  <a:schemeClr val="tx1"/>
                </a:solidFill>
              </a:rPr>
              <a:t> has 3 information sets, then its strategy has to state one action for each info set. </a:t>
            </a:r>
          </a:p>
          <a:p>
            <a:pPr marL="0" indent="0" algn="just">
              <a:spcBef>
                <a:spcPts val="0"/>
              </a:spcBef>
              <a:buNone/>
            </a:pPr>
            <a:r>
              <a:rPr lang="en-GB" dirty="0" smtClean="0">
                <a:solidFill>
                  <a:schemeClr val="tx1"/>
                </a:solidFill>
              </a:rPr>
              <a:t>Note that there is only one subgame, then all Nash equilibria are SPNE.</a:t>
            </a:r>
          </a:p>
          <a:p>
            <a:pPr marL="0" indent="0" algn="just">
              <a:spcBef>
                <a:spcPts val="0"/>
              </a:spcBef>
              <a:buNone/>
            </a:pPr>
            <a:r>
              <a:rPr lang="en-GB" dirty="0" smtClean="0">
                <a:solidFill>
                  <a:schemeClr val="tx1"/>
                </a:solidFill>
              </a:rPr>
              <a:t>We use normal form</a:t>
            </a:r>
            <a:endParaRPr lang="en-GB" dirty="0">
              <a:solidFill>
                <a:schemeClr val="tx1"/>
              </a:solidFill>
            </a:endParaRPr>
          </a:p>
        </p:txBody>
      </p:sp>
      <p:sp>
        <p:nvSpPr>
          <p:cNvPr id="5" name="Title 1"/>
          <p:cNvSpPr txBox="1">
            <a:spLocks/>
          </p:cNvSpPr>
          <p:nvPr/>
        </p:nvSpPr>
        <p:spPr bwMode="auto">
          <a:xfrm>
            <a:off x="0" y="0"/>
            <a:ext cx="9144000" cy="487363"/>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600" b="1">
                <a:solidFill>
                  <a:srgbClr val="0066B3"/>
                </a:solidFill>
                <a:latin typeface="+mj-lt"/>
                <a:ea typeface="+mj-ea"/>
                <a:cs typeface="+mj-cs"/>
              </a:defRPr>
            </a:lvl1pPr>
            <a:lvl2pPr algn="l" rtl="0" eaLnBrk="0" fontAlgn="base" hangingPunct="0">
              <a:spcBef>
                <a:spcPct val="0"/>
              </a:spcBef>
              <a:spcAft>
                <a:spcPct val="0"/>
              </a:spcAft>
              <a:defRPr sz="2600" b="1">
                <a:solidFill>
                  <a:srgbClr val="0066B3"/>
                </a:solidFill>
                <a:latin typeface="Arial" charset="0"/>
              </a:defRPr>
            </a:lvl2pPr>
            <a:lvl3pPr algn="l" rtl="0" eaLnBrk="0" fontAlgn="base" hangingPunct="0">
              <a:spcBef>
                <a:spcPct val="0"/>
              </a:spcBef>
              <a:spcAft>
                <a:spcPct val="0"/>
              </a:spcAft>
              <a:defRPr sz="2600" b="1">
                <a:solidFill>
                  <a:srgbClr val="0066B3"/>
                </a:solidFill>
                <a:latin typeface="Arial" charset="0"/>
              </a:defRPr>
            </a:lvl3pPr>
            <a:lvl4pPr algn="l" rtl="0" eaLnBrk="0" fontAlgn="base" hangingPunct="0">
              <a:spcBef>
                <a:spcPct val="0"/>
              </a:spcBef>
              <a:spcAft>
                <a:spcPct val="0"/>
              </a:spcAft>
              <a:defRPr sz="2600" b="1">
                <a:solidFill>
                  <a:srgbClr val="0066B3"/>
                </a:solidFill>
                <a:latin typeface="Arial" charset="0"/>
              </a:defRPr>
            </a:lvl4pPr>
            <a:lvl5pPr algn="l" rtl="0" eaLnBrk="0" fontAlgn="base" hangingPunct="0">
              <a:spcBef>
                <a:spcPct val="0"/>
              </a:spcBef>
              <a:spcAft>
                <a:spcPct val="0"/>
              </a:spcAft>
              <a:defRPr sz="2600" b="1">
                <a:solidFill>
                  <a:srgbClr val="0066B3"/>
                </a:solidFill>
                <a:latin typeface="Arial" charset="0"/>
              </a:defRPr>
            </a:lvl5pPr>
            <a:lvl6pPr marL="457200" algn="l" rtl="0" fontAlgn="base">
              <a:spcBef>
                <a:spcPct val="0"/>
              </a:spcBef>
              <a:spcAft>
                <a:spcPct val="0"/>
              </a:spcAft>
              <a:defRPr sz="2600" b="1">
                <a:solidFill>
                  <a:srgbClr val="0066B3"/>
                </a:solidFill>
                <a:latin typeface="Arial" charset="0"/>
              </a:defRPr>
            </a:lvl6pPr>
            <a:lvl7pPr marL="914400" algn="l" rtl="0" fontAlgn="base">
              <a:spcBef>
                <a:spcPct val="0"/>
              </a:spcBef>
              <a:spcAft>
                <a:spcPct val="0"/>
              </a:spcAft>
              <a:defRPr sz="2600" b="1">
                <a:solidFill>
                  <a:srgbClr val="0066B3"/>
                </a:solidFill>
                <a:latin typeface="Arial" charset="0"/>
              </a:defRPr>
            </a:lvl7pPr>
            <a:lvl8pPr marL="1371600" algn="l" rtl="0" fontAlgn="base">
              <a:spcBef>
                <a:spcPct val="0"/>
              </a:spcBef>
              <a:spcAft>
                <a:spcPct val="0"/>
              </a:spcAft>
              <a:defRPr sz="2600" b="1">
                <a:solidFill>
                  <a:srgbClr val="0066B3"/>
                </a:solidFill>
                <a:latin typeface="Arial" charset="0"/>
              </a:defRPr>
            </a:lvl8pPr>
            <a:lvl9pPr marL="1828800" algn="l" rtl="0" fontAlgn="base">
              <a:spcBef>
                <a:spcPct val="0"/>
              </a:spcBef>
              <a:spcAft>
                <a:spcPct val="0"/>
              </a:spcAft>
              <a:defRPr sz="2600" b="1">
                <a:solidFill>
                  <a:srgbClr val="0066B3"/>
                </a:solidFill>
                <a:latin typeface="Arial" charset="0"/>
              </a:defRPr>
            </a:lvl9pPr>
          </a:lstStyle>
          <a:p>
            <a:r>
              <a:rPr lang="en-GB" kern="0" dirty="0" smtClean="0">
                <a:solidFill>
                  <a:schemeClr val="bg1"/>
                </a:solidFill>
              </a:rPr>
              <a:t>Imperfect information</a:t>
            </a:r>
            <a:endParaRPr lang="en-GB" kern="0" dirty="0">
              <a:solidFill>
                <a:schemeClr val="bg1"/>
              </a:solidFill>
            </a:endParaRPr>
          </a:p>
        </p:txBody>
      </p:sp>
      <p:sp>
        <p:nvSpPr>
          <p:cNvPr id="6" name="Oval 5"/>
          <p:cNvSpPr/>
          <p:nvPr/>
        </p:nvSpPr>
        <p:spPr bwMode="auto">
          <a:xfrm>
            <a:off x="3962400" y="685800"/>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 name="Straight Connector 7"/>
          <p:cNvCxnSpPr>
            <a:stCxn id="6" idx="4"/>
            <a:endCxn id="65" idx="1"/>
          </p:cNvCxnSpPr>
          <p:nvPr/>
        </p:nvCxnSpPr>
        <p:spPr bwMode="auto">
          <a:xfrm flipH="1">
            <a:off x="3507666" y="757800"/>
            <a:ext cx="490734" cy="163092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0" name="Straight Connector 9"/>
          <p:cNvCxnSpPr>
            <a:stCxn id="6" idx="5"/>
            <a:endCxn id="82" idx="2"/>
          </p:cNvCxnSpPr>
          <p:nvPr/>
        </p:nvCxnSpPr>
        <p:spPr bwMode="auto">
          <a:xfrm>
            <a:off x="4023856" y="747256"/>
            <a:ext cx="4249999" cy="1695851"/>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2" name="Straight Connector 11"/>
          <p:cNvCxnSpPr>
            <a:stCxn id="6" idx="4"/>
            <a:endCxn id="70" idx="0"/>
          </p:cNvCxnSpPr>
          <p:nvPr/>
        </p:nvCxnSpPr>
        <p:spPr bwMode="auto">
          <a:xfrm>
            <a:off x="3998400" y="757800"/>
            <a:ext cx="482310" cy="16387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3" name="Straight Connector 12"/>
          <p:cNvCxnSpPr>
            <a:stCxn id="6" idx="4"/>
            <a:endCxn id="73" idx="0"/>
          </p:cNvCxnSpPr>
          <p:nvPr/>
        </p:nvCxnSpPr>
        <p:spPr bwMode="auto">
          <a:xfrm>
            <a:off x="3998400" y="757800"/>
            <a:ext cx="1453344" cy="163092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4" name="Straight Connector 13"/>
          <p:cNvCxnSpPr>
            <a:stCxn id="6" idx="4"/>
            <a:endCxn id="76" idx="1"/>
          </p:cNvCxnSpPr>
          <p:nvPr/>
        </p:nvCxnSpPr>
        <p:spPr bwMode="auto">
          <a:xfrm>
            <a:off x="3998400" y="757800"/>
            <a:ext cx="2380356" cy="1659851"/>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5" name="Straight Connector 14"/>
          <p:cNvCxnSpPr>
            <a:stCxn id="6" idx="4"/>
            <a:endCxn id="79" idx="2"/>
          </p:cNvCxnSpPr>
          <p:nvPr/>
        </p:nvCxnSpPr>
        <p:spPr bwMode="auto">
          <a:xfrm>
            <a:off x="3998400" y="757800"/>
            <a:ext cx="3358280" cy="16774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6" name="Straight Connector 45"/>
          <p:cNvCxnSpPr>
            <a:stCxn id="6" idx="3"/>
            <a:endCxn id="91" idx="7"/>
          </p:cNvCxnSpPr>
          <p:nvPr/>
        </p:nvCxnSpPr>
        <p:spPr bwMode="auto">
          <a:xfrm flipH="1">
            <a:off x="743859" y="747256"/>
            <a:ext cx="3229085" cy="162548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7" name="Straight Connector 46"/>
          <p:cNvCxnSpPr>
            <a:stCxn id="6" idx="4"/>
            <a:endCxn id="85" idx="0"/>
          </p:cNvCxnSpPr>
          <p:nvPr/>
        </p:nvCxnSpPr>
        <p:spPr bwMode="auto">
          <a:xfrm flipH="1">
            <a:off x="2566665" y="757800"/>
            <a:ext cx="1431735" cy="1619201"/>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8" name="Straight Connector 47"/>
          <p:cNvCxnSpPr>
            <a:stCxn id="6" idx="4"/>
            <a:endCxn id="88" idx="0"/>
          </p:cNvCxnSpPr>
          <p:nvPr/>
        </p:nvCxnSpPr>
        <p:spPr bwMode="auto">
          <a:xfrm flipH="1">
            <a:off x="1556603" y="757800"/>
            <a:ext cx="2441797" cy="1620384"/>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65" name="Oval 64"/>
          <p:cNvSpPr/>
          <p:nvPr/>
        </p:nvSpPr>
        <p:spPr bwMode="auto">
          <a:xfrm>
            <a:off x="3497122" y="2378184"/>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67" name="Straight Connector 66"/>
          <p:cNvCxnSpPr>
            <a:stCxn id="65" idx="3"/>
          </p:cNvCxnSpPr>
          <p:nvPr/>
        </p:nvCxnSpPr>
        <p:spPr bwMode="auto">
          <a:xfrm flipH="1">
            <a:off x="3232522" y="2439640"/>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9" name="Straight Connector 68"/>
          <p:cNvCxnSpPr>
            <a:endCxn id="65" idx="5"/>
          </p:cNvCxnSpPr>
          <p:nvPr/>
        </p:nvCxnSpPr>
        <p:spPr bwMode="auto">
          <a:xfrm flipH="1" flipV="1">
            <a:off x="3558578" y="2439640"/>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0" name="Oval 69"/>
          <p:cNvSpPr/>
          <p:nvPr/>
        </p:nvSpPr>
        <p:spPr bwMode="auto">
          <a:xfrm>
            <a:off x="4444710" y="2396563"/>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71" name="Straight Connector 70"/>
          <p:cNvCxnSpPr>
            <a:stCxn id="70" idx="3"/>
          </p:cNvCxnSpPr>
          <p:nvPr/>
        </p:nvCxnSpPr>
        <p:spPr bwMode="auto">
          <a:xfrm flipH="1">
            <a:off x="4180110" y="2458019"/>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2" name="Straight Connector 71"/>
          <p:cNvCxnSpPr>
            <a:endCxn id="70" idx="5"/>
          </p:cNvCxnSpPr>
          <p:nvPr/>
        </p:nvCxnSpPr>
        <p:spPr bwMode="auto">
          <a:xfrm flipH="1" flipV="1">
            <a:off x="4506166" y="2458019"/>
            <a:ext cx="292254" cy="1029729"/>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3" name="Oval 72"/>
          <p:cNvSpPr/>
          <p:nvPr/>
        </p:nvSpPr>
        <p:spPr bwMode="auto">
          <a:xfrm>
            <a:off x="5415744" y="2388728"/>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74" name="Straight Connector 73"/>
          <p:cNvCxnSpPr>
            <a:stCxn id="73" idx="3"/>
          </p:cNvCxnSpPr>
          <p:nvPr/>
        </p:nvCxnSpPr>
        <p:spPr bwMode="auto">
          <a:xfrm flipH="1">
            <a:off x="5151144" y="2450184"/>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5" name="Straight Connector 74"/>
          <p:cNvCxnSpPr>
            <a:endCxn id="73" idx="5"/>
          </p:cNvCxnSpPr>
          <p:nvPr/>
        </p:nvCxnSpPr>
        <p:spPr bwMode="auto">
          <a:xfrm flipH="1" flipV="1">
            <a:off x="5477200" y="2450184"/>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6" name="Oval 75"/>
          <p:cNvSpPr/>
          <p:nvPr/>
        </p:nvSpPr>
        <p:spPr bwMode="auto">
          <a:xfrm>
            <a:off x="6368212" y="2407107"/>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77" name="Straight Connector 76"/>
          <p:cNvCxnSpPr>
            <a:stCxn id="76" idx="3"/>
          </p:cNvCxnSpPr>
          <p:nvPr/>
        </p:nvCxnSpPr>
        <p:spPr bwMode="auto">
          <a:xfrm flipH="1">
            <a:off x="6103612" y="2468563"/>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8" name="Straight Connector 77"/>
          <p:cNvCxnSpPr>
            <a:endCxn id="76" idx="5"/>
          </p:cNvCxnSpPr>
          <p:nvPr/>
        </p:nvCxnSpPr>
        <p:spPr bwMode="auto">
          <a:xfrm flipH="1" flipV="1">
            <a:off x="6429668" y="2468563"/>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9" name="Oval 78"/>
          <p:cNvSpPr/>
          <p:nvPr/>
        </p:nvSpPr>
        <p:spPr bwMode="auto">
          <a:xfrm>
            <a:off x="7356680" y="2399272"/>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0" name="Straight Connector 79"/>
          <p:cNvCxnSpPr>
            <a:stCxn id="79" idx="3"/>
          </p:cNvCxnSpPr>
          <p:nvPr/>
        </p:nvCxnSpPr>
        <p:spPr bwMode="auto">
          <a:xfrm flipH="1">
            <a:off x="7092080" y="2460728"/>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p:cNvCxnSpPr>
            <a:endCxn id="79" idx="5"/>
          </p:cNvCxnSpPr>
          <p:nvPr/>
        </p:nvCxnSpPr>
        <p:spPr bwMode="auto">
          <a:xfrm flipH="1" flipV="1">
            <a:off x="7418136" y="2460728"/>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82" name="Oval 81"/>
          <p:cNvSpPr/>
          <p:nvPr/>
        </p:nvSpPr>
        <p:spPr bwMode="auto">
          <a:xfrm>
            <a:off x="8273855" y="2407107"/>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3" name="Straight Connector 82"/>
          <p:cNvCxnSpPr>
            <a:stCxn id="82" idx="3"/>
          </p:cNvCxnSpPr>
          <p:nvPr/>
        </p:nvCxnSpPr>
        <p:spPr bwMode="auto">
          <a:xfrm flipH="1">
            <a:off x="8009255" y="2468563"/>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4" name="Straight Connector 83"/>
          <p:cNvCxnSpPr>
            <a:endCxn id="82" idx="5"/>
          </p:cNvCxnSpPr>
          <p:nvPr/>
        </p:nvCxnSpPr>
        <p:spPr bwMode="auto">
          <a:xfrm flipH="1" flipV="1">
            <a:off x="8335311" y="2468563"/>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85" name="Oval 84"/>
          <p:cNvSpPr/>
          <p:nvPr/>
        </p:nvSpPr>
        <p:spPr bwMode="auto">
          <a:xfrm>
            <a:off x="2530665" y="2377001"/>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6" name="Straight Connector 85"/>
          <p:cNvCxnSpPr>
            <a:stCxn id="85" idx="3"/>
          </p:cNvCxnSpPr>
          <p:nvPr/>
        </p:nvCxnSpPr>
        <p:spPr bwMode="auto">
          <a:xfrm flipH="1">
            <a:off x="2266065" y="2438457"/>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87" name="Straight Connector 86"/>
          <p:cNvCxnSpPr>
            <a:endCxn id="85" idx="5"/>
          </p:cNvCxnSpPr>
          <p:nvPr/>
        </p:nvCxnSpPr>
        <p:spPr bwMode="auto">
          <a:xfrm flipH="1" flipV="1">
            <a:off x="2592121" y="2438457"/>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88" name="Oval 87"/>
          <p:cNvSpPr/>
          <p:nvPr/>
        </p:nvSpPr>
        <p:spPr bwMode="auto">
          <a:xfrm>
            <a:off x="1520603" y="2378184"/>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89" name="Straight Connector 88"/>
          <p:cNvCxnSpPr>
            <a:stCxn id="88" idx="3"/>
          </p:cNvCxnSpPr>
          <p:nvPr/>
        </p:nvCxnSpPr>
        <p:spPr bwMode="auto">
          <a:xfrm flipH="1">
            <a:off x="1256003" y="2439640"/>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0" name="Straight Connector 89"/>
          <p:cNvCxnSpPr>
            <a:endCxn id="88" idx="5"/>
          </p:cNvCxnSpPr>
          <p:nvPr/>
        </p:nvCxnSpPr>
        <p:spPr bwMode="auto">
          <a:xfrm flipH="1" flipV="1">
            <a:off x="1582059" y="2439640"/>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91" name="Oval 90"/>
          <p:cNvSpPr/>
          <p:nvPr/>
        </p:nvSpPr>
        <p:spPr bwMode="auto">
          <a:xfrm>
            <a:off x="682403" y="2362200"/>
            <a:ext cx="72000" cy="72000"/>
          </a:xfrm>
          <a:prstGeom prst="ellipse">
            <a:avLst/>
          </a:prstGeom>
          <a:solidFill>
            <a:schemeClr val="tx1"/>
          </a:solidFill>
          <a:ln w="9525" algn="ctr">
            <a:noFill/>
            <a:miter lim="800000"/>
            <a:headEnd/>
            <a:tailEnd/>
          </a:ln>
        </p:spPr>
        <p:txBody>
          <a:bodyPr rtlCol="0" anchor="ctr">
            <a:spAutoFit/>
          </a:bodyPr>
          <a:lstStyle/>
          <a:p>
            <a:pPr algn="ctr"/>
            <a:endParaRPr lang="en-GB"/>
          </a:p>
        </p:txBody>
      </p:sp>
      <p:cxnSp>
        <p:nvCxnSpPr>
          <p:cNvPr id="92" name="Straight Connector 91"/>
          <p:cNvCxnSpPr>
            <a:stCxn id="91" idx="3"/>
          </p:cNvCxnSpPr>
          <p:nvPr/>
        </p:nvCxnSpPr>
        <p:spPr bwMode="auto">
          <a:xfrm flipH="1">
            <a:off x="417803" y="2423656"/>
            <a:ext cx="275144" cy="1004272"/>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93" name="Straight Connector 92"/>
          <p:cNvCxnSpPr>
            <a:endCxn id="91" idx="5"/>
          </p:cNvCxnSpPr>
          <p:nvPr/>
        </p:nvCxnSpPr>
        <p:spPr bwMode="auto">
          <a:xfrm flipH="1" flipV="1">
            <a:off x="743859" y="2423656"/>
            <a:ext cx="246741" cy="103756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13" name="TextBox 112"/>
              <p:cNvSpPr txBox="1"/>
              <p:nvPr/>
            </p:nvSpPr>
            <p:spPr>
              <a:xfrm rot="20050779">
                <a:off x="990600" y="1769159"/>
                <a:ext cx="762000" cy="369332"/>
              </a:xfrm>
              <a:prstGeom prst="rect">
                <a:avLst/>
              </a:prstGeom>
              <a:noFill/>
            </p:spPr>
            <p:txBody>
              <a:bodyPr wrap="square" rtlCol="0">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oMath>
                </a14:m>
                <a:r>
                  <a:rPr lang="en-GB" dirty="0" smtClean="0">
                    <a:latin typeface="+mj-lt"/>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dirty="0">
                  <a:latin typeface="+mj-lt"/>
                </a:endParaRPr>
              </a:p>
            </p:txBody>
          </p:sp>
        </mc:Choice>
        <mc:Fallback xmlns="">
          <p:sp>
            <p:nvSpPr>
              <p:cNvPr id="113" name="TextBox 112"/>
              <p:cNvSpPr txBox="1">
                <a:spLocks noRot="1" noChangeAspect="1" noMove="1" noResize="1" noEditPoints="1" noAdjustHandles="1" noChangeArrowheads="1" noChangeShapeType="1" noTextEdit="1"/>
              </p:cNvSpPr>
              <p:nvPr/>
            </p:nvSpPr>
            <p:spPr>
              <a:xfrm rot="20050779">
                <a:off x="990600" y="1769159"/>
                <a:ext cx="762000" cy="369332"/>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4" name="TextBox 113"/>
              <p:cNvSpPr txBox="1"/>
              <p:nvPr/>
            </p:nvSpPr>
            <p:spPr>
              <a:xfrm rot="19560000">
                <a:off x="1473906" y="1836416"/>
                <a:ext cx="916235" cy="369332"/>
              </a:xfrm>
              <a:prstGeom prst="rect">
                <a:avLst/>
              </a:prstGeom>
              <a:noFill/>
            </p:spPr>
            <p:txBody>
              <a:bodyPr wrap="square" rtlCol="0">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oMath>
                </a14:m>
                <a:r>
                  <a:rPr lang="en-GB" dirty="0" smtClean="0">
                    <a:latin typeface="+mj-lt"/>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dirty="0">
                  <a:latin typeface="+mj-lt"/>
                </a:endParaRPr>
              </a:p>
            </p:txBody>
          </p:sp>
        </mc:Choice>
        <mc:Fallback xmlns="">
          <p:sp>
            <p:nvSpPr>
              <p:cNvPr id="114" name="TextBox 113"/>
              <p:cNvSpPr txBox="1">
                <a:spLocks noRot="1" noChangeAspect="1" noMove="1" noResize="1" noEditPoints="1" noAdjustHandles="1" noChangeArrowheads="1" noChangeShapeType="1" noTextEdit="1"/>
              </p:cNvSpPr>
              <p:nvPr/>
            </p:nvSpPr>
            <p:spPr>
              <a:xfrm rot="19560000">
                <a:off x="1473906" y="1836416"/>
                <a:ext cx="916235" cy="369332"/>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5" name="TextBox 114"/>
              <p:cNvSpPr txBox="1"/>
              <p:nvPr/>
            </p:nvSpPr>
            <p:spPr>
              <a:xfrm rot="18720000">
                <a:off x="2290575" y="1815513"/>
                <a:ext cx="948975" cy="369332"/>
              </a:xfrm>
              <a:prstGeom prst="rect">
                <a:avLst/>
              </a:prstGeom>
              <a:noFill/>
            </p:spPr>
            <p:txBody>
              <a:bodyPr wrap="square" rtlCol="0">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oMath>
                </a14:m>
                <a:r>
                  <a:rPr lang="en-GB" dirty="0" smtClean="0">
                    <a:latin typeface="+mj-lt"/>
                  </a:rPr>
                  <a:t>,</a:t>
                </a:r>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𝐿</m:t>
                        </m:r>
                      </m:sub>
                    </m:sSub>
                  </m:oMath>
                </a14:m>
                <a:endParaRPr lang="en-GB" dirty="0">
                  <a:latin typeface="+mj-lt"/>
                </a:endParaRPr>
              </a:p>
            </p:txBody>
          </p:sp>
        </mc:Choice>
        <mc:Fallback xmlns="">
          <p:sp>
            <p:nvSpPr>
              <p:cNvPr id="115" name="TextBox 114"/>
              <p:cNvSpPr txBox="1">
                <a:spLocks noRot="1" noChangeAspect="1" noMove="1" noResize="1" noEditPoints="1" noAdjustHandles="1" noChangeArrowheads="1" noChangeShapeType="1" noTextEdit="1"/>
              </p:cNvSpPr>
              <p:nvPr/>
            </p:nvSpPr>
            <p:spPr>
              <a:xfrm rot="18720000">
                <a:off x="2290575" y="1815513"/>
                <a:ext cx="948975" cy="369332"/>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6" name="TextBox 115"/>
              <p:cNvSpPr txBox="1"/>
              <p:nvPr/>
            </p:nvSpPr>
            <p:spPr>
              <a:xfrm rot="17094399">
                <a:off x="3055528" y="1884714"/>
                <a:ext cx="66542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r>
                        <a:rPr lang="en-GB" b="0" i="0" smtClean="0">
                          <a:solidFill>
                            <a:schemeClr val="tx1"/>
                          </a:solidFill>
                          <a:latin typeface="Cambria Math" panose="02040503050406030204" pitchFamily="18" charset="0"/>
                        </a:rPr>
                        <m:t>, </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m:oMathPara>
                </a14:m>
                <a:endParaRPr lang="en-GB" dirty="0">
                  <a:latin typeface="+mj-lt"/>
                </a:endParaRPr>
              </a:p>
            </p:txBody>
          </p:sp>
        </mc:Choice>
        <mc:Fallback xmlns="">
          <p:sp>
            <p:nvSpPr>
              <p:cNvPr id="116" name="TextBox 115"/>
              <p:cNvSpPr txBox="1">
                <a:spLocks noRot="1" noChangeAspect="1" noMove="1" noResize="1" noEditPoints="1" noAdjustHandles="1" noChangeArrowheads="1" noChangeShapeType="1" noTextEdit="1"/>
              </p:cNvSpPr>
              <p:nvPr/>
            </p:nvSpPr>
            <p:spPr>
              <a:xfrm rot="17094399">
                <a:off x="3055528" y="1884714"/>
                <a:ext cx="665424" cy="369332"/>
              </a:xfrm>
              <a:prstGeom prst="rect">
                <a:avLst/>
              </a:prstGeom>
              <a:blipFill rotWithShape="0">
                <a:blip r:embed="rId5"/>
                <a:stretch>
                  <a:fillRect t="-1639" r="-227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7" name="TextBox 116"/>
              <p:cNvSpPr txBox="1"/>
              <p:nvPr/>
            </p:nvSpPr>
            <p:spPr>
              <a:xfrm rot="4290526">
                <a:off x="4011901" y="1676400"/>
                <a:ext cx="40769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r>
                        <a:rPr lang="en-GB" b="0" i="0" smtClean="0">
                          <a:solidFill>
                            <a:schemeClr val="tx1"/>
                          </a:solidFill>
                          <a:latin typeface="Cambria Math" panose="02040503050406030204" pitchFamily="18" charset="0"/>
                        </a:rPr>
                        <m:t>, </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m:oMathPara>
                </a14:m>
                <a:endParaRPr lang="en-GB" dirty="0">
                  <a:latin typeface="+mj-lt"/>
                </a:endParaRPr>
              </a:p>
            </p:txBody>
          </p:sp>
        </mc:Choice>
        <mc:Fallback xmlns="">
          <p:sp>
            <p:nvSpPr>
              <p:cNvPr id="117" name="TextBox 116"/>
              <p:cNvSpPr txBox="1">
                <a:spLocks noRot="1" noChangeAspect="1" noMove="1" noResize="1" noEditPoints="1" noAdjustHandles="1" noChangeArrowheads="1" noChangeShapeType="1" noTextEdit="1"/>
              </p:cNvSpPr>
              <p:nvPr/>
            </p:nvSpPr>
            <p:spPr>
              <a:xfrm rot="4290526">
                <a:off x="4011901" y="1676400"/>
                <a:ext cx="407699" cy="369332"/>
              </a:xfrm>
              <a:prstGeom prst="rect">
                <a:avLst/>
              </a:prstGeom>
              <a:blipFill rotWithShape="0">
                <a:blip r:embed="rId6"/>
                <a:stretch>
                  <a:fillRect l="-5063" b="-6904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8" name="TextBox 117"/>
              <p:cNvSpPr txBox="1"/>
              <p:nvPr/>
            </p:nvSpPr>
            <p:spPr>
              <a:xfrm rot="2820607">
                <a:off x="4567337" y="1786560"/>
                <a:ext cx="8785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r>
                        <a:rPr lang="en-GB" b="0" i="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𝑀</m:t>
                          </m:r>
                        </m:sub>
                      </m:sSub>
                    </m:oMath>
                  </m:oMathPara>
                </a14:m>
                <a:endParaRPr lang="en-GB" dirty="0">
                  <a:latin typeface="+mj-lt"/>
                </a:endParaRPr>
              </a:p>
            </p:txBody>
          </p:sp>
        </mc:Choice>
        <mc:Fallback xmlns="">
          <p:sp>
            <p:nvSpPr>
              <p:cNvPr id="118" name="TextBox 117"/>
              <p:cNvSpPr txBox="1">
                <a:spLocks noRot="1" noChangeAspect="1" noMove="1" noResize="1" noEditPoints="1" noAdjustHandles="1" noChangeArrowheads="1" noChangeShapeType="1" noTextEdit="1"/>
              </p:cNvSpPr>
              <p:nvPr/>
            </p:nvSpPr>
            <p:spPr>
              <a:xfrm rot="2820607">
                <a:off x="4567337" y="1786560"/>
                <a:ext cx="878521" cy="369332"/>
              </a:xfrm>
              <a:prstGeom prst="rect">
                <a:avLst/>
              </a:prstGeom>
              <a:blipFill rotWithShape="0">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9" name="TextBox 118"/>
              <p:cNvSpPr txBox="1"/>
              <p:nvPr/>
            </p:nvSpPr>
            <p:spPr>
              <a:xfrm rot="1274240">
                <a:off x="6433675" y="1542667"/>
                <a:ext cx="8785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𝐻</m:t>
                          </m:r>
                        </m:sub>
                      </m:sSub>
                      <m:r>
                        <a:rPr lang="en-GB" b="0" i="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119" name="TextBox 118"/>
              <p:cNvSpPr txBox="1">
                <a:spLocks noRot="1" noChangeAspect="1" noMove="1" noResize="1" noEditPoints="1" noAdjustHandles="1" noChangeArrowheads="1" noChangeShapeType="1" noTextEdit="1"/>
              </p:cNvSpPr>
              <p:nvPr/>
            </p:nvSpPr>
            <p:spPr>
              <a:xfrm rot="1274240">
                <a:off x="6433675" y="1542667"/>
                <a:ext cx="878521" cy="369332"/>
              </a:xfrm>
              <a:prstGeom prst="rect">
                <a:avLst/>
              </a:prstGeom>
              <a:blipFill rotWithShape="0">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0" name="TextBox 119"/>
              <p:cNvSpPr txBox="1"/>
              <p:nvPr/>
            </p:nvSpPr>
            <p:spPr>
              <a:xfrm rot="1577618">
                <a:off x="6133061" y="1922494"/>
                <a:ext cx="8785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𝑀</m:t>
                          </m:r>
                        </m:sub>
                      </m:sSub>
                      <m:r>
                        <a:rPr lang="en-GB" b="0" i="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120" name="TextBox 119"/>
              <p:cNvSpPr txBox="1">
                <a:spLocks noRot="1" noChangeAspect="1" noMove="1" noResize="1" noEditPoints="1" noAdjustHandles="1" noChangeArrowheads="1" noChangeShapeType="1" noTextEdit="1"/>
              </p:cNvSpPr>
              <p:nvPr/>
            </p:nvSpPr>
            <p:spPr>
              <a:xfrm rot="1577618">
                <a:off x="6133061" y="1922494"/>
                <a:ext cx="878521" cy="369332"/>
              </a:xfrm>
              <a:prstGeom prst="rect">
                <a:avLst/>
              </a:prstGeom>
              <a:blipFill rotWithShape="0">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1" name="TextBox 120"/>
              <p:cNvSpPr txBox="1"/>
              <p:nvPr/>
            </p:nvSpPr>
            <p:spPr>
              <a:xfrm rot="2195309">
                <a:off x="5446554" y="1978037"/>
                <a:ext cx="878521"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𝑝</m:t>
                          </m:r>
                        </m:e>
                        <m:sub>
                          <m:r>
                            <a:rPr lang="en-GB" b="0" i="1" smtClean="0">
                              <a:solidFill>
                                <a:schemeClr val="tx1"/>
                              </a:solidFill>
                              <a:latin typeface="Cambria Math" panose="02040503050406030204" pitchFamily="18" charset="0"/>
                            </a:rPr>
                            <m:t>𝐿</m:t>
                          </m:r>
                        </m:sub>
                      </m:sSub>
                      <m:r>
                        <a:rPr lang="en-GB" b="0" i="0"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𝑞</m:t>
                          </m:r>
                        </m:e>
                        <m:sub>
                          <m:r>
                            <a:rPr lang="en-GB" b="0" i="1" smtClean="0">
                              <a:solidFill>
                                <a:schemeClr val="tx1"/>
                              </a:solidFill>
                              <a:latin typeface="Cambria Math" panose="02040503050406030204" pitchFamily="18" charset="0"/>
                            </a:rPr>
                            <m:t>𝐻</m:t>
                          </m:r>
                        </m:sub>
                      </m:sSub>
                    </m:oMath>
                  </m:oMathPara>
                </a14:m>
                <a:endParaRPr lang="en-GB" dirty="0">
                  <a:latin typeface="+mj-lt"/>
                </a:endParaRPr>
              </a:p>
            </p:txBody>
          </p:sp>
        </mc:Choice>
        <mc:Fallback xmlns="">
          <p:sp>
            <p:nvSpPr>
              <p:cNvPr id="121" name="TextBox 120"/>
              <p:cNvSpPr txBox="1">
                <a:spLocks noRot="1" noChangeAspect="1" noMove="1" noResize="1" noEditPoints="1" noAdjustHandles="1" noChangeArrowheads="1" noChangeShapeType="1" noTextEdit="1"/>
              </p:cNvSpPr>
              <p:nvPr/>
            </p:nvSpPr>
            <p:spPr>
              <a:xfrm rot="2195309">
                <a:off x="5446554" y="1978037"/>
                <a:ext cx="878521" cy="369332"/>
              </a:xfrm>
              <a:prstGeom prst="rect">
                <a:avLst/>
              </a:prstGeom>
              <a:blipFill rotWithShape="0">
                <a:blip r:embed="rId10"/>
                <a:stretch>
                  <a:fillRect/>
                </a:stretch>
              </a:blipFill>
            </p:spPr>
            <p:txBody>
              <a:bodyPr/>
              <a:lstStyle/>
              <a:p>
                <a:r>
                  <a:rPr lang="en-GB">
                    <a:noFill/>
                  </a:rPr>
                  <a:t> </a:t>
                </a:r>
              </a:p>
            </p:txBody>
          </p:sp>
        </mc:Fallback>
      </mc:AlternateContent>
      <p:sp>
        <p:nvSpPr>
          <p:cNvPr id="122" name="TextBox 121"/>
          <p:cNvSpPr txBox="1"/>
          <p:nvPr/>
        </p:nvSpPr>
        <p:spPr>
          <a:xfrm>
            <a:off x="245887" y="2979509"/>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23" name="TextBox 122"/>
          <p:cNvSpPr txBox="1"/>
          <p:nvPr/>
        </p:nvSpPr>
        <p:spPr>
          <a:xfrm>
            <a:off x="600050" y="2979509"/>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24" name="TextBox 123"/>
          <p:cNvSpPr txBox="1"/>
          <p:nvPr/>
        </p:nvSpPr>
        <p:spPr>
          <a:xfrm>
            <a:off x="1094831" y="2983468"/>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25" name="TextBox 124"/>
          <p:cNvSpPr txBox="1"/>
          <p:nvPr/>
        </p:nvSpPr>
        <p:spPr>
          <a:xfrm>
            <a:off x="1448994" y="2983468"/>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26" name="TextBox 125"/>
          <p:cNvSpPr txBox="1"/>
          <p:nvPr/>
        </p:nvSpPr>
        <p:spPr>
          <a:xfrm>
            <a:off x="20854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27" name="TextBox 126"/>
          <p:cNvSpPr txBox="1"/>
          <p:nvPr/>
        </p:nvSpPr>
        <p:spPr>
          <a:xfrm>
            <a:off x="24395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28" name="TextBox 127"/>
          <p:cNvSpPr txBox="1"/>
          <p:nvPr/>
        </p:nvSpPr>
        <p:spPr>
          <a:xfrm>
            <a:off x="30760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29" name="TextBox 128"/>
          <p:cNvSpPr txBox="1"/>
          <p:nvPr/>
        </p:nvSpPr>
        <p:spPr>
          <a:xfrm>
            <a:off x="34301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0" name="TextBox 129"/>
          <p:cNvSpPr txBox="1"/>
          <p:nvPr/>
        </p:nvSpPr>
        <p:spPr>
          <a:xfrm>
            <a:off x="40666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1" name="TextBox 130"/>
          <p:cNvSpPr txBox="1"/>
          <p:nvPr/>
        </p:nvSpPr>
        <p:spPr>
          <a:xfrm>
            <a:off x="44207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2" name="TextBox 131"/>
          <p:cNvSpPr txBox="1"/>
          <p:nvPr/>
        </p:nvSpPr>
        <p:spPr>
          <a:xfrm>
            <a:off x="49810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3" name="TextBox 132"/>
          <p:cNvSpPr txBox="1"/>
          <p:nvPr/>
        </p:nvSpPr>
        <p:spPr>
          <a:xfrm>
            <a:off x="53351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4" name="TextBox 133"/>
          <p:cNvSpPr txBox="1"/>
          <p:nvPr/>
        </p:nvSpPr>
        <p:spPr>
          <a:xfrm>
            <a:off x="59716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5" name="TextBox 134"/>
          <p:cNvSpPr txBox="1"/>
          <p:nvPr/>
        </p:nvSpPr>
        <p:spPr>
          <a:xfrm>
            <a:off x="63257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6" name="TextBox 135"/>
          <p:cNvSpPr txBox="1"/>
          <p:nvPr/>
        </p:nvSpPr>
        <p:spPr>
          <a:xfrm>
            <a:off x="68860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7" name="TextBox 136"/>
          <p:cNvSpPr txBox="1"/>
          <p:nvPr/>
        </p:nvSpPr>
        <p:spPr>
          <a:xfrm>
            <a:off x="72401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38" name="TextBox 137"/>
          <p:cNvSpPr txBox="1"/>
          <p:nvPr/>
        </p:nvSpPr>
        <p:spPr>
          <a:xfrm>
            <a:off x="7800431" y="2971800"/>
            <a:ext cx="228600" cy="369332"/>
          </a:xfrm>
          <a:prstGeom prst="rect">
            <a:avLst/>
          </a:prstGeom>
          <a:noFill/>
        </p:spPr>
        <p:txBody>
          <a:bodyPr wrap="square" rtlCol="0">
            <a:spAutoFit/>
          </a:bodyPr>
          <a:lstStyle/>
          <a:p>
            <a:r>
              <a:rPr lang="en-GB" dirty="0" smtClean="0">
                <a:latin typeface="+mj-lt"/>
              </a:rPr>
              <a:t>b</a:t>
            </a:r>
            <a:endParaRPr lang="en-GB" dirty="0">
              <a:latin typeface="+mj-lt"/>
            </a:endParaRPr>
          </a:p>
        </p:txBody>
      </p:sp>
      <p:sp>
        <p:nvSpPr>
          <p:cNvPr id="139" name="TextBox 138"/>
          <p:cNvSpPr txBox="1"/>
          <p:nvPr/>
        </p:nvSpPr>
        <p:spPr>
          <a:xfrm>
            <a:off x="8154594" y="2971800"/>
            <a:ext cx="456006" cy="369332"/>
          </a:xfrm>
          <a:prstGeom prst="rect">
            <a:avLst/>
          </a:prstGeom>
          <a:noFill/>
        </p:spPr>
        <p:txBody>
          <a:bodyPr wrap="square" rtlCol="0">
            <a:spAutoFit/>
          </a:bodyPr>
          <a:lstStyle/>
          <a:p>
            <a:r>
              <a:rPr lang="en-GB" dirty="0" err="1" smtClean="0">
                <a:latin typeface="+mj-lt"/>
              </a:rPr>
              <a:t>nb</a:t>
            </a:r>
            <a:endParaRPr lang="en-GB" dirty="0">
              <a:latin typeface="+mj-lt"/>
            </a:endParaRPr>
          </a:p>
        </p:txBody>
      </p:sp>
      <p:sp>
        <p:nvSpPr>
          <p:cNvPr id="140" name="TextBox 139"/>
          <p:cNvSpPr txBox="1"/>
          <p:nvPr/>
        </p:nvSpPr>
        <p:spPr>
          <a:xfrm>
            <a:off x="3108318" y="495198"/>
            <a:ext cx="2199731" cy="369332"/>
          </a:xfrm>
          <a:prstGeom prst="rect">
            <a:avLst/>
          </a:prstGeom>
          <a:noFill/>
        </p:spPr>
        <p:txBody>
          <a:bodyPr wrap="square" rtlCol="0">
            <a:spAutoFit/>
          </a:bodyPr>
          <a:lstStyle/>
          <a:p>
            <a:r>
              <a:rPr lang="en-GB" dirty="0" smtClean="0">
                <a:latin typeface="+mj-lt"/>
              </a:rPr>
              <a:t>Seller</a:t>
            </a:r>
            <a:endParaRPr lang="en-GB" dirty="0">
              <a:latin typeface="+mj-lt"/>
            </a:endParaRPr>
          </a:p>
        </p:txBody>
      </p:sp>
      <p:sp>
        <p:nvSpPr>
          <p:cNvPr id="141" name="TextBox 140"/>
          <p:cNvSpPr txBox="1"/>
          <p:nvPr/>
        </p:nvSpPr>
        <p:spPr>
          <a:xfrm>
            <a:off x="-76200" y="2221468"/>
            <a:ext cx="2199731" cy="369332"/>
          </a:xfrm>
          <a:prstGeom prst="rect">
            <a:avLst/>
          </a:prstGeom>
          <a:noFill/>
        </p:spPr>
        <p:txBody>
          <a:bodyPr wrap="square" rtlCol="0">
            <a:spAutoFit/>
          </a:bodyPr>
          <a:lstStyle/>
          <a:p>
            <a:r>
              <a:rPr lang="en-GB" dirty="0" smtClean="0">
                <a:latin typeface="+mj-lt"/>
              </a:rPr>
              <a:t>Buyer</a:t>
            </a:r>
            <a:endParaRPr lang="en-GB" dirty="0">
              <a:latin typeface="+mj-lt"/>
            </a:endParaRPr>
          </a:p>
        </p:txBody>
      </p:sp>
      <mc:AlternateContent xmlns:mc="http://schemas.openxmlformats.org/markup-compatibility/2006" xmlns:a14="http://schemas.microsoft.com/office/drawing/2010/main">
        <mc:Choice Requires="a14">
          <p:sp>
            <p:nvSpPr>
              <p:cNvPr id="143" name="TextBox 142"/>
              <p:cNvSpPr txBox="1"/>
              <p:nvPr/>
            </p:nvSpPr>
            <p:spPr>
              <a:xfrm>
                <a:off x="80753" y="3506126"/>
                <a:ext cx="650249"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𝐿</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𝐿</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𝐿</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𝐿</m:t>
                        </m:r>
                      </m:sub>
                    </m:sSub>
                  </m:oMath>
                </a14:m>
                <a:endParaRPr lang="en-GB" sz="1400" dirty="0">
                  <a:latin typeface="+mj-lt"/>
                </a:endParaRPr>
              </a:p>
            </p:txBody>
          </p:sp>
        </mc:Choice>
        <mc:Fallback xmlns="">
          <p:sp>
            <p:nvSpPr>
              <p:cNvPr id="143" name="TextBox 142"/>
              <p:cNvSpPr txBox="1">
                <a:spLocks noRot="1" noChangeAspect="1" noMove="1" noResize="1" noEditPoints="1" noAdjustHandles="1" noChangeArrowheads="1" noChangeShapeType="1" noTextEdit="1"/>
              </p:cNvSpPr>
              <p:nvPr/>
            </p:nvSpPr>
            <p:spPr>
              <a:xfrm>
                <a:off x="80753" y="3506126"/>
                <a:ext cx="650249" cy="523220"/>
              </a:xfrm>
              <a:prstGeom prst="rect">
                <a:avLst/>
              </a:prstGeom>
              <a:blipFill rotWithShape="0">
                <a:blip r:embed="rId11"/>
                <a:stretch>
                  <a:fillRect t="-2326" b="-1162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4" name="TextBox 143"/>
              <p:cNvSpPr txBox="1"/>
              <p:nvPr/>
            </p:nvSpPr>
            <p:spPr>
              <a:xfrm>
                <a:off x="836393"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44" name="TextBox 143"/>
              <p:cNvSpPr txBox="1">
                <a:spLocks noRot="1" noChangeAspect="1" noMove="1" noResize="1" noEditPoints="1" noAdjustHandles="1" noChangeArrowheads="1" noChangeShapeType="1" noTextEdit="1"/>
              </p:cNvSpPr>
              <p:nvPr/>
            </p:nvSpPr>
            <p:spPr>
              <a:xfrm>
                <a:off x="836393" y="3516062"/>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5" name="TextBox 144"/>
              <p:cNvSpPr txBox="1"/>
              <p:nvPr/>
            </p:nvSpPr>
            <p:spPr>
              <a:xfrm>
                <a:off x="1125882" y="3505200"/>
                <a:ext cx="650249"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𝑀</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𝐿</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𝐿</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𝑀</m:t>
                        </m:r>
                      </m:sub>
                    </m:sSub>
                  </m:oMath>
                </a14:m>
                <a:endParaRPr lang="en-GB" sz="1400" dirty="0">
                  <a:latin typeface="+mj-lt"/>
                </a:endParaRPr>
              </a:p>
            </p:txBody>
          </p:sp>
        </mc:Choice>
        <mc:Fallback xmlns="">
          <p:sp>
            <p:nvSpPr>
              <p:cNvPr id="145" name="TextBox 144"/>
              <p:cNvSpPr txBox="1">
                <a:spLocks noRot="1" noChangeAspect="1" noMove="1" noResize="1" noEditPoints="1" noAdjustHandles="1" noChangeArrowheads="1" noChangeShapeType="1" noTextEdit="1"/>
              </p:cNvSpPr>
              <p:nvPr/>
            </p:nvSpPr>
            <p:spPr>
              <a:xfrm>
                <a:off x="1125882" y="3505200"/>
                <a:ext cx="650249" cy="523220"/>
              </a:xfrm>
              <a:prstGeom prst="rect">
                <a:avLst/>
              </a:prstGeom>
              <a:blipFill rotWithShape="0">
                <a:blip r:embed="rId13"/>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6" name="TextBox 145"/>
              <p:cNvSpPr txBox="1"/>
              <p:nvPr/>
            </p:nvSpPr>
            <p:spPr>
              <a:xfrm>
                <a:off x="1676997"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46" name="TextBox 145"/>
              <p:cNvSpPr txBox="1">
                <a:spLocks noRot="1" noChangeAspect="1" noMove="1" noResize="1" noEditPoints="1" noAdjustHandles="1" noChangeArrowheads="1" noChangeShapeType="1" noTextEdit="1"/>
              </p:cNvSpPr>
              <p:nvPr/>
            </p:nvSpPr>
            <p:spPr>
              <a:xfrm>
                <a:off x="1676997" y="3516062"/>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7" name="TextBox 146"/>
              <p:cNvSpPr txBox="1"/>
              <p:nvPr/>
            </p:nvSpPr>
            <p:spPr>
              <a:xfrm>
                <a:off x="2092407" y="3505200"/>
                <a:ext cx="650249"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𝐿</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𝐿</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endParaRPr lang="en-GB" sz="1400" dirty="0">
                  <a:latin typeface="+mj-lt"/>
                </a:endParaRPr>
              </a:p>
            </p:txBody>
          </p:sp>
        </mc:Choice>
        <mc:Fallback xmlns="">
          <p:sp>
            <p:nvSpPr>
              <p:cNvPr id="147" name="TextBox 146"/>
              <p:cNvSpPr txBox="1">
                <a:spLocks noRot="1" noChangeAspect="1" noMove="1" noResize="1" noEditPoints="1" noAdjustHandles="1" noChangeArrowheads="1" noChangeShapeType="1" noTextEdit="1"/>
              </p:cNvSpPr>
              <p:nvPr/>
            </p:nvSpPr>
            <p:spPr>
              <a:xfrm>
                <a:off x="2092407" y="3505200"/>
                <a:ext cx="650249" cy="523220"/>
              </a:xfrm>
              <a:prstGeom prst="rect">
                <a:avLst/>
              </a:prstGeom>
              <a:blipFill rotWithShape="0">
                <a:blip r:embed="rId14"/>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8" name="TextBox 147"/>
              <p:cNvSpPr txBox="1"/>
              <p:nvPr/>
            </p:nvSpPr>
            <p:spPr>
              <a:xfrm>
                <a:off x="2643522"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48" name="TextBox 147"/>
              <p:cNvSpPr txBox="1">
                <a:spLocks noRot="1" noChangeAspect="1" noMove="1" noResize="1" noEditPoints="1" noAdjustHandles="1" noChangeArrowheads="1" noChangeShapeType="1" noTextEdit="1"/>
              </p:cNvSpPr>
              <p:nvPr/>
            </p:nvSpPr>
            <p:spPr>
              <a:xfrm>
                <a:off x="2643522" y="3516062"/>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9" name="TextBox 148"/>
              <p:cNvSpPr txBox="1"/>
              <p:nvPr/>
            </p:nvSpPr>
            <p:spPr>
              <a:xfrm>
                <a:off x="3083007" y="3504518"/>
                <a:ext cx="650249"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𝐿</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𝑀</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𝑀</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𝐿</m:t>
                        </m:r>
                      </m:sub>
                    </m:sSub>
                  </m:oMath>
                </a14:m>
                <a:endParaRPr lang="en-GB" sz="1400" dirty="0">
                  <a:latin typeface="+mj-lt"/>
                </a:endParaRPr>
              </a:p>
            </p:txBody>
          </p:sp>
        </mc:Choice>
        <mc:Fallback xmlns="">
          <p:sp>
            <p:nvSpPr>
              <p:cNvPr id="149" name="TextBox 148"/>
              <p:cNvSpPr txBox="1">
                <a:spLocks noRot="1" noChangeAspect="1" noMove="1" noResize="1" noEditPoints="1" noAdjustHandles="1" noChangeArrowheads="1" noChangeShapeType="1" noTextEdit="1"/>
              </p:cNvSpPr>
              <p:nvPr/>
            </p:nvSpPr>
            <p:spPr>
              <a:xfrm>
                <a:off x="3083007" y="3504518"/>
                <a:ext cx="650249" cy="523220"/>
              </a:xfrm>
              <a:prstGeom prst="rect">
                <a:avLst/>
              </a:prstGeom>
              <a:blipFill rotWithShape="0">
                <a:blip r:embed="rId15"/>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0" name="TextBox 149"/>
              <p:cNvSpPr txBox="1"/>
              <p:nvPr/>
            </p:nvSpPr>
            <p:spPr>
              <a:xfrm>
                <a:off x="3634122" y="3515380"/>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0" name="TextBox 149"/>
              <p:cNvSpPr txBox="1">
                <a:spLocks noRot="1" noChangeAspect="1" noMove="1" noResize="1" noEditPoints="1" noAdjustHandles="1" noChangeArrowheads="1" noChangeShapeType="1" noTextEdit="1"/>
              </p:cNvSpPr>
              <p:nvPr/>
            </p:nvSpPr>
            <p:spPr>
              <a:xfrm>
                <a:off x="3634122" y="3515380"/>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1" name="TextBox 150"/>
              <p:cNvSpPr txBox="1"/>
              <p:nvPr/>
            </p:nvSpPr>
            <p:spPr>
              <a:xfrm>
                <a:off x="4038599" y="3505200"/>
                <a:ext cx="720263"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𝑀</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𝑀</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𝑀</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𝑀</m:t>
                        </m:r>
                      </m:sub>
                    </m:sSub>
                  </m:oMath>
                </a14:m>
                <a:endParaRPr lang="en-GB" sz="1400" dirty="0">
                  <a:latin typeface="+mj-lt"/>
                </a:endParaRPr>
              </a:p>
            </p:txBody>
          </p:sp>
        </mc:Choice>
        <mc:Fallback xmlns="">
          <p:sp>
            <p:nvSpPr>
              <p:cNvPr id="151" name="TextBox 150"/>
              <p:cNvSpPr txBox="1">
                <a:spLocks noRot="1" noChangeAspect="1" noMove="1" noResize="1" noEditPoints="1" noAdjustHandles="1" noChangeArrowheads="1" noChangeShapeType="1" noTextEdit="1"/>
              </p:cNvSpPr>
              <p:nvPr/>
            </p:nvSpPr>
            <p:spPr>
              <a:xfrm>
                <a:off x="4038599" y="3505200"/>
                <a:ext cx="720263" cy="523220"/>
              </a:xfrm>
              <a:prstGeom prst="rect">
                <a:avLst/>
              </a:prstGeom>
              <a:blipFill rotWithShape="0">
                <a:blip r:embed="rId16"/>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2" name="TextBox 151"/>
              <p:cNvSpPr txBox="1"/>
              <p:nvPr/>
            </p:nvSpPr>
            <p:spPr>
              <a:xfrm>
                <a:off x="4589715"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2" name="TextBox 151"/>
              <p:cNvSpPr txBox="1">
                <a:spLocks noRot="1" noChangeAspect="1" noMove="1" noResize="1" noEditPoints="1" noAdjustHandles="1" noChangeArrowheads="1" noChangeShapeType="1" noTextEdit="1"/>
              </p:cNvSpPr>
              <p:nvPr/>
            </p:nvSpPr>
            <p:spPr>
              <a:xfrm>
                <a:off x="4589715" y="3516062"/>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3" name="TextBox 152"/>
              <p:cNvSpPr txBox="1"/>
              <p:nvPr/>
            </p:nvSpPr>
            <p:spPr>
              <a:xfrm>
                <a:off x="5064207" y="3505200"/>
                <a:ext cx="685256"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𝑀</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𝑀</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endParaRPr lang="en-GB" sz="1400" dirty="0">
                  <a:latin typeface="+mj-lt"/>
                </a:endParaRPr>
              </a:p>
            </p:txBody>
          </p:sp>
        </mc:Choice>
        <mc:Fallback xmlns="">
          <p:sp>
            <p:nvSpPr>
              <p:cNvPr id="153" name="TextBox 152"/>
              <p:cNvSpPr txBox="1">
                <a:spLocks noRot="1" noChangeAspect="1" noMove="1" noResize="1" noEditPoints="1" noAdjustHandles="1" noChangeArrowheads="1" noChangeShapeType="1" noTextEdit="1"/>
              </p:cNvSpPr>
              <p:nvPr/>
            </p:nvSpPr>
            <p:spPr>
              <a:xfrm>
                <a:off x="5064207" y="3505200"/>
                <a:ext cx="685256" cy="523220"/>
              </a:xfrm>
              <a:prstGeom prst="rect">
                <a:avLst/>
              </a:prstGeom>
              <a:blipFill rotWithShape="0">
                <a:blip r:embed="rId17"/>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4" name="TextBox 153"/>
              <p:cNvSpPr txBox="1"/>
              <p:nvPr/>
            </p:nvSpPr>
            <p:spPr>
              <a:xfrm>
                <a:off x="5615322"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4" name="TextBox 153"/>
              <p:cNvSpPr txBox="1">
                <a:spLocks noRot="1" noChangeAspect="1" noMove="1" noResize="1" noEditPoints="1" noAdjustHandles="1" noChangeArrowheads="1" noChangeShapeType="1" noTextEdit="1"/>
              </p:cNvSpPr>
              <p:nvPr/>
            </p:nvSpPr>
            <p:spPr>
              <a:xfrm>
                <a:off x="5615322" y="3516062"/>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5" name="TextBox 154"/>
              <p:cNvSpPr txBox="1"/>
              <p:nvPr/>
            </p:nvSpPr>
            <p:spPr>
              <a:xfrm>
                <a:off x="5978607" y="3505200"/>
                <a:ext cx="650249"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𝐿</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𝐻</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𝐻</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𝐿</m:t>
                        </m:r>
                      </m:sub>
                    </m:sSub>
                  </m:oMath>
                </a14:m>
                <a:endParaRPr lang="en-GB" sz="1400" dirty="0">
                  <a:latin typeface="+mj-lt"/>
                </a:endParaRPr>
              </a:p>
            </p:txBody>
          </p:sp>
        </mc:Choice>
        <mc:Fallback xmlns="">
          <p:sp>
            <p:nvSpPr>
              <p:cNvPr id="155" name="TextBox 154"/>
              <p:cNvSpPr txBox="1">
                <a:spLocks noRot="1" noChangeAspect="1" noMove="1" noResize="1" noEditPoints="1" noAdjustHandles="1" noChangeArrowheads="1" noChangeShapeType="1" noTextEdit="1"/>
              </p:cNvSpPr>
              <p:nvPr/>
            </p:nvSpPr>
            <p:spPr>
              <a:xfrm>
                <a:off x="5978607" y="3505200"/>
                <a:ext cx="650249" cy="523220"/>
              </a:xfrm>
              <a:prstGeom prst="rect">
                <a:avLst/>
              </a:prstGeom>
              <a:blipFill rotWithShape="0">
                <a:blip r:embed="rId18"/>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6" name="TextBox 155"/>
              <p:cNvSpPr txBox="1"/>
              <p:nvPr/>
            </p:nvSpPr>
            <p:spPr>
              <a:xfrm>
                <a:off x="6529722"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6" name="TextBox 155"/>
              <p:cNvSpPr txBox="1">
                <a:spLocks noRot="1" noChangeAspect="1" noMove="1" noResize="1" noEditPoints="1" noAdjustHandles="1" noChangeArrowheads="1" noChangeShapeType="1" noTextEdit="1"/>
              </p:cNvSpPr>
              <p:nvPr/>
            </p:nvSpPr>
            <p:spPr>
              <a:xfrm>
                <a:off x="6529722" y="3516062"/>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7" name="TextBox 156"/>
              <p:cNvSpPr txBox="1"/>
              <p:nvPr/>
            </p:nvSpPr>
            <p:spPr>
              <a:xfrm>
                <a:off x="6934200" y="3504518"/>
                <a:ext cx="762000"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𝑀</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𝐻</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𝐻</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𝑀</m:t>
                        </m:r>
                      </m:sub>
                    </m:sSub>
                  </m:oMath>
                </a14:m>
                <a:endParaRPr lang="en-GB" sz="1400" dirty="0">
                  <a:latin typeface="+mj-lt"/>
                </a:endParaRPr>
              </a:p>
            </p:txBody>
          </p:sp>
        </mc:Choice>
        <mc:Fallback xmlns="">
          <p:sp>
            <p:nvSpPr>
              <p:cNvPr id="157" name="TextBox 156"/>
              <p:cNvSpPr txBox="1">
                <a:spLocks noRot="1" noChangeAspect="1" noMove="1" noResize="1" noEditPoints="1" noAdjustHandles="1" noChangeArrowheads="1" noChangeShapeType="1" noTextEdit="1"/>
              </p:cNvSpPr>
              <p:nvPr/>
            </p:nvSpPr>
            <p:spPr>
              <a:xfrm>
                <a:off x="6934200" y="3504518"/>
                <a:ext cx="762000" cy="523220"/>
              </a:xfrm>
              <a:prstGeom prst="rect">
                <a:avLst/>
              </a:prstGeom>
              <a:blipFill rotWithShape="0">
                <a:blip r:embed="rId19"/>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8" name="TextBox 157"/>
              <p:cNvSpPr txBox="1"/>
              <p:nvPr/>
            </p:nvSpPr>
            <p:spPr>
              <a:xfrm>
                <a:off x="7485315" y="3515380"/>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58" name="TextBox 157"/>
              <p:cNvSpPr txBox="1">
                <a:spLocks noRot="1" noChangeAspect="1" noMove="1" noResize="1" noEditPoints="1" noAdjustHandles="1" noChangeArrowheads="1" noChangeShapeType="1" noTextEdit="1"/>
              </p:cNvSpPr>
              <p:nvPr/>
            </p:nvSpPr>
            <p:spPr>
              <a:xfrm>
                <a:off x="7485315" y="3515380"/>
                <a:ext cx="328278" cy="523220"/>
              </a:xfrm>
              <a:prstGeom prst="rect">
                <a:avLst/>
              </a:prstGeom>
              <a:blipFill rotWithShape="0">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9" name="TextBox 158"/>
              <p:cNvSpPr txBox="1"/>
              <p:nvPr/>
            </p:nvSpPr>
            <p:spPr>
              <a:xfrm>
                <a:off x="7883607" y="3505200"/>
                <a:ext cx="698445" cy="523220"/>
              </a:xfrm>
              <a:prstGeom prst="rect">
                <a:avLst/>
              </a:prstGeom>
              <a:noFill/>
            </p:spPr>
            <p:txBody>
              <a:bodyPr wrap="square" rtlCol="0">
                <a:spAutoFit/>
              </a:bodyPr>
              <a:lstStyle/>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𝑐</m:t>
                        </m:r>
                      </m:e>
                      <m:sub>
                        <m:r>
                          <a:rPr lang="en-GB" sz="1400" b="0" i="1" smtClean="0">
                            <a:solidFill>
                              <a:schemeClr val="tx1"/>
                            </a:solidFill>
                            <a:latin typeface="Cambria Math" panose="02040503050406030204" pitchFamily="18" charset="0"/>
                          </a:rPr>
                          <m:t>𝐻</m:t>
                        </m:r>
                      </m:sub>
                    </m:sSub>
                  </m:oMath>
                </a14:m>
                <a:endParaRPr lang="en-GB" sz="1400" dirty="0" smtClean="0">
                  <a:latin typeface="+mj-lt"/>
                </a:endParaRPr>
              </a:p>
              <a:p>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𝑢</m:t>
                        </m:r>
                      </m:e>
                      <m:sub>
                        <m:r>
                          <a:rPr lang="en-GB" sz="1400" b="0" i="1" smtClean="0">
                            <a:solidFill>
                              <a:schemeClr val="tx1"/>
                            </a:solidFill>
                            <a:latin typeface="Cambria Math" panose="02040503050406030204" pitchFamily="18" charset="0"/>
                          </a:rPr>
                          <m:t>𝐻</m:t>
                        </m:r>
                      </m:sub>
                    </m:sSub>
                  </m:oMath>
                </a14:m>
                <a:r>
                  <a:rPr lang="en-GB" sz="1400" dirty="0" smtClean="0">
                    <a:latin typeface="+mj-lt"/>
                  </a:rPr>
                  <a:t>-</a:t>
                </a:r>
                <a14:m>
                  <m:oMath xmlns:m="http://schemas.openxmlformats.org/officeDocument/2006/math">
                    <m:sSub>
                      <m:sSubPr>
                        <m:ctrlPr>
                          <a:rPr lang="en-GB" sz="1400" i="1" smtClean="0">
                            <a:solidFill>
                              <a:schemeClr val="tx1"/>
                            </a:solidFill>
                            <a:latin typeface="Cambria Math" panose="02040503050406030204" pitchFamily="18" charset="0"/>
                          </a:rPr>
                        </m:ctrlPr>
                      </m:sSubPr>
                      <m:e>
                        <m:r>
                          <a:rPr lang="en-GB" sz="1400" b="0" i="1" smtClean="0">
                            <a:solidFill>
                              <a:schemeClr val="tx1"/>
                            </a:solidFill>
                            <a:latin typeface="Cambria Math" panose="02040503050406030204" pitchFamily="18" charset="0"/>
                          </a:rPr>
                          <m:t>𝑝</m:t>
                        </m:r>
                      </m:e>
                      <m:sub>
                        <m:r>
                          <a:rPr lang="en-GB" sz="1400" b="0" i="1" smtClean="0">
                            <a:solidFill>
                              <a:schemeClr val="tx1"/>
                            </a:solidFill>
                            <a:latin typeface="Cambria Math" panose="02040503050406030204" pitchFamily="18" charset="0"/>
                          </a:rPr>
                          <m:t>𝐻</m:t>
                        </m:r>
                      </m:sub>
                    </m:sSub>
                  </m:oMath>
                </a14:m>
                <a:endParaRPr lang="en-GB" sz="1400" dirty="0">
                  <a:latin typeface="+mj-lt"/>
                </a:endParaRPr>
              </a:p>
            </p:txBody>
          </p:sp>
        </mc:Choice>
        <mc:Fallback xmlns="">
          <p:sp>
            <p:nvSpPr>
              <p:cNvPr id="159" name="TextBox 158"/>
              <p:cNvSpPr txBox="1">
                <a:spLocks noRot="1" noChangeAspect="1" noMove="1" noResize="1" noEditPoints="1" noAdjustHandles="1" noChangeArrowheads="1" noChangeShapeType="1" noTextEdit="1"/>
              </p:cNvSpPr>
              <p:nvPr/>
            </p:nvSpPr>
            <p:spPr>
              <a:xfrm>
                <a:off x="7883607" y="3505200"/>
                <a:ext cx="698445" cy="523220"/>
              </a:xfrm>
              <a:prstGeom prst="rect">
                <a:avLst/>
              </a:prstGeom>
              <a:blipFill rotWithShape="0">
                <a:blip r:embed="rId20"/>
                <a:stretch>
                  <a:fillRect t="-232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0" name="TextBox 159"/>
              <p:cNvSpPr txBox="1"/>
              <p:nvPr/>
            </p:nvSpPr>
            <p:spPr>
              <a:xfrm>
                <a:off x="8434722" y="3516062"/>
                <a:ext cx="328278"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smtClean="0">
                  <a:latin typeface="+mj-lt"/>
                </a:endParaRPr>
              </a:p>
              <a:p>
                <a:pPr/>
                <a14:m>
                  <m:oMathPara xmlns:m="http://schemas.openxmlformats.org/officeDocument/2006/math">
                    <m:oMathParaPr>
                      <m:jc m:val="centerGroup"/>
                    </m:oMathParaPr>
                    <m:oMath xmlns:m="http://schemas.openxmlformats.org/officeDocument/2006/math">
                      <m:r>
                        <a:rPr lang="en-GB" sz="1400" i="1" smtClean="0">
                          <a:solidFill>
                            <a:schemeClr val="tx1"/>
                          </a:solidFill>
                          <a:latin typeface="Cambria Math" panose="02040503050406030204" pitchFamily="18" charset="0"/>
                        </a:rPr>
                        <m:t>0</m:t>
                      </m:r>
                    </m:oMath>
                  </m:oMathPara>
                </a14:m>
                <a:endParaRPr lang="en-GB" sz="1400" dirty="0">
                  <a:latin typeface="+mj-lt"/>
                </a:endParaRPr>
              </a:p>
            </p:txBody>
          </p:sp>
        </mc:Choice>
        <mc:Fallback xmlns="">
          <p:sp>
            <p:nvSpPr>
              <p:cNvPr id="160" name="TextBox 159"/>
              <p:cNvSpPr txBox="1">
                <a:spLocks noRot="1" noChangeAspect="1" noMove="1" noResize="1" noEditPoints="1" noAdjustHandles="1" noChangeArrowheads="1" noChangeShapeType="1" noTextEdit="1"/>
              </p:cNvSpPr>
              <p:nvPr/>
            </p:nvSpPr>
            <p:spPr>
              <a:xfrm>
                <a:off x="8434722" y="3516062"/>
                <a:ext cx="328278" cy="523220"/>
              </a:xfrm>
              <a:prstGeom prst="rect">
                <a:avLst/>
              </a:prstGeom>
              <a:blipFill rotWithShape="0">
                <a:blip r:embed="rId12"/>
                <a:stretch>
                  <a:fillRect/>
                </a:stretch>
              </a:blipFill>
            </p:spPr>
            <p:txBody>
              <a:bodyPr/>
              <a:lstStyle/>
              <a:p>
                <a:r>
                  <a:rPr lang="en-GB">
                    <a:noFill/>
                  </a:rPr>
                  <a:t> </a:t>
                </a:r>
              </a:p>
            </p:txBody>
          </p:sp>
        </mc:Fallback>
      </mc:AlternateContent>
      <p:sp>
        <p:nvSpPr>
          <p:cNvPr id="2" name="Freeform 1"/>
          <p:cNvSpPr/>
          <p:nvPr/>
        </p:nvSpPr>
        <p:spPr bwMode="auto">
          <a:xfrm>
            <a:off x="708212" y="2402541"/>
            <a:ext cx="5701625" cy="255625"/>
          </a:xfrm>
          <a:custGeom>
            <a:avLst/>
            <a:gdLst>
              <a:gd name="connsiteX0" fmla="*/ 0 w 5701625"/>
              <a:gd name="connsiteY0" fmla="*/ 0 h 255625"/>
              <a:gd name="connsiteX1" fmla="*/ 80682 w 5701625"/>
              <a:gd name="connsiteY1" fmla="*/ 8965 h 255625"/>
              <a:gd name="connsiteX2" fmla="*/ 134470 w 5701625"/>
              <a:gd name="connsiteY2" fmla="*/ 26894 h 255625"/>
              <a:gd name="connsiteX3" fmla="*/ 215153 w 5701625"/>
              <a:gd name="connsiteY3" fmla="*/ 53788 h 255625"/>
              <a:gd name="connsiteX4" fmla="*/ 242047 w 5701625"/>
              <a:gd name="connsiteY4" fmla="*/ 62753 h 255625"/>
              <a:gd name="connsiteX5" fmla="*/ 313764 w 5701625"/>
              <a:gd name="connsiteY5" fmla="*/ 71718 h 255625"/>
              <a:gd name="connsiteX6" fmla="*/ 394447 w 5701625"/>
              <a:gd name="connsiteY6" fmla="*/ 89647 h 255625"/>
              <a:gd name="connsiteX7" fmla="*/ 448235 w 5701625"/>
              <a:gd name="connsiteY7" fmla="*/ 107577 h 255625"/>
              <a:gd name="connsiteX8" fmla="*/ 528917 w 5701625"/>
              <a:gd name="connsiteY8" fmla="*/ 143435 h 255625"/>
              <a:gd name="connsiteX9" fmla="*/ 555812 w 5701625"/>
              <a:gd name="connsiteY9" fmla="*/ 152400 h 255625"/>
              <a:gd name="connsiteX10" fmla="*/ 663388 w 5701625"/>
              <a:gd name="connsiteY10" fmla="*/ 161365 h 255625"/>
              <a:gd name="connsiteX11" fmla="*/ 753035 w 5701625"/>
              <a:gd name="connsiteY11" fmla="*/ 179294 h 255625"/>
              <a:gd name="connsiteX12" fmla="*/ 779929 w 5701625"/>
              <a:gd name="connsiteY12" fmla="*/ 188259 h 255625"/>
              <a:gd name="connsiteX13" fmla="*/ 878541 w 5701625"/>
              <a:gd name="connsiteY13" fmla="*/ 215153 h 255625"/>
              <a:gd name="connsiteX14" fmla="*/ 1568823 w 5701625"/>
              <a:gd name="connsiteY14" fmla="*/ 206188 h 255625"/>
              <a:gd name="connsiteX15" fmla="*/ 1622612 w 5701625"/>
              <a:gd name="connsiteY15" fmla="*/ 188259 h 255625"/>
              <a:gd name="connsiteX16" fmla="*/ 2061882 w 5701625"/>
              <a:gd name="connsiteY16" fmla="*/ 179294 h 255625"/>
              <a:gd name="connsiteX17" fmla="*/ 2097741 w 5701625"/>
              <a:gd name="connsiteY17" fmla="*/ 170330 h 255625"/>
              <a:gd name="connsiteX18" fmla="*/ 2124635 w 5701625"/>
              <a:gd name="connsiteY18" fmla="*/ 161365 h 255625"/>
              <a:gd name="connsiteX19" fmla="*/ 2187388 w 5701625"/>
              <a:gd name="connsiteY19" fmla="*/ 152400 h 255625"/>
              <a:gd name="connsiteX20" fmla="*/ 2241176 w 5701625"/>
              <a:gd name="connsiteY20" fmla="*/ 134471 h 255625"/>
              <a:gd name="connsiteX21" fmla="*/ 2303929 w 5701625"/>
              <a:gd name="connsiteY21" fmla="*/ 116541 h 255625"/>
              <a:gd name="connsiteX22" fmla="*/ 2357717 w 5701625"/>
              <a:gd name="connsiteY22" fmla="*/ 89647 h 255625"/>
              <a:gd name="connsiteX23" fmla="*/ 2545976 w 5701625"/>
              <a:gd name="connsiteY23" fmla="*/ 80683 h 255625"/>
              <a:gd name="connsiteX24" fmla="*/ 2590800 w 5701625"/>
              <a:gd name="connsiteY24" fmla="*/ 71718 h 255625"/>
              <a:gd name="connsiteX25" fmla="*/ 2707341 w 5701625"/>
              <a:gd name="connsiteY25" fmla="*/ 53788 h 255625"/>
              <a:gd name="connsiteX26" fmla="*/ 2734235 w 5701625"/>
              <a:gd name="connsiteY26" fmla="*/ 44824 h 255625"/>
              <a:gd name="connsiteX27" fmla="*/ 2752164 w 5701625"/>
              <a:gd name="connsiteY27" fmla="*/ 26894 h 255625"/>
              <a:gd name="connsiteX28" fmla="*/ 2779059 w 5701625"/>
              <a:gd name="connsiteY28" fmla="*/ 17930 h 255625"/>
              <a:gd name="connsiteX29" fmla="*/ 2841812 w 5701625"/>
              <a:gd name="connsiteY29" fmla="*/ 0 h 255625"/>
              <a:gd name="connsiteX30" fmla="*/ 2931459 w 5701625"/>
              <a:gd name="connsiteY30" fmla="*/ 17930 h 255625"/>
              <a:gd name="connsiteX31" fmla="*/ 2958353 w 5701625"/>
              <a:gd name="connsiteY31" fmla="*/ 35859 h 255625"/>
              <a:gd name="connsiteX32" fmla="*/ 3003176 w 5701625"/>
              <a:gd name="connsiteY32" fmla="*/ 44824 h 255625"/>
              <a:gd name="connsiteX33" fmla="*/ 3030070 w 5701625"/>
              <a:gd name="connsiteY33" fmla="*/ 53788 h 255625"/>
              <a:gd name="connsiteX34" fmla="*/ 3074894 w 5701625"/>
              <a:gd name="connsiteY34" fmla="*/ 62753 h 255625"/>
              <a:gd name="connsiteX35" fmla="*/ 3128682 w 5701625"/>
              <a:gd name="connsiteY35" fmla="*/ 80683 h 255625"/>
              <a:gd name="connsiteX36" fmla="*/ 3182470 w 5701625"/>
              <a:gd name="connsiteY36" fmla="*/ 107577 h 255625"/>
              <a:gd name="connsiteX37" fmla="*/ 3290047 w 5701625"/>
              <a:gd name="connsiteY37" fmla="*/ 116541 h 255625"/>
              <a:gd name="connsiteX38" fmla="*/ 3361764 w 5701625"/>
              <a:gd name="connsiteY38" fmla="*/ 125506 h 255625"/>
              <a:gd name="connsiteX39" fmla="*/ 3442447 w 5701625"/>
              <a:gd name="connsiteY39" fmla="*/ 143435 h 255625"/>
              <a:gd name="connsiteX40" fmla="*/ 3505200 w 5701625"/>
              <a:gd name="connsiteY40" fmla="*/ 179294 h 255625"/>
              <a:gd name="connsiteX41" fmla="*/ 3523129 w 5701625"/>
              <a:gd name="connsiteY41" fmla="*/ 206188 h 255625"/>
              <a:gd name="connsiteX42" fmla="*/ 3720353 w 5701625"/>
              <a:gd name="connsiteY42" fmla="*/ 233083 h 255625"/>
              <a:gd name="connsiteX43" fmla="*/ 3756212 w 5701625"/>
              <a:gd name="connsiteY43" fmla="*/ 242047 h 255625"/>
              <a:gd name="connsiteX44" fmla="*/ 4061012 w 5701625"/>
              <a:gd name="connsiteY44" fmla="*/ 242047 h 255625"/>
              <a:gd name="connsiteX45" fmla="*/ 4087906 w 5701625"/>
              <a:gd name="connsiteY45" fmla="*/ 233083 h 255625"/>
              <a:gd name="connsiteX46" fmla="*/ 4428564 w 5701625"/>
              <a:gd name="connsiteY46" fmla="*/ 233083 h 255625"/>
              <a:gd name="connsiteX47" fmla="*/ 4670612 w 5701625"/>
              <a:gd name="connsiteY47" fmla="*/ 242047 h 255625"/>
              <a:gd name="connsiteX48" fmla="*/ 4715435 w 5701625"/>
              <a:gd name="connsiteY48" fmla="*/ 233083 h 255625"/>
              <a:gd name="connsiteX49" fmla="*/ 4742329 w 5701625"/>
              <a:gd name="connsiteY49" fmla="*/ 224118 h 255625"/>
              <a:gd name="connsiteX50" fmla="*/ 4814047 w 5701625"/>
              <a:gd name="connsiteY50" fmla="*/ 215153 h 255625"/>
              <a:gd name="connsiteX51" fmla="*/ 4984376 w 5701625"/>
              <a:gd name="connsiteY51" fmla="*/ 197224 h 255625"/>
              <a:gd name="connsiteX52" fmla="*/ 5020235 w 5701625"/>
              <a:gd name="connsiteY52" fmla="*/ 188259 h 255625"/>
              <a:gd name="connsiteX53" fmla="*/ 5280212 w 5701625"/>
              <a:gd name="connsiteY53" fmla="*/ 170330 h 255625"/>
              <a:gd name="connsiteX54" fmla="*/ 5307106 w 5701625"/>
              <a:gd name="connsiteY54" fmla="*/ 161365 h 255625"/>
              <a:gd name="connsiteX55" fmla="*/ 5387788 w 5701625"/>
              <a:gd name="connsiteY55" fmla="*/ 143435 h 255625"/>
              <a:gd name="connsiteX56" fmla="*/ 5513294 w 5701625"/>
              <a:gd name="connsiteY56" fmla="*/ 116541 h 255625"/>
              <a:gd name="connsiteX57" fmla="*/ 5576047 w 5701625"/>
              <a:gd name="connsiteY57" fmla="*/ 98612 h 255625"/>
              <a:gd name="connsiteX58" fmla="*/ 5620870 w 5701625"/>
              <a:gd name="connsiteY58" fmla="*/ 89647 h 255625"/>
              <a:gd name="connsiteX59" fmla="*/ 5674659 w 5701625"/>
              <a:gd name="connsiteY59" fmla="*/ 71718 h 255625"/>
              <a:gd name="connsiteX60" fmla="*/ 5701553 w 5701625"/>
              <a:gd name="connsiteY60" fmla="*/ 53788 h 25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701625" h="255625">
                <a:moveTo>
                  <a:pt x="0" y="0"/>
                </a:moveTo>
                <a:cubicBezTo>
                  <a:pt x="26894" y="2988"/>
                  <a:pt x="54148" y="3658"/>
                  <a:pt x="80682" y="8965"/>
                </a:cubicBezTo>
                <a:cubicBezTo>
                  <a:pt x="99214" y="12671"/>
                  <a:pt x="116541" y="20918"/>
                  <a:pt x="134470" y="26894"/>
                </a:cubicBezTo>
                <a:lnTo>
                  <a:pt x="215153" y="53788"/>
                </a:lnTo>
                <a:cubicBezTo>
                  <a:pt x="224118" y="56776"/>
                  <a:pt x="232670" y="61581"/>
                  <a:pt x="242047" y="62753"/>
                </a:cubicBezTo>
                <a:cubicBezTo>
                  <a:pt x="265953" y="65741"/>
                  <a:pt x="289952" y="68055"/>
                  <a:pt x="313764" y="71718"/>
                </a:cubicBezTo>
                <a:cubicBezTo>
                  <a:pt x="331264" y="74410"/>
                  <a:pt x="375669" y="84014"/>
                  <a:pt x="394447" y="89647"/>
                </a:cubicBezTo>
                <a:cubicBezTo>
                  <a:pt x="412549" y="95078"/>
                  <a:pt x="432510" y="97094"/>
                  <a:pt x="448235" y="107577"/>
                </a:cubicBezTo>
                <a:cubicBezTo>
                  <a:pt x="490854" y="135989"/>
                  <a:pt x="464907" y="122099"/>
                  <a:pt x="528917" y="143435"/>
                </a:cubicBezTo>
                <a:cubicBezTo>
                  <a:pt x="537882" y="146423"/>
                  <a:pt x="546395" y="151615"/>
                  <a:pt x="555812" y="152400"/>
                </a:cubicBezTo>
                <a:lnTo>
                  <a:pt x="663388" y="161365"/>
                </a:lnTo>
                <a:cubicBezTo>
                  <a:pt x="724148" y="181619"/>
                  <a:pt x="650024" y="158692"/>
                  <a:pt x="753035" y="179294"/>
                </a:cubicBezTo>
                <a:cubicBezTo>
                  <a:pt x="762301" y="181147"/>
                  <a:pt x="770812" y="185773"/>
                  <a:pt x="779929" y="188259"/>
                </a:cubicBezTo>
                <a:cubicBezTo>
                  <a:pt x="891146" y="218591"/>
                  <a:pt x="816638" y="194518"/>
                  <a:pt x="878541" y="215153"/>
                </a:cubicBezTo>
                <a:cubicBezTo>
                  <a:pt x="1108635" y="212165"/>
                  <a:pt x="1338860" y="214500"/>
                  <a:pt x="1568823" y="206188"/>
                </a:cubicBezTo>
                <a:cubicBezTo>
                  <a:pt x="1587710" y="205505"/>
                  <a:pt x="1603716" y="188645"/>
                  <a:pt x="1622612" y="188259"/>
                </a:cubicBezTo>
                <a:lnTo>
                  <a:pt x="2061882" y="179294"/>
                </a:lnTo>
                <a:cubicBezTo>
                  <a:pt x="2073835" y="176306"/>
                  <a:pt x="2085894" y="173715"/>
                  <a:pt x="2097741" y="170330"/>
                </a:cubicBezTo>
                <a:cubicBezTo>
                  <a:pt x="2106827" y="167734"/>
                  <a:pt x="2115369" y="163218"/>
                  <a:pt x="2124635" y="161365"/>
                </a:cubicBezTo>
                <a:cubicBezTo>
                  <a:pt x="2145355" y="157221"/>
                  <a:pt x="2166470" y="155388"/>
                  <a:pt x="2187388" y="152400"/>
                </a:cubicBezTo>
                <a:cubicBezTo>
                  <a:pt x="2205317" y="146424"/>
                  <a:pt x="2222841" y="139055"/>
                  <a:pt x="2241176" y="134471"/>
                </a:cubicBezTo>
                <a:cubicBezTo>
                  <a:pt x="2252667" y="131598"/>
                  <a:pt x="2291067" y="122972"/>
                  <a:pt x="2303929" y="116541"/>
                </a:cubicBezTo>
                <a:cubicBezTo>
                  <a:pt x="2327195" y="104908"/>
                  <a:pt x="2330680" y="91900"/>
                  <a:pt x="2357717" y="89647"/>
                </a:cubicBezTo>
                <a:cubicBezTo>
                  <a:pt x="2420324" y="84430"/>
                  <a:pt x="2483223" y="83671"/>
                  <a:pt x="2545976" y="80683"/>
                </a:cubicBezTo>
                <a:cubicBezTo>
                  <a:pt x="2560917" y="77695"/>
                  <a:pt x="2575770" y="74223"/>
                  <a:pt x="2590800" y="71718"/>
                </a:cubicBezTo>
                <a:cubicBezTo>
                  <a:pt x="2619404" y="66951"/>
                  <a:pt x="2677565" y="60405"/>
                  <a:pt x="2707341" y="53788"/>
                </a:cubicBezTo>
                <a:cubicBezTo>
                  <a:pt x="2716566" y="51738"/>
                  <a:pt x="2725270" y="47812"/>
                  <a:pt x="2734235" y="44824"/>
                </a:cubicBezTo>
                <a:cubicBezTo>
                  <a:pt x="2740211" y="38847"/>
                  <a:pt x="2744916" y="31242"/>
                  <a:pt x="2752164" y="26894"/>
                </a:cubicBezTo>
                <a:cubicBezTo>
                  <a:pt x="2760267" y="22032"/>
                  <a:pt x="2769973" y="20526"/>
                  <a:pt x="2779059" y="17930"/>
                </a:cubicBezTo>
                <a:cubicBezTo>
                  <a:pt x="2857830" y="-4575"/>
                  <a:pt x="2777346" y="21489"/>
                  <a:pt x="2841812" y="0"/>
                </a:cubicBezTo>
                <a:cubicBezTo>
                  <a:pt x="2864940" y="3304"/>
                  <a:pt x="2906424" y="5413"/>
                  <a:pt x="2931459" y="17930"/>
                </a:cubicBezTo>
                <a:cubicBezTo>
                  <a:pt x="2941096" y="22748"/>
                  <a:pt x="2948265" y="32076"/>
                  <a:pt x="2958353" y="35859"/>
                </a:cubicBezTo>
                <a:cubicBezTo>
                  <a:pt x="2972620" y="41209"/>
                  <a:pt x="2988394" y="41129"/>
                  <a:pt x="3003176" y="44824"/>
                </a:cubicBezTo>
                <a:cubicBezTo>
                  <a:pt x="3012343" y="47116"/>
                  <a:pt x="3020903" y="51496"/>
                  <a:pt x="3030070" y="53788"/>
                </a:cubicBezTo>
                <a:cubicBezTo>
                  <a:pt x="3044852" y="57483"/>
                  <a:pt x="3060194" y="58744"/>
                  <a:pt x="3074894" y="62753"/>
                </a:cubicBezTo>
                <a:cubicBezTo>
                  <a:pt x="3093127" y="67726"/>
                  <a:pt x="3112957" y="70200"/>
                  <a:pt x="3128682" y="80683"/>
                </a:cubicBezTo>
                <a:cubicBezTo>
                  <a:pt x="3147568" y="93273"/>
                  <a:pt x="3159274" y="104484"/>
                  <a:pt x="3182470" y="107577"/>
                </a:cubicBezTo>
                <a:cubicBezTo>
                  <a:pt x="3218138" y="112333"/>
                  <a:pt x="3254242" y="112961"/>
                  <a:pt x="3290047" y="116541"/>
                </a:cubicBezTo>
                <a:cubicBezTo>
                  <a:pt x="3314019" y="118938"/>
                  <a:pt x="3337914" y="122099"/>
                  <a:pt x="3361764" y="125506"/>
                </a:cubicBezTo>
                <a:cubicBezTo>
                  <a:pt x="3391306" y="129726"/>
                  <a:pt x="3415759" y="131997"/>
                  <a:pt x="3442447" y="143435"/>
                </a:cubicBezTo>
                <a:cubicBezTo>
                  <a:pt x="3474290" y="157082"/>
                  <a:pt x="3478193" y="161290"/>
                  <a:pt x="3505200" y="179294"/>
                </a:cubicBezTo>
                <a:cubicBezTo>
                  <a:pt x="3511176" y="188259"/>
                  <a:pt x="3513993" y="200478"/>
                  <a:pt x="3523129" y="206188"/>
                </a:cubicBezTo>
                <a:cubicBezTo>
                  <a:pt x="3570910" y="236052"/>
                  <a:pt x="3688479" y="231091"/>
                  <a:pt x="3720353" y="233083"/>
                </a:cubicBezTo>
                <a:cubicBezTo>
                  <a:pt x="3732306" y="236071"/>
                  <a:pt x="3743976" y="240607"/>
                  <a:pt x="3756212" y="242047"/>
                </a:cubicBezTo>
                <a:cubicBezTo>
                  <a:pt x="3891245" y="257933"/>
                  <a:pt x="3905021" y="249475"/>
                  <a:pt x="4061012" y="242047"/>
                </a:cubicBezTo>
                <a:cubicBezTo>
                  <a:pt x="4069977" y="239059"/>
                  <a:pt x="4078640" y="234936"/>
                  <a:pt x="4087906" y="233083"/>
                </a:cubicBezTo>
                <a:cubicBezTo>
                  <a:pt x="4204403" y="209784"/>
                  <a:pt x="4296253" y="228815"/>
                  <a:pt x="4428564" y="233083"/>
                </a:cubicBezTo>
                <a:cubicBezTo>
                  <a:pt x="4541953" y="270878"/>
                  <a:pt x="4463475" y="251911"/>
                  <a:pt x="4670612" y="242047"/>
                </a:cubicBezTo>
                <a:cubicBezTo>
                  <a:pt x="4685553" y="239059"/>
                  <a:pt x="4700653" y="236778"/>
                  <a:pt x="4715435" y="233083"/>
                </a:cubicBezTo>
                <a:cubicBezTo>
                  <a:pt x="4724602" y="230791"/>
                  <a:pt x="4733032" y="225808"/>
                  <a:pt x="4742329" y="224118"/>
                </a:cubicBezTo>
                <a:cubicBezTo>
                  <a:pt x="4766032" y="219808"/>
                  <a:pt x="4790166" y="218337"/>
                  <a:pt x="4814047" y="215153"/>
                </a:cubicBezTo>
                <a:cubicBezTo>
                  <a:pt x="4931157" y="199538"/>
                  <a:pt x="4823838" y="210601"/>
                  <a:pt x="4984376" y="197224"/>
                </a:cubicBezTo>
                <a:cubicBezTo>
                  <a:pt x="4996329" y="194236"/>
                  <a:pt x="5007965" y="189374"/>
                  <a:pt x="5020235" y="188259"/>
                </a:cubicBezTo>
                <a:cubicBezTo>
                  <a:pt x="5106743" y="180395"/>
                  <a:pt x="5280212" y="170330"/>
                  <a:pt x="5280212" y="170330"/>
                </a:cubicBezTo>
                <a:cubicBezTo>
                  <a:pt x="5289177" y="167342"/>
                  <a:pt x="5297939" y="163657"/>
                  <a:pt x="5307106" y="161365"/>
                </a:cubicBezTo>
                <a:cubicBezTo>
                  <a:pt x="5358299" y="148566"/>
                  <a:pt x="5341765" y="157242"/>
                  <a:pt x="5387788" y="143435"/>
                </a:cubicBezTo>
                <a:cubicBezTo>
                  <a:pt x="5479029" y="116063"/>
                  <a:pt x="5404215" y="130176"/>
                  <a:pt x="5513294" y="116541"/>
                </a:cubicBezTo>
                <a:cubicBezTo>
                  <a:pt x="5543241" y="106559"/>
                  <a:pt x="5542280" y="106116"/>
                  <a:pt x="5576047" y="98612"/>
                </a:cubicBezTo>
                <a:cubicBezTo>
                  <a:pt x="5590921" y="95307"/>
                  <a:pt x="5606170" y="93656"/>
                  <a:pt x="5620870" y="89647"/>
                </a:cubicBezTo>
                <a:cubicBezTo>
                  <a:pt x="5639104" y="84674"/>
                  <a:pt x="5656729" y="77694"/>
                  <a:pt x="5674659" y="71718"/>
                </a:cubicBezTo>
                <a:cubicBezTo>
                  <a:pt x="5704388" y="61808"/>
                  <a:pt x="5701553" y="72202"/>
                  <a:pt x="5701553" y="53788"/>
                </a:cubicBezTo>
              </a:path>
            </a:pathLst>
          </a:custGeom>
          <a:ln w="19050">
            <a:headEnd/>
            <a:tailEnd/>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spAutoFit/>
          </a:bodyPr>
          <a:lstStyle/>
          <a:p>
            <a:pPr marL="0" marR="0" indent="290513" algn="l" defTabSz="914400" rtl="0" eaLnBrk="1" fontAlgn="base" latinLnBrk="0" hangingPunct="1">
              <a:lnSpc>
                <a:spcPct val="100000"/>
              </a:lnSpc>
              <a:spcBef>
                <a:spcPct val="0"/>
              </a:spcBef>
              <a:spcAft>
                <a:spcPct val="0"/>
              </a:spcAft>
              <a:buClrTx/>
              <a:buSzTx/>
              <a:buFontTx/>
              <a:buAutoNum type="arabicPeriod"/>
              <a:tabLst/>
            </a:pPr>
            <a:endParaRPr kumimoji="0" lang="en-GB" sz="1800" b="0" i="0" u="none" strike="noStrike" cap="none" normalizeH="0" baseline="0" smtClean="0">
              <a:ln>
                <a:noFill/>
              </a:ln>
              <a:solidFill>
                <a:schemeClr val="tx1"/>
              </a:solidFill>
              <a:effectLst/>
              <a:latin typeface="Palatino" pitchFamily="2" charset="0"/>
            </a:endParaRPr>
          </a:p>
        </p:txBody>
      </p:sp>
      <p:sp>
        <p:nvSpPr>
          <p:cNvPr id="94" name="Freeform 93"/>
          <p:cNvSpPr/>
          <p:nvPr/>
        </p:nvSpPr>
        <p:spPr bwMode="auto">
          <a:xfrm>
            <a:off x="1553583" y="2400742"/>
            <a:ext cx="5761618" cy="293284"/>
          </a:xfrm>
          <a:custGeom>
            <a:avLst/>
            <a:gdLst>
              <a:gd name="connsiteX0" fmla="*/ 0 w 5701625"/>
              <a:gd name="connsiteY0" fmla="*/ 0 h 255625"/>
              <a:gd name="connsiteX1" fmla="*/ 80682 w 5701625"/>
              <a:gd name="connsiteY1" fmla="*/ 8965 h 255625"/>
              <a:gd name="connsiteX2" fmla="*/ 134470 w 5701625"/>
              <a:gd name="connsiteY2" fmla="*/ 26894 h 255625"/>
              <a:gd name="connsiteX3" fmla="*/ 215153 w 5701625"/>
              <a:gd name="connsiteY3" fmla="*/ 53788 h 255625"/>
              <a:gd name="connsiteX4" fmla="*/ 242047 w 5701625"/>
              <a:gd name="connsiteY4" fmla="*/ 62753 h 255625"/>
              <a:gd name="connsiteX5" fmla="*/ 313764 w 5701625"/>
              <a:gd name="connsiteY5" fmla="*/ 71718 h 255625"/>
              <a:gd name="connsiteX6" fmla="*/ 394447 w 5701625"/>
              <a:gd name="connsiteY6" fmla="*/ 89647 h 255625"/>
              <a:gd name="connsiteX7" fmla="*/ 448235 w 5701625"/>
              <a:gd name="connsiteY7" fmla="*/ 107577 h 255625"/>
              <a:gd name="connsiteX8" fmla="*/ 528917 w 5701625"/>
              <a:gd name="connsiteY8" fmla="*/ 143435 h 255625"/>
              <a:gd name="connsiteX9" fmla="*/ 555812 w 5701625"/>
              <a:gd name="connsiteY9" fmla="*/ 152400 h 255625"/>
              <a:gd name="connsiteX10" fmla="*/ 663388 w 5701625"/>
              <a:gd name="connsiteY10" fmla="*/ 161365 h 255625"/>
              <a:gd name="connsiteX11" fmla="*/ 753035 w 5701625"/>
              <a:gd name="connsiteY11" fmla="*/ 179294 h 255625"/>
              <a:gd name="connsiteX12" fmla="*/ 779929 w 5701625"/>
              <a:gd name="connsiteY12" fmla="*/ 188259 h 255625"/>
              <a:gd name="connsiteX13" fmla="*/ 878541 w 5701625"/>
              <a:gd name="connsiteY13" fmla="*/ 215153 h 255625"/>
              <a:gd name="connsiteX14" fmla="*/ 1568823 w 5701625"/>
              <a:gd name="connsiteY14" fmla="*/ 206188 h 255625"/>
              <a:gd name="connsiteX15" fmla="*/ 1622612 w 5701625"/>
              <a:gd name="connsiteY15" fmla="*/ 188259 h 255625"/>
              <a:gd name="connsiteX16" fmla="*/ 2061882 w 5701625"/>
              <a:gd name="connsiteY16" fmla="*/ 179294 h 255625"/>
              <a:gd name="connsiteX17" fmla="*/ 2097741 w 5701625"/>
              <a:gd name="connsiteY17" fmla="*/ 170330 h 255625"/>
              <a:gd name="connsiteX18" fmla="*/ 2124635 w 5701625"/>
              <a:gd name="connsiteY18" fmla="*/ 161365 h 255625"/>
              <a:gd name="connsiteX19" fmla="*/ 2187388 w 5701625"/>
              <a:gd name="connsiteY19" fmla="*/ 152400 h 255625"/>
              <a:gd name="connsiteX20" fmla="*/ 2241176 w 5701625"/>
              <a:gd name="connsiteY20" fmla="*/ 134471 h 255625"/>
              <a:gd name="connsiteX21" fmla="*/ 2303929 w 5701625"/>
              <a:gd name="connsiteY21" fmla="*/ 116541 h 255625"/>
              <a:gd name="connsiteX22" fmla="*/ 2357717 w 5701625"/>
              <a:gd name="connsiteY22" fmla="*/ 89647 h 255625"/>
              <a:gd name="connsiteX23" fmla="*/ 2545976 w 5701625"/>
              <a:gd name="connsiteY23" fmla="*/ 80683 h 255625"/>
              <a:gd name="connsiteX24" fmla="*/ 2590800 w 5701625"/>
              <a:gd name="connsiteY24" fmla="*/ 71718 h 255625"/>
              <a:gd name="connsiteX25" fmla="*/ 2707341 w 5701625"/>
              <a:gd name="connsiteY25" fmla="*/ 53788 h 255625"/>
              <a:gd name="connsiteX26" fmla="*/ 2734235 w 5701625"/>
              <a:gd name="connsiteY26" fmla="*/ 44824 h 255625"/>
              <a:gd name="connsiteX27" fmla="*/ 2752164 w 5701625"/>
              <a:gd name="connsiteY27" fmla="*/ 26894 h 255625"/>
              <a:gd name="connsiteX28" fmla="*/ 2779059 w 5701625"/>
              <a:gd name="connsiteY28" fmla="*/ 17930 h 255625"/>
              <a:gd name="connsiteX29" fmla="*/ 2841812 w 5701625"/>
              <a:gd name="connsiteY29" fmla="*/ 0 h 255625"/>
              <a:gd name="connsiteX30" fmla="*/ 2931459 w 5701625"/>
              <a:gd name="connsiteY30" fmla="*/ 17930 h 255625"/>
              <a:gd name="connsiteX31" fmla="*/ 2958353 w 5701625"/>
              <a:gd name="connsiteY31" fmla="*/ 35859 h 255625"/>
              <a:gd name="connsiteX32" fmla="*/ 3003176 w 5701625"/>
              <a:gd name="connsiteY32" fmla="*/ 44824 h 255625"/>
              <a:gd name="connsiteX33" fmla="*/ 3030070 w 5701625"/>
              <a:gd name="connsiteY33" fmla="*/ 53788 h 255625"/>
              <a:gd name="connsiteX34" fmla="*/ 3074894 w 5701625"/>
              <a:gd name="connsiteY34" fmla="*/ 62753 h 255625"/>
              <a:gd name="connsiteX35" fmla="*/ 3128682 w 5701625"/>
              <a:gd name="connsiteY35" fmla="*/ 80683 h 255625"/>
              <a:gd name="connsiteX36" fmla="*/ 3182470 w 5701625"/>
              <a:gd name="connsiteY36" fmla="*/ 107577 h 255625"/>
              <a:gd name="connsiteX37" fmla="*/ 3290047 w 5701625"/>
              <a:gd name="connsiteY37" fmla="*/ 116541 h 255625"/>
              <a:gd name="connsiteX38" fmla="*/ 3361764 w 5701625"/>
              <a:gd name="connsiteY38" fmla="*/ 125506 h 255625"/>
              <a:gd name="connsiteX39" fmla="*/ 3442447 w 5701625"/>
              <a:gd name="connsiteY39" fmla="*/ 143435 h 255625"/>
              <a:gd name="connsiteX40" fmla="*/ 3505200 w 5701625"/>
              <a:gd name="connsiteY40" fmla="*/ 179294 h 255625"/>
              <a:gd name="connsiteX41" fmla="*/ 3523129 w 5701625"/>
              <a:gd name="connsiteY41" fmla="*/ 206188 h 255625"/>
              <a:gd name="connsiteX42" fmla="*/ 3720353 w 5701625"/>
              <a:gd name="connsiteY42" fmla="*/ 233083 h 255625"/>
              <a:gd name="connsiteX43" fmla="*/ 3756212 w 5701625"/>
              <a:gd name="connsiteY43" fmla="*/ 242047 h 255625"/>
              <a:gd name="connsiteX44" fmla="*/ 4061012 w 5701625"/>
              <a:gd name="connsiteY44" fmla="*/ 242047 h 255625"/>
              <a:gd name="connsiteX45" fmla="*/ 4087906 w 5701625"/>
              <a:gd name="connsiteY45" fmla="*/ 233083 h 255625"/>
              <a:gd name="connsiteX46" fmla="*/ 4428564 w 5701625"/>
              <a:gd name="connsiteY46" fmla="*/ 233083 h 255625"/>
              <a:gd name="connsiteX47" fmla="*/ 4670612 w 5701625"/>
              <a:gd name="connsiteY47" fmla="*/ 242047 h 255625"/>
              <a:gd name="connsiteX48" fmla="*/ 4715435 w 5701625"/>
              <a:gd name="connsiteY48" fmla="*/ 233083 h 255625"/>
              <a:gd name="connsiteX49" fmla="*/ 4742329 w 5701625"/>
              <a:gd name="connsiteY49" fmla="*/ 224118 h 255625"/>
              <a:gd name="connsiteX50" fmla="*/ 4814047 w 5701625"/>
              <a:gd name="connsiteY50" fmla="*/ 215153 h 255625"/>
              <a:gd name="connsiteX51" fmla="*/ 4984376 w 5701625"/>
              <a:gd name="connsiteY51" fmla="*/ 197224 h 255625"/>
              <a:gd name="connsiteX52" fmla="*/ 5020235 w 5701625"/>
              <a:gd name="connsiteY52" fmla="*/ 188259 h 255625"/>
              <a:gd name="connsiteX53" fmla="*/ 5280212 w 5701625"/>
              <a:gd name="connsiteY53" fmla="*/ 170330 h 255625"/>
              <a:gd name="connsiteX54" fmla="*/ 5307106 w 5701625"/>
              <a:gd name="connsiteY54" fmla="*/ 161365 h 255625"/>
              <a:gd name="connsiteX55" fmla="*/ 5387788 w 5701625"/>
              <a:gd name="connsiteY55" fmla="*/ 143435 h 255625"/>
              <a:gd name="connsiteX56" fmla="*/ 5513294 w 5701625"/>
              <a:gd name="connsiteY56" fmla="*/ 116541 h 255625"/>
              <a:gd name="connsiteX57" fmla="*/ 5576047 w 5701625"/>
              <a:gd name="connsiteY57" fmla="*/ 98612 h 255625"/>
              <a:gd name="connsiteX58" fmla="*/ 5620870 w 5701625"/>
              <a:gd name="connsiteY58" fmla="*/ 89647 h 255625"/>
              <a:gd name="connsiteX59" fmla="*/ 5674659 w 5701625"/>
              <a:gd name="connsiteY59" fmla="*/ 71718 h 255625"/>
              <a:gd name="connsiteX60" fmla="*/ 5701553 w 5701625"/>
              <a:gd name="connsiteY60" fmla="*/ 53788 h 25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701625" h="255625">
                <a:moveTo>
                  <a:pt x="0" y="0"/>
                </a:moveTo>
                <a:cubicBezTo>
                  <a:pt x="26894" y="2988"/>
                  <a:pt x="54148" y="3658"/>
                  <a:pt x="80682" y="8965"/>
                </a:cubicBezTo>
                <a:cubicBezTo>
                  <a:pt x="99214" y="12671"/>
                  <a:pt x="116541" y="20918"/>
                  <a:pt x="134470" y="26894"/>
                </a:cubicBezTo>
                <a:lnTo>
                  <a:pt x="215153" y="53788"/>
                </a:lnTo>
                <a:cubicBezTo>
                  <a:pt x="224118" y="56776"/>
                  <a:pt x="232670" y="61581"/>
                  <a:pt x="242047" y="62753"/>
                </a:cubicBezTo>
                <a:cubicBezTo>
                  <a:pt x="265953" y="65741"/>
                  <a:pt x="289952" y="68055"/>
                  <a:pt x="313764" y="71718"/>
                </a:cubicBezTo>
                <a:cubicBezTo>
                  <a:pt x="331264" y="74410"/>
                  <a:pt x="375669" y="84014"/>
                  <a:pt x="394447" y="89647"/>
                </a:cubicBezTo>
                <a:cubicBezTo>
                  <a:pt x="412549" y="95078"/>
                  <a:pt x="432510" y="97094"/>
                  <a:pt x="448235" y="107577"/>
                </a:cubicBezTo>
                <a:cubicBezTo>
                  <a:pt x="490854" y="135989"/>
                  <a:pt x="464907" y="122099"/>
                  <a:pt x="528917" y="143435"/>
                </a:cubicBezTo>
                <a:cubicBezTo>
                  <a:pt x="537882" y="146423"/>
                  <a:pt x="546395" y="151615"/>
                  <a:pt x="555812" y="152400"/>
                </a:cubicBezTo>
                <a:lnTo>
                  <a:pt x="663388" y="161365"/>
                </a:lnTo>
                <a:cubicBezTo>
                  <a:pt x="724148" y="181619"/>
                  <a:pt x="650024" y="158692"/>
                  <a:pt x="753035" y="179294"/>
                </a:cubicBezTo>
                <a:cubicBezTo>
                  <a:pt x="762301" y="181147"/>
                  <a:pt x="770812" y="185773"/>
                  <a:pt x="779929" y="188259"/>
                </a:cubicBezTo>
                <a:cubicBezTo>
                  <a:pt x="891146" y="218591"/>
                  <a:pt x="816638" y="194518"/>
                  <a:pt x="878541" y="215153"/>
                </a:cubicBezTo>
                <a:cubicBezTo>
                  <a:pt x="1108635" y="212165"/>
                  <a:pt x="1338860" y="214500"/>
                  <a:pt x="1568823" y="206188"/>
                </a:cubicBezTo>
                <a:cubicBezTo>
                  <a:pt x="1587710" y="205505"/>
                  <a:pt x="1603716" y="188645"/>
                  <a:pt x="1622612" y="188259"/>
                </a:cubicBezTo>
                <a:lnTo>
                  <a:pt x="2061882" y="179294"/>
                </a:lnTo>
                <a:cubicBezTo>
                  <a:pt x="2073835" y="176306"/>
                  <a:pt x="2085894" y="173715"/>
                  <a:pt x="2097741" y="170330"/>
                </a:cubicBezTo>
                <a:cubicBezTo>
                  <a:pt x="2106827" y="167734"/>
                  <a:pt x="2115369" y="163218"/>
                  <a:pt x="2124635" y="161365"/>
                </a:cubicBezTo>
                <a:cubicBezTo>
                  <a:pt x="2145355" y="157221"/>
                  <a:pt x="2166470" y="155388"/>
                  <a:pt x="2187388" y="152400"/>
                </a:cubicBezTo>
                <a:cubicBezTo>
                  <a:pt x="2205317" y="146424"/>
                  <a:pt x="2222841" y="139055"/>
                  <a:pt x="2241176" y="134471"/>
                </a:cubicBezTo>
                <a:cubicBezTo>
                  <a:pt x="2252667" y="131598"/>
                  <a:pt x="2291067" y="122972"/>
                  <a:pt x="2303929" y="116541"/>
                </a:cubicBezTo>
                <a:cubicBezTo>
                  <a:pt x="2327195" y="104908"/>
                  <a:pt x="2330680" y="91900"/>
                  <a:pt x="2357717" y="89647"/>
                </a:cubicBezTo>
                <a:cubicBezTo>
                  <a:pt x="2420324" y="84430"/>
                  <a:pt x="2483223" y="83671"/>
                  <a:pt x="2545976" y="80683"/>
                </a:cubicBezTo>
                <a:cubicBezTo>
                  <a:pt x="2560917" y="77695"/>
                  <a:pt x="2575770" y="74223"/>
                  <a:pt x="2590800" y="71718"/>
                </a:cubicBezTo>
                <a:cubicBezTo>
                  <a:pt x="2619404" y="66951"/>
                  <a:pt x="2677565" y="60405"/>
                  <a:pt x="2707341" y="53788"/>
                </a:cubicBezTo>
                <a:cubicBezTo>
                  <a:pt x="2716566" y="51738"/>
                  <a:pt x="2725270" y="47812"/>
                  <a:pt x="2734235" y="44824"/>
                </a:cubicBezTo>
                <a:cubicBezTo>
                  <a:pt x="2740211" y="38847"/>
                  <a:pt x="2744916" y="31242"/>
                  <a:pt x="2752164" y="26894"/>
                </a:cubicBezTo>
                <a:cubicBezTo>
                  <a:pt x="2760267" y="22032"/>
                  <a:pt x="2769973" y="20526"/>
                  <a:pt x="2779059" y="17930"/>
                </a:cubicBezTo>
                <a:cubicBezTo>
                  <a:pt x="2857830" y="-4575"/>
                  <a:pt x="2777346" y="21489"/>
                  <a:pt x="2841812" y="0"/>
                </a:cubicBezTo>
                <a:cubicBezTo>
                  <a:pt x="2864940" y="3304"/>
                  <a:pt x="2906424" y="5413"/>
                  <a:pt x="2931459" y="17930"/>
                </a:cubicBezTo>
                <a:cubicBezTo>
                  <a:pt x="2941096" y="22748"/>
                  <a:pt x="2948265" y="32076"/>
                  <a:pt x="2958353" y="35859"/>
                </a:cubicBezTo>
                <a:cubicBezTo>
                  <a:pt x="2972620" y="41209"/>
                  <a:pt x="2988394" y="41129"/>
                  <a:pt x="3003176" y="44824"/>
                </a:cubicBezTo>
                <a:cubicBezTo>
                  <a:pt x="3012343" y="47116"/>
                  <a:pt x="3020903" y="51496"/>
                  <a:pt x="3030070" y="53788"/>
                </a:cubicBezTo>
                <a:cubicBezTo>
                  <a:pt x="3044852" y="57483"/>
                  <a:pt x="3060194" y="58744"/>
                  <a:pt x="3074894" y="62753"/>
                </a:cubicBezTo>
                <a:cubicBezTo>
                  <a:pt x="3093127" y="67726"/>
                  <a:pt x="3112957" y="70200"/>
                  <a:pt x="3128682" y="80683"/>
                </a:cubicBezTo>
                <a:cubicBezTo>
                  <a:pt x="3147568" y="93273"/>
                  <a:pt x="3159274" y="104484"/>
                  <a:pt x="3182470" y="107577"/>
                </a:cubicBezTo>
                <a:cubicBezTo>
                  <a:pt x="3218138" y="112333"/>
                  <a:pt x="3254242" y="112961"/>
                  <a:pt x="3290047" y="116541"/>
                </a:cubicBezTo>
                <a:cubicBezTo>
                  <a:pt x="3314019" y="118938"/>
                  <a:pt x="3337914" y="122099"/>
                  <a:pt x="3361764" y="125506"/>
                </a:cubicBezTo>
                <a:cubicBezTo>
                  <a:pt x="3391306" y="129726"/>
                  <a:pt x="3415759" y="131997"/>
                  <a:pt x="3442447" y="143435"/>
                </a:cubicBezTo>
                <a:cubicBezTo>
                  <a:pt x="3474290" y="157082"/>
                  <a:pt x="3478193" y="161290"/>
                  <a:pt x="3505200" y="179294"/>
                </a:cubicBezTo>
                <a:cubicBezTo>
                  <a:pt x="3511176" y="188259"/>
                  <a:pt x="3513993" y="200478"/>
                  <a:pt x="3523129" y="206188"/>
                </a:cubicBezTo>
                <a:cubicBezTo>
                  <a:pt x="3570910" y="236052"/>
                  <a:pt x="3688479" y="231091"/>
                  <a:pt x="3720353" y="233083"/>
                </a:cubicBezTo>
                <a:cubicBezTo>
                  <a:pt x="3732306" y="236071"/>
                  <a:pt x="3743976" y="240607"/>
                  <a:pt x="3756212" y="242047"/>
                </a:cubicBezTo>
                <a:cubicBezTo>
                  <a:pt x="3891245" y="257933"/>
                  <a:pt x="3905021" y="249475"/>
                  <a:pt x="4061012" y="242047"/>
                </a:cubicBezTo>
                <a:cubicBezTo>
                  <a:pt x="4069977" y="239059"/>
                  <a:pt x="4078640" y="234936"/>
                  <a:pt x="4087906" y="233083"/>
                </a:cubicBezTo>
                <a:cubicBezTo>
                  <a:pt x="4204403" y="209784"/>
                  <a:pt x="4296253" y="228815"/>
                  <a:pt x="4428564" y="233083"/>
                </a:cubicBezTo>
                <a:cubicBezTo>
                  <a:pt x="4541953" y="270878"/>
                  <a:pt x="4463475" y="251911"/>
                  <a:pt x="4670612" y="242047"/>
                </a:cubicBezTo>
                <a:cubicBezTo>
                  <a:pt x="4685553" y="239059"/>
                  <a:pt x="4700653" y="236778"/>
                  <a:pt x="4715435" y="233083"/>
                </a:cubicBezTo>
                <a:cubicBezTo>
                  <a:pt x="4724602" y="230791"/>
                  <a:pt x="4733032" y="225808"/>
                  <a:pt x="4742329" y="224118"/>
                </a:cubicBezTo>
                <a:cubicBezTo>
                  <a:pt x="4766032" y="219808"/>
                  <a:pt x="4790166" y="218337"/>
                  <a:pt x="4814047" y="215153"/>
                </a:cubicBezTo>
                <a:cubicBezTo>
                  <a:pt x="4931157" y="199538"/>
                  <a:pt x="4823838" y="210601"/>
                  <a:pt x="4984376" y="197224"/>
                </a:cubicBezTo>
                <a:cubicBezTo>
                  <a:pt x="4996329" y="194236"/>
                  <a:pt x="5007965" y="189374"/>
                  <a:pt x="5020235" y="188259"/>
                </a:cubicBezTo>
                <a:cubicBezTo>
                  <a:pt x="5106743" y="180395"/>
                  <a:pt x="5280212" y="170330"/>
                  <a:pt x="5280212" y="170330"/>
                </a:cubicBezTo>
                <a:cubicBezTo>
                  <a:pt x="5289177" y="167342"/>
                  <a:pt x="5297939" y="163657"/>
                  <a:pt x="5307106" y="161365"/>
                </a:cubicBezTo>
                <a:cubicBezTo>
                  <a:pt x="5358299" y="148566"/>
                  <a:pt x="5341765" y="157242"/>
                  <a:pt x="5387788" y="143435"/>
                </a:cubicBezTo>
                <a:cubicBezTo>
                  <a:pt x="5479029" y="116063"/>
                  <a:pt x="5404215" y="130176"/>
                  <a:pt x="5513294" y="116541"/>
                </a:cubicBezTo>
                <a:cubicBezTo>
                  <a:pt x="5543241" y="106559"/>
                  <a:pt x="5542280" y="106116"/>
                  <a:pt x="5576047" y="98612"/>
                </a:cubicBezTo>
                <a:cubicBezTo>
                  <a:pt x="5590921" y="95307"/>
                  <a:pt x="5606170" y="93656"/>
                  <a:pt x="5620870" y="89647"/>
                </a:cubicBezTo>
                <a:cubicBezTo>
                  <a:pt x="5639104" y="84674"/>
                  <a:pt x="5656729" y="77694"/>
                  <a:pt x="5674659" y="71718"/>
                </a:cubicBezTo>
                <a:cubicBezTo>
                  <a:pt x="5704388" y="61808"/>
                  <a:pt x="5701553" y="72202"/>
                  <a:pt x="5701553" y="53788"/>
                </a:cubicBezTo>
              </a:path>
            </a:pathLst>
          </a:custGeom>
          <a:ln w="19050">
            <a:prstDash val="dash"/>
            <a:headEnd/>
            <a:tailEnd/>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spAutoFit/>
          </a:bodyPr>
          <a:lstStyle/>
          <a:p>
            <a:pPr marL="0" marR="0" indent="290513" algn="l" defTabSz="914400" rtl="0" eaLnBrk="1" fontAlgn="base" latinLnBrk="0" hangingPunct="1">
              <a:lnSpc>
                <a:spcPct val="100000"/>
              </a:lnSpc>
              <a:spcBef>
                <a:spcPct val="0"/>
              </a:spcBef>
              <a:spcAft>
                <a:spcPct val="0"/>
              </a:spcAft>
              <a:buClrTx/>
              <a:buSzTx/>
              <a:buFontTx/>
              <a:buAutoNum type="arabicPeriod"/>
              <a:tabLst/>
            </a:pPr>
            <a:endParaRPr kumimoji="0" lang="en-GB" sz="1800" b="0" i="0" u="none" strike="noStrike" cap="none" normalizeH="0" baseline="0" smtClean="0">
              <a:ln>
                <a:noFill/>
              </a:ln>
              <a:solidFill>
                <a:schemeClr val="tx1"/>
              </a:solidFill>
              <a:effectLst/>
              <a:latin typeface="Palatino" pitchFamily="2" charset="0"/>
            </a:endParaRPr>
          </a:p>
        </p:txBody>
      </p:sp>
      <p:sp>
        <p:nvSpPr>
          <p:cNvPr id="95" name="Freeform 94"/>
          <p:cNvSpPr/>
          <p:nvPr/>
        </p:nvSpPr>
        <p:spPr bwMode="auto">
          <a:xfrm>
            <a:off x="2590800" y="2438400"/>
            <a:ext cx="5701625" cy="255625"/>
          </a:xfrm>
          <a:custGeom>
            <a:avLst/>
            <a:gdLst>
              <a:gd name="connsiteX0" fmla="*/ 0 w 5701625"/>
              <a:gd name="connsiteY0" fmla="*/ 0 h 255625"/>
              <a:gd name="connsiteX1" fmla="*/ 80682 w 5701625"/>
              <a:gd name="connsiteY1" fmla="*/ 8965 h 255625"/>
              <a:gd name="connsiteX2" fmla="*/ 134470 w 5701625"/>
              <a:gd name="connsiteY2" fmla="*/ 26894 h 255625"/>
              <a:gd name="connsiteX3" fmla="*/ 215153 w 5701625"/>
              <a:gd name="connsiteY3" fmla="*/ 53788 h 255625"/>
              <a:gd name="connsiteX4" fmla="*/ 242047 w 5701625"/>
              <a:gd name="connsiteY4" fmla="*/ 62753 h 255625"/>
              <a:gd name="connsiteX5" fmla="*/ 313764 w 5701625"/>
              <a:gd name="connsiteY5" fmla="*/ 71718 h 255625"/>
              <a:gd name="connsiteX6" fmla="*/ 394447 w 5701625"/>
              <a:gd name="connsiteY6" fmla="*/ 89647 h 255625"/>
              <a:gd name="connsiteX7" fmla="*/ 448235 w 5701625"/>
              <a:gd name="connsiteY7" fmla="*/ 107577 h 255625"/>
              <a:gd name="connsiteX8" fmla="*/ 528917 w 5701625"/>
              <a:gd name="connsiteY8" fmla="*/ 143435 h 255625"/>
              <a:gd name="connsiteX9" fmla="*/ 555812 w 5701625"/>
              <a:gd name="connsiteY9" fmla="*/ 152400 h 255625"/>
              <a:gd name="connsiteX10" fmla="*/ 663388 w 5701625"/>
              <a:gd name="connsiteY10" fmla="*/ 161365 h 255625"/>
              <a:gd name="connsiteX11" fmla="*/ 753035 w 5701625"/>
              <a:gd name="connsiteY11" fmla="*/ 179294 h 255625"/>
              <a:gd name="connsiteX12" fmla="*/ 779929 w 5701625"/>
              <a:gd name="connsiteY12" fmla="*/ 188259 h 255625"/>
              <a:gd name="connsiteX13" fmla="*/ 878541 w 5701625"/>
              <a:gd name="connsiteY13" fmla="*/ 215153 h 255625"/>
              <a:gd name="connsiteX14" fmla="*/ 1568823 w 5701625"/>
              <a:gd name="connsiteY14" fmla="*/ 206188 h 255625"/>
              <a:gd name="connsiteX15" fmla="*/ 1622612 w 5701625"/>
              <a:gd name="connsiteY15" fmla="*/ 188259 h 255625"/>
              <a:gd name="connsiteX16" fmla="*/ 2061882 w 5701625"/>
              <a:gd name="connsiteY16" fmla="*/ 179294 h 255625"/>
              <a:gd name="connsiteX17" fmla="*/ 2097741 w 5701625"/>
              <a:gd name="connsiteY17" fmla="*/ 170330 h 255625"/>
              <a:gd name="connsiteX18" fmla="*/ 2124635 w 5701625"/>
              <a:gd name="connsiteY18" fmla="*/ 161365 h 255625"/>
              <a:gd name="connsiteX19" fmla="*/ 2187388 w 5701625"/>
              <a:gd name="connsiteY19" fmla="*/ 152400 h 255625"/>
              <a:gd name="connsiteX20" fmla="*/ 2241176 w 5701625"/>
              <a:gd name="connsiteY20" fmla="*/ 134471 h 255625"/>
              <a:gd name="connsiteX21" fmla="*/ 2303929 w 5701625"/>
              <a:gd name="connsiteY21" fmla="*/ 116541 h 255625"/>
              <a:gd name="connsiteX22" fmla="*/ 2357717 w 5701625"/>
              <a:gd name="connsiteY22" fmla="*/ 89647 h 255625"/>
              <a:gd name="connsiteX23" fmla="*/ 2545976 w 5701625"/>
              <a:gd name="connsiteY23" fmla="*/ 80683 h 255625"/>
              <a:gd name="connsiteX24" fmla="*/ 2590800 w 5701625"/>
              <a:gd name="connsiteY24" fmla="*/ 71718 h 255625"/>
              <a:gd name="connsiteX25" fmla="*/ 2707341 w 5701625"/>
              <a:gd name="connsiteY25" fmla="*/ 53788 h 255625"/>
              <a:gd name="connsiteX26" fmla="*/ 2734235 w 5701625"/>
              <a:gd name="connsiteY26" fmla="*/ 44824 h 255625"/>
              <a:gd name="connsiteX27" fmla="*/ 2752164 w 5701625"/>
              <a:gd name="connsiteY27" fmla="*/ 26894 h 255625"/>
              <a:gd name="connsiteX28" fmla="*/ 2779059 w 5701625"/>
              <a:gd name="connsiteY28" fmla="*/ 17930 h 255625"/>
              <a:gd name="connsiteX29" fmla="*/ 2841812 w 5701625"/>
              <a:gd name="connsiteY29" fmla="*/ 0 h 255625"/>
              <a:gd name="connsiteX30" fmla="*/ 2931459 w 5701625"/>
              <a:gd name="connsiteY30" fmla="*/ 17930 h 255625"/>
              <a:gd name="connsiteX31" fmla="*/ 2958353 w 5701625"/>
              <a:gd name="connsiteY31" fmla="*/ 35859 h 255625"/>
              <a:gd name="connsiteX32" fmla="*/ 3003176 w 5701625"/>
              <a:gd name="connsiteY32" fmla="*/ 44824 h 255625"/>
              <a:gd name="connsiteX33" fmla="*/ 3030070 w 5701625"/>
              <a:gd name="connsiteY33" fmla="*/ 53788 h 255625"/>
              <a:gd name="connsiteX34" fmla="*/ 3074894 w 5701625"/>
              <a:gd name="connsiteY34" fmla="*/ 62753 h 255625"/>
              <a:gd name="connsiteX35" fmla="*/ 3128682 w 5701625"/>
              <a:gd name="connsiteY35" fmla="*/ 80683 h 255625"/>
              <a:gd name="connsiteX36" fmla="*/ 3182470 w 5701625"/>
              <a:gd name="connsiteY36" fmla="*/ 107577 h 255625"/>
              <a:gd name="connsiteX37" fmla="*/ 3290047 w 5701625"/>
              <a:gd name="connsiteY37" fmla="*/ 116541 h 255625"/>
              <a:gd name="connsiteX38" fmla="*/ 3361764 w 5701625"/>
              <a:gd name="connsiteY38" fmla="*/ 125506 h 255625"/>
              <a:gd name="connsiteX39" fmla="*/ 3442447 w 5701625"/>
              <a:gd name="connsiteY39" fmla="*/ 143435 h 255625"/>
              <a:gd name="connsiteX40" fmla="*/ 3505200 w 5701625"/>
              <a:gd name="connsiteY40" fmla="*/ 179294 h 255625"/>
              <a:gd name="connsiteX41" fmla="*/ 3523129 w 5701625"/>
              <a:gd name="connsiteY41" fmla="*/ 206188 h 255625"/>
              <a:gd name="connsiteX42" fmla="*/ 3720353 w 5701625"/>
              <a:gd name="connsiteY42" fmla="*/ 233083 h 255625"/>
              <a:gd name="connsiteX43" fmla="*/ 3756212 w 5701625"/>
              <a:gd name="connsiteY43" fmla="*/ 242047 h 255625"/>
              <a:gd name="connsiteX44" fmla="*/ 4061012 w 5701625"/>
              <a:gd name="connsiteY44" fmla="*/ 242047 h 255625"/>
              <a:gd name="connsiteX45" fmla="*/ 4087906 w 5701625"/>
              <a:gd name="connsiteY45" fmla="*/ 233083 h 255625"/>
              <a:gd name="connsiteX46" fmla="*/ 4428564 w 5701625"/>
              <a:gd name="connsiteY46" fmla="*/ 233083 h 255625"/>
              <a:gd name="connsiteX47" fmla="*/ 4670612 w 5701625"/>
              <a:gd name="connsiteY47" fmla="*/ 242047 h 255625"/>
              <a:gd name="connsiteX48" fmla="*/ 4715435 w 5701625"/>
              <a:gd name="connsiteY48" fmla="*/ 233083 h 255625"/>
              <a:gd name="connsiteX49" fmla="*/ 4742329 w 5701625"/>
              <a:gd name="connsiteY49" fmla="*/ 224118 h 255625"/>
              <a:gd name="connsiteX50" fmla="*/ 4814047 w 5701625"/>
              <a:gd name="connsiteY50" fmla="*/ 215153 h 255625"/>
              <a:gd name="connsiteX51" fmla="*/ 4984376 w 5701625"/>
              <a:gd name="connsiteY51" fmla="*/ 197224 h 255625"/>
              <a:gd name="connsiteX52" fmla="*/ 5020235 w 5701625"/>
              <a:gd name="connsiteY52" fmla="*/ 188259 h 255625"/>
              <a:gd name="connsiteX53" fmla="*/ 5280212 w 5701625"/>
              <a:gd name="connsiteY53" fmla="*/ 170330 h 255625"/>
              <a:gd name="connsiteX54" fmla="*/ 5307106 w 5701625"/>
              <a:gd name="connsiteY54" fmla="*/ 161365 h 255625"/>
              <a:gd name="connsiteX55" fmla="*/ 5387788 w 5701625"/>
              <a:gd name="connsiteY55" fmla="*/ 143435 h 255625"/>
              <a:gd name="connsiteX56" fmla="*/ 5513294 w 5701625"/>
              <a:gd name="connsiteY56" fmla="*/ 116541 h 255625"/>
              <a:gd name="connsiteX57" fmla="*/ 5576047 w 5701625"/>
              <a:gd name="connsiteY57" fmla="*/ 98612 h 255625"/>
              <a:gd name="connsiteX58" fmla="*/ 5620870 w 5701625"/>
              <a:gd name="connsiteY58" fmla="*/ 89647 h 255625"/>
              <a:gd name="connsiteX59" fmla="*/ 5674659 w 5701625"/>
              <a:gd name="connsiteY59" fmla="*/ 71718 h 255625"/>
              <a:gd name="connsiteX60" fmla="*/ 5701553 w 5701625"/>
              <a:gd name="connsiteY60" fmla="*/ 53788 h 25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701625" h="255625">
                <a:moveTo>
                  <a:pt x="0" y="0"/>
                </a:moveTo>
                <a:cubicBezTo>
                  <a:pt x="26894" y="2988"/>
                  <a:pt x="54148" y="3658"/>
                  <a:pt x="80682" y="8965"/>
                </a:cubicBezTo>
                <a:cubicBezTo>
                  <a:pt x="99214" y="12671"/>
                  <a:pt x="116541" y="20918"/>
                  <a:pt x="134470" y="26894"/>
                </a:cubicBezTo>
                <a:lnTo>
                  <a:pt x="215153" y="53788"/>
                </a:lnTo>
                <a:cubicBezTo>
                  <a:pt x="224118" y="56776"/>
                  <a:pt x="232670" y="61581"/>
                  <a:pt x="242047" y="62753"/>
                </a:cubicBezTo>
                <a:cubicBezTo>
                  <a:pt x="265953" y="65741"/>
                  <a:pt x="289952" y="68055"/>
                  <a:pt x="313764" y="71718"/>
                </a:cubicBezTo>
                <a:cubicBezTo>
                  <a:pt x="331264" y="74410"/>
                  <a:pt x="375669" y="84014"/>
                  <a:pt x="394447" y="89647"/>
                </a:cubicBezTo>
                <a:cubicBezTo>
                  <a:pt x="412549" y="95078"/>
                  <a:pt x="432510" y="97094"/>
                  <a:pt x="448235" y="107577"/>
                </a:cubicBezTo>
                <a:cubicBezTo>
                  <a:pt x="490854" y="135989"/>
                  <a:pt x="464907" y="122099"/>
                  <a:pt x="528917" y="143435"/>
                </a:cubicBezTo>
                <a:cubicBezTo>
                  <a:pt x="537882" y="146423"/>
                  <a:pt x="546395" y="151615"/>
                  <a:pt x="555812" y="152400"/>
                </a:cubicBezTo>
                <a:lnTo>
                  <a:pt x="663388" y="161365"/>
                </a:lnTo>
                <a:cubicBezTo>
                  <a:pt x="724148" y="181619"/>
                  <a:pt x="650024" y="158692"/>
                  <a:pt x="753035" y="179294"/>
                </a:cubicBezTo>
                <a:cubicBezTo>
                  <a:pt x="762301" y="181147"/>
                  <a:pt x="770812" y="185773"/>
                  <a:pt x="779929" y="188259"/>
                </a:cubicBezTo>
                <a:cubicBezTo>
                  <a:pt x="891146" y="218591"/>
                  <a:pt x="816638" y="194518"/>
                  <a:pt x="878541" y="215153"/>
                </a:cubicBezTo>
                <a:cubicBezTo>
                  <a:pt x="1108635" y="212165"/>
                  <a:pt x="1338860" y="214500"/>
                  <a:pt x="1568823" y="206188"/>
                </a:cubicBezTo>
                <a:cubicBezTo>
                  <a:pt x="1587710" y="205505"/>
                  <a:pt x="1603716" y="188645"/>
                  <a:pt x="1622612" y="188259"/>
                </a:cubicBezTo>
                <a:lnTo>
                  <a:pt x="2061882" y="179294"/>
                </a:lnTo>
                <a:cubicBezTo>
                  <a:pt x="2073835" y="176306"/>
                  <a:pt x="2085894" y="173715"/>
                  <a:pt x="2097741" y="170330"/>
                </a:cubicBezTo>
                <a:cubicBezTo>
                  <a:pt x="2106827" y="167734"/>
                  <a:pt x="2115369" y="163218"/>
                  <a:pt x="2124635" y="161365"/>
                </a:cubicBezTo>
                <a:cubicBezTo>
                  <a:pt x="2145355" y="157221"/>
                  <a:pt x="2166470" y="155388"/>
                  <a:pt x="2187388" y="152400"/>
                </a:cubicBezTo>
                <a:cubicBezTo>
                  <a:pt x="2205317" y="146424"/>
                  <a:pt x="2222841" y="139055"/>
                  <a:pt x="2241176" y="134471"/>
                </a:cubicBezTo>
                <a:cubicBezTo>
                  <a:pt x="2252667" y="131598"/>
                  <a:pt x="2291067" y="122972"/>
                  <a:pt x="2303929" y="116541"/>
                </a:cubicBezTo>
                <a:cubicBezTo>
                  <a:pt x="2327195" y="104908"/>
                  <a:pt x="2330680" y="91900"/>
                  <a:pt x="2357717" y="89647"/>
                </a:cubicBezTo>
                <a:cubicBezTo>
                  <a:pt x="2420324" y="84430"/>
                  <a:pt x="2483223" y="83671"/>
                  <a:pt x="2545976" y="80683"/>
                </a:cubicBezTo>
                <a:cubicBezTo>
                  <a:pt x="2560917" y="77695"/>
                  <a:pt x="2575770" y="74223"/>
                  <a:pt x="2590800" y="71718"/>
                </a:cubicBezTo>
                <a:cubicBezTo>
                  <a:pt x="2619404" y="66951"/>
                  <a:pt x="2677565" y="60405"/>
                  <a:pt x="2707341" y="53788"/>
                </a:cubicBezTo>
                <a:cubicBezTo>
                  <a:pt x="2716566" y="51738"/>
                  <a:pt x="2725270" y="47812"/>
                  <a:pt x="2734235" y="44824"/>
                </a:cubicBezTo>
                <a:cubicBezTo>
                  <a:pt x="2740211" y="38847"/>
                  <a:pt x="2744916" y="31242"/>
                  <a:pt x="2752164" y="26894"/>
                </a:cubicBezTo>
                <a:cubicBezTo>
                  <a:pt x="2760267" y="22032"/>
                  <a:pt x="2769973" y="20526"/>
                  <a:pt x="2779059" y="17930"/>
                </a:cubicBezTo>
                <a:cubicBezTo>
                  <a:pt x="2857830" y="-4575"/>
                  <a:pt x="2777346" y="21489"/>
                  <a:pt x="2841812" y="0"/>
                </a:cubicBezTo>
                <a:cubicBezTo>
                  <a:pt x="2864940" y="3304"/>
                  <a:pt x="2906424" y="5413"/>
                  <a:pt x="2931459" y="17930"/>
                </a:cubicBezTo>
                <a:cubicBezTo>
                  <a:pt x="2941096" y="22748"/>
                  <a:pt x="2948265" y="32076"/>
                  <a:pt x="2958353" y="35859"/>
                </a:cubicBezTo>
                <a:cubicBezTo>
                  <a:pt x="2972620" y="41209"/>
                  <a:pt x="2988394" y="41129"/>
                  <a:pt x="3003176" y="44824"/>
                </a:cubicBezTo>
                <a:cubicBezTo>
                  <a:pt x="3012343" y="47116"/>
                  <a:pt x="3020903" y="51496"/>
                  <a:pt x="3030070" y="53788"/>
                </a:cubicBezTo>
                <a:cubicBezTo>
                  <a:pt x="3044852" y="57483"/>
                  <a:pt x="3060194" y="58744"/>
                  <a:pt x="3074894" y="62753"/>
                </a:cubicBezTo>
                <a:cubicBezTo>
                  <a:pt x="3093127" y="67726"/>
                  <a:pt x="3112957" y="70200"/>
                  <a:pt x="3128682" y="80683"/>
                </a:cubicBezTo>
                <a:cubicBezTo>
                  <a:pt x="3147568" y="93273"/>
                  <a:pt x="3159274" y="104484"/>
                  <a:pt x="3182470" y="107577"/>
                </a:cubicBezTo>
                <a:cubicBezTo>
                  <a:pt x="3218138" y="112333"/>
                  <a:pt x="3254242" y="112961"/>
                  <a:pt x="3290047" y="116541"/>
                </a:cubicBezTo>
                <a:cubicBezTo>
                  <a:pt x="3314019" y="118938"/>
                  <a:pt x="3337914" y="122099"/>
                  <a:pt x="3361764" y="125506"/>
                </a:cubicBezTo>
                <a:cubicBezTo>
                  <a:pt x="3391306" y="129726"/>
                  <a:pt x="3415759" y="131997"/>
                  <a:pt x="3442447" y="143435"/>
                </a:cubicBezTo>
                <a:cubicBezTo>
                  <a:pt x="3474290" y="157082"/>
                  <a:pt x="3478193" y="161290"/>
                  <a:pt x="3505200" y="179294"/>
                </a:cubicBezTo>
                <a:cubicBezTo>
                  <a:pt x="3511176" y="188259"/>
                  <a:pt x="3513993" y="200478"/>
                  <a:pt x="3523129" y="206188"/>
                </a:cubicBezTo>
                <a:cubicBezTo>
                  <a:pt x="3570910" y="236052"/>
                  <a:pt x="3688479" y="231091"/>
                  <a:pt x="3720353" y="233083"/>
                </a:cubicBezTo>
                <a:cubicBezTo>
                  <a:pt x="3732306" y="236071"/>
                  <a:pt x="3743976" y="240607"/>
                  <a:pt x="3756212" y="242047"/>
                </a:cubicBezTo>
                <a:cubicBezTo>
                  <a:pt x="3891245" y="257933"/>
                  <a:pt x="3905021" y="249475"/>
                  <a:pt x="4061012" y="242047"/>
                </a:cubicBezTo>
                <a:cubicBezTo>
                  <a:pt x="4069977" y="239059"/>
                  <a:pt x="4078640" y="234936"/>
                  <a:pt x="4087906" y="233083"/>
                </a:cubicBezTo>
                <a:cubicBezTo>
                  <a:pt x="4204403" y="209784"/>
                  <a:pt x="4296253" y="228815"/>
                  <a:pt x="4428564" y="233083"/>
                </a:cubicBezTo>
                <a:cubicBezTo>
                  <a:pt x="4541953" y="270878"/>
                  <a:pt x="4463475" y="251911"/>
                  <a:pt x="4670612" y="242047"/>
                </a:cubicBezTo>
                <a:cubicBezTo>
                  <a:pt x="4685553" y="239059"/>
                  <a:pt x="4700653" y="236778"/>
                  <a:pt x="4715435" y="233083"/>
                </a:cubicBezTo>
                <a:cubicBezTo>
                  <a:pt x="4724602" y="230791"/>
                  <a:pt x="4733032" y="225808"/>
                  <a:pt x="4742329" y="224118"/>
                </a:cubicBezTo>
                <a:cubicBezTo>
                  <a:pt x="4766032" y="219808"/>
                  <a:pt x="4790166" y="218337"/>
                  <a:pt x="4814047" y="215153"/>
                </a:cubicBezTo>
                <a:cubicBezTo>
                  <a:pt x="4931157" y="199538"/>
                  <a:pt x="4823838" y="210601"/>
                  <a:pt x="4984376" y="197224"/>
                </a:cubicBezTo>
                <a:cubicBezTo>
                  <a:pt x="4996329" y="194236"/>
                  <a:pt x="5007965" y="189374"/>
                  <a:pt x="5020235" y="188259"/>
                </a:cubicBezTo>
                <a:cubicBezTo>
                  <a:pt x="5106743" y="180395"/>
                  <a:pt x="5280212" y="170330"/>
                  <a:pt x="5280212" y="170330"/>
                </a:cubicBezTo>
                <a:cubicBezTo>
                  <a:pt x="5289177" y="167342"/>
                  <a:pt x="5297939" y="163657"/>
                  <a:pt x="5307106" y="161365"/>
                </a:cubicBezTo>
                <a:cubicBezTo>
                  <a:pt x="5358299" y="148566"/>
                  <a:pt x="5341765" y="157242"/>
                  <a:pt x="5387788" y="143435"/>
                </a:cubicBezTo>
                <a:cubicBezTo>
                  <a:pt x="5479029" y="116063"/>
                  <a:pt x="5404215" y="130176"/>
                  <a:pt x="5513294" y="116541"/>
                </a:cubicBezTo>
                <a:cubicBezTo>
                  <a:pt x="5543241" y="106559"/>
                  <a:pt x="5542280" y="106116"/>
                  <a:pt x="5576047" y="98612"/>
                </a:cubicBezTo>
                <a:cubicBezTo>
                  <a:pt x="5590921" y="95307"/>
                  <a:pt x="5606170" y="93656"/>
                  <a:pt x="5620870" y="89647"/>
                </a:cubicBezTo>
                <a:cubicBezTo>
                  <a:pt x="5639104" y="84674"/>
                  <a:pt x="5656729" y="77694"/>
                  <a:pt x="5674659" y="71718"/>
                </a:cubicBezTo>
                <a:cubicBezTo>
                  <a:pt x="5704388" y="61808"/>
                  <a:pt x="5701553" y="72202"/>
                  <a:pt x="5701553" y="53788"/>
                </a:cubicBezTo>
              </a:path>
            </a:pathLst>
          </a:custGeom>
          <a:ln w="31750">
            <a:prstDash val="sysDot"/>
            <a:headEnd/>
            <a:tailEnd/>
          </a:ln>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spAutoFit/>
          </a:bodyPr>
          <a:lstStyle/>
          <a:p>
            <a:pPr marL="0" marR="0" indent="290513" algn="l" defTabSz="914400" rtl="0" eaLnBrk="1" fontAlgn="base" latinLnBrk="0" hangingPunct="1">
              <a:lnSpc>
                <a:spcPct val="100000"/>
              </a:lnSpc>
              <a:spcBef>
                <a:spcPct val="0"/>
              </a:spcBef>
              <a:spcAft>
                <a:spcPct val="0"/>
              </a:spcAft>
              <a:buClrTx/>
              <a:buSzTx/>
              <a:buFontTx/>
              <a:buAutoNum type="arabicPeriod"/>
              <a:tabLst/>
            </a:pPr>
            <a:endParaRPr kumimoji="0" lang="en-GB" sz="1800" b="0" i="0" u="none" strike="noStrike" cap="none" normalizeH="0" baseline="0" smtClean="0">
              <a:ln>
                <a:noFill/>
              </a:ln>
              <a:solidFill>
                <a:schemeClr val="tx1"/>
              </a:solidFill>
              <a:effectLst/>
              <a:latin typeface="Palatino" pitchFamily="2" charset="0"/>
            </a:endParaRPr>
          </a:p>
        </p:txBody>
      </p:sp>
    </p:spTree>
    <p:extLst>
      <p:ext uri="{BB962C8B-B14F-4D97-AF65-F5344CB8AC3E}">
        <p14:creationId xmlns:p14="http://schemas.microsoft.com/office/powerpoint/2010/main" val="4122036262"/>
      </p:ext>
    </p:extLst>
  </p:cSld>
  <p:clrMapOvr>
    <a:masterClrMapping/>
  </p:clrMapOvr>
  <p:timing>
    <p:tnLst>
      <p:par>
        <p:cTn id="1" dur="indefinite" restart="never" nodeType="tmRoot"/>
      </p:par>
    </p:tnLst>
  </p:timing>
</p:sld>
</file>

<file path=ppt/theme/theme1.xml><?xml version="1.0" encoding="utf-8"?>
<a:theme xmlns:a="http://schemas.openxmlformats.org/drawingml/2006/main" name="4_Custom Design">
  <a:themeElements>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Custom Design">
      <a:majorFont>
        <a:latin typeface="Palatino Linotype"/>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lnDef>
  </a:objectDefaults>
  <a:extraClrSchemeLst>
    <a:extraClrScheme>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9F5EE"/>
        </a:solidFill>
        <a:ln w="9525" algn="ctr">
          <a:noFill/>
          <a:miter lim="800000"/>
          <a:headEnd/>
          <a:tailEnd/>
        </a:ln>
      </a:spPr>
      <a:bodyPr rtlCol="0" anchor="ctr">
        <a:spAutoFit/>
      </a:bodyPr>
      <a:lstStyle>
        <a:defPPr algn="ctr">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lnDef>
    <a:txDef>
      <a:spPr>
        <a:noFill/>
      </a:spPr>
      <a:bodyPr wrap="square" rtlCol="0">
        <a:spAutoFit/>
      </a:bodyPr>
      <a:lstStyle>
        <a:defPPr>
          <a:defRPr dirty="0">
            <a:latin typeface="+mj-lt"/>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20645</TotalTime>
  <Words>2700</Words>
  <Application>Microsoft Office PowerPoint</Application>
  <PresentationFormat>Presentazione su schermo (4:3)</PresentationFormat>
  <Paragraphs>1011</Paragraphs>
  <Slides>40</Slides>
  <Notes>1</Notes>
  <HiddenSlides>0</HiddenSlides>
  <MMClips>0</MMClips>
  <ScaleCrop>false</ScaleCrop>
  <HeadingPairs>
    <vt:vector size="6" baseType="variant">
      <vt:variant>
        <vt:lpstr>Caratteri utilizzati</vt:lpstr>
      </vt:variant>
      <vt:variant>
        <vt:i4>7</vt:i4>
      </vt:variant>
      <vt:variant>
        <vt:lpstr>Tema</vt:lpstr>
      </vt:variant>
      <vt:variant>
        <vt:i4>2</vt:i4>
      </vt:variant>
      <vt:variant>
        <vt:lpstr>Titoli diapositive</vt:lpstr>
      </vt:variant>
      <vt:variant>
        <vt:i4>40</vt:i4>
      </vt:variant>
    </vt:vector>
  </HeadingPairs>
  <TitlesOfParts>
    <vt:vector size="49" baseType="lpstr">
      <vt:lpstr>Arial</vt:lpstr>
      <vt:lpstr>Avenir 65 Medium</vt:lpstr>
      <vt:lpstr>Calibri</vt:lpstr>
      <vt:lpstr>Cambria Math</vt:lpstr>
      <vt:lpstr>Palatino</vt:lpstr>
      <vt:lpstr>Palatino Linotype</vt:lpstr>
      <vt:lpstr>Wingdings</vt:lpstr>
      <vt:lpstr>4_Custom Design</vt:lpstr>
      <vt:lpstr>Default Design</vt:lpstr>
      <vt:lpstr>Presentazione standard di PowerPoint</vt:lpstr>
      <vt:lpstr>QUALITY UNCERTAINTY AND THE MARKET FOR LEMONS</vt:lpstr>
      <vt:lpstr>QUALITY UNCERTAINTY AND THE MARKET FOR LEMONS</vt:lpstr>
      <vt:lpstr>QUALITY UNCERTAINTY AND THE MARKET FOR LEMONS</vt:lpstr>
      <vt:lpstr>A Simple Model of Adverse Selection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QUALITY UNCERTAINTY AND THE MARKET FOR LEMONS</vt:lpstr>
      <vt:lpstr>MARKET SIGNALING</vt:lpstr>
      <vt:lpstr>MARKET SIGNALING</vt:lpstr>
      <vt:lpstr>MARKET SIGNALING</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MARKET SIGNALING</vt:lpstr>
      <vt:lpstr>MARKET SIGNALING</vt:lpstr>
      <vt:lpstr>MORAL HAZARD</vt:lpstr>
      <vt:lpstr>THE PRINCIPAL–AGENT PROBLEM</vt:lpstr>
      <vt:lpstr>THE PRINCIPAL–AGENT PROBLEM</vt:lpstr>
      <vt:lpstr>THE PRINCIPAL–AGENT PROBLEM</vt:lpstr>
      <vt:lpstr>THE PRINCIPAL–AGENT PROBLEM</vt:lpstr>
      <vt:lpstr>THE PRINCIPAL–AGENT PROBLEM</vt:lpstr>
      <vt:lpstr>MANAGERIAL INCENTIVES IN AN INTEGRATED FIRM</vt:lpstr>
      <vt:lpstr>Presentazione standard di PowerPoint</vt:lpstr>
      <vt:lpstr>Presentazione standard di PowerPoint</vt:lpstr>
      <vt:lpstr>MANAGERIAL INCENTIVES IN AN INTEGRATED FIRM</vt:lpstr>
      <vt:lpstr>Presentazione standard di PowerPoint</vt:lpstr>
      <vt:lpstr>Presentazione standard di PowerPoint</vt:lpstr>
      <vt:lpstr>Presentazione standard di PowerPoint</vt:lpstr>
      <vt:lpstr>ASYMMETRIC INFORMATION IN LABOR MARKETS: EFFICIENCY WAGE THEORY</vt:lpstr>
      <vt:lpstr>ASYMMETRIC INFORMATION IN LABOR MARKETS: EFFICIENCY WAGE THEORY</vt:lpstr>
      <vt:lpstr>ASYMMETRIC INFORMATION IN LABOR MARKETS: EFFICIENCY WAGE THEORY</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Pindyck/Rubinfeld Microeconomics</dc:title>
  <dc:creator>Fernando &amp; Yvonn Quijano</dc:creator>
  <cp:lastModifiedBy>FERI FRANCESCO</cp:lastModifiedBy>
  <cp:revision>968</cp:revision>
  <dcterms:created xsi:type="dcterms:W3CDTF">2007-12-03T01:45:05Z</dcterms:created>
  <dcterms:modified xsi:type="dcterms:W3CDTF">2019-05-06T10:05:03Z</dcterms:modified>
</cp:coreProperties>
</file>