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48" r:id="rId2"/>
  </p:sldMasterIdLst>
  <p:notesMasterIdLst>
    <p:notesMasterId r:id="rId51"/>
  </p:notesMasterIdLst>
  <p:handoutMasterIdLst>
    <p:handoutMasterId r:id="rId52"/>
  </p:handoutMasterIdLst>
  <p:sldIdLst>
    <p:sldId id="274" r:id="rId3"/>
    <p:sldId id="271" r:id="rId4"/>
    <p:sldId id="335" r:id="rId5"/>
    <p:sldId id="364" r:id="rId6"/>
    <p:sldId id="330" r:id="rId7"/>
    <p:sldId id="365" r:id="rId8"/>
    <p:sldId id="375" r:id="rId9"/>
    <p:sldId id="376" r:id="rId10"/>
    <p:sldId id="377" r:id="rId11"/>
    <p:sldId id="378" r:id="rId12"/>
    <p:sldId id="328" r:id="rId13"/>
    <p:sldId id="340" r:id="rId14"/>
    <p:sldId id="341" r:id="rId15"/>
    <p:sldId id="342" r:id="rId16"/>
    <p:sldId id="343" r:id="rId17"/>
    <p:sldId id="345" r:id="rId18"/>
    <p:sldId id="347" r:id="rId19"/>
    <p:sldId id="366" r:id="rId20"/>
    <p:sldId id="348" r:id="rId21"/>
    <p:sldId id="349" r:id="rId22"/>
    <p:sldId id="350" r:id="rId23"/>
    <p:sldId id="351" r:id="rId24"/>
    <p:sldId id="352" r:id="rId25"/>
    <p:sldId id="353" r:id="rId26"/>
    <p:sldId id="367" r:id="rId27"/>
    <p:sldId id="354" r:id="rId28"/>
    <p:sldId id="355" r:id="rId29"/>
    <p:sldId id="368" r:id="rId30"/>
    <p:sldId id="357" r:id="rId31"/>
    <p:sldId id="369" r:id="rId32"/>
    <p:sldId id="370" r:id="rId33"/>
    <p:sldId id="361" r:id="rId34"/>
    <p:sldId id="362" r:id="rId35"/>
    <p:sldId id="379" r:id="rId36"/>
    <p:sldId id="380" r:id="rId37"/>
    <p:sldId id="381" r:id="rId38"/>
    <p:sldId id="382" r:id="rId39"/>
    <p:sldId id="383" r:id="rId40"/>
    <p:sldId id="386" r:id="rId41"/>
    <p:sldId id="384" r:id="rId42"/>
    <p:sldId id="371" r:id="rId43"/>
    <p:sldId id="372" r:id="rId44"/>
    <p:sldId id="373" r:id="rId45"/>
    <p:sldId id="387" r:id="rId46"/>
    <p:sldId id="388" r:id="rId47"/>
    <p:sldId id="389" r:id="rId48"/>
    <p:sldId id="390" r:id="rId49"/>
    <p:sldId id="374" r:id="rId5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pitchFamily="2" charset="0"/>
        <a:ea typeface="+mn-ea"/>
        <a:cs typeface="+mn-cs"/>
      </a:defRPr>
    </a:lvl1pPr>
    <a:lvl2pPr marL="457200" algn="l" rtl="0" eaLnBrk="0" fontAlgn="base" hangingPunct="0">
      <a:spcBef>
        <a:spcPct val="0"/>
      </a:spcBef>
      <a:spcAft>
        <a:spcPct val="0"/>
      </a:spcAft>
      <a:defRPr kern="1200">
        <a:solidFill>
          <a:schemeClr val="tx1"/>
        </a:solidFill>
        <a:latin typeface="Palatino" pitchFamily="2" charset="0"/>
        <a:ea typeface="+mn-ea"/>
        <a:cs typeface="+mn-cs"/>
      </a:defRPr>
    </a:lvl2pPr>
    <a:lvl3pPr marL="914400" algn="l" rtl="0" eaLnBrk="0" fontAlgn="base" hangingPunct="0">
      <a:spcBef>
        <a:spcPct val="0"/>
      </a:spcBef>
      <a:spcAft>
        <a:spcPct val="0"/>
      </a:spcAft>
      <a:defRPr kern="1200">
        <a:solidFill>
          <a:schemeClr val="tx1"/>
        </a:solidFill>
        <a:latin typeface="Palatino" pitchFamily="2" charset="0"/>
        <a:ea typeface="+mn-ea"/>
        <a:cs typeface="+mn-cs"/>
      </a:defRPr>
    </a:lvl3pPr>
    <a:lvl4pPr marL="1371600" algn="l" rtl="0" eaLnBrk="0" fontAlgn="base" hangingPunct="0">
      <a:spcBef>
        <a:spcPct val="0"/>
      </a:spcBef>
      <a:spcAft>
        <a:spcPct val="0"/>
      </a:spcAft>
      <a:defRPr kern="1200">
        <a:solidFill>
          <a:schemeClr val="tx1"/>
        </a:solidFill>
        <a:latin typeface="Palatino" pitchFamily="2" charset="0"/>
        <a:ea typeface="+mn-ea"/>
        <a:cs typeface="+mn-cs"/>
      </a:defRPr>
    </a:lvl4pPr>
    <a:lvl5pPr marL="1828800" algn="l" rtl="0" eaLnBrk="0" fontAlgn="base" hangingPunct="0">
      <a:spcBef>
        <a:spcPct val="0"/>
      </a:spcBef>
      <a:spcAft>
        <a:spcPct val="0"/>
      </a:spcAft>
      <a:defRPr kern="1200">
        <a:solidFill>
          <a:schemeClr val="tx1"/>
        </a:solidFill>
        <a:latin typeface="Palatino" pitchFamily="2" charset="0"/>
        <a:ea typeface="+mn-ea"/>
        <a:cs typeface="+mn-cs"/>
      </a:defRPr>
    </a:lvl5pPr>
    <a:lvl6pPr marL="2286000" algn="l" defTabSz="914400" rtl="0" eaLnBrk="1" latinLnBrk="0" hangingPunct="1">
      <a:defRPr kern="1200">
        <a:solidFill>
          <a:schemeClr val="tx1"/>
        </a:solidFill>
        <a:latin typeface="Palatino" pitchFamily="2" charset="0"/>
        <a:ea typeface="+mn-ea"/>
        <a:cs typeface="+mn-cs"/>
      </a:defRPr>
    </a:lvl6pPr>
    <a:lvl7pPr marL="2743200" algn="l" defTabSz="914400" rtl="0" eaLnBrk="1" latinLnBrk="0" hangingPunct="1">
      <a:defRPr kern="1200">
        <a:solidFill>
          <a:schemeClr val="tx1"/>
        </a:solidFill>
        <a:latin typeface="Palatino" pitchFamily="2" charset="0"/>
        <a:ea typeface="+mn-ea"/>
        <a:cs typeface="+mn-cs"/>
      </a:defRPr>
    </a:lvl7pPr>
    <a:lvl8pPr marL="3200400" algn="l" defTabSz="914400" rtl="0" eaLnBrk="1" latinLnBrk="0" hangingPunct="1">
      <a:defRPr kern="1200">
        <a:solidFill>
          <a:schemeClr val="tx1"/>
        </a:solidFill>
        <a:latin typeface="Palatino" pitchFamily="2" charset="0"/>
        <a:ea typeface="+mn-ea"/>
        <a:cs typeface="+mn-cs"/>
      </a:defRPr>
    </a:lvl8pPr>
    <a:lvl9pPr marL="3657600" algn="l" defTabSz="914400" rtl="0" eaLnBrk="1" latinLnBrk="0" hangingPunct="1">
      <a:defRPr kern="1200">
        <a:solidFill>
          <a:schemeClr val="tx1"/>
        </a:solidFill>
        <a:latin typeface="Palatino" pitchFamily="2" charset="0"/>
        <a:ea typeface="+mn-ea"/>
        <a:cs typeface="+mn-cs"/>
      </a:defRPr>
    </a:lvl9pPr>
  </p:defaultTextStyle>
  <p:extLst>
    <p:ext uri="{EFAFB233-063F-42B5-8137-9DF3F51BA10A}">
      <p15:sldGuideLst xmlns:p15="http://schemas.microsoft.com/office/powerpoint/2012/main">
        <p15:guide id="1" orient="horz" pos="1344">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BE95"/>
    <a:srgbClr val="0066B3"/>
    <a:srgbClr val="F1E3FF"/>
    <a:srgbClr val="E4C9FF"/>
    <a:srgbClr val="CC99FF"/>
    <a:srgbClr val="CCCCFF"/>
    <a:srgbClr val="99CC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6" autoAdjust="0"/>
    <p:restoredTop sz="97590" autoAdjust="0"/>
  </p:normalViewPr>
  <p:slideViewPr>
    <p:cSldViewPr>
      <p:cViewPr varScale="1">
        <p:scale>
          <a:sx n="85" d="100"/>
          <a:sy n="85" d="100"/>
        </p:scale>
        <p:origin x="1426" y="48"/>
      </p:cViewPr>
      <p:guideLst>
        <p:guide orient="horz" pos="1344"/>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56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1.wmf"/><Relationship Id="rId2" Type="http://schemas.openxmlformats.org/officeDocument/2006/relationships/image" Target="../media/image90.wmf"/><Relationship Id="rId1" Type="http://schemas.openxmlformats.org/officeDocument/2006/relationships/image" Target="../media/image8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image" Target="../media/image119.wmf"/><Relationship Id="rId1" Type="http://schemas.openxmlformats.org/officeDocument/2006/relationships/image" Target="../media/image118.wmf"/><Relationship Id="rId5" Type="http://schemas.openxmlformats.org/officeDocument/2006/relationships/image" Target="../media/image122.wmf"/><Relationship Id="rId4" Type="http://schemas.openxmlformats.org/officeDocument/2006/relationships/image" Target="../media/image12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5.wmf"/><Relationship Id="rId2" Type="http://schemas.openxmlformats.org/officeDocument/2006/relationships/image" Target="../media/image124.wmf"/><Relationship Id="rId1" Type="http://schemas.openxmlformats.org/officeDocument/2006/relationships/image" Target="../media/image12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27.wmf"/><Relationship Id="rId1" Type="http://schemas.openxmlformats.org/officeDocument/2006/relationships/image" Target="../media/image1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buFontTx/>
              <a:buChar char="•"/>
              <a:defRPr sz="1200"/>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buFontTx/>
              <a:buChar char="•"/>
              <a:defRPr sz="1200"/>
            </a:lvl1pPr>
          </a:lstStyle>
          <a:p>
            <a:pPr>
              <a:defRPr/>
            </a:pPr>
            <a:fld id="{46755FA8-286A-4853-BA82-74E7E3CB0323}" type="datetimeFigureOut">
              <a:rPr lang="zh-CN" altLang="en-US"/>
              <a:pPr>
                <a:defRPr/>
              </a:pPr>
              <a:t>2019/5/7</a:t>
            </a:fld>
            <a:endParaRPr lang="en-US" altLang="zh-CN"/>
          </a:p>
        </p:txBody>
      </p:sp>
      <p:sp>
        <p:nvSpPr>
          <p:cNvPr id="4" name="页脚占位符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buFontTx/>
              <a:buChar char="•"/>
              <a:defRPr sz="1200"/>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buFontTx/>
              <a:buChar char="•"/>
              <a:defRPr sz="1200"/>
            </a:lvl1pPr>
          </a:lstStyle>
          <a:p>
            <a:pPr>
              <a:defRPr/>
            </a:pPr>
            <a:fld id="{5DB8F8B9-D3CC-4929-8BB8-3DC4C2BC0555}" type="slidenum">
              <a:rPr lang="zh-CN" altLang="en-US"/>
              <a:pPr>
                <a:defRPr/>
              </a:pPr>
              <a:t>‹#›</a:t>
            </a:fld>
            <a:endParaRPr lang="en-US" altLang="zh-CN"/>
          </a:p>
        </p:txBody>
      </p:sp>
    </p:spTree>
    <p:extLst>
      <p:ext uri="{BB962C8B-B14F-4D97-AF65-F5344CB8AC3E}">
        <p14:creationId xmlns:p14="http://schemas.microsoft.com/office/powerpoint/2010/main" val="7293090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buFontTx/>
              <a:buChar char="•"/>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buFontTx/>
              <a:buChar char="•"/>
              <a:defRPr sz="1200"/>
            </a:lvl1pPr>
          </a:lstStyle>
          <a:p>
            <a:pPr>
              <a:defRPr/>
            </a:pPr>
            <a:fld id="{1C9DF7A4-E92A-4015-B458-E7E5452459D2}" type="datetimeFigureOut">
              <a:rPr lang="zh-CN" altLang="en-US"/>
              <a:pPr>
                <a:defRPr/>
              </a:pPr>
              <a:t>2019/5/7</a:t>
            </a:fld>
            <a:endParaRPr lang="en-US" altLang="zh-CN"/>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buFontTx/>
              <a:buChar char="•"/>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buFontTx/>
              <a:buChar char="•"/>
              <a:defRPr sz="1200"/>
            </a:lvl1pPr>
          </a:lstStyle>
          <a:p>
            <a:pPr>
              <a:defRPr/>
            </a:pPr>
            <a:fld id="{E70559EF-B558-4C4F-BF86-DB35B0CA82B1}" type="slidenum">
              <a:rPr lang="zh-CN" altLang="en-US"/>
              <a:pPr>
                <a:defRPr/>
              </a:pPr>
              <a:t>‹#›</a:t>
            </a:fld>
            <a:endParaRPr lang="en-US" altLang="zh-CN"/>
          </a:p>
        </p:txBody>
      </p:sp>
    </p:spTree>
    <p:extLst>
      <p:ext uri="{BB962C8B-B14F-4D97-AF65-F5344CB8AC3E}">
        <p14:creationId xmlns:p14="http://schemas.microsoft.com/office/powerpoint/2010/main" val="7825133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38FE7CB-95DC-42FA-96BE-71874B988A97}" type="slidenum">
              <a:rPr lang="zh-CN" altLang="en-US" smtClean="0">
                <a:latin typeface="Palatino" pitchFamily="2" charset="0"/>
              </a:rPr>
              <a:pPr>
                <a:spcBef>
                  <a:spcPct val="0"/>
                </a:spcBef>
              </a:pPr>
              <a:t>17</a:t>
            </a:fld>
            <a:endParaRPr lang="en-US" altLang="zh-CN" smtClean="0">
              <a:latin typeface="Palatino" pitchFamily="2" charset="0"/>
            </a:endParaRPr>
          </a:p>
        </p:txBody>
      </p:sp>
    </p:spTree>
    <p:extLst>
      <p:ext uri="{BB962C8B-B14F-4D97-AF65-F5344CB8AC3E}">
        <p14:creationId xmlns:p14="http://schemas.microsoft.com/office/powerpoint/2010/main" val="917792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481E693-DD45-4BAB-900E-3F8829B28CF8}" type="slidenum">
              <a:rPr lang="zh-CN" altLang="en-US" smtClean="0">
                <a:latin typeface="Palatino" pitchFamily="2" charset="0"/>
              </a:rPr>
              <a:pPr>
                <a:spcBef>
                  <a:spcPct val="0"/>
                </a:spcBef>
              </a:pPr>
              <a:t>26</a:t>
            </a:fld>
            <a:endParaRPr lang="en-US" altLang="zh-CN" smtClean="0">
              <a:latin typeface="Palatino" pitchFamily="2" charset="0"/>
            </a:endParaRPr>
          </a:p>
        </p:txBody>
      </p:sp>
    </p:spTree>
    <p:extLst>
      <p:ext uri="{BB962C8B-B14F-4D97-AF65-F5344CB8AC3E}">
        <p14:creationId xmlns:p14="http://schemas.microsoft.com/office/powerpoint/2010/main" val="42780920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522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625F553-8399-4857-9F23-87241CDBDC8D}" type="slidenum">
              <a:rPr lang="zh-CN" altLang="en-US" smtClean="0">
                <a:latin typeface="Palatino" pitchFamily="2" charset="0"/>
              </a:rPr>
              <a:pPr>
                <a:spcBef>
                  <a:spcPct val="0"/>
                </a:spcBef>
              </a:pPr>
              <a:t>27</a:t>
            </a:fld>
            <a:endParaRPr lang="en-US" altLang="zh-CN" smtClean="0">
              <a:latin typeface="Palatino" pitchFamily="2" charset="0"/>
            </a:endParaRPr>
          </a:p>
        </p:txBody>
      </p:sp>
    </p:spTree>
    <p:extLst>
      <p:ext uri="{BB962C8B-B14F-4D97-AF65-F5344CB8AC3E}">
        <p14:creationId xmlns:p14="http://schemas.microsoft.com/office/powerpoint/2010/main" val="1496960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54276"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77130176-CD75-4D47-B27E-AF7D101CE809}" type="slidenum">
              <a:rPr lang="zh-CN" altLang="en-US">
                <a:latin typeface="Palatino" pitchFamily="2" charset="0"/>
              </a:rPr>
              <a:pPr algn="r" eaLnBrk="1" hangingPunct="1">
                <a:spcBef>
                  <a:spcPct val="0"/>
                </a:spcBef>
                <a:buFontTx/>
                <a:buChar char="•"/>
              </a:pPr>
              <a:t>28</a:t>
            </a:fld>
            <a:endParaRPr lang="en-US" altLang="zh-CN">
              <a:latin typeface="Palatino" pitchFamily="2" charset="0"/>
            </a:endParaRPr>
          </a:p>
        </p:txBody>
      </p:sp>
    </p:spTree>
    <p:extLst>
      <p:ext uri="{BB962C8B-B14F-4D97-AF65-F5344CB8AC3E}">
        <p14:creationId xmlns:p14="http://schemas.microsoft.com/office/powerpoint/2010/main" val="598858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0E8821-AFAA-400F-B07D-9DA893EC907C}" type="slidenum">
              <a:rPr lang="zh-CN" altLang="en-US" smtClean="0">
                <a:latin typeface="Palatino" pitchFamily="2" charset="0"/>
              </a:rPr>
              <a:pPr>
                <a:spcBef>
                  <a:spcPct val="0"/>
                </a:spcBef>
              </a:pPr>
              <a:t>29</a:t>
            </a:fld>
            <a:endParaRPr lang="en-US" altLang="zh-CN" smtClean="0">
              <a:latin typeface="Palatino" pitchFamily="2" charset="0"/>
            </a:endParaRPr>
          </a:p>
        </p:txBody>
      </p:sp>
    </p:spTree>
    <p:extLst>
      <p:ext uri="{BB962C8B-B14F-4D97-AF65-F5344CB8AC3E}">
        <p14:creationId xmlns:p14="http://schemas.microsoft.com/office/powerpoint/2010/main" val="2391410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58372"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790A77C3-A211-4FC3-823B-485E08D43CC4}" type="slidenum">
              <a:rPr lang="zh-CN" altLang="en-US">
                <a:latin typeface="Palatino" pitchFamily="2" charset="0"/>
              </a:rPr>
              <a:pPr algn="r" eaLnBrk="1" hangingPunct="1">
                <a:spcBef>
                  <a:spcPct val="0"/>
                </a:spcBef>
                <a:buFontTx/>
                <a:buChar char="•"/>
              </a:pPr>
              <a:t>30</a:t>
            </a:fld>
            <a:endParaRPr lang="en-US" altLang="zh-CN">
              <a:latin typeface="Palatino" pitchFamily="2" charset="0"/>
            </a:endParaRPr>
          </a:p>
        </p:txBody>
      </p:sp>
    </p:spTree>
    <p:extLst>
      <p:ext uri="{BB962C8B-B14F-4D97-AF65-F5344CB8AC3E}">
        <p14:creationId xmlns:p14="http://schemas.microsoft.com/office/powerpoint/2010/main" val="352588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60420"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AAB2F38F-319D-488F-8931-BC0329384451}" type="slidenum">
              <a:rPr lang="zh-CN" altLang="en-US">
                <a:latin typeface="Palatino" pitchFamily="2" charset="0"/>
              </a:rPr>
              <a:pPr algn="r" eaLnBrk="1" hangingPunct="1">
                <a:spcBef>
                  <a:spcPct val="0"/>
                </a:spcBef>
                <a:buFontTx/>
                <a:buChar char="•"/>
              </a:pPr>
              <a:t>31</a:t>
            </a:fld>
            <a:endParaRPr lang="en-US" altLang="zh-CN">
              <a:latin typeface="Palatino" pitchFamily="2" charset="0"/>
            </a:endParaRPr>
          </a:p>
        </p:txBody>
      </p:sp>
    </p:spTree>
    <p:extLst>
      <p:ext uri="{BB962C8B-B14F-4D97-AF65-F5344CB8AC3E}">
        <p14:creationId xmlns:p14="http://schemas.microsoft.com/office/powerpoint/2010/main" val="3473568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624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04BBEC3-14E9-4E64-AD33-898ADC93C65B}" type="slidenum">
              <a:rPr lang="zh-CN" altLang="en-US" smtClean="0">
                <a:latin typeface="Palatino" pitchFamily="2" charset="0"/>
              </a:rPr>
              <a:pPr>
                <a:spcBef>
                  <a:spcPct val="0"/>
                </a:spcBef>
              </a:pPr>
              <a:t>32</a:t>
            </a:fld>
            <a:endParaRPr lang="en-US" altLang="zh-CN" smtClean="0">
              <a:latin typeface="Palatino" pitchFamily="2" charset="0"/>
            </a:endParaRPr>
          </a:p>
        </p:txBody>
      </p:sp>
    </p:spTree>
    <p:extLst>
      <p:ext uri="{BB962C8B-B14F-4D97-AF65-F5344CB8AC3E}">
        <p14:creationId xmlns:p14="http://schemas.microsoft.com/office/powerpoint/2010/main" val="2899608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6842800-1869-4AC1-A03D-476B0792665B}" type="slidenum">
              <a:rPr lang="zh-CN" altLang="en-US" smtClean="0">
                <a:latin typeface="Palatino" pitchFamily="2" charset="0"/>
              </a:rPr>
              <a:pPr>
                <a:spcBef>
                  <a:spcPct val="0"/>
                </a:spcBef>
              </a:pPr>
              <a:t>33</a:t>
            </a:fld>
            <a:endParaRPr lang="en-US" altLang="zh-CN" smtClean="0">
              <a:latin typeface="Palatino" pitchFamily="2" charset="0"/>
            </a:endParaRPr>
          </a:p>
        </p:txBody>
      </p:sp>
    </p:spTree>
    <p:extLst>
      <p:ext uri="{BB962C8B-B14F-4D97-AF65-F5344CB8AC3E}">
        <p14:creationId xmlns:p14="http://schemas.microsoft.com/office/powerpoint/2010/main" val="3098925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66564"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C43E2848-5202-46DE-A66E-4DD845B0C233}" type="slidenum">
              <a:rPr lang="zh-CN" altLang="en-US">
                <a:latin typeface="Palatino" pitchFamily="2" charset="0"/>
              </a:rPr>
              <a:pPr algn="r" eaLnBrk="1" hangingPunct="1">
                <a:spcBef>
                  <a:spcPct val="0"/>
                </a:spcBef>
                <a:buFontTx/>
                <a:buChar char="•"/>
              </a:pPr>
              <a:t>41</a:t>
            </a:fld>
            <a:endParaRPr lang="en-US" altLang="zh-CN">
              <a:latin typeface="Palatino" pitchFamily="2" charset="0"/>
            </a:endParaRPr>
          </a:p>
        </p:txBody>
      </p:sp>
    </p:spTree>
    <p:extLst>
      <p:ext uri="{BB962C8B-B14F-4D97-AF65-F5344CB8AC3E}">
        <p14:creationId xmlns:p14="http://schemas.microsoft.com/office/powerpoint/2010/main" val="3762978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68612"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A4D5A518-A204-463D-A810-7BA37FF324C5}" type="slidenum">
              <a:rPr lang="zh-CN" altLang="en-US">
                <a:latin typeface="Palatino" pitchFamily="2" charset="0"/>
              </a:rPr>
              <a:pPr algn="r" eaLnBrk="1" hangingPunct="1">
                <a:spcBef>
                  <a:spcPct val="0"/>
                </a:spcBef>
                <a:buFontTx/>
                <a:buChar char="•"/>
              </a:pPr>
              <a:t>42</a:t>
            </a:fld>
            <a:endParaRPr lang="en-US" altLang="zh-CN">
              <a:latin typeface="Palatino" pitchFamily="2" charset="0"/>
            </a:endParaRPr>
          </a:p>
        </p:txBody>
      </p:sp>
    </p:spTree>
    <p:extLst>
      <p:ext uri="{BB962C8B-B14F-4D97-AF65-F5344CB8AC3E}">
        <p14:creationId xmlns:p14="http://schemas.microsoft.com/office/powerpoint/2010/main" val="3552457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33796"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E3281D3D-80C7-48A5-9345-855D6708DAD9}" type="slidenum">
              <a:rPr lang="zh-CN" altLang="en-US">
                <a:latin typeface="Palatino" pitchFamily="2" charset="0"/>
              </a:rPr>
              <a:pPr algn="r" eaLnBrk="1" hangingPunct="1">
                <a:spcBef>
                  <a:spcPct val="0"/>
                </a:spcBef>
                <a:buFontTx/>
                <a:buChar char="•"/>
              </a:pPr>
              <a:t>18</a:t>
            </a:fld>
            <a:endParaRPr lang="en-US" altLang="zh-CN">
              <a:latin typeface="Palatino" pitchFamily="2" charset="0"/>
            </a:endParaRPr>
          </a:p>
        </p:txBody>
      </p:sp>
    </p:spTree>
    <p:extLst>
      <p:ext uri="{BB962C8B-B14F-4D97-AF65-F5344CB8AC3E}">
        <p14:creationId xmlns:p14="http://schemas.microsoft.com/office/powerpoint/2010/main" val="41640791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70660"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FCB18015-19EF-457E-9AB3-343E60DC7357}" type="slidenum">
              <a:rPr lang="zh-CN" altLang="en-US">
                <a:latin typeface="Palatino" pitchFamily="2" charset="0"/>
              </a:rPr>
              <a:pPr algn="r" eaLnBrk="1" hangingPunct="1">
                <a:spcBef>
                  <a:spcPct val="0"/>
                </a:spcBef>
                <a:buFontTx/>
                <a:buChar char="•"/>
              </a:pPr>
              <a:t>43</a:t>
            </a:fld>
            <a:endParaRPr lang="en-US" altLang="zh-CN">
              <a:latin typeface="Palatino" pitchFamily="2" charset="0"/>
            </a:endParaRPr>
          </a:p>
        </p:txBody>
      </p:sp>
    </p:spTree>
    <p:extLst>
      <p:ext uri="{BB962C8B-B14F-4D97-AF65-F5344CB8AC3E}">
        <p14:creationId xmlns:p14="http://schemas.microsoft.com/office/powerpoint/2010/main" val="2675842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72708"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57E74922-4C97-4E94-8D4E-C1E00ABCCD63}" type="slidenum">
              <a:rPr lang="zh-CN" altLang="en-US">
                <a:latin typeface="Palatino" pitchFamily="2" charset="0"/>
              </a:rPr>
              <a:pPr algn="r" eaLnBrk="1" hangingPunct="1">
                <a:spcBef>
                  <a:spcPct val="0"/>
                </a:spcBef>
                <a:buFontTx/>
                <a:buChar char="•"/>
              </a:pPr>
              <a:t>48</a:t>
            </a:fld>
            <a:endParaRPr lang="en-US" altLang="zh-CN">
              <a:latin typeface="Palatino" pitchFamily="2" charset="0"/>
            </a:endParaRPr>
          </a:p>
        </p:txBody>
      </p:sp>
    </p:spTree>
    <p:extLst>
      <p:ext uri="{BB962C8B-B14F-4D97-AF65-F5344CB8AC3E}">
        <p14:creationId xmlns:p14="http://schemas.microsoft.com/office/powerpoint/2010/main" val="4175175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B038067-2887-467C-BB36-2CA06BB9FAFF}" type="slidenum">
              <a:rPr lang="zh-CN" altLang="en-US" smtClean="0">
                <a:latin typeface="Palatino" pitchFamily="2" charset="0"/>
              </a:rPr>
              <a:pPr>
                <a:spcBef>
                  <a:spcPct val="0"/>
                </a:spcBef>
              </a:pPr>
              <a:t>19</a:t>
            </a:fld>
            <a:endParaRPr lang="en-US" altLang="zh-CN" smtClean="0">
              <a:latin typeface="Palatino" pitchFamily="2" charset="0"/>
            </a:endParaRPr>
          </a:p>
        </p:txBody>
      </p:sp>
    </p:spTree>
    <p:extLst>
      <p:ext uri="{BB962C8B-B14F-4D97-AF65-F5344CB8AC3E}">
        <p14:creationId xmlns:p14="http://schemas.microsoft.com/office/powerpoint/2010/main" val="3089959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378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04E22CE-408C-4858-B0EF-9CD0DD903998}" type="slidenum">
              <a:rPr lang="zh-CN" altLang="en-US" smtClean="0">
                <a:latin typeface="Palatino" pitchFamily="2" charset="0"/>
              </a:rPr>
              <a:pPr>
                <a:spcBef>
                  <a:spcPct val="0"/>
                </a:spcBef>
              </a:pPr>
              <a:t>20</a:t>
            </a:fld>
            <a:endParaRPr lang="en-US" altLang="zh-CN" smtClean="0">
              <a:latin typeface="Palatino" pitchFamily="2" charset="0"/>
            </a:endParaRPr>
          </a:p>
        </p:txBody>
      </p:sp>
    </p:spTree>
    <p:extLst>
      <p:ext uri="{BB962C8B-B14F-4D97-AF65-F5344CB8AC3E}">
        <p14:creationId xmlns:p14="http://schemas.microsoft.com/office/powerpoint/2010/main" val="2137321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399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409750F-0CAA-4AEA-8525-7A8CE565C111}" type="slidenum">
              <a:rPr lang="zh-CN" altLang="en-US" smtClean="0">
                <a:latin typeface="Palatino" pitchFamily="2" charset="0"/>
              </a:rPr>
              <a:pPr>
                <a:spcBef>
                  <a:spcPct val="0"/>
                </a:spcBef>
              </a:pPr>
              <a:t>21</a:t>
            </a:fld>
            <a:endParaRPr lang="en-US" altLang="zh-CN" smtClean="0">
              <a:latin typeface="Palatino" pitchFamily="2" charset="0"/>
            </a:endParaRPr>
          </a:p>
        </p:txBody>
      </p:sp>
    </p:spTree>
    <p:extLst>
      <p:ext uri="{BB962C8B-B14F-4D97-AF65-F5344CB8AC3E}">
        <p14:creationId xmlns:p14="http://schemas.microsoft.com/office/powerpoint/2010/main" val="3994615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4E944D7-65E5-4D66-9850-3550D5F63024}" type="slidenum">
              <a:rPr lang="zh-CN" altLang="en-US" smtClean="0">
                <a:latin typeface="Palatino" pitchFamily="2" charset="0"/>
              </a:rPr>
              <a:pPr>
                <a:spcBef>
                  <a:spcPct val="0"/>
                </a:spcBef>
              </a:pPr>
              <a:t>22</a:t>
            </a:fld>
            <a:endParaRPr lang="en-US" altLang="zh-CN" smtClean="0">
              <a:latin typeface="Palatino" pitchFamily="2" charset="0"/>
            </a:endParaRPr>
          </a:p>
        </p:txBody>
      </p:sp>
    </p:spTree>
    <p:extLst>
      <p:ext uri="{BB962C8B-B14F-4D97-AF65-F5344CB8AC3E}">
        <p14:creationId xmlns:p14="http://schemas.microsoft.com/office/powerpoint/2010/main" val="536695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51ADEEE-0E59-43B6-B260-C00867248DB3}" type="slidenum">
              <a:rPr lang="zh-CN" altLang="en-US" smtClean="0">
                <a:latin typeface="Palatino" pitchFamily="2" charset="0"/>
              </a:rPr>
              <a:pPr>
                <a:spcBef>
                  <a:spcPct val="0"/>
                </a:spcBef>
              </a:pPr>
              <a:t>23</a:t>
            </a:fld>
            <a:endParaRPr lang="en-US" altLang="zh-CN" smtClean="0">
              <a:latin typeface="Palatino" pitchFamily="2" charset="0"/>
            </a:endParaRPr>
          </a:p>
        </p:txBody>
      </p:sp>
    </p:spTree>
    <p:extLst>
      <p:ext uri="{BB962C8B-B14F-4D97-AF65-F5344CB8AC3E}">
        <p14:creationId xmlns:p14="http://schemas.microsoft.com/office/powerpoint/2010/main" val="1454306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9CA60FD-FA72-41FC-A900-8481FC85EFBF}" type="slidenum">
              <a:rPr lang="zh-CN" altLang="en-US" smtClean="0">
                <a:latin typeface="Palatino" pitchFamily="2" charset="0"/>
              </a:rPr>
              <a:pPr>
                <a:spcBef>
                  <a:spcPct val="0"/>
                </a:spcBef>
              </a:pPr>
              <a:t>24</a:t>
            </a:fld>
            <a:endParaRPr lang="en-US" altLang="zh-CN" smtClean="0">
              <a:latin typeface="Palatino" pitchFamily="2" charset="0"/>
            </a:endParaRPr>
          </a:p>
        </p:txBody>
      </p:sp>
    </p:spTree>
    <p:extLst>
      <p:ext uri="{BB962C8B-B14F-4D97-AF65-F5344CB8AC3E}">
        <p14:creationId xmlns:p14="http://schemas.microsoft.com/office/powerpoint/2010/main" val="93177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p>
        </p:txBody>
      </p:sp>
      <p:sp>
        <p:nvSpPr>
          <p:cNvPr id="48132"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buFontTx/>
              <a:buChar char="•"/>
            </a:pPr>
            <a:fld id="{C58F56FC-6C46-4D2A-B7A8-9BF41F707B64}" type="slidenum">
              <a:rPr lang="zh-CN" altLang="en-US">
                <a:latin typeface="Palatino" pitchFamily="2" charset="0"/>
              </a:rPr>
              <a:pPr algn="r" eaLnBrk="1" hangingPunct="1">
                <a:spcBef>
                  <a:spcPct val="0"/>
                </a:spcBef>
                <a:buFontTx/>
                <a:buChar char="•"/>
              </a:pPr>
              <a:t>25</a:t>
            </a:fld>
            <a:endParaRPr lang="en-US" altLang="zh-CN">
              <a:latin typeface="Palatino" pitchFamily="2" charset="0"/>
            </a:endParaRPr>
          </a:p>
        </p:txBody>
      </p:sp>
    </p:spTree>
    <p:extLst>
      <p:ext uri="{BB962C8B-B14F-4D97-AF65-F5344CB8AC3E}">
        <p14:creationId xmlns:p14="http://schemas.microsoft.com/office/powerpoint/2010/main" val="3411986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9637928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91265136"/>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7033584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983288" y="5562600"/>
            <a:ext cx="3048000" cy="366713"/>
          </a:xfrm>
          <a:prstGeom prst="rect">
            <a:avLst/>
          </a:prstGeom>
          <a:solidFill>
            <a:srgbClr val="38234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buFontTx/>
              <a:buNone/>
              <a:defRPr/>
            </a:pPr>
            <a:r>
              <a:rPr lang="en-US" altLang="zh-CN" smtClean="0">
                <a:solidFill>
                  <a:srgbClr val="DDC5DF"/>
                </a:solidFill>
                <a:latin typeface="Avenir 65 Medium" pitchFamily="34" charset="0"/>
                <a:ea typeface="SimSun" panose="02010600030101010101" pitchFamily="2" charset="-122"/>
              </a:rPr>
              <a:t>Fernando &amp; Yvonn Quijano</a:t>
            </a:r>
          </a:p>
        </p:txBody>
      </p:sp>
      <p:sp>
        <p:nvSpPr>
          <p:cNvPr id="3" name="Text Box 12"/>
          <p:cNvSpPr txBox="1">
            <a:spLocks noChangeArrowheads="1"/>
          </p:cNvSpPr>
          <p:nvPr/>
        </p:nvSpPr>
        <p:spPr bwMode="auto">
          <a:xfrm>
            <a:off x="5867400" y="51816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buFontTx/>
              <a:buNone/>
              <a:defRPr/>
            </a:pPr>
            <a:r>
              <a:rPr lang="en-US" altLang="zh-CN" b="1" smtClean="0">
                <a:solidFill>
                  <a:srgbClr val="A05DA5"/>
                </a:solidFill>
                <a:latin typeface="Arial" panose="020B0604020202020204" pitchFamily="34" charset="0"/>
                <a:ea typeface="SimSun" panose="02010600030101010101" pitchFamily="2" charset="-122"/>
              </a:rPr>
              <a:t>Prepared by:</a:t>
            </a:r>
          </a:p>
        </p:txBody>
      </p:sp>
      <p:pic>
        <p:nvPicPr>
          <p:cNvPr id="4" name="Picture 16" descr="B-rings_#1p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44925" cy="641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1"/>
          <p:cNvSpPr>
            <a:spLocks noChangeArrowheads="1"/>
          </p:cNvSpPr>
          <p:nvPr/>
        </p:nvSpPr>
        <p:spPr bwMode="auto">
          <a:xfrm flipH="1">
            <a:off x="4495800" y="1524000"/>
            <a:ext cx="4191000" cy="22098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defRPr/>
            </a:pPr>
            <a:r>
              <a:rPr lang="en-US" altLang="zh-CN" sz="4400" b="1" smtClean="0">
                <a:solidFill>
                  <a:srgbClr val="0066B3"/>
                </a:solidFill>
                <a:latin typeface="Palatino Linotype" panose="02040502050505030304" pitchFamily="18" charset="0"/>
                <a:ea typeface="SimSun" panose="02010600030101010101" pitchFamily="2" charset="-122"/>
              </a:rPr>
              <a:t>Externalities</a:t>
            </a:r>
            <a:br>
              <a:rPr lang="en-US" altLang="zh-CN" sz="4400" b="1" smtClean="0">
                <a:solidFill>
                  <a:srgbClr val="0066B3"/>
                </a:solidFill>
                <a:latin typeface="Palatino Linotype" panose="02040502050505030304" pitchFamily="18" charset="0"/>
                <a:ea typeface="SimSun" panose="02010600030101010101" pitchFamily="2" charset="-122"/>
              </a:rPr>
            </a:br>
            <a:r>
              <a:rPr lang="en-US" altLang="zh-CN" sz="4400" b="1" smtClean="0">
                <a:solidFill>
                  <a:srgbClr val="0066B3"/>
                </a:solidFill>
                <a:latin typeface="Palatino Linotype" panose="02040502050505030304" pitchFamily="18" charset="0"/>
                <a:ea typeface="SimSun" panose="02010600030101010101" pitchFamily="2" charset="-122"/>
              </a:rPr>
              <a:t>and</a:t>
            </a:r>
            <a:br>
              <a:rPr lang="en-US" altLang="zh-CN" sz="4400" b="1" smtClean="0">
                <a:solidFill>
                  <a:srgbClr val="0066B3"/>
                </a:solidFill>
                <a:latin typeface="Palatino Linotype" panose="02040502050505030304" pitchFamily="18" charset="0"/>
                <a:ea typeface="SimSun" panose="02010600030101010101" pitchFamily="2" charset="-122"/>
              </a:rPr>
            </a:br>
            <a:r>
              <a:rPr lang="en-US" altLang="zh-CN" sz="4400" b="1" smtClean="0">
                <a:solidFill>
                  <a:srgbClr val="0066B3"/>
                </a:solidFill>
                <a:latin typeface="Palatino Linotype" panose="02040502050505030304" pitchFamily="18" charset="0"/>
                <a:ea typeface="SimSun" panose="02010600030101010101" pitchFamily="2" charset="-122"/>
              </a:rPr>
              <a:t>Public Goods</a:t>
            </a:r>
          </a:p>
        </p:txBody>
      </p:sp>
      <p:sp>
        <p:nvSpPr>
          <p:cNvPr id="6" name="Text Box 22"/>
          <p:cNvSpPr txBox="1">
            <a:spLocks noChangeArrowheads="1"/>
          </p:cNvSpPr>
          <p:nvPr/>
        </p:nvSpPr>
        <p:spPr bwMode="auto">
          <a:xfrm>
            <a:off x="3276600" y="381000"/>
            <a:ext cx="13716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lgn="r" eaLnBrk="1" hangingPunct="1">
              <a:spcBef>
                <a:spcPct val="50000"/>
              </a:spcBef>
              <a:buFontTx/>
              <a:buNone/>
              <a:defRPr/>
            </a:pPr>
            <a:r>
              <a:rPr lang="en-US" altLang="zh-CN" sz="6000" smtClean="0">
                <a:solidFill>
                  <a:srgbClr val="0066B3"/>
                </a:solidFill>
                <a:latin typeface="Palatino Linotype" panose="02040502050505030304" pitchFamily="18" charset="0"/>
                <a:ea typeface="SimSun" panose="02010600030101010101" pitchFamily="2" charset="-122"/>
              </a:rPr>
              <a:t>18</a:t>
            </a:r>
          </a:p>
        </p:txBody>
      </p:sp>
      <p:sp>
        <p:nvSpPr>
          <p:cNvPr id="7" name="Rectangle 23"/>
          <p:cNvSpPr>
            <a:spLocks noChangeArrowheads="1"/>
          </p:cNvSpPr>
          <p:nvPr/>
        </p:nvSpPr>
        <p:spPr bwMode="auto">
          <a:xfrm rot="16200000">
            <a:off x="2133600" y="1447800"/>
            <a:ext cx="281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zh-CN" sz="3200" smtClean="0">
                <a:solidFill>
                  <a:srgbClr val="0066B3"/>
                </a:solidFill>
                <a:latin typeface="Arial" panose="020B0604020202020204" pitchFamily="34" charset="0"/>
                <a:ea typeface="SimSun" panose="02010600030101010101" pitchFamily="2" charset="-122"/>
              </a:rPr>
              <a:t>C H A P T E R</a:t>
            </a:r>
          </a:p>
        </p:txBody>
      </p:sp>
      <p:sp>
        <p:nvSpPr>
          <p:cNvPr id="8" name="Rectangle 7"/>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extLst>
      <p:ext uri="{BB962C8B-B14F-4D97-AF65-F5344CB8AC3E}">
        <p14:creationId xmlns:p14="http://schemas.microsoft.com/office/powerpoint/2010/main" val="369323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808235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78954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236343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235157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663970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861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07539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80585033"/>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93975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43447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86550" y="381000"/>
            <a:ext cx="2076450" cy="1295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381000"/>
            <a:ext cx="6076950" cy="1295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072039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371600" y="381000"/>
            <a:ext cx="7391400" cy="487363"/>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165225"/>
            <a:ext cx="4038600" cy="5111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65225"/>
            <a:ext cx="4038600" cy="5111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1983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77962853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1997646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6606667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248344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526550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499568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231628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233" name="Picture 57" descr="2nd-pag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5800" y="0"/>
            <a:ext cx="73914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ChangeArrowheads="1"/>
          </p:cNvSpPr>
          <p:nvPr/>
        </p:nvSpPr>
        <p:spPr bwMode="auto">
          <a:xfrm>
            <a:off x="8458200" y="6477000"/>
            <a:ext cx="685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zh-CN" sz="1200" b="1" smtClean="0">
                <a:solidFill>
                  <a:srgbClr val="382344"/>
                </a:solidFill>
                <a:latin typeface="Arial" panose="020B0604020202020204" pitchFamily="34" charset="0"/>
                <a:ea typeface="SimSun" panose="02010600030101010101" pitchFamily="2" charset="-122"/>
              </a:rPr>
              <a:t>2 of 35</a:t>
            </a:r>
          </a:p>
        </p:txBody>
      </p:sp>
      <p:sp>
        <p:nvSpPr>
          <p:cNvPr id="1028" name="Rectangle 59"/>
          <p:cNvSpPr>
            <a:spLocks noChangeArrowheads="1"/>
          </p:cNvSpPr>
          <p:nvPr/>
        </p:nvSpPr>
        <p:spPr bwMode="auto">
          <a:xfrm>
            <a:off x="381000" y="6553200"/>
            <a:ext cx="7162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zh-CN" sz="1400" smtClean="0">
                <a:solidFill>
                  <a:srgbClr val="382344"/>
                </a:solidFill>
                <a:latin typeface="Arial" panose="020B0604020202020204" pitchFamily="34" charset="0"/>
                <a:ea typeface="SimSun" panose="02010600030101010101" pitchFamily="2" charset="-122"/>
              </a:rPr>
              <a:t>© 2008 Prentice Hall Business Publishing  </a:t>
            </a:r>
            <a:r>
              <a:rPr lang="en-US" altLang="zh-CN" sz="1400" smtClean="0">
                <a:solidFill>
                  <a:srgbClr val="382344"/>
                </a:solidFill>
                <a:latin typeface="Arial" panose="020B0604020202020204" pitchFamily="34" charset="0"/>
                <a:ea typeface="SimSun" panose="02010600030101010101" pitchFamily="2" charset="-122"/>
                <a:cs typeface="Arial" panose="020B0604020202020204" pitchFamily="34" charset="0"/>
              </a:rPr>
              <a:t>•  Microeconomics  •  </a:t>
            </a:r>
            <a:r>
              <a:rPr lang="en-US" altLang="zh-CN" sz="1400" smtClean="0">
                <a:solidFill>
                  <a:srgbClr val="382344"/>
                </a:solidFill>
                <a:latin typeface="Arial" panose="020B0604020202020204" pitchFamily="34" charset="0"/>
                <a:ea typeface="SimSun" panose="02010600030101010101" pitchFamily="2" charset="-122"/>
              </a:rPr>
              <a:t>Robert S. Pindyck, 8e.</a:t>
            </a:r>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50233"/>
                                        </p:tgtEl>
                                        <p:attrNameLst>
                                          <p:attrName>style.visibility</p:attrName>
                                        </p:attrNameLst>
                                      </p:cBhvr>
                                      <p:to>
                                        <p:strVal val="visible"/>
                                      </p:to>
                                    </p:set>
                                    <p:animEffect transition="in" filter="dissolve">
                                      <p:cBhvr>
                                        <p:cTn id="7" dur="2000"/>
                                        <p:tgtEl>
                                          <p:spTgt spid="50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4400" b="1">
          <a:solidFill>
            <a:srgbClr val="0066B3"/>
          </a:solidFill>
          <a:latin typeface="+mj-lt"/>
          <a:ea typeface="+mj-ea"/>
          <a:cs typeface="+mj-cs"/>
        </a:defRPr>
      </a:lvl1pPr>
      <a:lvl2pPr algn="l" rtl="0" eaLnBrk="0" fontAlgn="base" hangingPunct="0">
        <a:spcBef>
          <a:spcPct val="0"/>
        </a:spcBef>
        <a:spcAft>
          <a:spcPct val="0"/>
        </a:spcAft>
        <a:defRPr sz="4400" b="1">
          <a:solidFill>
            <a:srgbClr val="0066B3"/>
          </a:solidFill>
          <a:latin typeface="Palatino Linotype" pitchFamily="18" charset="0"/>
        </a:defRPr>
      </a:lvl2pPr>
      <a:lvl3pPr algn="l" rtl="0" eaLnBrk="0" fontAlgn="base" hangingPunct="0">
        <a:spcBef>
          <a:spcPct val="0"/>
        </a:spcBef>
        <a:spcAft>
          <a:spcPct val="0"/>
        </a:spcAft>
        <a:defRPr sz="4400" b="1">
          <a:solidFill>
            <a:srgbClr val="0066B3"/>
          </a:solidFill>
          <a:latin typeface="Palatino Linotype" pitchFamily="18" charset="0"/>
        </a:defRPr>
      </a:lvl3pPr>
      <a:lvl4pPr algn="l" rtl="0" eaLnBrk="0" fontAlgn="base" hangingPunct="0">
        <a:spcBef>
          <a:spcPct val="0"/>
        </a:spcBef>
        <a:spcAft>
          <a:spcPct val="0"/>
        </a:spcAft>
        <a:defRPr sz="4400" b="1">
          <a:solidFill>
            <a:srgbClr val="0066B3"/>
          </a:solidFill>
          <a:latin typeface="Palatino Linotype" pitchFamily="18" charset="0"/>
        </a:defRPr>
      </a:lvl4pPr>
      <a:lvl5pPr algn="l" rtl="0" eaLnBrk="0" fontAlgn="base" hangingPunct="0">
        <a:spcBef>
          <a:spcPct val="0"/>
        </a:spcBef>
        <a:spcAft>
          <a:spcPct val="0"/>
        </a:spcAft>
        <a:defRPr sz="4400" b="1">
          <a:solidFill>
            <a:srgbClr val="0066B3"/>
          </a:solidFill>
          <a:latin typeface="Palatino Linotype" pitchFamily="18" charset="0"/>
        </a:defRPr>
      </a:lvl5pPr>
      <a:lvl6pPr marL="457200" algn="l" rtl="0" fontAlgn="base">
        <a:spcBef>
          <a:spcPct val="0"/>
        </a:spcBef>
        <a:spcAft>
          <a:spcPct val="0"/>
        </a:spcAft>
        <a:defRPr sz="4400" b="1">
          <a:solidFill>
            <a:srgbClr val="0066B3"/>
          </a:solidFill>
          <a:latin typeface="Palatino Linotype" pitchFamily="18" charset="0"/>
        </a:defRPr>
      </a:lvl6pPr>
      <a:lvl7pPr marL="914400" algn="l" rtl="0" fontAlgn="base">
        <a:spcBef>
          <a:spcPct val="0"/>
        </a:spcBef>
        <a:spcAft>
          <a:spcPct val="0"/>
        </a:spcAft>
        <a:defRPr sz="4400" b="1">
          <a:solidFill>
            <a:srgbClr val="0066B3"/>
          </a:solidFill>
          <a:latin typeface="Palatino Linotype" pitchFamily="18" charset="0"/>
        </a:defRPr>
      </a:lvl7pPr>
      <a:lvl8pPr marL="1371600" algn="l" rtl="0" fontAlgn="base">
        <a:spcBef>
          <a:spcPct val="0"/>
        </a:spcBef>
        <a:spcAft>
          <a:spcPct val="0"/>
        </a:spcAft>
        <a:defRPr sz="4400" b="1">
          <a:solidFill>
            <a:srgbClr val="0066B3"/>
          </a:solidFill>
          <a:latin typeface="Palatino Linotype" pitchFamily="18" charset="0"/>
        </a:defRPr>
      </a:lvl8pPr>
      <a:lvl9pPr marL="1828800" algn="l" rtl="0" fontAlgn="base">
        <a:spcBef>
          <a:spcPct val="0"/>
        </a:spcBef>
        <a:spcAft>
          <a:spcPct val="0"/>
        </a:spcAft>
        <a:defRPr sz="4400" b="1">
          <a:solidFill>
            <a:srgbClr val="0066B3"/>
          </a:solidFill>
          <a:latin typeface="Palatino Linotyp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71600" y="381000"/>
            <a:ext cx="73914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2051" name="Rectangle 3"/>
          <p:cNvSpPr>
            <a:spLocks noGrp="1" noChangeArrowheads="1"/>
          </p:cNvSpPr>
          <p:nvPr>
            <p:ph type="body" idx="1"/>
          </p:nvPr>
        </p:nvSpPr>
        <p:spPr bwMode="auto">
          <a:xfrm>
            <a:off x="457200" y="1165225"/>
            <a:ext cx="8229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p:txBody>
      </p:sp>
      <p:sp>
        <p:nvSpPr>
          <p:cNvPr id="2052" name="Rectangle 12"/>
          <p:cNvSpPr>
            <a:spLocks noChangeArrowheads="1"/>
          </p:cNvSpPr>
          <p:nvPr/>
        </p:nvSpPr>
        <p:spPr bwMode="auto">
          <a:xfrm rot="-5400000">
            <a:off x="-1752600" y="4419600"/>
            <a:ext cx="3886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zh-CN" sz="1400" b="1" smtClean="0">
                <a:solidFill>
                  <a:srgbClr val="0066B3"/>
                </a:solidFill>
                <a:latin typeface="Arial" panose="020B0604020202020204" pitchFamily="34" charset="0"/>
                <a:ea typeface="SimSun" panose="02010600030101010101" pitchFamily="2" charset="-122"/>
              </a:rPr>
              <a:t>Chapter 18  Externalities and Public Goods</a:t>
            </a:r>
          </a:p>
        </p:txBody>
      </p:sp>
      <p:sp>
        <p:nvSpPr>
          <p:cNvPr id="1037" name="Rectangle 13"/>
          <p:cNvSpPr>
            <a:spLocks noChangeArrowheads="1"/>
          </p:cNvSpPr>
          <p:nvPr/>
        </p:nvSpPr>
        <p:spPr bwMode="auto">
          <a:xfrm>
            <a:off x="8382000" y="6516688"/>
            <a:ext cx="795338" cy="322262"/>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defRPr/>
            </a:pPr>
            <a:fld id="{0964C405-EAA9-4081-9FC5-6B36E63AF207}" type="slidenum">
              <a:rPr lang="en-US" altLang="zh-CN" sz="1200" b="1" smtClean="0">
                <a:solidFill>
                  <a:srgbClr val="382344"/>
                </a:solidFill>
                <a:latin typeface="Arial" panose="020B0604020202020204" pitchFamily="34" charset="0"/>
                <a:ea typeface="SimSun" panose="02010600030101010101" pitchFamily="2" charset="-122"/>
              </a:rPr>
              <a:pPr>
                <a:defRPr/>
              </a:pPr>
              <a:t>‹#›</a:t>
            </a:fld>
            <a:r>
              <a:rPr lang="en-US" altLang="zh-CN" sz="1200" b="1" smtClean="0">
                <a:solidFill>
                  <a:srgbClr val="382344"/>
                </a:solidFill>
                <a:latin typeface="Arial" panose="020B0604020202020204" pitchFamily="34" charset="0"/>
                <a:ea typeface="SimSun" panose="02010600030101010101" pitchFamily="2" charset="-122"/>
              </a:rPr>
              <a:t> of 35</a:t>
            </a:r>
          </a:p>
        </p:txBody>
      </p:sp>
      <p:sp>
        <p:nvSpPr>
          <p:cNvPr id="14" name="Rectangle 13"/>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cSld>
  <p:clrMap bg1="lt1" tx1="dk1" bg2="lt2" tx2="dk2" accent1="accent1" accent2="accent2" accent3="accent3" accent4="accent4" accent5="accent5" accent6="accent6" hlink="hlink" folHlink="folHlink"/>
  <p:sldLayoutIdLst>
    <p:sldLayoutId id="2147483912"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Lst>
  <p:timing>
    <p:tnLst>
      <p:par>
        <p:cTn id="1" dur="indefinite" restart="never" nodeType="tmRoot"/>
      </p:par>
    </p:tnLst>
  </p:timing>
  <p:txStyles>
    <p:titleStyle>
      <a:lvl1pPr algn="l" rtl="0" eaLnBrk="0" fontAlgn="base" hangingPunct="0">
        <a:spcBef>
          <a:spcPct val="0"/>
        </a:spcBef>
        <a:spcAft>
          <a:spcPct val="0"/>
        </a:spcAft>
        <a:defRPr sz="2600" b="1">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charset="0"/>
        </a:defRPr>
      </a:lvl2pPr>
      <a:lvl3pPr algn="l" rtl="0" eaLnBrk="0" fontAlgn="base" hangingPunct="0">
        <a:spcBef>
          <a:spcPct val="0"/>
        </a:spcBef>
        <a:spcAft>
          <a:spcPct val="0"/>
        </a:spcAft>
        <a:defRPr sz="2600" b="1">
          <a:solidFill>
            <a:srgbClr val="0066B3"/>
          </a:solidFill>
          <a:latin typeface="Arial" charset="0"/>
        </a:defRPr>
      </a:lvl3pPr>
      <a:lvl4pPr algn="l" rtl="0" eaLnBrk="0" fontAlgn="base" hangingPunct="0">
        <a:spcBef>
          <a:spcPct val="0"/>
        </a:spcBef>
        <a:spcAft>
          <a:spcPct val="0"/>
        </a:spcAft>
        <a:defRPr sz="2600" b="1">
          <a:solidFill>
            <a:srgbClr val="0066B3"/>
          </a:solidFill>
          <a:latin typeface="Arial" charset="0"/>
        </a:defRPr>
      </a:lvl4pPr>
      <a:lvl5pPr algn="l" rtl="0" eaLnBrk="0" fontAlgn="base" hangingPunct="0">
        <a:spcBef>
          <a:spcPct val="0"/>
        </a:spcBef>
        <a:spcAft>
          <a:spcPct val="0"/>
        </a:spcAft>
        <a:defRPr sz="2600" b="1">
          <a:solidFill>
            <a:srgbClr val="0066B3"/>
          </a:solidFill>
          <a:latin typeface="Arial" charset="0"/>
        </a:defRPr>
      </a:lvl5pPr>
      <a:lvl6pPr marL="457200" algn="l" rtl="0" fontAlgn="base">
        <a:spcBef>
          <a:spcPct val="0"/>
        </a:spcBef>
        <a:spcAft>
          <a:spcPct val="0"/>
        </a:spcAft>
        <a:defRPr sz="2600" b="1">
          <a:solidFill>
            <a:srgbClr val="0066B3"/>
          </a:solidFill>
          <a:latin typeface="Arial" charset="0"/>
        </a:defRPr>
      </a:lvl6pPr>
      <a:lvl7pPr marL="914400" algn="l" rtl="0" fontAlgn="base">
        <a:spcBef>
          <a:spcPct val="0"/>
        </a:spcBef>
        <a:spcAft>
          <a:spcPct val="0"/>
        </a:spcAft>
        <a:defRPr sz="2600" b="1">
          <a:solidFill>
            <a:srgbClr val="0066B3"/>
          </a:solidFill>
          <a:latin typeface="Arial" charset="0"/>
        </a:defRPr>
      </a:lvl7pPr>
      <a:lvl8pPr marL="1371600" algn="l" rtl="0" fontAlgn="base">
        <a:spcBef>
          <a:spcPct val="0"/>
        </a:spcBef>
        <a:spcAft>
          <a:spcPct val="0"/>
        </a:spcAft>
        <a:defRPr sz="2600" b="1">
          <a:solidFill>
            <a:srgbClr val="0066B3"/>
          </a:solidFill>
          <a:latin typeface="Arial" charset="0"/>
        </a:defRPr>
      </a:lvl8pPr>
      <a:lvl9pPr marL="1828800" algn="l" rtl="0" fontAlgn="base">
        <a:spcBef>
          <a:spcPct val="0"/>
        </a:spcBef>
        <a:spcAft>
          <a:spcPct val="0"/>
        </a:spcAft>
        <a:defRPr sz="2600" b="1">
          <a:solidFill>
            <a:srgbClr val="0066B3"/>
          </a:solidFill>
          <a:latin typeface="Arial" charset="0"/>
        </a:defRPr>
      </a:lvl9pPr>
    </p:titleStyle>
    <p:bodyStyle>
      <a:lvl1pPr marL="342900" indent="-342900" algn="l" rtl="0" eaLnBrk="0" fontAlgn="base" hangingPunct="0">
        <a:spcBef>
          <a:spcPct val="20000"/>
        </a:spcBef>
        <a:spcAft>
          <a:spcPct val="0"/>
        </a:spcAft>
        <a:buChar char="•"/>
        <a:defRPr sz="2400">
          <a:solidFill>
            <a:srgbClr val="53BE95"/>
          </a:solidFill>
          <a:latin typeface="+mn-lt"/>
          <a:ea typeface="+mn-ea"/>
          <a:cs typeface="+mn-cs"/>
        </a:defRPr>
      </a:lvl1pPr>
      <a:lvl2pPr marL="742950" indent="-285750" algn="l" rtl="0" eaLnBrk="0" fontAlgn="base" hangingPunct="0">
        <a:spcBef>
          <a:spcPct val="20000"/>
        </a:spcBef>
        <a:spcAft>
          <a:spcPct val="0"/>
        </a:spcAft>
        <a:buChar char="–"/>
        <a:defRPr sz="2000" b="1" i="1">
          <a:solidFill>
            <a:srgbClr val="F7955A"/>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23.xml"/><Relationship Id="rId6" Type="http://schemas.openxmlformats.org/officeDocument/2006/relationships/image" Target="../media/image33.png"/><Relationship Id="rId5" Type="http://schemas.openxmlformats.org/officeDocument/2006/relationships/image" Target="../media/image3.wmf"/><Relationship Id="rId10" Type="http://schemas.openxmlformats.org/officeDocument/2006/relationships/image" Target="../media/image37.png"/><Relationship Id="rId4" Type="http://schemas.openxmlformats.org/officeDocument/2006/relationships/image" Target="../media/image32.png"/><Relationship Id="rId9" Type="http://schemas.openxmlformats.org/officeDocument/2006/relationships/image" Target="../media/image36.png"/></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image" Target="../media/image38.png"/><Relationship Id="rId1" Type="http://schemas.openxmlformats.org/officeDocument/2006/relationships/slideLayout" Target="../slideLayouts/slideLayout23.xml"/><Relationship Id="rId6" Type="http://schemas.openxmlformats.org/officeDocument/2006/relationships/image" Target="../media/image41.png"/><Relationship Id="rId5" Type="http://schemas.openxmlformats.org/officeDocument/2006/relationships/image" Target="../media/image3.wmf"/><Relationship Id="rId10" Type="http://schemas.openxmlformats.org/officeDocument/2006/relationships/image" Target="../media/image45.png"/><Relationship Id="rId4" Type="http://schemas.openxmlformats.org/officeDocument/2006/relationships/image" Target="../media/image40.png"/><Relationship Id="rId9" Type="http://schemas.openxmlformats.org/officeDocument/2006/relationships/image" Target="../media/image44.png"/></Relationships>
</file>

<file path=ppt/slides/_rels/slide13.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png"/><Relationship Id="rId7" Type="http://schemas.openxmlformats.org/officeDocument/2006/relationships/image" Target="../media/image50.png"/><Relationship Id="rId2" Type="http://schemas.openxmlformats.org/officeDocument/2006/relationships/image" Target="../media/image46.png"/><Relationship Id="rId1" Type="http://schemas.openxmlformats.org/officeDocument/2006/relationships/slideLayout" Target="../slideLayouts/slideLayout23.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3.wmf"/><Relationship Id="rId9" Type="http://schemas.openxmlformats.org/officeDocument/2006/relationships/image" Target="../media/image52.png"/></Relationships>
</file>

<file path=ppt/slides/_rels/slide1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6.png"/><Relationship Id="rId7" Type="http://schemas.openxmlformats.org/officeDocument/2006/relationships/image" Target="../media/image59.png"/><Relationship Id="rId2" Type="http://schemas.openxmlformats.org/officeDocument/2006/relationships/image" Target="../media/image55.png"/><Relationship Id="rId1" Type="http://schemas.openxmlformats.org/officeDocument/2006/relationships/slideLayout" Target="../slideLayouts/slideLayout23.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3.wmf"/><Relationship Id="rId9" Type="http://schemas.openxmlformats.org/officeDocument/2006/relationships/image" Target="../media/image61.png"/></Relationships>
</file>

<file path=ppt/slides/_rels/slide15.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64.pn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2.pn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18.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3.wmf"/><Relationship Id="rId7" Type="http://schemas.openxmlformats.org/officeDocument/2006/relationships/image" Target="../media/image72.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71.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_rels/slide19.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3.wmf"/><Relationship Id="rId7" Type="http://schemas.openxmlformats.org/officeDocument/2006/relationships/image" Target="../media/image79.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78.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image" Target="../media/image3.wmf"/><Relationship Id="rId7" Type="http://schemas.openxmlformats.org/officeDocument/2006/relationships/image" Target="../media/image79.png"/><Relationship Id="rId12" Type="http://schemas.openxmlformats.org/officeDocument/2006/relationships/image" Target="../media/image84.png"/><Relationship Id="rId2" Type="http://schemas.openxmlformats.org/officeDocument/2006/relationships/notesSlide" Target="../notesSlides/notesSlide4.xml"/><Relationship Id="rId1" Type="http://schemas.openxmlformats.org/officeDocument/2006/relationships/slideLayout" Target="../slideLayouts/slideLayout23.xml"/><Relationship Id="rId6" Type="http://schemas.openxmlformats.org/officeDocument/2006/relationships/image" Target="../media/image78.png"/><Relationship Id="rId11" Type="http://schemas.openxmlformats.org/officeDocument/2006/relationships/image" Target="../media/image83.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 Id="rId14" Type="http://schemas.openxmlformats.org/officeDocument/2006/relationships/image" Target="../media/image86.png"/></Relationships>
</file>

<file path=ppt/slides/_rels/slide2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23.xml"/><Relationship Id="rId5" Type="http://schemas.openxmlformats.org/officeDocument/2006/relationships/image" Target="../media/image88.png"/><Relationship Id="rId4" Type="http://schemas.openxmlformats.org/officeDocument/2006/relationships/image" Target="../media/image87.png"/></Relationships>
</file>

<file path=ppt/slides/_rels/slide2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8" Type="http://schemas.openxmlformats.org/officeDocument/2006/relationships/image" Target="../media/image90.wmf"/><Relationship Id="rId3" Type="http://schemas.openxmlformats.org/officeDocument/2006/relationships/notesSlide" Target="../notesSlides/notesSlide7.xml"/><Relationship Id="rId7" Type="http://schemas.openxmlformats.org/officeDocument/2006/relationships/oleObject" Target="../embeddings/oleObject2.bin"/><Relationship Id="rId2" Type="http://schemas.openxmlformats.org/officeDocument/2006/relationships/slideLayout" Target="../slideLayouts/slideLayout23.xml"/><Relationship Id="rId1" Type="http://schemas.openxmlformats.org/officeDocument/2006/relationships/vmlDrawing" Target="../drawings/vmlDrawing1.vml"/><Relationship Id="rId6" Type="http://schemas.openxmlformats.org/officeDocument/2006/relationships/image" Target="../media/image89.wmf"/><Relationship Id="rId5" Type="http://schemas.openxmlformats.org/officeDocument/2006/relationships/oleObject" Target="../embeddings/oleObject1.bin"/><Relationship Id="rId10" Type="http://schemas.openxmlformats.org/officeDocument/2006/relationships/image" Target="../media/image91.wmf"/><Relationship Id="rId4" Type="http://schemas.openxmlformats.org/officeDocument/2006/relationships/image" Target="../media/image3.wmf"/><Relationship Id="rId9"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23.xml"/><Relationship Id="rId4" Type="http://schemas.openxmlformats.org/officeDocument/2006/relationships/image" Target="../media/image9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94.png"/><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image" Target="../media/image93.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2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1.xml"/><Relationship Id="rId1" Type="http://schemas.openxmlformats.org/officeDocument/2006/relationships/slideLayout" Target="../slideLayouts/slideLayout23.xml"/><Relationship Id="rId5" Type="http://schemas.openxmlformats.org/officeDocument/2006/relationships/image" Target="../media/image96.png"/><Relationship Id="rId4" Type="http://schemas.openxmlformats.org/officeDocument/2006/relationships/image" Target="../media/image95.png"/></Relationships>
</file>

<file path=ppt/slides/_rels/slide2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2.xml"/><Relationship Id="rId1" Type="http://schemas.openxmlformats.org/officeDocument/2006/relationships/slideLayout" Target="../slideLayouts/slideLayout18.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2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3.xml"/><Relationship Id="rId1" Type="http://schemas.openxmlformats.org/officeDocument/2006/relationships/slideLayout" Target="../slideLayouts/slideLayout23.xml"/><Relationship Id="rId4" Type="http://schemas.openxmlformats.org/officeDocument/2006/relationships/image" Target="../media/image100.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3.wmf"/></Relationships>
</file>

<file path=ppt/slides/_rels/slide3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16.xml"/><Relationship Id="rId1" Type="http://schemas.openxmlformats.org/officeDocument/2006/relationships/slideLayout" Target="../slideLayouts/slideLayout23.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 Id="rId9" Type="http://schemas.openxmlformats.org/officeDocument/2006/relationships/image" Target="../media/image3.wmf"/></Relationships>
</file>

<file path=ppt/slides/_rels/slide33.xml.rels><?xml version="1.0" encoding="UTF-8" standalone="yes"?>
<Relationships xmlns="http://schemas.openxmlformats.org/package/2006/relationships"><Relationship Id="rId8" Type="http://schemas.openxmlformats.org/officeDocument/2006/relationships/image" Target="../media/image113.png"/><Relationship Id="rId13" Type="http://schemas.openxmlformats.org/officeDocument/2006/relationships/image" Target="../media/image3.wmf"/><Relationship Id="rId3" Type="http://schemas.openxmlformats.org/officeDocument/2006/relationships/image" Target="../media/image108.png"/><Relationship Id="rId7" Type="http://schemas.openxmlformats.org/officeDocument/2006/relationships/image" Target="../media/image112.png"/><Relationship Id="rId12" Type="http://schemas.openxmlformats.org/officeDocument/2006/relationships/image" Target="../media/image117.png"/><Relationship Id="rId2" Type="http://schemas.openxmlformats.org/officeDocument/2006/relationships/notesSlide" Target="../notesSlides/notesSlide17.xml"/><Relationship Id="rId1" Type="http://schemas.openxmlformats.org/officeDocument/2006/relationships/slideLayout" Target="../slideLayouts/slideLayout23.xml"/><Relationship Id="rId6" Type="http://schemas.openxmlformats.org/officeDocument/2006/relationships/image" Target="../media/image111.png"/><Relationship Id="rId11" Type="http://schemas.openxmlformats.org/officeDocument/2006/relationships/image" Target="../media/image116.png"/><Relationship Id="rId5" Type="http://schemas.openxmlformats.org/officeDocument/2006/relationships/image" Target="../media/image110.png"/><Relationship Id="rId10" Type="http://schemas.openxmlformats.org/officeDocument/2006/relationships/image" Target="../media/image115.png"/><Relationship Id="rId4" Type="http://schemas.openxmlformats.org/officeDocument/2006/relationships/image" Target="../media/image109.png"/><Relationship Id="rId9" Type="http://schemas.openxmlformats.org/officeDocument/2006/relationships/image" Target="../media/image1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8" Type="http://schemas.openxmlformats.org/officeDocument/2006/relationships/image" Target="../media/image120.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122.wmf"/><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119.wmf"/><Relationship Id="rId11" Type="http://schemas.openxmlformats.org/officeDocument/2006/relationships/oleObject" Target="../embeddings/oleObject9.bin"/><Relationship Id="rId5" Type="http://schemas.openxmlformats.org/officeDocument/2006/relationships/oleObject" Target="../embeddings/oleObject6.bin"/><Relationship Id="rId10" Type="http://schemas.openxmlformats.org/officeDocument/2006/relationships/image" Target="../media/image121.wmf"/><Relationship Id="rId4" Type="http://schemas.openxmlformats.org/officeDocument/2006/relationships/image" Target="../media/image118.wmf"/><Relationship Id="rId9" Type="http://schemas.openxmlformats.org/officeDocument/2006/relationships/oleObject" Target="../embeddings/oleObject8.bin"/></Relationships>
</file>

<file path=ppt/slides/_rels/slide37.xml.rels><?xml version="1.0" encoding="UTF-8" standalone="yes"?>
<Relationships xmlns="http://schemas.openxmlformats.org/package/2006/relationships"><Relationship Id="rId8" Type="http://schemas.openxmlformats.org/officeDocument/2006/relationships/image" Target="../media/image125.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124.wmf"/><Relationship Id="rId5" Type="http://schemas.openxmlformats.org/officeDocument/2006/relationships/oleObject" Target="../embeddings/oleObject11.bin"/><Relationship Id="rId4" Type="http://schemas.openxmlformats.org/officeDocument/2006/relationships/image" Target="../media/image123.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image" Target="../media/image127.wmf"/><Relationship Id="rId5" Type="http://schemas.openxmlformats.org/officeDocument/2006/relationships/oleObject" Target="../embeddings/oleObject14.bin"/><Relationship Id="rId4" Type="http://schemas.openxmlformats.org/officeDocument/2006/relationships/image" Target="../media/image126.wmf"/></Relationships>
</file>

<file path=ppt/slides/_rels/slide39.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wmf"/><Relationship Id="rId16" Type="http://schemas.openxmlformats.org/officeDocument/2006/relationships/image" Target="../media/image17.png"/><Relationship Id="rId1" Type="http://schemas.openxmlformats.org/officeDocument/2006/relationships/slideLayout" Target="../slideLayouts/slideLayout18.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40.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133.png"/><Relationship Id="rId11" Type="http://schemas.openxmlformats.org/officeDocument/2006/relationships/image" Target="../media/image3.wmf"/><Relationship Id="rId5" Type="http://schemas.openxmlformats.org/officeDocument/2006/relationships/image" Target="../media/image132.png"/><Relationship Id="rId10" Type="http://schemas.openxmlformats.org/officeDocument/2006/relationships/image" Target="../media/image137.png"/><Relationship Id="rId4" Type="http://schemas.openxmlformats.org/officeDocument/2006/relationships/image" Target="../media/image131.png"/><Relationship Id="rId9" Type="http://schemas.openxmlformats.org/officeDocument/2006/relationships/image" Target="../media/image136.png"/></Relationships>
</file>

<file path=ppt/slides/_rels/slide43.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3.wmf"/><Relationship Id="rId7" Type="http://schemas.openxmlformats.org/officeDocument/2006/relationships/image" Target="../media/image141.png"/><Relationship Id="rId2" Type="http://schemas.openxmlformats.org/officeDocument/2006/relationships/notesSlide" Target="../notesSlides/notesSlide20.xml"/><Relationship Id="rId1" Type="http://schemas.openxmlformats.org/officeDocument/2006/relationships/slideLayout" Target="../slideLayouts/slideLayout18.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image" Target="../media/image138.png"/></Relationships>
</file>

<file path=ppt/slides/_rels/slide44.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8" Type="http://schemas.openxmlformats.org/officeDocument/2006/relationships/image" Target="../media/image152.png"/><Relationship Id="rId13" Type="http://schemas.openxmlformats.org/officeDocument/2006/relationships/image" Target="../media/image157.png"/><Relationship Id="rId3" Type="http://schemas.openxmlformats.org/officeDocument/2006/relationships/image" Target="../media/image147.png"/><Relationship Id="rId7" Type="http://schemas.openxmlformats.org/officeDocument/2006/relationships/image" Target="../media/image151.png"/><Relationship Id="rId12" Type="http://schemas.openxmlformats.org/officeDocument/2006/relationships/image" Target="../media/image156.pn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150.png"/><Relationship Id="rId11" Type="http://schemas.openxmlformats.org/officeDocument/2006/relationships/image" Target="../media/image155.png"/><Relationship Id="rId5" Type="http://schemas.openxmlformats.org/officeDocument/2006/relationships/image" Target="../media/image149.png"/><Relationship Id="rId10" Type="http://schemas.openxmlformats.org/officeDocument/2006/relationships/image" Target="../media/image154.png"/><Relationship Id="rId4" Type="http://schemas.openxmlformats.org/officeDocument/2006/relationships/image" Target="../media/image148.png"/><Relationship Id="rId9" Type="http://schemas.openxmlformats.org/officeDocument/2006/relationships/image" Target="../media/image153.png"/><Relationship Id="rId14" Type="http://schemas.openxmlformats.org/officeDocument/2006/relationships/image" Target="../media/image3.wmf"/></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3.wmf"/><Relationship Id="rId1" Type="http://schemas.openxmlformats.org/officeDocument/2006/relationships/slideLayout" Target="../slideLayouts/slideLayout18.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733" name="Picture 29" descr="2nd-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700"/>
            <a:ext cx="7391400" cy="646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4706" name="Text Box 2"/>
          <p:cNvSpPr txBox="1">
            <a:spLocks noChangeArrowheads="1"/>
          </p:cNvSpPr>
          <p:nvPr/>
        </p:nvSpPr>
        <p:spPr bwMode="auto">
          <a:xfrm>
            <a:off x="1273175" y="593725"/>
            <a:ext cx="4038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en-US" altLang="zh-CN" sz="2000" b="1">
                <a:solidFill>
                  <a:srgbClr val="A05DA5"/>
                </a:solidFill>
                <a:ea typeface="SimSun" panose="02010600030101010101" pitchFamily="2" charset="-122"/>
              </a:rPr>
              <a:t>CHAPTER 18 OUTLINE</a:t>
            </a:r>
          </a:p>
        </p:txBody>
      </p:sp>
      <p:sp>
        <p:nvSpPr>
          <p:cNvPr id="584748" name="Rectangle 44"/>
          <p:cNvSpPr>
            <a:spLocks noChangeArrowheads="1"/>
          </p:cNvSpPr>
          <p:nvPr/>
        </p:nvSpPr>
        <p:spPr bwMode="auto">
          <a:xfrm>
            <a:off x="1295400" y="1554163"/>
            <a:ext cx="556260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347663" indent="-347663" defTabSz="682625">
              <a:spcBef>
                <a:spcPct val="20000"/>
              </a:spcBef>
              <a:buChar char="•"/>
              <a:defRPr sz="2400">
                <a:solidFill>
                  <a:srgbClr val="53BE95"/>
                </a:solidFill>
                <a:latin typeface="Arial" panose="020B0604020202020204" pitchFamily="34" charset="0"/>
              </a:defRPr>
            </a:lvl1pPr>
            <a:lvl2pPr marL="806450" indent="-285750" defTabSz="682625">
              <a:spcBef>
                <a:spcPct val="20000"/>
              </a:spcBef>
              <a:buChar char="–"/>
              <a:defRPr sz="2000" b="1" i="1">
                <a:solidFill>
                  <a:srgbClr val="F7955A"/>
                </a:solidFill>
                <a:latin typeface="Arial" panose="020B0604020202020204" pitchFamily="34" charset="0"/>
              </a:defRPr>
            </a:lvl2pPr>
            <a:lvl3pPr marL="1149350" indent="-228600" defTabSz="682625">
              <a:spcBef>
                <a:spcPct val="20000"/>
              </a:spcBef>
              <a:buChar char="•"/>
              <a:defRPr sz="2400">
                <a:solidFill>
                  <a:schemeClr val="tx1"/>
                </a:solidFill>
                <a:latin typeface="Arial" panose="020B0604020202020204" pitchFamily="34" charset="0"/>
              </a:defRPr>
            </a:lvl3pPr>
            <a:lvl4pPr marL="1600200" indent="-228600" defTabSz="682625">
              <a:spcBef>
                <a:spcPct val="20000"/>
              </a:spcBef>
              <a:buChar char="–"/>
              <a:defRPr sz="2000">
                <a:solidFill>
                  <a:schemeClr val="tx1"/>
                </a:solidFill>
                <a:latin typeface="Arial" panose="020B0604020202020204" pitchFamily="34" charset="0"/>
              </a:defRPr>
            </a:lvl4pPr>
            <a:lvl5pPr marL="2057400" indent="-228600" defTabSz="682625">
              <a:spcBef>
                <a:spcPct val="20000"/>
              </a:spcBef>
              <a:buChar char="»"/>
              <a:defRPr sz="2000">
                <a:solidFill>
                  <a:schemeClr val="tx1"/>
                </a:solidFill>
                <a:latin typeface="Arial" panose="020B0604020202020204" pitchFamily="34" charset="0"/>
              </a:defRPr>
            </a:lvl5pPr>
            <a:lvl6pPr marL="2514600" indent="-228600" defTabSz="682625"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682625"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682625"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682625"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Aft>
                <a:spcPct val="20000"/>
              </a:spcAft>
              <a:buFontTx/>
              <a:buNone/>
            </a:pPr>
            <a:r>
              <a:rPr lang="en-US" altLang="zh-CN" sz="2000">
                <a:solidFill>
                  <a:schemeClr val="tx1"/>
                </a:solidFill>
                <a:ea typeface="SimSun" panose="02010600030101010101" pitchFamily="2" charset="-122"/>
              </a:rPr>
              <a:t>18.1 	Externalities</a:t>
            </a:r>
          </a:p>
          <a:p>
            <a:pPr eaLnBrk="1" hangingPunct="1">
              <a:lnSpc>
                <a:spcPct val="120000"/>
              </a:lnSpc>
              <a:spcAft>
                <a:spcPct val="20000"/>
              </a:spcAft>
              <a:buFontTx/>
              <a:buNone/>
            </a:pPr>
            <a:r>
              <a:rPr lang="en-US" altLang="zh-CN" sz="2000">
                <a:solidFill>
                  <a:schemeClr val="tx1"/>
                </a:solidFill>
                <a:ea typeface="SimSun" panose="02010600030101010101" pitchFamily="2" charset="-122"/>
              </a:rPr>
              <a:t>18.2 	Ways of Correcting Market Failure</a:t>
            </a:r>
          </a:p>
          <a:p>
            <a:pPr eaLnBrk="1" hangingPunct="1">
              <a:lnSpc>
                <a:spcPct val="120000"/>
              </a:lnSpc>
              <a:spcAft>
                <a:spcPct val="20000"/>
              </a:spcAft>
              <a:buFontTx/>
              <a:buNone/>
            </a:pPr>
            <a:r>
              <a:rPr lang="en-US" altLang="zh-CN" sz="2000">
                <a:solidFill>
                  <a:schemeClr val="tx1"/>
                </a:solidFill>
                <a:ea typeface="SimSun" panose="02010600030101010101" pitchFamily="2" charset="-122"/>
              </a:rPr>
              <a:t>18.3 	Stock Externalities</a:t>
            </a:r>
          </a:p>
          <a:p>
            <a:pPr eaLnBrk="1" hangingPunct="1">
              <a:lnSpc>
                <a:spcPct val="120000"/>
              </a:lnSpc>
              <a:spcAft>
                <a:spcPct val="20000"/>
              </a:spcAft>
              <a:buFontTx/>
              <a:buNone/>
            </a:pPr>
            <a:r>
              <a:rPr lang="en-US" altLang="zh-CN" sz="2000">
                <a:solidFill>
                  <a:schemeClr val="tx1"/>
                </a:solidFill>
                <a:ea typeface="SimSun" panose="02010600030101010101" pitchFamily="2" charset="-122"/>
              </a:rPr>
              <a:t>18.4 	Externalities and Property Rights</a:t>
            </a:r>
          </a:p>
          <a:p>
            <a:pPr eaLnBrk="1" hangingPunct="1">
              <a:lnSpc>
                <a:spcPct val="120000"/>
              </a:lnSpc>
              <a:spcAft>
                <a:spcPct val="20000"/>
              </a:spcAft>
              <a:buFontTx/>
              <a:buNone/>
            </a:pPr>
            <a:r>
              <a:rPr lang="en-US" altLang="zh-CN" sz="2000">
                <a:solidFill>
                  <a:schemeClr val="tx1"/>
                </a:solidFill>
                <a:ea typeface="SimSun" panose="02010600030101010101" pitchFamily="2" charset="-122"/>
              </a:rPr>
              <a:t>18.5 	Common Property Resources </a:t>
            </a:r>
          </a:p>
          <a:p>
            <a:pPr eaLnBrk="1" hangingPunct="1">
              <a:lnSpc>
                <a:spcPct val="120000"/>
              </a:lnSpc>
              <a:spcAft>
                <a:spcPct val="20000"/>
              </a:spcAft>
              <a:buFontTx/>
              <a:buNone/>
            </a:pPr>
            <a:r>
              <a:rPr lang="en-US" altLang="zh-CN" sz="2000">
                <a:solidFill>
                  <a:schemeClr val="tx1"/>
                </a:solidFill>
                <a:ea typeface="SimSun" panose="02010600030101010101" pitchFamily="2" charset="-122"/>
              </a:rPr>
              <a:t>18.6 	Public Goods </a:t>
            </a:r>
          </a:p>
          <a:p>
            <a:pPr eaLnBrk="1" hangingPunct="1">
              <a:lnSpc>
                <a:spcPct val="120000"/>
              </a:lnSpc>
              <a:spcAft>
                <a:spcPct val="20000"/>
              </a:spcAft>
              <a:buFontTx/>
              <a:buNone/>
            </a:pPr>
            <a:r>
              <a:rPr lang="en-US" altLang="zh-CN" sz="2000">
                <a:solidFill>
                  <a:schemeClr val="tx1"/>
                </a:solidFill>
                <a:ea typeface="SimSun" panose="02010600030101010101" pitchFamily="2" charset="-122"/>
              </a:rPr>
              <a:t>18.7 	Private Preferences for Public Goods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4706"/>
                                        </p:tgtEl>
                                        <p:attrNameLst>
                                          <p:attrName>style.visibility</p:attrName>
                                        </p:attrNameLst>
                                      </p:cBhvr>
                                      <p:to>
                                        <p:strVal val="visible"/>
                                      </p:to>
                                    </p:set>
                                    <p:animEffect transition="in" filter="wipe(left)">
                                      <p:cBhvr>
                                        <p:cTn id="7" dur="500"/>
                                        <p:tgtEl>
                                          <p:spTgt spid="58470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84733"/>
                                        </p:tgtEl>
                                        <p:attrNameLst>
                                          <p:attrName>style.visibility</p:attrName>
                                        </p:attrNameLst>
                                      </p:cBhvr>
                                      <p:to>
                                        <p:strVal val="visible"/>
                                      </p:to>
                                    </p:set>
                                    <p:animEffect transition="in" filter="fade">
                                      <p:cBhvr>
                                        <p:cTn id="11" dur="500"/>
                                        <p:tgtEl>
                                          <p:spTgt spid="58473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84748">
                                            <p:txEl>
                                              <p:pRg st="0" end="0"/>
                                            </p:txEl>
                                          </p:spTgt>
                                        </p:tgtEl>
                                        <p:attrNameLst>
                                          <p:attrName>style.visibility</p:attrName>
                                        </p:attrNameLst>
                                      </p:cBhvr>
                                      <p:to>
                                        <p:strVal val="visible"/>
                                      </p:to>
                                    </p:set>
                                    <p:animEffect transition="in" filter="wipe(left)">
                                      <p:cBhvr>
                                        <p:cTn id="15" dur="500"/>
                                        <p:tgtEl>
                                          <p:spTgt spid="58474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84748">
                                            <p:txEl>
                                              <p:pRg st="1" end="1"/>
                                            </p:txEl>
                                          </p:spTgt>
                                        </p:tgtEl>
                                        <p:attrNameLst>
                                          <p:attrName>style.visibility</p:attrName>
                                        </p:attrNameLst>
                                      </p:cBhvr>
                                      <p:to>
                                        <p:strVal val="visible"/>
                                      </p:to>
                                    </p:set>
                                    <p:animEffect transition="in" filter="wipe(left)">
                                      <p:cBhvr>
                                        <p:cTn id="19" dur="500"/>
                                        <p:tgtEl>
                                          <p:spTgt spid="584748">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84748">
                                            <p:txEl>
                                              <p:pRg st="2" end="2"/>
                                            </p:txEl>
                                          </p:spTgt>
                                        </p:tgtEl>
                                        <p:attrNameLst>
                                          <p:attrName>style.visibility</p:attrName>
                                        </p:attrNameLst>
                                      </p:cBhvr>
                                      <p:to>
                                        <p:strVal val="visible"/>
                                      </p:to>
                                    </p:set>
                                    <p:animEffect transition="in" filter="wipe(left)">
                                      <p:cBhvr>
                                        <p:cTn id="23" dur="500"/>
                                        <p:tgtEl>
                                          <p:spTgt spid="58474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84748">
                                            <p:txEl>
                                              <p:pRg st="3" end="3"/>
                                            </p:txEl>
                                          </p:spTgt>
                                        </p:tgtEl>
                                        <p:attrNameLst>
                                          <p:attrName>style.visibility</p:attrName>
                                        </p:attrNameLst>
                                      </p:cBhvr>
                                      <p:to>
                                        <p:strVal val="visible"/>
                                      </p:to>
                                    </p:set>
                                    <p:animEffect transition="in" filter="wipe(left)">
                                      <p:cBhvr>
                                        <p:cTn id="27" dur="500"/>
                                        <p:tgtEl>
                                          <p:spTgt spid="584748">
                                            <p:txEl>
                                              <p:pRg st="3" end="3"/>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84748">
                                            <p:txEl>
                                              <p:pRg st="4" end="4"/>
                                            </p:txEl>
                                          </p:spTgt>
                                        </p:tgtEl>
                                        <p:attrNameLst>
                                          <p:attrName>style.visibility</p:attrName>
                                        </p:attrNameLst>
                                      </p:cBhvr>
                                      <p:to>
                                        <p:strVal val="visible"/>
                                      </p:to>
                                    </p:set>
                                    <p:animEffect transition="in" filter="wipe(left)">
                                      <p:cBhvr>
                                        <p:cTn id="31" dur="500"/>
                                        <p:tgtEl>
                                          <p:spTgt spid="584748">
                                            <p:txEl>
                                              <p:pRg st="4" end="4"/>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84748">
                                            <p:txEl>
                                              <p:pRg st="5" end="5"/>
                                            </p:txEl>
                                          </p:spTgt>
                                        </p:tgtEl>
                                        <p:attrNameLst>
                                          <p:attrName>style.visibility</p:attrName>
                                        </p:attrNameLst>
                                      </p:cBhvr>
                                      <p:to>
                                        <p:strVal val="visible"/>
                                      </p:to>
                                    </p:set>
                                    <p:animEffect transition="in" filter="wipe(left)">
                                      <p:cBhvr>
                                        <p:cTn id="35" dur="500"/>
                                        <p:tgtEl>
                                          <p:spTgt spid="584748">
                                            <p:txEl>
                                              <p:pRg st="5" end="5"/>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84748">
                                            <p:txEl>
                                              <p:pRg st="6" end="6"/>
                                            </p:txEl>
                                          </p:spTgt>
                                        </p:tgtEl>
                                        <p:attrNameLst>
                                          <p:attrName>style.visibility</p:attrName>
                                        </p:attrNameLst>
                                      </p:cBhvr>
                                      <p:to>
                                        <p:strVal val="visible"/>
                                      </p:to>
                                    </p:set>
                                    <p:animEffect transition="in" filter="wipe(left)">
                                      <p:cBhvr>
                                        <p:cTn id="39" dur="500"/>
                                        <p:tgtEl>
                                          <p:spTgt spid="58474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706" grpId="0" autoUpdateAnimBg="0"/>
      <p:bldP spid="584748"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35859" y="76200"/>
                <a:ext cx="8915400" cy="6629400"/>
              </a:xfrm>
            </p:spPr>
            <p:txBody>
              <a:bodyPr/>
              <a:lstStyle/>
              <a:p>
                <a:pPr marL="0" indent="0" algn="just">
                  <a:spcBef>
                    <a:spcPts val="600"/>
                  </a:spcBef>
                  <a:buNone/>
                </a:pPr>
                <a:r>
                  <a:rPr lang="en-GB" dirty="0" smtClean="0">
                    <a:solidFill>
                      <a:schemeClr val="tx1"/>
                    </a:solidFill>
                  </a:rPr>
                  <a:t>Example with negative externalities</a:t>
                </a:r>
              </a:p>
              <a:p>
                <a:pPr marL="0" indent="0" algn="just">
                  <a:spcBef>
                    <a:spcPts val="600"/>
                  </a:spcBef>
                  <a:buNone/>
                </a:pP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10</m:t>
                        </m:r>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oMath>
                </a14:m>
                <a:r>
                  <a:rPr lang="en-GB" dirty="0" smtClean="0">
                    <a:solidFill>
                      <a:schemeClr val="tx1"/>
                    </a:solidFill>
                  </a:rPr>
                  <a:t>)</a:t>
                </a:r>
                <a14:m>
                  <m:oMath xmlns:m="http://schemas.openxmlformats.org/officeDocument/2006/math">
                    <m:r>
                      <a:rPr lang="en-GB" i="1" dirty="0" smtClean="0">
                        <a:solidFill>
                          <a:schemeClr val="tx1"/>
                        </a:solidFill>
                        <a:latin typeface="Cambria Math" panose="02040503050406030204" pitchFamily="18" charset="0"/>
                      </a:rPr>
                      <m:t>=</m:t>
                    </m:r>
                    <m:sSup>
                      <m:sSupPr>
                        <m:ctrlPr>
                          <a:rPr lang="en-GB" i="1" dirty="0" smtClean="0">
                            <a:solidFill>
                              <a:schemeClr val="tx1"/>
                            </a:solidFill>
                            <a:latin typeface="Cambria Math" panose="02040503050406030204" pitchFamily="18" charset="0"/>
                          </a:rPr>
                        </m:ctrlPr>
                      </m:sSup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e>
                      <m:sup>
                        <m:r>
                          <a:rPr lang="en-GB" b="0" i="1" dirty="0" smtClean="0">
                            <a:solidFill>
                              <a:schemeClr val="tx1"/>
                            </a:solidFill>
                            <a:latin typeface="Cambria Math" panose="02040503050406030204" pitchFamily="18" charset="0"/>
                          </a:rPr>
                          <m:t>2</m:t>
                        </m:r>
                      </m:sup>
                    </m:sSup>
                  </m:oMath>
                </a14:m>
                <a:endParaRPr lang="en-GB" dirty="0" smtClean="0">
                  <a:solidFill>
                    <a:schemeClr val="tx1"/>
                  </a:solidFill>
                </a:endParaRPr>
              </a:p>
              <a:p>
                <a:pPr marL="0" indent="0" algn="just">
                  <a:spcBef>
                    <a:spcPts val="600"/>
                  </a:spcBef>
                  <a:buNone/>
                </a:pP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e>
                    </m:d>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10</m:t>
                        </m:r>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oMath>
                </a14:m>
                <a:r>
                  <a:rPr lang="en-GB" dirty="0" smtClean="0">
                    <a:solidFill>
                      <a:schemeClr val="tx1"/>
                    </a:solidFill>
                  </a:rPr>
                  <a:t>)</a:t>
                </a:r>
                <a14:m>
                  <m:oMath xmlns:m="http://schemas.openxmlformats.org/officeDocument/2006/math">
                    <m:r>
                      <a:rPr lang="en-GB" i="1" dirty="0" smtClean="0">
                        <a:solidFill>
                          <a:schemeClr val="tx1"/>
                        </a:solidFill>
                        <a:latin typeface="Cambria Math" panose="02040503050406030204" pitchFamily="18" charset="0"/>
                      </a:rPr>
                      <m:t>=</m:t>
                    </m:r>
                    <m:sSup>
                      <m:sSupPr>
                        <m:ctrlPr>
                          <a:rPr lang="en-GB" i="1" dirty="0" smtClean="0">
                            <a:solidFill>
                              <a:schemeClr val="tx1"/>
                            </a:solidFill>
                            <a:latin typeface="Cambria Math" panose="02040503050406030204" pitchFamily="18" charset="0"/>
                          </a:rPr>
                        </m:ctrlPr>
                      </m:sSup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sup>
                        <m:r>
                          <a:rPr lang="en-GB" b="0" i="1" dirty="0" smtClean="0">
                            <a:solidFill>
                              <a:schemeClr val="tx1"/>
                            </a:solidFill>
                            <a:latin typeface="Cambria Math" panose="02040503050406030204" pitchFamily="18" charset="0"/>
                          </a:rPr>
                          <m:t>2</m:t>
                        </m:r>
                      </m:sup>
                    </m:sSup>
                  </m:oMath>
                </a14:m>
                <a:endParaRPr lang="en-GB" dirty="0" smtClean="0">
                  <a:solidFill>
                    <a:schemeClr val="tx1"/>
                  </a:solidFill>
                </a:endParaRPr>
              </a:p>
              <a:p>
                <a:pPr marL="0" indent="0" algn="just">
                  <a:spcBef>
                    <a:spcPts val="600"/>
                  </a:spcBef>
                  <a:buNone/>
                </a:pPr>
                <a:endParaRPr lang="en-GB" dirty="0">
                  <a:solidFill>
                    <a:schemeClr val="tx1"/>
                  </a:solidFill>
                </a:endParaRPr>
              </a:p>
              <a:p>
                <a:pPr marL="0" indent="0" algn="just">
                  <a:spcBef>
                    <a:spcPts val="600"/>
                  </a:spcBef>
                  <a:buNone/>
                </a:pPr>
                <a:r>
                  <a:rPr lang="en-GB" dirty="0" smtClean="0">
                    <a:solidFill>
                      <a:schemeClr val="tx1"/>
                    </a:solidFill>
                  </a:rPr>
                  <a:t>Selfish agents: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=5</m:t>
                    </m:r>
                  </m:oMath>
                </a14:m>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=5</m:t>
                    </m:r>
                  </m:oMath>
                </a14:m>
                <a:r>
                  <a:rPr lang="en-GB" dirty="0" smtClean="0">
                    <a:solidFill>
                      <a:schemeClr val="tx1"/>
                    </a:solidFill>
                  </a:rPr>
                  <a:t> </a:t>
                </a:r>
              </a:p>
              <a:p>
                <a:pPr marL="0" indent="0" algn="just">
                  <a:spcBef>
                    <a:spcPts val="600"/>
                  </a:spcBef>
                  <a:buNone/>
                </a:pPr>
                <a:r>
                  <a:rPr lang="en-GB" dirty="0" smtClean="0">
                    <a:solidFill>
                      <a:schemeClr val="tx1"/>
                    </a:solidFill>
                  </a:rPr>
                  <a:t>Social planner: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=4.5</m:t>
                    </m:r>
                  </m:oMath>
                </a14:m>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=4.5</m:t>
                    </m:r>
                  </m:oMath>
                </a14:m>
                <a:endParaRPr lang="en-GB" dirty="0" smtClean="0">
                  <a:solidFill>
                    <a:schemeClr val="tx1"/>
                  </a:solidFill>
                </a:endParaRPr>
              </a:p>
              <a:p>
                <a:pPr marL="0" indent="0" algn="just">
                  <a:spcBef>
                    <a:spcPts val="600"/>
                  </a:spcBef>
                  <a:buNone/>
                </a:pPr>
                <a:endParaRPr lang="en-GB" dirty="0" smtClean="0">
                  <a:solidFill>
                    <a:schemeClr val="tx1"/>
                  </a:solidFill>
                </a:endParaRPr>
              </a:p>
              <a:p>
                <a:pPr marL="0" indent="0" algn="just">
                  <a:spcBef>
                    <a:spcPts val="600"/>
                  </a:spcBef>
                  <a:buNone/>
                </a:pPr>
                <a:endParaRPr lang="en-GB" dirty="0">
                  <a:solidFill>
                    <a:schemeClr val="tx1"/>
                  </a:solidFill>
                </a:endParaRPr>
              </a:p>
              <a:p>
                <a:pPr marL="0" indent="0" algn="just">
                  <a:spcBef>
                    <a:spcPts val="600"/>
                  </a:spcBef>
                  <a:buNone/>
                </a:pPr>
                <a:r>
                  <a:rPr lang="en-GB" dirty="0" smtClean="0">
                    <a:solidFill>
                      <a:schemeClr val="tx1"/>
                    </a:solidFill>
                  </a:rPr>
                  <a:t>Example with positive externalities</a:t>
                </a:r>
              </a:p>
              <a:p>
                <a:pPr marL="0" indent="0" algn="just">
                  <a:spcBef>
                    <a:spcPts val="600"/>
                  </a:spcBef>
                  <a:buNone/>
                </a:pP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10</m:t>
                        </m:r>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oMath>
                </a14:m>
                <a:r>
                  <a:rPr lang="en-GB" dirty="0" smtClean="0">
                    <a:solidFill>
                      <a:schemeClr val="tx1"/>
                    </a:solidFill>
                  </a:rPr>
                  <a:t>)</a:t>
                </a:r>
                <a14:m>
                  <m:oMath xmlns:m="http://schemas.openxmlformats.org/officeDocument/2006/math">
                    <m:r>
                      <a:rPr lang="en-GB" i="1" dirty="0" smtClean="0">
                        <a:solidFill>
                          <a:schemeClr val="tx1"/>
                        </a:solidFill>
                        <a:latin typeface="Cambria Math" panose="02040503050406030204" pitchFamily="18" charset="0"/>
                      </a:rPr>
                      <m:t>=</m:t>
                    </m:r>
                    <m:sSup>
                      <m:sSupPr>
                        <m:ctrlPr>
                          <a:rPr lang="en-GB" i="1" dirty="0" smtClean="0">
                            <a:solidFill>
                              <a:schemeClr val="tx1"/>
                            </a:solidFill>
                            <a:latin typeface="Cambria Math" panose="02040503050406030204" pitchFamily="18" charset="0"/>
                          </a:rPr>
                        </m:ctrlPr>
                      </m:sSup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e>
                      <m:sup>
                        <m:r>
                          <a:rPr lang="en-GB" b="0" i="1" dirty="0" smtClean="0">
                            <a:solidFill>
                              <a:schemeClr val="tx1"/>
                            </a:solidFill>
                            <a:latin typeface="Cambria Math" panose="02040503050406030204" pitchFamily="18" charset="0"/>
                          </a:rPr>
                          <m:t>2</m:t>
                        </m:r>
                      </m:sup>
                    </m:sSup>
                  </m:oMath>
                </a14:m>
                <a:endParaRPr lang="en-GB" dirty="0" smtClean="0">
                  <a:solidFill>
                    <a:schemeClr val="tx1"/>
                  </a:solidFill>
                </a:endParaRPr>
              </a:p>
              <a:p>
                <a:pPr marL="0" indent="0" algn="just">
                  <a:spcBef>
                    <a:spcPts val="600"/>
                  </a:spcBef>
                  <a:buNone/>
                </a:pP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e>
                    </m:d>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10</m:t>
                        </m:r>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oMath>
                </a14:m>
                <a:r>
                  <a:rPr lang="en-GB" dirty="0" smtClean="0">
                    <a:solidFill>
                      <a:schemeClr val="tx1"/>
                    </a:solidFill>
                  </a:rPr>
                  <a:t>)</a:t>
                </a:r>
                <a14:m>
                  <m:oMath xmlns:m="http://schemas.openxmlformats.org/officeDocument/2006/math">
                    <m:r>
                      <a:rPr lang="en-GB" i="1" dirty="0" smtClean="0">
                        <a:solidFill>
                          <a:schemeClr val="tx1"/>
                        </a:solidFill>
                        <a:latin typeface="Cambria Math" panose="02040503050406030204" pitchFamily="18" charset="0"/>
                      </a:rPr>
                      <m:t>=</m:t>
                    </m:r>
                    <m:sSup>
                      <m:sSupPr>
                        <m:ctrlPr>
                          <a:rPr lang="en-GB" i="1" dirty="0" smtClean="0">
                            <a:solidFill>
                              <a:schemeClr val="tx1"/>
                            </a:solidFill>
                            <a:latin typeface="Cambria Math" panose="02040503050406030204" pitchFamily="18" charset="0"/>
                          </a:rPr>
                        </m:ctrlPr>
                      </m:sSup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sup>
                        <m:r>
                          <a:rPr lang="en-GB" b="0" i="1" dirty="0" smtClean="0">
                            <a:solidFill>
                              <a:schemeClr val="tx1"/>
                            </a:solidFill>
                            <a:latin typeface="Cambria Math" panose="02040503050406030204" pitchFamily="18" charset="0"/>
                          </a:rPr>
                          <m:t>2</m:t>
                        </m:r>
                      </m:sup>
                    </m:sSup>
                  </m:oMath>
                </a14:m>
                <a:endParaRPr lang="en-GB" dirty="0" smtClean="0">
                  <a:solidFill>
                    <a:schemeClr val="tx1"/>
                  </a:solidFill>
                </a:endParaRPr>
              </a:p>
              <a:p>
                <a:pPr marL="0" indent="0" algn="just">
                  <a:spcBef>
                    <a:spcPts val="600"/>
                  </a:spcBef>
                  <a:buNone/>
                </a:pPr>
                <a:endParaRPr lang="en-GB" dirty="0">
                  <a:solidFill>
                    <a:schemeClr val="tx1"/>
                  </a:solidFill>
                </a:endParaRPr>
              </a:p>
              <a:p>
                <a:pPr marL="0" indent="0" algn="just">
                  <a:spcBef>
                    <a:spcPts val="600"/>
                  </a:spcBef>
                  <a:buNone/>
                </a:pPr>
                <a:r>
                  <a:rPr lang="en-GB" dirty="0" smtClean="0">
                    <a:solidFill>
                      <a:schemeClr val="tx1"/>
                    </a:solidFill>
                  </a:rPr>
                  <a:t>Selfish agents: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=5</m:t>
                    </m:r>
                  </m:oMath>
                </a14:m>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=5</m:t>
                    </m:r>
                  </m:oMath>
                </a14:m>
                <a:r>
                  <a:rPr lang="en-GB" dirty="0" smtClean="0">
                    <a:solidFill>
                      <a:schemeClr val="tx1"/>
                    </a:solidFill>
                  </a:rPr>
                  <a:t> </a:t>
                </a:r>
              </a:p>
              <a:p>
                <a:pPr marL="0" indent="0" algn="just">
                  <a:spcBef>
                    <a:spcPts val="600"/>
                  </a:spcBef>
                  <a:buNone/>
                </a:pPr>
                <a:r>
                  <a:rPr lang="en-GB" dirty="0" smtClean="0">
                    <a:solidFill>
                      <a:schemeClr val="tx1"/>
                    </a:solidFill>
                  </a:rPr>
                  <a:t>Social planner: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=5.5</m:t>
                    </m:r>
                  </m:oMath>
                </a14:m>
                <a:r>
                  <a:rPr lang="en-GB" dirty="0" smtClean="0">
                    <a:solidFill>
                      <a:schemeClr val="tx1"/>
                    </a:solidFill>
                  </a:rPr>
                  <a:t>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=5.5</m:t>
                    </m:r>
                  </m:oMath>
                </a14:m>
                <a:endParaRPr lang="en-GB" dirty="0" smtClean="0">
                  <a:solidFill>
                    <a:schemeClr val="tx1"/>
                  </a:solidFill>
                </a:endParaRPr>
              </a:p>
              <a:p>
                <a:pPr marL="0" indent="0" algn="just">
                  <a:spcBef>
                    <a:spcPts val="600"/>
                  </a:spcBef>
                  <a:buNone/>
                </a:pPr>
                <a:endParaRPr lang="en-GB" dirty="0" smtClean="0">
                  <a:solidFill>
                    <a:schemeClr val="tx1"/>
                  </a:solidFill>
                </a:endParaRPr>
              </a:p>
              <a:p>
                <a:pPr marL="0" indent="0" algn="just">
                  <a:buNone/>
                </a:pPr>
                <a:endParaRPr lang="en-GB" dirty="0" smtClean="0">
                  <a:solidFill>
                    <a:schemeClr val="tx1"/>
                  </a:solidFill>
                </a:endParaRPr>
              </a:p>
              <a:p>
                <a:pPr marL="0" indent="0" algn="just">
                  <a:buNone/>
                </a:pPr>
                <a:endParaRPr lang="en-GB" dirty="0" smtClean="0">
                  <a:solidFill>
                    <a:schemeClr val="tx1"/>
                  </a:solidFill>
                </a:endParaRPr>
              </a:p>
              <a:p>
                <a:pPr marL="0" indent="0" algn="just">
                  <a:buNone/>
                </a:pPr>
                <a:endParaRPr lang="en-GB" dirty="0">
                  <a:solidFill>
                    <a:schemeClr val="tx1"/>
                  </a:solidFill>
                </a:endParaRPr>
              </a:p>
              <a:p>
                <a:pPr marL="0" indent="0" algn="just">
                  <a:buNone/>
                </a:pPr>
                <a:r>
                  <a:rPr lang="en-GB" dirty="0" smtClean="0">
                    <a:solidFill>
                      <a:schemeClr val="tx1"/>
                    </a:solidFill>
                  </a:rPr>
                  <a:t> </a:t>
                </a:r>
                <a:endParaRPr lang="en-GB" dirty="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35859" y="76200"/>
                <a:ext cx="8915400" cy="6629400"/>
              </a:xfrm>
              <a:blipFill rotWithShape="0">
                <a:blip r:embed="rId2"/>
                <a:stretch>
                  <a:fillRect l="-1094" t="-644"/>
                </a:stretch>
              </a:blipFill>
            </p:spPr>
            <p:txBody>
              <a:bodyPr/>
              <a:lstStyle/>
              <a:p>
                <a:r>
                  <a:rPr lang="en-GB">
                    <a:noFill/>
                  </a:rPr>
                  <a:t> </a:t>
                </a:r>
              </a:p>
            </p:txBody>
          </p:sp>
        </mc:Fallback>
      </mc:AlternateContent>
    </p:spTree>
    <p:extLst>
      <p:ext uri="{BB962C8B-B14F-4D97-AF65-F5344CB8AC3E}">
        <p14:creationId xmlns:p14="http://schemas.microsoft.com/office/powerpoint/2010/main" val="273606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14" name="Picture 14" descr="fig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5" name="Picture 15"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6" name="Picture 16"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2"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25603" name="Group 3"/>
          <p:cNvGrpSpPr>
            <a:grpSpLocks/>
          </p:cNvGrpSpPr>
          <p:nvPr/>
        </p:nvGrpSpPr>
        <p:grpSpPr bwMode="auto">
          <a:xfrm>
            <a:off x="304800" y="381000"/>
            <a:ext cx="8229600" cy="487363"/>
            <a:chOff x="288" y="240"/>
            <a:chExt cx="5184" cy="307"/>
          </a:xfrm>
        </p:grpSpPr>
        <p:sp>
          <p:nvSpPr>
            <p:cNvPr id="2459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24593"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560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矩形 25"/>
          <p:cNvSpPr>
            <a:spLocks noChangeArrowheads="1"/>
          </p:cNvSpPr>
          <p:nvPr/>
        </p:nvSpPr>
        <p:spPr bwMode="auto">
          <a:xfrm>
            <a:off x="990600" y="1828800"/>
            <a:ext cx="1268413" cy="249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18.4</a:t>
            </a:r>
            <a:endParaRPr lang="zh-CN" altLang="en-US" sz="1200" b="1">
              <a:solidFill>
                <a:srgbClr val="B27CB6"/>
              </a:solidFill>
              <a:ea typeface="SimSun" panose="02010600030101010101" pitchFamily="2" charset="-122"/>
              <a:cs typeface="Arial" panose="020B0604020202020204" pitchFamily="34" charset="0"/>
            </a:endParaRPr>
          </a:p>
        </p:txBody>
      </p:sp>
      <p:sp>
        <p:nvSpPr>
          <p:cNvPr id="27" name="Rectangle 42"/>
          <p:cNvSpPr>
            <a:spLocks noChangeArrowheads="1"/>
          </p:cNvSpPr>
          <p:nvPr/>
        </p:nvSpPr>
        <p:spPr bwMode="auto">
          <a:xfrm>
            <a:off x="990600" y="2127250"/>
            <a:ext cx="2590800" cy="381000"/>
          </a:xfrm>
          <a:prstGeom prst="rect">
            <a:avLst/>
          </a:prstGeom>
          <a:solidFill>
            <a:srgbClr val="B27CB6">
              <a:alpha val="50195"/>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cs typeface="Arial" panose="020B0604020202020204" pitchFamily="34" charset="0"/>
              </a:rPr>
              <a:t>The Efficient Level of Emissions</a:t>
            </a:r>
          </a:p>
        </p:txBody>
      </p:sp>
      <p:sp>
        <p:nvSpPr>
          <p:cNvPr id="25608" name="矩形 28"/>
          <p:cNvSpPr>
            <a:spLocks noChangeArrowheads="1"/>
          </p:cNvSpPr>
          <p:nvPr/>
        </p:nvSpPr>
        <p:spPr bwMode="auto">
          <a:xfrm>
            <a:off x="990600" y="2508250"/>
            <a:ext cx="2667000"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efficient level of factory emissions is the level that equates the marginal external cost of emissions MEC to the benefit associated with lower abatement costs MCA.</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efficient level of 12 units is </a:t>
            </a:r>
            <a:r>
              <a:rPr lang="en-US" altLang="zh-CN" sz="1600" i="1">
                <a:solidFill>
                  <a:schemeClr val="tx1"/>
                </a:solidFill>
                <a:ea typeface="SimSun" panose="02010600030101010101" pitchFamily="2" charset="-122"/>
                <a:cs typeface="Arial" panose="020B0604020202020204" pitchFamily="34" charset="0"/>
              </a:rPr>
              <a:t>E*.</a:t>
            </a:r>
            <a:endParaRPr lang="zh-CN" altLang="en-US" sz="1600">
              <a:solidFill>
                <a:schemeClr val="tx1"/>
              </a:solidFill>
              <a:ea typeface="SimSun" panose="02010600030101010101" pitchFamily="2" charset="-122"/>
              <a:cs typeface="Arial" panose="020B0604020202020204" pitchFamily="34" charset="0"/>
            </a:endParaRPr>
          </a:p>
        </p:txBody>
      </p:sp>
      <p:pic>
        <p:nvPicPr>
          <p:cNvPr id="25617" name="Picture 17"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9" name="Picture 19"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8" name="Picture 18"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1" name="Picture 21"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0" name="Picture 20"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76650" y="1905000"/>
            <a:ext cx="5010150" cy="339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1500"/>
                            </p:stCondLst>
                            <p:childTnLst>
                              <p:par>
                                <p:cTn id="5" presetID="22" presetClass="entr" presetSubtype="8"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wipe(left)">
                                      <p:cBhvr>
                                        <p:cTn id="7" dur="500"/>
                                        <p:tgtEl>
                                          <p:spTgt spid="25603"/>
                                        </p:tgtEl>
                                      </p:cBhvr>
                                    </p:animEffect>
                                  </p:childTnLst>
                                </p:cTn>
                              </p:par>
                            </p:childTnLst>
                          </p:cTn>
                        </p:par>
                        <p:par>
                          <p:cTn id="8" fill="hold" nodeType="afterGroup">
                            <p:stCondLst>
                              <p:cond delay="2000"/>
                            </p:stCondLst>
                            <p:childTnLst>
                              <p:par>
                                <p:cTn id="9" presetID="10" presetClass="entr" presetSubtype="0" fill="hold" nodeType="afterEffect">
                                  <p:stCondLst>
                                    <p:cond delay="0"/>
                                  </p:stCondLst>
                                  <p:childTnLst>
                                    <p:set>
                                      <p:cBhvr>
                                        <p:cTn id="10" dur="1" fill="hold">
                                          <p:stCondLst>
                                            <p:cond delay="0"/>
                                          </p:stCondLst>
                                        </p:cTn>
                                        <p:tgtEl>
                                          <p:spTgt spid="25604"/>
                                        </p:tgtEl>
                                        <p:attrNameLst>
                                          <p:attrName>style.visibility</p:attrName>
                                        </p:attrNameLst>
                                      </p:cBhvr>
                                      <p:to>
                                        <p:strVal val="visible"/>
                                      </p:to>
                                    </p:set>
                                    <p:animEffect transition="in" filter="fade">
                                      <p:cBhvr>
                                        <p:cTn id="11" dur="500"/>
                                        <p:tgtEl>
                                          <p:spTgt spid="25604"/>
                                        </p:tgtEl>
                                      </p:cBhvr>
                                    </p:animEffect>
                                  </p:childTnLst>
                                </p:cTn>
                              </p:par>
                            </p:childTnLst>
                          </p:cTn>
                        </p:par>
                        <p:par>
                          <p:cTn id="12" fill="hold" nodeType="afterGroup">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25602"/>
                                        </p:tgtEl>
                                        <p:attrNameLst>
                                          <p:attrName>style.visibility</p:attrName>
                                        </p:attrNameLst>
                                      </p:cBhvr>
                                      <p:to>
                                        <p:strVal val="visible"/>
                                      </p:to>
                                    </p:set>
                                    <p:animEffect transition="in" filter="wipe(left)">
                                      <p:cBhvr>
                                        <p:cTn id="15" dur="1000"/>
                                        <p:tgtEl>
                                          <p:spTgt spid="25602"/>
                                        </p:tgtEl>
                                      </p:cBhvr>
                                    </p:animEffect>
                                  </p:childTnLst>
                                </p:cTn>
                              </p:par>
                            </p:childTnLst>
                          </p:cTn>
                        </p:par>
                        <p:par>
                          <p:cTn id="16" fill="hold" nodeType="afterGroup">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25605"/>
                                        </p:tgtEl>
                                        <p:attrNameLst>
                                          <p:attrName>style.visibility</p:attrName>
                                        </p:attrNameLst>
                                      </p:cBhvr>
                                      <p:to>
                                        <p:strVal val="visible"/>
                                      </p:to>
                                    </p:set>
                                    <p:animEffect transition="in" filter="wipe(left)">
                                      <p:cBhvr>
                                        <p:cTn id="19" dur="500"/>
                                        <p:tgtEl>
                                          <p:spTgt spid="25605"/>
                                        </p:tgtEl>
                                      </p:cBhvr>
                                    </p:animEffect>
                                  </p:childTnLst>
                                </p:cTn>
                              </p:par>
                            </p:childTnLst>
                          </p:cTn>
                        </p:par>
                        <p:par>
                          <p:cTn id="20" fill="hold" nodeType="afterGroup">
                            <p:stCondLst>
                              <p:cond delay="4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childTnLst>
                          </p:cTn>
                        </p:par>
                        <p:par>
                          <p:cTn id="24" fill="hold" nodeType="afterGroup">
                            <p:stCondLst>
                              <p:cond delay="4500"/>
                            </p:stCondLst>
                            <p:childTnLst>
                              <p:par>
                                <p:cTn id="25" presetID="22" presetClass="entr" presetSubtype="8" fill="hold" grpId="0" nodeType="afterEffect">
                                  <p:stCondLst>
                                    <p:cond delay="0"/>
                                  </p:stCondLst>
                                  <p:childTnLst>
                                    <p:set>
                                      <p:cBhvr>
                                        <p:cTn id="26" dur="1" fill="hold">
                                          <p:stCondLst>
                                            <p:cond delay="0"/>
                                          </p:stCondLst>
                                        </p:cTn>
                                        <p:tgtEl>
                                          <p:spTgt spid="25608"/>
                                        </p:tgtEl>
                                        <p:attrNameLst>
                                          <p:attrName>style.visibility</p:attrName>
                                        </p:attrNameLst>
                                      </p:cBhvr>
                                      <p:to>
                                        <p:strVal val="visible"/>
                                      </p:to>
                                    </p:set>
                                    <p:animEffect transition="in" filter="wipe(left)">
                                      <p:cBhvr>
                                        <p:cTn id="27" dur="500"/>
                                        <p:tgtEl>
                                          <p:spTgt spid="25608"/>
                                        </p:tgtEl>
                                      </p:cBhvr>
                                    </p:animEffect>
                                  </p:childTnLst>
                                </p:cTn>
                              </p:par>
                            </p:childTnLst>
                          </p:cTn>
                        </p:par>
                        <p:par>
                          <p:cTn id="28" fill="hold" nodeType="afterGroup">
                            <p:stCondLst>
                              <p:cond delay="5000"/>
                            </p:stCondLst>
                            <p:childTnLst>
                              <p:par>
                                <p:cTn id="29" presetID="22" presetClass="entr" presetSubtype="8" fill="hold" nodeType="afterEffect">
                                  <p:stCondLst>
                                    <p:cond delay="0"/>
                                  </p:stCondLst>
                                  <p:childTnLst>
                                    <p:set>
                                      <p:cBhvr>
                                        <p:cTn id="30" dur="1" fill="hold">
                                          <p:stCondLst>
                                            <p:cond delay="0"/>
                                          </p:stCondLst>
                                        </p:cTn>
                                        <p:tgtEl>
                                          <p:spTgt spid="25614"/>
                                        </p:tgtEl>
                                        <p:attrNameLst>
                                          <p:attrName>style.visibility</p:attrName>
                                        </p:attrNameLst>
                                      </p:cBhvr>
                                      <p:to>
                                        <p:strVal val="visible"/>
                                      </p:to>
                                    </p:set>
                                    <p:animEffect transition="in" filter="wipe(left)">
                                      <p:cBhvr>
                                        <p:cTn id="31" dur="500"/>
                                        <p:tgtEl>
                                          <p:spTgt spid="25614"/>
                                        </p:tgtEl>
                                      </p:cBhvr>
                                    </p:animEffect>
                                  </p:childTnLst>
                                </p:cTn>
                              </p:par>
                            </p:childTnLst>
                          </p:cTn>
                        </p:par>
                        <p:par>
                          <p:cTn id="32" fill="hold" nodeType="afterGroup">
                            <p:stCondLst>
                              <p:cond delay="5500"/>
                            </p:stCondLst>
                            <p:childTnLst>
                              <p:par>
                                <p:cTn id="33" presetID="22" presetClass="entr" presetSubtype="1" fill="hold" nodeType="afterEffect">
                                  <p:stCondLst>
                                    <p:cond delay="0"/>
                                  </p:stCondLst>
                                  <p:childTnLst>
                                    <p:set>
                                      <p:cBhvr>
                                        <p:cTn id="34" dur="1" fill="hold">
                                          <p:stCondLst>
                                            <p:cond delay="0"/>
                                          </p:stCondLst>
                                        </p:cTn>
                                        <p:tgtEl>
                                          <p:spTgt spid="25615"/>
                                        </p:tgtEl>
                                        <p:attrNameLst>
                                          <p:attrName>style.visibility</p:attrName>
                                        </p:attrNameLst>
                                      </p:cBhvr>
                                      <p:to>
                                        <p:strVal val="visible"/>
                                      </p:to>
                                    </p:set>
                                    <p:animEffect transition="in" filter="wipe(up)">
                                      <p:cBhvr>
                                        <p:cTn id="35" dur="1000"/>
                                        <p:tgtEl>
                                          <p:spTgt spid="25615"/>
                                        </p:tgtEl>
                                      </p:cBhvr>
                                    </p:animEffect>
                                  </p:childTnLst>
                                </p:cTn>
                              </p:par>
                            </p:childTnLst>
                          </p:cTn>
                        </p:par>
                        <p:par>
                          <p:cTn id="36" fill="hold" nodeType="afterGroup">
                            <p:stCondLst>
                              <p:cond delay="6500"/>
                            </p:stCondLst>
                            <p:childTnLst>
                              <p:par>
                                <p:cTn id="37" presetID="22" presetClass="entr" presetSubtype="4" fill="hold" nodeType="afterEffect">
                                  <p:stCondLst>
                                    <p:cond delay="0"/>
                                  </p:stCondLst>
                                  <p:childTnLst>
                                    <p:set>
                                      <p:cBhvr>
                                        <p:cTn id="38" dur="1" fill="hold">
                                          <p:stCondLst>
                                            <p:cond delay="0"/>
                                          </p:stCondLst>
                                        </p:cTn>
                                        <p:tgtEl>
                                          <p:spTgt spid="25616"/>
                                        </p:tgtEl>
                                        <p:attrNameLst>
                                          <p:attrName>style.visibility</p:attrName>
                                        </p:attrNameLst>
                                      </p:cBhvr>
                                      <p:to>
                                        <p:strVal val="visible"/>
                                      </p:to>
                                    </p:set>
                                    <p:animEffect transition="in" filter="wipe(down)">
                                      <p:cBhvr>
                                        <p:cTn id="39" dur="1000"/>
                                        <p:tgtEl>
                                          <p:spTgt spid="25616"/>
                                        </p:tgtEl>
                                      </p:cBhvr>
                                    </p:animEffect>
                                  </p:childTnLst>
                                </p:cTn>
                              </p:par>
                            </p:childTnLst>
                          </p:cTn>
                        </p:par>
                        <p:par>
                          <p:cTn id="40" fill="hold" nodeType="afterGroup">
                            <p:stCondLst>
                              <p:cond delay="7500"/>
                            </p:stCondLst>
                            <p:childTnLst>
                              <p:par>
                                <p:cTn id="41" presetID="22" presetClass="entr" presetSubtype="4" fill="hold" nodeType="afterEffect">
                                  <p:stCondLst>
                                    <p:cond delay="0"/>
                                  </p:stCondLst>
                                  <p:childTnLst>
                                    <p:set>
                                      <p:cBhvr>
                                        <p:cTn id="42" dur="1" fill="hold">
                                          <p:stCondLst>
                                            <p:cond delay="0"/>
                                          </p:stCondLst>
                                        </p:cTn>
                                        <p:tgtEl>
                                          <p:spTgt spid="25617"/>
                                        </p:tgtEl>
                                        <p:attrNameLst>
                                          <p:attrName>style.visibility</p:attrName>
                                        </p:attrNameLst>
                                      </p:cBhvr>
                                      <p:to>
                                        <p:strVal val="visible"/>
                                      </p:to>
                                    </p:set>
                                    <p:animEffect transition="in" filter="wipe(down)">
                                      <p:cBhvr>
                                        <p:cTn id="43" dur="1000"/>
                                        <p:tgtEl>
                                          <p:spTgt spid="25617"/>
                                        </p:tgtEl>
                                      </p:cBhvr>
                                    </p:animEffect>
                                  </p:childTnLst>
                                </p:cTn>
                              </p:par>
                            </p:childTnLst>
                          </p:cTn>
                        </p:par>
                        <p:par>
                          <p:cTn id="44" fill="hold" nodeType="afterGroup">
                            <p:stCondLst>
                              <p:cond delay="8500"/>
                            </p:stCondLst>
                            <p:childTnLst>
                              <p:par>
                                <p:cTn id="45" presetID="22" presetClass="entr" presetSubtype="4" fill="hold" nodeType="afterEffect">
                                  <p:stCondLst>
                                    <p:cond delay="0"/>
                                  </p:stCondLst>
                                  <p:childTnLst>
                                    <p:set>
                                      <p:cBhvr>
                                        <p:cTn id="46" dur="1" fill="hold">
                                          <p:stCondLst>
                                            <p:cond delay="0"/>
                                          </p:stCondLst>
                                        </p:cTn>
                                        <p:tgtEl>
                                          <p:spTgt spid="25618"/>
                                        </p:tgtEl>
                                        <p:attrNameLst>
                                          <p:attrName>style.visibility</p:attrName>
                                        </p:attrNameLst>
                                      </p:cBhvr>
                                      <p:to>
                                        <p:strVal val="visible"/>
                                      </p:to>
                                    </p:set>
                                    <p:animEffect transition="in" filter="wipe(down)">
                                      <p:cBhvr>
                                        <p:cTn id="47" dur="1000"/>
                                        <p:tgtEl>
                                          <p:spTgt spid="25618"/>
                                        </p:tgtEl>
                                      </p:cBhvr>
                                    </p:animEffect>
                                  </p:childTnLst>
                                </p:cTn>
                              </p:par>
                            </p:childTnLst>
                          </p:cTn>
                        </p:par>
                        <p:par>
                          <p:cTn id="48" fill="hold" nodeType="afterGroup">
                            <p:stCondLst>
                              <p:cond delay="9500"/>
                            </p:stCondLst>
                            <p:childTnLst>
                              <p:par>
                                <p:cTn id="49" presetID="22" presetClass="entr" presetSubtype="4" fill="hold" nodeType="afterEffect">
                                  <p:stCondLst>
                                    <p:cond delay="0"/>
                                  </p:stCondLst>
                                  <p:childTnLst>
                                    <p:set>
                                      <p:cBhvr>
                                        <p:cTn id="50" dur="1" fill="hold">
                                          <p:stCondLst>
                                            <p:cond delay="0"/>
                                          </p:stCondLst>
                                        </p:cTn>
                                        <p:tgtEl>
                                          <p:spTgt spid="25619"/>
                                        </p:tgtEl>
                                        <p:attrNameLst>
                                          <p:attrName>style.visibility</p:attrName>
                                        </p:attrNameLst>
                                      </p:cBhvr>
                                      <p:to>
                                        <p:strVal val="visible"/>
                                      </p:to>
                                    </p:set>
                                    <p:animEffect transition="in" filter="wipe(down)">
                                      <p:cBhvr>
                                        <p:cTn id="51" dur="1000"/>
                                        <p:tgtEl>
                                          <p:spTgt spid="25619"/>
                                        </p:tgtEl>
                                      </p:cBhvr>
                                    </p:animEffect>
                                  </p:childTnLst>
                                </p:cTn>
                              </p:par>
                            </p:childTnLst>
                          </p:cTn>
                        </p:par>
                        <p:par>
                          <p:cTn id="52" fill="hold" nodeType="afterGroup">
                            <p:stCondLst>
                              <p:cond delay="10500"/>
                            </p:stCondLst>
                            <p:childTnLst>
                              <p:par>
                                <p:cTn id="53" presetID="22" presetClass="entr" presetSubtype="4" fill="hold" nodeType="afterEffect">
                                  <p:stCondLst>
                                    <p:cond delay="0"/>
                                  </p:stCondLst>
                                  <p:childTnLst>
                                    <p:set>
                                      <p:cBhvr>
                                        <p:cTn id="54" dur="1" fill="hold">
                                          <p:stCondLst>
                                            <p:cond delay="0"/>
                                          </p:stCondLst>
                                        </p:cTn>
                                        <p:tgtEl>
                                          <p:spTgt spid="25620"/>
                                        </p:tgtEl>
                                        <p:attrNameLst>
                                          <p:attrName>style.visibility</p:attrName>
                                        </p:attrNameLst>
                                      </p:cBhvr>
                                      <p:to>
                                        <p:strVal val="visible"/>
                                      </p:to>
                                    </p:set>
                                    <p:animEffect transition="in" filter="wipe(down)">
                                      <p:cBhvr>
                                        <p:cTn id="55" dur="2000"/>
                                        <p:tgtEl>
                                          <p:spTgt spid="25620"/>
                                        </p:tgtEl>
                                      </p:cBhvr>
                                    </p:animEffect>
                                  </p:childTnLst>
                                </p:cTn>
                              </p:par>
                            </p:childTnLst>
                          </p:cTn>
                        </p:par>
                        <p:par>
                          <p:cTn id="56" fill="hold" nodeType="afterGroup">
                            <p:stCondLst>
                              <p:cond delay="12500"/>
                            </p:stCondLst>
                            <p:childTnLst>
                              <p:par>
                                <p:cTn id="57" presetID="22" presetClass="entr" presetSubtype="4" fill="hold" nodeType="afterEffect">
                                  <p:stCondLst>
                                    <p:cond delay="0"/>
                                  </p:stCondLst>
                                  <p:childTnLst>
                                    <p:set>
                                      <p:cBhvr>
                                        <p:cTn id="58" dur="1" fill="hold">
                                          <p:stCondLst>
                                            <p:cond delay="0"/>
                                          </p:stCondLst>
                                        </p:cTn>
                                        <p:tgtEl>
                                          <p:spTgt spid="25621"/>
                                        </p:tgtEl>
                                        <p:attrNameLst>
                                          <p:attrName>style.visibility</p:attrName>
                                        </p:attrNameLst>
                                      </p:cBhvr>
                                      <p:to>
                                        <p:strVal val="visible"/>
                                      </p:to>
                                    </p:set>
                                    <p:animEffect transition="in" filter="wipe(down)">
                                      <p:cBhvr>
                                        <p:cTn id="59" dur="1000"/>
                                        <p:tgtEl>
                                          <p:spTgt spid="256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5" grpId="0"/>
      <p:bldP spid="27" grpId="0" animBg="1"/>
      <p:bldP spid="2560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64" name="Picture 40" descr="fig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62" name="Picture 38"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59" name="Picture 35"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25606" name="Group 3"/>
          <p:cNvGrpSpPr>
            <a:grpSpLocks/>
          </p:cNvGrpSpPr>
          <p:nvPr/>
        </p:nvGrpSpPr>
        <p:grpSpPr bwMode="auto">
          <a:xfrm>
            <a:off x="304800" y="381000"/>
            <a:ext cx="8229600" cy="487363"/>
            <a:chOff x="288" y="240"/>
            <a:chExt cx="5184" cy="307"/>
          </a:xfrm>
        </p:grpSpPr>
        <p:sp>
          <p:nvSpPr>
            <p:cNvPr id="25618"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25619"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5607"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矩形 13"/>
          <p:cNvSpPr>
            <a:spLocks noChangeArrowheads="1"/>
          </p:cNvSpPr>
          <p:nvPr/>
        </p:nvSpPr>
        <p:spPr bwMode="auto">
          <a:xfrm>
            <a:off x="838200" y="942975"/>
            <a:ext cx="28241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An Emissions Standard</a:t>
            </a:r>
            <a:endParaRPr lang="zh-CN" altLang="en-US" sz="2000">
              <a:ea typeface="SimSun" panose="02010600030101010101" pitchFamily="2" charset="-122"/>
              <a:cs typeface="Arial" panose="020B0604020202020204" pitchFamily="34" charset="0"/>
            </a:endParaRPr>
          </a:p>
        </p:txBody>
      </p:sp>
      <p:sp>
        <p:nvSpPr>
          <p:cNvPr id="26630" name="矩形 14"/>
          <p:cNvSpPr>
            <a:spLocks noChangeArrowheads="1"/>
          </p:cNvSpPr>
          <p:nvPr/>
        </p:nvSpPr>
        <p:spPr bwMode="auto">
          <a:xfrm>
            <a:off x="838200" y="1295400"/>
            <a:ext cx="6172200" cy="6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342900" indent="-342900">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b="1">
                <a:solidFill>
                  <a:schemeClr val="bg2"/>
                </a:solidFill>
                <a:latin typeface="Palatino" pitchFamily="2" charset="0"/>
              </a:rPr>
              <a:t>●</a:t>
            </a:r>
            <a:r>
              <a:rPr lang="en-US" altLang="en-US" sz="2000">
                <a:solidFill>
                  <a:schemeClr val="tx1"/>
                </a:solidFill>
                <a:latin typeface="Palatino" pitchFamily="2" charset="0"/>
              </a:rPr>
              <a:t> </a:t>
            </a:r>
            <a:r>
              <a:rPr lang="en-US" altLang="zh-CN" sz="1800" b="1">
                <a:solidFill>
                  <a:schemeClr val="tx1"/>
                </a:solidFill>
                <a:ea typeface="SimSun" panose="02010600030101010101" pitchFamily="2" charset="-122"/>
                <a:cs typeface="Arial" panose="020B0604020202020204" pitchFamily="34" charset="0"/>
              </a:rPr>
              <a:t>emissions standard   </a:t>
            </a:r>
            <a:r>
              <a:rPr lang="en-US" altLang="zh-CN" sz="1800">
                <a:solidFill>
                  <a:schemeClr val="tx1"/>
                </a:solidFill>
                <a:ea typeface="SimSun" panose="02010600030101010101" pitchFamily="2" charset="-122"/>
                <a:cs typeface="Arial" panose="020B0604020202020204" pitchFamily="34" charset="0"/>
              </a:rPr>
              <a:t> Legal limit on the amount of pollutants that a firm can emit.</a:t>
            </a:r>
            <a:endParaRPr lang="zh-CN" altLang="en-US" sz="1800">
              <a:solidFill>
                <a:schemeClr val="tx1"/>
              </a:solidFill>
              <a:ea typeface="SimSun" panose="02010600030101010101" pitchFamily="2" charset="-122"/>
              <a:cs typeface="Arial" panose="020B0604020202020204" pitchFamily="34" charset="0"/>
            </a:endParaRPr>
          </a:p>
        </p:txBody>
      </p:sp>
      <p:sp>
        <p:nvSpPr>
          <p:cNvPr id="26631" name="矩形 16"/>
          <p:cNvSpPr>
            <a:spLocks noChangeArrowheads="1"/>
          </p:cNvSpPr>
          <p:nvPr/>
        </p:nvSpPr>
        <p:spPr bwMode="auto">
          <a:xfrm>
            <a:off x="914400" y="1981200"/>
            <a:ext cx="1073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18.5</a:t>
            </a:r>
            <a:endParaRPr lang="zh-CN" altLang="en-US" sz="1200" b="1">
              <a:solidFill>
                <a:srgbClr val="B27CB6"/>
              </a:solidFill>
              <a:ea typeface="SimSun" panose="02010600030101010101" pitchFamily="2" charset="-122"/>
              <a:cs typeface="Arial" panose="020B0604020202020204" pitchFamily="34" charset="0"/>
            </a:endParaRPr>
          </a:p>
        </p:txBody>
      </p:sp>
      <p:sp>
        <p:nvSpPr>
          <p:cNvPr id="26632" name="Rectangle 11"/>
          <p:cNvSpPr>
            <a:spLocks noChangeArrowheads="1"/>
          </p:cNvSpPr>
          <p:nvPr/>
        </p:nvSpPr>
        <p:spPr bwMode="auto">
          <a:xfrm>
            <a:off x="914400" y="2286000"/>
            <a:ext cx="2438400" cy="304800"/>
          </a:xfrm>
          <a:prstGeom prst="rect">
            <a:avLst/>
          </a:prstGeom>
          <a:solidFill>
            <a:srgbClr val="B27CB6">
              <a:alpha val="50195"/>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cs typeface="Arial" panose="020B0604020202020204" pitchFamily="34" charset="0"/>
              </a:rPr>
              <a:t>Standards and Fees</a:t>
            </a:r>
          </a:p>
        </p:txBody>
      </p:sp>
      <p:sp>
        <p:nvSpPr>
          <p:cNvPr id="26633" name="矩形 19"/>
          <p:cNvSpPr>
            <a:spLocks noChangeArrowheads="1"/>
          </p:cNvSpPr>
          <p:nvPr/>
        </p:nvSpPr>
        <p:spPr bwMode="auto">
          <a:xfrm>
            <a:off x="838200" y="2689225"/>
            <a:ext cx="2819400"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latin typeface="Palatino-Roman"/>
                <a:ea typeface="SimSun" panose="02010600030101010101" pitchFamily="2" charset="-122"/>
              </a:rPr>
              <a:t>The efficient level of emissions at </a:t>
            </a:r>
            <a:r>
              <a:rPr lang="en-US" altLang="zh-CN" sz="1600" i="1">
                <a:solidFill>
                  <a:schemeClr val="tx1"/>
                </a:solidFill>
                <a:latin typeface="Palatino-Italic"/>
                <a:ea typeface="SimSun" panose="02010600030101010101" pitchFamily="2" charset="-122"/>
              </a:rPr>
              <a:t>E</a:t>
            </a:r>
            <a:r>
              <a:rPr lang="en-US" altLang="zh-CN" sz="1600">
                <a:solidFill>
                  <a:schemeClr val="tx1"/>
                </a:solidFill>
                <a:latin typeface="Palatino-Roman"/>
                <a:ea typeface="SimSun" panose="02010600030101010101" pitchFamily="2" charset="-122"/>
              </a:rPr>
              <a:t>* can be achieved through either an emissions fee or an emissions standard. </a:t>
            </a:r>
          </a:p>
          <a:p>
            <a:pPr eaLnBrk="1" hangingPunct="1">
              <a:spcBef>
                <a:spcPct val="0"/>
              </a:spcBef>
              <a:buFontTx/>
              <a:buNone/>
            </a:pPr>
            <a:endParaRPr lang="en-US" altLang="zh-CN" sz="800">
              <a:solidFill>
                <a:schemeClr val="tx1"/>
              </a:solidFill>
              <a:latin typeface="Palatino-Roman"/>
              <a:ea typeface="SimSun" panose="02010600030101010101" pitchFamily="2" charset="-122"/>
            </a:endParaRPr>
          </a:p>
          <a:p>
            <a:pPr eaLnBrk="1" hangingPunct="1">
              <a:spcBef>
                <a:spcPct val="0"/>
              </a:spcBef>
              <a:buFontTx/>
              <a:buNone/>
            </a:pPr>
            <a:r>
              <a:rPr lang="en-US" altLang="zh-CN" sz="1600">
                <a:solidFill>
                  <a:schemeClr val="tx1"/>
                </a:solidFill>
                <a:latin typeface="Palatino-Roman"/>
                <a:ea typeface="SimSun" panose="02010600030101010101" pitchFamily="2" charset="-122"/>
              </a:rPr>
              <a:t>Facing a fee of $3 per unit of emissions, a firm reduces emissions to the point at which the fee is equal to the marginal cost of abatement. </a:t>
            </a:r>
          </a:p>
          <a:p>
            <a:pPr eaLnBrk="1" hangingPunct="1">
              <a:spcBef>
                <a:spcPct val="0"/>
              </a:spcBef>
              <a:buFontTx/>
              <a:buNone/>
            </a:pPr>
            <a:endParaRPr lang="en-US" altLang="zh-CN" sz="800">
              <a:solidFill>
                <a:schemeClr val="tx1"/>
              </a:solidFill>
              <a:latin typeface="Palatino-Roman"/>
              <a:ea typeface="SimSun" panose="02010600030101010101" pitchFamily="2" charset="-122"/>
            </a:endParaRPr>
          </a:p>
          <a:p>
            <a:pPr eaLnBrk="1" hangingPunct="1">
              <a:spcBef>
                <a:spcPct val="0"/>
              </a:spcBef>
              <a:buFontTx/>
              <a:buNone/>
            </a:pPr>
            <a:r>
              <a:rPr lang="en-US" altLang="zh-CN" sz="1600">
                <a:solidFill>
                  <a:schemeClr val="tx1"/>
                </a:solidFill>
                <a:latin typeface="Palatino-Roman"/>
                <a:ea typeface="SimSun" panose="02010600030101010101" pitchFamily="2" charset="-122"/>
              </a:rPr>
              <a:t>The same level of emissions reduction can be achieved with a standard that limits emissions to 12 units.</a:t>
            </a:r>
            <a:endParaRPr lang="zh-CN" altLang="en-US" sz="1600">
              <a:solidFill>
                <a:schemeClr val="tx1"/>
              </a:solidFill>
              <a:latin typeface="Palatino" pitchFamily="2" charset="0"/>
              <a:ea typeface="SimSun" panose="02010600030101010101" pitchFamily="2" charset="-122"/>
            </a:endParaRPr>
          </a:p>
        </p:txBody>
      </p:sp>
      <p:pic>
        <p:nvPicPr>
          <p:cNvPr id="26654" name="Picture 30"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55" name="Picture 31"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65" name="Picture 41"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56" name="Picture 32"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63" name="Picture 39"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05200" y="2028825"/>
            <a:ext cx="5429250" cy="406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629"/>
                                        </p:tgtEl>
                                        <p:attrNameLst>
                                          <p:attrName>style.visibility</p:attrName>
                                        </p:attrNameLst>
                                      </p:cBhvr>
                                      <p:to>
                                        <p:strVal val="visible"/>
                                      </p:to>
                                    </p:set>
                                    <p:animEffect transition="in" filter="wipe(left)">
                                      <p:cBhvr>
                                        <p:cTn id="7" dur="500"/>
                                        <p:tgtEl>
                                          <p:spTgt spid="2662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630"/>
                                        </p:tgtEl>
                                        <p:attrNameLst>
                                          <p:attrName>style.visibility</p:attrName>
                                        </p:attrNameLst>
                                      </p:cBhvr>
                                      <p:to>
                                        <p:strVal val="visible"/>
                                      </p:to>
                                    </p:set>
                                    <p:animEffect transition="in" filter="wipe(left)">
                                      <p:cBhvr>
                                        <p:cTn id="11" dur="500"/>
                                        <p:tgtEl>
                                          <p:spTgt spid="2663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6631">
                                            <p:txEl>
                                              <p:pRg st="0" end="0"/>
                                            </p:txEl>
                                          </p:spTgt>
                                        </p:tgtEl>
                                        <p:attrNameLst>
                                          <p:attrName>style.visibility</p:attrName>
                                        </p:attrNameLst>
                                      </p:cBhvr>
                                      <p:to>
                                        <p:strVal val="visible"/>
                                      </p:to>
                                    </p:set>
                                    <p:animEffect transition="in" filter="wipe(left)">
                                      <p:cBhvr>
                                        <p:cTn id="15" dur="500"/>
                                        <p:tgtEl>
                                          <p:spTgt spid="26631">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632">
                                            <p:bg/>
                                          </p:spTgt>
                                        </p:tgtEl>
                                        <p:attrNameLst>
                                          <p:attrName>style.visibility</p:attrName>
                                        </p:attrNameLst>
                                      </p:cBhvr>
                                      <p:to>
                                        <p:strVal val="visible"/>
                                      </p:to>
                                    </p:set>
                                    <p:animEffect transition="in" filter="wipe(left)">
                                      <p:cBhvr>
                                        <p:cTn id="19" dur="500"/>
                                        <p:tgtEl>
                                          <p:spTgt spid="26632">
                                            <p:bg/>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6632">
                                            <p:txEl>
                                              <p:pRg st="0" end="0"/>
                                            </p:txEl>
                                          </p:spTgt>
                                        </p:tgtEl>
                                        <p:attrNameLst>
                                          <p:attrName>style.visibility</p:attrName>
                                        </p:attrNameLst>
                                      </p:cBhvr>
                                      <p:to>
                                        <p:strVal val="visible"/>
                                      </p:to>
                                    </p:set>
                                    <p:animEffect transition="in" filter="wipe(left)">
                                      <p:cBhvr>
                                        <p:cTn id="22" dur="500"/>
                                        <p:tgtEl>
                                          <p:spTgt spid="26632">
                                            <p:txEl>
                                              <p:pRg st="0" end="0"/>
                                            </p:txEl>
                                          </p:spTgt>
                                        </p:tgtEl>
                                      </p:cBhvr>
                                    </p:animEffect>
                                  </p:childTnLst>
                                </p:cTn>
                              </p:par>
                            </p:childTnLst>
                          </p:cTn>
                        </p:par>
                        <p:par>
                          <p:cTn id="23" fill="hold" nodeType="afterGroup">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6633">
                                            <p:txEl>
                                              <p:pRg st="0" end="0"/>
                                            </p:txEl>
                                          </p:spTgt>
                                        </p:tgtEl>
                                        <p:attrNameLst>
                                          <p:attrName>style.visibility</p:attrName>
                                        </p:attrNameLst>
                                      </p:cBhvr>
                                      <p:to>
                                        <p:strVal val="visible"/>
                                      </p:to>
                                    </p:set>
                                    <p:animEffect transition="in" filter="wipe(left)">
                                      <p:cBhvr>
                                        <p:cTn id="26" dur="500"/>
                                        <p:tgtEl>
                                          <p:spTgt spid="26633">
                                            <p:txEl>
                                              <p:pRg st="0" end="0"/>
                                            </p:txEl>
                                          </p:spTgt>
                                        </p:tgtEl>
                                      </p:cBhvr>
                                    </p:animEffect>
                                  </p:childTnLst>
                                </p:cTn>
                              </p:par>
                            </p:childTnLst>
                          </p:cTn>
                        </p:par>
                        <p:par>
                          <p:cTn id="27" fill="hold" nodeType="afterGroup">
                            <p:stCondLst>
                              <p:cond delay="2500"/>
                            </p:stCondLst>
                            <p:childTnLst>
                              <p:par>
                                <p:cTn id="28" presetID="22" presetClass="entr" presetSubtype="8" fill="hold" nodeType="afterEffect">
                                  <p:stCondLst>
                                    <p:cond delay="0"/>
                                  </p:stCondLst>
                                  <p:childTnLst>
                                    <p:set>
                                      <p:cBhvr>
                                        <p:cTn id="29" dur="1" fill="hold">
                                          <p:stCondLst>
                                            <p:cond delay="0"/>
                                          </p:stCondLst>
                                        </p:cTn>
                                        <p:tgtEl>
                                          <p:spTgt spid="26654"/>
                                        </p:tgtEl>
                                        <p:attrNameLst>
                                          <p:attrName>style.visibility</p:attrName>
                                        </p:attrNameLst>
                                      </p:cBhvr>
                                      <p:to>
                                        <p:strVal val="visible"/>
                                      </p:to>
                                    </p:set>
                                    <p:animEffect transition="in" filter="wipe(left)">
                                      <p:cBhvr>
                                        <p:cTn id="30" dur="500"/>
                                        <p:tgtEl>
                                          <p:spTgt spid="26654"/>
                                        </p:tgtEl>
                                      </p:cBhvr>
                                    </p:animEffect>
                                  </p:childTnLst>
                                </p:cTn>
                              </p:par>
                            </p:childTnLst>
                          </p:cTn>
                        </p:par>
                        <p:par>
                          <p:cTn id="31" fill="hold" nodeType="afterGroup">
                            <p:stCondLst>
                              <p:cond delay="3000"/>
                            </p:stCondLst>
                            <p:childTnLst>
                              <p:par>
                                <p:cTn id="32" presetID="22" presetClass="entr" presetSubtype="1" fill="hold" nodeType="afterEffect">
                                  <p:stCondLst>
                                    <p:cond delay="0"/>
                                  </p:stCondLst>
                                  <p:childTnLst>
                                    <p:set>
                                      <p:cBhvr>
                                        <p:cTn id="33" dur="1" fill="hold">
                                          <p:stCondLst>
                                            <p:cond delay="0"/>
                                          </p:stCondLst>
                                        </p:cTn>
                                        <p:tgtEl>
                                          <p:spTgt spid="26655"/>
                                        </p:tgtEl>
                                        <p:attrNameLst>
                                          <p:attrName>style.visibility</p:attrName>
                                        </p:attrNameLst>
                                      </p:cBhvr>
                                      <p:to>
                                        <p:strVal val="visible"/>
                                      </p:to>
                                    </p:set>
                                    <p:animEffect transition="in" filter="wipe(up)">
                                      <p:cBhvr>
                                        <p:cTn id="34" dur="1000"/>
                                        <p:tgtEl>
                                          <p:spTgt spid="26655"/>
                                        </p:tgtEl>
                                      </p:cBhvr>
                                    </p:animEffect>
                                  </p:childTnLst>
                                </p:cTn>
                              </p:par>
                            </p:childTnLst>
                          </p:cTn>
                        </p:par>
                        <p:par>
                          <p:cTn id="35" fill="hold" nodeType="afterGroup">
                            <p:stCondLst>
                              <p:cond delay="4000"/>
                            </p:stCondLst>
                            <p:childTnLst>
                              <p:par>
                                <p:cTn id="36" presetID="22" presetClass="entr" presetSubtype="4" fill="hold" nodeType="afterEffect">
                                  <p:stCondLst>
                                    <p:cond delay="0"/>
                                  </p:stCondLst>
                                  <p:childTnLst>
                                    <p:set>
                                      <p:cBhvr>
                                        <p:cTn id="37" dur="1" fill="hold">
                                          <p:stCondLst>
                                            <p:cond delay="0"/>
                                          </p:stCondLst>
                                        </p:cTn>
                                        <p:tgtEl>
                                          <p:spTgt spid="26656"/>
                                        </p:tgtEl>
                                        <p:attrNameLst>
                                          <p:attrName>style.visibility</p:attrName>
                                        </p:attrNameLst>
                                      </p:cBhvr>
                                      <p:to>
                                        <p:strVal val="visible"/>
                                      </p:to>
                                    </p:set>
                                    <p:animEffect transition="in" filter="wipe(down)">
                                      <p:cBhvr>
                                        <p:cTn id="38" dur="1000"/>
                                        <p:tgtEl>
                                          <p:spTgt spid="26656"/>
                                        </p:tgtEl>
                                      </p:cBhvr>
                                    </p:animEffect>
                                  </p:childTnLst>
                                </p:cTn>
                              </p:par>
                            </p:childTnLst>
                          </p:cTn>
                        </p:par>
                        <p:par>
                          <p:cTn id="39" fill="hold" nodeType="afterGroup">
                            <p:stCondLst>
                              <p:cond delay="5000"/>
                            </p:stCondLst>
                            <p:childTnLst>
                              <p:par>
                                <p:cTn id="40" presetID="22" presetClass="entr" presetSubtype="4" fill="hold" nodeType="afterEffect">
                                  <p:stCondLst>
                                    <p:cond delay="0"/>
                                  </p:stCondLst>
                                  <p:childTnLst>
                                    <p:set>
                                      <p:cBhvr>
                                        <p:cTn id="41" dur="1" fill="hold">
                                          <p:stCondLst>
                                            <p:cond delay="0"/>
                                          </p:stCondLst>
                                        </p:cTn>
                                        <p:tgtEl>
                                          <p:spTgt spid="26665"/>
                                        </p:tgtEl>
                                        <p:attrNameLst>
                                          <p:attrName>style.visibility</p:attrName>
                                        </p:attrNameLst>
                                      </p:cBhvr>
                                      <p:to>
                                        <p:strVal val="visible"/>
                                      </p:to>
                                    </p:set>
                                    <p:animEffect transition="in" filter="wipe(down)">
                                      <p:cBhvr>
                                        <p:cTn id="42" dur="1000"/>
                                        <p:tgtEl>
                                          <p:spTgt spid="2666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6633">
                                            <p:txEl>
                                              <p:pRg st="2" end="2"/>
                                            </p:txEl>
                                          </p:spTgt>
                                        </p:tgtEl>
                                        <p:attrNameLst>
                                          <p:attrName>style.visibility</p:attrName>
                                        </p:attrNameLst>
                                      </p:cBhvr>
                                      <p:to>
                                        <p:strVal val="visible"/>
                                      </p:to>
                                    </p:set>
                                    <p:animEffect transition="in" filter="wipe(left)">
                                      <p:cBhvr>
                                        <p:cTn id="47" dur="500"/>
                                        <p:tgtEl>
                                          <p:spTgt spid="26633">
                                            <p:txEl>
                                              <p:pRg st="2" end="2"/>
                                            </p:txEl>
                                          </p:spTgt>
                                        </p:tgtEl>
                                      </p:cBhvr>
                                    </p:animEffect>
                                  </p:childTnLst>
                                </p:cTn>
                              </p:par>
                            </p:childTnLst>
                          </p:cTn>
                        </p:par>
                        <p:par>
                          <p:cTn id="48" fill="hold" nodeType="afterGroup">
                            <p:stCondLst>
                              <p:cond delay="500"/>
                            </p:stCondLst>
                            <p:childTnLst>
                              <p:par>
                                <p:cTn id="49" presetID="22" presetClass="entr" presetSubtype="8" fill="hold" nodeType="afterEffect">
                                  <p:stCondLst>
                                    <p:cond delay="0"/>
                                  </p:stCondLst>
                                  <p:childTnLst>
                                    <p:set>
                                      <p:cBhvr>
                                        <p:cTn id="50" dur="1" fill="hold">
                                          <p:stCondLst>
                                            <p:cond delay="0"/>
                                          </p:stCondLst>
                                        </p:cTn>
                                        <p:tgtEl>
                                          <p:spTgt spid="26659"/>
                                        </p:tgtEl>
                                        <p:attrNameLst>
                                          <p:attrName>style.visibility</p:attrName>
                                        </p:attrNameLst>
                                      </p:cBhvr>
                                      <p:to>
                                        <p:strVal val="visible"/>
                                      </p:to>
                                    </p:set>
                                    <p:animEffect transition="in" filter="wipe(left)">
                                      <p:cBhvr>
                                        <p:cTn id="51" dur="1000"/>
                                        <p:tgtEl>
                                          <p:spTgt spid="26659"/>
                                        </p:tgtEl>
                                      </p:cBhvr>
                                    </p:animEffect>
                                  </p:childTnLst>
                                </p:cTn>
                              </p:par>
                            </p:childTnLst>
                          </p:cTn>
                        </p:par>
                        <p:par>
                          <p:cTn id="52" fill="hold" nodeType="afterGroup">
                            <p:stCondLst>
                              <p:cond delay="1500"/>
                            </p:stCondLst>
                            <p:childTnLst>
                              <p:par>
                                <p:cTn id="53" presetID="22" presetClass="entr" presetSubtype="8" fill="hold" nodeType="afterEffect">
                                  <p:stCondLst>
                                    <p:cond delay="0"/>
                                  </p:stCondLst>
                                  <p:childTnLst>
                                    <p:set>
                                      <p:cBhvr>
                                        <p:cTn id="54" dur="1" fill="hold">
                                          <p:stCondLst>
                                            <p:cond delay="0"/>
                                          </p:stCondLst>
                                        </p:cTn>
                                        <p:tgtEl>
                                          <p:spTgt spid="26662"/>
                                        </p:tgtEl>
                                        <p:attrNameLst>
                                          <p:attrName>style.visibility</p:attrName>
                                        </p:attrNameLst>
                                      </p:cBhvr>
                                      <p:to>
                                        <p:strVal val="visible"/>
                                      </p:to>
                                    </p:set>
                                    <p:animEffect transition="in" filter="wipe(left)">
                                      <p:cBhvr>
                                        <p:cTn id="55" dur="1000"/>
                                        <p:tgtEl>
                                          <p:spTgt spid="26662"/>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26633">
                                            <p:txEl>
                                              <p:pRg st="4" end="4"/>
                                            </p:txEl>
                                          </p:spTgt>
                                        </p:tgtEl>
                                        <p:attrNameLst>
                                          <p:attrName>style.visibility</p:attrName>
                                        </p:attrNameLst>
                                      </p:cBhvr>
                                      <p:to>
                                        <p:strVal val="visible"/>
                                      </p:to>
                                    </p:set>
                                    <p:animEffect transition="in" filter="wipe(left)">
                                      <p:cBhvr>
                                        <p:cTn id="60" dur="500"/>
                                        <p:tgtEl>
                                          <p:spTgt spid="26633">
                                            <p:txEl>
                                              <p:pRg st="4" end="4"/>
                                            </p:txEl>
                                          </p:spTgt>
                                        </p:tgtEl>
                                      </p:cBhvr>
                                    </p:animEffect>
                                  </p:childTnLst>
                                </p:cTn>
                              </p:par>
                            </p:childTnLst>
                          </p:cTn>
                        </p:par>
                        <p:par>
                          <p:cTn id="61" fill="hold" nodeType="afterGroup">
                            <p:stCondLst>
                              <p:cond delay="500"/>
                            </p:stCondLst>
                            <p:childTnLst>
                              <p:par>
                                <p:cTn id="62" presetID="22" presetClass="entr" presetSubtype="4" fill="hold" nodeType="afterEffect">
                                  <p:stCondLst>
                                    <p:cond delay="0"/>
                                  </p:stCondLst>
                                  <p:childTnLst>
                                    <p:set>
                                      <p:cBhvr>
                                        <p:cTn id="63" dur="1" fill="hold">
                                          <p:stCondLst>
                                            <p:cond delay="0"/>
                                          </p:stCondLst>
                                        </p:cTn>
                                        <p:tgtEl>
                                          <p:spTgt spid="26663"/>
                                        </p:tgtEl>
                                        <p:attrNameLst>
                                          <p:attrName>style.visibility</p:attrName>
                                        </p:attrNameLst>
                                      </p:cBhvr>
                                      <p:to>
                                        <p:strVal val="visible"/>
                                      </p:to>
                                    </p:set>
                                    <p:animEffect transition="in" filter="wipe(down)">
                                      <p:cBhvr>
                                        <p:cTn id="64" dur="1000"/>
                                        <p:tgtEl>
                                          <p:spTgt spid="26663"/>
                                        </p:tgtEl>
                                      </p:cBhvr>
                                    </p:animEffect>
                                  </p:childTnLst>
                                </p:cTn>
                              </p:par>
                            </p:childTnLst>
                          </p:cTn>
                        </p:par>
                        <p:par>
                          <p:cTn id="65" fill="hold" nodeType="afterGroup">
                            <p:stCondLst>
                              <p:cond delay="1500"/>
                            </p:stCondLst>
                            <p:childTnLst>
                              <p:par>
                                <p:cTn id="66" presetID="22" presetClass="entr" presetSubtype="8" fill="hold" nodeType="afterEffect">
                                  <p:stCondLst>
                                    <p:cond delay="0"/>
                                  </p:stCondLst>
                                  <p:childTnLst>
                                    <p:set>
                                      <p:cBhvr>
                                        <p:cTn id="67" dur="1" fill="hold">
                                          <p:stCondLst>
                                            <p:cond delay="0"/>
                                          </p:stCondLst>
                                        </p:cTn>
                                        <p:tgtEl>
                                          <p:spTgt spid="26664"/>
                                        </p:tgtEl>
                                        <p:attrNameLst>
                                          <p:attrName>style.visibility</p:attrName>
                                        </p:attrNameLst>
                                      </p:cBhvr>
                                      <p:to>
                                        <p:strVal val="visible"/>
                                      </p:to>
                                    </p:set>
                                    <p:animEffect transition="in" filter="wipe(left)">
                                      <p:cBhvr>
                                        <p:cTn id="68" dur="1000"/>
                                        <p:tgtEl>
                                          <p:spTgt spid="266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p:bldP spid="26630" grpId="0"/>
      <p:bldP spid="26631" grpId="0" build="p"/>
      <p:bldP spid="26632" grpId="0" build="p" animBg="1"/>
      <p:bldP spid="2663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77" name="Picture 29" descr="fig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5" name="Picture 27"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26629" name="Group 3"/>
          <p:cNvGrpSpPr>
            <a:grpSpLocks/>
          </p:cNvGrpSpPr>
          <p:nvPr/>
        </p:nvGrpSpPr>
        <p:grpSpPr bwMode="auto">
          <a:xfrm>
            <a:off x="304800" y="381000"/>
            <a:ext cx="8229600" cy="487363"/>
            <a:chOff x="288" y="240"/>
            <a:chExt cx="5184" cy="307"/>
          </a:xfrm>
        </p:grpSpPr>
        <p:sp>
          <p:nvSpPr>
            <p:cNvPr id="2664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2664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66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矩形 13"/>
          <p:cNvSpPr>
            <a:spLocks noChangeArrowheads="1"/>
          </p:cNvSpPr>
          <p:nvPr/>
        </p:nvSpPr>
        <p:spPr bwMode="auto">
          <a:xfrm>
            <a:off x="790575" y="914400"/>
            <a:ext cx="2232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An Emissions Fee</a:t>
            </a:r>
            <a:endParaRPr lang="zh-CN" altLang="en-US" sz="2000">
              <a:ea typeface="SimSun" panose="02010600030101010101" pitchFamily="2" charset="-122"/>
              <a:cs typeface="Arial" panose="020B0604020202020204" pitchFamily="34" charset="0"/>
            </a:endParaRPr>
          </a:p>
        </p:txBody>
      </p:sp>
      <p:sp>
        <p:nvSpPr>
          <p:cNvPr id="27654" name="矩形 14"/>
          <p:cNvSpPr>
            <a:spLocks noChangeArrowheads="1"/>
          </p:cNvSpPr>
          <p:nvPr/>
        </p:nvSpPr>
        <p:spPr bwMode="auto">
          <a:xfrm>
            <a:off x="914400" y="1219200"/>
            <a:ext cx="6629400" cy="6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342900" indent="-342900">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b="1">
                <a:solidFill>
                  <a:schemeClr val="bg2"/>
                </a:solidFill>
                <a:latin typeface="Palatino" pitchFamily="2" charset="0"/>
              </a:rPr>
              <a:t>●</a:t>
            </a:r>
            <a:r>
              <a:rPr lang="en-US" altLang="zh-CN" sz="1800">
                <a:solidFill>
                  <a:schemeClr val="tx1"/>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emissions fee</a:t>
            </a:r>
            <a:r>
              <a:rPr lang="en-US" altLang="zh-CN" sz="1800">
                <a:solidFill>
                  <a:schemeClr val="tx1"/>
                </a:solidFill>
                <a:ea typeface="SimSun" panose="02010600030101010101" pitchFamily="2" charset="-122"/>
                <a:cs typeface="Arial" panose="020B0604020202020204" pitchFamily="34" charset="0"/>
              </a:rPr>
              <a:t>   Charge levied on each unit of a firm's emissions.</a:t>
            </a:r>
            <a:endParaRPr lang="zh-CN" altLang="en-US" sz="1800">
              <a:solidFill>
                <a:schemeClr val="tx1"/>
              </a:solidFill>
              <a:ea typeface="SimSun" panose="02010600030101010101" pitchFamily="2" charset="-122"/>
              <a:cs typeface="Arial" panose="020B0604020202020204" pitchFamily="34" charset="0"/>
            </a:endParaRPr>
          </a:p>
        </p:txBody>
      </p:sp>
      <p:sp>
        <p:nvSpPr>
          <p:cNvPr id="27655" name="矩形 12"/>
          <p:cNvSpPr>
            <a:spLocks noChangeArrowheads="1"/>
          </p:cNvSpPr>
          <p:nvPr/>
        </p:nvSpPr>
        <p:spPr bwMode="auto">
          <a:xfrm>
            <a:off x="762000" y="1812925"/>
            <a:ext cx="2794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Standards versus Fees</a:t>
            </a:r>
            <a:endParaRPr lang="zh-CN" altLang="en-US" sz="2000">
              <a:ea typeface="SimSun" panose="02010600030101010101" pitchFamily="2" charset="-122"/>
              <a:cs typeface="Arial" panose="020B0604020202020204" pitchFamily="34" charset="0"/>
            </a:endParaRPr>
          </a:p>
        </p:txBody>
      </p:sp>
      <p:sp>
        <p:nvSpPr>
          <p:cNvPr id="27657" name="矩形 18"/>
          <p:cNvSpPr>
            <a:spLocks noChangeArrowheads="1"/>
          </p:cNvSpPr>
          <p:nvPr/>
        </p:nvSpPr>
        <p:spPr bwMode="auto">
          <a:xfrm>
            <a:off x="869950" y="2200275"/>
            <a:ext cx="1063625"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18.6</a:t>
            </a:r>
            <a:endParaRPr lang="zh-CN" altLang="en-US" sz="1200" b="1">
              <a:solidFill>
                <a:srgbClr val="B27CB6"/>
              </a:solidFill>
              <a:ea typeface="SimSun" panose="02010600030101010101" pitchFamily="2" charset="-122"/>
              <a:cs typeface="Arial" panose="020B0604020202020204" pitchFamily="34" charset="0"/>
            </a:endParaRPr>
          </a:p>
        </p:txBody>
      </p:sp>
      <p:sp>
        <p:nvSpPr>
          <p:cNvPr id="27658" name="Rectangle 11"/>
          <p:cNvSpPr>
            <a:spLocks noChangeArrowheads="1"/>
          </p:cNvSpPr>
          <p:nvPr/>
        </p:nvSpPr>
        <p:spPr bwMode="auto">
          <a:xfrm>
            <a:off x="838200" y="2505075"/>
            <a:ext cx="2819400" cy="314325"/>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400" b="1">
                <a:solidFill>
                  <a:schemeClr val="tx1"/>
                </a:solidFill>
                <a:ea typeface="SimSun" panose="02010600030101010101" pitchFamily="2" charset="-122"/>
                <a:cs typeface="Arial" panose="020B0604020202020204" pitchFamily="34" charset="0"/>
              </a:rPr>
              <a:t>The Case for Fees</a:t>
            </a:r>
          </a:p>
        </p:txBody>
      </p:sp>
      <p:sp>
        <p:nvSpPr>
          <p:cNvPr id="27659" name="矩形 22"/>
          <p:cNvSpPr>
            <a:spLocks noChangeArrowheads="1"/>
          </p:cNvSpPr>
          <p:nvPr/>
        </p:nvSpPr>
        <p:spPr bwMode="auto">
          <a:xfrm>
            <a:off x="762000" y="2794000"/>
            <a:ext cx="3048000" cy="375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With limited information, a policymaker may be faced with the choice of either a single emissions fee or a single emissions standard for all firms.</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fee of $3 achieves a total emissions level of 14 units more cheaply than a 7-unit-per-firm emissions standard.</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With the fee, the firm with a lower abatement cost curve (Firm 2) reduces emissions more than the firm with a higher cost curve (Firm 1).</a:t>
            </a:r>
            <a:endParaRPr lang="zh-CN" altLang="en-US" sz="1600">
              <a:solidFill>
                <a:schemeClr val="tx1"/>
              </a:solidFill>
              <a:ea typeface="SimSun" panose="02010600030101010101" pitchFamily="2" charset="-122"/>
              <a:cs typeface="Arial" panose="020B0604020202020204" pitchFamily="34" charset="0"/>
            </a:endParaRPr>
          </a:p>
        </p:txBody>
      </p:sp>
      <p:pic>
        <p:nvPicPr>
          <p:cNvPr id="27668" name="Picture 20"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9" name="Picture 21"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0" name="Picture 22"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1" name="Picture 23"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2" name="Picture 24"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3" name="Picture 25"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6" name="Picture 28" descr="fig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81425" y="2209800"/>
            <a:ext cx="52101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wipe(left)">
                                      <p:cBhvr>
                                        <p:cTn id="7" dur="500"/>
                                        <p:tgtEl>
                                          <p:spTgt spid="2765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654"/>
                                        </p:tgtEl>
                                        <p:attrNameLst>
                                          <p:attrName>style.visibility</p:attrName>
                                        </p:attrNameLst>
                                      </p:cBhvr>
                                      <p:to>
                                        <p:strVal val="visible"/>
                                      </p:to>
                                    </p:set>
                                    <p:animEffect transition="in" filter="wipe(left)">
                                      <p:cBhvr>
                                        <p:cTn id="11" dur="500"/>
                                        <p:tgtEl>
                                          <p:spTgt spid="27654"/>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655"/>
                                        </p:tgtEl>
                                        <p:attrNameLst>
                                          <p:attrName>style.visibility</p:attrName>
                                        </p:attrNameLst>
                                      </p:cBhvr>
                                      <p:to>
                                        <p:strVal val="visible"/>
                                      </p:to>
                                    </p:set>
                                    <p:animEffect transition="in" filter="wipe(left)">
                                      <p:cBhvr>
                                        <p:cTn id="15" dur="500"/>
                                        <p:tgtEl>
                                          <p:spTgt spid="27655"/>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657"/>
                                        </p:tgtEl>
                                        <p:attrNameLst>
                                          <p:attrName>style.visibility</p:attrName>
                                        </p:attrNameLst>
                                      </p:cBhvr>
                                      <p:to>
                                        <p:strVal val="visible"/>
                                      </p:to>
                                    </p:set>
                                    <p:animEffect transition="in" filter="wipe(left)">
                                      <p:cBhvr>
                                        <p:cTn id="19" dur="500"/>
                                        <p:tgtEl>
                                          <p:spTgt spid="27657"/>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658"/>
                                        </p:tgtEl>
                                        <p:attrNameLst>
                                          <p:attrName>style.visibility</p:attrName>
                                        </p:attrNameLst>
                                      </p:cBhvr>
                                      <p:to>
                                        <p:strVal val="visible"/>
                                      </p:to>
                                    </p:set>
                                    <p:animEffect transition="in" filter="wipe(left)">
                                      <p:cBhvr>
                                        <p:cTn id="23" dur="500"/>
                                        <p:tgtEl>
                                          <p:spTgt spid="27658"/>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659">
                                            <p:txEl>
                                              <p:pRg st="0" end="0"/>
                                            </p:txEl>
                                          </p:spTgt>
                                        </p:tgtEl>
                                        <p:attrNameLst>
                                          <p:attrName>style.visibility</p:attrName>
                                        </p:attrNameLst>
                                      </p:cBhvr>
                                      <p:to>
                                        <p:strVal val="visible"/>
                                      </p:to>
                                    </p:set>
                                    <p:animEffect transition="in" filter="wipe(left)">
                                      <p:cBhvr>
                                        <p:cTn id="27" dur="500"/>
                                        <p:tgtEl>
                                          <p:spTgt spid="27659">
                                            <p:txEl>
                                              <p:pRg st="0" end="0"/>
                                            </p:txEl>
                                          </p:spTgt>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27668"/>
                                        </p:tgtEl>
                                        <p:attrNameLst>
                                          <p:attrName>style.visibility</p:attrName>
                                        </p:attrNameLst>
                                      </p:cBhvr>
                                      <p:to>
                                        <p:strVal val="visible"/>
                                      </p:to>
                                    </p:set>
                                    <p:animEffect transition="in" filter="wipe(left)">
                                      <p:cBhvr>
                                        <p:cTn id="31" dur="500"/>
                                        <p:tgtEl>
                                          <p:spTgt spid="27668"/>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27669"/>
                                        </p:tgtEl>
                                        <p:attrNameLst>
                                          <p:attrName>style.visibility</p:attrName>
                                        </p:attrNameLst>
                                      </p:cBhvr>
                                      <p:to>
                                        <p:strVal val="visible"/>
                                      </p:to>
                                    </p:set>
                                    <p:animEffect transition="in" filter="wipe(left)">
                                      <p:cBhvr>
                                        <p:cTn id="35" dur="1000"/>
                                        <p:tgtEl>
                                          <p:spTgt spid="27669"/>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27670"/>
                                        </p:tgtEl>
                                        <p:attrNameLst>
                                          <p:attrName>style.visibility</p:attrName>
                                        </p:attrNameLst>
                                      </p:cBhvr>
                                      <p:to>
                                        <p:strVal val="visible"/>
                                      </p:to>
                                    </p:set>
                                    <p:animEffect transition="in" filter="wipe(left)">
                                      <p:cBhvr>
                                        <p:cTn id="39" dur="1000"/>
                                        <p:tgtEl>
                                          <p:spTgt spid="27670"/>
                                        </p:tgtEl>
                                      </p:cBhvr>
                                    </p:animEffect>
                                  </p:childTnLst>
                                </p:cTn>
                              </p:par>
                            </p:childTnLst>
                          </p:cTn>
                        </p:par>
                        <p:par>
                          <p:cTn id="40" fill="hold" nodeType="afterGroup">
                            <p:stCondLst>
                              <p:cond delay="5500"/>
                            </p:stCondLst>
                            <p:childTnLst>
                              <p:par>
                                <p:cTn id="41" presetID="22" presetClass="entr" presetSubtype="8" fill="hold" nodeType="afterEffect">
                                  <p:stCondLst>
                                    <p:cond delay="0"/>
                                  </p:stCondLst>
                                  <p:childTnLst>
                                    <p:set>
                                      <p:cBhvr>
                                        <p:cTn id="42" dur="1" fill="hold">
                                          <p:stCondLst>
                                            <p:cond delay="0"/>
                                          </p:stCondLst>
                                        </p:cTn>
                                        <p:tgtEl>
                                          <p:spTgt spid="27671"/>
                                        </p:tgtEl>
                                        <p:attrNameLst>
                                          <p:attrName>style.visibility</p:attrName>
                                        </p:attrNameLst>
                                      </p:cBhvr>
                                      <p:to>
                                        <p:strVal val="visible"/>
                                      </p:to>
                                    </p:set>
                                    <p:animEffect transition="in" filter="wipe(left)">
                                      <p:cBhvr>
                                        <p:cTn id="43" dur="1000"/>
                                        <p:tgtEl>
                                          <p:spTgt spid="27671"/>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7659">
                                            <p:txEl>
                                              <p:pRg st="2" end="2"/>
                                            </p:txEl>
                                          </p:spTgt>
                                        </p:tgtEl>
                                        <p:attrNameLst>
                                          <p:attrName>style.visibility</p:attrName>
                                        </p:attrNameLst>
                                      </p:cBhvr>
                                      <p:to>
                                        <p:strVal val="visible"/>
                                      </p:to>
                                    </p:set>
                                    <p:animEffect transition="in" filter="wipe(left)">
                                      <p:cBhvr>
                                        <p:cTn id="48" dur="500"/>
                                        <p:tgtEl>
                                          <p:spTgt spid="27659">
                                            <p:txEl>
                                              <p:pRg st="2" end="2"/>
                                            </p:txEl>
                                          </p:spTgt>
                                        </p:tgtEl>
                                      </p:cBhvr>
                                    </p:animEffect>
                                  </p:childTnLst>
                                </p:cTn>
                              </p:par>
                            </p:childTnLst>
                          </p:cTn>
                        </p:par>
                        <p:par>
                          <p:cTn id="49" fill="hold" nodeType="afterGroup">
                            <p:stCondLst>
                              <p:cond delay="500"/>
                            </p:stCondLst>
                            <p:childTnLst>
                              <p:par>
                                <p:cTn id="50" presetID="22" presetClass="entr" presetSubtype="8" fill="hold" nodeType="afterEffect">
                                  <p:stCondLst>
                                    <p:cond delay="0"/>
                                  </p:stCondLst>
                                  <p:childTnLst>
                                    <p:set>
                                      <p:cBhvr>
                                        <p:cTn id="51" dur="1" fill="hold">
                                          <p:stCondLst>
                                            <p:cond delay="0"/>
                                          </p:stCondLst>
                                        </p:cTn>
                                        <p:tgtEl>
                                          <p:spTgt spid="27672"/>
                                        </p:tgtEl>
                                        <p:attrNameLst>
                                          <p:attrName>style.visibility</p:attrName>
                                        </p:attrNameLst>
                                      </p:cBhvr>
                                      <p:to>
                                        <p:strVal val="visible"/>
                                      </p:to>
                                    </p:set>
                                    <p:animEffect transition="in" filter="wipe(left)">
                                      <p:cBhvr>
                                        <p:cTn id="52" dur="1000"/>
                                        <p:tgtEl>
                                          <p:spTgt spid="27672"/>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27659">
                                            <p:txEl>
                                              <p:pRg st="4" end="4"/>
                                            </p:txEl>
                                          </p:spTgt>
                                        </p:tgtEl>
                                        <p:attrNameLst>
                                          <p:attrName>style.visibility</p:attrName>
                                        </p:attrNameLst>
                                      </p:cBhvr>
                                      <p:to>
                                        <p:strVal val="visible"/>
                                      </p:to>
                                    </p:set>
                                    <p:animEffect transition="in" filter="wipe(left)">
                                      <p:cBhvr>
                                        <p:cTn id="57" dur="500"/>
                                        <p:tgtEl>
                                          <p:spTgt spid="27659">
                                            <p:txEl>
                                              <p:pRg st="4" end="4"/>
                                            </p:txEl>
                                          </p:spTgt>
                                        </p:tgtEl>
                                      </p:cBhvr>
                                    </p:animEffect>
                                  </p:childTnLst>
                                </p:cTn>
                              </p:par>
                            </p:childTnLst>
                          </p:cTn>
                        </p:par>
                        <p:par>
                          <p:cTn id="58" fill="hold" nodeType="afterGroup">
                            <p:stCondLst>
                              <p:cond delay="500"/>
                            </p:stCondLst>
                            <p:childTnLst>
                              <p:par>
                                <p:cTn id="59" presetID="22" presetClass="entr" presetSubtype="4" fill="hold" nodeType="afterEffect">
                                  <p:stCondLst>
                                    <p:cond delay="0"/>
                                  </p:stCondLst>
                                  <p:childTnLst>
                                    <p:set>
                                      <p:cBhvr>
                                        <p:cTn id="60" dur="1" fill="hold">
                                          <p:stCondLst>
                                            <p:cond delay="0"/>
                                          </p:stCondLst>
                                        </p:cTn>
                                        <p:tgtEl>
                                          <p:spTgt spid="27673"/>
                                        </p:tgtEl>
                                        <p:attrNameLst>
                                          <p:attrName>style.visibility</p:attrName>
                                        </p:attrNameLst>
                                      </p:cBhvr>
                                      <p:to>
                                        <p:strVal val="visible"/>
                                      </p:to>
                                    </p:set>
                                    <p:animEffect transition="in" filter="wipe(down)">
                                      <p:cBhvr>
                                        <p:cTn id="61" dur="1000"/>
                                        <p:tgtEl>
                                          <p:spTgt spid="27673"/>
                                        </p:tgtEl>
                                      </p:cBhvr>
                                    </p:animEffect>
                                  </p:childTnLst>
                                </p:cTn>
                              </p:par>
                            </p:childTnLst>
                          </p:cTn>
                        </p:par>
                        <p:par>
                          <p:cTn id="62" fill="hold" nodeType="afterGroup">
                            <p:stCondLst>
                              <p:cond delay="1500"/>
                            </p:stCondLst>
                            <p:childTnLst>
                              <p:par>
                                <p:cTn id="63" presetID="22" presetClass="entr" presetSubtype="8" fill="hold" nodeType="afterEffect">
                                  <p:stCondLst>
                                    <p:cond delay="0"/>
                                  </p:stCondLst>
                                  <p:childTnLst>
                                    <p:set>
                                      <p:cBhvr>
                                        <p:cTn id="64" dur="1" fill="hold">
                                          <p:stCondLst>
                                            <p:cond delay="0"/>
                                          </p:stCondLst>
                                        </p:cTn>
                                        <p:tgtEl>
                                          <p:spTgt spid="27675"/>
                                        </p:tgtEl>
                                        <p:attrNameLst>
                                          <p:attrName>style.visibility</p:attrName>
                                        </p:attrNameLst>
                                      </p:cBhvr>
                                      <p:to>
                                        <p:strVal val="visible"/>
                                      </p:to>
                                    </p:set>
                                    <p:animEffect transition="in" filter="wipe(left)">
                                      <p:cBhvr>
                                        <p:cTn id="65" dur="1000"/>
                                        <p:tgtEl>
                                          <p:spTgt spid="27675"/>
                                        </p:tgtEl>
                                      </p:cBhvr>
                                    </p:animEffect>
                                  </p:childTnLst>
                                </p:cTn>
                              </p:par>
                            </p:childTnLst>
                          </p:cTn>
                        </p:par>
                        <p:par>
                          <p:cTn id="66" fill="hold" nodeType="afterGroup">
                            <p:stCondLst>
                              <p:cond delay="2500"/>
                            </p:stCondLst>
                            <p:childTnLst>
                              <p:par>
                                <p:cTn id="67" presetID="22" presetClass="entr" presetSubtype="4" fill="hold" nodeType="afterEffect">
                                  <p:stCondLst>
                                    <p:cond delay="0"/>
                                  </p:stCondLst>
                                  <p:childTnLst>
                                    <p:set>
                                      <p:cBhvr>
                                        <p:cTn id="68" dur="1" fill="hold">
                                          <p:stCondLst>
                                            <p:cond delay="0"/>
                                          </p:stCondLst>
                                        </p:cTn>
                                        <p:tgtEl>
                                          <p:spTgt spid="27676"/>
                                        </p:tgtEl>
                                        <p:attrNameLst>
                                          <p:attrName>style.visibility</p:attrName>
                                        </p:attrNameLst>
                                      </p:cBhvr>
                                      <p:to>
                                        <p:strVal val="visible"/>
                                      </p:to>
                                    </p:set>
                                    <p:animEffect transition="in" filter="wipe(down)">
                                      <p:cBhvr>
                                        <p:cTn id="69" dur="1000"/>
                                        <p:tgtEl>
                                          <p:spTgt spid="27676"/>
                                        </p:tgtEl>
                                      </p:cBhvr>
                                    </p:animEffect>
                                  </p:childTnLst>
                                </p:cTn>
                              </p:par>
                            </p:childTnLst>
                          </p:cTn>
                        </p:par>
                        <p:par>
                          <p:cTn id="70" fill="hold" nodeType="afterGroup">
                            <p:stCondLst>
                              <p:cond delay="3500"/>
                            </p:stCondLst>
                            <p:childTnLst>
                              <p:par>
                                <p:cTn id="71" presetID="22" presetClass="entr" presetSubtype="2" fill="hold" nodeType="afterEffect">
                                  <p:stCondLst>
                                    <p:cond delay="0"/>
                                  </p:stCondLst>
                                  <p:childTnLst>
                                    <p:set>
                                      <p:cBhvr>
                                        <p:cTn id="72" dur="1" fill="hold">
                                          <p:stCondLst>
                                            <p:cond delay="0"/>
                                          </p:stCondLst>
                                        </p:cTn>
                                        <p:tgtEl>
                                          <p:spTgt spid="27677"/>
                                        </p:tgtEl>
                                        <p:attrNameLst>
                                          <p:attrName>style.visibility</p:attrName>
                                        </p:attrNameLst>
                                      </p:cBhvr>
                                      <p:to>
                                        <p:strVal val="visible"/>
                                      </p:to>
                                    </p:set>
                                    <p:animEffect transition="in" filter="wipe(right)">
                                      <p:cBhvr>
                                        <p:cTn id="73" dur="2000"/>
                                        <p:tgtEl>
                                          <p:spTgt spid="27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p:bldP spid="27654" grpId="0"/>
      <p:bldP spid="27655" grpId="0"/>
      <p:bldP spid="27657" grpId="0"/>
      <p:bldP spid="27658" grpId="0" animBg="1"/>
      <p:bldP spid="2765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95" name="Picture 23" descr="fig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3" name="Picture 21"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27653" name="Group 3"/>
          <p:cNvGrpSpPr>
            <a:grpSpLocks/>
          </p:cNvGrpSpPr>
          <p:nvPr/>
        </p:nvGrpSpPr>
        <p:grpSpPr bwMode="auto">
          <a:xfrm>
            <a:off x="304800" y="381000"/>
            <a:ext cx="8229600" cy="487363"/>
            <a:chOff x="288" y="240"/>
            <a:chExt cx="5184" cy="307"/>
          </a:xfrm>
        </p:grpSpPr>
        <p:sp>
          <p:nvSpPr>
            <p:cNvPr id="2766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2766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76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矩形 18"/>
          <p:cNvSpPr>
            <a:spLocks noChangeArrowheads="1"/>
          </p:cNvSpPr>
          <p:nvPr/>
        </p:nvSpPr>
        <p:spPr bwMode="auto">
          <a:xfrm>
            <a:off x="809625" y="1627188"/>
            <a:ext cx="911225" cy="228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18.7</a:t>
            </a:r>
            <a:endParaRPr lang="zh-CN" altLang="en-US" sz="1200" b="1">
              <a:solidFill>
                <a:srgbClr val="B27CB6"/>
              </a:solidFill>
              <a:ea typeface="SimSun" panose="02010600030101010101" pitchFamily="2" charset="-122"/>
              <a:cs typeface="Arial" panose="020B0604020202020204" pitchFamily="34" charset="0"/>
            </a:endParaRPr>
          </a:p>
        </p:txBody>
      </p:sp>
      <p:sp>
        <p:nvSpPr>
          <p:cNvPr id="28679" name="Rectangle 11"/>
          <p:cNvSpPr>
            <a:spLocks noChangeArrowheads="1"/>
          </p:cNvSpPr>
          <p:nvPr/>
        </p:nvSpPr>
        <p:spPr bwMode="auto">
          <a:xfrm>
            <a:off x="762000" y="1863725"/>
            <a:ext cx="3048000" cy="3810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400" b="1">
                <a:solidFill>
                  <a:schemeClr val="tx1"/>
                </a:solidFill>
                <a:ea typeface="SimSun" panose="02010600030101010101" pitchFamily="2" charset="-122"/>
                <a:cs typeface="Arial" panose="020B0604020202020204" pitchFamily="34" charset="0"/>
              </a:rPr>
              <a:t>The Case for Standards</a:t>
            </a:r>
          </a:p>
        </p:txBody>
      </p:sp>
      <p:sp>
        <p:nvSpPr>
          <p:cNvPr id="28680" name="矩形 16"/>
          <p:cNvSpPr>
            <a:spLocks noChangeArrowheads="1"/>
          </p:cNvSpPr>
          <p:nvPr/>
        </p:nvSpPr>
        <p:spPr bwMode="auto">
          <a:xfrm>
            <a:off x="685800" y="2244725"/>
            <a:ext cx="3276600"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When the government has limited information about the costs and benefits of pollution abatement, either a standard or a fee may be preferable. The standard is preferable when the marginal external cost curve is steep and the marginal abatement cost curve is relatively flat.</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Here a 12.5 percent error in setting the standard leads to extra social costs of triangle </a:t>
            </a:r>
            <a:r>
              <a:rPr lang="en-US" altLang="zh-CN" sz="1600" i="1">
                <a:solidFill>
                  <a:schemeClr val="tx1"/>
                </a:solidFill>
                <a:ea typeface="SimSun" panose="02010600030101010101" pitchFamily="2" charset="-122"/>
                <a:cs typeface="Arial" panose="020B0604020202020204" pitchFamily="34" charset="0"/>
              </a:rPr>
              <a:t>ADE</a:t>
            </a:r>
            <a:r>
              <a:rPr lang="en-US" altLang="zh-CN" sz="1600">
                <a:solidFill>
                  <a:schemeClr val="tx1"/>
                </a:solidFill>
                <a:ea typeface="SimSun" panose="02010600030101010101" pitchFamily="2" charset="-122"/>
                <a:cs typeface="Arial" panose="020B0604020202020204" pitchFamily="34" charset="0"/>
              </a:rPr>
              <a:t>.</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same percentage error in setting a fee would result in excess costs of </a:t>
            </a:r>
            <a:r>
              <a:rPr lang="en-US" altLang="zh-CN" sz="1600" i="1">
                <a:solidFill>
                  <a:schemeClr val="tx1"/>
                </a:solidFill>
                <a:ea typeface="SimSun" panose="02010600030101010101" pitchFamily="2" charset="-122"/>
                <a:cs typeface="Arial" panose="020B0604020202020204" pitchFamily="34" charset="0"/>
              </a:rPr>
              <a:t>ABC</a:t>
            </a:r>
            <a:r>
              <a:rPr lang="en-US" altLang="zh-CN" sz="1600">
                <a:solidFill>
                  <a:schemeClr val="tx1"/>
                </a:solidFill>
                <a:ea typeface="SimSun" panose="02010600030101010101" pitchFamily="2" charset="-122"/>
                <a:cs typeface="Arial" panose="020B0604020202020204" pitchFamily="34" charset="0"/>
              </a:rPr>
              <a:t>.</a:t>
            </a:r>
            <a:endParaRPr lang="zh-CN" altLang="en-US" sz="1600">
              <a:solidFill>
                <a:schemeClr val="tx1"/>
              </a:solidFill>
              <a:ea typeface="SimSun" panose="02010600030101010101" pitchFamily="2" charset="-122"/>
              <a:cs typeface="Arial" panose="020B0604020202020204" pitchFamily="34" charset="0"/>
            </a:endParaRPr>
          </a:p>
        </p:txBody>
      </p:sp>
      <p:sp>
        <p:nvSpPr>
          <p:cNvPr id="27658" name="矩形 12"/>
          <p:cNvSpPr>
            <a:spLocks noChangeArrowheads="1"/>
          </p:cNvSpPr>
          <p:nvPr/>
        </p:nvSpPr>
        <p:spPr bwMode="auto">
          <a:xfrm>
            <a:off x="609600" y="1143000"/>
            <a:ext cx="2794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Standards versus Fees</a:t>
            </a:r>
            <a:endParaRPr lang="zh-CN" altLang="en-US" sz="2000">
              <a:ea typeface="SimSun" panose="02010600030101010101" pitchFamily="2" charset="-122"/>
              <a:cs typeface="Arial" panose="020B0604020202020204" pitchFamily="34" charset="0"/>
            </a:endParaRPr>
          </a:p>
        </p:txBody>
      </p:sp>
      <p:pic>
        <p:nvPicPr>
          <p:cNvPr id="28687" name="Picture 15"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8" name="Picture 16"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9" name="Picture 17"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0" name="Picture 18"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1" name="Picture 19"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4" name="Picture 22"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2400" y="1704975"/>
            <a:ext cx="4524375" cy="401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678"/>
                                        </p:tgtEl>
                                        <p:attrNameLst>
                                          <p:attrName>style.visibility</p:attrName>
                                        </p:attrNameLst>
                                      </p:cBhvr>
                                      <p:to>
                                        <p:strVal val="visible"/>
                                      </p:to>
                                    </p:set>
                                    <p:animEffect transition="in" filter="wipe(left)">
                                      <p:cBhvr>
                                        <p:cTn id="7" dur="500"/>
                                        <p:tgtEl>
                                          <p:spTgt spid="2867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679"/>
                                        </p:tgtEl>
                                        <p:attrNameLst>
                                          <p:attrName>style.visibility</p:attrName>
                                        </p:attrNameLst>
                                      </p:cBhvr>
                                      <p:to>
                                        <p:strVal val="visible"/>
                                      </p:to>
                                    </p:set>
                                    <p:animEffect transition="in" filter="wipe(left)">
                                      <p:cBhvr>
                                        <p:cTn id="11" dur="500"/>
                                        <p:tgtEl>
                                          <p:spTgt spid="2867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680">
                                            <p:txEl>
                                              <p:pRg st="0" end="0"/>
                                            </p:txEl>
                                          </p:spTgt>
                                        </p:tgtEl>
                                        <p:attrNameLst>
                                          <p:attrName>style.visibility</p:attrName>
                                        </p:attrNameLst>
                                      </p:cBhvr>
                                      <p:to>
                                        <p:strVal val="visible"/>
                                      </p:to>
                                    </p:set>
                                    <p:animEffect transition="in" filter="wipe(left)">
                                      <p:cBhvr>
                                        <p:cTn id="15" dur="500"/>
                                        <p:tgtEl>
                                          <p:spTgt spid="28680">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28687"/>
                                        </p:tgtEl>
                                        <p:attrNameLst>
                                          <p:attrName>style.visibility</p:attrName>
                                        </p:attrNameLst>
                                      </p:cBhvr>
                                      <p:to>
                                        <p:strVal val="visible"/>
                                      </p:to>
                                    </p:set>
                                    <p:animEffect transition="in" filter="wipe(left)">
                                      <p:cBhvr>
                                        <p:cTn id="19" dur="500"/>
                                        <p:tgtEl>
                                          <p:spTgt spid="28687"/>
                                        </p:tgtEl>
                                      </p:cBhvr>
                                    </p:animEffect>
                                  </p:childTnLst>
                                </p:cTn>
                              </p:par>
                            </p:childTnLst>
                          </p:cTn>
                        </p:par>
                        <p:par>
                          <p:cTn id="20" fill="hold" nodeType="afterGroup">
                            <p:stCondLst>
                              <p:cond delay="2000"/>
                            </p:stCondLst>
                            <p:childTnLst>
                              <p:par>
                                <p:cTn id="21" presetID="22" presetClass="entr" presetSubtype="4" fill="hold" nodeType="afterEffect">
                                  <p:stCondLst>
                                    <p:cond delay="0"/>
                                  </p:stCondLst>
                                  <p:childTnLst>
                                    <p:set>
                                      <p:cBhvr>
                                        <p:cTn id="22" dur="1" fill="hold">
                                          <p:stCondLst>
                                            <p:cond delay="0"/>
                                          </p:stCondLst>
                                        </p:cTn>
                                        <p:tgtEl>
                                          <p:spTgt spid="28688"/>
                                        </p:tgtEl>
                                        <p:attrNameLst>
                                          <p:attrName>style.visibility</p:attrName>
                                        </p:attrNameLst>
                                      </p:cBhvr>
                                      <p:to>
                                        <p:strVal val="visible"/>
                                      </p:to>
                                    </p:set>
                                    <p:animEffect transition="in" filter="wipe(down)">
                                      <p:cBhvr>
                                        <p:cTn id="23" dur="1000"/>
                                        <p:tgtEl>
                                          <p:spTgt spid="28688"/>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28689"/>
                                        </p:tgtEl>
                                        <p:attrNameLst>
                                          <p:attrName>style.visibility</p:attrName>
                                        </p:attrNameLst>
                                      </p:cBhvr>
                                      <p:to>
                                        <p:strVal val="visible"/>
                                      </p:to>
                                    </p:set>
                                    <p:animEffect transition="in" filter="wipe(left)">
                                      <p:cBhvr>
                                        <p:cTn id="27" dur="1000"/>
                                        <p:tgtEl>
                                          <p:spTgt spid="28689"/>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28690"/>
                                        </p:tgtEl>
                                        <p:attrNameLst>
                                          <p:attrName>style.visibility</p:attrName>
                                        </p:attrNameLst>
                                      </p:cBhvr>
                                      <p:to>
                                        <p:strVal val="visible"/>
                                      </p:to>
                                    </p:set>
                                    <p:animEffect transition="in" filter="wipe(left)">
                                      <p:cBhvr>
                                        <p:cTn id="31" dur="1000"/>
                                        <p:tgtEl>
                                          <p:spTgt spid="28690"/>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8680">
                                            <p:txEl>
                                              <p:pRg st="2" end="2"/>
                                            </p:txEl>
                                          </p:spTgt>
                                        </p:tgtEl>
                                        <p:attrNameLst>
                                          <p:attrName>style.visibility</p:attrName>
                                        </p:attrNameLst>
                                      </p:cBhvr>
                                      <p:to>
                                        <p:strVal val="visible"/>
                                      </p:to>
                                    </p:set>
                                    <p:animEffect transition="in" filter="wipe(left)">
                                      <p:cBhvr>
                                        <p:cTn id="36" dur="500"/>
                                        <p:tgtEl>
                                          <p:spTgt spid="28680">
                                            <p:txEl>
                                              <p:pRg st="2" end="2"/>
                                            </p:txEl>
                                          </p:spTgt>
                                        </p:tgtEl>
                                      </p:cBhvr>
                                    </p:animEffect>
                                  </p:childTnLst>
                                </p:cTn>
                              </p:par>
                            </p:childTnLst>
                          </p:cTn>
                        </p:par>
                        <p:par>
                          <p:cTn id="37" fill="hold" nodeType="afterGroup">
                            <p:stCondLst>
                              <p:cond delay="500"/>
                            </p:stCondLst>
                            <p:childTnLst>
                              <p:par>
                                <p:cTn id="38" presetID="22" presetClass="entr" presetSubtype="4" fill="hold" nodeType="afterEffect">
                                  <p:stCondLst>
                                    <p:cond delay="0"/>
                                  </p:stCondLst>
                                  <p:childTnLst>
                                    <p:set>
                                      <p:cBhvr>
                                        <p:cTn id="39" dur="1" fill="hold">
                                          <p:stCondLst>
                                            <p:cond delay="0"/>
                                          </p:stCondLst>
                                        </p:cTn>
                                        <p:tgtEl>
                                          <p:spTgt spid="28691"/>
                                        </p:tgtEl>
                                        <p:attrNameLst>
                                          <p:attrName>style.visibility</p:attrName>
                                        </p:attrNameLst>
                                      </p:cBhvr>
                                      <p:to>
                                        <p:strVal val="visible"/>
                                      </p:to>
                                    </p:set>
                                    <p:animEffect transition="in" filter="wipe(down)">
                                      <p:cBhvr>
                                        <p:cTn id="40" dur="1000"/>
                                        <p:tgtEl>
                                          <p:spTgt spid="28691"/>
                                        </p:tgtEl>
                                      </p:cBhvr>
                                    </p:animEffect>
                                  </p:childTnLst>
                                </p:cTn>
                              </p:par>
                            </p:childTnLst>
                          </p:cTn>
                        </p:par>
                        <p:par>
                          <p:cTn id="41" fill="hold" nodeType="afterGroup">
                            <p:stCondLst>
                              <p:cond delay="1500"/>
                            </p:stCondLst>
                            <p:childTnLst>
                              <p:par>
                                <p:cTn id="42" presetID="22" presetClass="entr" presetSubtype="8" fill="hold" nodeType="afterEffect">
                                  <p:stCondLst>
                                    <p:cond delay="0"/>
                                  </p:stCondLst>
                                  <p:childTnLst>
                                    <p:set>
                                      <p:cBhvr>
                                        <p:cTn id="43" dur="1" fill="hold">
                                          <p:stCondLst>
                                            <p:cond delay="0"/>
                                          </p:stCondLst>
                                        </p:cTn>
                                        <p:tgtEl>
                                          <p:spTgt spid="28693"/>
                                        </p:tgtEl>
                                        <p:attrNameLst>
                                          <p:attrName>style.visibility</p:attrName>
                                        </p:attrNameLst>
                                      </p:cBhvr>
                                      <p:to>
                                        <p:strVal val="visible"/>
                                      </p:to>
                                    </p:set>
                                    <p:animEffect transition="in" filter="wipe(left)">
                                      <p:cBhvr>
                                        <p:cTn id="44" dur="1000"/>
                                        <p:tgtEl>
                                          <p:spTgt spid="28693"/>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28680">
                                            <p:txEl>
                                              <p:pRg st="4" end="4"/>
                                            </p:txEl>
                                          </p:spTgt>
                                        </p:tgtEl>
                                        <p:attrNameLst>
                                          <p:attrName>style.visibility</p:attrName>
                                        </p:attrNameLst>
                                      </p:cBhvr>
                                      <p:to>
                                        <p:strVal val="visible"/>
                                      </p:to>
                                    </p:set>
                                    <p:animEffect transition="in" filter="wipe(left)">
                                      <p:cBhvr>
                                        <p:cTn id="49" dur="500"/>
                                        <p:tgtEl>
                                          <p:spTgt spid="28680">
                                            <p:txEl>
                                              <p:pRg st="4" end="4"/>
                                            </p:txEl>
                                          </p:spTgt>
                                        </p:tgtEl>
                                      </p:cBhvr>
                                    </p:animEffect>
                                  </p:childTnLst>
                                </p:cTn>
                              </p:par>
                            </p:childTnLst>
                          </p:cTn>
                        </p:par>
                        <p:par>
                          <p:cTn id="50" fill="hold" nodeType="afterGroup">
                            <p:stCondLst>
                              <p:cond delay="500"/>
                            </p:stCondLst>
                            <p:childTnLst>
                              <p:par>
                                <p:cTn id="51" presetID="22" presetClass="entr" presetSubtype="4" fill="hold" nodeType="afterEffect">
                                  <p:stCondLst>
                                    <p:cond delay="0"/>
                                  </p:stCondLst>
                                  <p:childTnLst>
                                    <p:set>
                                      <p:cBhvr>
                                        <p:cTn id="52" dur="1" fill="hold">
                                          <p:stCondLst>
                                            <p:cond delay="0"/>
                                          </p:stCondLst>
                                        </p:cTn>
                                        <p:tgtEl>
                                          <p:spTgt spid="28694"/>
                                        </p:tgtEl>
                                        <p:attrNameLst>
                                          <p:attrName>style.visibility</p:attrName>
                                        </p:attrNameLst>
                                      </p:cBhvr>
                                      <p:to>
                                        <p:strVal val="visible"/>
                                      </p:to>
                                    </p:set>
                                    <p:animEffect transition="in" filter="wipe(down)">
                                      <p:cBhvr>
                                        <p:cTn id="53" dur="1000"/>
                                        <p:tgtEl>
                                          <p:spTgt spid="28694"/>
                                        </p:tgtEl>
                                      </p:cBhvr>
                                    </p:animEffect>
                                  </p:childTnLst>
                                </p:cTn>
                              </p:par>
                            </p:childTnLst>
                          </p:cTn>
                        </p:par>
                        <p:par>
                          <p:cTn id="54" fill="hold" nodeType="afterGroup">
                            <p:stCondLst>
                              <p:cond delay="1500"/>
                            </p:stCondLst>
                            <p:childTnLst>
                              <p:par>
                                <p:cTn id="55" presetID="22" presetClass="entr" presetSubtype="4" fill="hold" nodeType="afterEffect">
                                  <p:stCondLst>
                                    <p:cond delay="0"/>
                                  </p:stCondLst>
                                  <p:childTnLst>
                                    <p:set>
                                      <p:cBhvr>
                                        <p:cTn id="56" dur="1" fill="hold">
                                          <p:stCondLst>
                                            <p:cond delay="0"/>
                                          </p:stCondLst>
                                        </p:cTn>
                                        <p:tgtEl>
                                          <p:spTgt spid="28695"/>
                                        </p:tgtEl>
                                        <p:attrNameLst>
                                          <p:attrName>style.visibility</p:attrName>
                                        </p:attrNameLst>
                                      </p:cBhvr>
                                      <p:to>
                                        <p:strVal val="visible"/>
                                      </p:to>
                                    </p:set>
                                    <p:animEffect transition="in" filter="wipe(down)">
                                      <p:cBhvr>
                                        <p:cTn id="57" dur="1000"/>
                                        <p:tgtEl>
                                          <p:spTgt spid="286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p:bldP spid="28679" grpId="0" animBg="1"/>
      <p:bldP spid="2868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10" name="Rectangle 14"/>
          <p:cNvSpPr>
            <a:spLocks noChangeArrowheads="1"/>
          </p:cNvSpPr>
          <p:nvPr/>
        </p:nvSpPr>
        <p:spPr bwMode="auto">
          <a:xfrm>
            <a:off x="952500" y="4162425"/>
            <a:ext cx="7581900" cy="2314575"/>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GB" altLang="en-US" sz="1800">
              <a:solidFill>
                <a:schemeClr val="tx1"/>
              </a:solidFill>
              <a:latin typeface="Palatino" pitchFamily="2" charset="0"/>
            </a:endParaRPr>
          </a:p>
        </p:txBody>
      </p:sp>
      <p:sp>
        <p:nvSpPr>
          <p:cNvPr id="28675"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28676" name="Group 3"/>
          <p:cNvGrpSpPr>
            <a:grpSpLocks/>
          </p:cNvGrpSpPr>
          <p:nvPr/>
        </p:nvGrpSpPr>
        <p:grpSpPr bwMode="auto">
          <a:xfrm>
            <a:off x="304800" y="381000"/>
            <a:ext cx="8229600" cy="487363"/>
            <a:chOff x="288" y="240"/>
            <a:chExt cx="5184" cy="307"/>
          </a:xfrm>
        </p:grpSpPr>
        <p:sp>
          <p:nvSpPr>
            <p:cNvPr id="2868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2868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8677"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矩形 11"/>
          <p:cNvSpPr>
            <a:spLocks noChangeArrowheads="1"/>
          </p:cNvSpPr>
          <p:nvPr/>
        </p:nvSpPr>
        <p:spPr bwMode="auto">
          <a:xfrm>
            <a:off x="609600" y="914400"/>
            <a:ext cx="34877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Tradeable Emissions Permits</a:t>
            </a:r>
            <a:endParaRPr lang="zh-CN" altLang="en-US" sz="2000">
              <a:ea typeface="SimSun" panose="02010600030101010101" pitchFamily="2" charset="-122"/>
              <a:cs typeface="Arial" panose="020B0604020202020204" pitchFamily="34" charset="0"/>
            </a:endParaRPr>
          </a:p>
        </p:txBody>
      </p:sp>
      <p:sp>
        <p:nvSpPr>
          <p:cNvPr id="29702" name="矩形 13"/>
          <p:cNvSpPr>
            <a:spLocks noChangeArrowheads="1"/>
          </p:cNvSpPr>
          <p:nvPr/>
        </p:nvSpPr>
        <p:spPr bwMode="auto">
          <a:xfrm>
            <a:off x="914400" y="1295400"/>
            <a:ext cx="7315200"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174625" indent="-17462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b="1">
                <a:solidFill>
                  <a:schemeClr val="bg2"/>
                </a:solidFill>
                <a:latin typeface="Palatino" pitchFamily="2" charset="0"/>
              </a:rPr>
              <a:t>●</a:t>
            </a:r>
            <a:r>
              <a:rPr lang="en-US" altLang="zh-CN" sz="1800">
                <a:solidFill>
                  <a:schemeClr val="tx1"/>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tradeable emissions permits</a:t>
            </a:r>
            <a:r>
              <a:rPr lang="en-US" altLang="zh-CN" sz="1800">
                <a:solidFill>
                  <a:schemeClr val="tx1"/>
                </a:solidFill>
                <a:ea typeface="SimSun" panose="02010600030101010101" pitchFamily="2" charset="-122"/>
                <a:cs typeface="Arial" panose="020B0604020202020204" pitchFamily="34" charset="0"/>
              </a:rPr>
              <a:t>    System of marketable</a:t>
            </a:r>
            <a:br>
              <a:rPr lang="en-US" altLang="zh-CN" sz="1800">
                <a:solidFill>
                  <a:schemeClr val="tx1"/>
                </a:solidFill>
                <a:ea typeface="SimSun" panose="02010600030101010101" pitchFamily="2" charset="-122"/>
                <a:cs typeface="Arial" panose="020B0604020202020204" pitchFamily="34" charset="0"/>
              </a:rPr>
            </a:br>
            <a:r>
              <a:rPr lang="en-US" altLang="zh-CN" sz="1800">
                <a:solidFill>
                  <a:schemeClr val="tx1"/>
                </a:solidFill>
                <a:ea typeface="SimSun" panose="02010600030101010101" pitchFamily="2" charset="-122"/>
                <a:cs typeface="Arial" panose="020B0604020202020204" pitchFamily="34" charset="0"/>
              </a:rPr>
              <a:t>permits, allocated among firms, specifying the maximum level of emissions that can be generated.</a:t>
            </a:r>
            <a:endParaRPr lang="zh-CN" altLang="en-US" sz="1800">
              <a:solidFill>
                <a:schemeClr val="tx1"/>
              </a:solidFill>
              <a:ea typeface="SimSun" panose="02010600030101010101" pitchFamily="2" charset="-122"/>
              <a:cs typeface="Arial" panose="020B0604020202020204" pitchFamily="34" charset="0"/>
            </a:endParaRPr>
          </a:p>
        </p:txBody>
      </p:sp>
      <p:sp>
        <p:nvSpPr>
          <p:cNvPr id="29707" name="矩形 13"/>
          <p:cNvSpPr>
            <a:spLocks noChangeArrowheads="1"/>
          </p:cNvSpPr>
          <p:nvPr/>
        </p:nvSpPr>
        <p:spPr bwMode="auto">
          <a:xfrm>
            <a:off x="914400" y="2209800"/>
            <a:ext cx="73152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ea typeface="SimSun" panose="02010600030101010101" pitchFamily="2" charset="-122"/>
                <a:cs typeface="Arial" panose="020B0604020202020204" pitchFamily="34" charset="0"/>
              </a:rPr>
              <a:t>Marketable emissions permits create a market for externalities. This market approach is appealing because it combines some of the advantageous features of a system of standards with the cost advantages of a fee system.</a:t>
            </a:r>
            <a:endParaRPr lang="zh-CN" altLang="en-US" sz="1800">
              <a:solidFill>
                <a:schemeClr val="tx1"/>
              </a:solidFill>
              <a:ea typeface="SimSun" panose="02010600030101010101" pitchFamily="2" charset="-122"/>
              <a:cs typeface="Arial" panose="020B0604020202020204" pitchFamily="34" charset="0"/>
            </a:endParaRPr>
          </a:p>
        </p:txBody>
      </p:sp>
      <p:pic>
        <p:nvPicPr>
          <p:cNvPr id="2970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800" y="3857625"/>
            <a:ext cx="1400175"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11" name="矩形 13"/>
          <p:cNvSpPr>
            <a:spLocks noChangeArrowheads="1"/>
          </p:cNvSpPr>
          <p:nvPr/>
        </p:nvSpPr>
        <p:spPr bwMode="auto">
          <a:xfrm>
            <a:off x="2590800" y="4086225"/>
            <a:ext cx="5943600" cy="2562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ea typeface="SimSun" panose="02010600030101010101" pitchFamily="2" charset="-122"/>
                <a:cs typeface="Arial" panose="020B0604020202020204" pitchFamily="34" charset="0"/>
              </a:rPr>
              <a:t>Sulfur dioxide emissions produced through the burning of coal for use in electric power generation and the wide use of coal-based home furnaces have caused a huge problem in Beijing as well as other cities in China.</a:t>
            </a:r>
          </a:p>
          <a:p>
            <a:pPr eaLnBrk="1" hangingPunct="1">
              <a:spcBef>
                <a:spcPct val="0"/>
              </a:spcBef>
              <a:buFontTx/>
              <a:buNone/>
            </a:pPr>
            <a:endParaRPr lang="en-US" altLang="en-US" sz="9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endParaRPr lang="en-US" altLang="en-US" sz="9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800">
                <a:solidFill>
                  <a:schemeClr val="tx1"/>
                </a:solidFill>
                <a:ea typeface="SimSun" panose="02010600030101010101" pitchFamily="2" charset="-122"/>
                <a:cs typeface="Arial" panose="020B0604020202020204" pitchFamily="34" charset="0"/>
              </a:rPr>
              <a:t>Over the long term, the key to solving Beijing’s problem is to replace coal with cleaner fuels, to encourage the use of public transportation, and to introduce fuel-efficient hybrid vehicles.</a:t>
            </a:r>
            <a:endParaRPr lang="zh-CN" altLang="en-US" sz="1800">
              <a:solidFill>
                <a:schemeClr val="tx1"/>
              </a:solidFill>
              <a:ea typeface="SimSun" panose="02010600030101010101" pitchFamily="2" charset="-122"/>
              <a:cs typeface="Arial" panose="020B0604020202020204" pitchFamily="34" charset="0"/>
            </a:endParaRPr>
          </a:p>
        </p:txBody>
      </p:sp>
      <p:pic>
        <p:nvPicPr>
          <p:cNvPr id="29712" name="Picture 16" descr="example_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6788" y="3476625"/>
            <a:ext cx="756761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29701"/>
                                        </p:tgtEl>
                                        <p:attrNameLst>
                                          <p:attrName>style.visibility</p:attrName>
                                        </p:attrNameLst>
                                      </p:cBhvr>
                                      <p:to>
                                        <p:strVal val="visible"/>
                                      </p:to>
                                    </p:set>
                                    <p:animEffect transition="in" filter="wipe(left)">
                                      <p:cBhvr>
                                        <p:cTn id="7" dur="500"/>
                                        <p:tgtEl>
                                          <p:spTgt spid="29701"/>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9702"/>
                                        </p:tgtEl>
                                        <p:attrNameLst>
                                          <p:attrName>style.visibility</p:attrName>
                                        </p:attrNameLst>
                                      </p:cBhvr>
                                      <p:to>
                                        <p:strVal val="visible"/>
                                      </p:to>
                                    </p:set>
                                    <p:animEffect transition="in" filter="wipe(left)">
                                      <p:cBhvr>
                                        <p:cTn id="11" dur="500"/>
                                        <p:tgtEl>
                                          <p:spTgt spid="29702"/>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9707"/>
                                        </p:tgtEl>
                                        <p:attrNameLst>
                                          <p:attrName>style.visibility</p:attrName>
                                        </p:attrNameLst>
                                      </p:cBhvr>
                                      <p:to>
                                        <p:strVal val="visible"/>
                                      </p:to>
                                    </p:set>
                                    <p:animEffect transition="in" filter="wipe(left)">
                                      <p:cBhvr>
                                        <p:cTn id="15" dur="500"/>
                                        <p:tgtEl>
                                          <p:spTgt spid="2970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nodeType="clickEffect">
                                  <p:stCondLst>
                                    <p:cond delay="0"/>
                                  </p:stCondLst>
                                  <p:childTnLst>
                                    <p:set>
                                      <p:cBhvr>
                                        <p:cTn id="19" dur="1" fill="hold">
                                          <p:stCondLst>
                                            <p:cond delay="0"/>
                                          </p:stCondLst>
                                        </p:cTn>
                                        <p:tgtEl>
                                          <p:spTgt spid="29712"/>
                                        </p:tgtEl>
                                        <p:attrNameLst>
                                          <p:attrName>style.visibility</p:attrName>
                                        </p:attrNameLst>
                                      </p:cBhvr>
                                      <p:to>
                                        <p:strVal val="visible"/>
                                      </p:to>
                                    </p:set>
                                    <p:animEffect transition="in" filter="wipe(left)">
                                      <p:cBhvr>
                                        <p:cTn id="20" dur="500"/>
                                        <p:tgtEl>
                                          <p:spTgt spid="29712"/>
                                        </p:tgtEl>
                                      </p:cBhvr>
                                    </p:animEffect>
                                  </p:childTnLst>
                                </p:cTn>
                              </p:par>
                            </p:childTnLst>
                          </p:cTn>
                        </p:par>
                        <p:par>
                          <p:cTn id="21" fill="hold" nodeType="afterGroup">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29710"/>
                                        </p:tgtEl>
                                        <p:attrNameLst>
                                          <p:attrName>style.visibility</p:attrName>
                                        </p:attrNameLst>
                                      </p:cBhvr>
                                      <p:to>
                                        <p:strVal val="visible"/>
                                      </p:to>
                                    </p:set>
                                    <p:animEffect transition="in" filter="fade">
                                      <p:cBhvr>
                                        <p:cTn id="24" dur="500"/>
                                        <p:tgtEl>
                                          <p:spTgt spid="29710"/>
                                        </p:tgtEl>
                                      </p:cBhvr>
                                    </p:animEffect>
                                  </p:childTnLst>
                                </p:cTn>
                              </p:par>
                            </p:childTnLst>
                          </p:cTn>
                        </p:par>
                        <p:par>
                          <p:cTn id="25" fill="hold" nodeType="afterGroup">
                            <p:stCondLst>
                              <p:cond delay="1000"/>
                            </p:stCondLst>
                            <p:childTnLst>
                              <p:par>
                                <p:cTn id="26" presetID="10" presetClass="entr" presetSubtype="0" fill="hold" nodeType="afterEffect">
                                  <p:stCondLst>
                                    <p:cond delay="0"/>
                                  </p:stCondLst>
                                  <p:childTnLst>
                                    <p:set>
                                      <p:cBhvr>
                                        <p:cTn id="27" dur="1" fill="hold">
                                          <p:stCondLst>
                                            <p:cond delay="0"/>
                                          </p:stCondLst>
                                        </p:cTn>
                                        <p:tgtEl>
                                          <p:spTgt spid="29709"/>
                                        </p:tgtEl>
                                        <p:attrNameLst>
                                          <p:attrName>style.visibility</p:attrName>
                                        </p:attrNameLst>
                                      </p:cBhvr>
                                      <p:to>
                                        <p:strVal val="visible"/>
                                      </p:to>
                                    </p:set>
                                    <p:animEffect transition="in" filter="fade">
                                      <p:cBhvr>
                                        <p:cTn id="28" dur="500"/>
                                        <p:tgtEl>
                                          <p:spTgt spid="29709"/>
                                        </p:tgtEl>
                                      </p:cBhvr>
                                    </p:animEffect>
                                  </p:childTnLst>
                                </p:cTn>
                              </p:par>
                            </p:childTnLst>
                          </p:cTn>
                        </p:par>
                        <p:par>
                          <p:cTn id="29" fill="hold" nodeType="afterGroup">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9711"/>
                                        </p:tgtEl>
                                        <p:attrNameLst>
                                          <p:attrName>style.visibility</p:attrName>
                                        </p:attrNameLst>
                                      </p:cBhvr>
                                      <p:to>
                                        <p:strVal val="visible"/>
                                      </p:to>
                                    </p:set>
                                    <p:animEffect transition="in" filter="wipe(left)">
                                      <p:cBhvr>
                                        <p:cTn id="32" dur="500"/>
                                        <p:tgtEl>
                                          <p:spTgt spid="297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0" grpId="0" animBg="1"/>
      <p:bldP spid="29701" grpId="0"/>
      <p:bldP spid="29702" grpId="0"/>
      <p:bldP spid="29707" grpId="0"/>
      <p:bldP spid="297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29699" name="Group 3"/>
          <p:cNvGrpSpPr>
            <a:grpSpLocks/>
          </p:cNvGrpSpPr>
          <p:nvPr/>
        </p:nvGrpSpPr>
        <p:grpSpPr bwMode="auto">
          <a:xfrm>
            <a:off x="304800" y="381000"/>
            <a:ext cx="8229600" cy="487363"/>
            <a:chOff x="288" y="240"/>
            <a:chExt cx="5184" cy="307"/>
          </a:xfrm>
        </p:grpSpPr>
        <p:sp>
          <p:nvSpPr>
            <p:cNvPr id="29709"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29710"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970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3" name="Rectangle 9"/>
          <p:cNvSpPr>
            <a:spLocks noChangeArrowheads="1"/>
          </p:cNvSpPr>
          <p:nvPr/>
        </p:nvSpPr>
        <p:spPr bwMode="auto">
          <a:xfrm>
            <a:off x="685800" y="1676400"/>
            <a:ext cx="8077200" cy="48006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GB" altLang="en-US" sz="1800">
              <a:solidFill>
                <a:schemeClr val="tx1"/>
              </a:solidFill>
              <a:latin typeface="Palatino" pitchFamily="2" charset="0"/>
            </a:endParaRPr>
          </a:p>
        </p:txBody>
      </p:sp>
      <p:pic>
        <p:nvPicPr>
          <p:cNvPr id="31754" name="Picture 10" descr="example_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057275"/>
            <a:ext cx="64484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5" name="Rectangle 11"/>
          <p:cNvSpPr>
            <a:spLocks noChangeArrowheads="1"/>
          </p:cNvSpPr>
          <p:nvPr/>
        </p:nvSpPr>
        <p:spPr bwMode="auto">
          <a:xfrm>
            <a:off x="838200" y="1676400"/>
            <a:ext cx="3352800" cy="2286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400" b="1">
                <a:solidFill>
                  <a:schemeClr val="tx1"/>
                </a:solidFill>
                <a:ea typeface="SimSun" panose="02010600030101010101" pitchFamily="2" charset="-122"/>
                <a:cs typeface="Arial" panose="020B0604020202020204" pitchFamily="34" charset="0"/>
              </a:rPr>
              <a:t>Price of Tradeable Emissions Permits</a:t>
            </a:r>
          </a:p>
        </p:txBody>
      </p:sp>
      <p:sp>
        <p:nvSpPr>
          <p:cNvPr id="31756" name="矩形 10"/>
          <p:cNvSpPr>
            <a:spLocks noChangeArrowheads="1"/>
          </p:cNvSpPr>
          <p:nvPr/>
        </p:nvSpPr>
        <p:spPr bwMode="auto">
          <a:xfrm>
            <a:off x="914400" y="5257800"/>
            <a:ext cx="7848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800">
                <a:solidFill>
                  <a:schemeClr val="tx1"/>
                </a:solidFill>
                <a:ea typeface="SimSun" panose="02010600030101010101" pitchFamily="2" charset="-122"/>
                <a:cs typeface="Arial" panose="020B0604020202020204" pitchFamily="34" charset="0"/>
              </a:rPr>
              <a:t>The price of tradeable permits for sulfur dioxide emissions fluctuated between $100 and $200 in the period 1993 to 2003, but then increased sharply during 2005 and 2006 in response to an increased demand for permits. Since then, the price has fluctuated around $400 to $500 per ton.</a:t>
            </a:r>
            <a:endParaRPr lang="zh-CN" altLang="en-US" sz="1800">
              <a:solidFill>
                <a:schemeClr val="tx1"/>
              </a:solidFill>
              <a:ea typeface="SimSun" panose="02010600030101010101" pitchFamily="2" charset="-122"/>
              <a:cs typeface="Arial" panose="020B0604020202020204" pitchFamily="34" charset="0"/>
            </a:endParaRPr>
          </a:p>
        </p:txBody>
      </p:sp>
      <p:sp>
        <p:nvSpPr>
          <p:cNvPr id="31757" name="矩形 18"/>
          <p:cNvSpPr>
            <a:spLocks noChangeArrowheads="1"/>
          </p:cNvSpPr>
          <p:nvPr/>
        </p:nvSpPr>
        <p:spPr bwMode="auto">
          <a:xfrm>
            <a:off x="838200" y="1371600"/>
            <a:ext cx="10668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18.8</a:t>
            </a:r>
            <a:endParaRPr lang="zh-CN" altLang="en-US" sz="1200" b="1">
              <a:solidFill>
                <a:srgbClr val="B27CB6"/>
              </a:solidFill>
              <a:ea typeface="SimSun" panose="02010600030101010101" pitchFamily="2" charset="-122"/>
              <a:cs typeface="Arial" panose="020B0604020202020204" pitchFamily="34" charset="0"/>
            </a:endParaRPr>
          </a:p>
        </p:txBody>
      </p:sp>
      <p:pic>
        <p:nvPicPr>
          <p:cNvPr id="31759" name="Picture 15"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1625" y="1981200"/>
            <a:ext cx="59721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0" name="Picture 16"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1625" y="1981200"/>
            <a:ext cx="59721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61" name="Picture 17"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1625" y="1981200"/>
            <a:ext cx="5972175" cy="324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1754"/>
                                        </p:tgtEl>
                                        <p:attrNameLst>
                                          <p:attrName>style.visibility</p:attrName>
                                        </p:attrNameLst>
                                      </p:cBhvr>
                                      <p:to>
                                        <p:strVal val="visible"/>
                                      </p:to>
                                    </p:set>
                                    <p:animEffect transition="in" filter="wipe(left)">
                                      <p:cBhvr>
                                        <p:cTn id="7" dur="500"/>
                                        <p:tgtEl>
                                          <p:spTgt spid="3175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753"/>
                                        </p:tgtEl>
                                        <p:attrNameLst>
                                          <p:attrName>style.visibility</p:attrName>
                                        </p:attrNameLst>
                                      </p:cBhvr>
                                      <p:to>
                                        <p:strVal val="visible"/>
                                      </p:to>
                                    </p:set>
                                    <p:animEffect transition="in" filter="fade">
                                      <p:cBhvr>
                                        <p:cTn id="11" dur="500"/>
                                        <p:tgtEl>
                                          <p:spTgt spid="3175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757"/>
                                        </p:tgtEl>
                                        <p:attrNameLst>
                                          <p:attrName>style.visibility</p:attrName>
                                        </p:attrNameLst>
                                      </p:cBhvr>
                                      <p:to>
                                        <p:strVal val="visible"/>
                                      </p:to>
                                    </p:set>
                                    <p:animEffect transition="in" filter="wipe(left)">
                                      <p:cBhvr>
                                        <p:cTn id="15" dur="500"/>
                                        <p:tgtEl>
                                          <p:spTgt spid="3175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755"/>
                                        </p:tgtEl>
                                        <p:attrNameLst>
                                          <p:attrName>style.visibility</p:attrName>
                                        </p:attrNameLst>
                                      </p:cBhvr>
                                      <p:to>
                                        <p:strVal val="visible"/>
                                      </p:to>
                                    </p:set>
                                    <p:animEffect transition="in" filter="wipe(left)">
                                      <p:cBhvr>
                                        <p:cTn id="19" dur="500"/>
                                        <p:tgtEl>
                                          <p:spTgt spid="31755"/>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1756"/>
                                        </p:tgtEl>
                                        <p:attrNameLst>
                                          <p:attrName>style.visibility</p:attrName>
                                        </p:attrNameLst>
                                      </p:cBhvr>
                                      <p:to>
                                        <p:strVal val="visible"/>
                                      </p:to>
                                    </p:set>
                                    <p:animEffect transition="in" filter="wipe(left)">
                                      <p:cBhvr>
                                        <p:cTn id="23" dur="500"/>
                                        <p:tgtEl>
                                          <p:spTgt spid="31756"/>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31759"/>
                                        </p:tgtEl>
                                        <p:attrNameLst>
                                          <p:attrName>style.visibility</p:attrName>
                                        </p:attrNameLst>
                                      </p:cBhvr>
                                      <p:to>
                                        <p:strVal val="visible"/>
                                      </p:to>
                                    </p:set>
                                    <p:animEffect transition="in" filter="wipe(left)">
                                      <p:cBhvr>
                                        <p:cTn id="27" dur="500"/>
                                        <p:tgtEl>
                                          <p:spTgt spid="31759"/>
                                        </p:tgtEl>
                                      </p:cBhvr>
                                    </p:animEffect>
                                  </p:childTnLst>
                                </p:cTn>
                              </p:par>
                            </p:childTnLst>
                          </p:cTn>
                        </p:par>
                        <p:par>
                          <p:cTn id="28" fill="hold" nodeType="afterGroup">
                            <p:stCondLst>
                              <p:cond delay="3000"/>
                            </p:stCondLst>
                            <p:childTnLst>
                              <p:par>
                                <p:cTn id="29" presetID="22" presetClass="entr" presetSubtype="4" fill="hold" nodeType="afterEffect">
                                  <p:stCondLst>
                                    <p:cond delay="0"/>
                                  </p:stCondLst>
                                  <p:childTnLst>
                                    <p:set>
                                      <p:cBhvr>
                                        <p:cTn id="30" dur="1" fill="hold">
                                          <p:stCondLst>
                                            <p:cond delay="0"/>
                                          </p:stCondLst>
                                        </p:cTn>
                                        <p:tgtEl>
                                          <p:spTgt spid="31760"/>
                                        </p:tgtEl>
                                        <p:attrNameLst>
                                          <p:attrName>style.visibility</p:attrName>
                                        </p:attrNameLst>
                                      </p:cBhvr>
                                      <p:to>
                                        <p:strVal val="visible"/>
                                      </p:to>
                                    </p:set>
                                    <p:animEffect transition="in" filter="wipe(down)">
                                      <p:cBhvr>
                                        <p:cTn id="31" dur="500"/>
                                        <p:tgtEl>
                                          <p:spTgt spid="31760"/>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31761"/>
                                        </p:tgtEl>
                                        <p:attrNameLst>
                                          <p:attrName>style.visibility</p:attrName>
                                        </p:attrNameLst>
                                      </p:cBhvr>
                                      <p:to>
                                        <p:strVal val="visible"/>
                                      </p:to>
                                    </p:set>
                                    <p:animEffect transition="in" filter="wipe(left)">
                                      <p:cBhvr>
                                        <p:cTn id="35" dur="2000"/>
                                        <p:tgtEl>
                                          <p:spTgt spid="317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3" grpId="0" animBg="1"/>
      <p:bldP spid="31755" grpId="0" animBg="1"/>
      <p:bldP spid="31756" grpId="0"/>
      <p:bldP spid="317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30723" name="Group 3"/>
          <p:cNvGrpSpPr>
            <a:grpSpLocks/>
          </p:cNvGrpSpPr>
          <p:nvPr/>
        </p:nvGrpSpPr>
        <p:grpSpPr bwMode="auto">
          <a:xfrm>
            <a:off x="304800" y="381000"/>
            <a:ext cx="8229600" cy="487363"/>
            <a:chOff x="288" y="240"/>
            <a:chExt cx="5184" cy="307"/>
          </a:xfrm>
        </p:grpSpPr>
        <p:sp>
          <p:nvSpPr>
            <p:cNvPr id="30733"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30734"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072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矩形 8"/>
          <p:cNvSpPr>
            <a:spLocks noChangeArrowheads="1"/>
          </p:cNvSpPr>
          <p:nvPr/>
        </p:nvSpPr>
        <p:spPr bwMode="auto">
          <a:xfrm>
            <a:off x="609600" y="1495425"/>
            <a:ext cx="1073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18.9</a:t>
            </a:r>
            <a:endParaRPr lang="zh-CN" altLang="en-US" sz="1200" b="1">
              <a:solidFill>
                <a:srgbClr val="B27CB6"/>
              </a:solidFill>
              <a:ea typeface="SimSun" panose="02010600030101010101" pitchFamily="2" charset="-122"/>
              <a:cs typeface="Arial" panose="020B0604020202020204" pitchFamily="34" charset="0"/>
            </a:endParaRPr>
          </a:p>
        </p:txBody>
      </p:sp>
      <p:sp>
        <p:nvSpPr>
          <p:cNvPr id="33798" name="Rectangle 11"/>
          <p:cNvSpPr>
            <a:spLocks noChangeArrowheads="1"/>
          </p:cNvSpPr>
          <p:nvPr/>
        </p:nvSpPr>
        <p:spPr bwMode="auto">
          <a:xfrm>
            <a:off x="609600" y="1828800"/>
            <a:ext cx="25146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The Efficient Amount of </a:t>
            </a:r>
            <a:r>
              <a:rPr lang="en-US" altLang="zh-CN" sz="1200" b="1">
                <a:solidFill>
                  <a:schemeClr val="tx1"/>
                </a:solidFill>
                <a:ea typeface="Arial Unicode MS" panose="020B0604020202020204" pitchFamily="34" charset="-128"/>
                <a:cs typeface="Arial" panose="020B0604020202020204" pitchFamily="34" charset="0"/>
              </a:rPr>
              <a:t>Recycling</a:t>
            </a:r>
          </a:p>
        </p:txBody>
      </p:sp>
      <p:sp>
        <p:nvSpPr>
          <p:cNvPr id="33799" name="矩形 10"/>
          <p:cNvSpPr>
            <a:spLocks noChangeArrowheads="1"/>
          </p:cNvSpPr>
          <p:nvPr/>
        </p:nvSpPr>
        <p:spPr bwMode="auto">
          <a:xfrm>
            <a:off x="609600" y="2139950"/>
            <a:ext cx="2514600" cy="363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As the amount of scrap disposal increases, the marginal private cost, MC, increases, but at a much lower rate than the marginal social cost MSC.</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marginal cost of recycling curve, MCR, shows that as the amount of disposal decreases, the amount of recycling increases; the marginal cost of recycling increases.</a:t>
            </a:r>
            <a:endParaRPr lang="zh-CN" altLang="en-US" sz="1600">
              <a:solidFill>
                <a:schemeClr val="tx1"/>
              </a:solidFill>
              <a:ea typeface="SimSun" panose="02010600030101010101" pitchFamily="2" charset="-122"/>
              <a:cs typeface="Arial" panose="020B0604020202020204" pitchFamily="34" charset="0"/>
            </a:endParaRPr>
          </a:p>
        </p:txBody>
      </p:sp>
      <p:sp>
        <p:nvSpPr>
          <p:cNvPr id="33800" name="矩形 12"/>
          <p:cNvSpPr>
            <a:spLocks noChangeArrowheads="1"/>
          </p:cNvSpPr>
          <p:nvPr/>
        </p:nvSpPr>
        <p:spPr bwMode="auto">
          <a:xfrm>
            <a:off x="914400" y="1066800"/>
            <a:ext cx="213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Recycling</a:t>
            </a:r>
            <a:endParaRPr lang="zh-CN" altLang="en-US" sz="2000">
              <a:ea typeface="SimSun" panose="02010600030101010101" pitchFamily="2" charset="-122"/>
              <a:cs typeface="Arial" panose="020B0604020202020204" pitchFamily="34" charset="0"/>
            </a:endParaRPr>
          </a:p>
        </p:txBody>
      </p:sp>
      <p:pic>
        <p:nvPicPr>
          <p:cNvPr id="33809" name="Picture 17"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0" name="Picture 18"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1" name="Picture 19"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12" name="Picture 20"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800"/>
                                        </p:tgtEl>
                                        <p:attrNameLst>
                                          <p:attrName>style.visibility</p:attrName>
                                        </p:attrNameLst>
                                      </p:cBhvr>
                                      <p:to>
                                        <p:strVal val="visible"/>
                                      </p:to>
                                    </p:set>
                                    <p:animEffect transition="in" filter="wipe(left)">
                                      <p:cBhvr>
                                        <p:cTn id="7" dur="500"/>
                                        <p:tgtEl>
                                          <p:spTgt spid="33800"/>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797"/>
                                        </p:tgtEl>
                                        <p:attrNameLst>
                                          <p:attrName>style.visibility</p:attrName>
                                        </p:attrNameLst>
                                      </p:cBhvr>
                                      <p:to>
                                        <p:strVal val="visible"/>
                                      </p:to>
                                    </p:set>
                                    <p:animEffect transition="in" filter="wipe(left)">
                                      <p:cBhvr>
                                        <p:cTn id="11" dur="500"/>
                                        <p:tgtEl>
                                          <p:spTgt spid="3379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3798"/>
                                        </p:tgtEl>
                                        <p:attrNameLst>
                                          <p:attrName>style.visibility</p:attrName>
                                        </p:attrNameLst>
                                      </p:cBhvr>
                                      <p:to>
                                        <p:strVal val="visible"/>
                                      </p:to>
                                    </p:set>
                                    <p:animEffect transition="in" filter="wipe(left)">
                                      <p:cBhvr>
                                        <p:cTn id="15" dur="500"/>
                                        <p:tgtEl>
                                          <p:spTgt spid="33798"/>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3799">
                                            <p:txEl>
                                              <p:pRg st="0" end="0"/>
                                            </p:txEl>
                                          </p:spTgt>
                                        </p:tgtEl>
                                        <p:attrNameLst>
                                          <p:attrName>style.visibility</p:attrName>
                                        </p:attrNameLst>
                                      </p:cBhvr>
                                      <p:to>
                                        <p:strVal val="visible"/>
                                      </p:to>
                                    </p:set>
                                    <p:animEffect transition="in" filter="wipe(left)">
                                      <p:cBhvr>
                                        <p:cTn id="19" dur="500"/>
                                        <p:tgtEl>
                                          <p:spTgt spid="33799">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33809"/>
                                        </p:tgtEl>
                                        <p:attrNameLst>
                                          <p:attrName>style.visibility</p:attrName>
                                        </p:attrNameLst>
                                      </p:cBhvr>
                                      <p:to>
                                        <p:strVal val="visible"/>
                                      </p:to>
                                    </p:set>
                                    <p:animEffect transition="in" filter="wipe(left)">
                                      <p:cBhvr>
                                        <p:cTn id="23" dur="500"/>
                                        <p:tgtEl>
                                          <p:spTgt spid="33809"/>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33810"/>
                                        </p:tgtEl>
                                        <p:attrNameLst>
                                          <p:attrName>style.visibility</p:attrName>
                                        </p:attrNameLst>
                                      </p:cBhvr>
                                      <p:to>
                                        <p:strVal val="visible"/>
                                      </p:to>
                                    </p:set>
                                    <p:animEffect transition="in" filter="wipe(left)">
                                      <p:cBhvr>
                                        <p:cTn id="27" dur="1000"/>
                                        <p:tgtEl>
                                          <p:spTgt spid="33810"/>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33811"/>
                                        </p:tgtEl>
                                        <p:attrNameLst>
                                          <p:attrName>style.visibility</p:attrName>
                                        </p:attrNameLst>
                                      </p:cBhvr>
                                      <p:to>
                                        <p:strVal val="visible"/>
                                      </p:to>
                                    </p:set>
                                    <p:animEffect transition="in" filter="wipe(left)">
                                      <p:cBhvr>
                                        <p:cTn id="31" dur="1000"/>
                                        <p:tgtEl>
                                          <p:spTgt spid="33811"/>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3799">
                                            <p:txEl>
                                              <p:pRg st="2" end="2"/>
                                            </p:txEl>
                                          </p:spTgt>
                                        </p:tgtEl>
                                        <p:attrNameLst>
                                          <p:attrName>style.visibility</p:attrName>
                                        </p:attrNameLst>
                                      </p:cBhvr>
                                      <p:to>
                                        <p:strVal val="visible"/>
                                      </p:to>
                                    </p:set>
                                    <p:animEffect transition="in" filter="wipe(left)">
                                      <p:cBhvr>
                                        <p:cTn id="36" dur="500"/>
                                        <p:tgtEl>
                                          <p:spTgt spid="33799">
                                            <p:txEl>
                                              <p:pRg st="2" end="2"/>
                                            </p:txEl>
                                          </p:spTgt>
                                        </p:tgtEl>
                                      </p:cBhvr>
                                    </p:animEffect>
                                  </p:childTnLst>
                                </p:cTn>
                              </p:par>
                            </p:childTnLst>
                          </p:cTn>
                        </p:par>
                        <p:par>
                          <p:cTn id="37" fill="hold" nodeType="afterGroup">
                            <p:stCondLst>
                              <p:cond delay="500"/>
                            </p:stCondLst>
                            <p:childTnLst>
                              <p:par>
                                <p:cTn id="38" presetID="22" presetClass="entr" presetSubtype="2" fill="hold" nodeType="afterEffect">
                                  <p:stCondLst>
                                    <p:cond delay="0"/>
                                  </p:stCondLst>
                                  <p:childTnLst>
                                    <p:set>
                                      <p:cBhvr>
                                        <p:cTn id="39" dur="1" fill="hold">
                                          <p:stCondLst>
                                            <p:cond delay="0"/>
                                          </p:stCondLst>
                                        </p:cTn>
                                        <p:tgtEl>
                                          <p:spTgt spid="33812"/>
                                        </p:tgtEl>
                                        <p:attrNameLst>
                                          <p:attrName>style.visibility</p:attrName>
                                        </p:attrNameLst>
                                      </p:cBhvr>
                                      <p:to>
                                        <p:strVal val="visible"/>
                                      </p:to>
                                    </p:set>
                                    <p:animEffect transition="in" filter="wipe(right)">
                                      <p:cBhvr>
                                        <p:cTn id="40" dur="1000"/>
                                        <p:tgtEl>
                                          <p:spTgt spid="338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p:bldP spid="33798" grpId="0" animBg="1"/>
      <p:bldP spid="33799" grpId="0" build="p"/>
      <p:bldP spid="338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32771" name="Group 3"/>
          <p:cNvGrpSpPr>
            <a:grpSpLocks/>
          </p:cNvGrpSpPr>
          <p:nvPr/>
        </p:nvGrpSpPr>
        <p:grpSpPr bwMode="auto">
          <a:xfrm>
            <a:off x="304800" y="381000"/>
            <a:ext cx="8229600" cy="487363"/>
            <a:chOff x="288" y="240"/>
            <a:chExt cx="5184" cy="307"/>
          </a:xfrm>
        </p:grpSpPr>
        <p:sp>
          <p:nvSpPr>
            <p:cNvPr id="3278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3278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277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13" name="矩形 10"/>
          <p:cNvSpPr>
            <a:spLocks noChangeArrowheads="1"/>
          </p:cNvSpPr>
          <p:nvPr/>
        </p:nvSpPr>
        <p:spPr bwMode="auto">
          <a:xfrm>
            <a:off x="609600" y="2320925"/>
            <a:ext cx="2971800"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efficient amount of recycling of scrap material is the amount that equates the marginal social cost of scrap disposal, MSC, to the marginal cost of recycling, MCR.</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efficient amount of scrap for disposal </a:t>
            </a:r>
            <a:r>
              <a:rPr lang="en-US" altLang="zh-CN" sz="1600" i="1">
                <a:solidFill>
                  <a:schemeClr val="tx1"/>
                </a:solidFill>
                <a:ea typeface="SimSun" panose="02010600030101010101" pitchFamily="2" charset="-122"/>
                <a:cs typeface="Arial" panose="020B0604020202020204" pitchFamily="34" charset="0"/>
              </a:rPr>
              <a:t>m* </a:t>
            </a:r>
            <a:r>
              <a:rPr lang="en-US" altLang="zh-CN" sz="1600">
                <a:solidFill>
                  <a:schemeClr val="tx1"/>
                </a:solidFill>
                <a:ea typeface="SimSun" panose="02010600030101010101" pitchFamily="2" charset="-122"/>
                <a:cs typeface="Arial" panose="020B0604020202020204" pitchFamily="34" charset="0"/>
              </a:rPr>
              <a:t>is less than the amount that will arise in a private market,</a:t>
            </a:r>
            <a:r>
              <a:rPr lang="en-US" altLang="zh-CN" sz="1600" i="1">
                <a:solidFill>
                  <a:schemeClr val="tx1"/>
                </a:solidFill>
                <a:ea typeface="SimSun" panose="02010600030101010101" pitchFamily="2" charset="-122"/>
                <a:cs typeface="Arial" panose="020B0604020202020204" pitchFamily="34" charset="0"/>
              </a:rPr>
              <a:t> m</a:t>
            </a:r>
            <a:r>
              <a:rPr lang="en-US" altLang="zh-CN" sz="1600" i="1" baseline="-25000">
                <a:solidFill>
                  <a:schemeClr val="tx1"/>
                </a:solidFill>
                <a:ea typeface="SimSun" panose="02010600030101010101" pitchFamily="2" charset="-122"/>
                <a:cs typeface="Arial" panose="020B0604020202020204" pitchFamily="34" charset="0"/>
              </a:rPr>
              <a:t>1</a:t>
            </a:r>
            <a:r>
              <a:rPr lang="en-US" altLang="zh-CN" sz="1600" i="1">
                <a:solidFill>
                  <a:schemeClr val="tx1"/>
                </a:solidFill>
                <a:ea typeface="SimSun" panose="02010600030101010101" pitchFamily="2" charset="-122"/>
                <a:cs typeface="Arial" panose="020B0604020202020204" pitchFamily="34" charset="0"/>
              </a:rPr>
              <a:t>.</a:t>
            </a:r>
          </a:p>
          <a:p>
            <a:pPr eaLnBrk="1" hangingPunct="1">
              <a:spcBef>
                <a:spcPct val="0"/>
              </a:spcBef>
              <a:buFontTx/>
              <a:buNone/>
            </a:pPr>
            <a:endParaRPr lang="en-US" altLang="zh-CN" sz="800" i="1">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A refundable fee increases the cost of disposal.  The individual will reduce disposal and increase recycling to the optimal social level </a:t>
            </a:r>
            <a:r>
              <a:rPr lang="en-US" altLang="zh-CN" sz="1600" i="1">
                <a:solidFill>
                  <a:schemeClr val="tx1"/>
                </a:solidFill>
                <a:ea typeface="SimSun" panose="02010600030101010101" pitchFamily="2" charset="-122"/>
                <a:cs typeface="Arial" panose="020B0604020202020204" pitchFamily="34" charset="0"/>
              </a:rPr>
              <a:t>m</a:t>
            </a:r>
            <a:r>
              <a:rPr lang="en-US" altLang="zh-CN" sz="1600">
                <a:solidFill>
                  <a:schemeClr val="tx1"/>
                </a:solidFill>
                <a:ea typeface="SimSun" panose="02010600030101010101" pitchFamily="2" charset="-122"/>
                <a:cs typeface="Arial" panose="020B0604020202020204" pitchFamily="34" charset="0"/>
              </a:rPr>
              <a:t>*.</a:t>
            </a:r>
            <a:endParaRPr lang="zh-CN" altLang="en-US" sz="1600">
              <a:solidFill>
                <a:schemeClr val="tx1"/>
              </a:solidFill>
              <a:ea typeface="SimSun" panose="02010600030101010101" pitchFamily="2" charset="-122"/>
              <a:cs typeface="Arial" panose="020B0604020202020204" pitchFamily="34" charset="0"/>
            </a:endParaRPr>
          </a:p>
        </p:txBody>
      </p:sp>
      <p:sp>
        <p:nvSpPr>
          <p:cNvPr id="32774" name="矩形 12"/>
          <p:cNvSpPr>
            <a:spLocks noChangeArrowheads="1"/>
          </p:cNvSpPr>
          <p:nvPr/>
        </p:nvSpPr>
        <p:spPr bwMode="auto">
          <a:xfrm>
            <a:off x="914400" y="1066800"/>
            <a:ext cx="213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Recycling</a:t>
            </a:r>
            <a:endParaRPr lang="zh-CN" altLang="en-US" sz="2000">
              <a:ea typeface="SimSun" panose="02010600030101010101" pitchFamily="2" charset="-122"/>
              <a:cs typeface="Arial" panose="020B0604020202020204" pitchFamily="34" charset="0"/>
            </a:endParaRPr>
          </a:p>
        </p:txBody>
      </p:sp>
      <p:pic>
        <p:nvPicPr>
          <p:cNvPr id="32775" name="Picture 11"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Picture 12"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7" name="Picture 13"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8" name="Picture 14"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19" name="Picture 15"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20" name="Picture 16"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21" name="Picture 17"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29000" y="2133600"/>
            <a:ext cx="549592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82" name="矩形 8"/>
          <p:cNvSpPr>
            <a:spLocks noChangeArrowheads="1"/>
          </p:cNvSpPr>
          <p:nvPr/>
        </p:nvSpPr>
        <p:spPr bwMode="auto">
          <a:xfrm>
            <a:off x="609600" y="1495425"/>
            <a:ext cx="10731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18.9</a:t>
            </a:r>
            <a:endParaRPr lang="zh-CN" altLang="en-US" sz="1200" b="1">
              <a:solidFill>
                <a:srgbClr val="B27CB6"/>
              </a:solidFill>
              <a:ea typeface="SimSun" panose="02010600030101010101" pitchFamily="2" charset="-122"/>
              <a:cs typeface="Arial" panose="020B0604020202020204" pitchFamily="34" charset="0"/>
            </a:endParaRPr>
          </a:p>
        </p:txBody>
      </p:sp>
      <p:sp>
        <p:nvSpPr>
          <p:cNvPr id="32783" name="Rectangle 11"/>
          <p:cNvSpPr>
            <a:spLocks noChangeArrowheads="1"/>
          </p:cNvSpPr>
          <p:nvPr/>
        </p:nvSpPr>
        <p:spPr bwMode="auto">
          <a:xfrm>
            <a:off x="609600" y="1828800"/>
            <a:ext cx="25146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latin typeface="Arial Unicode MS" panose="020B0604020202020204" pitchFamily="34" charset="-128"/>
                <a:ea typeface="Arial Unicode MS" panose="020B0604020202020204" pitchFamily="34" charset="-128"/>
                <a:cs typeface="Arial Unicode MS" panose="020B0604020202020204" pitchFamily="34" charset="-128"/>
              </a:rPr>
              <a:t>The Efficient Amount of </a:t>
            </a:r>
            <a:r>
              <a:rPr lang="en-US" altLang="zh-CN" sz="1200" b="1">
                <a:solidFill>
                  <a:schemeClr val="tx1"/>
                </a:solidFill>
                <a:ea typeface="Arial Unicode MS" panose="020B0604020202020204" pitchFamily="34" charset="-128"/>
                <a:cs typeface="Arial" panose="020B0604020202020204" pitchFamily="34" charset="0"/>
              </a:rPr>
              <a:t>Recycling</a:t>
            </a:r>
            <a:br>
              <a:rPr lang="en-US" altLang="zh-CN" sz="1200" b="1">
                <a:solidFill>
                  <a:schemeClr val="tx1"/>
                </a:solidFill>
                <a:ea typeface="Arial Unicode MS" panose="020B0604020202020204" pitchFamily="34" charset="-128"/>
                <a:cs typeface="Arial" panose="020B0604020202020204" pitchFamily="34" charset="0"/>
              </a:rPr>
            </a:br>
            <a:r>
              <a:rPr lang="en-US" altLang="zh-CN" sz="1200" b="1">
                <a:solidFill>
                  <a:schemeClr val="tx1"/>
                </a:solidFill>
                <a:ea typeface="Arial Unicode MS" panose="020B0604020202020204" pitchFamily="34" charset="-128"/>
                <a:cs typeface="Arial" panose="020B0604020202020204" pitchFamily="34" charset="0"/>
              </a:rPr>
              <a:t>(continued)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8313">
                                            <p:txEl>
                                              <p:pRg st="0" end="0"/>
                                            </p:txEl>
                                          </p:spTgt>
                                        </p:tgtEl>
                                        <p:attrNameLst>
                                          <p:attrName>style.visibility</p:attrName>
                                        </p:attrNameLst>
                                      </p:cBhvr>
                                      <p:to>
                                        <p:strVal val="visible"/>
                                      </p:to>
                                    </p:set>
                                    <p:animEffect transition="in" filter="wipe(left)">
                                      <p:cBhvr>
                                        <p:cTn id="7" dur="500"/>
                                        <p:tgtEl>
                                          <p:spTgt spid="98313">
                                            <p:txEl>
                                              <p:pRg st="0" end="0"/>
                                            </p:txEl>
                                          </p:spTgt>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98319"/>
                                        </p:tgtEl>
                                        <p:attrNameLst>
                                          <p:attrName>style.visibility</p:attrName>
                                        </p:attrNameLst>
                                      </p:cBhvr>
                                      <p:to>
                                        <p:strVal val="visible"/>
                                      </p:to>
                                    </p:set>
                                    <p:animEffect transition="in" filter="wipe(up)">
                                      <p:cBhvr>
                                        <p:cTn id="11" dur="1000"/>
                                        <p:tgtEl>
                                          <p:spTgt spid="9831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98313">
                                            <p:txEl>
                                              <p:pRg st="2" end="2"/>
                                            </p:txEl>
                                          </p:spTgt>
                                        </p:tgtEl>
                                        <p:attrNameLst>
                                          <p:attrName>style.visibility</p:attrName>
                                        </p:attrNameLst>
                                      </p:cBhvr>
                                      <p:to>
                                        <p:strVal val="visible"/>
                                      </p:to>
                                    </p:set>
                                    <p:animEffect transition="in" filter="wipe(left)">
                                      <p:cBhvr>
                                        <p:cTn id="16" dur="500"/>
                                        <p:tgtEl>
                                          <p:spTgt spid="98313">
                                            <p:txEl>
                                              <p:pRg st="2" end="2"/>
                                            </p:txEl>
                                          </p:spTgt>
                                        </p:tgtEl>
                                      </p:cBhvr>
                                    </p:animEffect>
                                  </p:childTnLst>
                                </p:cTn>
                              </p:par>
                            </p:childTnLst>
                          </p:cTn>
                        </p:par>
                        <p:par>
                          <p:cTn id="17" fill="hold" nodeType="afterGroup">
                            <p:stCondLst>
                              <p:cond delay="500"/>
                            </p:stCondLst>
                            <p:childTnLst>
                              <p:par>
                                <p:cTn id="18" presetID="22" presetClass="entr" presetSubtype="1" fill="hold" nodeType="afterEffect">
                                  <p:stCondLst>
                                    <p:cond delay="0"/>
                                  </p:stCondLst>
                                  <p:childTnLst>
                                    <p:set>
                                      <p:cBhvr>
                                        <p:cTn id="19" dur="1" fill="hold">
                                          <p:stCondLst>
                                            <p:cond delay="0"/>
                                          </p:stCondLst>
                                        </p:cTn>
                                        <p:tgtEl>
                                          <p:spTgt spid="98320"/>
                                        </p:tgtEl>
                                        <p:attrNameLst>
                                          <p:attrName>style.visibility</p:attrName>
                                        </p:attrNameLst>
                                      </p:cBhvr>
                                      <p:to>
                                        <p:strVal val="visible"/>
                                      </p:to>
                                    </p:set>
                                    <p:animEffect transition="in" filter="wipe(up)">
                                      <p:cBhvr>
                                        <p:cTn id="20" dur="1000"/>
                                        <p:tgtEl>
                                          <p:spTgt spid="98320"/>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98313">
                                            <p:txEl>
                                              <p:pRg st="4" end="4"/>
                                            </p:txEl>
                                          </p:spTgt>
                                        </p:tgtEl>
                                        <p:attrNameLst>
                                          <p:attrName>style.visibility</p:attrName>
                                        </p:attrNameLst>
                                      </p:cBhvr>
                                      <p:to>
                                        <p:strVal val="visible"/>
                                      </p:to>
                                    </p:set>
                                    <p:animEffect transition="in" filter="wipe(left)">
                                      <p:cBhvr>
                                        <p:cTn id="25" dur="500"/>
                                        <p:tgtEl>
                                          <p:spTgt spid="98313">
                                            <p:txEl>
                                              <p:pRg st="4" end="4"/>
                                            </p:txEl>
                                          </p:spTgt>
                                        </p:tgtEl>
                                      </p:cBhvr>
                                    </p:animEffect>
                                  </p:childTnLst>
                                </p:cTn>
                              </p:par>
                            </p:childTnLst>
                          </p:cTn>
                        </p:par>
                        <p:par>
                          <p:cTn id="26" fill="hold" nodeType="afterGroup">
                            <p:stCondLst>
                              <p:cond delay="500"/>
                            </p:stCondLst>
                            <p:childTnLst>
                              <p:par>
                                <p:cTn id="27" presetID="22" presetClass="entr" presetSubtype="8" fill="hold" nodeType="afterEffect">
                                  <p:stCondLst>
                                    <p:cond delay="0"/>
                                  </p:stCondLst>
                                  <p:childTnLst>
                                    <p:set>
                                      <p:cBhvr>
                                        <p:cTn id="28" dur="1" fill="hold">
                                          <p:stCondLst>
                                            <p:cond delay="0"/>
                                          </p:stCondLst>
                                        </p:cTn>
                                        <p:tgtEl>
                                          <p:spTgt spid="98321"/>
                                        </p:tgtEl>
                                        <p:attrNameLst>
                                          <p:attrName>style.visibility</p:attrName>
                                        </p:attrNameLst>
                                      </p:cBhvr>
                                      <p:to>
                                        <p:strVal val="visible"/>
                                      </p:to>
                                    </p:set>
                                    <p:animEffect transition="in" filter="wipe(left)">
                                      <p:cBhvr>
                                        <p:cTn id="29" dur="1000"/>
                                        <p:tgtEl>
                                          <p:spTgt spid="98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1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34819" name="Group 3"/>
          <p:cNvGrpSpPr>
            <a:grpSpLocks/>
          </p:cNvGrpSpPr>
          <p:nvPr/>
        </p:nvGrpSpPr>
        <p:grpSpPr bwMode="auto">
          <a:xfrm>
            <a:off x="304800" y="381000"/>
            <a:ext cx="8229600" cy="487363"/>
            <a:chOff x="288" y="240"/>
            <a:chExt cx="5184" cy="307"/>
          </a:xfrm>
        </p:grpSpPr>
        <p:sp>
          <p:nvSpPr>
            <p:cNvPr id="3483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2"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482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矩形 8"/>
          <p:cNvSpPr>
            <a:spLocks noChangeArrowheads="1"/>
          </p:cNvSpPr>
          <p:nvPr/>
        </p:nvSpPr>
        <p:spPr bwMode="auto">
          <a:xfrm>
            <a:off x="681038" y="1752600"/>
            <a:ext cx="114776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18.10</a:t>
            </a:r>
            <a:endParaRPr lang="zh-CN" altLang="en-US" sz="1200" b="1">
              <a:solidFill>
                <a:srgbClr val="B27CB6"/>
              </a:solidFill>
              <a:ea typeface="SimSun" panose="02010600030101010101" pitchFamily="2" charset="-122"/>
              <a:cs typeface="Arial" panose="020B0604020202020204" pitchFamily="34" charset="0"/>
            </a:endParaRPr>
          </a:p>
        </p:txBody>
      </p:sp>
      <p:sp>
        <p:nvSpPr>
          <p:cNvPr id="34822" name="Rectangle 11"/>
          <p:cNvSpPr>
            <a:spLocks noChangeArrowheads="1"/>
          </p:cNvSpPr>
          <p:nvPr/>
        </p:nvSpPr>
        <p:spPr bwMode="auto">
          <a:xfrm>
            <a:off x="685800" y="2057400"/>
            <a:ext cx="28194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rPr>
              <a:t>Refundable Deposits</a:t>
            </a:r>
            <a:endParaRPr lang="en-US" altLang="zh-CN" sz="1200" b="1">
              <a:solidFill>
                <a:schemeClr val="tx1"/>
              </a:solidFill>
              <a:ea typeface="Arial Unicode MS" panose="020B0604020202020204" pitchFamily="34" charset="-128"/>
              <a:cs typeface="Arial" panose="020B0604020202020204" pitchFamily="34" charset="0"/>
            </a:endParaRPr>
          </a:p>
        </p:txBody>
      </p:sp>
      <p:sp>
        <p:nvSpPr>
          <p:cNvPr id="34823" name="矩形 10"/>
          <p:cNvSpPr>
            <a:spLocks noChangeArrowheads="1"/>
          </p:cNvSpPr>
          <p:nvPr/>
        </p:nvSpPr>
        <p:spPr bwMode="auto">
          <a:xfrm>
            <a:off x="609600" y="2438400"/>
            <a:ext cx="2895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supply of virgin glass containers is given by </a:t>
            </a:r>
            <a:r>
              <a:rPr lang="en-US" altLang="zh-CN" sz="1600" i="1">
                <a:solidFill>
                  <a:schemeClr val="tx1"/>
                </a:solidFill>
                <a:ea typeface="SimSun" panose="02010600030101010101" pitchFamily="2" charset="-122"/>
                <a:cs typeface="Arial" panose="020B0604020202020204" pitchFamily="34" charset="0"/>
              </a:rPr>
              <a:t>S</a:t>
            </a:r>
            <a:r>
              <a:rPr lang="en-US" altLang="zh-CN" sz="1600" i="1" baseline="-25000">
                <a:solidFill>
                  <a:schemeClr val="tx1"/>
                </a:solidFill>
                <a:ea typeface="SimSun" panose="02010600030101010101" pitchFamily="2" charset="-122"/>
                <a:cs typeface="Arial" panose="020B0604020202020204" pitchFamily="34" charset="0"/>
              </a:rPr>
              <a:t>v</a:t>
            </a:r>
            <a:r>
              <a:rPr lang="en-US" altLang="zh-CN" sz="1600">
                <a:solidFill>
                  <a:schemeClr val="tx1"/>
                </a:solidFill>
                <a:ea typeface="SimSun" panose="02010600030101010101" pitchFamily="2" charset="-122"/>
                <a:cs typeface="Arial" panose="020B0604020202020204" pitchFamily="34" charset="0"/>
              </a:rPr>
              <a:t> and the supply of recycled glass by </a:t>
            </a:r>
            <a:r>
              <a:rPr lang="en-US" altLang="zh-CN" sz="1600" i="1">
                <a:solidFill>
                  <a:schemeClr val="tx1"/>
                </a:solidFill>
                <a:ea typeface="SimSun" panose="02010600030101010101" pitchFamily="2" charset="-122"/>
                <a:cs typeface="Arial" panose="020B0604020202020204" pitchFamily="34" charset="0"/>
              </a:rPr>
              <a:t>S</a:t>
            </a:r>
            <a:r>
              <a:rPr lang="en-US" altLang="zh-CN" sz="1600" i="1" baseline="-25000">
                <a:solidFill>
                  <a:schemeClr val="tx1"/>
                </a:solidFill>
                <a:ea typeface="SimSun" panose="02010600030101010101" pitchFamily="2" charset="-122"/>
                <a:cs typeface="Arial" panose="020B0604020202020204" pitchFamily="34" charset="0"/>
              </a:rPr>
              <a:t>r</a:t>
            </a:r>
            <a:r>
              <a:rPr lang="en-US" altLang="zh-CN" sz="1600">
                <a:solidFill>
                  <a:schemeClr val="tx1"/>
                </a:solidFill>
                <a:ea typeface="SimSun" panose="02010600030101010101" pitchFamily="2" charset="-122"/>
                <a:cs typeface="Arial" panose="020B0604020202020204" pitchFamily="34" charset="0"/>
              </a:rPr>
              <a:t>. </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market supply </a:t>
            </a:r>
            <a:r>
              <a:rPr lang="en-US" altLang="zh-CN" sz="1600" i="1">
                <a:solidFill>
                  <a:schemeClr val="tx1"/>
                </a:solidFill>
                <a:ea typeface="SimSun" panose="02010600030101010101" pitchFamily="2" charset="-122"/>
                <a:cs typeface="Arial" panose="020B0604020202020204" pitchFamily="34" charset="0"/>
              </a:rPr>
              <a:t>S</a:t>
            </a:r>
            <a:r>
              <a:rPr lang="en-US" altLang="zh-CN" sz="1600">
                <a:solidFill>
                  <a:schemeClr val="tx1"/>
                </a:solidFill>
                <a:ea typeface="SimSun" panose="02010600030101010101" pitchFamily="2" charset="-122"/>
                <a:cs typeface="Arial" panose="020B0604020202020204" pitchFamily="34" charset="0"/>
              </a:rPr>
              <a:t> is the horizontal sum of these two curves. </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As a result, the market price of glass is </a:t>
            </a:r>
            <a:r>
              <a:rPr lang="en-US" altLang="zh-CN" sz="1600" i="1">
                <a:solidFill>
                  <a:schemeClr val="tx1"/>
                </a:solidFill>
                <a:ea typeface="SimSun" panose="02010600030101010101" pitchFamily="2" charset="-122"/>
                <a:cs typeface="Arial" panose="020B0604020202020204" pitchFamily="34" charset="0"/>
              </a:rPr>
              <a:t>P</a:t>
            </a:r>
            <a:r>
              <a:rPr lang="en-US" altLang="zh-CN" sz="1600">
                <a:solidFill>
                  <a:schemeClr val="tx1"/>
                </a:solidFill>
                <a:ea typeface="SimSun" panose="02010600030101010101" pitchFamily="2" charset="-122"/>
                <a:cs typeface="Arial" panose="020B0604020202020204" pitchFamily="34" charset="0"/>
              </a:rPr>
              <a:t> and the equilibrium supply of recycled glass is </a:t>
            </a:r>
            <a:r>
              <a:rPr lang="en-US" altLang="zh-CN" sz="1600" i="1">
                <a:solidFill>
                  <a:schemeClr val="tx1"/>
                </a:solidFill>
                <a:ea typeface="SimSun" panose="02010600030101010101" pitchFamily="2" charset="-122"/>
                <a:cs typeface="Arial" panose="020B0604020202020204" pitchFamily="34" charset="0"/>
              </a:rPr>
              <a:t>M</a:t>
            </a:r>
            <a:r>
              <a:rPr lang="en-US" altLang="zh-CN" sz="1600" baseline="-25000">
                <a:solidFill>
                  <a:schemeClr val="tx1"/>
                </a:solidFill>
                <a:ea typeface="SimSun" panose="02010600030101010101" pitchFamily="2" charset="-122"/>
                <a:cs typeface="Arial" panose="020B0604020202020204" pitchFamily="34" charset="0"/>
              </a:rPr>
              <a:t>1</a:t>
            </a:r>
            <a:r>
              <a:rPr lang="en-US" altLang="zh-CN" sz="1600">
                <a:solidFill>
                  <a:schemeClr val="tx1"/>
                </a:solidFill>
                <a:ea typeface="SimSun" panose="02010600030101010101" pitchFamily="2" charset="-122"/>
                <a:cs typeface="Arial" panose="020B0604020202020204" pitchFamily="34" charset="0"/>
              </a:rPr>
              <a:t>.</a:t>
            </a:r>
          </a:p>
        </p:txBody>
      </p:sp>
      <p:sp>
        <p:nvSpPr>
          <p:cNvPr id="34824" name="矩形 14"/>
          <p:cNvSpPr>
            <a:spLocks noChangeArrowheads="1"/>
          </p:cNvSpPr>
          <p:nvPr/>
        </p:nvSpPr>
        <p:spPr bwMode="auto">
          <a:xfrm>
            <a:off x="609600" y="1219200"/>
            <a:ext cx="304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800" b="1">
                <a:solidFill>
                  <a:srgbClr val="0066B3"/>
                </a:solidFill>
                <a:ea typeface="SimSun" panose="02010600030101010101" pitchFamily="2" charset="-122"/>
                <a:cs typeface="Arial" panose="020B0604020202020204" pitchFamily="34" charset="0"/>
              </a:rPr>
              <a:t>Refundable Deposits</a:t>
            </a:r>
            <a:endParaRPr lang="zh-CN" altLang="en-US" sz="1800" b="1">
              <a:solidFill>
                <a:srgbClr val="0066B3"/>
              </a:solidFill>
              <a:ea typeface="SimSun" panose="02010600030101010101" pitchFamily="2" charset="-122"/>
              <a:cs typeface="Arial" panose="020B0604020202020204" pitchFamily="34" charset="0"/>
            </a:endParaRPr>
          </a:p>
        </p:txBody>
      </p:sp>
      <p:pic>
        <p:nvPicPr>
          <p:cNvPr id="34833" name="Picture 17"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7" name="Picture 21"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8" name="Picture 22"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9" name="Picture 23"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0" name="Picture 24"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1" name="Picture 25"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2" name="Picture 26"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824"/>
                                        </p:tgtEl>
                                        <p:attrNameLst>
                                          <p:attrName>style.visibility</p:attrName>
                                        </p:attrNameLst>
                                      </p:cBhvr>
                                      <p:to>
                                        <p:strVal val="visible"/>
                                      </p:to>
                                    </p:set>
                                    <p:animEffect transition="in" filter="wipe(left)">
                                      <p:cBhvr>
                                        <p:cTn id="7" dur="500"/>
                                        <p:tgtEl>
                                          <p:spTgt spid="3482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4821"/>
                                        </p:tgtEl>
                                        <p:attrNameLst>
                                          <p:attrName>style.visibility</p:attrName>
                                        </p:attrNameLst>
                                      </p:cBhvr>
                                      <p:to>
                                        <p:strVal val="visible"/>
                                      </p:to>
                                    </p:set>
                                    <p:animEffect transition="in" filter="wipe(left)">
                                      <p:cBhvr>
                                        <p:cTn id="11" dur="500"/>
                                        <p:tgtEl>
                                          <p:spTgt spid="3482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4822"/>
                                        </p:tgtEl>
                                        <p:attrNameLst>
                                          <p:attrName>style.visibility</p:attrName>
                                        </p:attrNameLst>
                                      </p:cBhvr>
                                      <p:to>
                                        <p:strVal val="visible"/>
                                      </p:to>
                                    </p:set>
                                    <p:animEffect transition="in" filter="wipe(left)">
                                      <p:cBhvr>
                                        <p:cTn id="15" dur="500"/>
                                        <p:tgtEl>
                                          <p:spTgt spid="34822"/>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34833"/>
                                        </p:tgtEl>
                                        <p:attrNameLst>
                                          <p:attrName>style.visibility</p:attrName>
                                        </p:attrNameLst>
                                      </p:cBhvr>
                                      <p:to>
                                        <p:strVal val="visible"/>
                                      </p:to>
                                    </p:set>
                                    <p:animEffect transition="in" filter="wipe(left)">
                                      <p:cBhvr>
                                        <p:cTn id="19" dur="500"/>
                                        <p:tgtEl>
                                          <p:spTgt spid="34833"/>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34837"/>
                                        </p:tgtEl>
                                        <p:attrNameLst>
                                          <p:attrName>style.visibility</p:attrName>
                                        </p:attrNameLst>
                                      </p:cBhvr>
                                      <p:to>
                                        <p:strVal val="visible"/>
                                      </p:to>
                                    </p:set>
                                    <p:animEffect transition="in" filter="wipe(left)">
                                      <p:cBhvr>
                                        <p:cTn id="23" dur="1000"/>
                                        <p:tgtEl>
                                          <p:spTgt spid="34837"/>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34823">
                                            <p:txEl>
                                              <p:pRg st="0" end="0"/>
                                            </p:txEl>
                                          </p:spTgt>
                                        </p:tgtEl>
                                        <p:attrNameLst>
                                          <p:attrName>style.visibility</p:attrName>
                                        </p:attrNameLst>
                                      </p:cBhvr>
                                      <p:to>
                                        <p:strVal val="visible"/>
                                      </p:to>
                                    </p:set>
                                    <p:animEffect transition="in" filter="wipe(left)">
                                      <p:cBhvr>
                                        <p:cTn id="27" dur="500"/>
                                        <p:tgtEl>
                                          <p:spTgt spid="34823">
                                            <p:txEl>
                                              <p:pRg st="0" end="0"/>
                                            </p:txEl>
                                          </p:spTgt>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34838"/>
                                        </p:tgtEl>
                                        <p:attrNameLst>
                                          <p:attrName>style.visibility</p:attrName>
                                        </p:attrNameLst>
                                      </p:cBhvr>
                                      <p:to>
                                        <p:strVal val="visible"/>
                                      </p:to>
                                    </p:set>
                                    <p:animEffect transition="in" filter="wipe(left)">
                                      <p:cBhvr>
                                        <p:cTn id="31" dur="1000"/>
                                        <p:tgtEl>
                                          <p:spTgt spid="34838"/>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34839"/>
                                        </p:tgtEl>
                                        <p:attrNameLst>
                                          <p:attrName>style.visibility</p:attrName>
                                        </p:attrNameLst>
                                      </p:cBhvr>
                                      <p:to>
                                        <p:strVal val="visible"/>
                                      </p:to>
                                    </p:set>
                                    <p:animEffect transition="in" filter="wipe(left)">
                                      <p:cBhvr>
                                        <p:cTn id="35" dur="1000"/>
                                        <p:tgtEl>
                                          <p:spTgt spid="34839"/>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34823">
                                            <p:txEl>
                                              <p:pRg st="1" end="1"/>
                                            </p:txEl>
                                          </p:spTgt>
                                        </p:tgtEl>
                                        <p:attrNameLst>
                                          <p:attrName>style.visibility</p:attrName>
                                        </p:attrNameLst>
                                      </p:cBhvr>
                                      <p:to>
                                        <p:strVal val="visible"/>
                                      </p:to>
                                    </p:set>
                                    <p:animEffect transition="in" filter="wipe(left)">
                                      <p:cBhvr>
                                        <p:cTn id="40" dur="500"/>
                                        <p:tgtEl>
                                          <p:spTgt spid="34823">
                                            <p:txEl>
                                              <p:pRg st="1" end="1"/>
                                            </p:txEl>
                                          </p:spTgt>
                                        </p:tgtEl>
                                      </p:cBhvr>
                                    </p:animEffect>
                                  </p:child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34840"/>
                                        </p:tgtEl>
                                        <p:attrNameLst>
                                          <p:attrName>style.visibility</p:attrName>
                                        </p:attrNameLst>
                                      </p:cBhvr>
                                      <p:to>
                                        <p:strVal val="visible"/>
                                      </p:to>
                                    </p:set>
                                    <p:animEffect transition="in" filter="wipe(left)">
                                      <p:cBhvr>
                                        <p:cTn id="44" dur="1000"/>
                                        <p:tgtEl>
                                          <p:spTgt spid="34840"/>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4823">
                                            <p:txEl>
                                              <p:pRg st="2" end="2"/>
                                            </p:txEl>
                                          </p:spTgt>
                                        </p:tgtEl>
                                        <p:attrNameLst>
                                          <p:attrName>style.visibility</p:attrName>
                                        </p:attrNameLst>
                                      </p:cBhvr>
                                      <p:to>
                                        <p:strVal val="visible"/>
                                      </p:to>
                                    </p:set>
                                    <p:animEffect transition="in" filter="wipe(left)">
                                      <p:cBhvr>
                                        <p:cTn id="49" dur="500"/>
                                        <p:tgtEl>
                                          <p:spTgt spid="34823">
                                            <p:txEl>
                                              <p:pRg st="2" end="2"/>
                                            </p:txEl>
                                          </p:spTgt>
                                        </p:tgtEl>
                                      </p:cBhvr>
                                    </p:animEffect>
                                  </p:childTnLst>
                                </p:cTn>
                              </p:par>
                            </p:childTnLst>
                          </p:cTn>
                        </p:par>
                        <p:par>
                          <p:cTn id="50" fill="hold" nodeType="afterGroup">
                            <p:stCondLst>
                              <p:cond delay="500"/>
                            </p:stCondLst>
                            <p:childTnLst>
                              <p:par>
                                <p:cTn id="51" presetID="22" presetClass="entr" presetSubtype="8" fill="hold" nodeType="afterEffect">
                                  <p:stCondLst>
                                    <p:cond delay="0"/>
                                  </p:stCondLst>
                                  <p:childTnLst>
                                    <p:set>
                                      <p:cBhvr>
                                        <p:cTn id="52" dur="1" fill="hold">
                                          <p:stCondLst>
                                            <p:cond delay="0"/>
                                          </p:stCondLst>
                                        </p:cTn>
                                        <p:tgtEl>
                                          <p:spTgt spid="34841"/>
                                        </p:tgtEl>
                                        <p:attrNameLst>
                                          <p:attrName>style.visibility</p:attrName>
                                        </p:attrNameLst>
                                      </p:cBhvr>
                                      <p:to>
                                        <p:strVal val="visible"/>
                                      </p:to>
                                    </p:set>
                                    <p:animEffect transition="in" filter="wipe(left)">
                                      <p:cBhvr>
                                        <p:cTn id="53" dur="1000"/>
                                        <p:tgtEl>
                                          <p:spTgt spid="34841"/>
                                        </p:tgtEl>
                                      </p:cBhvr>
                                    </p:animEffect>
                                  </p:childTnLst>
                                </p:cTn>
                              </p:par>
                            </p:childTnLst>
                          </p:cTn>
                        </p:par>
                        <p:par>
                          <p:cTn id="54" fill="hold" nodeType="afterGroup">
                            <p:stCondLst>
                              <p:cond delay="1500"/>
                            </p:stCondLst>
                            <p:childTnLst>
                              <p:par>
                                <p:cTn id="55" presetID="22" presetClass="entr" presetSubtype="1" fill="hold" nodeType="afterEffect">
                                  <p:stCondLst>
                                    <p:cond delay="0"/>
                                  </p:stCondLst>
                                  <p:childTnLst>
                                    <p:set>
                                      <p:cBhvr>
                                        <p:cTn id="56" dur="1" fill="hold">
                                          <p:stCondLst>
                                            <p:cond delay="0"/>
                                          </p:stCondLst>
                                        </p:cTn>
                                        <p:tgtEl>
                                          <p:spTgt spid="34842"/>
                                        </p:tgtEl>
                                        <p:attrNameLst>
                                          <p:attrName>style.visibility</p:attrName>
                                        </p:attrNameLst>
                                      </p:cBhvr>
                                      <p:to>
                                        <p:strVal val="visible"/>
                                      </p:to>
                                    </p:set>
                                    <p:animEffect transition="in" filter="wipe(up)">
                                      <p:cBhvr>
                                        <p:cTn id="57" dur="1000"/>
                                        <p:tgtEl>
                                          <p:spTgt spid="34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p:bldP spid="34822" grpId="0" animBg="1"/>
      <p:bldP spid="34823" grpId="0" build="p"/>
      <p:bldP spid="3482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423863"/>
            <a:ext cx="7315200" cy="457200"/>
          </a:xfrm>
          <a:noFill/>
        </p:spPr>
        <p:txBody>
          <a:bodyPr/>
          <a:lstStyle/>
          <a:p>
            <a:pPr eaLnBrk="1" hangingPunct="1"/>
            <a:r>
              <a:rPr lang="en-US" altLang="zh-CN" sz="2000" b="0" smtClean="0">
                <a:ea typeface="SimSun" panose="02010600030101010101" pitchFamily="2" charset="-122"/>
              </a:rPr>
              <a:t>EXTERNALITIES</a:t>
            </a:r>
          </a:p>
        </p:txBody>
      </p:sp>
      <p:grpSp>
        <p:nvGrpSpPr>
          <p:cNvPr id="2" name="Group 5"/>
          <p:cNvGrpSpPr>
            <a:grpSpLocks/>
          </p:cNvGrpSpPr>
          <p:nvPr/>
        </p:nvGrpSpPr>
        <p:grpSpPr bwMode="auto">
          <a:xfrm>
            <a:off x="457200" y="381000"/>
            <a:ext cx="8229600" cy="487363"/>
            <a:chOff x="288" y="240"/>
            <a:chExt cx="5184" cy="307"/>
          </a:xfrm>
        </p:grpSpPr>
        <p:sp>
          <p:nvSpPr>
            <p:cNvPr id="18441"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200">
                  <a:solidFill>
                    <a:schemeClr val="bg1"/>
                  </a:solidFill>
                  <a:ea typeface="SimSun" panose="02010600030101010101" pitchFamily="2" charset="-122"/>
                </a:rPr>
                <a:t>18.1</a:t>
              </a:r>
            </a:p>
          </p:txBody>
        </p:sp>
        <p:sp>
          <p:nvSpPr>
            <p:cNvPr id="18442"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Text Box 9"/>
          <p:cNvSpPr txBox="1">
            <a:spLocks noChangeArrowheads="1"/>
          </p:cNvSpPr>
          <p:nvPr/>
        </p:nvSpPr>
        <p:spPr bwMode="auto">
          <a:xfrm>
            <a:off x="1447800" y="1371600"/>
            <a:ext cx="6172200" cy="286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965200" indent="-342900">
              <a:spcBef>
                <a:spcPct val="20000"/>
              </a:spcBef>
              <a:buChar char="–"/>
              <a:defRPr sz="2000" b="1" i="1">
                <a:solidFill>
                  <a:srgbClr val="F7955A"/>
                </a:solidFill>
                <a:latin typeface="Arial" panose="020B0604020202020204" pitchFamily="34" charset="0"/>
              </a:defRPr>
            </a:lvl2pPr>
            <a:lvl3pPr marL="1422400" indent="-342900">
              <a:spcBef>
                <a:spcPct val="20000"/>
              </a:spcBef>
              <a:buChar char="•"/>
              <a:defRPr sz="2400">
                <a:solidFill>
                  <a:schemeClr val="tx1"/>
                </a:solidFill>
                <a:latin typeface="Arial" panose="020B0604020202020204" pitchFamily="34" charset="0"/>
              </a:defRPr>
            </a:lvl3pPr>
            <a:lvl4pPr marL="1879600" indent="-342900">
              <a:spcBef>
                <a:spcPct val="20000"/>
              </a:spcBef>
              <a:buChar char="–"/>
              <a:defRPr sz="2000">
                <a:solidFill>
                  <a:schemeClr val="tx1"/>
                </a:solidFill>
                <a:latin typeface="Arial" panose="020B0604020202020204" pitchFamily="34" charset="0"/>
              </a:defRPr>
            </a:lvl4pPr>
            <a:lvl5pPr marL="2336800" indent="-342900">
              <a:spcBef>
                <a:spcPct val="20000"/>
              </a:spcBef>
              <a:buChar char="»"/>
              <a:defRPr sz="2000">
                <a:solidFill>
                  <a:schemeClr val="tx1"/>
                </a:solidFill>
                <a:latin typeface="Arial" panose="020B0604020202020204" pitchFamily="34" charset="0"/>
              </a:defRPr>
            </a:lvl5pPr>
            <a:lvl6pPr marL="27940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2512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7084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1656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externality    </a:t>
            </a:r>
            <a:r>
              <a:rPr lang="en-US" altLang="zh-CN" sz="1800">
                <a:solidFill>
                  <a:schemeClr val="tx1"/>
                </a:solidFill>
                <a:ea typeface="SimSun" panose="02010600030101010101" pitchFamily="2" charset="-122"/>
              </a:rPr>
              <a:t>Action by either a producer or a consumer which affects other producers or consumers, but is not accounted for in the market price.</a:t>
            </a:r>
          </a:p>
          <a:p>
            <a:pPr eaLnBrk="1" hangingPunct="1">
              <a:spcBef>
                <a:spcPct val="0"/>
              </a:spcBef>
              <a:buClr>
                <a:schemeClr val="bg2"/>
              </a:buClr>
              <a:buFontTx/>
              <a:buNone/>
            </a:pPr>
            <a:endParaRPr lang="en-US" altLang="zh-CN" sz="1800">
              <a:solidFill>
                <a:schemeClr val="tx1"/>
              </a:solidFill>
              <a:ea typeface="SimSun" panose="02010600030101010101" pitchFamily="2" charset="-122"/>
            </a:endParaRPr>
          </a:p>
          <a:p>
            <a:pPr eaLnBrk="1" hangingPunct="1">
              <a:spcBef>
                <a:spcPct val="0"/>
              </a:spcBef>
              <a:buClr>
                <a:schemeClr val="bg2"/>
              </a:buClr>
              <a:buFontTx/>
              <a:buNone/>
            </a:pPr>
            <a:r>
              <a:rPr lang="en-US" altLang="zh-CN" sz="1800">
                <a:solidFill>
                  <a:schemeClr val="tx1"/>
                </a:solidFill>
                <a:ea typeface="SimSun" panose="02010600030101010101" pitchFamily="2" charset="-122"/>
              </a:rPr>
              <a:t>Negative externality: the action of one agent imposes a cost to another agent(s)</a:t>
            </a:r>
          </a:p>
          <a:p>
            <a:pPr eaLnBrk="1" hangingPunct="1">
              <a:spcBef>
                <a:spcPct val="0"/>
              </a:spcBef>
              <a:buClr>
                <a:schemeClr val="bg2"/>
              </a:buClr>
              <a:buFontTx/>
              <a:buNone/>
            </a:pPr>
            <a:endParaRPr lang="en-US" altLang="zh-CN" sz="1800">
              <a:solidFill>
                <a:schemeClr val="tx1"/>
              </a:solidFill>
              <a:ea typeface="SimSun" panose="02010600030101010101" pitchFamily="2" charset="-122"/>
            </a:endParaRPr>
          </a:p>
          <a:p>
            <a:pPr eaLnBrk="1" hangingPunct="1">
              <a:spcBef>
                <a:spcPct val="0"/>
              </a:spcBef>
              <a:buClr>
                <a:schemeClr val="bg2"/>
              </a:buClr>
              <a:buFontTx/>
              <a:buNone/>
            </a:pPr>
            <a:r>
              <a:rPr lang="en-US" altLang="zh-CN" sz="1800">
                <a:solidFill>
                  <a:schemeClr val="tx1"/>
                </a:solidFill>
                <a:ea typeface="SimSun" panose="02010600030101010101" pitchFamily="2" charset="-122"/>
              </a:rPr>
              <a:t>Positive externality: the action of one agent gives a benefit to another agent(s)</a:t>
            </a:r>
          </a:p>
          <a:p>
            <a:pPr eaLnBrk="1" hangingPunct="1">
              <a:spcBef>
                <a:spcPct val="0"/>
              </a:spcBef>
              <a:buClr>
                <a:schemeClr val="bg2"/>
              </a:buClr>
              <a:buFontTx/>
              <a:buNone/>
            </a:pPr>
            <a:endParaRPr lang="en-US" altLang="zh-CN" sz="1800">
              <a:solidFill>
                <a:schemeClr val="tx1"/>
              </a:solidFill>
              <a:ea typeface="SimSun" panose="02010600030101010101" pitchFamily="2" charset="-122"/>
            </a:endParaRPr>
          </a:p>
        </p:txBody>
      </p:sp>
      <p:sp>
        <p:nvSpPr>
          <p:cNvPr id="16394" name="矩形 22"/>
          <p:cNvSpPr>
            <a:spLocks noChangeArrowheads="1"/>
          </p:cNvSpPr>
          <p:nvPr/>
        </p:nvSpPr>
        <p:spPr bwMode="auto">
          <a:xfrm>
            <a:off x="1447800" y="4495800"/>
            <a:ext cx="6172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74625">
              <a:spcBef>
                <a:spcPct val="20000"/>
              </a:spcBef>
              <a:buChar char="•"/>
              <a:defRPr sz="2400">
                <a:solidFill>
                  <a:srgbClr val="53BE95"/>
                </a:solidFill>
                <a:latin typeface="Arial" panose="020B0604020202020204" pitchFamily="34" charset="0"/>
              </a:defRPr>
            </a:lvl1pPr>
            <a:lvl2pPr marL="965200" indent="-342900">
              <a:spcBef>
                <a:spcPct val="20000"/>
              </a:spcBef>
              <a:buChar char="–"/>
              <a:defRPr sz="2000" b="1" i="1">
                <a:solidFill>
                  <a:srgbClr val="F7955A"/>
                </a:solidFill>
                <a:latin typeface="Arial" panose="020B0604020202020204" pitchFamily="34" charset="0"/>
              </a:defRPr>
            </a:lvl2pPr>
            <a:lvl3pPr marL="1422400" indent="-342900">
              <a:spcBef>
                <a:spcPct val="20000"/>
              </a:spcBef>
              <a:buChar char="•"/>
              <a:defRPr sz="2400">
                <a:solidFill>
                  <a:schemeClr val="tx1"/>
                </a:solidFill>
                <a:latin typeface="Arial" panose="020B0604020202020204" pitchFamily="34" charset="0"/>
              </a:defRPr>
            </a:lvl3pPr>
            <a:lvl4pPr marL="1879600" indent="-342900">
              <a:spcBef>
                <a:spcPct val="20000"/>
              </a:spcBef>
              <a:buChar char="–"/>
              <a:defRPr sz="2000">
                <a:solidFill>
                  <a:schemeClr val="tx1"/>
                </a:solidFill>
                <a:latin typeface="Arial" panose="020B0604020202020204" pitchFamily="34" charset="0"/>
              </a:defRPr>
            </a:lvl4pPr>
            <a:lvl5pPr marL="2336800" indent="-342900">
              <a:spcBef>
                <a:spcPct val="20000"/>
              </a:spcBef>
              <a:buChar char="»"/>
              <a:defRPr sz="2000">
                <a:solidFill>
                  <a:schemeClr val="tx1"/>
                </a:solidFill>
                <a:latin typeface="Arial" panose="020B0604020202020204" pitchFamily="34" charset="0"/>
              </a:defRPr>
            </a:lvl5pPr>
            <a:lvl6pPr marL="27940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2512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7084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1656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2000" b="1">
                <a:solidFill>
                  <a:schemeClr val="bg2"/>
                </a:solidFill>
                <a:latin typeface="Palatino" pitchFamily="2" charset="0"/>
              </a:rPr>
              <a:t>●</a:t>
            </a:r>
            <a:r>
              <a:rPr lang="en-US" altLang="en-US" sz="2000">
                <a:solidFill>
                  <a:schemeClr val="tx1"/>
                </a:solidFill>
                <a:latin typeface="Palatino" pitchFamily="2" charset="0"/>
              </a:rPr>
              <a:t> </a:t>
            </a:r>
            <a:r>
              <a:rPr lang="en-US" altLang="zh-CN" sz="1800" b="1">
                <a:solidFill>
                  <a:schemeClr val="tx1"/>
                </a:solidFill>
                <a:ea typeface="SimSun" panose="02010600030101010101" pitchFamily="2" charset="-122"/>
                <a:cs typeface="Arial" panose="020B0604020202020204" pitchFamily="34" charset="0"/>
              </a:rPr>
              <a:t>marginal external cost</a:t>
            </a:r>
            <a:r>
              <a:rPr lang="en-US" altLang="zh-CN" sz="1800">
                <a:solidFill>
                  <a:schemeClr val="tx1"/>
                </a:solidFill>
                <a:ea typeface="SimSun" panose="02010600030101010101" pitchFamily="2" charset="-122"/>
                <a:cs typeface="Arial" panose="020B0604020202020204" pitchFamily="34" charset="0"/>
              </a:rPr>
              <a:t>    Increase in cost imposed externally as one or more firms increase output by one unit.</a:t>
            </a:r>
            <a:endParaRPr lang="zh-CN" altLang="en-US" sz="1800">
              <a:solidFill>
                <a:schemeClr val="tx1"/>
              </a:solidFill>
              <a:ea typeface="SimSun" panose="02010600030101010101" pitchFamily="2" charset="-122"/>
              <a:cs typeface="Arial" panose="020B0604020202020204" pitchFamily="34" charset="0"/>
            </a:endParaRPr>
          </a:p>
        </p:txBody>
      </p:sp>
      <p:sp>
        <p:nvSpPr>
          <p:cNvPr id="16395" name="矩形 23"/>
          <p:cNvSpPr>
            <a:spLocks noChangeArrowheads="1"/>
          </p:cNvSpPr>
          <p:nvPr/>
        </p:nvSpPr>
        <p:spPr bwMode="auto">
          <a:xfrm>
            <a:off x="1470025" y="5562600"/>
            <a:ext cx="617220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4625" indent="-174625">
              <a:spcBef>
                <a:spcPct val="20000"/>
              </a:spcBef>
              <a:buChar char="•"/>
              <a:defRPr sz="2400">
                <a:solidFill>
                  <a:srgbClr val="53BE95"/>
                </a:solidFill>
                <a:latin typeface="Arial" panose="020B0604020202020204" pitchFamily="34" charset="0"/>
              </a:defRPr>
            </a:lvl1pPr>
            <a:lvl2pPr marL="965200" indent="-342900">
              <a:spcBef>
                <a:spcPct val="20000"/>
              </a:spcBef>
              <a:buChar char="–"/>
              <a:defRPr sz="2000" b="1" i="1">
                <a:solidFill>
                  <a:srgbClr val="F7955A"/>
                </a:solidFill>
                <a:latin typeface="Arial" panose="020B0604020202020204" pitchFamily="34" charset="0"/>
              </a:defRPr>
            </a:lvl2pPr>
            <a:lvl3pPr marL="1422400" indent="-342900">
              <a:spcBef>
                <a:spcPct val="20000"/>
              </a:spcBef>
              <a:buChar char="•"/>
              <a:defRPr sz="2400">
                <a:solidFill>
                  <a:schemeClr val="tx1"/>
                </a:solidFill>
                <a:latin typeface="Arial" panose="020B0604020202020204" pitchFamily="34" charset="0"/>
              </a:defRPr>
            </a:lvl3pPr>
            <a:lvl4pPr marL="1879600" indent="-342900">
              <a:spcBef>
                <a:spcPct val="20000"/>
              </a:spcBef>
              <a:buChar char="–"/>
              <a:defRPr sz="2000">
                <a:solidFill>
                  <a:schemeClr val="tx1"/>
                </a:solidFill>
                <a:latin typeface="Arial" panose="020B0604020202020204" pitchFamily="34" charset="0"/>
              </a:defRPr>
            </a:lvl4pPr>
            <a:lvl5pPr marL="2336800" indent="-342900">
              <a:spcBef>
                <a:spcPct val="20000"/>
              </a:spcBef>
              <a:buChar char="»"/>
              <a:defRPr sz="2000">
                <a:solidFill>
                  <a:schemeClr val="tx1"/>
                </a:solidFill>
                <a:latin typeface="Arial" panose="020B0604020202020204" pitchFamily="34" charset="0"/>
              </a:defRPr>
            </a:lvl5pPr>
            <a:lvl6pPr marL="27940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2512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7084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1656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buFontTx/>
              <a:buNone/>
            </a:pPr>
            <a:r>
              <a:rPr lang="en-US" altLang="en-US" sz="2000" b="1">
                <a:solidFill>
                  <a:schemeClr val="bg2"/>
                </a:solidFill>
                <a:latin typeface="Palatino" pitchFamily="2" charset="0"/>
              </a:rPr>
              <a:t>●</a:t>
            </a:r>
            <a:r>
              <a:rPr lang="en-US" altLang="zh-CN" sz="1800">
                <a:solidFill>
                  <a:schemeClr val="tx1"/>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marginal social cost</a:t>
            </a:r>
            <a:r>
              <a:rPr lang="en-US" altLang="zh-CN" sz="1800">
                <a:solidFill>
                  <a:schemeClr val="tx1"/>
                </a:solidFill>
                <a:ea typeface="SimSun" panose="02010600030101010101" pitchFamily="2" charset="-122"/>
                <a:cs typeface="Arial" panose="020B0604020202020204" pitchFamily="34" charset="0"/>
              </a:rPr>
              <a:t>    Sum of the marginal cost of production and the marginal external cost.</a:t>
            </a:r>
            <a:endParaRPr lang="zh-CN" altLang="en-US" sz="1800">
              <a:solidFill>
                <a:schemeClr val="tx1"/>
              </a:solidFill>
              <a:ea typeface="SimSun" panose="02010600030101010101" pitchFamily="2" charset="-122"/>
              <a:cs typeface="Arial" panose="020B0604020202020204" pitchFamily="34" charset="0"/>
            </a:endParaRPr>
          </a:p>
        </p:txBody>
      </p:sp>
      <p:sp>
        <p:nvSpPr>
          <p:cNvPr id="16396" name="Rectangle 9"/>
          <p:cNvSpPr>
            <a:spLocks noChangeArrowheads="1"/>
          </p:cNvSpPr>
          <p:nvPr/>
        </p:nvSpPr>
        <p:spPr bwMode="auto">
          <a:xfrm>
            <a:off x="533400" y="4037013"/>
            <a:ext cx="53340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2000">
                <a:ea typeface="SimSun" panose="02010600030101010101" pitchFamily="2" charset="-122"/>
              </a:rPr>
              <a:t>Negative Externalities and Inefficiency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10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6393"/>
                                        </p:tgtEl>
                                        <p:attrNameLst>
                                          <p:attrName>style.visibility</p:attrName>
                                        </p:attrNameLst>
                                      </p:cBhvr>
                                      <p:to>
                                        <p:strVal val="visible"/>
                                      </p:to>
                                    </p:set>
                                    <p:animEffect transition="in" filter="wipe(left)">
                                      <p:cBhvr>
                                        <p:cTn id="19" dur="500"/>
                                        <p:tgtEl>
                                          <p:spTgt spid="16393"/>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396">
                                            <p:txEl>
                                              <p:pRg st="0" end="0"/>
                                            </p:txEl>
                                          </p:spTgt>
                                        </p:tgtEl>
                                        <p:attrNameLst>
                                          <p:attrName>style.visibility</p:attrName>
                                        </p:attrNameLst>
                                      </p:cBhvr>
                                      <p:to>
                                        <p:strVal val="visible"/>
                                      </p:to>
                                    </p:set>
                                    <p:animEffect transition="in" filter="wipe(left)">
                                      <p:cBhvr>
                                        <p:cTn id="24" dur="500"/>
                                        <p:tgtEl>
                                          <p:spTgt spid="16396">
                                            <p:txEl>
                                              <p:pRg st="0" end="0"/>
                                            </p:txEl>
                                          </p:spTgt>
                                        </p:tgtEl>
                                      </p:cBhvr>
                                    </p:animEffect>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6394"/>
                                        </p:tgtEl>
                                        <p:attrNameLst>
                                          <p:attrName>style.visibility</p:attrName>
                                        </p:attrNameLst>
                                      </p:cBhvr>
                                      <p:to>
                                        <p:strVal val="visible"/>
                                      </p:to>
                                    </p:set>
                                    <p:animEffect transition="in" filter="wipe(left)">
                                      <p:cBhvr>
                                        <p:cTn id="28" dur="500"/>
                                        <p:tgtEl>
                                          <p:spTgt spid="16394"/>
                                        </p:tgtEl>
                                      </p:cBhvr>
                                    </p:animEffect>
                                  </p:childTnLst>
                                </p:cTn>
                              </p:par>
                            </p:childTnLst>
                          </p:cTn>
                        </p:par>
                        <p:par>
                          <p:cTn id="29" fill="hold" nodeType="afterGroup">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6395"/>
                                        </p:tgtEl>
                                        <p:attrNameLst>
                                          <p:attrName>style.visibility</p:attrName>
                                        </p:attrNameLst>
                                      </p:cBhvr>
                                      <p:to>
                                        <p:strVal val="visible"/>
                                      </p:to>
                                    </p:set>
                                    <p:animEffect transition="in" filter="wipe(left)">
                                      <p:cBhvr>
                                        <p:cTn id="32" dur="500"/>
                                        <p:tgtEl>
                                          <p:spTgt spid="16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16393" grpId="0"/>
      <p:bldP spid="16394" grpId="0"/>
      <p:bldP spid="16395" grpId="0"/>
      <p:bldP spid="1639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36867" name="Group 3"/>
          <p:cNvGrpSpPr>
            <a:grpSpLocks/>
          </p:cNvGrpSpPr>
          <p:nvPr/>
        </p:nvGrpSpPr>
        <p:grpSpPr bwMode="auto">
          <a:xfrm>
            <a:off x="304800" y="381000"/>
            <a:ext cx="8229600" cy="487363"/>
            <a:chOff x="288" y="240"/>
            <a:chExt cx="5184" cy="307"/>
          </a:xfrm>
        </p:grpSpPr>
        <p:sp>
          <p:nvSpPr>
            <p:cNvPr id="3688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3688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686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7" name="矩形 10"/>
          <p:cNvSpPr>
            <a:spLocks noChangeArrowheads="1"/>
          </p:cNvSpPr>
          <p:nvPr/>
        </p:nvSpPr>
        <p:spPr bwMode="auto">
          <a:xfrm>
            <a:off x="685800" y="2362200"/>
            <a:ext cx="2819400" cy="390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600" dirty="0">
                <a:solidFill>
                  <a:schemeClr val="tx1"/>
                </a:solidFill>
                <a:ea typeface="SimSun" panose="02010600030101010101" pitchFamily="2" charset="-122"/>
                <a:cs typeface="Arial" panose="020B0604020202020204" pitchFamily="34" charset="0"/>
              </a:rPr>
              <a:t>By raising the relative cost of disposal and encouraging recycling, the refundable deposit increases the supply of recycled glass from </a:t>
            </a:r>
            <a:r>
              <a:rPr lang="en-US" altLang="en-US" sz="1600" i="1" dirty="0" err="1">
                <a:solidFill>
                  <a:schemeClr val="tx1"/>
                </a:solidFill>
                <a:ea typeface="SimSun" panose="02010600030101010101" pitchFamily="2" charset="-122"/>
                <a:cs typeface="Arial" panose="020B0604020202020204" pitchFamily="34" charset="0"/>
              </a:rPr>
              <a:t>S</a:t>
            </a:r>
            <a:r>
              <a:rPr lang="en-US" altLang="en-US" sz="1600" i="1" baseline="-25000" dirty="0" err="1">
                <a:solidFill>
                  <a:schemeClr val="tx1"/>
                </a:solidFill>
                <a:ea typeface="SimSun" panose="02010600030101010101" pitchFamily="2" charset="-122"/>
                <a:cs typeface="Arial" panose="020B0604020202020204" pitchFamily="34" charset="0"/>
              </a:rPr>
              <a:t>r</a:t>
            </a:r>
            <a:r>
              <a:rPr lang="en-US" altLang="en-US" sz="1600" dirty="0">
                <a:solidFill>
                  <a:schemeClr val="tx1"/>
                </a:solidFill>
                <a:ea typeface="SimSun" panose="02010600030101010101" pitchFamily="2" charset="-122"/>
                <a:cs typeface="Arial" panose="020B0604020202020204" pitchFamily="34" charset="0"/>
              </a:rPr>
              <a:t> to </a:t>
            </a:r>
            <a:r>
              <a:rPr lang="en-US" altLang="en-US" sz="1600" i="1" dirty="0" err="1">
                <a:solidFill>
                  <a:schemeClr val="tx1"/>
                </a:solidFill>
                <a:ea typeface="SimSun" panose="02010600030101010101" pitchFamily="2" charset="-122"/>
                <a:cs typeface="Arial" panose="020B0604020202020204" pitchFamily="34" charset="0"/>
              </a:rPr>
              <a:t>S’</a:t>
            </a:r>
            <a:r>
              <a:rPr lang="en-US" altLang="en-US" sz="1600" i="1" baseline="-25000" dirty="0" err="1">
                <a:solidFill>
                  <a:schemeClr val="tx1"/>
                </a:solidFill>
                <a:ea typeface="SimSun" panose="02010600030101010101" pitchFamily="2" charset="-122"/>
                <a:cs typeface="Arial" panose="020B0604020202020204" pitchFamily="34" charset="0"/>
              </a:rPr>
              <a:t>r</a:t>
            </a:r>
            <a:r>
              <a:rPr lang="en-US" altLang="en-US" sz="1600" dirty="0">
                <a:solidFill>
                  <a:schemeClr val="tx1"/>
                </a:solidFill>
                <a:ea typeface="SimSun" panose="02010600030101010101" pitchFamily="2" charset="-122"/>
                <a:cs typeface="Arial" panose="020B0604020202020204" pitchFamily="34" charset="0"/>
              </a:rPr>
              <a:t> and the aggregate supply of glass from </a:t>
            </a:r>
            <a:r>
              <a:rPr lang="en-US" altLang="en-US" sz="1600" i="1" dirty="0">
                <a:solidFill>
                  <a:schemeClr val="tx1"/>
                </a:solidFill>
                <a:ea typeface="SimSun" panose="02010600030101010101" pitchFamily="2" charset="-122"/>
                <a:cs typeface="Arial" panose="020B0604020202020204" pitchFamily="34" charset="0"/>
              </a:rPr>
              <a:t>S</a:t>
            </a:r>
            <a:r>
              <a:rPr lang="en-US" altLang="en-US" sz="1600" dirty="0">
                <a:solidFill>
                  <a:schemeClr val="tx1"/>
                </a:solidFill>
                <a:ea typeface="SimSun" panose="02010600030101010101" pitchFamily="2" charset="-122"/>
                <a:cs typeface="Arial" panose="020B0604020202020204" pitchFamily="34" charset="0"/>
              </a:rPr>
              <a:t> to </a:t>
            </a:r>
            <a:r>
              <a:rPr lang="en-US" altLang="en-US" sz="1600" i="1" dirty="0">
                <a:solidFill>
                  <a:schemeClr val="tx1"/>
                </a:solidFill>
                <a:ea typeface="SimSun" panose="02010600030101010101" pitchFamily="2" charset="-122"/>
                <a:cs typeface="Arial" panose="020B0604020202020204" pitchFamily="34" charset="0"/>
              </a:rPr>
              <a:t>S’</a:t>
            </a:r>
            <a:r>
              <a:rPr lang="en-US" altLang="en-US" sz="1600" dirty="0">
                <a:solidFill>
                  <a:schemeClr val="tx1"/>
                </a:solidFill>
                <a:ea typeface="SimSun" panose="02010600030101010101" pitchFamily="2" charset="-122"/>
                <a:cs typeface="Arial" panose="020B0604020202020204" pitchFamily="34" charset="0"/>
              </a:rPr>
              <a:t>.</a:t>
            </a:r>
          </a:p>
          <a:p>
            <a:pPr eaLnBrk="1" hangingPunct="1">
              <a:spcBef>
                <a:spcPct val="0"/>
              </a:spcBef>
              <a:buFontTx/>
              <a:buNone/>
            </a:pPr>
            <a:endParaRPr lang="en-US" altLang="en-US" sz="800" dirty="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en-US" sz="1600" dirty="0">
                <a:solidFill>
                  <a:schemeClr val="tx1"/>
                </a:solidFill>
                <a:ea typeface="SimSun" panose="02010600030101010101" pitchFamily="2" charset="-122"/>
                <a:cs typeface="Arial" panose="020B0604020202020204" pitchFamily="34" charset="0"/>
              </a:rPr>
              <a:t>The price of glass then falls to </a:t>
            </a:r>
            <a:r>
              <a:rPr lang="en-US" altLang="en-US" sz="1600" i="1" dirty="0">
                <a:solidFill>
                  <a:schemeClr val="tx1"/>
                </a:solidFill>
                <a:ea typeface="SimSun" panose="02010600030101010101" pitchFamily="2" charset="-122"/>
                <a:cs typeface="Arial" panose="020B0604020202020204" pitchFamily="34" charset="0"/>
              </a:rPr>
              <a:t>P’</a:t>
            </a:r>
            <a:r>
              <a:rPr lang="en-US" altLang="en-US" sz="1600" dirty="0">
                <a:solidFill>
                  <a:schemeClr val="tx1"/>
                </a:solidFill>
                <a:ea typeface="SimSun" panose="02010600030101010101" pitchFamily="2" charset="-122"/>
                <a:cs typeface="Arial" panose="020B0604020202020204" pitchFamily="34" charset="0"/>
              </a:rPr>
              <a:t>, the quantity of recycled glass increases to </a:t>
            </a:r>
            <a:r>
              <a:rPr lang="en-US" altLang="en-US" sz="1600" i="1" dirty="0">
                <a:solidFill>
                  <a:schemeClr val="tx1"/>
                </a:solidFill>
                <a:ea typeface="SimSun" panose="02010600030101010101" pitchFamily="2" charset="-122"/>
                <a:cs typeface="Arial" panose="020B0604020202020204" pitchFamily="34" charset="0"/>
              </a:rPr>
              <a:t>M</a:t>
            </a:r>
            <a:r>
              <a:rPr lang="en-US" altLang="en-US" sz="1600" dirty="0">
                <a:solidFill>
                  <a:schemeClr val="tx1"/>
                </a:solidFill>
                <a:ea typeface="SimSun" panose="02010600030101010101" pitchFamily="2" charset="-122"/>
                <a:cs typeface="Arial" panose="020B0604020202020204" pitchFamily="34" charset="0"/>
              </a:rPr>
              <a:t>*, and the amount of disposed glass decreases</a:t>
            </a:r>
            <a:r>
              <a:rPr lang="en-US" altLang="en-US" sz="1600" dirty="0" smtClean="0">
                <a:solidFill>
                  <a:schemeClr val="tx1"/>
                </a:solidFill>
                <a:ea typeface="SimSun" panose="02010600030101010101" pitchFamily="2" charset="-122"/>
                <a:cs typeface="Arial" panose="020B0604020202020204" pitchFamily="34" charset="0"/>
              </a:rPr>
              <a:t>.</a:t>
            </a:r>
          </a:p>
          <a:p>
            <a:pPr eaLnBrk="1" hangingPunct="1">
              <a:spcBef>
                <a:spcPct val="0"/>
              </a:spcBef>
              <a:buFontTx/>
              <a:buNone/>
            </a:pPr>
            <a:endParaRPr lang="en-US" altLang="zh-CN" sz="1600" dirty="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dirty="0" smtClean="0">
                <a:solidFill>
                  <a:schemeClr val="tx1"/>
                </a:solidFill>
                <a:ea typeface="SimSun" panose="02010600030101010101" pitchFamily="2" charset="-122"/>
                <a:cs typeface="Arial" panose="020B0604020202020204" pitchFamily="34" charset="0"/>
              </a:rPr>
              <a:t>Note as the quantity of virgin glass reduces</a:t>
            </a:r>
            <a:endParaRPr lang="zh-CN" altLang="en-US" sz="1600" dirty="0">
              <a:solidFill>
                <a:schemeClr val="tx1"/>
              </a:solidFill>
              <a:ea typeface="SimSun" panose="02010600030101010101" pitchFamily="2" charset="-122"/>
              <a:cs typeface="Arial" panose="020B0604020202020204" pitchFamily="34" charset="0"/>
            </a:endParaRPr>
          </a:p>
        </p:txBody>
      </p:sp>
      <p:sp>
        <p:nvSpPr>
          <p:cNvPr id="36870" name="矩形 8"/>
          <p:cNvSpPr>
            <a:spLocks noChangeArrowheads="1"/>
          </p:cNvSpPr>
          <p:nvPr/>
        </p:nvSpPr>
        <p:spPr bwMode="auto">
          <a:xfrm>
            <a:off x="681038" y="1752600"/>
            <a:ext cx="114776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18.10</a:t>
            </a:r>
            <a:endParaRPr lang="zh-CN" altLang="en-US" sz="1200" b="1">
              <a:solidFill>
                <a:srgbClr val="B27CB6"/>
              </a:solidFill>
              <a:ea typeface="SimSun" panose="02010600030101010101" pitchFamily="2" charset="-122"/>
              <a:cs typeface="Arial" panose="020B0604020202020204" pitchFamily="34" charset="0"/>
            </a:endParaRPr>
          </a:p>
        </p:txBody>
      </p:sp>
      <p:sp>
        <p:nvSpPr>
          <p:cNvPr id="36871" name="Rectangle 11"/>
          <p:cNvSpPr>
            <a:spLocks noChangeArrowheads="1"/>
          </p:cNvSpPr>
          <p:nvPr/>
        </p:nvSpPr>
        <p:spPr bwMode="auto">
          <a:xfrm>
            <a:off x="685800" y="2057400"/>
            <a:ext cx="28194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rPr>
              <a:t>Refundable Deposits (continued)</a:t>
            </a:r>
            <a:endParaRPr lang="en-US" altLang="zh-CN" sz="1200" b="1">
              <a:solidFill>
                <a:schemeClr val="tx1"/>
              </a:solidFill>
              <a:ea typeface="Arial Unicode MS" panose="020B0604020202020204" pitchFamily="34" charset="-128"/>
              <a:cs typeface="Arial" panose="020B0604020202020204" pitchFamily="34" charset="0"/>
            </a:endParaRPr>
          </a:p>
        </p:txBody>
      </p:sp>
      <p:pic>
        <p:nvPicPr>
          <p:cNvPr id="36872" name="Picture 16"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3" name="Picture 17"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4" name="Picture 18"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5" name="Picture 19"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6" name="Picture 20"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7" name="Picture 21"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8" name="Picture 22"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3" name="Picture 23" descr="fig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4" name="Picture 24" descr="fig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5" name="Picture 25" descr="fig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66" name="Picture 26" descr="fig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67200" y="1676400"/>
            <a:ext cx="36957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83" name="矩形 14"/>
          <p:cNvSpPr>
            <a:spLocks noChangeArrowheads="1"/>
          </p:cNvSpPr>
          <p:nvPr/>
        </p:nvSpPr>
        <p:spPr bwMode="auto">
          <a:xfrm>
            <a:off x="609600" y="1219200"/>
            <a:ext cx="3048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800" b="1">
                <a:solidFill>
                  <a:srgbClr val="0066B3"/>
                </a:solidFill>
                <a:ea typeface="SimSun" panose="02010600030101010101" pitchFamily="2" charset="-122"/>
                <a:cs typeface="Arial" panose="020B0604020202020204" pitchFamily="34" charset="0"/>
              </a:rPr>
              <a:t>Refundable Deposits</a:t>
            </a:r>
            <a:endParaRPr lang="zh-CN" altLang="en-US" sz="1800" b="1">
              <a:solidFill>
                <a:srgbClr val="0066B3"/>
              </a:solidFill>
              <a:ea typeface="SimSun" panose="0201060003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847">
                                            <p:txEl>
                                              <p:pRg st="0" end="0"/>
                                            </p:txEl>
                                          </p:spTgt>
                                        </p:tgtEl>
                                        <p:attrNameLst>
                                          <p:attrName>style.visibility</p:attrName>
                                        </p:attrNameLst>
                                      </p:cBhvr>
                                      <p:to>
                                        <p:strVal val="visible"/>
                                      </p:to>
                                    </p:set>
                                    <p:animEffect transition="in" filter="wipe(left)">
                                      <p:cBhvr>
                                        <p:cTn id="7" dur="500"/>
                                        <p:tgtEl>
                                          <p:spTgt spid="35847">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5863"/>
                                        </p:tgtEl>
                                        <p:attrNameLst>
                                          <p:attrName>style.visibility</p:attrName>
                                        </p:attrNameLst>
                                      </p:cBhvr>
                                      <p:to>
                                        <p:strVal val="visible"/>
                                      </p:to>
                                    </p:set>
                                    <p:animEffect transition="in" filter="wipe(left)">
                                      <p:cBhvr>
                                        <p:cTn id="11" dur="1000"/>
                                        <p:tgtEl>
                                          <p:spTgt spid="35863"/>
                                        </p:tgtEl>
                                      </p:cBhvr>
                                    </p:animEffect>
                                  </p:childTnLst>
                                </p:cTn>
                              </p:par>
                            </p:childTnLst>
                          </p:cTn>
                        </p:par>
                        <p:par>
                          <p:cTn id="12" fill="hold" nodeType="afterGroup">
                            <p:stCondLst>
                              <p:cond delay="1500"/>
                            </p:stCondLst>
                            <p:childTnLst>
                              <p:par>
                                <p:cTn id="13" presetID="22" presetClass="entr" presetSubtype="8" fill="hold" nodeType="afterEffect">
                                  <p:stCondLst>
                                    <p:cond delay="0"/>
                                  </p:stCondLst>
                                  <p:childTnLst>
                                    <p:set>
                                      <p:cBhvr>
                                        <p:cTn id="14" dur="1" fill="hold">
                                          <p:stCondLst>
                                            <p:cond delay="0"/>
                                          </p:stCondLst>
                                        </p:cTn>
                                        <p:tgtEl>
                                          <p:spTgt spid="35864"/>
                                        </p:tgtEl>
                                        <p:attrNameLst>
                                          <p:attrName>style.visibility</p:attrName>
                                        </p:attrNameLst>
                                      </p:cBhvr>
                                      <p:to>
                                        <p:strVal val="visible"/>
                                      </p:to>
                                    </p:set>
                                    <p:animEffect transition="in" filter="wipe(left)">
                                      <p:cBhvr>
                                        <p:cTn id="15" dur="1000"/>
                                        <p:tgtEl>
                                          <p:spTgt spid="3586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35847">
                                            <p:txEl>
                                              <p:pRg st="2" end="2"/>
                                            </p:txEl>
                                          </p:spTgt>
                                        </p:tgtEl>
                                        <p:attrNameLst>
                                          <p:attrName>style.visibility</p:attrName>
                                        </p:attrNameLst>
                                      </p:cBhvr>
                                      <p:to>
                                        <p:strVal val="visible"/>
                                      </p:to>
                                    </p:set>
                                    <p:animEffect transition="in" filter="wipe(left)">
                                      <p:cBhvr>
                                        <p:cTn id="20" dur="500"/>
                                        <p:tgtEl>
                                          <p:spTgt spid="3584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5847">
                                            <p:txEl>
                                              <p:pRg st="4" end="4"/>
                                            </p:txEl>
                                          </p:spTgt>
                                        </p:tgtEl>
                                        <p:attrNameLst>
                                          <p:attrName>style.visibility</p:attrName>
                                        </p:attrNameLst>
                                      </p:cBhvr>
                                      <p:to>
                                        <p:strVal val="visible"/>
                                      </p:to>
                                    </p:set>
                                    <p:animEffect transition="in" filter="wipe(left)">
                                      <p:cBhvr>
                                        <p:cTn id="25" dur="500"/>
                                        <p:tgtEl>
                                          <p:spTgt spid="35847">
                                            <p:txEl>
                                              <p:pRg st="4" end="4"/>
                                            </p:txEl>
                                          </p:spTgt>
                                        </p:tgtEl>
                                      </p:cBhvr>
                                    </p:animEffect>
                                  </p:childTnLst>
                                </p:cTn>
                              </p:par>
                            </p:childTnLst>
                          </p:cTn>
                        </p:par>
                        <p:par>
                          <p:cTn id="26" fill="hold" nodeType="afterGroup">
                            <p:stCondLst>
                              <p:cond delay="500"/>
                            </p:stCondLst>
                            <p:childTnLst>
                              <p:par>
                                <p:cTn id="27" presetID="22" presetClass="entr" presetSubtype="8" fill="hold" nodeType="afterEffect">
                                  <p:stCondLst>
                                    <p:cond delay="0"/>
                                  </p:stCondLst>
                                  <p:childTnLst>
                                    <p:set>
                                      <p:cBhvr>
                                        <p:cTn id="28" dur="1" fill="hold">
                                          <p:stCondLst>
                                            <p:cond delay="0"/>
                                          </p:stCondLst>
                                        </p:cTn>
                                        <p:tgtEl>
                                          <p:spTgt spid="35865"/>
                                        </p:tgtEl>
                                        <p:attrNameLst>
                                          <p:attrName>style.visibility</p:attrName>
                                        </p:attrNameLst>
                                      </p:cBhvr>
                                      <p:to>
                                        <p:strVal val="visible"/>
                                      </p:to>
                                    </p:set>
                                    <p:animEffect transition="in" filter="wipe(left)">
                                      <p:cBhvr>
                                        <p:cTn id="29" dur="1000"/>
                                        <p:tgtEl>
                                          <p:spTgt spid="35865"/>
                                        </p:tgtEl>
                                      </p:cBhvr>
                                    </p:animEffect>
                                  </p:childTnLst>
                                </p:cTn>
                              </p:par>
                            </p:childTnLst>
                          </p:cTn>
                        </p:par>
                        <p:par>
                          <p:cTn id="30" fill="hold" nodeType="afterGroup">
                            <p:stCondLst>
                              <p:cond delay="1500"/>
                            </p:stCondLst>
                            <p:childTnLst>
                              <p:par>
                                <p:cTn id="31" presetID="22" presetClass="entr" presetSubtype="1" fill="hold" nodeType="afterEffect">
                                  <p:stCondLst>
                                    <p:cond delay="0"/>
                                  </p:stCondLst>
                                  <p:childTnLst>
                                    <p:set>
                                      <p:cBhvr>
                                        <p:cTn id="32" dur="1" fill="hold">
                                          <p:stCondLst>
                                            <p:cond delay="0"/>
                                          </p:stCondLst>
                                        </p:cTn>
                                        <p:tgtEl>
                                          <p:spTgt spid="35866"/>
                                        </p:tgtEl>
                                        <p:attrNameLst>
                                          <p:attrName>style.visibility</p:attrName>
                                        </p:attrNameLst>
                                      </p:cBhvr>
                                      <p:to>
                                        <p:strVal val="visible"/>
                                      </p:to>
                                    </p:set>
                                    <p:animEffect transition="in" filter="wipe(up)">
                                      <p:cBhvr>
                                        <p:cTn id="33" dur="1000"/>
                                        <p:tgtEl>
                                          <p:spTgt spid="35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WAYS OF CORRECTING MARKET FAILURE</a:t>
            </a:r>
          </a:p>
        </p:txBody>
      </p:sp>
      <p:grpSp>
        <p:nvGrpSpPr>
          <p:cNvPr id="38915" name="Group 3"/>
          <p:cNvGrpSpPr>
            <a:grpSpLocks/>
          </p:cNvGrpSpPr>
          <p:nvPr/>
        </p:nvGrpSpPr>
        <p:grpSpPr bwMode="auto">
          <a:xfrm>
            <a:off x="304800" y="381000"/>
            <a:ext cx="8229600" cy="487363"/>
            <a:chOff x="288" y="240"/>
            <a:chExt cx="5184" cy="307"/>
          </a:xfrm>
        </p:grpSpPr>
        <p:sp>
          <p:nvSpPr>
            <p:cNvPr id="3892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18.2</a:t>
              </a:r>
            </a:p>
          </p:txBody>
        </p:sp>
        <p:sp>
          <p:nvSpPr>
            <p:cNvPr id="38923"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891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4" name="Rectangle 10"/>
          <p:cNvSpPr>
            <a:spLocks noChangeArrowheads="1"/>
          </p:cNvSpPr>
          <p:nvPr/>
        </p:nvSpPr>
        <p:spPr bwMode="auto">
          <a:xfrm>
            <a:off x="685800" y="1676400"/>
            <a:ext cx="8077200" cy="39624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GB" altLang="en-US" sz="1800">
              <a:solidFill>
                <a:schemeClr val="tx1"/>
              </a:solidFill>
              <a:latin typeface="Palatino" pitchFamily="2" charset="0"/>
            </a:endParaRPr>
          </a:p>
        </p:txBody>
      </p:sp>
      <p:pic>
        <p:nvPicPr>
          <p:cNvPr id="36875" name="Picture 11" descr="example_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057275"/>
            <a:ext cx="64484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524000"/>
            <a:ext cx="1905000" cy="136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77" name="矩形 10"/>
          <p:cNvSpPr>
            <a:spLocks noChangeArrowheads="1"/>
          </p:cNvSpPr>
          <p:nvPr/>
        </p:nvSpPr>
        <p:spPr bwMode="auto">
          <a:xfrm>
            <a:off x="2895600" y="1687513"/>
            <a:ext cx="5715000"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solidFill>
                  <a:schemeClr val="tx1"/>
                </a:solidFill>
                <a:ea typeface="SimSun" panose="02010600030101010101" pitchFamily="2" charset="-122"/>
                <a:cs typeface="Arial" panose="020B0604020202020204" pitchFamily="34" charset="0"/>
              </a:rPr>
              <a:t>Many other countries have made greater efforts to encourage recycling than the United States.</a:t>
            </a:r>
          </a:p>
          <a:p>
            <a:pPr eaLnBrk="1" hangingPunct="1">
              <a:spcBef>
                <a:spcPct val="0"/>
              </a:spcBef>
              <a:buFontTx/>
              <a:buNone/>
            </a:pPr>
            <a:endParaRPr lang="zh-CN" altLang="en-US" sz="9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800">
                <a:solidFill>
                  <a:schemeClr val="tx1"/>
                </a:solidFill>
                <a:ea typeface="SimSun" panose="02010600030101010101" pitchFamily="2" charset="-122"/>
                <a:cs typeface="Arial" panose="020B0604020202020204" pitchFamily="34" charset="0"/>
              </a:rPr>
              <a:t>A number of proposals to encourage more recycling in the United States include a refundable deposit,</a:t>
            </a:r>
          </a:p>
        </p:txBody>
      </p:sp>
      <p:sp>
        <p:nvSpPr>
          <p:cNvPr id="36878" name="矩形 10"/>
          <p:cNvSpPr>
            <a:spLocks noChangeArrowheads="1"/>
          </p:cNvSpPr>
          <p:nvPr/>
        </p:nvSpPr>
        <p:spPr bwMode="auto">
          <a:xfrm>
            <a:off x="990600" y="2819400"/>
            <a:ext cx="7696200" cy="270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zh-CN" sz="9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800" i="1">
                <a:solidFill>
                  <a:schemeClr val="tx1"/>
                </a:solidFill>
                <a:ea typeface="SimSun" panose="02010600030101010101" pitchFamily="2" charset="-122"/>
                <a:cs typeface="Arial" panose="020B0604020202020204" pitchFamily="34" charset="0"/>
              </a:rPr>
              <a:t>curbside charge</a:t>
            </a:r>
            <a:r>
              <a:rPr lang="en-US" altLang="zh-CN" sz="1800">
                <a:solidFill>
                  <a:schemeClr val="tx1"/>
                </a:solidFill>
                <a:ea typeface="SimSun" panose="02010600030101010101" pitchFamily="2" charset="-122"/>
                <a:cs typeface="Arial" panose="020B0604020202020204" pitchFamily="34" charset="0"/>
              </a:rPr>
              <a:t>, and </a:t>
            </a:r>
            <a:r>
              <a:rPr lang="en-US" altLang="zh-CN" sz="1800" i="1">
                <a:solidFill>
                  <a:schemeClr val="tx1"/>
                </a:solidFill>
                <a:ea typeface="SimSun" panose="02010600030101010101" pitchFamily="2" charset="-122"/>
                <a:cs typeface="Arial" panose="020B0604020202020204" pitchFamily="34" charset="0"/>
              </a:rPr>
              <a:t>mandatory separation</a:t>
            </a:r>
            <a:r>
              <a:rPr lang="en-US" altLang="zh-CN" sz="1800">
                <a:solidFill>
                  <a:schemeClr val="tx1"/>
                </a:solidFill>
                <a:ea typeface="SimSun" panose="02010600030101010101" pitchFamily="2" charset="-122"/>
                <a:cs typeface="Arial" panose="020B0604020202020204" pitchFamily="34" charset="0"/>
              </a:rPr>
              <a:t>. Mandatory separation is perhaps the least desirable of the three alternatives.</a:t>
            </a:r>
          </a:p>
          <a:p>
            <a:pPr eaLnBrk="1" hangingPunct="1">
              <a:spcBef>
                <a:spcPct val="0"/>
              </a:spcBef>
              <a:buFontTx/>
              <a:buNone/>
            </a:pPr>
            <a:endParaRPr lang="en-US" altLang="zh-CN" sz="1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800">
                <a:solidFill>
                  <a:schemeClr val="tx1"/>
                </a:solidFill>
                <a:ea typeface="SimSun" panose="02010600030101010101" pitchFamily="2" charset="-122"/>
                <a:cs typeface="Arial" panose="020B0604020202020204" pitchFamily="34" charset="0"/>
              </a:rPr>
              <a:t>A recent case in Perkasie, Pennsylvania, shows that recycling programs can indeed be effective.  Prior to implementation of a program combining all three economic incentives just described, the total amount of unseparated solid waste was 2573 tons per year.  When the program was implemented, this amount fell to 1038 tons—a 59-percent reduction. As a result, the town saved $90,000 per year in disposal costs.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6875"/>
                                        </p:tgtEl>
                                        <p:attrNameLst>
                                          <p:attrName>style.visibility</p:attrName>
                                        </p:attrNameLst>
                                      </p:cBhvr>
                                      <p:to>
                                        <p:strVal val="visible"/>
                                      </p:to>
                                    </p:set>
                                    <p:animEffect transition="in" filter="wipe(left)">
                                      <p:cBhvr>
                                        <p:cTn id="7" dur="500"/>
                                        <p:tgtEl>
                                          <p:spTgt spid="3687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874"/>
                                        </p:tgtEl>
                                        <p:attrNameLst>
                                          <p:attrName>style.visibility</p:attrName>
                                        </p:attrNameLst>
                                      </p:cBhvr>
                                      <p:to>
                                        <p:strVal val="visible"/>
                                      </p:to>
                                    </p:set>
                                    <p:animEffect transition="in" filter="fade">
                                      <p:cBhvr>
                                        <p:cTn id="11" dur="500"/>
                                        <p:tgtEl>
                                          <p:spTgt spid="36874"/>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6876"/>
                                        </p:tgtEl>
                                        <p:attrNameLst>
                                          <p:attrName>style.visibility</p:attrName>
                                        </p:attrNameLst>
                                      </p:cBhvr>
                                      <p:to>
                                        <p:strVal val="visible"/>
                                      </p:to>
                                    </p:set>
                                    <p:animEffect transition="in" filter="fade">
                                      <p:cBhvr>
                                        <p:cTn id="15" dur="500"/>
                                        <p:tgtEl>
                                          <p:spTgt spid="3687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877">
                                            <p:txEl>
                                              <p:pRg st="0" end="0"/>
                                            </p:txEl>
                                          </p:spTgt>
                                        </p:tgtEl>
                                        <p:attrNameLst>
                                          <p:attrName>style.visibility</p:attrName>
                                        </p:attrNameLst>
                                      </p:cBhvr>
                                      <p:to>
                                        <p:strVal val="visible"/>
                                      </p:to>
                                    </p:set>
                                    <p:animEffect transition="in" filter="wipe(left)">
                                      <p:cBhvr>
                                        <p:cTn id="19" dur="500"/>
                                        <p:tgtEl>
                                          <p:spTgt spid="36877">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6877">
                                            <p:txEl>
                                              <p:pRg st="2" end="2"/>
                                            </p:txEl>
                                          </p:spTgt>
                                        </p:tgtEl>
                                        <p:attrNameLst>
                                          <p:attrName>style.visibility</p:attrName>
                                        </p:attrNameLst>
                                      </p:cBhvr>
                                      <p:to>
                                        <p:strVal val="visible"/>
                                      </p:to>
                                    </p:set>
                                    <p:animEffect transition="in" filter="wipe(left)">
                                      <p:cBhvr>
                                        <p:cTn id="23" dur="500"/>
                                        <p:tgtEl>
                                          <p:spTgt spid="36877">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6878">
                                            <p:txEl>
                                              <p:pRg st="1" end="1"/>
                                            </p:txEl>
                                          </p:spTgt>
                                        </p:tgtEl>
                                        <p:attrNameLst>
                                          <p:attrName>style.visibility</p:attrName>
                                        </p:attrNameLst>
                                      </p:cBhvr>
                                      <p:to>
                                        <p:strVal val="visible"/>
                                      </p:to>
                                    </p:set>
                                    <p:animEffect transition="in" filter="wipe(left)">
                                      <p:cBhvr>
                                        <p:cTn id="27" dur="500"/>
                                        <p:tgtEl>
                                          <p:spTgt spid="36878">
                                            <p:txEl>
                                              <p:pRg st="1" end="1"/>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6878">
                                            <p:txEl>
                                              <p:pRg st="3" end="3"/>
                                            </p:txEl>
                                          </p:spTgt>
                                        </p:tgtEl>
                                        <p:attrNameLst>
                                          <p:attrName>style.visibility</p:attrName>
                                        </p:attrNameLst>
                                      </p:cBhvr>
                                      <p:to>
                                        <p:strVal val="visible"/>
                                      </p:to>
                                    </p:set>
                                    <p:animEffect transition="in" filter="wipe(left)">
                                      <p:cBhvr>
                                        <p:cTn id="31" dur="500"/>
                                        <p:tgtEl>
                                          <p:spTgt spid="368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animBg="1"/>
      <p:bldP spid="36877" grpId="0" build="p"/>
      <p:bldP spid="3687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STOCK EXTERNALITIES</a:t>
            </a:r>
          </a:p>
        </p:txBody>
      </p:sp>
      <p:grpSp>
        <p:nvGrpSpPr>
          <p:cNvPr id="37891" name="Group 3"/>
          <p:cNvGrpSpPr>
            <a:grpSpLocks/>
          </p:cNvGrpSpPr>
          <p:nvPr/>
        </p:nvGrpSpPr>
        <p:grpSpPr bwMode="auto">
          <a:xfrm>
            <a:off x="304800" y="381000"/>
            <a:ext cx="8229600" cy="487363"/>
            <a:chOff x="288" y="240"/>
            <a:chExt cx="5184" cy="307"/>
          </a:xfrm>
        </p:grpSpPr>
        <p:sp>
          <p:nvSpPr>
            <p:cNvPr id="40966"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18.3</a:t>
              </a:r>
            </a:p>
          </p:txBody>
        </p:sp>
        <p:sp>
          <p:nvSpPr>
            <p:cNvPr id="40967"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789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矩形 8"/>
          <p:cNvSpPr>
            <a:spLocks noChangeArrowheads="1"/>
          </p:cNvSpPr>
          <p:nvPr/>
        </p:nvSpPr>
        <p:spPr bwMode="auto">
          <a:xfrm>
            <a:off x="1524000" y="2286000"/>
            <a:ext cx="5410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sz="1800"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stock externality    </a:t>
            </a:r>
            <a:r>
              <a:rPr lang="en-US" altLang="zh-CN" sz="1800">
                <a:solidFill>
                  <a:schemeClr val="tx1"/>
                </a:solidFill>
                <a:ea typeface="SimSun" panose="02010600030101010101" pitchFamily="2" charset="-122"/>
                <a:cs typeface="Arial" panose="020B0604020202020204" pitchFamily="34" charset="0"/>
              </a:rPr>
              <a:t>Accumulated result of action by a producer or consumer which, though not accounted for in the market price, affects other producers or consumers.</a:t>
            </a:r>
            <a:endParaRPr lang="zh-CN" altLang="en-US" sz="1800">
              <a:solidFill>
                <a:schemeClr val="tx1"/>
              </a:solidFill>
              <a:ea typeface="SimSun" panose="0201060003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7891"/>
                                        </p:tgtEl>
                                        <p:attrNameLst>
                                          <p:attrName>style.visibility</p:attrName>
                                        </p:attrNameLst>
                                      </p:cBhvr>
                                      <p:to>
                                        <p:strVal val="visible"/>
                                      </p:to>
                                    </p:set>
                                    <p:animEffect transition="in" filter="wipe(left)">
                                      <p:cBhvr>
                                        <p:cTn id="7" dur="500"/>
                                        <p:tgtEl>
                                          <p:spTgt spid="37891"/>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7892"/>
                                        </p:tgtEl>
                                        <p:attrNameLst>
                                          <p:attrName>style.visibility</p:attrName>
                                        </p:attrNameLst>
                                      </p:cBhvr>
                                      <p:to>
                                        <p:strVal val="visible"/>
                                      </p:to>
                                    </p:set>
                                    <p:animEffect transition="in" filter="fade">
                                      <p:cBhvr>
                                        <p:cTn id="11" dur="500"/>
                                        <p:tgtEl>
                                          <p:spTgt spid="3789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7890"/>
                                        </p:tgtEl>
                                        <p:attrNameLst>
                                          <p:attrName>style.visibility</p:attrName>
                                        </p:attrNameLst>
                                      </p:cBhvr>
                                      <p:to>
                                        <p:strVal val="visible"/>
                                      </p:to>
                                    </p:set>
                                    <p:animEffect transition="in" filter="wipe(left)">
                                      <p:cBhvr>
                                        <p:cTn id="15" dur="1000"/>
                                        <p:tgtEl>
                                          <p:spTgt spid="37890"/>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37893"/>
                                        </p:tgtEl>
                                        <p:attrNameLst>
                                          <p:attrName>style.visibility</p:attrName>
                                        </p:attrNameLst>
                                      </p:cBhvr>
                                      <p:to>
                                        <p:strVal val="visible"/>
                                      </p:to>
                                    </p:set>
                                    <p:animEffect transition="in" filter="wipe(left)">
                                      <p:cBhvr>
                                        <p:cTn id="19" dur="500"/>
                                        <p:tgtEl>
                                          <p:spTgt spid="37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STOCK EXTERNALITIES</a:t>
            </a:r>
          </a:p>
        </p:txBody>
      </p:sp>
      <p:grpSp>
        <p:nvGrpSpPr>
          <p:cNvPr id="43011" name="Group 3"/>
          <p:cNvGrpSpPr>
            <a:grpSpLocks/>
          </p:cNvGrpSpPr>
          <p:nvPr/>
        </p:nvGrpSpPr>
        <p:grpSpPr bwMode="auto">
          <a:xfrm>
            <a:off x="304800" y="381000"/>
            <a:ext cx="8229600" cy="487363"/>
            <a:chOff x="288" y="240"/>
            <a:chExt cx="5184" cy="307"/>
          </a:xfrm>
        </p:grpSpPr>
        <p:sp>
          <p:nvSpPr>
            <p:cNvPr id="43018"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18.3</a:t>
              </a:r>
            </a:p>
          </p:txBody>
        </p:sp>
        <p:sp>
          <p:nvSpPr>
            <p:cNvPr id="43019"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3012"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矩形 7"/>
          <p:cNvSpPr>
            <a:spLocks noChangeArrowheads="1"/>
          </p:cNvSpPr>
          <p:nvPr/>
        </p:nvSpPr>
        <p:spPr bwMode="auto">
          <a:xfrm>
            <a:off x="609600" y="914400"/>
            <a:ext cx="3398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Stock Buildup and Its Impact</a:t>
            </a:r>
            <a:endParaRPr lang="zh-CN" altLang="en-US" sz="2000">
              <a:ea typeface="SimSun" panose="02010600030101010101" pitchFamily="2" charset="-122"/>
              <a:cs typeface="Arial" panose="020B0604020202020204" pitchFamily="34" charset="0"/>
            </a:endParaRPr>
          </a:p>
        </p:txBody>
      </p:sp>
      <p:sp>
        <p:nvSpPr>
          <p:cNvPr id="38922" name="Rectangle 10"/>
          <p:cNvSpPr>
            <a:spLocks noChangeArrowheads="1"/>
          </p:cNvSpPr>
          <p:nvPr/>
        </p:nvSpPr>
        <p:spPr bwMode="auto">
          <a:xfrm>
            <a:off x="914400" y="1489075"/>
            <a:ext cx="7315200" cy="4618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How does the stock of a pollutant change over time?</a:t>
            </a:r>
          </a:p>
          <a:p>
            <a:pPr eaLnBrk="1" hangingPunct="1">
              <a:lnSpc>
                <a:spcPct val="105000"/>
              </a:lnSpc>
              <a:spcBef>
                <a:spcPct val="0"/>
              </a:spcBef>
              <a:buFontTx/>
              <a:buNone/>
            </a:pPr>
            <a:r>
              <a:rPr lang="en-US" altLang="en-US" sz="1800">
                <a:solidFill>
                  <a:schemeClr val="tx1"/>
                </a:solidFill>
              </a:rPr>
              <a:t>With ongoing emissions, the stock will accumulate, but some fraction of the stock, </a:t>
            </a:r>
            <a:r>
              <a:rPr lang="en-US" altLang="en-US" sz="1800" i="1">
                <a:solidFill>
                  <a:schemeClr val="tx1"/>
                </a:solidFill>
              </a:rPr>
              <a:t>δ</a:t>
            </a:r>
            <a:r>
              <a:rPr lang="en-US" altLang="en-US" sz="1800">
                <a:solidFill>
                  <a:schemeClr val="tx1"/>
                </a:solidFill>
              </a:rPr>
              <a:t>, will dissipate each year. Thus, assuming the stock starts at zero, in the first year, the stock of pollutant (</a:t>
            </a:r>
            <a:r>
              <a:rPr lang="en-US" altLang="en-US" sz="1800" i="1">
                <a:solidFill>
                  <a:schemeClr val="tx1"/>
                </a:solidFill>
              </a:rPr>
              <a:t>S</a:t>
            </a:r>
            <a:r>
              <a:rPr lang="en-US" altLang="en-US" sz="1800">
                <a:solidFill>
                  <a:schemeClr val="tx1"/>
                </a:solidFill>
              </a:rPr>
              <a:t>) will be just the amount of that year’s emissions (</a:t>
            </a:r>
            <a:r>
              <a:rPr lang="en-US" altLang="en-US" sz="1800" i="1">
                <a:solidFill>
                  <a:schemeClr val="tx1"/>
                </a:solidFill>
              </a:rPr>
              <a:t>E</a:t>
            </a:r>
            <a:r>
              <a:rPr lang="en-US" altLang="en-US" sz="1800">
                <a:solidFill>
                  <a:schemeClr val="tx1"/>
                </a:solidFill>
              </a:rPr>
              <a:t>):</a:t>
            </a:r>
          </a:p>
          <a:p>
            <a:pPr eaLnBrk="1" hangingPunct="1">
              <a:lnSpc>
                <a:spcPct val="105000"/>
              </a:lnSpc>
              <a:spcBef>
                <a:spcPct val="0"/>
              </a:spcBef>
              <a:buFontTx/>
              <a:buNone/>
            </a:pPr>
            <a:endParaRPr lang="en-US" altLang="en-US" sz="1000">
              <a:solidFill>
                <a:schemeClr val="tx1"/>
              </a:solidFill>
            </a:endParaRPr>
          </a:p>
          <a:p>
            <a:pPr eaLnBrk="1" hangingPunct="1">
              <a:lnSpc>
                <a:spcPct val="105000"/>
              </a:lnSpc>
              <a:spcBef>
                <a:spcPct val="0"/>
              </a:spcBef>
              <a:buFontTx/>
              <a:buNone/>
            </a:pPr>
            <a:endParaRPr lang="en-US" altLang="en-US" sz="1800">
              <a:solidFill>
                <a:schemeClr val="tx1"/>
              </a:solidFill>
            </a:endParaRPr>
          </a:p>
          <a:p>
            <a:pPr eaLnBrk="1" hangingPunct="1">
              <a:lnSpc>
                <a:spcPct val="105000"/>
              </a:lnSpc>
              <a:spcBef>
                <a:spcPct val="0"/>
              </a:spcBef>
              <a:buFontTx/>
              <a:buNone/>
            </a:pPr>
            <a:r>
              <a:rPr lang="en-US" altLang="en-US" sz="1800">
                <a:solidFill>
                  <a:schemeClr val="tx1"/>
                </a:solidFill>
              </a:rPr>
              <a:t>In general, the stock in any year t is given by the emissions generated that year plus the nondissipated stock from the previous year:</a:t>
            </a:r>
          </a:p>
          <a:p>
            <a:pPr eaLnBrk="1" hangingPunct="1">
              <a:lnSpc>
                <a:spcPct val="105000"/>
              </a:lnSpc>
              <a:spcBef>
                <a:spcPct val="0"/>
              </a:spcBef>
              <a:buFontTx/>
              <a:buNone/>
            </a:pPr>
            <a:endParaRPr lang="en-US" altLang="en-US" sz="1000">
              <a:solidFill>
                <a:schemeClr val="tx1"/>
              </a:solidFill>
            </a:endParaRPr>
          </a:p>
          <a:p>
            <a:pPr eaLnBrk="1" hangingPunct="1">
              <a:lnSpc>
                <a:spcPct val="105000"/>
              </a:lnSpc>
              <a:spcBef>
                <a:spcPct val="0"/>
              </a:spcBef>
              <a:buFontTx/>
              <a:buNone/>
            </a:pPr>
            <a:endParaRPr lang="en-US" altLang="en-US" sz="1800">
              <a:solidFill>
                <a:schemeClr val="tx1"/>
              </a:solidFill>
            </a:endParaRPr>
          </a:p>
          <a:p>
            <a:pPr eaLnBrk="1" hangingPunct="1">
              <a:lnSpc>
                <a:spcPct val="105000"/>
              </a:lnSpc>
              <a:spcBef>
                <a:spcPct val="0"/>
              </a:spcBef>
              <a:buFontTx/>
              <a:buNone/>
            </a:pPr>
            <a:r>
              <a:rPr lang="en-US" altLang="en-US" sz="1800">
                <a:solidFill>
                  <a:schemeClr val="tx1"/>
                </a:solidFill>
              </a:rPr>
              <a:t>If emissions are at a constant annual rate </a:t>
            </a:r>
            <a:r>
              <a:rPr lang="en-US" altLang="en-US" sz="1800" i="1">
                <a:solidFill>
                  <a:schemeClr val="tx1"/>
                </a:solidFill>
              </a:rPr>
              <a:t>E</a:t>
            </a:r>
            <a:r>
              <a:rPr lang="en-US" altLang="en-US" sz="1800">
                <a:solidFill>
                  <a:schemeClr val="tx1"/>
                </a:solidFill>
              </a:rPr>
              <a:t>, then after </a:t>
            </a:r>
            <a:r>
              <a:rPr lang="en-US" altLang="en-US" sz="1800" i="1">
                <a:solidFill>
                  <a:schemeClr val="tx1"/>
                </a:solidFill>
              </a:rPr>
              <a:t>N</a:t>
            </a:r>
            <a:r>
              <a:rPr lang="en-US" altLang="en-US" sz="1800">
                <a:solidFill>
                  <a:schemeClr val="tx1"/>
                </a:solidFill>
              </a:rPr>
              <a:t> years, the stock of pollutant will be</a:t>
            </a:r>
          </a:p>
          <a:p>
            <a:pPr eaLnBrk="1" hangingPunct="1">
              <a:lnSpc>
                <a:spcPct val="105000"/>
              </a:lnSpc>
              <a:spcBef>
                <a:spcPct val="0"/>
              </a:spcBef>
              <a:buFontTx/>
              <a:buNone/>
            </a:pPr>
            <a:endParaRPr lang="en-US" altLang="en-US" sz="1000">
              <a:solidFill>
                <a:schemeClr val="tx1"/>
              </a:solidFill>
            </a:endParaRPr>
          </a:p>
          <a:p>
            <a:pPr eaLnBrk="1" hangingPunct="1">
              <a:lnSpc>
                <a:spcPct val="105000"/>
              </a:lnSpc>
              <a:spcBef>
                <a:spcPct val="0"/>
              </a:spcBef>
              <a:buFontTx/>
              <a:buNone/>
            </a:pPr>
            <a:endParaRPr lang="en-US" altLang="en-US" sz="1800">
              <a:solidFill>
                <a:schemeClr val="tx1"/>
              </a:solidFill>
            </a:endParaRPr>
          </a:p>
          <a:p>
            <a:pPr eaLnBrk="1" hangingPunct="1">
              <a:lnSpc>
                <a:spcPct val="105000"/>
              </a:lnSpc>
              <a:spcBef>
                <a:spcPct val="0"/>
              </a:spcBef>
              <a:buFontTx/>
              <a:buNone/>
            </a:pPr>
            <a:r>
              <a:rPr lang="en-US" altLang="en-US" sz="1800">
                <a:solidFill>
                  <a:schemeClr val="tx1"/>
                </a:solidFill>
              </a:rPr>
              <a:t>As </a:t>
            </a:r>
            <a:r>
              <a:rPr lang="en-US" altLang="en-US" sz="1800" i="1">
                <a:solidFill>
                  <a:schemeClr val="tx1"/>
                </a:solidFill>
              </a:rPr>
              <a:t>N</a:t>
            </a:r>
            <a:r>
              <a:rPr lang="en-US" altLang="en-US" sz="1800">
                <a:solidFill>
                  <a:schemeClr val="tx1"/>
                </a:solidFill>
              </a:rPr>
              <a:t> becomes infinitely large, the stock will approach the long-run equilibrium level </a:t>
            </a:r>
            <a:r>
              <a:rPr lang="en-US" altLang="en-US" sz="1800" i="1">
                <a:solidFill>
                  <a:schemeClr val="tx1"/>
                </a:solidFill>
              </a:rPr>
              <a:t>E</a:t>
            </a:r>
            <a:r>
              <a:rPr lang="en-US" altLang="en-US" sz="1800">
                <a:solidFill>
                  <a:schemeClr val="tx1"/>
                </a:solidFill>
              </a:rPr>
              <a:t>/</a:t>
            </a:r>
            <a:r>
              <a:rPr lang="en-US" altLang="en-US" sz="1800" i="1">
                <a:solidFill>
                  <a:schemeClr val="tx1"/>
                </a:solidFill>
              </a:rPr>
              <a:t>δ</a:t>
            </a:r>
            <a:r>
              <a:rPr lang="en-US" altLang="en-US" sz="1800">
                <a:solidFill>
                  <a:schemeClr val="tx1"/>
                </a:solidFill>
              </a:rPr>
              <a:t>.</a:t>
            </a:r>
          </a:p>
        </p:txBody>
      </p:sp>
      <p:graphicFrame>
        <p:nvGraphicFramePr>
          <p:cNvPr id="38924" name="Object 12"/>
          <p:cNvGraphicFramePr>
            <a:graphicFrameLocks noChangeAspect="1"/>
          </p:cNvGraphicFramePr>
          <p:nvPr/>
        </p:nvGraphicFramePr>
        <p:xfrm>
          <a:off x="4273550" y="3081338"/>
          <a:ext cx="596900" cy="304800"/>
        </p:xfrm>
        <a:graphic>
          <a:graphicData uri="http://schemas.openxmlformats.org/presentationml/2006/ole">
            <mc:AlternateContent xmlns:mc="http://schemas.openxmlformats.org/markup-compatibility/2006">
              <mc:Choice xmlns:v="urn:schemas-microsoft-com:vml" Requires="v">
                <p:oleObj spid="_x0000_s43110" name="Equation" r:id="rId5" imgW="596641" imgH="304668" progId="Equation.DSMT4">
                  <p:embed/>
                </p:oleObj>
              </mc:Choice>
              <mc:Fallback>
                <p:oleObj name="Equation" r:id="rId5" imgW="596641" imgH="304668"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3550" y="3081338"/>
                        <a:ext cx="5969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8925" name="Object 13"/>
          <p:cNvGraphicFramePr>
            <a:graphicFrameLocks noChangeAspect="1"/>
          </p:cNvGraphicFramePr>
          <p:nvPr/>
        </p:nvGraphicFramePr>
        <p:xfrm>
          <a:off x="3771900" y="4114800"/>
          <a:ext cx="1600200" cy="317500"/>
        </p:xfrm>
        <a:graphic>
          <a:graphicData uri="http://schemas.openxmlformats.org/presentationml/2006/ole">
            <mc:AlternateContent xmlns:mc="http://schemas.openxmlformats.org/markup-compatibility/2006">
              <mc:Choice xmlns:v="urn:schemas-microsoft-com:vml" Requires="v">
                <p:oleObj spid="_x0000_s43111" name="Equation" r:id="rId7" imgW="1600200" imgH="317500" progId="Equation.DSMT4">
                  <p:embed/>
                </p:oleObj>
              </mc:Choice>
              <mc:Fallback>
                <p:oleObj name="Equation" r:id="rId7" imgW="1600200" imgH="317500"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1900" y="4114800"/>
                        <a:ext cx="1600200" cy="317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8926" name="Object 14"/>
          <p:cNvGraphicFramePr>
            <a:graphicFrameLocks noChangeAspect="1"/>
          </p:cNvGraphicFramePr>
          <p:nvPr/>
        </p:nvGraphicFramePr>
        <p:xfrm>
          <a:off x="2768600" y="5081588"/>
          <a:ext cx="3606800" cy="342900"/>
        </p:xfrm>
        <a:graphic>
          <a:graphicData uri="http://schemas.openxmlformats.org/presentationml/2006/ole">
            <mc:AlternateContent xmlns:mc="http://schemas.openxmlformats.org/markup-compatibility/2006">
              <mc:Choice xmlns:v="urn:schemas-microsoft-com:vml" Requires="v">
                <p:oleObj spid="_x0000_s43112" name="Equation" r:id="rId9" imgW="3606800" imgH="342900" progId="Equation.DSMT4">
                  <p:embed/>
                </p:oleObj>
              </mc:Choice>
              <mc:Fallback>
                <p:oleObj name="Equation" r:id="rId9" imgW="3606800" imgH="342900" progId="Equation.DSMT4">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68600" y="5081588"/>
                        <a:ext cx="3606800"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8917"/>
                                        </p:tgtEl>
                                        <p:attrNameLst>
                                          <p:attrName>style.visibility</p:attrName>
                                        </p:attrNameLst>
                                      </p:cBhvr>
                                      <p:to>
                                        <p:strVal val="visible"/>
                                      </p:to>
                                    </p:set>
                                    <p:animEffect transition="in" filter="wipe(left)">
                                      <p:cBhvr>
                                        <p:cTn id="7" dur="500"/>
                                        <p:tgtEl>
                                          <p:spTgt spid="3891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922">
                                            <p:txEl>
                                              <p:pRg st="0" end="0"/>
                                            </p:txEl>
                                          </p:spTgt>
                                        </p:tgtEl>
                                        <p:attrNameLst>
                                          <p:attrName>style.visibility</p:attrName>
                                        </p:attrNameLst>
                                      </p:cBhvr>
                                      <p:to>
                                        <p:strVal val="visible"/>
                                      </p:to>
                                    </p:set>
                                    <p:animEffect transition="in" filter="wipe(left)">
                                      <p:cBhvr>
                                        <p:cTn id="11" dur="500"/>
                                        <p:tgtEl>
                                          <p:spTgt spid="38922">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922">
                                            <p:txEl>
                                              <p:pRg st="1" end="1"/>
                                            </p:txEl>
                                          </p:spTgt>
                                        </p:tgtEl>
                                        <p:attrNameLst>
                                          <p:attrName>style.visibility</p:attrName>
                                        </p:attrNameLst>
                                      </p:cBhvr>
                                      <p:to>
                                        <p:strVal val="visible"/>
                                      </p:to>
                                    </p:set>
                                    <p:animEffect transition="in" filter="wipe(left)">
                                      <p:cBhvr>
                                        <p:cTn id="15" dur="500"/>
                                        <p:tgtEl>
                                          <p:spTgt spid="38922">
                                            <p:txEl>
                                              <p:pRg st="1" end="1"/>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38924"/>
                                        </p:tgtEl>
                                        <p:attrNameLst>
                                          <p:attrName>style.visibility</p:attrName>
                                        </p:attrNameLst>
                                      </p:cBhvr>
                                      <p:to>
                                        <p:strVal val="visible"/>
                                      </p:to>
                                    </p:set>
                                    <p:animEffect transition="in" filter="wipe(left)">
                                      <p:cBhvr>
                                        <p:cTn id="19" dur="500"/>
                                        <p:tgtEl>
                                          <p:spTgt spid="38924"/>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8922">
                                            <p:txEl>
                                              <p:pRg st="4" end="4"/>
                                            </p:txEl>
                                          </p:spTgt>
                                        </p:tgtEl>
                                        <p:attrNameLst>
                                          <p:attrName>style.visibility</p:attrName>
                                        </p:attrNameLst>
                                      </p:cBhvr>
                                      <p:to>
                                        <p:strVal val="visible"/>
                                      </p:to>
                                    </p:set>
                                    <p:animEffect transition="in" filter="wipe(left)">
                                      <p:cBhvr>
                                        <p:cTn id="23" dur="500"/>
                                        <p:tgtEl>
                                          <p:spTgt spid="38922">
                                            <p:txEl>
                                              <p:pRg st="4" end="4"/>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38925"/>
                                        </p:tgtEl>
                                        <p:attrNameLst>
                                          <p:attrName>style.visibility</p:attrName>
                                        </p:attrNameLst>
                                      </p:cBhvr>
                                      <p:to>
                                        <p:strVal val="visible"/>
                                      </p:to>
                                    </p:set>
                                    <p:animEffect transition="in" filter="wipe(left)">
                                      <p:cBhvr>
                                        <p:cTn id="27" dur="500"/>
                                        <p:tgtEl>
                                          <p:spTgt spid="38925"/>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8922">
                                            <p:txEl>
                                              <p:pRg st="7" end="7"/>
                                            </p:txEl>
                                          </p:spTgt>
                                        </p:tgtEl>
                                        <p:attrNameLst>
                                          <p:attrName>style.visibility</p:attrName>
                                        </p:attrNameLst>
                                      </p:cBhvr>
                                      <p:to>
                                        <p:strVal val="visible"/>
                                      </p:to>
                                    </p:set>
                                    <p:animEffect transition="in" filter="wipe(left)">
                                      <p:cBhvr>
                                        <p:cTn id="31" dur="500"/>
                                        <p:tgtEl>
                                          <p:spTgt spid="38922">
                                            <p:txEl>
                                              <p:pRg st="7" end="7"/>
                                            </p:txEl>
                                          </p:spTgt>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38926"/>
                                        </p:tgtEl>
                                        <p:attrNameLst>
                                          <p:attrName>style.visibility</p:attrName>
                                        </p:attrNameLst>
                                      </p:cBhvr>
                                      <p:to>
                                        <p:strVal val="visible"/>
                                      </p:to>
                                    </p:set>
                                    <p:animEffect transition="in" filter="wipe(left)">
                                      <p:cBhvr>
                                        <p:cTn id="35" dur="500"/>
                                        <p:tgtEl>
                                          <p:spTgt spid="38926"/>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8922">
                                            <p:txEl>
                                              <p:pRg st="10" end="10"/>
                                            </p:txEl>
                                          </p:spTgt>
                                        </p:tgtEl>
                                        <p:attrNameLst>
                                          <p:attrName>style.visibility</p:attrName>
                                        </p:attrNameLst>
                                      </p:cBhvr>
                                      <p:to>
                                        <p:strVal val="visible"/>
                                      </p:to>
                                    </p:set>
                                    <p:animEffect transition="in" filter="wipe(left)">
                                      <p:cBhvr>
                                        <p:cTn id="39" dur="500"/>
                                        <p:tgtEl>
                                          <p:spTgt spid="3892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p:bldP spid="3892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STOCK EXTERNALITIES</a:t>
            </a:r>
          </a:p>
        </p:txBody>
      </p:sp>
      <p:grpSp>
        <p:nvGrpSpPr>
          <p:cNvPr id="45059" name="Group 3"/>
          <p:cNvGrpSpPr>
            <a:grpSpLocks/>
          </p:cNvGrpSpPr>
          <p:nvPr/>
        </p:nvGrpSpPr>
        <p:grpSpPr bwMode="auto">
          <a:xfrm>
            <a:off x="304800" y="381000"/>
            <a:ext cx="8229600" cy="487363"/>
            <a:chOff x="288" y="240"/>
            <a:chExt cx="5184" cy="307"/>
          </a:xfrm>
        </p:grpSpPr>
        <p:sp>
          <p:nvSpPr>
            <p:cNvPr id="4506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18.3</a:t>
              </a:r>
            </a:p>
          </p:txBody>
        </p:sp>
        <p:sp>
          <p:nvSpPr>
            <p:cNvPr id="4506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506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6" name="Rectangle 10"/>
          <p:cNvSpPr>
            <a:spLocks noChangeArrowheads="1"/>
          </p:cNvSpPr>
          <p:nvPr/>
        </p:nvSpPr>
        <p:spPr bwMode="auto">
          <a:xfrm>
            <a:off x="914400" y="1489075"/>
            <a:ext cx="7315200"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b="1">
                <a:solidFill>
                  <a:srgbClr val="0066B3"/>
                </a:solidFill>
              </a:rPr>
              <a:t>Numerical Example</a:t>
            </a:r>
            <a:r>
              <a:rPr lang="en-US" altLang="en-US" sz="1800">
                <a:solidFill>
                  <a:schemeClr val="tx1"/>
                </a:solidFill>
              </a:rPr>
              <a:t>   Table 18.1 shows how the stock builds up</a:t>
            </a:r>
            <a:br>
              <a:rPr lang="en-US" altLang="en-US" sz="1800">
                <a:solidFill>
                  <a:schemeClr val="tx1"/>
                </a:solidFill>
              </a:rPr>
            </a:br>
            <a:r>
              <a:rPr lang="en-US" altLang="en-US" sz="1800">
                <a:solidFill>
                  <a:schemeClr val="tx1"/>
                </a:solidFill>
              </a:rPr>
              <a:t>over time. Note that after 100 years, the stock will reach a level of 4,337 units. (If this level of emissions continued forever, the stock will eventually approach E/δ = 100/.02 = 5,000 units.)</a:t>
            </a:r>
          </a:p>
        </p:txBody>
      </p:sp>
      <p:pic>
        <p:nvPicPr>
          <p:cNvPr id="39948" name="Picture 12" descr="table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950" y="2819400"/>
            <a:ext cx="68961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3" name="矩形 7"/>
          <p:cNvSpPr>
            <a:spLocks noChangeArrowheads="1"/>
          </p:cNvSpPr>
          <p:nvPr/>
        </p:nvSpPr>
        <p:spPr bwMode="auto">
          <a:xfrm>
            <a:off x="609600" y="914400"/>
            <a:ext cx="3398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Stock Buildup and Its Impact</a:t>
            </a:r>
            <a:endParaRPr lang="zh-CN" altLang="en-US" sz="2000">
              <a:ea typeface="SimSun" panose="0201060003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946">
                                            <p:txEl>
                                              <p:pRg st="0" end="0"/>
                                            </p:txEl>
                                          </p:spTgt>
                                        </p:tgtEl>
                                        <p:attrNameLst>
                                          <p:attrName>style.visibility</p:attrName>
                                        </p:attrNameLst>
                                      </p:cBhvr>
                                      <p:to>
                                        <p:strVal val="visible"/>
                                      </p:to>
                                    </p:set>
                                    <p:animEffect transition="in" filter="wipe(left)">
                                      <p:cBhvr>
                                        <p:cTn id="7" dur="500"/>
                                        <p:tgtEl>
                                          <p:spTgt spid="39946">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39948"/>
                                        </p:tgtEl>
                                        <p:attrNameLst>
                                          <p:attrName>style.visibility</p:attrName>
                                        </p:attrNameLst>
                                      </p:cBhvr>
                                      <p:to>
                                        <p:strVal val="visible"/>
                                      </p:to>
                                    </p:set>
                                    <p:animEffect transition="in" filter="blinds(horizontal)">
                                      <p:cBhvr>
                                        <p:cTn id="11" dur="500"/>
                                        <p:tgtEl>
                                          <p:spTgt spid="399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STOCK EXTERNALITIES</a:t>
            </a:r>
          </a:p>
        </p:txBody>
      </p:sp>
      <p:grpSp>
        <p:nvGrpSpPr>
          <p:cNvPr id="47107" name="Group 3"/>
          <p:cNvGrpSpPr>
            <a:grpSpLocks/>
          </p:cNvGrpSpPr>
          <p:nvPr/>
        </p:nvGrpSpPr>
        <p:grpSpPr bwMode="auto">
          <a:xfrm>
            <a:off x="304800" y="381000"/>
            <a:ext cx="8229600" cy="487363"/>
            <a:chOff x="288" y="240"/>
            <a:chExt cx="5184" cy="307"/>
          </a:xfrm>
        </p:grpSpPr>
        <p:sp>
          <p:nvSpPr>
            <p:cNvPr id="4711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18.3</a:t>
              </a:r>
            </a:p>
          </p:txBody>
        </p:sp>
        <p:sp>
          <p:nvSpPr>
            <p:cNvPr id="4711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710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矩形 7"/>
          <p:cNvSpPr>
            <a:spLocks noChangeArrowheads="1"/>
          </p:cNvSpPr>
          <p:nvPr/>
        </p:nvSpPr>
        <p:spPr bwMode="auto">
          <a:xfrm>
            <a:off x="609600" y="914400"/>
            <a:ext cx="3398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cs typeface="Arial" panose="020B0604020202020204" pitchFamily="34" charset="0"/>
              </a:rPr>
              <a:t>Stock Buildup and Its Impact</a:t>
            </a:r>
            <a:endParaRPr lang="zh-CN" altLang="en-US" sz="2000">
              <a:ea typeface="SimSun" panose="02010600030101010101" pitchFamily="2" charset="-122"/>
              <a:cs typeface="Arial" panose="020B0604020202020204" pitchFamily="34" charset="0"/>
            </a:endParaRPr>
          </a:p>
        </p:txBody>
      </p:sp>
      <p:sp>
        <p:nvSpPr>
          <p:cNvPr id="100360" name="Rectangle 8"/>
          <p:cNvSpPr>
            <a:spLocks noChangeArrowheads="1"/>
          </p:cNvSpPr>
          <p:nvPr/>
        </p:nvSpPr>
        <p:spPr bwMode="auto">
          <a:xfrm>
            <a:off x="914400" y="1336675"/>
            <a:ext cx="7315200" cy="1247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To determine whether a policy of zero emissions makes sense,</a:t>
            </a:r>
            <a:br>
              <a:rPr lang="en-US" altLang="en-US" sz="1800">
                <a:solidFill>
                  <a:schemeClr val="tx1"/>
                </a:solidFill>
              </a:rPr>
            </a:br>
            <a:r>
              <a:rPr lang="en-US" altLang="en-US" sz="1800">
                <a:solidFill>
                  <a:schemeClr val="tx1"/>
                </a:solidFill>
              </a:rPr>
              <a:t>we must compare the present value of the annual cost of $1.5 billion with the present value of the annual benefit resulting from a reduced stock of pollutant.</a:t>
            </a:r>
          </a:p>
        </p:txBody>
      </p:sp>
      <p:graphicFrame>
        <p:nvGraphicFramePr>
          <p:cNvPr id="100362" name="Object 10"/>
          <p:cNvGraphicFramePr>
            <a:graphicFrameLocks noChangeAspect="1"/>
          </p:cNvGraphicFramePr>
          <p:nvPr/>
        </p:nvGraphicFramePr>
        <p:xfrm>
          <a:off x="1403350" y="2514600"/>
          <a:ext cx="6337300" cy="609600"/>
        </p:xfrm>
        <a:graphic>
          <a:graphicData uri="http://schemas.openxmlformats.org/presentationml/2006/ole">
            <mc:AlternateContent xmlns:mc="http://schemas.openxmlformats.org/markup-compatibility/2006">
              <mc:Choice xmlns:v="urn:schemas-microsoft-com:vml" Requires="v">
                <p:oleObj spid="_x0000_s47146" name="Equation" r:id="rId5" imgW="6337300" imgH="609600" progId="Equation.DSMT4">
                  <p:embed/>
                </p:oleObj>
              </mc:Choice>
              <mc:Fallback>
                <p:oleObj name="Equation" r:id="rId5" imgW="6337300" imgH="60960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350" y="2514600"/>
                        <a:ext cx="6337300" cy="609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0363" name="Rectangle 11"/>
          <p:cNvSpPr>
            <a:spLocks noChangeArrowheads="1"/>
          </p:cNvSpPr>
          <p:nvPr/>
        </p:nvSpPr>
        <p:spPr bwMode="auto">
          <a:xfrm>
            <a:off x="1066800" y="5127625"/>
            <a:ext cx="7467600" cy="112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600">
                <a:solidFill>
                  <a:schemeClr val="tx1"/>
                </a:solidFill>
              </a:rPr>
              <a:t>Table 18.2 shows the NPV as a function of the discount rate.  It also shows how the NPV of a “zero emissions” policy depends on the dissipation rate, </a:t>
            </a:r>
            <a:r>
              <a:rPr lang="en-US" altLang="en-US" sz="1600" i="1">
                <a:solidFill>
                  <a:schemeClr val="tx1"/>
                </a:solidFill>
              </a:rPr>
              <a:t>δ</a:t>
            </a:r>
            <a:r>
              <a:rPr lang="en-US" altLang="en-US" sz="1600">
                <a:solidFill>
                  <a:schemeClr val="tx1"/>
                </a:solidFill>
              </a:rPr>
              <a:t>. If </a:t>
            </a:r>
            <a:r>
              <a:rPr lang="en-US" altLang="en-US" sz="1600" i="1">
                <a:solidFill>
                  <a:schemeClr val="tx1"/>
                </a:solidFill>
              </a:rPr>
              <a:t>δ</a:t>
            </a:r>
            <a:r>
              <a:rPr lang="en-US" altLang="en-US" sz="1600">
                <a:solidFill>
                  <a:schemeClr val="tx1"/>
                </a:solidFill>
              </a:rPr>
              <a:t> is lower, the accumulated stock of pollutant will reach higher levels and cause more economic damage, so the future benefits of reducing emissions will be greater.</a:t>
            </a:r>
          </a:p>
        </p:txBody>
      </p:sp>
      <p:pic>
        <p:nvPicPr>
          <p:cNvPr id="100365" name="Picture 13" descr="table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76463" y="3276600"/>
            <a:ext cx="479107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0360">
                                            <p:txEl>
                                              <p:pRg st="0" end="0"/>
                                            </p:txEl>
                                          </p:spTgt>
                                        </p:tgtEl>
                                        <p:attrNameLst>
                                          <p:attrName>style.visibility</p:attrName>
                                        </p:attrNameLst>
                                      </p:cBhvr>
                                      <p:to>
                                        <p:strVal val="visible"/>
                                      </p:to>
                                    </p:set>
                                    <p:animEffect transition="in" filter="wipe(left)">
                                      <p:cBhvr>
                                        <p:cTn id="7" dur="500"/>
                                        <p:tgtEl>
                                          <p:spTgt spid="100360">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100362"/>
                                        </p:tgtEl>
                                        <p:attrNameLst>
                                          <p:attrName>style.visibility</p:attrName>
                                        </p:attrNameLst>
                                      </p:cBhvr>
                                      <p:to>
                                        <p:strVal val="visible"/>
                                      </p:to>
                                    </p:set>
                                    <p:animEffect transition="in" filter="wipe(left)">
                                      <p:cBhvr>
                                        <p:cTn id="11" dur="500"/>
                                        <p:tgtEl>
                                          <p:spTgt spid="100362"/>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100365"/>
                                        </p:tgtEl>
                                        <p:attrNameLst>
                                          <p:attrName>style.visibility</p:attrName>
                                        </p:attrNameLst>
                                      </p:cBhvr>
                                      <p:to>
                                        <p:strVal val="visible"/>
                                      </p:to>
                                    </p:set>
                                    <p:animEffect transition="in" filter="blinds(horizontal)">
                                      <p:cBhvr>
                                        <p:cTn id="15" dur="500"/>
                                        <p:tgtEl>
                                          <p:spTgt spid="100365"/>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0363">
                                            <p:txEl>
                                              <p:pRg st="0" end="0"/>
                                            </p:txEl>
                                          </p:spTgt>
                                        </p:tgtEl>
                                        <p:attrNameLst>
                                          <p:attrName>style.visibility</p:attrName>
                                        </p:attrNameLst>
                                      </p:cBhvr>
                                      <p:to>
                                        <p:strVal val="visible"/>
                                      </p:to>
                                    </p:set>
                                    <p:animEffect transition="in" filter="wipe(left)">
                                      <p:cBhvr>
                                        <p:cTn id="19" dur="500"/>
                                        <p:tgtEl>
                                          <p:spTgt spid="1003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0" grpId="0" build="p"/>
      <p:bldP spid="10036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STOCK EXTERNALITIES</a:t>
            </a:r>
          </a:p>
        </p:txBody>
      </p:sp>
      <p:grpSp>
        <p:nvGrpSpPr>
          <p:cNvPr id="49155" name="Group 3"/>
          <p:cNvGrpSpPr>
            <a:grpSpLocks/>
          </p:cNvGrpSpPr>
          <p:nvPr/>
        </p:nvGrpSpPr>
        <p:grpSpPr bwMode="auto">
          <a:xfrm>
            <a:off x="304800" y="381000"/>
            <a:ext cx="8229600" cy="487363"/>
            <a:chOff x="288" y="240"/>
            <a:chExt cx="5184" cy="307"/>
          </a:xfrm>
        </p:grpSpPr>
        <p:sp>
          <p:nvSpPr>
            <p:cNvPr id="49159"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18.3</a:t>
              </a:r>
            </a:p>
          </p:txBody>
        </p:sp>
        <p:sp>
          <p:nvSpPr>
            <p:cNvPr id="49160"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915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矩形 7"/>
          <p:cNvSpPr>
            <a:spLocks noChangeArrowheads="1"/>
          </p:cNvSpPr>
          <p:nvPr/>
        </p:nvSpPr>
        <p:spPr bwMode="auto">
          <a:xfrm>
            <a:off x="1828800" y="2133600"/>
            <a:ext cx="5486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sz="2000"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social rate of discount</a:t>
            </a:r>
            <a:r>
              <a:rPr lang="en-US" altLang="zh-CN" sz="2000" b="1">
                <a:solidFill>
                  <a:schemeClr val="tx1"/>
                </a:solidFill>
                <a:ea typeface="SimSun" panose="02010600030101010101" pitchFamily="2" charset="-122"/>
                <a:cs typeface="Arial" panose="020B0604020202020204" pitchFamily="34" charset="0"/>
              </a:rPr>
              <a:t>    </a:t>
            </a:r>
            <a:r>
              <a:rPr lang="en-US" altLang="zh-CN" sz="1800">
                <a:solidFill>
                  <a:schemeClr val="tx1"/>
                </a:solidFill>
                <a:ea typeface="SimSun" panose="02010600030101010101" pitchFamily="2" charset="-122"/>
                <a:cs typeface="Arial" panose="020B0604020202020204" pitchFamily="34" charset="0"/>
              </a:rPr>
              <a:t>Opportunity cost to society as a whole of receiving an economic benefit in the future rather than the present.</a:t>
            </a:r>
            <a:endParaRPr lang="zh-CN" altLang="en-US" sz="1800">
              <a:solidFill>
                <a:schemeClr val="tx1"/>
              </a:solidFill>
              <a:ea typeface="SimSun" panose="02010600030101010101" pitchFamily="2" charset="-122"/>
              <a:cs typeface="Arial" panose="020B0604020202020204" pitchFamily="34" charset="0"/>
            </a:endParaRPr>
          </a:p>
        </p:txBody>
      </p:sp>
      <p:sp>
        <p:nvSpPr>
          <p:cNvPr id="40969" name="Rectangle 9"/>
          <p:cNvSpPr>
            <a:spLocks noChangeArrowheads="1"/>
          </p:cNvSpPr>
          <p:nvPr/>
        </p:nvSpPr>
        <p:spPr bwMode="auto">
          <a:xfrm>
            <a:off x="1828800" y="3276600"/>
            <a:ext cx="54864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In principle, the social rate of discount depends on three factors: (1) the expected rate of real economic growth; (2) the extent of risk aversion for society as a whole; and (3) the “rate of pure time preference” for society as a whole.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0965"/>
                                        </p:tgtEl>
                                        <p:attrNameLst>
                                          <p:attrName>style.visibility</p:attrName>
                                        </p:attrNameLst>
                                      </p:cBhvr>
                                      <p:to>
                                        <p:strVal val="visible"/>
                                      </p:to>
                                    </p:set>
                                    <p:animEffect transition="in" filter="wipe(left)">
                                      <p:cBhvr>
                                        <p:cTn id="7" dur="500"/>
                                        <p:tgtEl>
                                          <p:spTgt spid="4096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969">
                                            <p:txEl>
                                              <p:pRg st="0" end="0"/>
                                            </p:txEl>
                                          </p:spTgt>
                                        </p:tgtEl>
                                        <p:attrNameLst>
                                          <p:attrName>style.visibility</p:attrName>
                                        </p:attrNameLst>
                                      </p:cBhvr>
                                      <p:to>
                                        <p:strVal val="visible"/>
                                      </p:to>
                                    </p:set>
                                    <p:animEffect transition="in" filter="wipe(left)">
                                      <p:cBhvr>
                                        <p:cTn id="11" dur="500"/>
                                        <p:tgtEl>
                                          <p:spTgt spid="409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P spid="4096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STOCK EXTERNALITIES</a:t>
            </a:r>
          </a:p>
        </p:txBody>
      </p:sp>
      <p:grpSp>
        <p:nvGrpSpPr>
          <p:cNvPr id="51203" name="Group 3"/>
          <p:cNvGrpSpPr>
            <a:grpSpLocks/>
          </p:cNvGrpSpPr>
          <p:nvPr/>
        </p:nvGrpSpPr>
        <p:grpSpPr bwMode="auto">
          <a:xfrm>
            <a:off x="304800" y="381000"/>
            <a:ext cx="8229600" cy="487363"/>
            <a:chOff x="288" y="240"/>
            <a:chExt cx="5184" cy="307"/>
          </a:xfrm>
        </p:grpSpPr>
        <p:sp>
          <p:nvSpPr>
            <p:cNvPr id="51210"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18.3</a:t>
              </a:r>
            </a:p>
          </p:txBody>
        </p:sp>
        <p:sp>
          <p:nvSpPr>
            <p:cNvPr id="51211"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120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4" name="Picture 10" descr="example_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990600"/>
            <a:ext cx="64484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5" name="Rectangle 11"/>
          <p:cNvSpPr>
            <a:spLocks noChangeArrowheads="1"/>
          </p:cNvSpPr>
          <p:nvPr/>
        </p:nvSpPr>
        <p:spPr bwMode="auto">
          <a:xfrm>
            <a:off x="685800" y="1676400"/>
            <a:ext cx="8077200" cy="46482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GB" altLang="en-US" sz="1800">
              <a:solidFill>
                <a:schemeClr val="tx1"/>
              </a:solidFill>
              <a:latin typeface="Palatino" pitchFamily="2" charset="0"/>
            </a:endParaRPr>
          </a:p>
        </p:txBody>
      </p:sp>
      <p:pic>
        <p:nvPicPr>
          <p:cNvPr id="4199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600200"/>
            <a:ext cx="2133600"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997" name="Rectangle 13"/>
          <p:cNvSpPr>
            <a:spLocks noChangeArrowheads="1"/>
          </p:cNvSpPr>
          <p:nvPr/>
        </p:nvSpPr>
        <p:spPr bwMode="auto">
          <a:xfrm>
            <a:off x="3124200" y="1698625"/>
            <a:ext cx="54864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Emissions of carbon dioxide and other greenhouse gases have increased dramatically over the past century, which has in turn led to an increase in atmospheric concentrations of greenhouse gases, or GHGs.</a:t>
            </a:r>
          </a:p>
        </p:txBody>
      </p:sp>
      <p:sp>
        <p:nvSpPr>
          <p:cNvPr id="41998" name="Rectangle 14"/>
          <p:cNvSpPr>
            <a:spLocks noChangeArrowheads="1"/>
          </p:cNvSpPr>
          <p:nvPr/>
        </p:nvSpPr>
        <p:spPr bwMode="auto">
          <a:xfrm>
            <a:off x="838200" y="3352800"/>
            <a:ext cx="7772400" cy="2532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The problem is that the costs of reducing GHG emissions would occur today but the benefits from reduced emissions would be realized only in some 50 or more years.</a:t>
            </a:r>
          </a:p>
          <a:p>
            <a:pPr eaLnBrk="1" hangingPunct="1">
              <a:lnSpc>
                <a:spcPct val="105000"/>
              </a:lnSpc>
              <a:spcBef>
                <a:spcPct val="0"/>
              </a:spcBef>
              <a:buFontTx/>
              <a:buNone/>
            </a:pPr>
            <a:endParaRPr lang="en-US" altLang="en-US" sz="800">
              <a:solidFill>
                <a:schemeClr val="tx1"/>
              </a:solidFill>
            </a:endParaRPr>
          </a:p>
          <a:p>
            <a:pPr eaLnBrk="1" hangingPunct="1">
              <a:lnSpc>
                <a:spcPct val="105000"/>
              </a:lnSpc>
              <a:spcBef>
                <a:spcPct val="0"/>
              </a:spcBef>
              <a:buFontTx/>
              <a:buNone/>
            </a:pPr>
            <a:r>
              <a:rPr lang="en-US" altLang="en-US" sz="1800">
                <a:solidFill>
                  <a:schemeClr val="tx1"/>
                </a:solidFill>
              </a:rPr>
              <a:t>Does this emissions-reduction policy make sense? To answer that question, we must calculate the present value of the flow of net benefits, which depends critically on the discount rate. Economists disagree about what rate to use, and as a result, they disagree about what should be done about global warming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41994"/>
                                        </p:tgtEl>
                                        <p:attrNameLst>
                                          <p:attrName>style.visibility</p:attrName>
                                        </p:attrNameLst>
                                      </p:cBhvr>
                                      <p:to>
                                        <p:strVal val="visible"/>
                                      </p:to>
                                    </p:set>
                                    <p:animEffect transition="in" filter="wipe(left)">
                                      <p:cBhvr>
                                        <p:cTn id="7" dur="500"/>
                                        <p:tgtEl>
                                          <p:spTgt spid="4199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995"/>
                                        </p:tgtEl>
                                        <p:attrNameLst>
                                          <p:attrName>style.visibility</p:attrName>
                                        </p:attrNameLst>
                                      </p:cBhvr>
                                      <p:to>
                                        <p:strVal val="visible"/>
                                      </p:to>
                                    </p:set>
                                    <p:animEffect transition="in" filter="fade">
                                      <p:cBhvr>
                                        <p:cTn id="11" dur="500"/>
                                        <p:tgtEl>
                                          <p:spTgt spid="41995"/>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41996"/>
                                        </p:tgtEl>
                                        <p:attrNameLst>
                                          <p:attrName>style.visibility</p:attrName>
                                        </p:attrNameLst>
                                      </p:cBhvr>
                                      <p:to>
                                        <p:strVal val="visible"/>
                                      </p:to>
                                    </p:set>
                                    <p:animEffect transition="in" filter="fade">
                                      <p:cBhvr>
                                        <p:cTn id="15" dur="500"/>
                                        <p:tgtEl>
                                          <p:spTgt spid="4199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1997">
                                            <p:txEl>
                                              <p:pRg st="0" end="0"/>
                                            </p:txEl>
                                          </p:spTgt>
                                        </p:tgtEl>
                                        <p:attrNameLst>
                                          <p:attrName>style.visibility</p:attrName>
                                        </p:attrNameLst>
                                      </p:cBhvr>
                                      <p:to>
                                        <p:strVal val="visible"/>
                                      </p:to>
                                    </p:set>
                                    <p:animEffect transition="in" filter="wipe(left)">
                                      <p:cBhvr>
                                        <p:cTn id="19" dur="500"/>
                                        <p:tgtEl>
                                          <p:spTgt spid="41997">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1998">
                                            <p:txEl>
                                              <p:pRg st="0" end="0"/>
                                            </p:txEl>
                                          </p:spTgt>
                                        </p:tgtEl>
                                        <p:attrNameLst>
                                          <p:attrName>style.visibility</p:attrName>
                                        </p:attrNameLst>
                                      </p:cBhvr>
                                      <p:to>
                                        <p:strVal val="visible"/>
                                      </p:to>
                                    </p:set>
                                    <p:animEffect transition="in" filter="wipe(left)">
                                      <p:cBhvr>
                                        <p:cTn id="23" dur="500"/>
                                        <p:tgtEl>
                                          <p:spTgt spid="41998">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1998">
                                            <p:txEl>
                                              <p:pRg st="2" end="2"/>
                                            </p:txEl>
                                          </p:spTgt>
                                        </p:tgtEl>
                                        <p:attrNameLst>
                                          <p:attrName>style.visibility</p:attrName>
                                        </p:attrNameLst>
                                      </p:cBhvr>
                                      <p:to>
                                        <p:strVal val="visible"/>
                                      </p:to>
                                    </p:set>
                                    <p:animEffect transition="in" filter="wipe(left)">
                                      <p:cBhvr>
                                        <p:cTn id="27" dur="500"/>
                                        <p:tgtEl>
                                          <p:spTgt spid="4199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5" grpId="0" animBg="1"/>
      <p:bldP spid="41997" grpId="0" build="p"/>
      <p:bldP spid="41998"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STOCK EXTERNALITIES</a:t>
            </a:r>
          </a:p>
        </p:txBody>
      </p:sp>
      <p:grpSp>
        <p:nvGrpSpPr>
          <p:cNvPr id="53251" name="Group 3"/>
          <p:cNvGrpSpPr>
            <a:grpSpLocks/>
          </p:cNvGrpSpPr>
          <p:nvPr/>
        </p:nvGrpSpPr>
        <p:grpSpPr bwMode="auto">
          <a:xfrm>
            <a:off x="304800" y="381000"/>
            <a:ext cx="8229600" cy="487363"/>
            <a:chOff x="288" y="240"/>
            <a:chExt cx="5184" cy="307"/>
          </a:xfrm>
        </p:grpSpPr>
        <p:sp>
          <p:nvSpPr>
            <p:cNvPr id="53258"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18.3</a:t>
              </a:r>
            </a:p>
          </p:txBody>
        </p:sp>
        <p:sp>
          <p:nvSpPr>
            <p:cNvPr id="53259"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325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3" name="Rectangle 8"/>
          <p:cNvSpPr>
            <a:spLocks noChangeArrowheads="1"/>
          </p:cNvSpPr>
          <p:nvPr/>
        </p:nvSpPr>
        <p:spPr bwMode="auto">
          <a:xfrm>
            <a:off x="685800" y="1676400"/>
            <a:ext cx="8077200" cy="48006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GB" altLang="en-US" sz="1800">
              <a:solidFill>
                <a:schemeClr val="tx1"/>
              </a:solidFill>
              <a:latin typeface="Palatino" pitchFamily="2" charset="0"/>
            </a:endParaRPr>
          </a:p>
        </p:txBody>
      </p:sp>
      <p:pic>
        <p:nvPicPr>
          <p:cNvPr id="5325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963" y="1371600"/>
            <a:ext cx="1671637" cy="126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10" name="Rectangle 10"/>
          <p:cNvSpPr>
            <a:spLocks noChangeArrowheads="1"/>
          </p:cNvSpPr>
          <p:nvPr/>
        </p:nvSpPr>
        <p:spPr bwMode="auto">
          <a:xfrm>
            <a:off x="2667000" y="5029200"/>
            <a:ext cx="6096000"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600">
                <a:solidFill>
                  <a:schemeClr val="tx1"/>
                </a:solidFill>
              </a:rPr>
              <a:t>Table 18.3 shows GHG emissions and average global temperature change for two scenarios. Also shown is the annual net benefit from the policy, which equals the damage under the “business as usual” scenario minus the (smaller) damage when emissions are reduced minus the cost of reducing emissions.</a:t>
            </a:r>
          </a:p>
        </p:txBody>
      </p:sp>
      <p:pic>
        <p:nvPicPr>
          <p:cNvPr id="102412" name="Picture 12" descr="table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752600"/>
            <a:ext cx="6019800" cy="333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7" name="Picture 13" descr="example_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990600"/>
            <a:ext cx="64484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102412"/>
                                        </p:tgtEl>
                                        <p:attrNameLst>
                                          <p:attrName>style.visibility</p:attrName>
                                        </p:attrNameLst>
                                      </p:cBhvr>
                                      <p:to>
                                        <p:strVal val="visible"/>
                                      </p:to>
                                    </p:set>
                                    <p:animEffect transition="in" filter="blinds(horizontal)">
                                      <p:cBhvr>
                                        <p:cTn id="7" dur="500"/>
                                        <p:tgtEl>
                                          <p:spTgt spid="10241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410">
                                            <p:txEl>
                                              <p:pRg st="0" end="0"/>
                                            </p:txEl>
                                          </p:spTgt>
                                        </p:tgtEl>
                                        <p:attrNameLst>
                                          <p:attrName>style.visibility</p:attrName>
                                        </p:attrNameLst>
                                      </p:cBhvr>
                                      <p:to>
                                        <p:strVal val="visible"/>
                                      </p:to>
                                    </p:set>
                                    <p:animEffect transition="in" filter="wipe(left)">
                                      <p:cBhvr>
                                        <p:cTn id="11" dur="500"/>
                                        <p:tgtEl>
                                          <p:spTgt spid="1024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10"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4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EXTERNALITIES AND PROPERTY RIGHTS</a:t>
            </a:r>
          </a:p>
        </p:txBody>
      </p:sp>
      <p:grpSp>
        <p:nvGrpSpPr>
          <p:cNvPr id="44035" name="Group 3"/>
          <p:cNvGrpSpPr>
            <a:grpSpLocks/>
          </p:cNvGrpSpPr>
          <p:nvPr/>
        </p:nvGrpSpPr>
        <p:grpSpPr bwMode="auto">
          <a:xfrm>
            <a:off x="304800" y="381000"/>
            <a:ext cx="8229600" cy="487363"/>
            <a:chOff x="288" y="240"/>
            <a:chExt cx="5184" cy="307"/>
          </a:xfrm>
        </p:grpSpPr>
        <p:sp>
          <p:nvSpPr>
            <p:cNvPr id="55307"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18.4</a:t>
              </a:r>
            </a:p>
          </p:txBody>
        </p:sp>
        <p:sp>
          <p:nvSpPr>
            <p:cNvPr id="55308"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 name="矩形 7"/>
          <p:cNvSpPr>
            <a:spLocks noChangeArrowheads="1"/>
          </p:cNvSpPr>
          <p:nvPr/>
        </p:nvSpPr>
        <p:spPr bwMode="auto">
          <a:xfrm>
            <a:off x="914400" y="974725"/>
            <a:ext cx="1933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rPr>
              <a:t>Property Rights</a:t>
            </a:r>
            <a:endParaRPr lang="zh-CN" altLang="en-US" sz="2000">
              <a:ea typeface="SimSun" panose="02010600030101010101" pitchFamily="2" charset="-122"/>
            </a:endParaRPr>
          </a:p>
        </p:txBody>
      </p:sp>
      <p:sp>
        <p:nvSpPr>
          <p:cNvPr id="44038" name="矩形 8"/>
          <p:cNvSpPr>
            <a:spLocks noChangeArrowheads="1"/>
          </p:cNvSpPr>
          <p:nvPr/>
        </p:nvSpPr>
        <p:spPr bwMode="auto">
          <a:xfrm>
            <a:off x="1143000" y="1325563"/>
            <a:ext cx="62484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property rights    </a:t>
            </a:r>
            <a:r>
              <a:rPr lang="en-US" altLang="zh-CN" sz="1800">
                <a:solidFill>
                  <a:schemeClr val="tx1"/>
                </a:solidFill>
                <a:ea typeface="SimSun" panose="02010600030101010101" pitchFamily="2" charset="-122"/>
                <a:cs typeface="Arial" panose="020B0604020202020204" pitchFamily="34" charset="0"/>
              </a:rPr>
              <a:t>Legal rules stating what people or firms may do with their property.</a:t>
            </a:r>
            <a:endParaRPr lang="zh-CN" altLang="en-US" sz="1800">
              <a:solidFill>
                <a:schemeClr val="tx1"/>
              </a:solidFill>
              <a:ea typeface="SimSun" panose="02010600030101010101" pitchFamily="2" charset="-122"/>
              <a:cs typeface="Arial" panose="020B0604020202020204" pitchFamily="34" charset="0"/>
            </a:endParaRPr>
          </a:p>
        </p:txBody>
      </p:sp>
      <p:sp>
        <p:nvSpPr>
          <p:cNvPr id="10" name="矩形 9"/>
          <p:cNvSpPr>
            <a:spLocks noChangeArrowheads="1"/>
          </p:cNvSpPr>
          <p:nvPr/>
        </p:nvSpPr>
        <p:spPr bwMode="auto">
          <a:xfrm>
            <a:off x="914400" y="2133600"/>
            <a:ext cx="4237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rPr>
              <a:t>Bargaining and Economic Efficiency</a:t>
            </a:r>
            <a:endParaRPr lang="zh-CN" altLang="en-US" sz="2000">
              <a:ea typeface="SimSun" panose="02010600030101010101" pitchFamily="2" charset="-122"/>
            </a:endParaRPr>
          </a:p>
        </p:txBody>
      </p:sp>
      <p:sp>
        <p:nvSpPr>
          <p:cNvPr id="44043" name="Rectangle 11"/>
          <p:cNvSpPr>
            <a:spLocks noChangeArrowheads="1"/>
          </p:cNvSpPr>
          <p:nvPr/>
        </p:nvSpPr>
        <p:spPr bwMode="auto">
          <a:xfrm>
            <a:off x="914400" y="2514600"/>
            <a:ext cx="731520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Economic efficiency can be achieved without government intervention when the externality affects relatively few parties and when property rights are well specified.</a:t>
            </a:r>
          </a:p>
        </p:txBody>
      </p:sp>
      <p:sp>
        <p:nvSpPr>
          <p:cNvPr id="44045" name="Rectangle 13"/>
          <p:cNvSpPr>
            <a:spLocks noChangeArrowheads="1"/>
          </p:cNvSpPr>
          <p:nvPr/>
        </p:nvSpPr>
        <p:spPr bwMode="auto">
          <a:xfrm>
            <a:off x="914400" y="5518150"/>
            <a:ext cx="731520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The efficient solution maximizes the joint profit of the factory and the fishermen.  Maximization occurs when the factory installs a filter and the fishermen do not build a treatment plant.</a:t>
            </a:r>
          </a:p>
        </p:txBody>
      </p:sp>
      <p:pic>
        <p:nvPicPr>
          <p:cNvPr id="44046" name="Picture 14" descr="table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3505200"/>
            <a:ext cx="5867400"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wipe(left)">
                                      <p:cBhvr>
                                        <p:cTn id="7" dur="500"/>
                                        <p:tgtEl>
                                          <p:spTgt spid="44035"/>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44047"/>
                                        </p:tgtEl>
                                        <p:attrNameLst>
                                          <p:attrName>style.visibility</p:attrName>
                                        </p:attrNameLst>
                                      </p:cBhvr>
                                      <p:to>
                                        <p:strVal val="visible"/>
                                      </p:to>
                                    </p:set>
                                    <p:animEffect transition="in" filter="fade">
                                      <p:cBhvr>
                                        <p:cTn id="11" dur="500"/>
                                        <p:tgtEl>
                                          <p:spTgt spid="4404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4034"/>
                                        </p:tgtEl>
                                        <p:attrNameLst>
                                          <p:attrName>style.visibility</p:attrName>
                                        </p:attrNameLst>
                                      </p:cBhvr>
                                      <p:to>
                                        <p:strVal val="visible"/>
                                      </p:to>
                                    </p:set>
                                    <p:animEffect transition="in" filter="wipe(left)">
                                      <p:cBhvr>
                                        <p:cTn id="15" dur="1000"/>
                                        <p:tgtEl>
                                          <p:spTgt spid="4403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4038"/>
                                        </p:tgtEl>
                                        <p:attrNameLst>
                                          <p:attrName>style.visibility</p:attrName>
                                        </p:attrNameLst>
                                      </p:cBhvr>
                                      <p:to>
                                        <p:strVal val="visible"/>
                                      </p:to>
                                    </p:set>
                                    <p:animEffect transition="in" filter="wipe(left)">
                                      <p:cBhvr>
                                        <p:cTn id="23" dur="500"/>
                                        <p:tgtEl>
                                          <p:spTgt spid="4403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nodeType="afterGroup">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44043">
                                            <p:txEl>
                                              <p:pRg st="0" end="0"/>
                                            </p:txEl>
                                          </p:spTgt>
                                        </p:tgtEl>
                                        <p:attrNameLst>
                                          <p:attrName>style.visibility</p:attrName>
                                        </p:attrNameLst>
                                      </p:cBhvr>
                                      <p:to>
                                        <p:strVal val="visible"/>
                                      </p:to>
                                    </p:set>
                                    <p:animEffect transition="in" filter="wipe(left)">
                                      <p:cBhvr>
                                        <p:cTn id="32" dur="500"/>
                                        <p:tgtEl>
                                          <p:spTgt spid="44043">
                                            <p:txEl>
                                              <p:pRg st="0" end="0"/>
                                            </p:txEl>
                                          </p:spTgt>
                                        </p:tgtEl>
                                      </p:cBhvr>
                                    </p:animEffect>
                                  </p:childTnLst>
                                </p:cTn>
                              </p:par>
                            </p:childTnLst>
                          </p:cTn>
                        </p:par>
                        <p:par>
                          <p:cTn id="33" fill="hold" nodeType="afterGroup">
                            <p:stCondLst>
                              <p:cond delay="1000"/>
                            </p:stCondLst>
                            <p:childTnLst>
                              <p:par>
                                <p:cTn id="34" presetID="3" presetClass="entr" presetSubtype="10" fill="hold" nodeType="afterEffect">
                                  <p:stCondLst>
                                    <p:cond delay="0"/>
                                  </p:stCondLst>
                                  <p:childTnLst>
                                    <p:set>
                                      <p:cBhvr>
                                        <p:cTn id="35" dur="1" fill="hold">
                                          <p:stCondLst>
                                            <p:cond delay="0"/>
                                          </p:stCondLst>
                                        </p:cTn>
                                        <p:tgtEl>
                                          <p:spTgt spid="44046"/>
                                        </p:tgtEl>
                                        <p:attrNameLst>
                                          <p:attrName>style.visibility</p:attrName>
                                        </p:attrNameLst>
                                      </p:cBhvr>
                                      <p:to>
                                        <p:strVal val="visible"/>
                                      </p:to>
                                    </p:set>
                                    <p:animEffect transition="in" filter="blinds(horizontal)">
                                      <p:cBhvr>
                                        <p:cTn id="36" dur="500"/>
                                        <p:tgtEl>
                                          <p:spTgt spid="44046"/>
                                        </p:tgtEl>
                                      </p:cBhvr>
                                    </p:animEffect>
                                  </p:childTnLst>
                                </p:cTn>
                              </p:par>
                            </p:childTnLst>
                          </p:cTn>
                        </p:par>
                        <p:par>
                          <p:cTn id="37" fill="hold" nodeType="afterGroup">
                            <p:stCondLst>
                              <p:cond delay="1500"/>
                            </p:stCondLst>
                            <p:childTnLst>
                              <p:par>
                                <p:cTn id="38" presetID="22" presetClass="entr" presetSubtype="8" fill="hold" grpId="0" nodeType="afterEffect">
                                  <p:stCondLst>
                                    <p:cond delay="0"/>
                                  </p:stCondLst>
                                  <p:childTnLst>
                                    <p:set>
                                      <p:cBhvr>
                                        <p:cTn id="39" dur="1" fill="hold">
                                          <p:stCondLst>
                                            <p:cond delay="0"/>
                                          </p:stCondLst>
                                        </p:cTn>
                                        <p:tgtEl>
                                          <p:spTgt spid="44045">
                                            <p:txEl>
                                              <p:pRg st="0" end="0"/>
                                            </p:txEl>
                                          </p:spTgt>
                                        </p:tgtEl>
                                        <p:attrNameLst>
                                          <p:attrName>style.visibility</p:attrName>
                                        </p:attrNameLst>
                                      </p:cBhvr>
                                      <p:to>
                                        <p:strVal val="visible"/>
                                      </p:to>
                                    </p:set>
                                    <p:animEffect transition="in" filter="wipe(left)">
                                      <p:cBhvr>
                                        <p:cTn id="40" dur="500"/>
                                        <p:tgtEl>
                                          <p:spTgt spid="4404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P spid="8" grpId="0"/>
      <p:bldP spid="44038" grpId="0"/>
      <p:bldP spid="10" grpId="0"/>
      <p:bldP spid="44043" grpId="0" build="p"/>
      <p:bldP spid="4404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71600" y="423863"/>
            <a:ext cx="7315200" cy="457200"/>
          </a:xfrm>
          <a:noFill/>
        </p:spPr>
        <p:txBody>
          <a:bodyPr/>
          <a:lstStyle/>
          <a:p>
            <a:pPr eaLnBrk="1" hangingPunct="1"/>
            <a:r>
              <a:rPr lang="en-US" altLang="zh-CN" sz="2000" b="0" smtClean="0">
                <a:ea typeface="SimSun" panose="02010600030101010101" pitchFamily="2" charset="-122"/>
              </a:rPr>
              <a:t>EXTERNALITIES</a:t>
            </a:r>
          </a:p>
        </p:txBody>
      </p:sp>
      <p:grpSp>
        <p:nvGrpSpPr>
          <p:cNvPr id="19459" name="Group 3"/>
          <p:cNvGrpSpPr>
            <a:grpSpLocks/>
          </p:cNvGrpSpPr>
          <p:nvPr/>
        </p:nvGrpSpPr>
        <p:grpSpPr bwMode="auto">
          <a:xfrm>
            <a:off x="457200" y="381000"/>
            <a:ext cx="8229600" cy="487363"/>
            <a:chOff x="288" y="240"/>
            <a:chExt cx="5184" cy="307"/>
          </a:xfrm>
        </p:grpSpPr>
        <p:sp>
          <p:nvSpPr>
            <p:cNvPr id="1947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200">
                  <a:solidFill>
                    <a:schemeClr val="bg1"/>
                  </a:solidFill>
                  <a:ea typeface="SimSun" panose="02010600030101010101" pitchFamily="2" charset="-122"/>
                </a:rPr>
                <a:t>18.1</a:t>
              </a:r>
            </a:p>
          </p:txBody>
        </p:sp>
        <p:sp>
          <p:nvSpPr>
            <p:cNvPr id="19473"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946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9"/>
          <p:cNvSpPr>
            <a:spLocks noGrp="1" noChangeArrowheads="1"/>
          </p:cNvSpPr>
          <p:nvPr>
            <p:ph type="body" idx="1"/>
          </p:nvPr>
        </p:nvSpPr>
        <p:spPr>
          <a:xfrm>
            <a:off x="381000" y="1066800"/>
            <a:ext cx="5334000" cy="511175"/>
          </a:xfrm>
          <a:noFill/>
        </p:spPr>
        <p:txBody>
          <a:bodyPr/>
          <a:lstStyle/>
          <a:p>
            <a:pPr eaLnBrk="1" hangingPunct="1">
              <a:buFontTx/>
              <a:buNone/>
            </a:pPr>
            <a:r>
              <a:rPr lang="en-US" altLang="zh-CN" sz="2000" smtClean="0">
                <a:ea typeface="SimSun" panose="02010600030101010101" pitchFamily="2" charset="-122"/>
              </a:rPr>
              <a:t>Negative Externalities and Inefficiency</a:t>
            </a:r>
          </a:p>
        </p:txBody>
      </p:sp>
      <p:sp>
        <p:nvSpPr>
          <p:cNvPr id="649226" name="Rectangle 10"/>
          <p:cNvSpPr>
            <a:spLocks noChangeArrowheads="1"/>
          </p:cNvSpPr>
          <p:nvPr/>
        </p:nvSpPr>
        <p:spPr bwMode="auto">
          <a:xfrm>
            <a:off x="457200" y="2133600"/>
            <a:ext cx="2362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buFontTx/>
              <a:buNone/>
            </a:pPr>
            <a:r>
              <a:rPr lang="en-US" altLang="zh-CN" sz="1600">
                <a:solidFill>
                  <a:schemeClr val="tx1"/>
                </a:solidFill>
                <a:ea typeface="SimSun" panose="02010600030101010101" pitchFamily="2" charset="-122"/>
              </a:rPr>
              <a:t>When there are negative externalities, the marginal social cost MSC is higher than the marginal cost MC.  </a:t>
            </a:r>
          </a:p>
          <a:p>
            <a:pPr eaLnBrk="1" hangingPunct="1">
              <a:spcAft>
                <a:spcPct val="20000"/>
              </a:spcAft>
              <a:buFontTx/>
              <a:buNone/>
            </a:pPr>
            <a:r>
              <a:rPr lang="en-US" altLang="zh-CN" sz="1600">
                <a:solidFill>
                  <a:schemeClr val="tx1"/>
                </a:solidFill>
                <a:ea typeface="SimSun" panose="02010600030101010101" pitchFamily="2" charset="-122"/>
              </a:rPr>
              <a:t>The difference is the marginal external cost MEC. </a:t>
            </a:r>
          </a:p>
          <a:p>
            <a:pPr eaLnBrk="1" hangingPunct="1">
              <a:spcAft>
                <a:spcPct val="20000"/>
              </a:spcAft>
              <a:buFontTx/>
              <a:buNone/>
            </a:pPr>
            <a:r>
              <a:rPr lang="en-US" altLang="zh-CN" sz="1600">
                <a:solidFill>
                  <a:schemeClr val="tx1"/>
                </a:solidFill>
                <a:ea typeface="SimSun" panose="02010600030101010101" pitchFamily="2" charset="-122"/>
              </a:rPr>
              <a:t>In (a), a profit-maximizing firm produces at </a:t>
            </a:r>
            <a:r>
              <a:rPr lang="en-US" altLang="zh-CN" sz="1600" i="1">
                <a:solidFill>
                  <a:schemeClr val="tx1"/>
                </a:solidFill>
                <a:ea typeface="SimSun" panose="02010600030101010101" pitchFamily="2" charset="-122"/>
              </a:rPr>
              <a:t>q</a:t>
            </a:r>
            <a:r>
              <a:rPr lang="en-US" altLang="zh-CN" sz="1600" baseline="-25000">
                <a:solidFill>
                  <a:schemeClr val="tx1"/>
                </a:solidFill>
                <a:ea typeface="SimSun" panose="02010600030101010101" pitchFamily="2" charset="-122"/>
              </a:rPr>
              <a:t>1</a:t>
            </a:r>
            <a:r>
              <a:rPr lang="en-US" altLang="zh-CN" sz="1600">
                <a:solidFill>
                  <a:schemeClr val="tx1"/>
                </a:solidFill>
                <a:ea typeface="SimSun" panose="02010600030101010101" pitchFamily="2" charset="-122"/>
              </a:rPr>
              <a:t>, where price is equal to MC.</a:t>
            </a:r>
          </a:p>
          <a:p>
            <a:pPr eaLnBrk="1" hangingPunct="1">
              <a:spcAft>
                <a:spcPct val="20000"/>
              </a:spcAft>
              <a:buFontTx/>
              <a:buNone/>
            </a:pPr>
            <a:r>
              <a:rPr lang="en-US" altLang="zh-CN" sz="1600">
                <a:solidFill>
                  <a:schemeClr val="tx1"/>
                </a:solidFill>
                <a:ea typeface="SimSun" panose="02010600030101010101" pitchFamily="2" charset="-122"/>
              </a:rPr>
              <a:t>The efficient output is </a:t>
            </a:r>
            <a:r>
              <a:rPr lang="en-US" altLang="zh-CN" sz="1600" i="1">
                <a:solidFill>
                  <a:schemeClr val="tx1"/>
                </a:solidFill>
                <a:ea typeface="SimSun" panose="02010600030101010101" pitchFamily="2" charset="-122"/>
              </a:rPr>
              <a:t>q</a:t>
            </a:r>
            <a:r>
              <a:rPr lang="en-US" altLang="zh-CN" sz="1600">
                <a:solidFill>
                  <a:schemeClr val="tx1"/>
                </a:solidFill>
                <a:ea typeface="SimSun" panose="02010600030101010101" pitchFamily="2" charset="-122"/>
              </a:rPr>
              <a:t>*, at which price equals MSC.</a:t>
            </a:r>
          </a:p>
        </p:txBody>
      </p:sp>
      <p:sp>
        <p:nvSpPr>
          <p:cNvPr id="17415" name="Rectangle 11"/>
          <p:cNvSpPr>
            <a:spLocks noChangeArrowheads="1"/>
          </p:cNvSpPr>
          <p:nvPr/>
        </p:nvSpPr>
        <p:spPr bwMode="auto">
          <a:xfrm>
            <a:off x="533400" y="1828800"/>
            <a:ext cx="2286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rPr>
              <a:t>External Cost</a:t>
            </a:r>
          </a:p>
        </p:txBody>
      </p:sp>
      <p:sp>
        <p:nvSpPr>
          <p:cNvPr id="17416" name="Rectangle 12"/>
          <p:cNvSpPr>
            <a:spLocks noChangeArrowheads="1"/>
          </p:cNvSpPr>
          <p:nvPr/>
        </p:nvSpPr>
        <p:spPr bwMode="auto">
          <a:xfrm>
            <a:off x="533400" y="15240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rPr>
              <a:t>Figure 18.1</a:t>
            </a:r>
          </a:p>
        </p:txBody>
      </p:sp>
      <p:pic>
        <p:nvPicPr>
          <p:cNvPr id="17421" name="Picture 13"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Picture 14"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3" name="Picture 15"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Picture 20"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9" name="Picture 21"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0" name="Picture 22"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1" name="Picture 23"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416"/>
                                        </p:tgtEl>
                                        <p:attrNameLst>
                                          <p:attrName>style.visibility</p:attrName>
                                        </p:attrNameLst>
                                      </p:cBhvr>
                                      <p:to>
                                        <p:strVal val="visible"/>
                                      </p:to>
                                    </p:set>
                                    <p:animEffect transition="in" filter="wipe(left)">
                                      <p:cBhvr>
                                        <p:cTn id="7" dur="500"/>
                                        <p:tgtEl>
                                          <p:spTgt spid="17416"/>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415"/>
                                        </p:tgtEl>
                                        <p:attrNameLst>
                                          <p:attrName>style.visibility</p:attrName>
                                        </p:attrNameLst>
                                      </p:cBhvr>
                                      <p:to>
                                        <p:strVal val="visible"/>
                                      </p:to>
                                    </p:set>
                                    <p:animEffect transition="in" filter="wipe(left)">
                                      <p:cBhvr>
                                        <p:cTn id="11" dur="500"/>
                                        <p:tgtEl>
                                          <p:spTgt spid="1741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9226">
                                            <p:txEl>
                                              <p:pRg st="0" end="0"/>
                                            </p:txEl>
                                          </p:spTgt>
                                        </p:tgtEl>
                                        <p:attrNameLst>
                                          <p:attrName>style.visibility</p:attrName>
                                        </p:attrNameLst>
                                      </p:cBhvr>
                                      <p:to>
                                        <p:strVal val="visible"/>
                                      </p:to>
                                    </p:set>
                                    <p:animEffect transition="in" filter="wipe(left)">
                                      <p:cBhvr>
                                        <p:cTn id="15" dur="500"/>
                                        <p:tgtEl>
                                          <p:spTgt spid="649226">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421"/>
                                        </p:tgtEl>
                                        <p:attrNameLst>
                                          <p:attrName>style.visibility</p:attrName>
                                        </p:attrNameLst>
                                      </p:cBhvr>
                                      <p:to>
                                        <p:strVal val="visible"/>
                                      </p:to>
                                    </p:set>
                                    <p:animEffect transition="in" filter="wipe(left)">
                                      <p:cBhvr>
                                        <p:cTn id="19" dur="1000"/>
                                        <p:tgtEl>
                                          <p:spTgt spid="17421"/>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17422"/>
                                        </p:tgtEl>
                                        <p:attrNameLst>
                                          <p:attrName>style.visibility</p:attrName>
                                        </p:attrNameLst>
                                      </p:cBhvr>
                                      <p:to>
                                        <p:strVal val="visible"/>
                                      </p:to>
                                    </p:set>
                                    <p:animEffect transition="in" filter="wipe(left)">
                                      <p:cBhvr>
                                        <p:cTn id="23" dur="1000"/>
                                        <p:tgtEl>
                                          <p:spTgt spid="17422"/>
                                        </p:tgtEl>
                                      </p:cBhvr>
                                    </p:animEffect>
                                  </p:childTnLst>
                                </p:cTn>
                              </p:par>
                            </p:childTnLst>
                          </p:cTn>
                        </p:par>
                        <p:par>
                          <p:cTn id="24" fill="hold" nodeType="afterGroup">
                            <p:stCondLst>
                              <p:cond delay="3500"/>
                            </p:stCondLst>
                            <p:childTnLst>
                              <p:par>
                                <p:cTn id="25" presetID="22" presetClass="entr" presetSubtype="8" fill="hold" nodeType="afterEffect">
                                  <p:stCondLst>
                                    <p:cond delay="0"/>
                                  </p:stCondLst>
                                  <p:childTnLst>
                                    <p:set>
                                      <p:cBhvr>
                                        <p:cTn id="26" dur="1" fill="hold">
                                          <p:stCondLst>
                                            <p:cond delay="0"/>
                                          </p:stCondLst>
                                        </p:cTn>
                                        <p:tgtEl>
                                          <p:spTgt spid="17423"/>
                                        </p:tgtEl>
                                        <p:attrNameLst>
                                          <p:attrName>style.visibility</p:attrName>
                                        </p:attrNameLst>
                                      </p:cBhvr>
                                      <p:to>
                                        <p:strVal val="visible"/>
                                      </p:to>
                                    </p:set>
                                    <p:animEffect transition="in" filter="wipe(left)">
                                      <p:cBhvr>
                                        <p:cTn id="27" dur="1000"/>
                                        <p:tgtEl>
                                          <p:spTgt spid="17423"/>
                                        </p:tgtEl>
                                      </p:cBhvr>
                                    </p:animEffect>
                                  </p:childTnLst>
                                </p:cTn>
                              </p:par>
                            </p:childTnLst>
                          </p:cTn>
                        </p:par>
                        <p:par>
                          <p:cTn id="28" fill="hold" nodeType="afterGroup">
                            <p:stCondLst>
                              <p:cond delay="4500"/>
                            </p:stCondLst>
                            <p:childTnLst>
                              <p:par>
                                <p:cTn id="29" presetID="22" presetClass="entr" presetSubtype="8" fill="hold" nodeType="afterEffect">
                                  <p:stCondLst>
                                    <p:cond delay="0"/>
                                  </p:stCondLst>
                                  <p:childTnLst>
                                    <p:set>
                                      <p:cBhvr>
                                        <p:cTn id="30" dur="1" fill="hold">
                                          <p:stCondLst>
                                            <p:cond delay="0"/>
                                          </p:stCondLst>
                                        </p:cTn>
                                        <p:tgtEl>
                                          <p:spTgt spid="17428"/>
                                        </p:tgtEl>
                                        <p:attrNameLst>
                                          <p:attrName>style.visibility</p:attrName>
                                        </p:attrNameLst>
                                      </p:cBhvr>
                                      <p:to>
                                        <p:strVal val="visible"/>
                                      </p:to>
                                    </p:set>
                                    <p:animEffect transition="in" filter="wipe(left)">
                                      <p:cBhvr>
                                        <p:cTn id="31" dur="1000"/>
                                        <p:tgtEl>
                                          <p:spTgt spid="1742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649226">
                                            <p:txEl>
                                              <p:pRg st="1" end="1"/>
                                            </p:txEl>
                                          </p:spTgt>
                                        </p:tgtEl>
                                        <p:attrNameLst>
                                          <p:attrName>style.visibility</p:attrName>
                                        </p:attrNameLst>
                                      </p:cBhvr>
                                      <p:to>
                                        <p:strVal val="visible"/>
                                      </p:to>
                                    </p:set>
                                    <p:animEffect transition="in" filter="wipe(left)">
                                      <p:cBhvr>
                                        <p:cTn id="36" dur="500"/>
                                        <p:tgtEl>
                                          <p:spTgt spid="649226">
                                            <p:txEl>
                                              <p:pRg st="1" end="1"/>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17429"/>
                                        </p:tgtEl>
                                        <p:attrNameLst>
                                          <p:attrName>style.visibility</p:attrName>
                                        </p:attrNameLst>
                                      </p:cBhvr>
                                      <p:to>
                                        <p:strVal val="visible"/>
                                      </p:to>
                                    </p:set>
                                    <p:animEffect transition="in" filter="wipe(left)">
                                      <p:cBhvr>
                                        <p:cTn id="40" dur="1000"/>
                                        <p:tgtEl>
                                          <p:spTgt spid="1742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649226">
                                            <p:txEl>
                                              <p:pRg st="2" end="2"/>
                                            </p:txEl>
                                          </p:spTgt>
                                        </p:tgtEl>
                                        <p:attrNameLst>
                                          <p:attrName>style.visibility</p:attrName>
                                        </p:attrNameLst>
                                      </p:cBhvr>
                                      <p:to>
                                        <p:strVal val="visible"/>
                                      </p:to>
                                    </p:set>
                                    <p:animEffect transition="in" filter="wipe(left)">
                                      <p:cBhvr>
                                        <p:cTn id="45" dur="500"/>
                                        <p:tgtEl>
                                          <p:spTgt spid="649226">
                                            <p:txEl>
                                              <p:pRg st="2" end="2"/>
                                            </p:txEl>
                                          </p:spTgt>
                                        </p:tgtEl>
                                      </p:cBhvr>
                                    </p:animEffect>
                                  </p:childTnLst>
                                </p:cTn>
                              </p:par>
                            </p:childTnLst>
                          </p:cTn>
                        </p:par>
                        <p:par>
                          <p:cTn id="46" fill="hold" nodeType="afterGroup">
                            <p:stCondLst>
                              <p:cond delay="500"/>
                            </p:stCondLst>
                            <p:childTnLst>
                              <p:par>
                                <p:cTn id="47" presetID="22" presetClass="entr" presetSubtype="1" fill="hold" nodeType="afterEffect">
                                  <p:stCondLst>
                                    <p:cond delay="0"/>
                                  </p:stCondLst>
                                  <p:childTnLst>
                                    <p:set>
                                      <p:cBhvr>
                                        <p:cTn id="48" dur="1" fill="hold">
                                          <p:stCondLst>
                                            <p:cond delay="0"/>
                                          </p:stCondLst>
                                        </p:cTn>
                                        <p:tgtEl>
                                          <p:spTgt spid="17430"/>
                                        </p:tgtEl>
                                        <p:attrNameLst>
                                          <p:attrName>style.visibility</p:attrName>
                                        </p:attrNameLst>
                                      </p:cBhvr>
                                      <p:to>
                                        <p:strVal val="visible"/>
                                      </p:to>
                                    </p:set>
                                    <p:animEffect transition="in" filter="wipe(up)">
                                      <p:cBhvr>
                                        <p:cTn id="49" dur="1000"/>
                                        <p:tgtEl>
                                          <p:spTgt spid="1743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649226">
                                            <p:txEl>
                                              <p:pRg st="3" end="3"/>
                                            </p:txEl>
                                          </p:spTgt>
                                        </p:tgtEl>
                                        <p:attrNameLst>
                                          <p:attrName>style.visibility</p:attrName>
                                        </p:attrNameLst>
                                      </p:cBhvr>
                                      <p:to>
                                        <p:strVal val="visible"/>
                                      </p:to>
                                    </p:set>
                                    <p:animEffect transition="in" filter="wipe(left)">
                                      <p:cBhvr>
                                        <p:cTn id="54" dur="500"/>
                                        <p:tgtEl>
                                          <p:spTgt spid="649226">
                                            <p:txEl>
                                              <p:pRg st="3" end="3"/>
                                            </p:txEl>
                                          </p:spTgt>
                                        </p:tgtEl>
                                      </p:cBhvr>
                                    </p:animEffect>
                                  </p:childTnLst>
                                </p:cTn>
                              </p:par>
                            </p:childTnLst>
                          </p:cTn>
                        </p:par>
                        <p:par>
                          <p:cTn id="55" fill="hold" nodeType="afterGroup">
                            <p:stCondLst>
                              <p:cond delay="500"/>
                            </p:stCondLst>
                            <p:childTnLst>
                              <p:par>
                                <p:cTn id="56" presetID="22" presetClass="entr" presetSubtype="1" fill="hold" nodeType="afterEffect">
                                  <p:stCondLst>
                                    <p:cond delay="0"/>
                                  </p:stCondLst>
                                  <p:childTnLst>
                                    <p:set>
                                      <p:cBhvr>
                                        <p:cTn id="57" dur="1" fill="hold">
                                          <p:stCondLst>
                                            <p:cond delay="0"/>
                                          </p:stCondLst>
                                        </p:cTn>
                                        <p:tgtEl>
                                          <p:spTgt spid="17431"/>
                                        </p:tgtEl>
                                        <p:attrNameLst>
                                          <p:attrName>style.visibility</p:attrName>
                                        </p:attrNameLst>
                                      </p:cBhvr>
                                      <p:to>
                                        <p:strVal val="visible"/>
                                      </p:to>
                                    </p:set>
                                    <p:animEffect transition="in" filter="wipe(up)">
                                      <p:cBhvr>
                                        <p:cTn id="58" dur="1000"/>
                                        <p:tgtEl>
                                          <p:spTgt spid="17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26" grpId="0" build="p"/>
      <p:bldP spid="17415" grpId="0" animBg="1"/>
      <p:bldP spid="174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EXTERNALITIES AND PROPERTY RIGHTS</a:t>
            </a:r>
          </a:p>
        </p:txBody>
      </p:sp>
      <p:grpSp>
        <p:nvGrpSpPr>
          <p:cNvPr id="57347" name="Group 3"/>
          <p:cNvGrpSpPr>
            <a:grpSpLocks/>
          </p:cNvGrpSpPr>
          <p:nvPr/>
        </p:nvGrpSpPr>
        <p:grpSpPr bwMode="auto">
          <a:xfrm>
            <a:off x="304800" y="381000"/>
            <a:ext cx="8229600" cy="487363"/>
            <a:chOff x="288" y="240"/>
            <a:chExt cx="5184" cy="307"/>
          </a:xfrm>
        </p:grpSpPr>
        <p:sp>
          <p:nvSpPr>
            <p:cNvPr id="57353"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18.4</a:t>
              </a:r>
            </a:p>
          </p:txBody>
        </p:sp>
        <p:sp>
          <p:nvSpPr>
            <p:cNvPr id="57354"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57348" name="矩形 9"/>
          <p:cNvSpPr>
            <a:spLocks noChangeArrowheads="1"/>
          </p:cNvSpPr>
          <p:nvPr/>
        </p:nvSpPr>
        <p:spPr bwMode="auto">
          <a:xfrm>
            <a:off x="914400" y="1066800"/>
            <a:ext cx="4237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rPr>
              <a:t>Bargaining and Economic Efficiency</a:t>
            </a:r>
            <a:endParaRPr lang="zh-CN" altLang="en-US" sz="2000">
              <a:ea typeface="SimSun" panose="02010600030101010101" pitchFamily="2" charset="-122"/>
            </a:endParaRPr>
          </a:p>
        </p:txBody>
      </p:sp>
      <p:sp>
        <p:nvSpPr>
          <p:cNvPr id="104458" name="Rectangle 10"/>
          <p:cNvSpPr>
            <a:spLocks noChangeArrowheads="1"/>
          </p:cNvSpPr>
          <p:nvPr/>
        </p:nvSpPr>
        <p:spPr bwMode="auto">
          <a:xfrm>
            <a:off x="914400" y="1447800"/>
            <a:ext cx="7315200" cy="95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If the factory and the fishermen agree to split this gain equally by having the fishermen pay the factory $250 to install the filter, this bargaining solution achieves the efficient outcome.</a:t>
            </a:r>
          </a:p>
        </p:txBody>
      </p:sp>
      <p:pic>
        <p:nvPicPr>
          <p:cNvPr id="104461" name="Picture 13" descr="table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2113" y="2476500"/>
            <a:ext cx="5819775"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62" name="矩形 8"/>
          <p:cNvSpPr>
            <a:spLocks noChangeArrowheads="1"/>
          </p:cNvSpPr>
          <p:nvPr/>
        </p:nvSpPr>
        <p:spPr bwMode="auto">
          <a:xfrm>
            <a:off x="914400" y="4572000"/>
            <a:ext cx="7315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b="1">
                <a:solidFill>
                  <a:schemeClr val="bg2"/>
                </a:solidFill>
                <a:ea typeface="SimSun" panose="02010600030101010101" pitchFamily="2" charset="-122"/>
                <a:cs typeface="Arial" panose="020B0604020202020204" pitchFamily="34" charset="0"/>
              </a:rPr>
              <a:t> </a:t>
            </a:r>
            <a:r>
              <a:rPr lang="en-US" altLang="en-US" sz="1800" b="1">
                <a:solidFill>
                  <a:schemeClr val="tx1"/>
                </a:solidFill>
                <a:ea typeface="SimSun" panose="02010600030101010101" pitchFamily="2" charset="-122"/>
                <a:cs typeface="Arial" panose="020B0604020202020204" pitchFamily="34" charset="0"/>
              </a:rPr>
              <a:t>Coase theorem    </a:t>
            </a:r>
            <a:r>
              <a:rPr lang="en-US" altLang="en-US" sz="1800">
                <a:solidFill>
                  <a:schemeClr val="tx1"/>
                </a:solidFill>
                <a:ea typeface="SimSun" panose="02010600030101010101" pitchFamily="2" charset="-122"/>
                <a:cs typeface="Arial" panose="020B0604020202020204" pitchFamily="34" charset="0"/>
              </a:rPr>
              <a:t>Principle that when parties can bargain without cost and to their mutual advantage, the resulting outcome will be efficient regardless of how property rights are specified.</a:t>
            </a:r>
            <a:endParaRPr lang="zh-CN" altLang="en-US" sz="1800">
              <a:solidFill>
                <a:schemeClr val="tx1"/>
              </a:solidFill>
              <a:ea typeface="SimSun" panose="02010600030101010101" pitchFamily="2" charset="-122"/>
              <a:cs typeface="Arial" panose="020B0604020202020204" pitchFamily="34" charset="0"/>
            </a:endParaRPr>
          </a:p>
        </p:txBody>
      </p:sp>
      <p:pic>
        <p:nvPicPr>
          <p:cNvPr id="57352"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4458">
                                            <p:txEl>
                                              <p:pRg st="0" end="0"/>
                                            </p:txEl>
                                          </p:spTgt>
                                        </p:tgtEl>
                                        <p:attrNameLst>
                                          <p:attrName>style.visibility</p:attrName>
                                        </p:attrNameLst>
                                      </p:cBhvr>
                                      <p:to>
                                        <p:strVal val="visible"/>
                                      </p:to>
                                    </p:set>
                                    <p:animEffect transition="in" filter="wipe(left)">
                                      <p:cBhvr>
                                        <p:cTn id="7" dur="500"/>
                                        <p:tgtEl>
                                          <p:spTgt spid="104458">
                                            <p:txEl>
                                              <p:pRg st="0" end="0"/>
                                            </p:txEl>
                                          </p:spTgt>
                                        </p:tgtEl>
                                      </p:cBhvr>
                                    </p:animEffect>
                                  </p:childTnLst>
                                </p:cTn>
                              </p:par>
                            </p:childTnLst>
                          </p:cTn>
                        </p:par>
                        <p:par>
                          <p:cTn id="8" fill="hold" nodeType="afterGroup">
                            <p:stCondLst>
                              <p:cond delay="500"/>
                            </p:stCondLst>
                            <p:childTnLst>
                              <p:par>
                                <p:cTn id="9" presetID="3" presetClass="entr" presetSubtype="10" fill="hold" nodeType="afterEffect">
                                  <p:stCondLst>
                                    <p:cond delay="0"/>
                                  </p:stCondLst>
                                  <p:childTnLst>
                                    <p:set>
                                      <p:cBhvr>
                                        <p:cTn id="10" dur="1" fill="hold">
                                          <p:stCondLst>
                                            <p:cond delay="0"/>
                                          </p:stCondLst>
                                        </p:cTn>
                                        <p:tgtEl>
                                          <p:spTgt spid="104461"/>
                                        </p:tgtEl>
                                        <p:attrNameLst>
                                          <p:attrName>style.visibility</p:attrName>
                                        </p:attrNameLst>
                                      </p:cBhvr>
                                      <p:to>
                                        <p:strVal val="visible"/>
                                      </p:to>
                                    </p:set>
                                    <p:animEffect transition="in" filter="blinds(horizontal)">
                                      <p:cBhvr>
                                        <p:cTn id="11" dur="500"/>
                                        <p:tgtEl>
                                          <p:spTgt spid="10446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4462"/>
                                        </p:tgtEl>
                                        <p:attrNameLst>
                                          <p:attrName>style.visibility</p:attrName>
                                        </p:attrNameLst>
                                      </p:cBhvr>
                                      <p:to>
                                        <p:strVal val="visible"/>
                                      </p:to>
                                    </p:set>
                                    <p:animEffect transition="in" filter="wipe(left)">
                                      <p:cBhvr>
                                        <p:cTn id="15" dur="500"/>
                                        <p:tgtEl>
                                          <p:spTgt spid="104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8" grpId="0" build="p"/>
      <p:bldP spid="10446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EXTERNALITIES AND PROPERTY RIGHTS</a:t>
            </a:r>
          </a:p>
        </p:txBody>
      </p:sp>
      <p:grpSp>
        <p:nvGrpSpPr>
          <p:cNvPr id="59395" name="Group 3"/>
          <p:cNvGrpSpPr>
            <a:grpSpLocks/>
          </p:cNvGrpSpPr>
          <p:nvPr/>
        </p:nvGrpSpPr>
        <p:grpSpPr bwMode="auto">
          <a:xfrm>
            <a:off x="304800" y="381000"/>
            <a:ext cx="8229600" cy="487363"/>
            <a:chOff x="288" y="240"/>
            <a:chExt cx="5184" cy="307"/>
          </a:xfrm>
        </p:grpSpPr>
        <p:sp>
          <p:nvSpPr>
            <p:cNvPr id="59401"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18.4</a:t>
              </a:r>
            </a:p>
          </p:txBody>
        </p:sp>
        <p:sp>
          <p:nvSpPr>
            <p:cNvPr id="59402"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8" name="矩形 7"/>
          <p:cNvSpPr>
            <a:spLocks noChangeArrowheads="1"/>
          </p:cNvSpPr>
          <p:nvPr/>
        </p:nvSpPr>
        <p:spPr bwMode="auto">
          <a:xfrm>
            <a:off x="914400" y="974725"/>
            <a:ext cx="5888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a:ea typeface="SimSun" panose="02010600030101010101" pitchFamily="2" charset="-122"/>
              </a:rPr>
              <a:t>Costly Bargaining—The Role of Strategic Behavior</a:t>
            </a:r>
            <a:endParaRPr lang="zh-CN" altLang="en-US" sz="2000">
              <a:ea typeface="SimSun" panose="02010600030101010101" pitchFamily="2" charset="-122"/>
            </a:endParaRPr>
          </a:p>
        </p:txBody>
      </p:sp>
      <p:sp>
        <p:nvSpPr>
          <p:cNvPr id="10" name="矩形 9"/>
          <p:cNvSpPr>
            <a:spLocks noChangeArrowheads="1"/>
          </p:cNvSpPr>
          <p:nvPr/>
        </p:nvSpPr>
        <p:spPr bwMode="auto">
          <a:xfrm>
            <a:off x="914400" y="3429000"/>
            <a:ext cx="44624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a:ea typeface="SimSun" panose="02010600030101010101" pitchFamily="2" charset="-122"/>
              </a:rPr>
              <a:t>A Legal Solution—Suing for Damages</a:t>
            </a:r>
            <a:endParaRPr lang="zh-CN" altLang="en-US" sz="2000">
              <a:ea typeface="SimSun" panose="02010600030101010101" pitchFamily="2" charset="-122"/>
            </a:endParaRPr>
          </a:p>
        </p:txBody>
      </p:sp>
      <p:sp>
        <p:nvSpPr>
          <p:cNvPr id="106506" name="Rectangle 10"/>
          <p:cNvSpPr>
            <a:spLocks noChangeArrowheads="1"/>
          </p:cNvSpPr>
          <p:nvPr/>
        </p:nvSpPr>
        <p:spPr bwMode="auto">
          <a:xfrm>
            <a:off x="914400" y="1447800"/>
            <a:ext cx="7315200"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Bargaining can be time-consuming and costly, especially when property rights are not clearly specified.</a:t>
            </a:r>
          </a:p>
          <a:p>
            <a:pPr eaLnBrk="1" hangingPunct="1">
              <a:lnSpc>
                <a:spcPct val="105000"/>
              </a:lnSpc>
              <a:spcBef>
                <a:spcPct val="0"/>
              </a:spcBef>
              <a:buFontTx/>
              <a:buNone/>
            </a:pPr>
            <a:endParaRPr lang="en-US" altLang="en-US" sz="800">
              <a:solidFill>
                <a:schemeClr val="tx1"/>
              </a:solidFill>
            </a:endParaRPr>
          </a:p>
          <a:p>
            <a:pPr eaLnBrk="1" hangingPunct="1">
              <a:lnSpc>
                <a:spcPct val="105000"/>
              </a:lnSpc>
              <a:spcBef>
                <a:spcPct val="0"/>
              </a:spcBef>
              <a:buFontTx/>
              <a:buNone/>
            </a:pPr>
            <a:r>
              <a:rPr lang="en-US" altLang="en-US" sz="1800">
                <a:solidFill>
                  <a:schemeClr val="tx1"/>
                </a:solidFill>
              </a:rPr>
              <a:t>Bargaining can break down even when communication and monitoring are costless if both parties believe they can obtain larger gains.</a:t>
            </a:r>
          </a:p>
          <a:p>
            <a:pPr eaLnBrk="1" hangingPunct="1">
              <a:lnSpc>
                <a:spcPct val="105000"/>
              </a:lnSpc>
              <a:spcBef>
                <a:spcPct val="0"/>
              </a:spcBef>
              <a:buFontTx/>
              <a:buNone/>
            </a:pPr>
            <a:endParaRPr lang="en-US" altLang="en-US" sz="800">
              <a:solidFill>
                <a:schemeClr val="tx1"/>
              </a:solidFill>
            </a:endParaRPr>
          </a:p>
          <a:p>
            <a:pPr eaLnBrk="1" hangingPunct="1">
              <a:lnSpc>
                <a:spcPct val="105000"/>
              </a:lnSpc>
              <a:spcBef>
                <a:spcPct val="0"/>
              </a:spcBef>
              <a:buFontTx/>
              <a:buNone/>
            </a:pPr>
            <a:r>
              <a:rPr lang="en-US" altLang="en-US" sz="1800">
                <a:solidFill>
                  <a:schemeClr val="tx1"/>
                </a:solidFill>
              </a:rPr>
              <a:t>Another problem arises when many parties are involved.</a:t>
            </a:r>
          </a:p>
        </p:txBody>
      </p:sp>
      <p:sp>
        <p:nvSpPr>
          <p:cNvPr id="106507" name="Rectangle 11"/>
          <p:cNvSpPr>
            <a:spLocks noChangeArrowheads="1"/>
          </p:cNvSpPr>
          <p:nvPr/>
        </p:nvSpPr>
        <p:spPr bwMode="auto">
          <a:xfrm>
            <a:off x="914400" y="4038600"/>
            <a:ext cx="7315200" cy="153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FontTx/>
              <a:buNone/>
            </a:pPr>
            <a:r>
              <a:rPr lang="en-US" altLang="en-US" sz="1800">
                <a:solidFill>
                  <a:schemeClr val="tx1"/>
                </a:solidFill>
              </a:rPr>
              <a:t>A suit for damages eliminates the need for bargaining because it specifies the consequences of the parties’ choices. Giving the party that is harmed the right to recover damages from the injuring party ensures an efficient outcome. (When information is imperfect, however, suing for damages may lead to inefficient outcomes.)</a:t>
            </a:r>
          </a:p>
        </p:txBody>
      </p:sp>
      <p:pic>
        <p:nvPicPr>
          <p:cNvPr id="5940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6506">
                                            <p:txEl>
                                              <p:pRg st="0" end="0"/>
                                            </p:txEl>
                                          </p:spTgt>
                                        </p:tgtEl>
                                        <p:attrNameLst>
                                          <p:attrName>style.visibility</p:attrName>
                                        </p:attrNameLst>
                                      </p:cBhvr>
                                      <p:to>
                                        <p:strVal val="visible"/>
                                      </p:to>
                                    </p:set>
                                    <p:animEffect transition="in" filter="wipe(left)">
                                      <p:cBhvr>
                                        <p:cTn id="11" dur="500"/>
                                        <p:tgtEl>
                                          <p:spTgt spid="106506">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6506">
                                            <p:txEl>
                                              <p:pRg st="2" end="2"/>
                                            </p:txEl>
                                          </p:spTgt>
                                        </p:tgtEl>
                                        <p:attrNameLst>
                                          <p:attrName>style.visibility</p:attrName>
                                        </p:attrNameLst>
                                      </p:cBhvr>
                                      <p:to>
                                        <p:strVal val="visible"/>
                                      </p:to>
                                    </p:set>
                                    <p:animEffect transition="in" filter="wipe(left)">
                                      <p:cBhvr>
                                        <p:cTn id="15" dur="500"/>
                                        <p:tgtEl>
                                          <p:spTgt spid="106506">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6506">
                                            <p:txEl>
                                              <p:pRg st="4" end="4"/>
                                            </p:txEl>
                                          </p:spTgt>
                                        </p:tgtEl>
                                        <p:attrNameLst>
                                          <p:attrName>style.visibility</p:attrName>
                                        </p:attrNameLst>
                                      </p:cBhvr>
                                      <p:to>
                                        <p:strVal val="visible"/>
                                      </p:to>
                                    </p:set>
                                    <p:animEffect transition="in" filter="wipe(left)">
                                      <p:cBhvr>
                                        <p:cTn id="19" dur="500"/>
                                        <p:tgtEl>
                                          <p:spTgt spid="106506">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106507">
                                            <p:txEl>
                                              <p:pRg st="0" end="0"/>
                                            </p:txEl>
                                          </p:spTgt>
                                        </p:tgtEl>
                                        <p:attrNameLst>
                                          <p:attrName>style.visibility</p:attrName>
                                        </p:attrNameLst>
                                      </p:cBhvr>
                                      <p:to>
                                        <p:strVal val="visible"/>
                                      </p:to>
                                    </p:set>
                                    <p:animEffect transition="in" filter="wipe(left)">
                                      <p:cBhvr>
                                        <p:cTn id="28" dur="500"/>
                                        <p:tgtEl>
                                          <p:spTgt spid="10650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06506" grpId="0" build="p"/>
      <p:bldP spid="106507"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COMMON PROPERTY RESOURCES</a:t>
            </a:r>
          </a:p>
        </p:txBody>
      </p:sp>
      <p:grpSp>
        <p:nvGrpSpPr>
          <p:cNvPr id="48132" name="Group 3"/>
          <p:cNvGrpSpPr>
            <a:grpSpLocks/>
          </p:cNvGrpSpPr>
          <p:nvPr/>
        </p:nvGrpSpPr>
        <p:grpSpPr bwMode="auto">
          <a:xfrm>
            <a:off x="304800" y="381000"/>
            <a:ext cx="8229600" cy="487363"/>
            <a:chOff x="288" y="240"/>
            <a:chExt cx="5184" cy="307"/>
          </a:xfrm>
        </p:grpSpPr>
        <p:sp>
          <p:nvSpPr>
            <p:cNvPr id="6145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18.5</a:t>
              </a:r>
            </a:p>
          </p:txBody>
        </p:sp>
        <p:sp>
          <p:nvSpPr>
            <p:cNvPr id="6145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48134" name="矩形 7"/>
          <p:cNvSpPr>
            <a:spLocks noChangeArrowheads="1"/>
          </p:cNvSpPr>
          <p:nvPr/>
        </p:nvSpPr>
        <p:spPr bwMode="auto">
          <a:xfrm>
            <a:off x="914400" y="1066800"/>
            <a:ext cx="6705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sz="1800"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common property resource    </a:t>
            </a:r>
            <a:r>
              <a:rPr lang="en-US" altLang="zh-CN" sz="1800">
                <a:solidFill>
                  <a:schemeClr val="tx1"/>
                </a:solidFill>
                <a:ea typeface="SimSun" panose="02010600030101010101" pitchFamily="2" charset="-122"/>
                <a:cs typeface="Arial" panose="020B0604020202020204" pitchFamily="34" charset="0"/>
              </a:rPr>
              <a:t>Resource to which anyone has free access.</a:t>
            </a:r>
            <a:endParaRPr lang="zh-CN" altLang="en-US" sz="1800">
              <a:solidFill>
                <a:schemeClr val="tx1"/>
              </a:solidFill>
              <a:ea typeface="SimSun" panose="02010600030101010101" pitchFamily="2" charset="-122"/>
              <a:cs typeface="Arial" panose="020B0604020202020204" pitchFamily="34" charset="0"/>
            </a:endParaRPr>
          </a:p>
        </p:txBody>
      </p:sp>
      <p:sp>
        <p:nvSpPr>
          <p:cNvPr id="48135" name="矩形 8"/>
          <p:cNvSpPr>
            <a:spLocks noChangeArrowheads="1"/>
          </p:cNvSpPr>
          <p:nvPr/>
        </p:nvSpPr>
        <p:spPr bwMode="auto">
          <a:xfrm>
            <a:off x="914400" y="1828800"/>
            <a:ext cx="1149350"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18.11</a:t>
            </a:r>
            <a:endParaRPr lang="zh-CN" altLang="en-US" sz="1200" b="1">
              <a:solidFill>
                <a:srgbClr val="B27CB6"/>
              </a:solidFill>
              <a:ea typeface="SimSun" panose="02010600030101010101" pitchFamily="2" charset="-122"/>
              <a:cs typeface="Arial" panose="020B0604020202020204" pitchFamily="34" charset="0"/>
            </a:endParaRPr>
          </a:p>
        </p:txBody>
      </p:sp>
      <p:sp>
        <p:nvSpPr>
          <p:cNvPr id="48136" name="Rectangle 11"/>
          <p:cNvSpPr>
            <a:spLocks noChangeArrowheads="1"/>
          </p:cNvSpPr>
          <p:nvPr/>
        </p:nvSpPr>
        <p:spPr bwMode="auto">
          <a:xfrm>
            <a:off x="914400" y="2133600"/>
            <a:ext cx="2667000" cy="2286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cs typeface="Arial" panose="020B0604020202020204" pitchFamily="34" charset="0"/>
              </a:rPr>
              <a:t>Common Property Resources</a:t>
            </a:r>
          </a:p>
        </p:txBody>
      </p:sp>
      <p:sp>
        <p:nvSpPr>
          <p:cNvPr id="48137" name="矩形 10"/>
          <p:cNvSpPr>
            <a:spLocks noChangeArrowheads="1"/>
          </p:cNvSpPr>
          <p:nvPr/>
        </p:nvSpPr>
        <p:spPr bwMode="auto">
          <a:xfrm>
            <a:off x="914400" y="2362200"/>
            <a:ext cx="281940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When a common property resource, such as a fishery, is accessible to all, the resource is used up to the point </a:t>
            </a:r>
            <a:r>
              <a:rPr lang="en-US" altLang="zh-CN" sz="1600" i="1">
                <a:solidFill>
                  <a:schemeClr val="tx1"/>
                </a:solidFill>
                <a:ea typeface="SimSun" panose="02010600030101010101" pitchFamily="2" charset="-122"/>
                <a:cs typeface="Arial" panose="020B0604020202020204" pitchFamily="34" charset="0"/>
              </a:rPr>
              <a:t>F</a:t>
            </a:r>
            <a:r>
              <a:rPr lang="en-US" altLang="zh-CN" sz="1600" i="1" baseline="-25000">
                <a:solidFill>
                  <a:schemeClr val="tx1"/>
                </a:solidFill>
                <a:ea typeface="SimSun" panose="02010600030101010101" pitchFamily="2" charset="-122"/>
                <a:cs typeface="Arial" panose="020B0604020202020204" pitchFamily="34" charset="0"/>
              </a:rPr>
              <a:t>c</a:t>
            </a:r>
            <a:r>
              <a:rPr lang="en-US" altLang="zh-CN" sz="1600">
                <a:solidFill>
                  <a:schemeClr val="tx1"/>
                </a:solidFill>
                <a:ea typeface="SimSun" panose="02010600030101010101" pitchFamily="2" charset="-122"/>
                <a:cs typeface="Arial" panose="020B0604020202020204" pitchFamily="34" charset="0"/>
              </a:rPr>
              <a:t> at which the private cost is equal to the additional revenue generated. </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This usage exceeds the efficient level </a:t>
            </a:r>
            <a:r>
              <a:rPr lang="en-US" altLang="zh-CN" sz="1600" i="1">
                <a:solidFill>
                  <a:schemeClr val="tx1"/>
                </a:solidFill>
                <a:ea typeface="SimSun" panose="02010600030101010101" pitchFamily="2" charset="-122"/>
                <a:cs typeface="Arial" panose="020B0604020202020204" pitchFamily="34" charset="0"/>
              </a:rPr>
              <a:t>F</a:t>
            </a:r>
            <a:r>
              <a:rPr lang="en-US" altLang="zh-CN" sz="1600">
                <a:solidFill>
                  <a:schemeClr val="tx1"/>
                </a:solidFill>
                <a:ea typeface="SimSun" panose="02010600030101010101" pitchFamily="2" charset="-122"/>
                <a:cs typeface="Arial" panose="020B0604020202020204" pitchFamily="34" charset="0"/>
              </a:rPr>
              <a:t>* at which the marginal social cost of using the resource is equal to the marginal benefit (as given by the demand curve).</a:t>
            </a:r>
            <a:endParaRPr lang="zh-CN" altLang="en-US" sz="1600">
              <a:solidFill>
                <a:schemeClr val="tx1"/>
              </a:solidFill>
              <a:ea typeface="SimSun" panose="02010600030101010101" pitchFamily="2" charset="-122"/>
              <a:cs typeface="Arial" panose="020B0604020202020204" pitchFamily="34" charset="0"/>
            </a:endParaRPr>
          </a:p>
        </p:txBody>
      </p:sp>
      <p:pic>
        <p:nvPicPr>
          <p:cNvPr id="48143" name="Picture 15"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1828800"/>
            <a:ext cx="5076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4" name="Picture 16"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1828800"/>
            <a:ext cx="5076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5" name="Picture 17"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828800"/>
            <a:ext cx="5076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6" name="Picture 18"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1828800"/>
            <a:ext cx="5076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7" name="Picture 19"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1828800"/>
            <a:ext cx="5076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8" name="Picture 20"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1828800"/>
            <a:ext cx="507682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49" name="Picture 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500"/>
                            </p:stCondLst>
                            <p:childTnLst>
                              <p:par>
                                <p:cTn id="5" presetID="22" presetClass="entr" presetSubtype="8" fill="hold" nodeType="afterEffect">
                                  <p:stCondLst>
                                    <p:cond delay="0"/>
                                  </p:stCondLst>
                                  <p:childTnLst>
                                    <p:set>
                                      <p:cBhvr>
                                        <p:cTn id="6" dur="1" fill="hold">
                                          <p:stCondLst>
                                            <p:cond delay="0"/>
                                          </p:stCondLst>
                                        </p:cTn>
                                        <p:tgtEl>
                                          <p:spTgt spid="48132"/>
                                        </p:tgtEl>
                                        <p:attrNameLst>
                                          <p:attrName>style.visibility</p:attrName>
                                        </p:attrNameLst>
                                      </p:cBhvr>
                                      <p:to>
                                        <p:strVal val="visible"/>
                                      </p:to>
                                    </p:set>
                                    <p:animEffect transition="in" filter="wipe(left)">
                                      <p:cBhvr>
                                        <p:cTn id="7" dur="500"/>
                                        <p:tgtEl>
                                          <p:spTgt spid="48132"/>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48149"/>
                                        </p:tgtEl>
                                        <p:attrNameLst>
                                          <p:attrName>style.visibility</p:attrName>
                                        </p:attrNameLst>
                                      </p:cBhvr>
                                      <p:to>
                                        <p:strVal val="visible"/>
                                      </p:to>
                                    </p:set>
                                    <p:animEffect transition="in" filter="fade">
                                      <p:cBhvr>
                                        <p:cTn id="11" dur="500"/>
                                        <p:tgtEl>
                                          <p:spTgt spid="48149"/>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48131"/>
                                        </p:tgtEl>
                                        <p:attrNameLst>
                                          <p:attrName>style.visibility</p:attrName>
                                        </p:attrNameLst>
                                      </p:cBhvr>
                                      <p:to>
                                        <p:strVal val="visible"/>
                                      </p:to>
                                    </p:set>
                                    <p:animEffect transition="in" filter="wipe(left)">
                                      <p:cBhvr>
                                        <p:cTn id="15" dur="500"/>
                                        <p:tgtEl>
                                          <p:spTgt spid="48131"/>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48134"/>
                                        </p:tgtEl>
                                        <p:attrNameLst>
                                          <p:attrName>style.visibility</p:attrName>
                                        </p:attrNameLst>
                                      </p:cBhvr>
                                      <p:to>
                                        <p:strVal val="visible"/>
                                      </p:to>
                                    </p:set>
                                    <p:animEffect transition="in" filter="wipe(left)">
                                      <p:cBhvr>
                                        <p:cTn id="19" dur="500"/>
                                        <p:tgtEl>
                                          <p:spTgt spid="48134"/>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8135"/>
                                        </p:tgtEl>
                                        <p:attrNameLst>
                                          <p:attrName>style.visibility</p:attrName>
                                        </p:attrNameLst>
                                      </p:cBhvr>
                                      <p:to>
                                        <p:strVal val="visible"/>
                                      </p:to>
                                    </p:set>
                                    <p:animEffect transition="in" filter="wipe(left)">
                                      <p:cBhvr>
                                        <p:cTn id="23" dur="500"/>
                                        <p:tgtEl>
                                          <p:spTgt spid="48135"/>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48136"/>
                                        </p:tgtEl>
                                        <p:attrNameLst>
                                          <p:attrName>style.visibility</p:attrName>
                                        </p:attrNameLst>
                                      </p:cBhvr>
                                      <p:to>
                                        <p:strVal val="visible"/>
                                      </p:to>
                                    </p:set>
                                    <p:animEffect transition="in" filter="wipe(left)">
                                      <p:cBhvr>
                                        <p:cTn id="27" dur="500"/>
                                        <p:tgtEl>
                                          <p:spTgt spid="48136"/>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48137">
                                            <p:txEl>
                                              <p:pRg st="0" end="0"/>
                                            </p:txEl>
                                          </p:spTgt>
                                        </p:tgtEl>
                                        <p:attrNameLst>
                                          <p:attrName>style.visibility</p:attrName>
                                        </p:attrNameLst>
                                      </p:cBhvr>
                                      <p:to>
                                        <p:strVal val="visible"/>
                                      </p:to>
                                    </p:set>
                                    <p:animEffect transition="in" filter="wipe(left)">
                                      <p:cBhvr>
                                        <p:cTn id="31" dur="500"/>
                                        <p:tgtEl>
                                          <p:spTgt spid="48137">
                                            <p:txEl>
                                              <p:pRg st="0" end="0"/>
                                            </p:txEl>
                                          </p:spTgt>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48143"/>
                                        </p:tgtEl>
                                        <p:attrNameLst>
                                          <p:attrName>style.visibility</p:attrName>
                                        </p:attrNameLst>
                                      </p:cBhvr>
                                      <p:to>
                                        <p:strVal val="visible"/>
                                      </p:to>
                                    </p:set>
                                    <p:animEffect transition="in" filter="wipe(left)">
                                      <p:cBhvr>
                                        <p:cTn id="35" dur="500"/>
                                        <p:tgtEl>
                                          <p:spTgt spid="48143"/>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48144"/>
                                        </p:tgtEl>
                                        <p:attrNameLst>
                                          <p:attrName>style.visibility</p:attrName>
                                        </p:attrNameLst>
                                      </p:cBhvr>
                                      <p:to>
                                        <p:strVal val="visible"/>
                                      </p:to>
                                    </p:set>
                                    <p:animEffect transition="in" filter="wipe(left)">
                                      <p:cBhvr>
                                        <p:cTn id="39" dur="1000"/>
                                        <p:tgtEl>
                                          <p:spTgt spid="48144"/>
                                        </p:tgtEl>
                                      </p:cBhvr>
                                    </p:animEffect>
                                  </p:childTnLst>
                                </p:cTn>
                              </p:par>
                            </p:childTnLst>
                          </p:cTn>
                        </p:par>
                        <p:par>
                          <p:cTn id="40" fill="hold" nodeType="afterGroup">
                            <p:stCondLst>
                              <p:cond delay="5500"/>
                            </p:stCondLst>
                            <p:childTnLst>
                              <p:par>
                                <p:cTn id="41" presetID="22" presetClass="entr" presetSubtype="8" fill="hold" nodeType="afterEffect">
                                  <p:stCondLst>
                                    <p:cond delay="0"/>
                                  </p:stCondLst>
                                  <p:childTnLst>
                                    <p:set>
                                      <p:cBhvr>
                                        <p:cTn id="42" dur="1" fill="hold">
                                          <p:stCondLst>
                                            <p:cond delay="0"/>
                                          </p:stCondLst>
                                        </p:cTn>
                                        <p:tgtEl>
                                          <p:spTgt spid="48145"/>
                                        </p:tgtEl>
                                        <p:attrNameLst>
                                          <p:attrName>style.visibility</p:attrName>
                                        </p:attrNameLst>
                                      </p:cBhvr>
                                      <p:to>
                                        <p:strVal val="visible"/>
                                      </p:to>
                                    </p:set>
                                    <p:animEffect transition="in" filter="wipe(left)">
                                      <p:cBhvr>
                                        <p:cTn id="43" dur="1000"/>
                                        <p:tgtEl>
                                          <p:spTgt spid="48145"/>
                                        </p:tgtEl>
                                      </p:cBhvr>
                                    </p:animEffect>
                                  </p:childTnLst>
                                </p:cTn>
                              </p:par>
                            </p:childTnLst>
                          </p:cTn>
                        </p:par>
                        <p:par>
                          <p:cTn id="44" fill="hold" nodeType="afterGroup">
                            <p:stCondLst>
                              <p:cond delay="6500"/>
                            </p:stCondLst>
                            <p:childTnLst>
                              <p:par>
                                <p:cTn id="45" presetID="22" presetClass="entr" presetSubtype="1" fill="hold" nodeType="afterEffect">
                                  <p:stCondLst>
                                    <p:cond delay="0"/>
                                  </p:stCondLst>
                                  <p:childTnLst>
                                    <p:set>
                                      <p:cBhvr>
                                        <p:cTn id="46" dur="1" fill="hold">
                                          <p:stCondLst>
                                            <p:cond delay="0"/>
                                          </p:stCondLst>
                                        </p:cTn>
                                        <p:tgtEl>
                                          <p:spTgt spid="48146"/>
                                        </p:tgtEl>
                                        <p:attrNameLst>
                                          <p:attrName>style.visibility</p:attrName>
                                        </p:attrNameLst>
                                      </p:cBhvr>
                                      <p:to>
                                        <p:strVal val="visible"/>
                                      </p:to>
                                    </p:set>
                                    <p:animEffect transition="in" filter="wipe(up)">
                                      <p:cBhvr>
                                        <p:cTn id="47" dur="1000"/>
                                        <p:tgtEl>
                                          <p:spTgt spid="48146"/>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8137">
                                            <p:txEl>
                                              <p:pRg st="2" end="2"/>
                                            </p:txEl>
                                          </p:spTgt>
                                        </p:tgtEl>
                                        <p:attrNameLst>
                                          <p:attrName>style.visibility</p:attrName>
                                        </p:attrNameLst>
                                      </p:cBhvr>
                                      <p:to>
                                        <p:strVal val="visible"/>
                                      </p:to>
                                    </p:set>
                                    <p:animEffect transition="in" filter="wipe(left)">
                                      <p:cBhvr>
                                        <p:cTn id="52" dur="500"/>
                                        <p:tgtEl>
                                          <p:spTgt spid="48137">
                                            <p:txEl>
                                              <p:pRg st="2" end="2"/>
                                            </p:txEl>
                                          </p:spTgt>
                                        </p:tgtEl>
                                      </p:cBhvr>
                                    </p:animEffect>
                                  </p:childTnLst>
                                </p:cTn>
                              </p:par>
                            </p:childTnLst>
                          </p:cTn>
                        </p:par>
                        <p:par>
                          <p:cTn id="53" fill="hold" nodeType="afterGroup">
                            <p:stCondLst>
                              <p:cond delay="500"/>
                            </p:stCondLst>
                            <p:childTnLst>
                              <p:par>
                                <p:cTn id="54" presetID="22" presetClass="entr" presetSubtype="8" fill="hold" nodeType="afterEffect">
                                  <p:stCondLst>
                                    <p:cond delay="0"/>
                                  </p:stCondLst>
                                  <p:childTnLst>
                                    <p:set>
                                      <p:cBhvr>
                                        <p:cTn id="55" dur="1" fill="hold">
                                          <p:stCondLst>
                                            <p:cond delay="0"/>
                                          </p:stCondLst>
                                        </p:cTn>
                                        <p:tgtEl>
                                          <p:spTgt spid="48147"/>
                                        </p:tgtEl>
                                        <p:attrNameLst>
                                          <p:attrName>style.visibility</p:attrName>
                                        </p:attrNameLst>
                                      </p:cBhvr>
                                      <p:to>
                                        <p:strVal val="visible"/>
                                      </p:to>
                                    </p:set>
                                    <p:animEffect transition="in" filter="wipe(left)">
                                      <p:cBhvr>
                                        <p:cTn id="56" dur="1000"/>
                                        <p:tgtEl>
                                          <p:spTgt spid="48147"/>
                                        </p:tgtEl>
                                      </p:cBhvr>
                                    </p:animEffect>
                                  </p:childTnLst>
                                </p:cTn>
                              </p:par>
                            </p:childTnLst>
                          </p:cTn>
                        </p:par>
                        <p:par>
                          <p:cTn id="57" fill="hold" nodeType="afterGroup">
                            <p:stCondLst>
                              <p:cond delay="1500"/>
                            </p:stCondLst>
                            <p:childTnLst>
                              <p:par>
                                <p:cTn id="58" presetID="22" presetClass="entr" presetSubtype="1" fill="hold" nodeType="afterEffect">
                                  <p:stCondLst>
                                    <p:cond delay="0"/>
                                  </p:stCondLst>
                                  <p:childTnLst>
                                    <p:set>
                                      <p:cBhvr>
                                        <p:cTn id="59" dur="1" fill="hold">
                                          <p:stCondLst>
                                            <p:cond delay="0"/>
                                          </p:stCondLst>
                                        </p:cTn>
                                        <p:tgtEl>
                                          <p:spTgt spid="48148"/>
                                        </p:tgtEl>
                                        <p:attrNameLst>
                                          <p:attrName>style.visibility</p:attrName>
                                        </p:attrNameLst>
                                      </p:cBhvr>
                                      <p:to>
                                        <p:strVal val="visible"/>
                                      </p:to>
                                    </p:set>
                                    <p:animEffect transition="in" filter="wipe(up)">
                                      <p:cBhvr>
                                        <p:cTn id="60" dur="1000"/>
                                        <p:tgtEl>
                                          <p:spTgt spid="48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p:bldP spid="48134" grpId="0"/>
      <p:bldP spid="48135" grpId="0"/>
      <p:bldP spid="48136" grpId="0" animBg="1"/>
      <p:bldP spid="4813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67" name="Picture 15" descr="example_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90600"/>
            <a:ext cx="71437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1" name="Rectangle 2"/>
          <p:cNvSpPr>
            <a:spLocks noGrp="1" noChangeArrowheads="1"/>
          </p:cNvSpPr>
          <p:nvPr>
            <p:ph type="title"/>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COMMON PROPERTY RESOURCES</a:t>
            </a:r>
          </a:p>
        </p:txBody>
      </p:sp>
      <p:grpSp>
        <p:nvGrpSpPr>
          <p:cNvPr id="63492" name="Group 3"/>
          <p:cNvGrpSpPr>
            <a:grpSpLocks/>
          </p:cNvGrpSpPr>
          <p:nvPr/>
        </p:nvGrpSpPr>
        <p:grpSpPr bwMode="auto">
          <a:xfrm>
            <a:off x="304800" y="381000"/>
            <a:ext cx="8229600" cy="487363"/>
            <a:chOff x="288" y="240"/>
            <a:chExt cx="5184" cy="307"/>
          </a:xfrm>
        </p:grpSpPr>
        <p:sp>
          <p:nvSpPr>
            <p:cNvPr id="63507"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18.5</a:t>
              </a:r>
            </a:p>
          </p:txBody>
        </p:sp>
        <p:sp>
          <p:nvSpPr>
            <p:cNvPr id="63508"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49161" name="Rectangle 9"/>
          <p:cNvSpPr>
            <a:spLocks noChangeArrowheads="1"/>
          </p:cNvSpPr>
          <p:nvPr/>
        </p:nvSpPr>
        <p:spPr bwMode="auto">
          <a:xfrm>
            <a:off x="685800" y="1600200"/>
            <a:ext cx="7924800" cy="48006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GB" altLang="en-US" sz="1800">
              <a:solidFill>
                <a:schemeClr val="tx1"/>
              </a:solidFill>
              <a:latin typeface="Palatino" pitchFamily="2" charset="0"/>
            </a:endParaRPr>
          </a:p>
        </p:txBody>
      </p:sp>
      <p:pic>
        <p:nvPicPr>
          <p:cNvPr id="49177" name="Picture 25"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3"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8800" y="1444625"/>
            <a:ext cx="1600200" cy="114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164" name="矩形 7"/>
          <p:cNvSpPr>
            <a:spLocks noChangeArrowheads="1"/>
          </p:cNvSpPr>
          <p:nvPr/>
        </p:nvSpPr>
        <p:spPr bwMode="auto">
          <a:xfrm>
            <a:off x="838200" y="1406525"/>
            <a:ext cx="1157288"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18.12</a:t>
            </a:r>
            <a:endParaRPr lang="zh-CN" altLang="en-US" sz="1200" b="1">
              <a:solidFill>
                <a:srgbClr val="B27CB6"/>
              </a:solidFill>
              <a:ea typeface="SimSun" panose="02010600030101010101" pitchFamily="2" charset="-122"/>
              <a:cs typeface="Arial" panose="020B0604020202020204" pitchFamily="34" charset="0"/>
            </a:endParaRPr>
          </a:p>
        </p:txBody>
      </p:sp>
      <p:sp>
        <p:nvSpPr>
          <p:cNvPr id="49165" name="Rectangle 11"/>
          <p:cNvSpPr>
            <a:spLocks noChangeArrowheads="1"/>
          </p:cNvSpPr>
          <p:nvPr/>
        </p:nvSpPr>
        <p:spPr bwMode="auto">
          <a:xfrm>
            <a:off x="838200" y="1711325"/>
            <a:ext cx="32004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cs typeface="Arial" panose="020B0604020202020204" pitchFamily="34" charset="0"/>
              </a:rPr>
              <a:t>Crawfish as a Common Property Resource</a:t>
            </a:r>
          </a:p>
        </p:txBody>
      </p:sp>
      <p:sp>
        <p:nvSpPr>
          <p:cNvPr id="49166" name="矩形 9"/>
          <p:cNvSpPr>
            <a:spLocks noChangeArrowheads="1"/>
          </p:cNvSpPr>
          <p:nvPr/>
        </p:nvSpPr>
        <p:spPr bwMode="auto">
          <a:xfrm>
            <a:off x="838200" y="2016125"/>
            <a:ext cx="3200400"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Because crawfish are bred in ponds to which fishermen have unlimited access, they are a common property resource. </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efficient level of fishing occurs when the marginal benefit is equal to the marginal social cost. </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However, the actual level of fishing occurs at the point at which the price for crawfish is equal to the private cost of fishing.</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shaded area represents the social cost of the common property resource.</a:t>
            </a:r>
          </a:p>
        </p:txBody>
      </p:sp>
      <p:pic>
        <p:nvPicPr>
          <p:cNvPr id="49169" name="Picture 17"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0" name="Picture 18"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1" name="Picture 19"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2" name="Picture 20"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3" name="Picture 21"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6" name="Picture 24" descr="fig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74" name="Picture 22" descr="fig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81475" y="2438400"/>
            <a:ext cx="3971925"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6"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49167"/>
                                        </p:tgtEl>
                                        <p:attrNameLst>
                                          <p:attrName>style.visibility</p:attrName>
                                        </p:attrNameLst>
                                      </p:cBhvr>
                                      <p:to>
                                        <p:strVal val="visible"/>
                                      </p:to>
                                    </p:set>
                                    <p:animEffect transition="in" filter="wipe(left)">
                                      <p:cBhvr>
                                        <p:cTn id="7" dur="500"/>
                                        <p:tgtEl>
                                          <p:spTgt spid="4916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9161"/>
                                        </p:tgtEl>
                                        <p:attrNameLst>
                                          <p:attrName>style.visibility</p:attrName>
                                        </p:attrNameLst>
                                      </p:cBhvr>
                                      <p:to>
                                        <p:strVal val="visible"/>
                                      </p:to>
                                    </p:set>
                                    <p:animEffect transition="in" filter="fade">
                                      <p:cBhvr>
                                        <p:cTn id="11" dur="500"/>
                                        <p:tgtEl>
                                          <p:spTgt spid="49161"/>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49163"/>
                                        </p:tgtEl>
                                        <p:attrNameLst>
                                          <p:attrName>style.visibility</p:attrName>
                                        </p:attrNameLst>
                                      </p:cBhvr>
                                      <p:to>
                                        <p:strVal val="visible"/>
                                      </p:to>
                                    </p:set>
                                    <p:animEffect transition="in" filter="fade">
                                      <p:cBhvr>
                                        <p:cTn id="15" dur="500"/>
                                        <p:tgtEl>
                                          <p:spTgt spid="4916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164"/>
                                        </p:tgtEl>
                                        <p:attrNameLst>
                                          <p:attrName>style.visibility</p:attrName>
                                        </p:attrNameLst>
                                      </p:cBhvr>
                                      <p:to>
                                        <p:strVal val="visible"/>
                                      </p:to>
                                    </p:set>
                                    <p:animEffect transition="in" filter="wipe(left)">
                                      <p:cBhvr>
                                        <p:cTn id="19" dur="500"/>
                                        <p:tgtEl>
                                          <p:spTgt spid="49164"/>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9165"/>
                                        </p:tgtEl>
                                        <p:attrNameLst>
                                          <p:attrName>style.visibility</p:attrName>
                                        </p:attrNameLst>
                                      </p:cBhvr>
                                      <p:to>
                                        <p:strVal val="visible"/>
                                      </p:to>
                                    </p:set>
                                    <p:animEffect transition="in" filter="wipe(left)">
                                      <p:cBhvr>
                                        <p:cTn id="23" dur="500"/>
                                        <p:tgtEl>
                                          <p:spTgt spid="49165"/>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9166">
                                            <p:txEl>
                                              <p:pRg st="0" end="0"/>
                                            </p:txEl>
                                          </p:spTgt>
                                        </p:tgtEl>
                                        <p:attrNameLst>
                                          <p:attrName>style.visibility</p:attrName>
                                        </p:attrNameLst>
                                      </p:cBhvr>
                                      <p:to>
                                        <p:strVal val="visible"/>
                                      </p:to>
                                    </p:set>
                                    <p:animEffect transition="in" filter="wipe(left)">
                                      <p:cBhvr>
                                        <p:cTn id="27" dur="500"/>
                                        <p:tgtEl>
                                          <p:spTgt spid="49166">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9166">
                                            <p:txEl>
                                              <p:pRg st="1" end="1"/>
                                            </p:txEl>
                                          </p:spTgt>
                                        </p:tgtEl>
                                        <p:attrNameLst>
                                          <p:attrName>style.visibility</p:attrName>
                                        </p:attrNameLst>
                                      </p:cBhvr>
                                      <p:to>
                                        <p:strVal val="visible"/>
                                      </p:to>
                                    </p:set>
                                    <p:animEffect transition="in" filter="wipe(left)">
                                      <p:cBhvr>
                                        <p:cTn id="32" dur="500"/>
                                        <p:tgtEl>
                                          <p:spTgt spid="49166">
                                            <p:txEl>
                                              <p:pRg st="1" end="1"/>
                                            </p:txEl>
                                          </p:spTgt>
                                        </p:tgtEl>
                                      </p:cBhvr>
                                    </p:animEffect>
                                  </p:childTnLst>
                                </p:cTn>
                              </p:par>
                            </p:childTnLst>
                          </p:cTn>
                        </p:par>
                        <p:par>
                          <p:cTn id="33" fill="hold" nodeType="afterGroup">
                            <p:stCondLst>
                              <p:cond delay="500"/>
                            </p:stCondLst>
                            <p:childTnLst>
                              <p:par>
                                <p:cTn id="34" presetID="22" presetClass="entr" presetSubtype="8" fill="hold" nodeType="afterEffect">
                                  <p:stCondLst>
                                    <p:cond delay="0"/>
                                  </p:stCondLst>
                                  <p:childTnLst>
                                    <p:set>
                                      <p:cBhvr>
                                        <p:cTn id="35" dur="1" fill="hold">
                                          <p:stCondLst>
                                            <p:cond delay="0"/>
                                          </p:stCondLst>
                                        </p:cTn>
                                        <p:tgtEl>
                                          <p:spTgt spid="49169"/>
                                        </p:tgtEl>
                                        <p:attrNameLst>
                                          <p:attrName>style.visibility</p:attrName>
                                        </p:attrNameLst>
                                      </p:cBhvr>
                                      <p:to>
                                        <p:strVal val="visible"/>
                                      </p:to>
                                    </p:set>
                                    <p:animEffect transition="in" filter="wipe(left)">
                                      <p:cBhvr>
                                        <p:cTn id="36" dur="500"/>
                                        <p:tgtEl>
                                          <p:spTgt spid="49169"/>
                                        </p:tgtEl>
                                      </p:cBhvr>
                                    </p:animEffect>
                                  </p:childTnLst>
                                </p:cTn>
                              </p:par>
                            </p:childTnLst>
                          </p:cTn>
                        </p:par>
                        <p:par>
                          <p:cTn id="37" fill="hold" nodeType="afterGroup">
                            <p:stCondLst>
                              <p:cond delay="1000"/>
                            </p:stCondLst>
                            <p:childTnLst>
                              <p:par>
                                <p:cTn id="38" presetID="22" presetClass="entr" presetSubtype="8" fill="hold" nodeType="afterEffect">
                                  <p:stCondLst>
                                    <p:cond delay="0"/>
                                  </p:stCondLst>
                                  <p:childTnLst>
                                    <p:set>
                                      <p:cBhvr>
                                        <p:cTn id="39" dur="1" fill="hold">
                                          <p:stCondLst>
                                            <p:cond delay="0"/>
                                          </p:stCondLst>
                                        </p:cTn>
                                        <p:tgtEl>
                                          <p:spTgt spid="49170"/>
                                        </p:tgtEl>
                                        <p:attrNameLst>
                                          <p:attrName>style.visibility</p:attrName>
                                        </p:attrNameLst>
                                      </p:cBhvr>
                                      <p:to>
                                        <p:strVal val="visible"/>
                                      </p:to>
                                    </p:set>
                                    <p:animEffect transition="in" filter="wipe(left)">
                                      <p:cBhvr>
                                        <p:cTn id="40" dur="1000"/>
                                        <p:tgtEl>
                                          <p:spTgt spid="49170"/>
                                        </p:tgtEl>
                                      </p:cBhvr>
                                    </p:animEffect>
                                  </p:childTnLst>
                                </p:cTn>
                              </p:par>
                            </p:childTnLst>
                          </p:cTn>
                        </p:par>
                        <p:par>
                          <p:cTn id="41" fill="hold" nodeType="afterGroup">
                            <p:stCondLst>
                              <p:cond delay="2000"/>
                            </p:stCondLst>
                            <p:childTnLst>
                              <p:par>
                                <p:cTn id="42" presetID="22" presetClass="entr" presetSubtype="4" fill="hold" nodeType="afterEffect">
                                  <p:stCondLst>
                                    <p:cond delay="0"/>
                                  </p:stCondLst>
                                  <p:childTnLst>
                                    <p:set>
                                      <p:cBhvr>
                                        <p:cTn id="43" dur="1" fill="hold">
                                          <p:stCondLst>
                                            <p:cond delay="0"/>
                                          </p:stCondLst>
                                        </p:cTn>
                                        <p:tgtEl>
                                          <p:spTgt spid="49171"/>
                                        </p:tgtEl>
                                        <p:attrNameLst>
                                          <p:attrName>style.visibility</p:attrName>
                                        </p:attrNameLst>
                                      </p:cBhvr>
                                      <p:to>
                                        <p:strVal val="visible"/>
                                      </p:to>
                                    </p:set>
                                    <p:animEffect transition="in" filter="wipe(down)">
                                      <p:cBhvr>
                                        <p:cTn id="44" dur="1000"/>
                                        <p:tgtEl>
                                          <p:spTgt spid="49171"/>
                                        </p:tgtEl>
                                      </p:cBhvr>
                                    </p:animEffect>
                                  </p:childTnLst>
                                </p:cTn>
                              </p:par>
                            </p:childTnLst>
                          </p:cTn>
                        </p:par>
                        <p:par>
                          <p:cTn id="45" fill="hold" nodeType="afterGroup">
                            <p:stCondLst>
                              <p:cond delay="3000"/>
                            </p:stCondLst>
                            <p:childTnLst>
                              <p:par>
                                <p:cTn id="46" presetID="22" presetClass="entr" presetSubtype="8" fill="hold" nodeType="afterEffect">
                                  <p:stCondLst>
                                    <p:cond delay="0"/>
                                  </p:stCondLst>
                                  <p:childTnLst>
                                    <p:set>
                                      <p:cBhvr>
                                        <p:cTn id="47" dur="1" fill="hold">
                                          <p:stCondLst>
                                            <p:cond delay="0"/>
                                          </p:stCondLst>
                                        </p:cTn>
                                        <p:tgtEl>
                                          <p:spTgt spid="49172"/>
                                        </p:tgtEl>
                                        <p:attrNameLst>
                                          <p:attrName>style.visibility</p:attrName>
                                        </p:attrNameLst>
                                      </p:cBhvr>
                                      <p:to>
                                        <p:strVal val="visible"/>
                                      </p:to>
                                    </p:set>
                                    <p:animEffect transition="in" filter="wipe(left)">
                                      <p:cBhvr>
                                        <p:cTn id="48" dur="1000"/>
                                        <p:tgtEl>
                                          <p:spTgt spid="4917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49166">
                                            <p:txEl>
                                              <p:pRg st="2" end="2"/>
                                            </p:txEl>
                                          </p:spTgt>
                                        </p:tgtEl>
                                        <p:attrNameLst>
                                          <p:attrName>style.visibility</p:attrName>
                                        </p:attrNameLst>
                                      </p:cBhvr>
                                      <p:to>
                                        <p:strVal val="visible"/>
                                      </p:to>
                                    </p:set>
                                    <p:animEffect transition="in" filter="wipe(left)">
                                      <p:cBhvr>
                                        <p:cTn id="53" dur="500"/>
                                        <p:tgtEl>
                                          <p:spTgt spid="49166">
                                            <p:txEl>
                                              <p:pRg st="2" end="2"/>
                                            </p:txEl>
                                          </p:spTgt>
                                        </p:tgtEl>
                                      </p:cBhvr>
                                    </p:animEffect>
                                  </p:childTnLst>
                                </p:cTn>
                              </p:par>
                            </p:childTnLst>
                          </p:cTn>
                        </p:par>
                        <p:par>
                          <p:cTn id="54" fill="hold" nodeType="afterGroup">
                            <p:stCondLst>
                              <p:cond delay="500"/>
                            </p:stCondLst>
                            <p:childTnLst>
                              <p:par>
                                <p:cTn id="55" presetID="22" presetClass="entr" presetSubtype="4" fill="hold" nodeType="afterEffect">
                                  <p:stCondLst>
                                    <p:cond delay="0"/>
                                  </p:stCondLst>
                                  <p:childTnLst>
                                    <p:set>
                                      <p:cBhvr>
                                        <p:cTn id="56" dur="1" fill="hold">
                                          <p:stCondLst>
                                            <p:cond delay="0"/>
                                          </p:stCondLst>
                                        </p:cTn>
                                        <p:tgtEl>
                                          <p:spTgt spid="49173"/>
                                        </p:tgtEl>
                                        <p:attrNameLst>
                                          <p:attrName>style.visibility</p:attrName>
                                        </p:attrNameLst>
                                      </p:cBhvr>
                                      <p:to>
                                        <p:strVal val="visible"/>
                                      </p:to>
                                    </p:set>
                                    <p:animEffect transition="in" filter="wipe(down)">
                                      <p:cBhvr>
                                        <p:cTn id="57" dur="1000"/>
                                        <p:tgtEl>
                                          <p:spTgt spid="49173"/>
                                        </p:tgtEl>
                                      </p:cBhvr>
                                    </p:animEffect>
                                  </p:childTnLst>
                                </p:cTn>
                              </p:par>
                            </p:childTnLst>
                          </p:cTn>
                        </p:par>
                        <p:par>
                          <p:cTn id="58" fill="hold" nodeType="afterGroup">
                            <p:stCondLst>
                              <p:cond delay="1500"/>
                            </p:stCondLst>
                            <p:childTnLst>
                              <p:par>
                                <p:cTn id="59" presetID="22" presetClass="entr" presetSubtype="8" fill="hold" nodeType="afterEffect">
                                  <p:stCondLst>
                                    <p:cond delay="0"/>
                                  </p:stCondLst>
                                  <p:childTnLst>
                                    <p:set>
                                      <p:cBhvr>
                                        <p:cTn id="60" dur="1" fill="hold">
                                          <p:stCondLst>
                                            <p:cond delay="0"/>
                                          </p:stCondLst>
                                        </p:cTn>
                                        <p:tgtEl>
                                          <p:spTgt spid="49174"/>
                                        </p:tgtEl>
                                        <p:attrNameLst>
                                          <p:attrName>style.visibility</p:attrName>
                                        </p:attrNameLst>
                                      </p:cBhvr>
                                      <p:to>
                                        <p:strVal val="visible"/>
                                      </p:to>
                                    </p:set>
                                    <p:animEffect transition="in" filter="wipe(left)">
                                      <p:cBhvr>
                                        <p:cTn id="61" dur="1000"/>
                                        <p:tgtEl>
                                          <p:spTgt spid="49174"/>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49166">
                                            <p:txEl>
                                              <p:pRg st="3" end="3"/>
                                            </p:txEl>
                                          </p:spTgt>
                                        </p:tgtEl>
                                        <p:attrNameLst>
                                          <p:attrName>style.visibility</p:attrName>
                                        </p:attrNameLst>
                                      </p:cBhvr>
                                      <p:to>
                                        <p:strVal val="visible"/>
                                      </p:to>
                                    </p:set>
                                    <p:animEffect transition="in" filter="wipe(left)">
                                      <p:cBhvr>
                                        <p:cTn id="66" dur="500"/>
                                        <p:tgtEl>
                                          <p:spTgt spid="49166">
                                            <p:txEl>
                                              <p:pRg st="3" end="3"/>
                                            </p:txEl>
                                          </p:spTgt>
                                        </p:tgtEl>
                                      </p:cBhvr>
                                    </p:animEffect>
                                  </p:childTnLst>
                                </p:cTn>
                              </p:par>
                            </p:childTnLst>
                          </p:cTn>
                        </p:par>
                        <p:par>
                          <p:cTn id="67" fill="hold" nodeType="afterGroup">
                            <p:stCondLst>
                              <p:cond delay="500"/>
                            </p:stCondLst>
                            <p:childTnLst>
                              <p:par>
                                <p:cTn id="68" presetID="22" presetClass="entr" presetSubtype="4" fill="hold" nodeType="afterEffect">
                                  <p:stCondLst>
                                    <p:cond delay="0"/>
                                  </p:stCondLst>
                                  <p:childTnLst>
                                    <p:set>
                                      <p:cBhvr>
                                        <p:cTn id="69" dur="1" fill="hold">
                                          <p:stCondLst>
                                            <p:cond delay="0"/>
                                          </p:stCondLst>
                                        </p:cTn>
                                        <p:tgtEl>
                                          <p:spTgt spid="49176"/>
                                        </p:tgtEl>
                                        <p:attrNameLst>
                                          <p:attrName>style.visibility</p:attrName>
                                        </p:attrNameLst>
                                      </p:cBhvr>
                                      <p:to>
                                        <p:strVal val="visible"/>
                                      </p:to>
                                    </p:set>
                                    <p:animEffect transition="in" filter="wipe(down)">
                                      <p:cBhvr>
                                        <p:cTn id="70" dur="500"/>
                                        <p:tgtEl>
                                          <p:spTgt spid="49176"/>
                                        </p:tgtEl>
                                      </p:cBhvr>
                                    </p:animEffect>
                                  </p:childTnLst>
                                </p:cTn>
                              </p:par>
                            </p:childTnLst>
                          </p:cTn>
                        </p:par>
                        <p:par>
                          <p:cTn id="71" fill="hold" nodeType="afterGroup">
                            <p:stCondLst>
                              <p:cond delay="1000"/>
                            </p:stCondLst>
                            <p:childTnLst>
                              <p:par>
                                <p:cTn id="72" presetID="22" presetClass="entr" presetSubtype="8" fill="hold" nodeType="afterEffect">
                                  <p:stCondLst>
                                    <p:cond delay="0"/>
                                  </p:stCondLst>
                                  <p:childTnLst>
                                    <p:set>
                                      <p:cBhvr>
                                        <p:cTn id="73" dur="1" fill="hold">
                                          <p:stCondLst>
                                            <p:cond delay="0"/>
                                          </p:stCondLst>
                                        </p:cTn>
                                        <p:tgtEl>
                                          <p:spTgt spid="49177"/>
                                        </p:tgtEl>
                                        <p:attrNameLst>
                                          <p:attrName>style.visibility</p:attrName>
                                        </p:attrNameLst>
                                      </p:cBhvr>
                                      <p:to>
                                        <p:strVal val="visible"/>
                                      </p:to>
                                    </p:set>
                                    <p:animEffect transition="in" filter="wipe(left)">
                                      <p:cBhvr>
                                        <p:cTn id="74" dur="1000"/>
                                        <p:tgtEl>
                                          <p:spTgt spid="49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1" grpId="0" animBg="1"/>
      <p:bldP spid="49164" grpId="0"/>
      <p:bldP spid="49165" grpId="0" animBg="1"/>
      <p:bldP spid="49166"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Content Placeholder 2"/>
          <p:cNvSpPr>
            <a:spLocks noGrp="1"/>
          </p:cNvSpPr>
          <p:nvPr>
            <p:ph idx="1"/>
          </p:nvPr>
        </p:nvSpPr>
        <p:spPr>
          <a:xfrm>
            <a:off x="395288" y="908050"/>
            <a:ext cx="8424862" cy="5545138"/>
          </a:xfrm>
        </p:spPr>
        <p:txBody>
          <a:bodyPr/>
          <a:lstStyle/>
          <a:p>
            <a:pPr algn="just">
              <a:buFontTx/>
              <a:buNone/>
            </a:pPr>
            <a:r>
              <a:rPr lang="en-GB" altLang="en-US" sz="2800" i="1" dirty="0" smtClean="0">
                <a:solidFill>
                  <a:schemeClr val="tx1"/>
                </a:solidFill>
              </a:rPr>
              <a:t>n</a:t>
            </a:r>
            <a:r>
              <a:rPr lang="en-GB" altLang="en-US" sz="2800" dirty="0" smtClean="0">
                <a:solidFill>
                  <a:schemeClr val="tx1"/>
                </a:solidFill>
              </a:rPr>
              <a:t> farmers in a village graze their goats on the village green.</a:t>
            </a:r>
          </a:p>
          <a:p>
            <a:pPr algn="just">
              <a:buFontTx/>
              <a:buNone/>
            </a:pPr>
            <a:r>
              <a:rPr lang="en-GB" altLang="en-US" sz="2800" i="1" dirty="0" err="1" smtClean="0">
                <a:solidFill>
                  <a:schemeClr val="tx1"/>
                </a:solidFill>
              </a:rPr>
              <a:t>g</a:t>
            </a:r>
            <a:r>
              <a:rPr lang="en-GB" altLang="en-US" sz="2800" i="1" baseline="-25000" dirty="0" err="1" smtClean="0">
                <a:solidFill>
                  <a:schemeClr val="tx1"/>
                </a:solidFill>
              </a:rPr>
              <a:t>i</a:t>
            </a:r>
            <a:r>
              <a:rPr lang="en-GB" altLang="en-US" sz="2800" dirty="0" smtClean="0">
                <a:solidFill>
                  <a:schemeClr val="tx1"/>
                </a:solidFill>
              </a:rPr>
              <a:t> is the number of goats of the </a:t>
            </a:r>
            <a:r>
              <a:rPr lang="en-GB" altLang="en-US" sz="2800" i="1" dirty="0" err="1" smtClean="0">
                <a:solidFill>
                  <a:schemeClr val="tx1"/>
                </a:solidFill>
              </a:rPr>
              <a:t>i</a:t>
            </a:r>
            <a:r>
              <a:rPr lang="en-GB" altLang="en-US" sz="2800" i="1" baseline="30000" dirty="0" err="1" smtClean="0">
                <a:solidFill>
                  <a:schemeClr val="tx1"/>
                </a:solidFill>
              </a:rPr>
              <a:t>th</a:t>
            </a:r>
            <a:r>
              <a:rPr lang="en-GB" altLang="en-US" sz="2800" dirty="0" smtClean="0">
                <a:solidFill>
                  <a:schemeClr val="tx1"/>
                </a:solidFill>
              </a:rPr>
              <a:t> farmer</a:t>
            </a:r>
          </a:p>
          <a:p>
            <a:pPr algn="just">
              <a:buFontTx/>
              <a:buNone/>
            </a:pPr>
            <a:r>
              <a:rPr lang="en-GB" altLang="en-US" sz="2800" dirty="0" smtClean="0">
                <a:solidFill>
                  <a:schemeClr val="tx1"/>
                </a:solidFill>
              </a:rPr>
              <a:t>The total number of goats is denote by  </a:t>
            </a:r>
            <a:r>
              <a:rPr lang="en-GB" altLang="en-US" sz="2800" i="1" dirty="0" smtClean="0">
                <a:solidFill>
                  <a:schemeClr val="tx1"/>
                </a:solidFill>
              </a:rPr>
              <a:t>G</a:t>
            </a:r>
            <a:r>
              <a:rPr lang="en-GB" altLang="en-US" sz="2800" dirty="0" smtClean="0">
                <a:solidFill>
                  <a:schemeClr val="tx1"/>
                </a:solidFill>
              </a:rPr>
              <a:t> = </a:t>
            </a:r>
            <a:r>
              <a:rPr lang="en-GB" altLang="en-US" sz="2800" i="1" dirty="0" smtClean="0">
                <a:solidFill>
                  <a:schemeClr val="tx1"/>
                </a:solidFill>
              </a:rPr>
              <a:t>g</a:t>
            </a:r>
            <a:r>
              <a:rPr lang="en-GB" altLang="en-US" sz="2800" i="1" baseline="-25000" dirty="0" smtClean="0">
                <a:solidFill>
                  <a:schemeClr val="tx1"/>
                </a:solidFill>
              </a:rPr>
              <a:t>1</a:t>
            </a:r>
            <a:r>
              <a:rPr lang="en-GB" altLang="en-US" sz="2800" dirty="0" smtClean="0">
                <a:solidFill>
                  <a:schemeClr val="tx1"/>
                </a:solidFill>
              </a:rPr>
              <a:t> + ....+</a:t>
            </a:r>
            <a:r>
              <a:rPr lang="en-GB" altLang="en-US" sz="2800" i="1" dirty="0" smtClean="0">
                <a:solidFill>
                  <a:schemeClr val="tx1"/>
                </a:solidFill>
              </a:rPr>
              <a:t> </a:t>
            </a:r>
            <a:r>
              <a:rPr lang="en-GB" altLang="en-US" sz="2800" i="1" dirty="0" err="1" smtClean="0">
                <a:solidFill>
                  <a:schemeClr val="tx1"/>
                </a:solidFill>
              </a:rPr>
              <a:t>g</a:t>
            </a:r>
            <a:r>
              <a:rPr lang="en-GB" altLang="en-US" sz="2800" i="1" baseline="-25000" dirty="0" err="1" smtClean="0">
                <a:solidFill>
                  <a:schemeClr val="tx1"/>
                </a:solidFill>
              </a:rPr>
              <a:t>n</a:t>
            </a:r>
            <a:r>
              <a:rPr lang="en-GB" altLang="en-US" sz="2800" dirty="0" smtClean="0">
                <a:solidFill>
                  <a:schemeClr val="tx1"/>
                </a:solidFill>
              </a:rPr>
              <a:t> </a:t>
            </a:r>
          </a:p>
          <a:p>
            <a:pPr algn="just">
              <a:buFontTx/>
              <a:buNone/>
            </a:pPr>
            <a:r>
              <a:rPr lang="en-GB" altLang="en-US" sz="2800" i="1" dirty="0" smtClean="0">
                <a:solidFill>
                  <a:schemeClr val="tx1"/>
                </a:solidFill>
              </a:rPr>
              <a:t>c</a:t>
            </a:r>
            <a:r>
              <a:rPr lang="en-GB" altLang="en-US" sz="2800" dirty="0" smtClean="0">
                <a:solidFill>
                  <a:schemeClr val="tx1"/>
                </a:solidFill>
              </a:rPr>
              <a:t> is the cost of a goat</a:t>
            </a:r>
          </a:p>
          <a:p>
            <a:pPr algn="just">
              <a:buFontTx/>
              <a:buNone/>
            </a:pPr>
            <a:r>
              <a:rPr lang="en-GB" altLang="en-US" sz="2800" dirty="0" smtClean="0">
                <a:solidFill>
                  <a:schemeClr val="tx1"/>
                </a:solidFill>
              </a:rPr>
              <a:t>Value of a goat is </a:t>
            </a:r>
            <a:r>
              <a:rPr lang="en-GB" altLang="en-US" sz="2800" i="1" dirty="0" smtClean="0">
                <a:solidFill>
                  <a:schemeClr val="tx1"/>
                </a:solidFill>
              </a:rPr>
              <a:t>v(G)</a:t>
            </a:r>
            <a:r>
              <a:rPr lang="en-GB" altLang="en-US" sz="2800" dirty="0" smtClean="0">
                <a:solidFill>
                  <a:schemeClr val="tx1"/>
                </a:solidFill>
              </a:rPr>
              <a:t> where 	</a:t>
            </a:r>
          </a:p>
          <a:p>
            <a:pPr algn="just">
              <a:buFontTx/>
              <a:buNone/>
            </a:pPr>
            <a:r>
              <a:rPr lang="en-GB" altLang="en-US" sz="2800" i="1" dirty="0" smtClean="0">
                <a:solidFill>
                  <a:schemeClr val="tx1"/>
                </a:solidFill>
              </a:rPr>
              <a:t>v’ &lt; 0, v” &lt; 0</a:t>
            </a:r>
            <a:r>
              <a:rPr lang="en-GB" altLang="en-US" sz="2800" dirty="0" smtClean="0">
                <a:solidFill>
                  <a:schemeClr val="tx1"/>
                </a:solidFill>
              </a:rPr>
              <a:t> and </a:t>
            </a:r>
            <a:r>
              <a:rPr lang="en-GB" altLang="en-US" sz="2800" i="1" dirty="0" smtClean="0">
                <a:solidFill>
                  <a:schemeClr val="tx1"/>
                </a:solidFill>
              </a:rPr>
              <a:t>v(G) &gt; 0</a:t>
            </a:r>
            <a:r>
              <a:rPr lang="en-GB" altLang="en-US" sz="2800" dirty="0" smtClean="0">
                <a:solidFill>
                  <a:schemeClr val="tx1"/>
                </a:solidFill>
              </a:rPr>
              <a:t> if </a:t>
            </a:r>
            <a:r>
              <a:rPr lang="en-GB" altLang="en-US" sz="2800" i="1" dirty="0" smtClean="0">
                <a:solidFill>
                  <a:schemeClr val="tx1"/>
                </a:solidFill>
              </a:rPr>
              <a:t>G &lt; </a:t>
            </a:r>
            <a:r>
              <a:rPr lang="en-GB" altLang="en-US" sz="2800" i="1" dirty="0" err="1" smtClean="0">
                <a:solidFill>
                  <a:schemeClr val="tx1"/>
                </a:solidFill>
              </a:rPr>
              <a:t>G</a:t>
            </a:r>
            <a:r>
              <a:rPr lang="en-GB" altLang="en-US" sz="2800" i="1" baseline="-25000" dirty="0" err="1" smtClean="0">
                <a:solidFill>
                  <a:schemeClr val="tx1"/>
                </a:solidFill>
              </a:rPr>
              <a:t>max</a:t>
            </a:r>
            <a:r>
              <a:rPr lang="en-GB" altLang="en-US" sz="2800" dirty="0" smtClean="0">
                <a:solidFill>
                  <a:schemeClr val="tx1"/>
                </a:solidFill>
              </a:rPr>
              <a:t>.</a:t>
            </a:r>
          </a:p>
          <a:p>
            <a:pPr algn="just">
              <a:buFontTx/>
              <a:buNone/>
            </a:pPr>
            <a:r>
              <a:rPr lang="en-GB" altLang="en-US" sz="2800" dirty="0" smtClean="0">
                <a:solidFill>
                  <a:schemeClr val="tx1"/>
                </a:solidFill>
              </a:rPr>
              <a:t>During the spring farmers simultaneously choose how many goats to own.</a:t>
            </a:r>
          </a:p>
          <a:p>
            <a:pPr algn="just">
              <a:buFontTx/>
              <a:buNone/>
            </a:pPr>
            <a:r>
              <a:rPr lang="en-GB" altLang="en-US" sz="2800" dirty="0" smtClean="0">
                <a:solidFill>
                  <a:schemeClr val="tx1"/>
                </a:solidFill>
              </a:rPr>
              <a:t>     </a:t>
            </a:r>
          </a:p>
        </p:txBody>
      </p:sp>
      <p:sp>
        <p:nvSpPr>
          <p:cNvPr id="25603" name="Rectangle 2"/>
          <p:cNvSpPr>
            <a:spLocks noGrp="1" noChangeArrowheads="1"/>
          </p:cNvSpPr>
          <p:nvPr>
            <p:ph type="title"/>
          </p:nvPr>
        </p:nvSpPr>
        <p:spPr>
          <a:xfrm>
            <a:off x="755650" y="115888"/>
            <a:ext cx="7772400" cy="803275"/>
          </a:xfrm>
        </p:spPr>
        <p:txBody>
          <a:bodyPr/>
          <a:lstStyle/>
          <a:p>
            <a:pPr eaLnBrk="1" hangingPunct="1"/>
            <a:r>
              <a:rPr lang="en-GB" altLang="en-US" sz="2800" b="1" dirty="0" smtClean="0">
                <a:solidFill>
                  <a:schemeClr val="tx1"/>
                </a:solidFill>
                <a:latin typeface="Arial" charset="0"/>
                <a:cs typeface="Arial" charset="0"/>
              </a:rPr>
              <a:t>Example: The problem of the Commons</a:t>
            </a:r>
            <a:endParaRPr lang="en-US" altLang="en-US" sz="2800" b="1" dirty="0" smtClean="0">
              <a:solidFill>
                <a:schemeClr val="tx1"/>
              </a:solidFill>
            </a:endParaRPr>
          </a:p>
        </p:txBody>
      </p:sp>
    </p:spTree>
    <p:extLst>
      <p:ext uri="{BB962C8B-B14F-4D97-AF65-F5344CB8AC3E}">
        <p14:creationId xmlns:p14="http://schemas.microsoft.com/office/powerpoint/2010/main" val="4377858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blinds(horizontal)">
                                      <p:cBhvr>
                                        <p:cTn id="7" dur="500"/>
                                        <p:tgtEl>
                                          <p:spTgt spid="256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602">
                                            <p:txEl>
                                              <p:pRg st="1" end="1"/>
                                            </p:txEl>
                                          </p:spTgt>
                                        </p:tgtEl>
                                        <p:attrNameLst>
                                          <p:attrName>style.visibility</p:attrName>
                                        </p:attrNameLst>
                                      </p:cBhvr>
                                      <p:to>
                                        <p:strVal val="visible"/>
                                      </p:to>
                                    </p:set>
                                    <p:animEffect transition="in" filter="blinds(horizontal)">
                                      <p:cBhvr>
                                        <p:cTn id="12" dur="500"/>
                                        <p:tgtEl>
                                          <p:spTgt spid="2560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5602">
                                            <p:txEl>
                                              <p:pRg st="2" end="2"/>
                                            </p:txEl>
                                          </p:spTgt>
                                        </p:tgtEl>
                                        <p:attrNameLst>
                                          <p:attrName>style.visibility</p:attrName>
                                        </p:attrNameLst>
                                      </p:cBhvr>
                                      <p:to>
                                        <p:strVal val="visible"/>
                                      </p:to>
                                    </p:set>
                                    <p:animEffect transition="in" filter="blinds(horizontal)">
                                      <p:cBhvr>
                                        <p:cTn id="17" dur="500"/>
                                        <p:tgtEl>
                                          <p:spTgt spid="2560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5602">
                                            <p:txEl>
                                              <p:pRg st="3" end="3"/>
                                            </p:txEl>
                                          </p:spTgt>
                                        </p:tgtEl>
                                        <p:attrNameLst>
                                          <p:attrName>style.visibility</p:attrName>
                                        </p:attrNameLst>
                                      </p:cBhvr>
                                      <p:to>
                                        <p:strVal val="visible"/>
                                      </p:to>
                                    </p:set>
                                    <p:animEffect transition="in" filter="blinds(horizontal)">
                                      <p:cBhvr>
                                        <p:cTn id="22" dur="500"/>
                                        <p:tgtEl>
                                          <p:spTgt spid="2560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602">
                                            <p:txEl>
                                              <p:pRg st="4" end="4"/>
                                            </p:txEl>
                                          </p:spTgt>
                                        </p:tgtEl>
                                        <p:attrNameLst>
                                          <p:attrName>style.visibility</p:attrName>
                                        </p:attrNameLst>
                                      </p:cBhvr>
                                      <p:to>
                                        <p:strVal val="visible"/>
                                      </p:to>
                                    </p:set>
                                    <p:animEffect transition="in" filter="blinds(horizontal)">
                                      <p:cBhvr>
                                        <p:cTn id="27" dur="500"/>
                                        <p:tgtEl>
                                          <p:spTgt spid="2560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5602">
                                            <p:txEl>
                                              <p:pRg st="5" end="5"/>
                                            </p:txEl>
                                          </p:spTgt>
                                        </p:tgtEl>
                                        <p:attrNameLst>
                                          <p:attrName>style.visibility</p:attrName>
                                        </p:attrNameLst>
                                      </p:cBhvr>
                                      <p:to>
                                        <p:strVal val="visible"/>
                                      </p:to>
                                    </p:set>
                                    <p:animEffect transition="in" filter="blinds(horizontal)">
                                      <p:cBhvr>
                                        <p:cTn id="32" dur="500"/>
                                        <p:tgtEl>
                                          <p:spTgt spid="25602">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5602">
                                            <p:txEl>
                                              <p:pRg st="6" end="6"/>
                                            </p:txEl>
                                          </p:spTgt>
                                        </p:tgtEl>
                                        <p:attrNameLst>
                                          <p:attrName>style.visibility</p:attrName>
                                        </p:attrNameLst>
                                      </p:cBhvr>
                                      <p:to>
                                        <p:strVal val="visible"/>
                                      </p:to>
                                    </p:set>
                                    <p:animEffect transition="in" filter="blinds(horizontal)">
                                      <p:cBhvr>
                                        <p:cTn id="37" dur="500"/>
                                        <p:tgtEl>
                                          <p:spTgt spid="2560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Content Placeholder 2"/>
          <p:cNvSpPr>
            <a:spLocks noGrp="1"/>
          </p:cNvSpPr>
          <p:nvPr>
            <p:ph idx="1"/>
          </p:nvPr>
        </p:nvSpPr>
        <p:spPr>
          <a:xfrm>
            <a:off x="250825" y="476250"/>
            <a:ext cx="8893175" cy="5329238"/>
          </a:xfrm>
        </p:spPr>
        <p:txBody>
          <a:bodyPr/>
          <a:lstStyle/>
          <a:p>
            <a:pPr>
              <a:buFontTx/>
              <a:buNone/>
            </a:pPr>
            <a:r>
              <a:rPr lang="en-GB" altLang="en-US" sz="2800" dirty="0" smtClean="0">
                <a:solidFill>
                  <a:schemeClr val="tx1"/>
                </a:solidFill>
              </a:rPr>
              <a:t>Normal form game representation</a:t>
            </a:r>
          </a:p>
          <a:p>
            <a:pPr>
              <a:buFontTx/>
              <a:buNone/>
            </a:pPr>
            <a:r>
              <a:rPr lang="en-GB" altLang="en-US" sz="2800" dirty="0" smtClean="0">
                <a:solidFill>
                  <a:schemeClr val="tx1"/>
                </a:solidFill>
              </a:rPr>
              <a:t>Players: </a:t>
            </a:r>
            <a:r>
              <a:rPr lang="en-GB" altLang="en-US" sz="2800" i="1" dirty="0" smtClean="0">
                <a:solidFill>
                  <a:schemeClr val="tx1"/>
                </a:solidFill>
              </a:rPr>
              <a:t>n</a:t>
            </a:r>
            <a:r>
              <a:rPr lang="en-GB" altLang="en-US" sz="2800" dirty="0" smtClean="0">
                <a:solidFill>
                  <a:schemeClr val="tx1"/>
                </a:solidFill>
              </a:rPr>
              <a:t> farmers</a:t>
            </a:r>
          </a:p>
          <a:p>
            <a:pPr>
              <a:buFontTx/>
              <a:buNone/>
            </a:pPr>
            <a:endParaRPr lang="en-GB" altLang="en-US" sz="2800" dirty="0" smtClean="0">
              <a:solidFill>
                <a:schemeClr val="tx1"/>
              </a:solidFill>
            </a:endParaRPr>
          </a:p>
          <a:p>
            <a:pPr>
              <a:buFontTx/>
              <a:buNone/>
            </a:pPr>
            <a:r>
              <a:rPr lang="en-GB" altLang="en-US" sz="2800" dirty="0" smtClean="0">
                <a:solidFill>
                  <a:schemeClr val="tx1"/>
                </a:solidFill>
              </a:rPr>
              <a:t>Strategies: </a:t>
            </a:r>
          </a:p>
          <a:p>
            <a:pPr>
              <a:buFontTx/>
              <a:buNone/>
            </a:pPr>
            <a:r>
              <a:rPr lang="en-GB" altLang="en-US" sz="2800" i="1" dirty="0" err="1" smtClean="0">
                <a:solidFill>
                  <a:schemeClr val="tx1"/>
                </a:solidFill>
              </a:rPr>
              <a:t>i</a:t>
            </a:r>
            <a:r>
              <a:rPr lang="en-GB" altLang="en-US" sz="2800" i="1" baseline="30000" dirty="0" err="1" smtClean="0">
                <a:solidFill>
                  <a:schemeClr val="tx1"/>
                </a:solidFill>
              </a:rPr>
              <a:t>th</a:t>
            </a:r>
            <a:r>
              <a:rPr lang="en-GB" altLang="en-US" sz="2800" dirty="0" smtClean="0">
                <a:solidFill>
                  <a:schemeClr val="tx1"/>
                </a:solidFill>
              </a:rPr>
              <a:t> player’s set of strategy is </a:t>
            </a:r>
            <a:r>
              <a:rPr lang="en-US" altLang="en-US" sz="2800" i="1" dirty="0" smtClean="0">
                <a:solidFill>
                  <a:schemeClr val="tx1"/>
                </a:solidFill>
              </a:rPr>
              <a:t>S</a:t>
            </a:r>
            <a:r>
              <a:rPr lang="en-US" altLang="en-US" sz="2800" baseline="-25000" dirty="0" smtClean="0">
                <a:solidFill>
                  <a:schemeClr val="tx1"/>
                </a:solidFill>
              </a:rPr>
              <a:t>i</a:t>
            </a:r>
            <a:r>
              <a:rPr lang="en-US" altLang="en-US" sz="2800" dirty="0" smtClean="0">
                <a:solidFill>
                  <a:schemeClr val="tx1"/>
                </a:solidFill>
              </a:rPr>
              <a:t>=[0, ∞) i.e.  </a:t>
            </a:r>
            <a:r>
              <a:rPr lang="en-US" altLang="en-US" sz="2800" i="1" dirty="0" err="1" smtClean="0">
                <a:solidFill>
                  <a:schemeClr val="tx1"/>
                </a:solidFill>
              </a:rPr>
              <a:t>s</a:t>
            </a:r>
            <a:r>
              <a:rPr lang="en-US" altLang="en-US" sz="2800" baseline="-25000" dirty="0" err="1" smtClean="0">
                <a:solidFill>
                  <a:schemeClr val="tx1"/>
                </a:solidFill>
              </a:rPr>
              <a:t>i</a:t>
            </a:r>
            <a:r>
              <a:rPr lang="en-US" altLang="en-US" sz="2800" baseline="-25000" dirty="0" smtClean="0">
                <a:solidFill>
                  <a:schemeClr val="tx1"/>
                </a:solidFill>
              </a:rPr>
              <a:t> </a:t>
            </a:r>
            <a:r>
              <a:rPr lang="en-US" altLang="en-US" sz="2800" dirty="0" smtClean="0">
                <a:solidFill>
                  <a:schemeClr val="tx1"/>
                </a:solidFill>
              </a:rPr>
              <a:t>=</a:t>
            </a:r>
            <a:r>
              <a:rPr lang="en-US" altLang="en-US" sz="2800" i="1" dirty="0" smtClean="0">
                <a:solidFill>
                  <a:schemeClr val="tx1"/>
                </a:solidFill>
              </a:rPr>
              <a:t> </a:t>
            </a:r>
            <a:r>
              <a:rPr lang="en-US" altLang="en-US" sz="2800" i="1" dirty="0" err="1" smtClean="0">
                <a:solidFill>
                  <a:schemeClr val="tx1"/>
                </a:solidFill>
              </a:rPr>
              <a:t>g</a:t>
            </a:r>
            <a:r>
              <a:rPr lang="en-US" altLang="en-US" sz="2800" baseline="-25000" dirty="0" err="1" smtClean="0">
                <a:solidFill>
                  <a:schemeClr val="tx1"/>
                </a:solidFill>
              </a:rPr>
              <a:t>i</a:t>
            </a:r>
            <a:endParaRPr lang="en-US" altLang="en-US" sz="2800" baseline="-25000" dirty="0" smtClean="0">
              <a:solidFill>
                <a:schemeClr val="tx1"/>
              </a:solidFill>
            </a:endParaRPr>
          </a:p>
          <a:p>
            <a:pPr>
              <a:buFontTx/>
              <a:buNone/>
            </a:pPr>
            <a:r>
              <a:rPr lang="en-US" altLang="en-US" sz="2800" i="1" dirty="0" smtClean="0">
                <a:solidFill>
                  <a:schemeClr val="tx1"/>
                </a:solidFill>
              </a:rPr>
              <a:t>	</a:t>
            </a:r>
            <a:endParaRPr lang="en-US" altLang="en-US" sz="2800" dirty="0" smtClean="0">
              <a:solidFill>
                <a:schemeClr val="tx1"/>
              </a:solidFill>
            </a:endParaRPr>
          </a:p>
          <a:p>
            <a:pPr>
              <a:buFontTx/>
              <a:buNone/>
            </a:pPr>
            <a:r>
              <a:rPr lang="en-US" altLang="en-US" sz="2800" dirty="0" smtClean="0">
                <a:solidFill>
                  <a:schemeClr val="tx1"/>
                </a:solidFill>
              </a:rPr>
              <a:t>Payoff: 	</a:t>
            </a:r>
          </a:p>
          <a:p>
            <a:pPr>
              <a:buFontTx/>
              <a:buNone/>
            </a:pPr>
            <a:r>
              <a:rPr lang="en-GB" altLang="en-US" sz="2800" i="1" dirty="0" err="1" smtClean="0">
                <a:solidFill>
                  <a:schemeClr val="tx1"/>
                </a:solidFill>
              </a:rPr>
              <a:t>i</a:t>
            </a:r>
            <a:r>
              <a:rPr lang="en-GB" altLang="en-US" sz="2800" i="1" baseline="30000" dirty="0" err="1" smtClean="0">
                <a:solidFill>
                  <a:schemeClr val="tx1"/>
                </a:solidFill>
              </a:rPr>
              <a:t>th</a:t>
            </a:r>
            <a:r>
              <a:rPr lang="en-GB" altLang="en-US" sz="2800" dirty="0" smtClean="0">
                <a:solidFill>
                  <a:schemeClr val="tx1"/>
                </a:solidFill>
              </a:rPr>
              <a:t> player’s payoff is </a:t>
            </a:r>
            <a:r>
              <a:rPr lang="el-GR" altLang="en-US" sz="2800" i="1" dirty="0" smtClean="0">
                <a:solidFill>
                  <a:schemeClr val="tx1"/>
                </a:solidFill>
              </a:rPr>
              <a:t>π</a:t>
            </a:r>
            <a:r>
              <a:rPr lang="en-GB" altLang="en-US" sz="2800" i="1" baseline="-25000" dirty="0" err="1" smtClean="0">
                <a:solidFill>
                  <a:schemeClr val="tx1"/>
                </a:solidFill>
              </a:rPr>
              <a:t>i</a:t>
            </a:r>
            <a:r>
              <a:rPr lang="en-GB" altLang="en-US" sz="2800" i="1" dirty="0" smtClean="0">
                <a:solidFill>
                  <a:schemeClr val="tx1"/>
                </a:solidFill>
              </a:rPr>
              <a:t> = </a:t>
            </a:r>
            <a:r>
              <a:rPr lang="en-US" altLang="en-US" sz="2800" i="1" dirty="0" err="1" smtClean="0">
                <a:solidFill>
                  <a:schemeClr val="tx1"/>
                </a:solidFill>
              </a:rPr>
              <a:t>g</a:t>
            </a:r>
            <a:r>
              <a:rPr lang="en-US" altLang="en-US" sz="2800" baseline="-25000" dirty="0" err="1" smtClean="0">
                <a:solidFill>
                  <a:schemeClr val="tx1"/>
                </a:solidFill>
              </a:rPr>
              <a:t>i</a:t>
            </a:r>
            <a:r>
              <a:rPr lang="en-GB" altLang="en-US" sz="2800" i="1" dirty="0" smtClean="0">
                <a:solidFill>
                  <a:schemeClr val="tx1"/>
                </a:solidFill>
              </a:rPr>
              <a:t> V(G) – c </a:t>
            </a:r>
            <a:r>
              <a:rPr lang="en-US" altLang="en-US" sz="2800" i="1" dirty="0" err="1" smtClean="0">
                <a:solidFill>
                  <a:schemeClr val="tx1"/>
                </a:solidFill>
              </a:rPr>
              <a:t>g</a:t>
            </a:r>
            <a:r>
              <a:rPr lang="en-US" altLang="en-US" sz="2800" baseline="-25000" dirty="0" err="1" smtClean="0">
                <a:solidFill>
                  <a:schemeClr val="tx1"/>
                </a:solidFill>
              </a:rPr>
              <a:t>i</a:t>
            </a:r>
            <a:r>
              <a:rPr lang="en-GB" altLang="en-US" sz="2800" i="1" dirty="0" smtClean="0">
                <a:solidFill>
                  <a:schemeClr val="tx1"/>
                </a:solidFill>
              </a:rPr>
              <a:t>    </a:t>
            </a:r>
            <a:endParaRPr lang="en-US" altLang="en-US" sz="2800" i="1" dirty="0" smtClean="0">
              <a:solidFill>
                <a:schemeClr val="tx1"/>
              </a:solidFill>
            </a:endParaRPr>
          </a:p>
          <a:p>
            <a:pPr>
              <a:buFontTx/>
              <a:buNone/>
            </a:pPr>
            <a:r>
              <a:rPr lang="en-US" altLang="en-US" sz="2800" i="1" dirty="0" smtClean="0">
                <a:solidFill>
                  <a:schemeClr val="tx1"/>
                </a:solidFill>
              </a:rPr>
              <a:t>			</a:t>
            </a:r>
            <a:endParaRPr lang="en-GB" altLang="en-US" i="1" dirty="0" smtClean="0">
              <a:solidFill>
                <a:schemeClr val="tx1"/>
              </a:solidFill>
            </a:endParaRPr>
          </a:p>
          <a:p>
            <a:endParaRPr lang="en-GB" altLang="en-US" dirty="0" smtClean="0">
              <a:solidFill>
                <a:schemeClr val="tx1"/>
              </a:solidFill>
            </a:endParaRPr>
          </a:p>
        </p:txBody>
      </p:sp>
    </p:spTree>
    <p:extLst>
      <p:ext uri="{BB962C8B-B14F-4D97-AF65-F5344CB8AC3E}">
        <p14:creationId xmlns:p14="http://schemas.microsoft.com/office/powerpoint/2010/main" val="12242360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blinds(horizontal)">
                                      <p:cBhvr>
                                        <p:cTn id="7" dur="500"/>
                                        <p:tgtEl>
                                          <p:spTgt spid="266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626">
                                            <p:txEl>
                                              <p:pRg st="1" end="1"/>
                                            </p:txEl>
                                          </p:spTgt>
                                        </p:tgtEl>
                                        <p:attrNameLst>
                                          <p:attrName>style.visibility</p:attrName>
                                        </p:attrNameLst>
                                      </p:cBhvr>
                                      <p:to>
                                        <p:strVal val="visible"/>
                                      </p:to>
                                    </p:set>
                                    <p:animEffect transition="in" filter="blinds(horizontal)">
                                      <p:cBhvr>
                                        <p:cTn id="12" dur="500"/>
                                        <p:tgtEl>
                                          <p:spTgt spid="266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6626">
                                            <p:txEl>
                                              <p:pRg st="3" end="3"/>
                                            </p:txEl>
                                          </p:spTgt>
                                        </p:tgtEl>
                                        <p:attrNameLst>
                                          <p:attrName>style.visibility</p:attrName>
                                        </p:attrNameLst>
                                      </p:cBhvr>
                                      <p:to>
                                        <p:strVal val="visible"/>
                                      </p:to>
                                    </p:set>
                                    <p:animEffect transition="in" filter="blinds(horizontal)">
                                      <p:cBhvr>
                                        <p:cTn id="17" dur="500"/>
                                        <p:tgtEl>
                                          <p:spTgt spid="26626">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6626">
                                            <p:txEl>
                                              <p:pRg st="4" end="4"/>
                                            </p:txEl>
                                          </p:spTgt>
                                        </p:tgtEl>
                                        <p:attrNameLst>
                                          <p:attrName>style.visibility</p:attrName>
                                        </p:attrNameLst>
                                      </p:cBhvr>
                                      <p:to>
                                        <p:strVal val="visible"/>
                                      </p:to>
                                    </p:set>
                                    <p:animEffect transition="in" filter="blinds(horizontal)">
                                      <p:cBhvr>
                                        <p:cTn id="22" dur="500"/>
                                        <p:tgtEl>
                                          <p:spTgt spid="26626">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6626">
                                            <p:txEl>
                                              <p:pRg st="6" end="6"/>
                                            </p:txEl>
                                          </p:spTgt>
                                        </p:tgtEl>
                                        <p:attrNameLst>
                                          <p:attrName>style.visibility</p:attrName>
                                        </p:attrNameLst>
                                      </p:cBhvr>
                                      <p:to>
                                        <p:strVal val="visible"/>
                                      </p:to>
                                    </p:set>
                                    <p:animEffect transition="in" filter="blinds(horizontal)">
                                      <p:cBhvr>
                                        <p:cTn id="27" dur="500"/>
                                        <p:tgtEl>
                                          <p:spTgt spid="26626">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6626">
                                            <p:txEl>
                                              <p:pRg st="7" end="7"/>
                                            </p:txEl>
                                          </p:spTgt>
                                        </p:tgtEl>
                                        <p:attrNameLst>
                                          <p:attrName>style.visibility</p:attrName>
                                        </p:attrNameLst>
                                      </p:cBhvr>
                                      <p:to>
                                        <p:strVal val="visible"/>
                                      </p:to>
                                    </p:set>
                                    <p:animEffect transition="in" filter="blinds(horizontal)">
                                      <p:cBhvr>
                                        <p:cTn id="32" dur="500"/>
                                        <p:tgtEl>
                                          <p:spTgt spid="2662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11271" name="Content Placeholder 2"/>
          <p:cNvSpPr>
            <a:spLocks noGrp="1"/>
          </p:cNvSpPr>
          <p:nvPr>
            <p:ph idx="1"/>
          </p:nvPr>
        </p:nvSpPr>
        <p:spPr>
          <a:xfrm>
            <a:off x="611188" y="1125538"/>
            <a:ext cx="7772400" cy="4970462"/>
          </a:xfrm>
        </p:spPr>
        <p:txBody>
          <a:bodyPr/>
          <a:lstStyle/>
          <a:p>
            <a:pPr algn="just">
              <a:buFontTx/>
              <a:buNone/>
            </a:pPr>
            <a:r>
              <a:rPr lang="en-GB" altLang="en-US" sz="2800" dirty="0" smtClean="0">
                <a:solidFill>
                  <a:schemeClr val="tx1"/>
                </a:solidFill>
              </a:rPr>
              <a:t>             is a Nash equilibrium if every         is the solution to the following farmer’s problem: </a:t>
            </a:r>
          </a:p>
          <a:p>
            <a:pPr algn="just">
              <a:buFontTx/>
              <a:buNone/>
            </a:pPr>
            <a:endParaRPr lang="en-GB" altLang="en-US" sz="2800" dirty="0" smtClean="0">
              <a:solidFill>
                <a:schemeClr val="tx1"/>
              </a:solidFill>
            </a:endParaRPr>
          </a:p>
          <a:p>
            <a:pPr algn="just">
              <a:buFontTx/>
              <a:buNone/>
            </a:pPr>
            <a:endParaRPr lang="en-GB" altLang="en-US" sz="2800" dirty="0" smtClean="0">
              <a:solidFill>
                <a:schemeClr val="tx1"/>
              </a:solidFill>
            </a:endParaRPr>
          </a:p>
          <a:p>
            <a:pPr algn="just">
              <a:buFontTx/>
              <a:buNone/>
            </a:pPr>
            <a:r>
              <a:rPr lang="en-GB" altLang="en-US" sz="2800" dirty="0" smtClean="0">
                <a:solidFill>
                  <a:schemeClr val="tx1"/>
                </a:solidFill>
              </a:rPr>
              <a:t>The FOC are:</a:t>
            </a:r>
          </a:p>
          <a:p>
            <a:pPr algn="just">
              <a:buFontTx/>
              <a:buNone/>
            </a:pPr>
            <a:endParaRPr lang="en-GB" altLang="en-US" sz="2800" dirty="0" smtClean="0">
              <a:solidFill>
                <a:schemeClr val="tx1"/>
              </a:solidFill>
            </a:endParaRPr>
          </a:p>
          <a:p>
            <a:pPr algn="just">
              <a:buFontTx/>
              <a:buNone/>
            </a:pPr>
            <a:endParaRPr lang="en-GB" altLang="en-US" sz="2800" dirty="0" smtClean="0">
              <a:solidFill>
                <a:schemeClr val="tx1"/>
              </a:solidFill>
            </a:endParaRPr>
          </a:p>
          <a:p>
            <a:pPr algn="just">
              <a:buFontTx/>
              <a:buNone/>
            </a:pPr>
            <a:r>
              <a:rPr lang="en-GB" altLang="en-US" sz="2800" dirty="0" smtClean="0">
                <a:solidFill>
                  <a:schemeClr val="tx1"/>
                </a:solidFill>
              </a:rPr>
              <a:t>Then in a Nash equilibrium must be:</a:t>
            </a:r>
          </a:p>
          <a:p>
            <a:pPr algn="just">
              <a:buFontTx/>
              <a:buNone/>
            </a:pPr>
            <a:endParaRPr lang="en-GB" altLang="en-US" sz="2800" dirty="0" smtClean="0">
              <a:solidFill>
                <a:schemeClr val="tx1"/>
              </a:solidFill>
            </a:endParaRPr>
          </a:p>
          <a:p>
            <a:pPr algn="just">
              <a:buFontTx/>
              <a:buNone/>
            </a:pPr>
            <a:endParaRPr lang="en-GB" altLang="en-US" sz="2800" dirty="0" smtClean="0">
              <a:solidFill>
                <a:schemeClr val="tx1"/>
              </a:solidFill>
            </a:endParaRPr>
          </a:p>
          <a:p>
            <a:pPr algn="just">
              <a:buFontTx/>
              <a:buNone/>
            </a:pPr>
            <a:r>
              <a:rPr lang="en-GB" altLang="en-US" sz="2800" dirty="0" smtClean="0">
                <a:solidFill>
                  <a:schemeClr val="tx1"/>
                </a:solidFill>
              </a:rPr>
              <a:t>for all </a:t>
            </a:r>
            <a:r>
              <a:rPr lang="en-GB" altLang="en-US" sz="2800" i="1" dirty="0" err="1" smtClean="0">
                <a:solidFill>
                  <a:schemeClr val="tx1"/>
                </a:solidFill>
              </a:rPr>
              <a:t>i</a:t>
            </a:r>
            <a:r>
              <a:rPr lang="en-GB" altLang="en-US" sz="2800" dirty="0" smtClean="0">
                <a:solidFill>
                  <a:schemeClr val="tx1"/>
                </a:solidFill>
              </a:rPr>
              <a:t>.</a:t>
            </a:r>
          </a:p>
        </p:txBody>
      </p:sp>
      <p:sp useBgFill="1">
        <p:nvSpPr>
          <p:cNvPr id="11272" name="Rectangle 2"/>
          <p:cNvSpPr>
            <a:spLocks noGrp="1" noChangeArrowheads="1"/>
          </p:cNvSpPr>
          <p:nvPr>
            <p:ph type="title"/>
          </p:nvPr>
        </p:nvSpPr>
        <p:spPr>
          <a:xfrm>
            <a:off x="755650" y="177800"/>
            <a:ext cx="7772400" cy="803275"/>
          </a:xfrm>
        </p:spPr>
        <p:txBody>
          <a:bodyPr/>
          <a:lstStyle/>
          <a:p>
            <a:pPr eaLnBrk="1" hangingPunct="1"/>
            <a:r>
              <a:rPr lang="en-GB" altLang="en-US" sz="2800" dirty="0" smtClean="0">
                <a:solidFill>
                  <a:schemeClr val="tx1"/>
                </a:solidFill>
              </a:rPr>
              <a:t>Solution: Nash Equilibrium</a:t>
            </a:r>
            <a:endParaRPr lang="en-US" altLang="en-US" sz="2800" dirty="0" smtClean="0">
              <a:solidFill>
                <a:schemeClr val="tx1"/>
              </a:solidFill>
            </a:endParaRPr>
          </a:p>
        </p:txBody>
      </p:sp>
      <p:graphicFrame>
        <p:nvGraphicFramePr>
          <p:cNvPr id="11266" name="Object 2"/>
          <p:cNvGraphicFramePr>
            <a:graphicFrameLocks noChangeAspect="1"/>
          </p:cNvGraphicFramePr>
          <p:nvPr/>
        </p:nvGraphicFramePr>
        <p:xfrm>
          <a:off x="342900" y="1125538"/>
          <a:ext cx="1576388" cy="574675"/>
        </p:xfrm>
        <a:graphic>
          <a:graphicData uri="http://schemas.openxmlformats.org/presentationml/2006/ole">
            <mc:AlternateContent xmlns:mc="http://schemas.openxmlformats.org/markup-compatibility/2006">
              <mc:Choice xmlns:v="urn:schemas-microsoft-com:vml" Requires="v">
                <p:oleObj spid="_x0000_s74814" name="Equation" r:id="rId3" imgW="660240" imgH="241200" progId="Equation.3">
                  <p:embed/>
                </p:oleObj>
              </mc:Choice>
              <mc:Fallback>
                <p:oleObj name="Equation" r:id="rId3" imgW="6602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 y="1125538"/>
                        <a:ext cx="1576388" cy="57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7" name="Object 4"/>
          <p:cNvGraphicFramePr>
            <a:graphicFrameLocks noChangeAspect="1"/>
          </p:cNvGraphicFramePr>
          <p:nvPr/>
        </p:nvGraphicFramePr>
        <p:xfrm>
          <a:off x="6516688" y="1052513"/>
          <a:ext cx="647700" cy="647700"/>
        </p:xfrm>
        <a:graphic>
          <a:graphicData uri="http://schemas.openxmlformats.org/presentationml/2006/ole">
            <mc:AlternateContent xmlns:mc="http://schemas.openxmlformats.org/markup-compatibility/2006">
              <mc:Choice xmlns:v="urn:schemas-microsoft-com:vml" Requires="v">
                <p:oleObj spid="_x0000_s74815" name="Equation" r:id="rId5" imgW="241200" imgH="241200" progId="Equation.3">
                  <p:embed/>
                </p:oleObj>
              </mc:Choice>
              <mc:Fallback>
                <p:oleObj name="Equation" r:id="rId5" imgW="24120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6688" y="1052513"/>
                        <a:ext cx="647700"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8" name="Object 5"/>
          <p:cNvGraphicFramePr>
            <a:graphicFrameLocks noChangeAspect="1"/>
          </p:cNvGraphicFramePr>
          <p:nvPr/>
        </p:nvGraphicFramePr>
        <p:xfrm>
          <a:off x="1331913" y="2205038"/>
          <a:ext cx="5894387" cy="611187"/>
        </p:xfrm>
        <a:graphic>
          <a:graphicData uri="http://schemas.openxmlformats.org/presentationml/2006/ole">
            <mc:AlternateContent xmlns:mc="http://schemas.openxmlformats.org/markup-compatibility/2006">
              <mc:Choice xmlns:v="urn:schemas-microsoft-com:vml" Requires="v">
                <p:oleObj spid="_x0000_s74816" name="Equation" r:id="rId7" imgW="2450880" imgH="253800" progId="Equation.3">
                  <p:embed/>
                </p:oleObj>
              </mc:Choice>
              <mc:Fallback>
                <p:oleObj name="Equation" r:id="rId7" imgW="2450880" imgH="253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913" y="2205038"/>
                        <a:ext cx="5894387" cy="611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9" name="Object 6"/>
          <p:cNvGraphicFramePr>
            <a:graphicFrameLocks noChangeAspect="1"/>
          </p:cNvGraphicFramePr>
          <p:nvPr/>
        </p:nvGraphicFramePr>
        <p:xfrm>
          <a:off x="179388" y="3644900"/>
          <a:ext cx="8459787" cy="581025"/>
        </p:xfrm>
        <a:graphic>
          <a:graphicData uri="http://schemas.openxmlformats.org/presentationml/2006/ole">
            <mc:AlternateContent xmlns:mc="http://schemas.openxmlformats.org/markup-compatibility/2006">
              <mc:Choice xmlns:v="urn:schemas-microsoft-com:vml" Requires="v">
                <p:oleObj spid="_x0000_s74817" name="Equation" r:id="rId9" imgW="3517560" imgH="241200" progId="Equation.3">
                  <p:embed/>
                </p:oleObj>
              </mc:Choice>
              <mc:Fallback>
                <p:oleObj name="Equation" r:id="rId9" imgW="3517560" imgH="2412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388" y="3644900"/>
                        <a:ext cx="8459787"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0" name="Object 7"/>
          <p:cNvGraphicFramePr>
            <a:graphicFrameLocks noChangeAspect="1"/>
          </p:cNvGraphicFramePr>
          <p:nvPr/>
        </p:nvGraphicFramePr>
        <p:xfrm>
          <a:off x="63500" y="5295900"/>
          <a:ext cx="8550275" cy="581025"/>
        </p:xfrm>
        <a:graphic>
          <a:graphicData uri="http://schemas.openxmlformats.org/presentationml/2006/ole">
            <mc:AlternateContent xmlns:mc="http://schemas.openxmlformats.org/markup-compatibility/2006">
              <mc:Choice xmlns:v="urn:schemas-microsoft-com:vml" Requires="v">
                <p:oleObj spid="_x0000_s74818" name="Equation" r:id="rId11" imgW="3555720" imgH="241200" progId="Equation.3">
                  <p:embed/>
                </p:oleObj>
              </mc:Choice>
              <mc:Fallback>
                <p:oleObj name="Equation" r:id="rId11" imgW="3555720" imgH="241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500" y="5295900"/>
                        <a:ext cx="8550275"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0842146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71">
                                            <p:bg/>
                                          </p:spTgt>
                                        </p:tgtEl>
                                        <p:attrNameLst>
                                          <p:attrName>style.visibility</p:attrName>
                                        </p:attrNameLst>
                                      </p:cBhvr>
                                      <p:to>
                                        <p:strVal val="visible"/>
                                      </p:to>
                                    </p:set>
                                    <p:animEffect transition="in" filter="blinds(horizontal)">
                                      <p:cBhvr>
                                        <p:cTn id="7" dur="500"/>
                                        <p:tgtEl>
                                          <p:spTgt spid="11271">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71">
                                            <p:txEl>
                                              <p:pRg st="0" end="0"/>
                                            </p:txEl>
                                          </p:spTgt>
                                        </p:tgtEl>
                                        <p:attrNameLst>
                                          <p:attrName>style.visibility</p:attrName>
                                        </p:attrNameLst>
                                      </p:cBhvr>
                                      <p:to>
                                        <p:strVal val="visible"/>
                                      </p:to>
                                    </p:set>
                                    <p:animEffect transition="in" filter="blinds(horizontal)">
                                      <p:cBhvr>
                                        <p:cTn id="12" dur="500"/>
                                        <p:tgtEl>
                                          <p:spTgt spid="11271">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1266"/>
                                        </p:tgtEl>
                                        <p:attrNameLst>
                                          <p:attrName>style.visibility</p:attrName>
                                        </p:attrNameLst>
                                      </p:cBhvr>
                                      <p:to>
                                        <p:strVal val="visible"/>
                                      </p:to>
                                    </p:set>
                                    <p:animEffect transition="in" filter="blinds(horizontal)">
                                      <p:cBhvr>
                                        <p:cTn id="15" dur="500"/>
                                        <p:tgtEl>
                                          <p:spTgt spid="11266"/>
                                        </p:tgtEl>
                                      </p:cBhvr>
                                    </p:animEffect>
                                  </p:childTnLst>
                                </p:cTn>
                              </p:par>
                              <p:par>
                                <p:cTn id="16" presetID="3" presetClass="entr" presetSubtype="10" fill="hold" nodeType="withEffect">
                                  <p:stCondLst>
                                    <p:cond delay="0"/>
                                  </p:stCondLst>
                                  <p:childTnLst>
                                    <p:set>
                                      <p:cBhvr>
                                        <p:cTn id="17" dur="1" fill="hold">
                                          <p:stCondLst>
                                            <p:cond delay="0"/>
                                          </p:stCondLst>
                                        </p:cTn>
                                        <p:tgtEl>
                                          <p:spTgt spid="11267"/>
                                        </p:tgtEl>
                                        <p:attrNameLst>
                                          <p:attrName>style.visibility</p:attrName>
                                        </p:attrNameLst>
                                      </p:cBhvr>
                                      <p:to>
                                        <p:strVal val="visible"/>
                                      </p:to>
                                    </p:set>
                                    <p:animEffect transition="in" filter="blinds(horizontal)">
                                      <p:cBhvr>
                                        <p:cTn id="18" dur="500"/>
                                        <p:tgtEl>
                                          <p:spTgt spid="1126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nodeType="clickEffect">
                                  <p:stCondLst>
                                    <p:cond delay="0"/>
                                  </p:stCondLst>
                                  <p:childTnLst>
                                    <p:set>
                                      <p:cBhvr>
                                        <p:cTn id="22" dur="1" fill="hold">
                                          <p:stCondLst>
                                            <p:cond delay="0"/>
                                          </p:stCondLst>
                                        </p:cTn>
                                        <p:tgtEl>
                                          <p:spTgt spid="11268"/>
                                        </p:tgtEl>
                                        <p:attrNameLst>
                                          <p:attrName>style.visibility</p:attrName>
                                        </p:attrNameLst>
                                      </p:cBhvr>
                                      <p:to>
                                        <p:strVal val="visible"/>
                                      </p:to>
                                    </p:set>
                                    <p:animEffect transition="in" filter="blinds(horizontal)">
                                      <p:cBhvr>
                                        <p:cTn id="23" dur="500"/>
                                        <p:tgtEl>
                                          <p:spTgt spid="1126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1271">
                                            <p:txEl>
                                              <p:pRg st="3" end="3"/>
                                            </p:txEl>
                                          </p:spTgt>
                                        </p:tgtEl>
                                        <p:attrNameLst>
                                          <p:attrName>style.visibility</p:attrName>
                                        </p:attrNameLst>
                                      </p:cBhvr>
                                      <p:to>
                                        <p:strVal val="visible"/>
                                      </p:to>
                                    </p:set>
                                    <p:animEffect transition="in" filter="blinds(horizontal)">
                                      <p:cBhvr>
                                        <p:cTn id="28" dur="500"/>
                                        <p:tgtEl>
                                          <p:spTgt spid="11271">
                                            <p:txEl>
                                              <p:pRg st="3" end="3"/>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nodeType="clickEffect">
                                  <p:stCondLst>
                                    <p:cond delay="0"/>
                                  </p:stCondLst>
                                  <p:childTnLst>
                                    <p:set>
                                      <p:cBhvr>
                                        <p:cTn id="32" dur="1" fill="hold">
                                          <p:stCondLst>
                                            <p:cond delay="0"/>
                                          </p:stCondLst>
                                        </p:cTn>
                                        <p:tgtEl>
                                          <p:spTgt spid="11269"/>
                                        </p:tgtEl>
                                        <p:attrNameLst>
                                          <p:attrName>style.visibility</p:attrName>
                                        </p:attrNameLst>
                                      </p:cBhvr>
                                      <p:to>
                                        <p:strVal val="visible"/>
                                      </p:to>
                                    </p:set>
                                    <p:animEffect transition="in" filter="blinds(horizontal)">
                                      <p:cBhvr>
                                        <p:cTn id="33" dur="500"/>
                                        <p:tgtEl>
                                          <p:spTgt spid="1126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1271">
                                            <p:txEl>
                                              <p:pRg st="6" end="6"/>
                                            </p:txEl>
                                          </p:spTgt>
                                        </p:tgtEl>
                                        <p:attrNameLst>
                                          <p:attrName>style.visibility</p:attrName>
                                        </p:attrNameLst>
                                      </p:cBhvr>
                                      <p:to>
                                        <p:strVal val="visible"/>
                                      </p:to>
                                    </p:set>
                                    <p:animEffect transition="in" filter="blinds(horizontal)">
                                      <p:cBhvr>
                                        <p:cTn id="38" dur="500"/>
                                        <p:tgtEl>
                                          <p:spTgt spid="11271">
                                            <p:txEl>
                                              <p:pRg st="6" end="6"/>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nodeType="clickEffect">
                                  <p:stCondLst>
                                    <p:cond delay="0"/>
                                  </p:stCondLst>
                                  <p:childTnLst>
                                    <p:set>
                                      <p:cBhvr>
                                        <p:cTn id="42" dur="1" fill="hold">
                                          <p:stCondLst>
                                            <p:cond delay="0"/>
                                          </p:stCondLst>
                                        </p:cTn>
                                        <p:tgtEl>
                                          <p:spTgt spid="11270"/>
                                        </p:tgtEl>
                                        <p:attrNameLst>
                                          <p:attrName>style.visibility</p:attrName>
                                        </p:attrNameLst>
                                      </p:cBhvr>
                                      <p:to>
                                        <p:strVal val="visible"/>
                                      </p:to>
                                    </p:set>
                                    <p:animEffect transition="in" filter="blinds(horizontal)">
                                      <p:cBhvr>
                                        <p:cTn id="43" dur="500"/>
                                        <p:tgtEl>
                                          <p:spTgt spid="11270"/>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1271">
                                            <p:txEl>
                                              <p:pRg st="9" end="9"/>
                                            </p:txEl>
                                          </p:spTgt>
                                        </p:tgtEl>
                                        <p:attrNameLst>
                                          <p:attrName>style.visibility</p:attrName>
                                        </p:attrNameLst>
                                      </p:cBhvr>
                                      <p:to>
                                        <p:strVal val="visible"/>
                                      </p:to>
                                    </p:set>
                                    <p:animEffect transition="in" filter="blinds(horizontal)">
                                      <p:cBhvr>
                                        <p:cTn id="46" dur="500"/>
                                        <p:tgtEl>
                                          <p:spTgt spid="1127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12293" name="Content Placeholder 2"/>
          <p:cNvSpPr>
            <a:spLocks noGrp="1"/>
          </p:cNvSpPr>
          <p:nvPr>
            <p:ph idx="1"/>
          </p:nvPr>
        </p:nvSpPr>
        <p:spPr>
          <a:xfrm>
            <a:off x="323850" y="476250"/>
            <a:ext cx="8640763" cy="5619750"/>
          </a:xfrm>
        </p:spPr>
        <p:txBody>
          <a:bodyPr/>
          <a:lstStyle/>
          <a:p>
            <a:pPr>
              <a:buFontTx/>
              <a:buNone/>
            </a:pPr>
            <a:r>
              <a:rPr lang="en-GB" altLang="en-US" sz="2800" dirty="0" smtClean="0">
                <a:solidFill>
                  <a:schemeClr val="tx1"/>
                </a:solidFill>
              </a:rPr>
              <a:t>Denoting by G* the total number of goats in equilibrium, for every </a:t>
            </a:r>
            <a:r>
              <a:rPr lang="en-GB" altLang="en-US" sz="2800" i="1" dirty="0" err="1" smtClean="0">
                <a:solidFill>
                  <a:schemeClr val="tx1"/>
                </a:solidFill>
              </a:rPr>
              <a:t>i</a:t>
            </a:r>
            <a:r>
              <a:rPr lang="en-GB" altLang="en-US" sz="2800" dirty="0" smtClean="0">
                <a:solidFill>
                  <a:schemeClr val="tx1"/>
                </a:solidFill>
              </a:rPr>
              <a:t> the FOC is written as:</a:t>
            </a:r>
          </a:p>
          <a:p>
            <a:pPr>
              <a:buFontTx/>
              <a:buNone/>
            </a:pPr>
            <a:endParaRPr lang="en-GB" altLang="en-US" sz="2800" dirty="0" smtClean="0">
              <a:solidFill>
                <a:schemeClr val="tx1"/>
              </a:solidFill>
            </a:endParaRPr>
          </a:p>
          <a:p>
            <a:pPr>
              <a:buFontTx/>
              <a:buNone/>
            </a:pPr>
            <a:endParaRPr lang="en-GB" altLang="en-US" sz="2800" dirty="0" smtClean="0">
              <a:solidFill>
                <a:schemeClr val="tx1"/>
              </a:solidFill>
            </a:endParaRPr>
          </a:p>
          <a:p>
            <a:pPr>
              <a:buFontTx/>
              <a:buNone/>
            </a:pPr>
            <a:r>
              <a:rPr lang="en-GB" altLang="en-US" sz="2800" dirty="0" smtClean="0">
                <a:solidFill>
                  <a:schemeClr val="tx1"/>
                </a:solidFill>
              </a:rPr>
              <a:t>Summing up all </a:t>
            </a:r>
            <a:r>
              <a:rPr lang="en-GB" altLang="en-US" sz="2800" i="1" dirty="0" smtClean="0">
                <a:solidFill>
                  <a:schemeClr val="tx1"/>
                </a:solidFill>
              </a:rPr>
              <a:t>n</a:t>
            </a:r>
            <a:r>
              <a:rPr lang="en-GB" altLang="en-US" sz="2800" dirty="0" smtClean="0">
                <a:solidFill>
                  <a:schemeClr val="tx1"/>
                </a:solidFill>
              </a:rPr>
              <a:t> FOCs we have</a:t>
            </a:r>
          </a:p>
        </p:txBody>
      </p:sp>
      <p:graphicFrame>
        <p:nvGraphicFramePr>
          <p:cNvPr id="12290" name="Object 2"/>
          <p:cNvGraphicFramePr>
            <a:graphicFrameLocks noChangeAspect="1"/>
          </p:cNvGraphicFramePr>
          <p:nvPr/>
        </p:nvGraphicFramePr>
        <p:xfrm>
          <a:off x="2671763" y="1552575"/>
          <a:ext cx="3602037" cy="581025"/>
        </p:xfrm>
        <a:graphic>
          <a:graphicData uri="http://schemas.openxmlformats.org/presentationml/2006/ole">
            <mc:AlternateContent xmlns:mc="http://schemas.openxmlformats.org/markup-compatibility/2006">
              <mc:Choice xmlns:v="urn:schemas-microsoft-com:vml" Requires="v">
                <p:oleObj spid="_x0000_s75814" name="Equation" r:id="rId3" imgW="1498320" imgH="241200" progId="Equation.3">
                  <p:embed/>
                </p:oleObj>
              </mc:Choice>
              <mc:Fallback>
                <p:oleObj name="Equation" r:id="rId3" imgW="149832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1763" y="1552575"/>
                        <a:ext cx="3602037"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1" name="Object 3"/>
          <p:cNvGraphicFramePr>
            <a:graphicFrameLocks noChangeAspect="1"/>
          </p:cNvGraphicFramePr>
          <p:nvPr/>
        </p:nvGraphicFramePr>
        <p:xfrm>
          <a:off x="2195513" y="3141663"/>
          <a:ext cx="4427537" cy="550862"/>
        </p:xfrm>
        <a:graphic>
          <a:graphicData uri="http://schemas.openxmlformats.org/presentationml/2006/ole">
            <mc:AlternateContent xmlns:mc="http://schemas.openxmlformats.org/markup-compatibility/2006">
              <mc:Choice xmlns:v="urn:schemas-microsoft-com:vml" Requires="v">
                <p:oleObj spid="_x0000_s75815" name="Equation" r:id="rId5" imgW="1841400" imgH="228600" progId="Equation.3">
                  <p:embed/>
                </p:oleObj>
              </mc:Choice>
              <mc:Fallback>
                <p:oleObj name="Equation" r:id="rId5" imgW="18414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513" y="3141663"/>
                        <a:ext cx="4427537" cy="550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2" name="Object 4"/>
          <p:cNvGraphicFramePr>
            <a:graphicFrameLocks noChangeAspect="1"/>
          </p:cNvGraphicFramePr>
          <p:nvPr/>
        </p:nvGraphicFramePr>
        <p:xfrm>
          <a:off x="2497138" y="3705225"/>
          <a:ext cx="3754437" cy="1009650"/>
        </p:xfrm>
        <a:graphic>
          <a:graphicData uri="http://schemas.openxmlformats.org/presentationml/2006/ole">
            <mc:AlternateContent xmlns:mc="http://schemas.openxmlformats.org/markup-compatibility/2006">
              <mc:Choice xmlns:v="urn:schemas-microsoft-com:vml" Requires="v">
                <p:oleObj spid="_x0000_s75816" name="Equation" r:id="rId7" imgW="1562040" imgH="419040" progId="Equation.3">
                  <p:embed/>
                </p:oleObj>
              </mc:Choice>
              <mc:Fallback>
                <p:oleObj name="Equation" r:id="rId7" imgW="1562040" imgH="419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97138" y="3705225"/>
                        <a:ext cx="3754437" cy="1009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2189612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animEffect transition="in" filter="blinds(horizontal)">
                                      <p:cBhvr>
                                        <p:cTn id="7" dur="500"/>
                                        <p:tgtEl>
                                          <p:spTgt spid="1229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blinds(horizontal)">
                                      <p:cBhvr>
                                        <p:cTn id="12" dur="500"/>
                                        <p:tgtEl>
                                          <p:spTgt spid="122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2293">
                                            <p:txEl>
                                              <p:pRg st="3" end="3"/>
                                            </p:txEl>
                                          </p:spTgt>
                                        </p:tgtEl>
                                        <p:attrNameLst>
                                          <p:attrName>style.visibility</p:attrName>
                                        </p:attrNameLst>
                                      </p:cBhvr>
                                      <p:to>
                                        <p:strVal val="visible"/>
                                      </p:to>
                                    </p:set>
                                    <p:animEffect transition="in" filter="blinds(horizontal)">
                                      <p:cBhvr>
                                        <p:cTn id="17" dur="500"/>
                                        <p:tgtEl>
                                          <p:spTgt spid="12293">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2291"/>
                                        </p:tgtEl>
                                        <p:attrNameLst>
                                          <p:attrName>style.visibility</p:attrName>
                                        </p:attrNameLst>
                                      </p:cBhvr>
                                      <p:to>
                                        <p:strVal val="visible"/>
                                      </p:to>
                                    </p:set>
                                    <p:animEffect transition="in" filter="blinds(horizontal)">
                                      <p:cBhvr>
                                        <p:cTn id="22" dur="500"/>
                                        <p:tgtEl>
                                          <p:spTgt spid="1229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2292"/>
                                        </p:tgtEl>
                                        <p:attrNameLst>
                                          <p:attrName>style.visibility</p:attrName>
                                        </p:attrNameLst>
                                      </p:cBhvr>
                                      <p:to>
                                        <p:strVal val="visible"/>
                                      </p:to>
                                    </p:set>
                                    <p:animEffect transition="in" filter="blinds(horizontal)">
                                      <p:cBhvr>
                                        <p:cTn id="27"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6" name="Content Placeholder 2"/>
          <p:cNvSpPr>
            <a:spLocks noGrp="1"/>
          </p:cNvSpPr>
          <p:nvPr>
            <p:ph idx="1"/>
          </p:nvPr>
        </p:nvSpPr>
        <p:spPr>
          <a:xfrm>
            <a:off x="611188" y="549275"/>
            <a:ext cx="7772400" cy="5402263"/>
          </a:xfrm>
        </p:spPr>
        <p:txBody>
          <a:bodyPr/>
          <a:lstStyle/>
          <a:p>
            <a:pPr>
              <a:buFontTx/>
              <a:buNone/>
            </a:pPr>
            <a:r>
              <a:rPr lang="en-GB" altLang="en-US" sz="2800" dirty="0" smtClean="0">
                <a:solidFill>
                  <a:schemeClr val="tx1"/>
                </a:solidFill>
              </a:rPr>
              <a:t>The social optimum G</a:t>
            </a:r>
            <a:r>
              <a:rPr lang="en-GB" altLang="en-US" sz="2800" baseline="30000" dirty="0" smtClean="0">
                <a:solidFill>
                  <a:schemeClr val="tx1"/>
                </a:solidFill>
              </a:rPr>
              <a:t>**</a:t>
            </a:r>
            <a:r>
              <a:rPr lang="en-GB" altLang="en-US" sz="2800" dirty="0" smtClean="0">
                <a:solidFill>
                  <a:schemeClr val="tx1"/>
                </a:solidFill>
              </a:rPr>
              <a:t> is given by the solution of the following problem:</a:t>
            </a:r>
          </a:p>
          <a:p>
            <a:pPr>
              <a:buFontTx/>
              <a:buNone/>
            </a:pPr>
            <a:endParaRPr lang="en-GB" altLang="en-US" sz="2800" dirty="0" smtClean="0">
              <a:solidFill>
                <a:schemeClr val="tx1"/>
              </a:solidFill>
            </a:endParaRPr>
          </a:p>
          <a:p>
            <a:pPr>
              <a:buFontTx/>
              <a:buNone/>
            </a:pPr>
            <a:endParaRPr lang="en-GB" altLang="en-US" sz="2800" dirty="0" smtClean="0">
              <a:solidFill>
                <a:schemeClr val="tx1"/>
              </a:solidFill>
            </a:endParaRPr>
          </a:p>
          <a:p>
            <a:pPr>
              <a:buFontTx/>
              <a:buNone/>
            </a:pPr>
            <a:r>
              <a:rPr lang="en-GB" altLang="en-US" sz="2800" dirty="0" smtClean="0">
                <a:solidFill>
                  <a:schemeClr val="tx1"/>
                </a:solidFill>
              </a:rPr>
              <a:t>The FOC is: </a:t>
            </a:r>
          </a:p>
          <a:p>
            <a:pPr>
              <a:buFontTx/>
              <a:buNone/>
            </a:pPr>
            <a:endParaRPr lang="en-GB" altLang="en-US" sz="2800" dirty="0" smtClean="0">
              <a:solidFill>
                <a:schemeClr val="tx1"/>
              </a:solidFill>
            </a:endParaRPr>
          </a:p>
          <a:p>
            <a:pPr>
              <a:buFontTx/>
              <a:buNone/>
            </a:pPr>
            <a:endParaRPr lang="en-GB" altLang="en-US" sz="2800" dirty="0" smtClean="0">
              <a:solidFill>
                <a:schemeClr val="tx1"/>
              </a:solidFill>
            </a:endParaRPr>
          </a:p>
          <a:p>
            <a:pPr>
              <a:buFontTx/>
              <a:buNone/>
            </a:pPr>
            <a:endParaRPr lang="en-GB" altLang="en-US" sz="2800" dirty="0" smtClean="0">
              <a:solidFill>
                <a:schemeClr val="tx1"/>
              </a:solidFill>
            </a:endParaRPr>
          </a:p>
          <a:p>
            <a:pPr>
              <a:buFontTx/>
              <a:buNone/>
            </a:pPr>
            <a:endParaRPr lang="en-GB" altLang="en-US" sz="2800" dirty="0" smtClean="0">
              <a:solidFill>
                <a:schemeClr val="tx1"/>
              </a:solidFill>
            </a:endParaRPr>
          </a:p>
          <a:p>
            <a:pPr>
              <a:buFontTx/>
              <a:buNone/>
            </a:pPr>
            <a:r>
              <a:rPr lang="en-GB" altLang="en-US" sz="2800" dirty="0" smtClean="0">
                <a:solidFill>
                  <a:schemeClr val="tx1"/>
                </a:solidFill>
              </a:rPr>
              <a:t>Then in The Nash equilibrium farmers choose to buy more goats that the social optimum.</a:t>
            </a:r>
          </a:p>
          <a:p>
            <a:pPr>
              <a:buFontTx/>
              <a:buNone/>
            </a:pPr>
            <a:endParaRPr lang="en-GB" altLang="en-US" sz="2800" dirty="0" smtClean="0">
              <a:solidFill>
                <a:schemeClr val="tx1"/>
              </a:solidFill>
            </a:endParaRPr>
          </a:p>
        </p:txBody>
      </p:sp>
      <p:graphicFrame>
        <p:nvGraphicFramePr>
          <p:cNvPr id="13314" name="Object 2"/>
          <p:cNvGraphicFramePr>
            <a:graphicFrameLocks noChangeAspect="1"/>
          </p:cNvGraphicFramePr>
          <p:nvPr/>
        </p:nvGraphicFramePr>
        <p:xfrm>
          <a:off x="2674938" y="1916113"/>
          <a:ext cx="3206750" cy="579437"/>
        </p:xfrm>
        <a:graphic>
          <a:graphicData uri="http://schemas.openxmlformats.org/presentationml/2006/ole">
            <mc:AlternateContent xmlns:mc="http://schemas.openxmlformats.org/markup-compatibility/2006">
              <mc:Choice xmlns:v="urn:schemas-microsoft-com:vml" Requires="v">
                <p:oleObj spid="_x0000_s76826" name="Equation" r:id="rId3" imgW="1333440" imgH="241200" progId="Equation.3">
                  <p:embed/>
                </p:oleObj>
              </mc:Choice>
              <mc:Fallback>
                <p:oleObj name="Equation" r:id="rId3" imgW="13334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4938" y="1916113"/>
                        <a:ext cx="3206750"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5" name="Object 3"/>
          <p:cNvGraphicFramePr>
            <a:graphicFrameLocks noChangeAspect="1"/>
          </p:cNvGraphicFramePr>
          <p:nvPr>
            <p:extLst/>
          </p:nvPr>
        </p:nvGraphicFramePr>
        <p:xfrm>
          <a:off x="2371725" y="3373438"/>
          <a:ext cx="3967163" cy="549275"/>
        </p:xfrm>
        <a:graphic>
          <a:graphicData uri="http://schemas.openxmlformats.org/presentationml/2006/ole">
            <mc:AlternateContent xmlns:mc="http://schemas.openxmlformats.org/markup-compatibility/2006">
              <mc:Choice xmlns:v="urn:schemas-microsoft-com:vml" Requires="v">
                <p:oleObj spid="_x0000_s76827" name="Equation" r:id="rId5" imgW="1650960" imgH="228600" progId="Equation.3">
                  <p:embed/>
                </p:oleObj>
              </mc:Choice>
              <mc:Fallback>
                <p:oleObj name="Equation" r:id="rId5" imgW="1650960" imgH="228600" progId="Equation.3">
                  <p:embed/>
                  <p:pic>
                    <p:nvPicPr>
                      <p:cNvPr id="0" name=""/>
                      <p:cNvPicPr>
                        <a:picLocks noChangeAspect="1" noChangeArrowheads="1"/>
                      </p:cNvPicPr>
                      <p:nvPr/>
                    </p:nvPicPr>
                    <p:blipFill>
                      <a:blip r:embed="rId6"/>
                      <a:srcRect/>
                      <a:stretch>
                        <a:fillRect/>
                      </a:stretch>
                    </p:blipFill>
                    <p:spPr bwMode="auto">
                      <a:xfrm>
                        <a:off x="2371725" y="3373438"/>
                        <a:ext cx="3967163"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2863752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6">
                                            <p:txEl>
                                              <p:pRg st="0" end="0"/>
                                            </p:txEl>
                                          </p:spTgt>
                                        </p:tgtEl>
                                        <p:attrNameLst>
                                          <p:attrName>style.visibility</p:attrName>
                                        </p:attrNameLst>
                                      </p:cBhvr>
                                      <p:to>
                                        <p:strVal val="visible"/>
                                      </p:to>
                                    </p:set>
                                    <p:animEffect transition="in" filter="blinds(horizontal)">
                                      <p:cBhvr>
                                        <p:cTn id="7" dur="500"/>
                                        <p:tgtEl>
                                          <p:spTgt spid="133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blinds(horizontal)">
                                      <p:cBhvr>
                                        <p:cTn id="12" dur="500"/>
                                        <p:tgtEl>
                                          <p:spTgt spid="133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316">
                                            <p:txEl>
                                              <p:pRg st="3" end="3"/>
                                            </p:txEl>
                                          </p:spTgt>
                                        </p:tgtEl>
                                        <p:attrNameLst>
                                          <p:attrName>style.visibility</p:attrName>
                                        </p:attrNameLst>
                                      </p:cBhvr>
                                      <p:to>
                                        <p:strVal val="visible"/>
                                      </p:to>
                                    </p:set>
                                    <p:animEffect transition="in" filter="blinds(horizontal)">
                                      <p:cBhvr>
                                        <p:cTn id="17" dur="500"/>
                                        <p:tgtEl>
                                          <p:spTgt spid="13316">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3315"/>
                                        </p:tgtEl>
                                        <p:attrNameLst>
                                          <p:attrName>style.visibility</p:attrName>
                                        </p:attrNameLst>
                                      </p:cBhvr>
                                      <p:to>
                                        <p:strVal val="visible"/>
                                      </p:to>
                                    </p:set>
                                    <p:animEffect transition="in" filter="blinds(horizontal)">
                                      <p:cBhvr>
                                        <p:cTn id="22" dur="500"/>
                                        <p:tgtEl>
                                          <p:spTgt spid="1331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3316">
                                            <p:txEl>
                                              <p:pRg st="8" end="8"/>
                                            </p:txEl>
                                          </p:spTgt>
                                        </p:tgtEl>
                                        <p:attrNameLst>
                                          <p:attrName>style.visibility</p:attrName>
                                        </p:attrNameLst>
                                      </p:cBhvr>
                                      <p:to>
                                        <p:strVal val="visible"/>
                                      </p:to>
                                    </p:set>
                                    <p:animEffect transition="in" filter="blinds(horizontal)">
                                      <p:cBhvr>
                                        <p:cTn id="27" dur="500"/>
                                        <p:tgtEl>
                                          <p:spTgt spid="1331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useBgFill="1">
            <p:nvSpPr>
              <p:cNvPr id="11271" name="Content Placeholder 2"/>
              <p:cNvSpPr>
                <a:spLocks noGrp="1"/>
              </p:cNvSpPr>
              <p:nvPr>
                <p:ph idx="1"/>
              </p:nvPr>
            </p:nvSpPr>
            <p:spPr>
              <a:xfrm>
                <a:off x="0" y="685800"/>
                <a:ext cx="8915400" cy="5943600"/>
              </a:xfrm>
            </p:spPr>
            <p:txBody>
              <a:bodyPr/>
              <a:lstStyle/>
              <a:p>
                <a:pPr algn="just">
                  <a:spcBef>
                    <a:spcPts val="1800"/>
                  </a:spcBef>
                  <a:buFontTx/>
                  <a:buNone/>
                </a:pPr>
                <a:endParaRPr lang="en-GB" altLang="en-US" b="0" i="1" dirty="0" smtClean="0">
                  <a:solidFill>
                    <a:schemeClr val="tx1"/>
                  </a:solidFill>
                  <a:latin typeface="Cambria Math" panose="02040503050406030204" pitchFamily="18" charset="0"/>
                </a:endParaRPr>
              </a:p>
              <a:p>
                <a:pPr algn="just">
                  <a:spcBef>
                    <a:spcPts val="1800"/>
                  </a:spcBef>
                  <a:buFontTx/>
                  <a:buNone/>
                </a:pPr>
                <a14:m>
                  <m:oMath xmlns:m="http://schemas.openxmlformats.org/officeDocument/2006/math">
                    <m:r>
                      <a:rPr lang="en-GB" altLang="en-US" b="0" i="1" smtClean="0">
                        <a:solidFill>
                          <a:schemeClr val="tx1"/>
                        </a:solidFill>
                        <a:latin typeface="Cambria Math" panose="02040503050406030204" pitchFamily="18" charset="0"/>
                      </a:rPr>
                      <m:t>𝑣</m:t>
                    </m:r>
                    <m:d>
                      <m:dPr>
                        <m:ctrlPr>
                          <a:rPr lang="en-GB" altLang="en-US" b="0" i="1" smtClean="0">
                            <a:solidFill>
                              <a:schemeClr val="tx1"/>
                            </a:solidFill>
                            <a:latin typeface="Cambria Math" panose="02040503050406030204" pitchFamily="18" charset="0"/>
                          </a:rPr>
                        </m:ctrlPr>
                      </m:dPr>
                      <m:e>
                        <m:r>
                          <a:rPr lang="en-GB" altLang="en-US" b="0" i="1" smtClean="0">
                            <a:solidFill>
                              <a:schemeClr val="tx1"/>
                            </a:solidFill>
                            <a:latin typeface="Cambria Math" panose="02040503050406030204" pitchFamily="18" charset="0"/>
                          </a:rPr>
                          <m:t>𝐺</m:t>
                        </m:r>
                      </m:e>
                    </m:d>
                    <m:r>
                      <a:rPr lang="en-GB" altLang="en-US" b="0" i="1" smtClean="0">
                        <a:solidFill>
                          <a:schemeClr val="tx1"/>
                        </a:solidFill>
                        <a:latin typeface="Cambria Math" panose="02040503050406030204" pitchFamily="18" charset="0"/>
                      </a:rPr>
                      <m:t>=100−</m:t>
                    </m:r>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rPr>
                          <m:t>𝐺</m:t>
                        </m:r>
                      </m:e>
                      <m:sup>
                        <m:r>
                          <a:rPr lang="en-GB" altLang="en-US" b="0" i="1" smtClean="0">
                            <a:solidFill>
                              <a:schemeClr val="tx1"/>
                            </a:solidFill>
                            <a:latin typeface="Cambria Math" panose="02040503050406030204" pitchFamily="18" charset="0"/>
                          </a:rPr>
                          <m:t>2</m:t>
                        </m:r>
                      </m:sup>
                    </m:sSup>
                  </m:oMath>
                </a14:m>
                <a:r>
                  <a:rPr lang="en-GB" altLang="en-US" dirty="0" smtClean="0">
                    <a:solidFill>
                      <a:schemeClr val="tx1"/>
                    </a:solidFill>
                  </a:rPr>
                  <a:t>    where </a:t>
                </a:r>
                <a14:m>
                  <m:oMath xmlns:m="http://schemas.openxmlformats.org/officeDocument/2006/math">
                    <m:r>
                      <a:rPr lang="en-GB" altLang="en-US" b="0" i="1" smtClean="0">
                        <a:solidFill>
                          <a:schemeClr val="tx1"/>
                        </a:solidFill>
                        <a:latin typeface="Cambria Math" panose="02040503050406030204" pitchFamily="18" charset="0"/>
                      </a:rPr>
                      <m:t>𝐺</m:t>
                    </m:r>
                    <m:r>
                      <a:rPr lang="en-GB" altLang="en-US" b="0" i="1"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2</m:t>
                        </m:r>
                      </m:sub>
                    </m:sSub>
                  </m:oMath>
                </a14:m>
                <a:r>
                  <a:rPr lang="en-GB" altLang="en-US" dirty="0" smtClean="0">
                    <a:solidFill>
                      <a:schemeClr val="tx1"/>
                    </a:solidFill>
                  </a:rPr>
                  <a:t>     and </a:t>
                </a:r>
                <a14:m>
                  <m:oMath xmlns:m="http://schemas.openxmlformats.org/officeDocument/2006/math">
                    <m:r>
                      <a:rPr lang="en-GB" altLang="en-US" i="1" dirty="0" smtClean="0">
                        <a:solidFill>
                          <a:schemeClr val="tx1"/>
                        </a:solidFill>
                        <a:latin typeface="Cambria Math" panose="02040503050406030204" pitchFamily="18" charset="0"/>
                      </a:rPr>
                      <m:t>𝑐</m:t>
                    </m:r>
                    <m:r>
                      <a:rPr lang="en-GB" altLang="en-US" i="1" dirty="0" smtClean="0">
                        <a:solidFill>
                          <a:schemeClr val="tx1"/>
                        </a:solidFill>
                        <a:latin typeface="Cambria Math" panose="02040503050406030204" pitchFamily="18" charset="0"/>
                      </a:rPr>
                      <m:t>=2</m:t>
                    </m:r>
                  </m:oMath>
                </a14:m>
                <a:endParaRPr lang="en-GB" altLang="en-US" dirty="0" smtClean="0">
                  <a:solidFill>
                    <a:schemeClr val="tx1"/>
                  </a:solidFill>
                </a:endParaRPr>
              </a:p>
              <a:p>
                <a:pPr algn="just">
                  <a:buFontTx/>
                  <a:buNone/>
                </a:pPr>
                <a:r>
                  <a:rPr lang="en-GB" altLang="en-US" dirty="0" smtClean="0">
                    <a:solidFill>
                      <a:schemeClr val="tx1"/>
                    </a:solidFill>
                  </a:rPr>
                  <a:t>Farmer 1’s problem: </a:t>
                </a:r>
              </a:p>
              <a:p>
                <a:pPr algn="just">
                  <a:buFontTx/>
                  <a:buNone/>
                </a:pPr>
                <a14:m>
                  <m:oMathPara xmlns:m="http://schemas.openxmlformats.org/officeDocument/2006/math">
                    <m:oMathParaPr>
                      <m:jc m:val="centerGroup"/>
                    </m:oMathParaPr>
                    <m:oMath xmlns:m="http://schemas.openxmlformats.org/officeDocument/2006/math">
                      <m:func>
                        <m:funcPr>
                          <m:ctrlPr>
                            <a:rPr lang="en-GB" altLang="en-US" i="1" smtClean="0">
                              <a:solidFill>
                                <a:schemeClr val="tx1"/>
                              </a:solidFill>
                              <a:latin typeface="Cambria Math" panose="02040503050406030204" pitchFamily="18" charset="0"/>
                            </a:rPr>
                          </m:ctrlPr>
                        </m:funcPr>
                        <m:fName>
                          <m:limLow>
                            <m:limLowPr>
                              <m:ctrlPr>
                                <a:rPr lang="en-GB" altLang="en-US" i="1" smtClean="0">
                                  <a:solidFill>
                                    <a:schemeClr val="tx1"/>
                                  </a:solidFill>
                                  <a:latin typeface="Cambria Math" panose="02040503050406030204" pitchFamily="18" charset="0"/>
                                </a:rPr>
                              </m:ctrlPr>
                            </m:limLowPr>
                            <m:e>
                              <m:r>
                                <m:rPr>
                                  <m:sty m:val="p"/>
                                </m:rPr>
                                <a:rPr lang="en-GB" altLang="en-US" i="0" smtClean="0">
                                  <a:solidFill>
                                    <a:schemeClr val="tx1"/>
                                  </a:solidFill>
                                  <a:latin typeface="Cambria Math" panose="02040503050406030204" pitchFamily="18" charset="0"/>
                                </a:rPr>
                                <m:t>max</m:t>
                              </m:r>
                            </m:e>
                            <m:lim>
                              <m:sSub>
                                <m:sSubPr>
                                  <m:ctrlPr>
                                    <a:rPr lang="en-GB" altLang="en-US"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lim>
                          </m:limLow>
                        </m:fName>
                        <m:e>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(100−</m:t>
                          </m:r>
                          <m:sSup>
                            <m:sSupPr>
                              <m:ctrlPr>
                                <a:rPr lang="en-GB" altLang="en-US" b="0" i="1" smtClean="0">
                                  <a:solidFill>
                                    <a:schemeClr val="tx1"/>
                                  </a:solidFill>
                                  <a:latin typeface="Cambria Math" panose="02040503050406030204" pitchFamily="18" charset="0"/>
                                </a:rPr>
                              </m:ctrlPr>
                            </m:sSupPr>
                            <m:e>
                              <m:d>
                                <m:dPr>
                                  <m:ctrlPr>
                                    <a:rPr lang="en-GB" altLang="en-US" b="0" i="1" smtClean="0">
                                      <a:solidFill>
                                        <a:schemeClr val="tx1"/>
                                      </a:solidFill>
                                      <a:latin typeface="Cambria Math" panose="02040503050406030204" pitchFamily="18" charset="0"/>
                                    </a:rPr>
                                  </m:ctrlPr>
                                </m:dPr>
                                <m:e>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2</m:t>
                                      </m:r>
                                    </m:sub>
                                  </m:sSub>
                                </m:e>
                              </m:d>
                            </m:e>
                            <m:sup>
                              <m:r>
                                <a:rPr lang="en-GB" altLang="en-US" b="0" i="1" smtClean="0">
                                  <a:solidFill>
                                    <a:schemeClr val="tx1"/>
                                  </a:solidFill>
                                  <a:latin typeface="Cambria Math" panose="02040503050406030204" pitchFamily="18" charset="0"/>
                                </a:rPr>
                                <m:t>2</m:t>
                              </m:r>
                            </m:sup>
                          </m:sSup>
                          <m:r>
                            <a:rPr lang="en-GB" altLang="en-US" b="0" i="1" smtClean="0">
                              <a:solidFill>
                                <a:schemeClr val="tx1"/>
                              </a:solidFill>
                              <a:latin typeface="Cambria Math" panose="02040503050406030204" pitchFamily="18" charset="0"/>
                            </a:rPr>
                            <m:t>)</m:t>
                          </m:r>
                        </m:e>
                      </m:func>
                      <m:r>
                        <a:rPr lang="en-GB" altLang="en-US" b="0" i="0"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𝑐</m:t>
                      </m:r>
                    </m:oMath>
                  </m:oMathPara>
                </a14:m>
                <a:endParaRPr lang="en-GB" altLang="en-US" dirty="0" smtClean="0">
                  <a:solidFill>
                    <a:schemeClr val="tx1"/>
                  </a:solidFill>
                </a:endParaRPr>
              </a:p>
              <a:p>
                <a:pPr algn="just">
                  <a:buFontTx/>
                  <a:buNone/>
                </a:pPr>
                <a:r>
                  <a:rPr lang="en-GB" altLang="en-US" dirty="0" smtClean="0">
                    <a:solidFill>
                      <a:schemeClr val="tx1"/>
                    </a:solidFill>
                  </a:rPr>
                  <a:t>The FOC is:</a:t>
                </a:r>
              </a:p>
              <a:p>
                <a:pPr algn="just">
                  <a:buFontTx/>
                  <a:buNone/>
                </a:pPr>
                <a14:m>
                  <m:oMathPara xmlns:m="http://schemas.openxmlformats.org/officeDocument/2006/math">
                    <m:oMathParaPr>
                      <m:jc m:val="centerGroup"/>
                    </m:oMathParaPr>
                    <m:oMath xmlns:m="http://schemas.openxmlformats.org/officeDocument/2006/math">
                      <m:r>
                        <a:rPr lang="en-GB" altLang="en-US" b="0" i="1" smtClean="0">
                          <a:solidFill>
                            <a:schemeClr val="tx1"/>
                          </a:solidFill>
                          <a:latin typeface="Cambria Math" panose="02040503050406030204" pitchFamily="18" charset="0"/>
                        </a:rPr>
                        <m:t>100−</m:t>
                      </m:r>
                      <m:sSup>
                        <m:sSupPr>
                          <m:ctrlPr>
                            <a:rPr lang="en-GB" altLang="en-US" b="0" i="1" smtClean="0">
                              <a:solidFill>
                                <a:schemeClr val="tx1"/>
                              </a:solidFill>
                              <a:latin typeface="Cambria Math" panose="02040503050406030204" pitchFamily="18" charset="0"/>
                            </a:rPr>
                          </m:ctrlPr>
                        </m:sSupPr>
                        <m:e>
                          <m:d>
                            <m:dPr>
                              <m:ctrlPr>
                                <a:rPr lang="en-GB" altLang="en-US" b="0" i="1" smtClean="0">
                                  <a:solidFill>
                                    <a:schemeClr val="tx1"/>
                                  </a:solidFill>
                                  <a:latin typeface="Cambria Math" panose="02040503050406030204" pitchFamily="18" charset="0"/>
                                </a:rPr>
                              </m:ctrlPr>
                            </m:dPr>
                            <m:e>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2</m:t>
                                  </m:r>
                                </m:sub>
                              </m:sSub>
                            </m:e>
                          </m:d>
                        </m:e>
                        <m:sup>
                          <m:r>
                            <a:rPr lang="en-GB" altLang="en-US" b="0" i="1" smtClean="0">
                              <a:solidFill>
                                <a:schemeClr val="tx1"/>
                              </a:solidFill>
                              <a:latin typeface="Cambria Math" panose="02040503050406030204" pitchFamily="18" charset="0"/>
                            </a:rPr>
                            <m:t>2</m:t>
                          </m:r>
                        </m:sup>
                      </m:sSup>
                      <m:r>
                        <a:rPr lang="en-GB" altLang="en-US" b="0" i="0"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2</m:t>
                          </m:r>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d>
                        <m:dPr>
                          <m:ctrlPr>
                            <a:rPr lang="en-GB" altLang="en-US" b="0" i="1" smtClean="0">
                              <a:solidFill>
                                <a:schemeClr val="tx1"/>
                              </a:solidFill>
                              <a:latin typeface="Cambria Math" panose="02040503050406030204" pitchFamily="18" charset="0"/>
                            </a:rPr>
                          </m:ctrlPr>
                        </m:dPr>
                        <m:e>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2</m:t>
                              </m:r>
                            </m:sub>
                          </m:sSub>
                        </m:e>
                      </m:d>
                      <m:r>
                        <a:rPr lang="en-GB" altLang="en-US" b="0" i="0" smtClean="0">
                          <a:solidFill>
                            <a:schemeClr val="tx1"/>
                          </a:solidFill>
                          <a:latin typeface="Cambria Math" panose="02040503050406030204" pitchFamily="18" charset="0"/>
                        </a:rPr>
                        <m:t>−</m:t>
                      </m:r>
                      <m:r>
                        <m:rPr>
                          <m:sty m:val="p"/>
                        </m:rPr>
                        <a:rPr lang="en-GB" altLang="en-US" b="0" i="0" smtClean="0">
                          <a:solidFill>
                            <a:schemeClr val="tx1"/>
                          </a:solidFill>
                          <a:latin typeface="Cambria Math" panose="02040503050406030204" pitchFamily="18" charset="0"/>
                        </a:rPr>
                        <m:t>c</m:t>
                      </m:r>
                      <m:r>
                        <a:rPr lang="en-GB" altLang="en-US" b="0" i="0" smtClean="0">
                          <a:solidFill>
                            <a:schemeClr val="tx1"/>
                          </a:solidFill>
                          <a:latin typeface="Cambria Math" panose="02040503050406030204" pitchFamily="18" charset="0"/>
                        </a:rPr>
                        <m:t>=0</m:t>
                      </m:r>
                    </m:oMath>
                  </m:oMathPara>
                </a14:m>
                <a:endParaRPr lang="en-GB" altLang="en-US" dirty="0" smtClean="0">
                  <a:solidFill>
                    <a:schemeClr val="tx1"/>
                  </a:solidFill>
                </a:endParaRPr>
              </a:p>
              <a:p>
                <a:pPr algn="just">
                  <a:buFontTx/>
                  <a:buNone/>
                </a:pPr>
                <a14:m>
                  <m:oMathPara xmlns:m="http://schemas.openxmlformats.org/officeDocument/2006/math">
                    <m:oMathParaPr>
                      <m:jc m:val="centerGroup"/>
                    </m:oMathParaPr>
                    <m:oMath xmlns:m="http://schemas.openxmlformats.org/officeDocument/2006/math">
                      <m:r>
                        <a:rPr lang="en-GB" altLang="en-US" b="0" i="1" smtClean="0">
                          <a:solidFill>
                            <a:schemeClr val="tx1"/>
                          </a:solidFill>
                          <a:latin typeface="Cambria Math" panose="02040503050406030204" pitchFamily="18" charset="0"/>
                        </a:rPr>
                        <m:t>100−</m:t>
                      </m:r>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rPr>
                            <m:t>𝐺</m:t>
                          </m:r>
                        </m:e>
                        <m:sup>
                          <m:r>
                            <a:rPr lang="en-GB" altLang="en-US" b="0" i="1" smtClean="0">
                              <a:solidFill>
                                <a:schemeClr val="tx1"/>
                              </a:solidFill>
                              <a:latin typeface="Cambria Math" panose="02040503050406030204" pitchFamily="18" charset="0"/>
                            </a:rPr>
                            <m:t>2</m:t>
                          </m:r>
                        </m:sup>
                      </m:sSup>
                      <m:r>
                        <a:rPr lang="en-GB" altLang="en-US" b="0" i="0"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2</m:t>
                          </m:r>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𝐺</m:t>
                      </m:r>
                      <m:r>
                        <a:rPr lang="en-GB" altLang="en-US" b="0" i="0" smtClean="0">
                          <a:solidFill>
                            <a:schemeClr val="tx1"/>
                          </a:solidFill>
                          <a:latin typeface="Cambria Math" panose="02040503050406030204" pitchFamily="18" charset="0"/>
                        </a:rPr>
                        <m:t>−</m:t>
                      </m:r>
                      <m:r>
                        <m:rPr>
                          <m:sty m:val="p"/>
                        </m:rPr>
                        <a:rPr lang="en-GB" altLang="en-US" b="0" i="0" smtClean="0">
                          <a:solidFill>
                            <a:schemeClr val="tx1"/>
                          </a:solidFill>
                          <a:latin typeface="Cambria Math" panose="02040503050406030204" pitchFamily="18" charset="0"/>
                        </a:rPr>
                        <m:t>c</m:t>
                      </m:r>
                      <m:r>
                        <a:rPr lang="en-GB" altLang="en-US" b="0" i="0" smtClean="0">
                          <a:solidFill>
                            <a:schemeClr val="tx1"/>
                          </a:solidFill>
                          <a:latin typeface="Cambria Math" panose="02040503050406030204" pitchFamily="18" charset="0"/>
                        </a:rPr>
                        <m:t>=0</m:t>
                      </m:r>
                    </m:oMath>
                  </m:oMathPara>
                </a14:m>
                <a:endParaRPr lang="en-GB" altLang="en-US" dirty="0" smtClean="0">
                  <a:solidFill>
                    <a:schemeClr val="tx1"/>
                  </a:solidFill>
                </a:endParaRPr>
              </a:p>
              <a:p>
                <a:pPr algn="just">
                  <a:buNone/>
                </a:pPr>
                <a:r>
                  <a:rPr lang="en-GB" altLang="en-US" dirty="0" smtClean="0">
                    <a:solidFill>
                      <a:schemeClr val="tx1"/>
                    </a:solidFill>
                  </a:rPr>
                  <a:t>The FOCs for both players are:</a:t>
                </a:r>
              </a:p>
              <a:p>
                <a:pPr algn="just">
                  <a:buNone/>
                </a:pPr>
                <a14:m>
                  <m:oMath xmlns:m="http://schemas.openxmlformats.org/officeDocument/2006/math">
                    <m:r>
                      <a:rPr lang="en-GB" altLang="en-US" b="0" i="1" smtClean="0">
                        <a:solidFill>
                          <a:schemeClr val="tx1"/>
                        </a:solidFill>
                        <a:latin typeface="Cambria Math" panose="02040503050406030204" pitchFamily="18" charset="0"/>
                      </a:rPr>
                      <m:t>100−</m:t>
                    </m:r>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rPr>
                          <m:t>𝐺</m:t>
                        </m:r>
                      </m:e>
                      <m:sup>
                        <m:r>
                          <a:rPr lang="en-GB" altLang="en-US" b="0" i="1" smtClean="0">
                            <a:solidFill>
                              <a:schemeClr val="tx1"/>
                            </a:solidFill>
                            <a:latin typeface="Cambria Math" panose="02040503050406030204" pitchFamily="18" charset="0"/>
                          </a:rPr>
                          <m:t>2</m:t>
                        </m:r>
                      </m:sup>
                    </m:sSup>
                    <m:r>
                      <a:rPr lang="en-GB" altLang="en-US" b="0" i="0"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2</m:t>
                        </m:r>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𝐺</m:t>
                    </m:r>
                    <m:r>
                      <a:rPr lang="en-GB" altLang="en-US" b="0" i="0" smtClean="0">
                        <a:solidFill>
                          <a:schemeClr val="tx1"/>
                        </a:solidFill>
                        <a:latin typeface="Cambria Math" panose="02040503050406030204" pitchFamily="18" charset="0"/>
                      </a:rPr>
                      <m:t>−</m:t>
                    </m:r>
                    <m:r>
                      <m:rPr>
                        <m:sty m:val="p"/>
                      </m:rPr>
                      <a:rPr lang="en-GB" altLang="en-US" b="0" i="0" smtClean="0">
                        <a:solidFill>
                          <a:schemeClr val="tx1"/>
                        </a:solidFill>
                        <a:latin typeface="Cambria Math" panose="02040503050406030204" pitchFamily="18" charset="0"/>
                      </a:rPr>
                      <m:t>c</m:t>
                    </m:r>
                    <m:r>
                      <a:rPr lang="en-GB" altLang="en-US" b="0" i="0" smtClean="0">
                        <a:solidFill>
                          <a:schemeClr val="tx1"/>
                        </a:solidFill>
                        <a:latin typeface="Cambria Math" panose="02040503050406030204" pitchFamily="18" charset="0"/>
                      </a:rPr>
                      <m:t>=0 </m:t>
                    </m:r>
                  </m:oMath>
                </a14:m>
                <a:r>
                  <a:rPr lang="en-GB" altLang="en-US" dirty="0" smtClean="0">
                    <a:solidFill>
                      <a:schemeClr val="tx1"/>
                    </a:solidFill>
                  </a:rPr>
                  <a:t> and </a:t>
                </a:r>
                <a14:m>
                  <m:oMath xmlns:m="http://schemas.openxmlformats.org/officeDocument/2006/math">
                    <m:r>
                      <a:rPr lang="en-GB" altLang="en-US" b="0" i="1" smtClean="0">
                        <a:solidFill>
                          <a:schemeClr val="tx1"/>
                        </a:solidFill>
                        <a:latin typeface="Cambria Math" panose="02040503050406030204" pitchFamily="18" charset="0"/>
                      </a:rPr>
                      <m:t>100−</m:t>
                    </m:r>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rPr>
                          <m:t>𝐺</m:t>
                        </m:r>
                      </m:e>
                      <m:sup>
                        <m:r>
                          <a:rPr lang="en-GB" altLang="en-US" b="0" i="1" smtClean="0">
                            <a:solidFill>
                              <a:schemeClr val="tx1"/>
                            </a:solidFill>
                            <a:latin typeface="Cambria Math" panose="02040503050406030204" pitchFamily="18" charset="0"/>
                          </a:rPr>
                          <m:t>2</m:t>
                        </m:r>
                      </m:sup>
                    </m:sSup>
                    <m:r>
                      <a:rPr lang="en-GB" altLang="en-US" b="0" i="0"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2</m:t>
                        </m:r>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2</m:t>
                        </m:r>
                      </m:sub>
                    </m:sSub>
                    <m:r>
                      <a:rPr lang="en-GB" altLang="en-US" b="0" i="1" smtClean="0">
                        <a:solidFill>
                          <a:schemeClr val="tx1"/>
                        </a:solidFill>
                        <a:latin typeface="Cambria Math" panose="02040503050406030204" pitchFamily="18" charset="0"/>
                      </a:rPr>
                      <m:t>𝐺</m:t>
                    </m:r>
                    <m:r>
                      <a:rPr lang="en-GB" altLang="en-US" b="0" i="0" smtClean="0">
                        <a:solidFill>
                          <a:schemeClr val="tx1"/>
                        </a:solidFill>
                        <a:latin typeface="Cambria Math" panose="02040503050406030204" pitchFamily="18" charset="0"/>
                      </a:rPr>
                      <m:t>−</m:t>
                    </m:r>
                    <m:r>
                      <m:rPr>
                        <m:sty m:val="p"/>
                      </m:rPr>
                      <a:rPr lang="en-GB" altLang="en-US" b="0" i="0" smtClean="0">
                        <a:solidFill>
                          <a:schemeClr val="tx1"/>
                        </a:solidFill>
                        <a:latin typeface="Cambria Math" panose="02040503050406030204" pitchFamily="18" charset="0"/>
                      </a:rPr>
                      <m:t>c</m:t>
                    </m:r>
                    <m:r>
                      <a:rPr lang="en-GB" altLang="en-US" b="0" i="0" smtClean="0">
                        <a:solidFill>
                          <a:schemeClr val="tx1"/>
                        </a:solidFill>
                        <a:latin typeface="Cambria Math" panose="02040503050406030204" pitchFamily="18" charset="0"/>
                      </a:rPr>
                      <m:t>=0</m:t>
                    </m:r>
                  </m:oMath>
                </a14:m>
                <a:endParaRPr lang="en-GB" altLang="en-US" dirty="0" smtClean="0">
                  <a:solidFill>
                    <a:schemeClr val="tx1"/>
                  </a:solidFill>
                </a:endParaRPr>
              </a:p>
              <a:p>
                <a:pPr algn="just">
                  <a:buNone/>
                </a:pPr>
                <a:r>
                  <a:rPr lang="en-GB" altLang="en-US" dirty="0" smtClean="0">
                    <a:solidFill>
                      <a:schemeClr val="tx1"/>
                    </a:solidFill>
                  </a:rPr>
                  <a:t>Summing up we get:</a:t>
                </a:r>
              </a:p>
              <a:p>
                <a:pPr algn="just">
                  <a:buNone/>
                </a:pPr>
                <a14:m>
                  <m:oMathPara xmlns:m="http://schemas.openxmlformats.org/officeDocument/2006/math">
                    <m:oMathParaPr>
                      <m:jc m:val="centerGroup"/>
                    </m:oMathParaPr>
                    <m:oMath xmlns:m="http://schemas.openxmlformats.org/officeDocument/2006/math">
                      <m:r>
                        <a:rPr lang="en-GB" altLang="en-US" b="0" i="1" smtClean="0">
                          <a:solidFill>
                            <a:schemeClr val="tx1"/>
                          </a:solidFill>
                          <a:latin typeface="Cambria Math" panose="02040503050406030204" pitchFamily="18" charset="0"/>
                        </a:rPr>
                        <m:t>200−</m:t>
                      </m:r>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rPr>
                            <m:t>2</m:t>
                          </m:r>
                          <m:r>
                            <a:rPr lang="en-GB" altLang="en-US" b="0" i="1" smtClean="0">
                              <a:solidFill>
                                <a:schemeClr val="tx1"/>
                              </a:solidFill>
                              <a:latin typeface="Cambria Math" panose="02040503050406030204" pitchFamily="18" charset="0"/>
                            </a:rPr>
                            <m:t>𝐺</m:t>
                          </m:r>
                        </m:e>
                        <m:sup>
                          <m:r>
                            <a:rPr lang="en-GB" altLang="en-US" b="0" i="1" smtClean="0">
                              <a:solidFill>
                                <a:schemeClr val="tx1"/>
                              </a:solidFill>
                              <a:latin typeface="Cambria Math" panose="02040503050406030204" pitchFamily="18" charset="0"/>
                            </a:rPr>
                            <m:t>2</m:t>
                          </m:r>
                        </m:sup>
                      </m:sSup>
                      <m:r>
                        <a:rPr lang="en-GB" altLang="en-US" b="0" i="0" smtClean="0">
                          <a:solidFill>
                            <a:schemeClr val="tx1"/>
                          </a:solidFill>
                          <a:latin typeface="Cambria Math" panose="02040503050406030204" pitchFamily="18" charset="0"/>
                        </a:rPr>
                        <m:t>−</m:t>
                      </m:r>
                      <m:r>
                        <a:rPr lang="en-GB" altLang="en-US" b="0" i="1" smtClean="0">
                          <a:solidFill>
                            <a:schemeClr val="tx1"/>
                          </a:solidFill>
                          <a:latin typeface="Cambria Math" panose="02040503050406030204" pitchFamily="18" charset="0"/>
                        </a:rPr>
                        <m:t>2</m:t>
                      </m:r>
                      <m:r>
                        <a:rPr lang="en-GB" altLang="en-US" b="0" i="1" smtClean="0">
                          <a:solidFill>
                            <a:schemeClr val="tx1"/>
                          </a:solidFill>
                          <a:latin typeface="Cambria Math" panose="02040503050406030204" pitchFamily="18" charset="0"/>
                        </a:rPr>
                        <m:t>𝐺</m:t>
                      </m:r>
                      <m:d>
                        <m:dPr>
                          <m:ctrlPr>
                            <a:rPr lang="en-GB" altLang="en-US" b="0" i="1" smtClean="0">
                              <a:solidFill>
                                <a:schemeClr val="tx1"/>
                              </a:solidFill>
                              <a:latin typeface="Cambria Math" panose="02040503050406030204" pitchFamily="18" charset="0"/>
                            </a:rPr>
                          </m:ctrlPr>
                        </m:dPr>
                        <m:e>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1</m:t>
                              </m:r>
                            </m:sub>
                          </m:sSub>
                          <m:r>
                            <a:rPr lang="en-GB" altLang="en-US" b="0" i="1" smtClean="0">
                              <a:solidFill>
                                <a:schemeClr val="tx1"/>
                              </a:solidFill>
                              <a:latin typeface="Cambria Math" panose="02040503050406030204" pitchFamily="18" charset="0"/>
                            </a:rPr>
                            <m:t>+</m:t>
                          </m:r>
                          <m:sSub>
                            <m:sSubPr>
                              <m:ctrlPr>
                                <a:rPr lang="en-GB" altLang="en-US" b="0" i="1" smtClean="0">
                                  <a:solidFill>
                                    <a:schemeClr val="tx1"/>
                                  </a:solidFill>
                                  <a:latin typeface="Cambria Math" panose="02040503050406030204" pitchFamily="18" charset="0"/>
                                </a:rPr>
                              </m:ctrlPr>
                            </m:sSubPr>
                            <m:e>
                              <m:r>
                                <a:rPr lang="en-GB" altLang="en-US" b="0" i="1" smtClean="0">
                                  <a:solidFill>
                                    <a:schemeClr val="tx1"/>
                                  </a:solidFill>
                                  <a:latin typeface="Cambria Math" panose="02040503050406030204" pitchFamily="18" charset="0"/>
                                </a:rPr>
                                <m:t>𝑔</m:t>
                              </m:r>
                            </m:e>
                            <m:sub>
                              <m:r>
                                <a:rPr lang="en-GB" altLang="en-US" b="0" i="1" smtClean="0">
                                  <a:solidFill>
                                    <a:schemeClr val="tx1"/>
                                  </a:solidFill>
                                  <a:latin typeface="Cambria Math" panose="02040503050406030204" pitchFamily="18" charset="0"/>
                                </a:rPr>
                                <m:t>2</m:t>
                              </m:r>
                            </m:sub>
                          </m:sSub>
                        </m:e>
                      </m:d>
                      <m:r>
                        <a:rPr lang="en-GB" altLang="en-US" b="0" i="0" smtClean="0">
                          <a:solidFill>
                            <a:schemeClr val="tx1"/>
                          </a:solidFill>
                          <a:latin typeface="Cambria Math" panose="02040503050406030204" pitchFamily="18" charset="0"/>
                        </a:rPr>
                        <m:t>−2</m:t>
                      </m:r>
                      <m:r>
                        <m:rPr>
                          <m:sty m:val="p"/>
                        </m:rPr>
                        <a:rPr lang="en-GB" altLang="en-US" b="0" i="0" smtClean="0">
                          <a:solidFill>
                            <a:schemeClr val="tx1"/>
                          </a:solidFill>
                          <a:latin typeface="Cambria Math" panose="02040503050406030204" pitchFamily="18" charset="0"/>
                        </a:rPr>
                        <m:t>c</m:t>
                      </m:r>
                      <m:r>
                        <a:rPr lang="en-GB" altLang="en-US" b="0" i="0" smtClean="0">
                          <a:solidFill>
                            <a:schemeClr val="tx1"/>
                          </a:solidFill>
                          <a:latin typeface="Cambria Math" panose="02040503050406030204" pitchFamily="18" charset="0"/>
                        </a:rPr>
                        <m:t>=0</m:t>
                      </m:r>
                    </m:oMath>
                  </m:oMathPara>
                </a14:m>
                <a:endParaRPr lang="en-GB" altLang="en-US" dirty="0" smtClean="0">
                  <a:solidFill>
                    <a:schemeClr val="tx1"/>
                  </a:solidFill>
                </a:endParaRPr>
              </a:p>
              <a:p>
                <a:pPr algn="just">
                  <a:buNone/>
                </a:pPr>
                <a14:m>
                  <m:oMathPara xmlns:m="http://schemas.openxmlformats.org/officeDocument/2006/math">
                    <m:oMathParaPr>
                      <m:jc m:val="centerGroup"/>
                    </m:oMathParaPr>
                    <m:oMath xmlns:m="http://schemas.openxmlformats.org/officeDocument/2006/math">
                      <m:r>
                        <a:rPr lang="en-GB" altLang="en-US" b="0" i="1" smtClean="0">
                          <a:solidFill>
                            <a:schemeClr val="tx1"/>
                          </a:solidFill>
                          <a:latin typeface="Cambria Math" panose="02040503050406030204" pitchFamily="18" charset="0"/>
                        </a:rPr>
                        <m:t>200−</m:t>
                      </m:r>
                      <m:sSup>
                        <m:sSupPr>
                          <m:ctrlPr>
                            <a:rPr lang="en-GB" altLang="en-US" b="0" i="1" smtClean="0">
                              <a:solidFill>
                                <a:schemeClr val="tx1"/>
                              </a:solidFill>
                              <a:latin typeface="Cambria Math" panose="02040503050406030204" pitchFamily="18" charset="0"/>
                            </a:rPr>
                          </m:ctrlPr>
                        </m:sSupPr>
                        <m:e>
                          <m:r>
                            <a:rPr lang="en-GB" altLang="en-US" b="0" i="1" smtClean="0">
                              <a:solidFill>
                                <a:schemeClr val="tx1"/>
                              </a:solidFill>
                              <a:latin typeface="Cambria Math" panose="02040503050406030204" pitchFamily="18" charset="0"/>
                            </a:rPr>
                            <m:t>4</m:t>
                          </m:r>
                          <m:r>
                            <a:rPr lang="en-GB" altLang="en-US" b="0" i="1" smtClean="0">
                              <a:solidFill>
                                <a:schemeClr val="tx1"/>
                              </a:solidFill>
                              <a:latin typeface="Cambria Math" panose="02040503050406030204" pitchFamily="18" charset="0"/>
                            </a:rPr>
                            <m:t>𝐺</m:t>
                          </m:r>
                        </m:e>
                        <m:sup>
                          <m:r>
                            <a:rPr lang="en-GB" altLang="en-US" b="0" i="1" smtClean="0">
                              <a:solidFill>
                                <a:schemeClr val="tx1"/>
                              </a:solidFill>
                              <a:latin typeface="Cambria Math" panose="02040503050406030204" pitchFamily="18" charset="0"/>
                            </a:rPr>
                            <m:t>2</m:t>
                          </m:r>
                        </m:sup>
                      </m:sSup>
                      <m:r>
                        <a:rPr lang="en-GB" altLang="en-US" b="0" i="0" smtClean="0">
                          <a:solidFill>
                            <a:schemeClr val="tx1"/>
                          </a:solidFill>
                          <a:latin typeface="Cambria Math" panose="02040503050406030204" pitchFamily="18" charset="0"/>
                        </a:rPr>
                        <m:t>−2</m:t>
                      </m:r>
                      <m:r>
                        <m:rPr>
                          <m:sty m:val="p"/>
                        </m:rPr>
                        <a:rPr lang="en-GB" altLang="en-US" b="0" i="0" smtClean="0">
                          <a:solidFill>
                            <a:schemeClr val="tx1"/>
                          </a:solidFill>
                          <a:latin typeface="Cambria Math" panose="02040503050406030204" pitchFamily="18" charset="0"/>
                        </a:rPr>
                        <m:t>c</m:t>
                      </m:r>
                      <m:r>
                        <a:rPr lang="en-GB" altLang="en-US" b="0" i="0" smtClean="0">
                          <a:solidFill>
                            <a:schemeClr val="tx1"/>
                          </a:solidFill>
                          <a:latin typeface="Cambria Math" panose="02040503050406030204" pitchFamily="18" charset="0"/>
                        </a:rPr>
                        <m:t>=0</m:t>
                      </m:r>
                    </m:oMath>
                  </m:oMathPara>
                </a14:m>
                <a:endParaRPr lang="en-GB" altLang="en-US" dirty="0" smtClean="0">
                  <a:solidFill>
                    <a:schemeClr val="tx1"/>
                  </a:solidFill>
                </a:endParaRPr>
              </a:p>
              <a:p>
                <a:pPr algn="just">
                  <a:buNone/>
                </a:pPr>
                <a:r>
                  <a:rPr lang="en-GB" altLang="en-US" dirty="0" smtClean="0">
                    <a:solidFill>
                      <a:schemeClr val="tx1"/>
                    </a:solidFill>
                  </a:rPr>
                  <a:t>Replacing c=2 and solving by G</a:t>
                </a:r>
              </a:p>
              <a:p>
                <a:pPr algn="just">
                  <a:buNone/>
                </a:pPr>
                <a14:m>
                  <m:oMathPara xmlns:m="http://schemas.openxmlformats.org/officeDocument/2006/math">
                    <m:oMathParaPr>
                      <m:jc m:val="centerGroup"/>
                    </m:oMathParaPr>
                    <m:oMath xmlns:m="http://schemas.openxmlformats.org/officeDocument/2006/math">
                      <m:r>
                        <a:rPr lang="en-GB" altLang="en-US" b="0" i="1" smtClean="0">
                          <a:solidFill>
                            <a:schemeClr val="tx1"/>
                          </a:solidFill>
                          <a:latin typeface="Cambria Math" panose="02040503050406030204" pitchFamily="18" charset="0"/>
                        </a:rPr>
                        <m:t>𝐺</m:t>
                      </m:r>
                      <m:r>
                        <a:rPr lang="en-GB" altLang="en-US" b="0" i="1" smtClean="0">
                          <a:solidFill>
                            <a:schemeClr val="tx1"/>
                          </a:solidFill>
                          <a:latin typeface="Cambria Math" panose="02040503050406030204" pitchFamily="18" charset="0"/>
                        </a:rPr>
                        <m:t>=7</m:t>
                      </m:r>
                    </m:oMath>
                  </m:oMathPara>
                </a14:m>
                <a:endParaRPr lang="en-GB" altLang="en-US" dirty="0" smtClean="0">
                  <a:solidFill>
                    <a:schemeClr val="tx1"/>
                  </a:solidFill>
                </a:endParaRPr>
              </a:p>
              <a:p>
                <a:pPr algn="just">
                  <a:buNone/>
                </a:pPr>
                <a:endParaRPr lang="en-GB" altLang="en-US" dirty="0" smtClean="0">
                  <a:solidFill>
                    <a:schemeClr val="tx1"/>
                  </a:solidFill>
                </a:endParaRPr>
              </a:p>
              <a:p>
                <a:pPr algn="just">
                  <a:buNone/>
                </a:pPr>
                <a:endParaRPr lang="en-GB" altLang="en-US" dirty="0" smtClean="0">
                  <a:solidFill>
                    <a:schemeClr val="tx1"/>
                  </a:solidFill>
                </a:endParaRPr>
              </a:p>
              <a:p>
                <a:pPr algn="just">
                  <a:buNone/>
                </a:pPr>
                <a:endParaRPr lang="en-GB" altLang="en-US" dirty="0" smtClean="0">
                  <a:solidFill>
                    <a:schemeClr val="tx1"/>
                  </a:solidFill>
                </a:endParaRPr>
              </a:p>
              <a:p>
                <a:pPr algn="just">
                  <a:buNone/>
                </a:pPr>
                <a:endParaRPr lang="en-GB" altLang="en-US" dirty="0" smtClean="0">
                  <a:solidFill>
                    <a:schemeClr val="tx1"/>
                  </a:solidFill>
                </a:endParaRPr>
              </a:p>
              <a:p>
                <a:pPr algn="just">
                  <a:buNone/>
                </a:pPr>
                <a:endParaRPr lang="en-GB" altLang="en-US" dirty="0" smtClean="0">
                  <a:solidFill>
                    <a:schemeClr val="tx1"/>
                  </a:solidFill>
                </a:endParaRPr>
              </a:p>
              <a:p>
                <a:pPr algn="just">
                  <a:buNone/>
                </a:pPr>
                <a:endParaRPr lang="en-GB" altLang="en-US" dirty="0" smtClean="0">
                  <a:solidFill>
                    <a:schemeClr val="tx1"/>
                  </a:solidFill>
                </a:endParaRPr>
              </a:p>
              <a:p>
                <a:pPr algn="just">
                  <a:buFontTx/>
                  <a:buNone/>
                </a:pPr>
                <a:endParaRPr lang="en-GB" altLang="en-US" dirty="0" smtClean="0">
                  <a:solidFill>
                    <a:schemeClr val="tx1"/>
                  </a:solidFill>
                </a:endParaRPr>
              </a:p>
            </p:txBody>
          </p:sp>
        </mc:Choice>
        <mc:Fallback xmlns="">
          <p:sp useBgFill="1">
            <p:nvSpPr>
              <p:cNvPr id="11271" name="Content Placeholder 2"/>
              <p:cNvSpPr>
                <a:spLocks noGrp="1" noRot="1" noChangeAspect="1" noMove="1" noResize="1" noEditPoints="1" noAdjustHandles="1" noChangeArrowheads="1" noChangeShapeType="1" noTextEdit="1"/>
              </p:cNvSpPr>
              <p:nvPr>
                <p:ph idx="1"/>
              </p:nvPr>
            </p:nvSpPr>
            <p:spPr>
              <a:xfrm>
                <a:off x="0" y="685800"/>
                <a:ext cx="8915400" cy="5943600"/>
              </a:xfrm>
              <a:blipFill rotWithShape="0">
                <a:blip r:embed="rId2"/>
                <a:stretch>
                  <a:fillRect l="-1025" b="-1436"/>
                </a:stretch>
              </a:blipFill>
            </p:spPr>
            <p:txBody>
              <a:bodyPr/>
              <a:lstStyle/>
              <a:p>
                <a:r>
                  <a:rPr lang="en-GB">
                    <a:noFill/>
                  </a:rPr>
                  <a:t> </a:t>
                </a:r>
              </a:p>
            </p:txBody>
          </p:sp>
        </mc:Fallback>
      </mc:AlternateContent>
      <p:sp useBgFill="1">
        <p:nvSpPr>
          <p:cNvPr id="11272" name="Rectangle 2"/>
          <p:cNvSpPr>
            <a:spLocks noGrp="1" noChangeArrowheads="1"/>
          </p:cNvSpPr>
          <p:nvPr>
            <p:ph type="title"/>
          </p:nvPr>
        </p:nvSpPr>
        <p:spPr>
          <a:xfrm>
            <a:off x="0" y="0"/>
            <a:ext cx="7772400" cy="803275"/>
          </a:xfrm>
        </p:spPr>
        <p:txBody>
          <a:bodyPr/>
          <a:lstStyle/>
          <a:p>
            <a:pPr eaLnBrk="1" hangingPunct="1"/>
            <a:r>
              <a:rPr lang="en-GB" altLang="en-US" sz="2800" dirty="0" smtClean="0">
                <a:solidFill>
                  <a:schemeClr val="tx1"/>
                </a:solidFill>
              </a:rPr>
              <a:t>Numerical example with two farmers</a:t>
            </a:r>
            <a:endParaRPr lang="en-US" altLang="en-US" sz="2800" dirty="0" smtClean="0">
              <a:solidFill>
                <a:schemeClr val="tx1"/>
              </a:solidFill>
            </a:endParaRPr>
          </a:p>
        </p:txBody>
      </p:sp>
    </p:spTree>
    <p:extLst>
      <p:ext uri="{BB962C8B-B14F-4D97-AF65-F5344CB8AC3E}">
        <p14:creationId xmlns:p14="http://schemas.microsoft.com/office/powerpoint/2010/main" val="2252881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71">
                                            <p:bg/>
                                          </p:spTgt>
                                        </p:tgtEl>
                                        <p:attrNameLst>
                                          <p:attrName>style.visibility</p:attrName>
                                        </p:attrNameLst>
                                      </p:cBhvr>
                                      <p:to>
                                        <p:strVal val="visible"/>
                                      </p:to>
                                    </p:set>
                                    <p:animEffect transition="in" filter="blinds(horizontal)">
                                      <p:cBhvr>
                                        <p:cTn id="7" dur="500"/>
                                        <p:tgtEl>
                                          <p:spTgt spid="112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1371600" y="423863"/>
            <a:ext cx="7315200" cy="457200"/>
          </a:xfrm>
          <a:noFill/>
        </p:spPr>
        <p:txBody>
          <a:bodyPr/>
          <a:lstStyle/>
          <a:p>
            <a:pPr eaLnBrk="1" hangingPunct="1"/>
            <a:r>
              <a:rPr lang="en-US" altLang="zh-CN" sz="2000" b="0" smtClean="0">
                <a:ea typeface="SimSun" panose="02010600030101010101" pitchFamily="2" charset="-122"/>
              </a:rPr>
              <a:t>EXTERNALITIES</a:t>
            </a:r>
          </a:p>
        </p:txBody>
      </p:sp>
      <p:grpSp>
        <p:nvGrpSpPr>
          <p:cNvPr id="20483" name="Group 3"/>
          <p:cNvGrpSpPr>
            <a:grpSpLocks/>
          </p:cNvGrpSpPr>
          <p:nvPr/>
        </p:nvGrpSpPr>
        <p:grpSpPr bwMode="auto">
          <a:xfrm>
            <a:off x="457200" y="381000"/>
            <a:ext cx="8229600" cy="487363"/>
            <a:chOff x="288" y="240"/>
            <a:chExt cx="5184" cy="307"/>
          </a:xfrm>
        </p:grpSpPr>
        <p:sp>
          <p:nvSpPr>
            <p:cNvPr id="20503"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200">
                  <a:solidFill>
                    <a:schemeClr val="bg1"/>
                  </a:solidFill>
                  <a:ea typeface="SimSun" panose="02010600030101010101" pitchFamily="2" charset="-122"/>
                </a:rPr>
                <a:t>18.1</a:t>
              </a:r>
            </a:p>
          </p:txBody>
        </p:sp>
        <p:sp>
          <p:nvSpPr>
            <p:cNvPr id="20504"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048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Rectangle 9"/>
          <p:cNvSpPr>
            <a:spLocks noGrp="1" noChangeArrowheads="1"/>
          </p:cNvSpPr>
          <p:nvPr>
            <p:ph type="body" idx="4294967295"/>
          </p:nvPr>
        </p:nvSpPr>
        <p:spPr>
          <a:xfrm>
            <a:off x="381000" y="1066800"/>
            <a:ext cx="5334000" cy="511175"/>
          </a:xfrm>
          <a:noFill/>
        </p:spPr>
        <p:txBody>
          <a:bodyPr/>
          <a:lstStyle/>
          <a:p>
            <a:pPr eaLnBrk="1" hangingPunct="1">
              <a:buFontTx/>
              <a:buNone/>
            </a:pPr>
            <a:r>
              <a:rPr lang="en-US" altLang="zh-CN" sz="2000" smtClean="0">
                <a:ea typeface="SimSun" panose="02010600030101010101" pitchFamily="2" charset="-122"/>
              </a:rPr>
              <a:t>Negative Externalities and Inefficiency</a:t>
            </a:r>
          </a:p>
        </p:txBody>
      </p:sp>
      <p:sp>
        <p:nvSpPr>
          <p:cNvPr id="649226" name="Rectangle 10"/>
          <p:cNvSpPr>
            <a:spLocks noChangeArrowheads="1"/>
          </p:cNvSpPr>
          <p:nvPr/>
        </p:nvSpPr>
        <p:spPr bwMode="auto">
          <a:xfrm>
            <a:off x="457200" y="2133600"/>
            <a:ext cx="2362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buFontTx/>
              <a:buNone/>
            </a:pPr>
            <a:r>
              <a:rPr lang="en-US" altLang="zh-CN" sz="1600">
                <a:solidFill>
                  <a:schemeClr val="tx1"/>
                </a:solidFill>
                <a:ea typeface="SimSun" panose="02010600030101010101" pitchFamily="2" charset="-122"/>
              </a:rPr>
              <a:t>In (b), the industry’s competitive output is </a:t>
            </a:r>
            <a:r>
              <a:rPr lang="en-US" altLang="zh-CN" sz="1600" i="1">
                <a:solidFill>
                  <a:schemeClr val="tx1"/>
                </a:solidFill>
                <a:ea typeface="SimSun" panose="02010600030101010101" pitchFamily="2" charset="-122"/>
              </a:rPr>
              <a:t>Q</a:t>
            </a:r>
            <a:r>
              <a:rPr lang="en-US" altLang="zh-CN" sz="1600" baseline="-25000">
                <a:solidFill>
                  <a:schemeClr val="tx1"/>
                </a:solidFill>
                <a:ea typeface="SimSun" panose="02010600030101010101" pitchFamily="2" charset="-122"/>
              </a:rPr>
              <a:t>1</a:t>
            </a:r>
            <a:r>
              <a:rPr lang="en-US" altLang="zh-CN" sz="1600">
                <a:solidFill>
                  <a:schemeClr val="tx1"/>
                </a:solidFill>
                <a:ea typeface="SimSun" panose="02010600030101010101" pitchFamily="2" charset="-122"/>
              </a:rPr>
              <a:t>, at the intersection of industry supply MC</a:t>
            </a:r>
            <a:r>
              <a:rPr lang="en-US" altLang="zh-CN" sz="1600" baseline="30000">
                <a:solidFill>
                  <a:schemeClr val="tx1"/>
                </a:solidFill>
                <a:ea typeface="SimSun" panose="02010600030101010101" pitchFamily="2" charset="-122"/>
              </a:rPr>
              <a:t>I</a:t>
            </a:r>
            <a:r>
              <a:rPr lang="en-US" altLang="zh-CN" sz="1600">
                <a:solidFill>
                  <a:schemeClr val="tx1"/>
                </a:solidFill>
                <a:ea typeface="SimSun" panose="02010600030101010101" pitchFamily="2" charset="-122"/>
              </a:rPr>
              <a:t> and demand </a:t>
            </a:r>
            <a:r>
              <a:rPr lang="en-US" altLang="zh-CN" sz="1600" i="1">
                <a:solidFill>
                  <a:schemeClr val="tx1"/>
                </a:solidFill>
                <a:ea typeface="SimSun" panose="02010600030101010101" pitchFamily="2" charset="-122"/>
              </a:rPr>
              <a:t>D</a:t>
            </a:r>
            <a:r>
              <a:rPr lang="en-US" altLang="zh-CN" sz="1600">
                <a:solidFill>
                  <a:schemeClr val="tx1"/>
                </a:solidFill>
                <a:ea typeface="SimSun" panose="02010600030101010101" pitchFamily="2" charset="-122"/>
              </a:rPr>
              <a:t>. </a:t>
            </a:r>
          </a:p>
          <a:p>
            <a:pPr eaLnBrk="1" hangingPunct="1">
              <a:spcAft>
                <a:spcPct val="20000"/>
              </a:spcAft>
              <a:buFontTx/>
              <a:buNone/>
            </a:pPr>
            <a:r>
              <a:rPr lang="en-US" altLang="zh-CN" sz="1600">
                <a:solidFill>
                  <a:schemeClr val="tx1"/>
                </a:solidFill>
                <a:ea typeface="SimSun" panose="02010600030101010101" pitchFamily="2" charset="-122"/>
              </a:rPr>
              <a:t>However, the efficient output </a:t>
            </a:r>
            <a:r>
              <a:rPr lang="en-US" altLang="zh-CN" sz="1600" i="1">
                <a:solidFill>
                  <a:schemeClr val="tx1"/>
                </a:solidFill>
                <a:ea typeface="SimSun" panose="02010600030101010101" pitchFamily="2" charset="-122"/>
              </a:rPr>
              <a:t>Q</a:t>
            </a:r>
            <a:r>
              <a:rPr lang="en-US" altLang="zh-CN" sz="1600">
                <a:solidFill>
                  <a:schemeClr val="tx1"/>
                </a:solidFill>
                <a:ea typeface="SimSun" panose="02010600030101010101" pitchFamily="2" charset="-122"/>
              </a:rPr>
              <a:t>* is lower, at the intersection of demand and marginal social cost MSC</a:t>
            </a:r>
            <a:r>
              <a:rPr lang="en-US" altLang="zh-CN" sz="1600" baseline="30000">
                <a:solidFill>
                  <a:schemeClr val="tx1"/>
                </a:solidFill>
                <a:ea typeface="SimSun" panose="02010600030101010101" pitchFamily="2" charset="-122"/>
              </a:rPr>
              <a:t>I</a:t>
            </a:r>
            <a:r>
              <a:rPr lang="en-US" altLang="zh-CN" sz="1600">
                <a:solidFill>
                  <a:schemeClr val="tx1"/>
                </a:solidFill>
                <a:ea typeface="SimSun" panose="02010600030101010101" pitchFamily="2" charset="-122"/>
              </a:rPr>
              <a:t>.</a:t>
            </a:r>
          </a:p>
        </p:txBody>
      </p:sp>
      <p:sp>
        <p:nvSpPr>
          <p:cNvPr id="20487" name="Rectangle 11"/>
          <p:cNvSpPr>
            <a:spLocks noChangeArrowheads="1"/>
          </p:cNvSpPr>
          <p:nvPr/>
        </p:nvSpPr>
        <p:spPr bwMode="auto">
          <a:xfrm>
            <a:off x="533400" y="1828800"/>
            <a:ext cx="22860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rPr>
              <a:t>External Cost (continued)</a:t>
            </a:r>
          </a:p>
        </p:txBody>
      </p:sp>
      <p:sp>
        <p:nvSpPr>
          <p:cNvPr id="20488" name="Rectangle 12"/>
          <p:cNvSpPr>
            <a:spLocks noChangeArrowheads="1"/>
          </p:cNvSpPr>
          <p:nvPr/>
        </p:nvSpPr>
        <p:spPr bwMode="auto">
          <a:xfrm>
            <a:off x="533400" y="15240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rPr>
              <a:t>Figure 18.1</a:t>
            </a:r>
          </a:p>
        </p:txBody>
      </p:sp>
      <p:pic>
        <p:nvPicPr>
          <p:cNvPr id="20489" name="Picture 11"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12"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Picture 13"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14"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3" name="Picture 15"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16"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Picture 17"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4" name="Picture 18"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5" name="Picture 19" descr="fig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6" name="Picture 20" descr="fig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7" name="Picture 21" descr="fig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78" name="Picture 22" descr="fig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80" name="Picture 24" descr="fig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6281" name="Picture 25" descr="fig1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71775" y="2133600"/>
            <a:ext cx="63722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9226">
                                            <p:txEl>
                                              <p:pRg st="0" end="0"/>
                                            </p:txEl>
                                          </p:spTgt>
                                        </p:tgtEl>
                                        <p:attrNameLst>
                                          <p:attrName>style.visibility</p:attrName>
                                        </p:attrNameLst>
                                      </p:cBhvr>
                                      <p:to>
                                        <p:strVal val="visible"/>
                                      </p:to>
                                    </p:set>
                                    <p:animEffect transition="in" filter="wipe(left)">
                                      <p:cBhvr>
                                        <p:cTn id="7" dur="500"/>
                                        <p:tgtEl>
                                          <p:spTgt spid="649226">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96274"/>
                                        </p:tgtEl>
                                        <p:attrNameLst>
                                          <p:attrName>style.visibility</p:attrName>
                                        </p:attrNameLst>
                                      </p:cBhvr>
                                      <p:to>
                                        <p:strVal val="visible"/>
                                      </p:to>
                                    </p:set>
                                    <p:animEffect transition="in" filter="wipe(left)">
                                      <p:cBhvr>
                                        <p:cTn id="11" dur="500"/>
                                        <p:tgtEl>
                                          <p:spTgt spid="96274"/>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96275"/>
                                        </p:tgtEl>
                                        <p:attrNameLst>
                                          <p:attrName>style.visibility</p:attrName>
                                        </p:attrNameLst>
                                      </p:cBhvr>
                                      <p:to>
                                        <p:strVal val="visible"/>
                                      </p:to>
                                    </p:set>
                                    <p:animEffect transition="in" filter="wipe(left)">
                                      <p:cBhvr>
                                        <p:cTn id="15" dur="1000"/>
                                        <p:tgtEl>
                                          <p:spTgt spid="96275"/>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96276"/>
                                        </p:tgtEl>
                                        <p:attrNameLst>
                                          <p:attrName>style.visibility</p:attrName>
                                        </p:attrNameLst>
                                      </p:cBhvr>
                                      <p:to>
                                        <p:strVal val="visible"/>
                                      </p:to>
                                    </p:set>
                                    <p:animEffect transition="in" filter="wipe(left)">
                                      <p:cBhvr>
                                        <p:cTn id="19" dur="1000"/>
                                        <p:tgtEl>
                                          <p:spTgt spid="96276"/>
                                        </p:tgtEl>
                                      </p:cBhvr>
                                    </p:animEffect>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96277"/>
                                        </p:tgtEl>
                                        <p:attrNameLst>
                                          <p:attrName>style.visibility</p:attrName>
                                        </p:attrNameLst>
                                      </p:cBhvr>
                                      <p:to>
                                        <p:strVal val="visible"/>
                                      </p:to>
                                    </p:set>
                                    <p:animEffect transition="in" filter="wipe(left)">
                                      <p:cBhvr>
                                        <p:cTn id="23" dur="1000"/>
                                        <p:tgtEl>
                                          <p:spTgt spid="9627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49226">
                                            <p:txEl>
                                              <p:pRg st="1" end="1"/>
                                            </p:txEl>
                                          </p:spTgt>
                                        </p:tgtEl>
                                        <p:attrNameLst>
                                          <p:attrName>style.visibility</p:attrName>
                                        </p:attrNameLst>
                                      </p:cBhvr>
                                      <p:to>
                                        <p:strVal val="visible"/>
                                      </p:to>
                                    </p:set>
                                    <p:animEffect transition="in" filter="wipe(left)">
                                      <p:cBhvr>
                                        <p:cTn id="28" dur="500"/>
                                        <p:tgtEl>
                                          <p:spTgt spid="649226">
                                            <p:txEl>
                                              <p:pRg st="1" end="1"/>
                                            </p:txEl>
                                          </p:spTgt>
                                        </p:tgtEl>
                                      </p:cBhvr>
                                    </p:animEffect>
                                  </p:childTnLst>
                                </p:cTn>
                              </p:par>
                            </p:childTnLst>
                          </p:cTn>
                        </p:par>
                        <p:par>
                          <p:cTn id="29" fill="hold" nodeType="afterGroup">
                            <p:stCondLst>
                              <p:cond delay="500"/>
                            </p:stCondLst>
                            <p:childTnLst>
                              <p:par>
                                <p:cTn id="30" presetID="22" presetClass="entr" presetSubtype="8" fill="hold" nodeType="afterEffect">
                                  <p:stCondLst>
                                    <p:cond delay="0"/>
                                  </p:stCondLst>
                                  <p:childTnLst>
                                    <p:set>
                                      <p:cBhvr>
                                        <p:cTn id="31" dur="1" fill="hold">
                                          <p:stCondLst>
                                            <p:cond delay="0"/>
                                          </p:stCondLst>
                                        </p:cTn>
                                        <p:tgtEl>
                                          <p:spTgt spid="96278"/>
                                        </p:tgtEl>
                                        <p:attrNameLst>
                                          <p:attrName>style.visibility</p:attrName>
                                        </p:attrNameLst>
                                      </p:cBhvr>
                                      <p:to>
                                        <p:strVal val="visible"/>
                                      </p:to>
                                    </p:set>
                                    <p:animEffect transition="in" filter="wipe(left)">
                                      <p:cBhvr>
                                        <p:cTn id="32" dur="1000"/>
                                        <p:tgtEl>
                                          <p:spTgt spid="96278"/>
                                        </p:tgtEl>
                                      </p:cBhvr>
                                    </p:animEffect>
                                  </p:childTnLst>
                                </p:cTn>
                              </p:par>
                            </p:childTnLst>
                          </p:cTn>
                        </p:par>
                        <p:par>
                          <p:cTn id="33" fill="hold" nodeType="afterGroup">
                            <p:stCondLst>
                              <p:cond delay="1500"/>
                            </p:stCondLst>
                            <p:childTnLst>
                              <p:par>
                                <p:cTn id="34" presetID="22" presetClass="entr" presetSubtype="8" fill="hold" nodeType="afterEffect">
                                  <p:stCondLst>
                                    <p:cond delay="0"/>
                                  </p:stCondLst>
                                  <p:childTnLst>
                                    <p:set>
                                      <p:cBhvr>
                                        <p:cTn id="35" dur="1" fill="hold">
                                          <p:stCondLst>
                                            <p:cond delay="0"/>
                                          </p:stCondLst>
                                        </p:cTn>
                                        <p:tgtEl>
                                          <p:spTgt spid="96280"/>
                                        </p:tgtEl>
                                        <p:attrNameLst>
                                          <p:attrName>style.visibility</p:attrName>
                                        </p:attrNameLst>
                                      </p:cBhvr>
                                      <p:to>
                                        <p:strVal val="visible"/>
                                      </p:to>
                                    </p:set>
                                    <p:animEffect transition="in" filter="wipe(left)">
                                      <p:cBhvr>
                                        <p:cTn id="36" dur="1000"/>
                                        <p:tgtEl>
                                          <p:spTgt spid="96280"/>
                                        </p:tgtEl>
                                      </p:cBhvr>
                                    </p:animEffect>
                                  </p:childTnLst>
                                </p:cTn>
                              </p:par>
                            </p:childTnLst>
                          </p:cTn>
                        </p:par>
                        <p:par>
                          <p:cTn id="37" fill="hold" nodeType="afterGroup">
                            <p:stCondLst>
                              <p:cond delay="2500"/>
                            </p:stCondLst>
                            <p:childTnLst>
                              <p:par>
                                <p:cTn id="38" presetID="22" presetClass="entr" presetSubtype="8" fill="hold" nodeType="afterEffect">
                                  <p:stCondLst>
                                    <p:cond delay="0"/>
                                  </p:stCondLst>
                                  <p:childTnLst>
                                    <p:set>
                                      <p:cBhvr>
                                        <p:cTn id="39" dur="1" fill="hold">
                                          <p:stCondLst>
                                            <p:cond delay="0"/>
                                          </p:stCondLst>
                                        </p:cTn>
                                        <p:tgtEl>
                                          <p:spTgt spid="96281"/>
                                        </p:tgtEl>
                                        <p:attrNameLst>
                                          <p:attrName>style.visibility</p:attrName>
                                        </p:attrNameLst>
                                      </p:cBhvr>
                                      <p:to>
                                        <p:strVal val="visible"/>
                                      </p:to>
                                    </p:set>
                                    <p:animEffect transition="in" filter="wipe(left)">
                                      <p:cBhvr>
                                        <p:cTn id="40" dur="1000"/>
                                        <p:tgtEl>
                                          <p:spTgt spid="96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26" grpId="0" build="p"/>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useBgFill="1">
            <p:nvSpPr>
              <p:cNvPr id="12293" name="Content Placeholder 2"/>
              <p:cNvSpPr>
                <a:spLocks noGrp="1"/>
              </p:cNvSpPr>
              <p:nvPr>
                <p:ph idx="1"/>
              </p:nvPr>
            </p:nvSpPr>
            <p:spPr>
              <a:xfrm>
                <a:off x="228600" y="76200"/>
                <a:ext cx="8640763" cy="6400800"/>
              </a:xfrm>
            </p:spPr>
            <p:txBody>
              <a:bodyPr/>
              <a:lstStyle/>
              <a:p>
                <a:pPr>
                  <a:buFontTx/>
                  <a:buNone/>
                </a:pPr>
                <a:r>
                  <a:rPr lang="en-GB" altLang="en-US" sz="2800" dirty="0" smtClean="0">
                    <a:solidFill>
                      <a:schemeClr val="tx1"/>
                    </a:solidFill>
                  </a:rPr>
                  <a:t>Social optimum</a:t>
                </a:r>
              </a:p>
              <a:p>
                <a:pPr>
                  <a:buFontTx/>
                  <a:buNone/>
                </a:pPr>
                <a:r>
                  <a:rPr lang="en-GB" altLang="en-US" sz="2800" dirty="0" smtClean="0">
                    <a:solidFill>
                      <a:schemeClr val="tx1"/>
                    </a:solidFill>
                  </a:rPr>
                  <a:t>The problem is</a:t>
                </a:r>
              </a:p>
              <a:p>
                <a:pPr>
                  <a:buNone/>
                </a:pPr>
                <a14:m>
                  <m:oMathPara xmlns:m="http://schemas.openxmlformats.org/officeDocument/2006/math">
                    <m:oMathParaPr>
                      <m:jc m:val="centerGroup"/>
                    </m:oMathParaPr>
                    <m:oMath xmlns:m="http://schemas.openxmlformats.org/officeDocument/2006/math">
                      <m:func>
                        <m:funcPr>
                          <m:ctrlPr>
                            <a:rPr lang="en-GB" altLang="en-US" sz="2800" i="1" smtClean="0">
                              <a:solidFill>
                                <a:schemeClr val="tx1"/>
                              </a:solidFill>
                              <a:latin typeface="Cambria Math" panose="02040503050406030204" pitchFamily="18" charset="0"/>
                            </a:rPr>
                          </m:ctrlPr>
                        </m:funcPr>
                        <m:fName>
                          <m:limLow>
                            <m:limLowPr>
                              <m:ctrlPr>
                                <a:rPr lang="en-GB" altLang="en-US" sz="2800" i="1" smtClean="0">
                                  <a:solidFill>
                                    <a:schemeClr val="tx1"/>
                                  </a:solidFill>
                                  <a:latin typeface="Cambria Math" panose="02040503050406030204" pitchFamily="18" charset="0"/>
                                </a:rPr>
                              </m:ctrlPr>
                            </m:limLowPr>
                            <m:e>
                              <m:r>
                                <m:rPr>
                                  <m:sty m:val="p"/>
                                </m:rPr>
                                <a:rPr lang="en-GB" altLang="en-US" sz="2800" i="0" smtClean="0">
                                  <a:solidFill>
                                    <a:schemeClr val="tx1"/>
                                  </a:solidFill>
                                  <a:latin typeface="Cambria Math" panose="02040503050406030204" pitchFamily="18" charset="0"/>
                                </a:rPr>
                                <m:t>max</m:t>
                              </m:r>
                            </m:e>
                            <m:lim>
                              <m:r>
                                <a:rPr lang="en-GB" altLang="en-US" sz="2800" i="1" smtClean="0">
                                  <a:solidFill>
                                    <a:schemeClr val="tx1"/>
                                  </a:solidFill>
                                  <a:latin typeface="Cambria Math" panose="02040503050406030204" pitchFamily="18" charset="0"/>
                                </a:rPr>
                                <m:t>𝐺</m:t>
                              </m:r>
                            </m:lim>
                          </m:limLow>
                        </m:fName>
                        <m:e>
                          <m:r>
                            <a:rPr lang="en-GB" altLang="en-US" sz="2800" b="0" i="1" smtClean="0">
                              <a:solidFill>
                                <a:schemeClr val="tx1"/>
                              </a:solidFill>
                              <a:latin typeface="Cambria Math" panose="02040503050406030204" pitchFamily="18" charset="0"/>
                            </a:rPr>
                            <m:t>𝐺</m:t>
                          </m:r>
                          <m:r>
                            <a:rPr lang="en-GB" altLang="en-US" sz="2800" b="0" i="1" smtClean="0">
                              <a:solidFill>
                                <a:schemeClr val="tx1"/>
                              </a:solidFill>
                              <a:latin typeface="Cambria Math" panose="02040503050406030204" pitchFamily="18" charset="0"/>
                            </a:rPr>
                            <m:t>(100−</m:t>
                          </m:r>
                          <m:sSup>
                            <m:sSupPr>
                              <m:ctrlPr>
                                <a:rPr lang="en-GB" altLang="en-US" sz="2800" b="0" i="1" smtClean="0">
                                  <a:solidFill>
                                    <a:schemeClr val="tx1"/>
                                  </a:solidFill>
                                  <a:latin typeface="Cambria Math" panose="02040503050406030204" pitchFamily="18" charset="0"/>
                                </a:rPr>
                              </m:ctrlPr>
                            </m:sSupPr>
                            <m:e>
                              <m:r>
                                <a:rPr lang="en-GB" altLang="en-US" sz="2800" b="0" i="1" smtClean="0">
                                  <a:solidFill>
                                    <a:schemeClr val="tx1"/>
                                  </a:solidFill>
                                  <a:latin typeface="Cambria Math" panose="02040503050406030204" pitchFamily="18" charset="0"/>
                                </a:rPr>
                                <m:t>𝐺</m:t>
                              </m:r>
                            </m:e>
                            <m:sup>
                              <m:r>
                                <a:rPr lang="en-GB" altLang="en-US" sz="2800" b="0" i="1" smtClean="0">
                                  <a:solidFill>
                                    <a:schemeClr val="tx1"/>
                                  </a:solidFill>
                                  <a:latin typeface="Cambria Math" panose="02040503050406030204" pitchFamily="18" charset="0"/>
                                </a:rPr>
                                <m:t>2</m:t>
                              </m:r>
                            </m:sup>
                          </m:sSup>
                          <m:r>
                            <a:rPr lang="en-GB" altLang="en-US" sz="2800" b="0" i="1" smtClean="0">
                              <a:solidFill>
                                <a:schemeClr val="tx1"/>
                              </a:solidFill>
                              <a:latin typeface="Cambria Math" panose="02040503050406030204" pitchFamily="18" charset="0"/>
                            </a:rPr>
                            <m:t>)</m:t>
                          </m:r>
                        </m:e>
                      </m:func>
                      <m:r>
                        <a:rPr lang="en-GB" altLang="en-US" sz="2800" b="0" i="0" smtClean="0">
                          <a:solidFill>
                            <a:schemeClr val="tx1"/>
                          </a:solidFill>
                          <a:latin typeface="Cambria Math" panose="02040503050406030204" pitchFamily="18" charset="0"/>
                        </a:rPr>
                        <m:t>−</m:t>
                      </m:r>
                      <m:r>
                        <a:rPr lang="en-GB" altLang="en-US" sz="2800" b="0" i="1" smtClean="0">
                          <a:solidFill>
                            <a:schemeClr val="tx1"/>
                          </a:solidFill>
                          <a:latin typeface="Cambria Math" panose="02040503050406030204" pitchFamily="18" charset="0"/>
                        </a:rPr>
                        <m:t>𝐺𝑐</m:t>
                      </m:r>
                    </m:oMath>
                  </m:oMathPara>
                </a14:m>
                <a:endParaRPr lang="en-GB" altLang="en-US" sz="2800" dirty="0" smtClean="0">
                  <a:solidFill>
                    <a:schemeClr val="tx1"/>
                  </a:solidFill>
                </a:endParaRPr>
              </a:p>
              <a:p>
                <a:pPr>
                  <a:buNone/>
                </a:pPr>
                <a:r>
                  <a:rPr lang="en-GB" altLang="en-US" sz="2800" dirty="0" smtClean="0">
                    <a:solidFill>
                      <a:schemeClr val="tx1"/>
                    </a:solidFill>
                  </a:rPr>
                  <a:t>FOC:</a:t>
                </a:r>
              </a:p>
              <a:p>
                <a:pPr>
                  <a:buFontTx/>
                  <a:buNone/>
                </a:pPr>
                <a14:m>
                  <m:oMathPara xmlns:m="http://schemas.openxmlformats.org/officeDocument/2006/math">
                    <m:oMathParaPr>
                      <m:jc m:val="centerGroup"/>
                    </m:oMathParaPr>
                    <m:oMath xmlns:m="http://schemas.openxmlformats.org/officeDocument/2006/math">
                      <m:d>
                        <m:dPr>
                          <m:ctrlPr>
                            <a:rPr lang="en-GB" altLang="en-US" sz="2800" b="0" i="1" smtClean="0">
                              <a:solidFill>
                                <a:schemeClr val="tx1"/>
                              </a:solidFill>
                              <a:latin typeface="Cambria Math" panose="02040503050406030204" pitchFamily="18" charset="0"/>
                            </a:rPr>
                          </m:ctrlPr>
                        </m:dPr>
                        <m:e>
                          <m:r>
                            <a:rPr lang="en-GB" altLang="en-US" sz="2800" b="0" i="1" smtClean="0">
                              <a:solidFill>
                                <a:schemeClr val="tx1"/>
                              </a:solidFill>
                              <a:latin typeface="Cambria Math" panose="02040503050406030204" pitchFamily="18" charset="0"/>
                            </a:rPr>
                            <m:t>100−</m:t>
                          </m:r>
                          <m:sSup>
                            <m:sSupPr>
                              <m:ctrlPr>
                                <a:rPr lang="en-GB" altLang="en-US" sz="2800" b="0" i="1" smtClean="0">
                                  <a:solidFill>
                                    <a:schemeClr val="tx1"/>
                                  </a:solidFill>
                                  <a:latin typeface="Cambria Math" panose="02040503050406030204" pitchFamily="18" charset="0"/>
                                </a:rPr>
                              </m:ctrlPr>
                            </m:sSupPr>
                            <m:e>
                              <m:r>
                                <a:rPr lang="en-GB" altLang="en-US" sz="2800" b="0" i="1" smtClean="0">
                                  <a:solidFill>
                                    <a:schemeClr val="tx1"/>
                                  </a:solidFill>
                                  <a:latin typeface="Cambria Math" panose="02040503050406030204" pitchFamily="18" charset="0"/>
                                </a:rPr>
                                <m:t>𝐺</m:t>
                              </m:r>
                            </m:e>
                            <m:sup>
                              <m:r>
                                <a:rPr lang="en-GB" altLang="en-US" sz="2800" b="0" i="1" smtClean="0">
                                  <a:solidFill>
                                    <a:schemeClr val="tx1"/>
                                  </a:solidFill>
                                  <a:latin typeface="Cambria Math" panose="02040503050406030204" pitchFamily="18" charset="0"/>
                                </a:rPr>
                                <m:t>2</m:t>
                              </m:r>
                            </m:sup>
                          </m:sSup>
                        </m:e>
                      </m:d>
                      <m:r>
                        <a:rPr lang="en-GB" altLang="en-US" sz="2800" b="0" i="0" smtClean="0">
                          <a:solidFill>
                            <a:schemeClr val="tx1"/>
                          </a:solidFill>
                          <a:latin typeface="Cambria Math" panose="02040503050406030204" pitchFamily="18" charset="0"/>
                        </a:rPr>
                        <m:t>−2</m:t>
                      </m:r>
                      <m:sSup>
                        <m:sSupPr>
                          <m:ctrlPr>
                            <a:rPr lang="en-GB" altLang="en-US" sz="2800" b="0" i="1" smtClean="0">
                              <a:solidFill>
                                <a:schemeClr val="tx1"/>
                              </a:solidFill>
                              <a:latin typeface="Cambria Math" panose="02040503050406030204" pitchFamily="18" charset="0"/>
                            </a:rPr>
                          </m:ctrlPr>
                        </m:sSupPr>
                        <m:e>
                          <m:r>
                            <a:rPr lang="en-GB" altLang="en-US" sz="2800" b="0" i="1" smtClean="0">
                              <a:solidFill>
                                <a:schemeClr val="tx1"/>
                              </a:solidFill>
                              <a:latin typeface="Cambria Math" panose="02040503050406030204" pitchFamily="18" charset="0"/>
                            </a:rPr>
                            <m:t>𝐺</m:t>
                          </m:r>
                        </m:e>
                        <m:sup>
                          <m:r>
                            <a:rPr lang="en-GB" altLang="en-US" sz="2800" b="0" i="1" smtClean="0">
                              <a:solidFill>
                                <a:schemeClr val="tx1"/>
                              </a:solidFill>
                              <a:latin typeface="Cambria Math" panose="02040503050406030204" pitchFamily="18" charset="0"/>
                            </a:rPr>
                            <m:t>2</m:t>
                          </m:r>
                        </m:sup>
                      </m:sSup>
                      <m:r>
                        <a:rPr lang="en-GB" altLang="en-US" sz="2800" b="0" i="1" smtClean="0">
                          <a:solidFill>
                            <a:schemeClr val="tx1"/>
                          </a:solidFill>
                          <a:latin typeface="Cambria Math" panose="02040503050406030204" pitchFamily="18" charset="0"/>
                        </a:rPr>
                        <m:t>−</m:t>
                      </m:r>
                      <m:r>
                        <a:rPr lang="en-GB" altLang="en-US" sz="2800" b="0" i="1" smtClean="0">
                          <a:solidFill>
                            <a:schemeClr val="tx1"/>
                          </a:solidFill>
                          <a:latin typeface="Cambria Math" panose="02040503050406030204" pitchFamily="18" charset="0"/>
                        </a:rPr>
                        <m:t>𝑐</m:t>
                      </m:r>
                      <m:r>
                        <a:rPr lang="en-GB" altLang="en-US" sz="2800" b="0" i="1" smtClean="0">
                          <a:solidFill>
                            <a:schemeClr val="tx1"/>
                          </a:solidFill>
                          <a:latin typeface="Cambria Math" panose="02040503050406030204" pitchFamily="18" charset="0"/>
                        </a:rPr>
                        <m:t>=0</m:t>
                      </m:r>
                    </m:oMath>
                  </m:oMathPara>
                </a14:m>
                <a:endParaRPr lang="en-GB" altLang="en-US" sz="2800" dirty="0" smtClean="0">
                  <a:solidFill>
                    <a:schemeClr val="tx1"/>
                  </a:solidFill>
                </a:endParaRPr>
              </a:p>
              <a:p>
                <a:pPr>
                  <a:buFontTx/>
                  <a:buNone/>
                </a:pPr>
                <a14:m>
                  <m:oMathPara xmlns:m="http://schemas.openxmlformats.org/officeDocument/2006/math">
                    <m:oMathParaPr>
                      <m:jc m:val="centerGroup"/>
                    </m:oMathParaPr>
                    <m:oMath xmlns:m="http://schemas.openxmlformats.org/officeDocument/2006/math">
                      <m:r>
                        <a:rPr lang="en-GB" altLang="en-US" sz="2800" b="0" i="0" smtClean="0">
                          <a:solidFill>
                            <a:schemeClr val="tx1"/>
                          </a:solidFill>
                          <a:latin typeface="Cambria Math" panose="02040503050406030204" pitchFamily="18" charset="0"/>
                        </a:rPr>
                        <m:t>3</m:t>
                      </m:r>
                      <m:sSup>
                        <m:sSupPr>
                          <m:ctrlPr>
                            <a:rPr lang="en-GB" altLang="en-US" sz="2800" b="0" i="1" smtClean="0">
                              <a:solidFill>
                                <a:schemeClr val="tx1"/>
                              </a:solidFill>
                              <a:latin typeface="Cambria Math" panose="02040503050406030204" pitchFamily="18" charset="0"/>
                            </a:rPr>
                          </m:ctrlPr>
                        </m:sSupPr>
                        <m:e>
                          <m:r>
                            <a:rPr lang="en-GB" altLang="en-US" sz="2800" b="0" i="1" smtClean="0">
                              <a:solidFill>
                                <a:schemeClr val="tx1"/>
                              </a:solidFill>
                              <a:latin typeface="Cambria Math" panose="02040503050406030204" pitchFamily="18" charset="0"/>
                            </a:rPr>
                            <m:t>𝐺</m:t>
                          </m:r>
                        </m:e>
                        <m:sup>
                          <m:r>
                            <a:rPr lang="en-GB" altLang="en-US" sz="2800" b="0" i="1" smtClean="0">
                              <a:solidFill>
                                <a:schemeClr val="tx1"/>
                              </a:solidFill>
                              <a:latin typeface="Cambria Math" panose="02040503050406030204" pitchFamily="18" charset="0"/>
                            </a:rPr>
                            <m:t>2</m:t>
                          </m:r>
                        </m:sup>
                      </m:sSup>
                      <m:r>
                        <a:rPr lang="en-GB" altLang="en-US" sz="2800" b="0" i="1" smtClean="0">
                          <a:solidFill>
                            <a:schemeClr val="tx1"/>
                          </a:solidFill>
                          <a:latin typeface="Cambria Math" panose="02040503050406030204" pitchFamily="18" charset="0"/>
                        </a:rPr>
                        <m:t>=100−</m:t>
                      </m:r>
                      <m:r>
                        <a:rPr lang="en-GB" altLang="en-US" sz="2800" b="0" i="1" smtClean="0">
                          <a:solidFill>
                            <a:schemeClr val="tx1"/>
                          </a:solidFill>
                          <a:latin typeface="Cambria Math" panose="02040503050406030204" pitchFamily="18" charset="0"/>
                        </a:rPr>
                        <m:t>𝑐</m:t>
                      </m:r>
                      <m:r>
                        <a:rPr lang="en-GB" altLang="en-US" sz="2800" b="0" i="1" smtClean="0">
                          <a:solidFill>
                            <a:schemeClr val="tx1"/>
                          </a:solidFill>
                          <a:latin typeface="Cambria Math" panose="02040503050406030204" pitchFamily="18" charset="0"/>
                        </a:rPr>
                        <m:t>=98</m:t>
                      </m:r>
                    </m:oMath>
                  </m:oMathPara>
                </a14:m>
                <a:endParaRPr lang="en-GB" altLang="en-US" sz="2800" dirty="0" smtClean="0">
                  <a:solidFill>
                    <a:schemeClr val="tx1"/>
                  </a:solidFill>
                </a:endParaRPr>
              </a:p>
              <a:p>
                <a:pPr>
                  <a:buFontTx/>
                  <a:buNone/>
                </a:pPr>
                <a14:m>
                  <m:oMathPara xmlns:m="http://schemas.openxmlformats.org/officeDocument/2006/math">
                    <m:oMathParaPr>
                      <m:jc m:val="centerGroup"/>
                    </m:oMathParaPr>
                    <m:oMath xmlns:m="http://schemas.openxmlformats.org/officeDocument/2006/math">
                      <m:r>
                        <a:rPr lang="en-GB" altLang="en-US" sz="2800" b="0" i="1" smtClean="0">
                          <a:solidFill>
                            <a:schemeClr val="tx1"/>
                          </a:solidFill>
                          <a:latin typeface="Cambria Math" panose="02040503050406030204" pitchFamily="18" charset="0"/>
                        </a:rPr>
                        <m:t>𝐺</m:t>
                      </m:r>
                      <m:r>
                        <a:rPr lang="en-GB" altLang="en-US" sz="2800" b="0" i="1" smtClean="0">
                          <a:solidFill>
                            <a:schemeClr val="tx1"/>
                          </a:solidFill>
                          <a:latin typeface="Cambria Math" panose="02040503050406030204" pitchFamily="18" charset="0"/>
                        </a:rPr>
                        <m:t>=</m:t>
                      </m:r>
                      <m:rad>
                        <m:radPr>
                          <m:degHide m:val="on"/>
                          <m:ctrlPr>
                            <a:rPr lang="en-GB" altLang="en-US" sz="2800" b="0" i="1" smtClean="0">
                              <a:solidFill>
                                <a:schemeClr val="tx1"/>
                              </a:solidFill>
                              <a:latin typeface="Cambria Math" panose="02040503050406030204" pitchFamily="18" charset="0"/>
                            </a:rPr>
                          </m:ctrlPr>
                        </m:radPr>
                        <m:deg/>
                        <m:e>
                          <m:f>
                            <m:fPr>
                              <m:ctrlPr>
                                <a:rPr lang="en-GB" altLang="en-US" sz="2800" b="0" i="1" smtClean="0">
                                  <a:solidFill>
                                    <a:schemeClr val="tx1"/>
                                  </a:solidFill>
                                  <a:latin typeface="Cambria Math" panose="02040503050406030204" pitchFamily="18" charset="0"/>
                                </a:rPr>
                              </m:ctrlPr>
                            </m:fPr>
                            <m:num>
                              <m:r>
                                <a:rPr lang="en-GB" altLang="en-US" sz="2800" b="0" i="1" smtClean="0">
                                  <a:solidFill>
                                    <a:schemeClr val="tx1"/>
                                  </a:solidFill>
                                  <a:latin typeface="Cambria Math" panose="02040503050406030204" pitchFamily="18" charset="0"/>
                                </a:rPr>
                                <m:t>98</m:t>
                              </m:r>
                            </m:num>
                            <m:den>
                              <m:r>
                                <a:rPr lang="en-GB" altLang="en-US" sz="2800" b="0" i="1" smtClean="0">
                                  <a:solidFill>
                                    <a:schemeClr val="tx1"/>
                                  </a:solidFill>
                                  <a:latin typeface="Cambria Math" panose="02040503050406030204" pitchFamily="18" charset="0"/>
                                </a:rPr>
                                <m:t>3</m:t>
                              </m:r>
                            </m:den>
                          </m:f>
                        </m:e>
                      </m:rad>
                      <m:r>
                        <a:rPr lang="en-GB" altLang="en-US" sz="2800" b="0" i="0" smtClean="0">
                          <a:solidFill>
                            <a:schemeClr val="tx1"/>
                          </a:solidFill>
                          <a:latin typeface="Cambria Math" panose="02040503050406030204" pitchFamily="18" charset="0"/>
                        </a:rPr>
                        <m:t>&lt;7</m:t>
                      </m:r>
                    </m:oMath>
                  </m:oMathPara>
                </a14:m>
                <a:endParaRPr lang="en-GB" altLang="en-US" sz="2800" dirty="0" smtClean="0">
                  <a:solidFill>
                    <a:schemeClr val="tx1"/>
                  </a:solidFill>
                </a:endParaRPr>
              </a:p>
              <a:p>
                <a:pPr>
                  <a:buFontTx/>
                  <a:buNone/>
                </a:pPr>
                <a:endParaRPr lang="en-GB" altLang="en-US" sz="2800" dirty="0" smtClean="0">
                  <a:solidFill>
                    <a:schemeClr val="tx1"/>
                  </a:solidFill>
                </a:endParaRPr>
              </a:p>
            </p:txBody>
          </p:sp>
        </mc:Choice>
        <mc:Fallback xmlns="">
          <p:sp useBgFill="1">
            <p:nvSpPr>
              <p:cNvPr id="12293" name="Content Placeholder 2"/>
              <p:cNvSpPr>
                <a:spLocks noGrp="1" noRot="1" noChangeAspect="1" noMove="1" noResize="1" noEditPoints="1" noAdjustHandles="1" noChangeArrowheads="1" noChangeShapeType="1" noTextEdit="1"/>
              </p:cNvSpPr>
              <p:nvPr>
                <p:ph idx="1"/>
              </p:nvPr>
            </p:nvSpPr>
            <p:spPr>
              <a:xfrm>
                <a:off x="228600" y="76200"/>
                <a:ext cx="8640763" cy="6400800"/>
              </a:xfrm>
              <a:blipFill rotWithShape="0">
                <a:blip r:embed="rId2"/>
                <a:stretch>
                  <a:fillRect l="-1482" t="-1048"/>
                </a:stretch>
              </a:blipFill>
            </p:spPr>
            <p:txBody>
              <a:bodyPr/>
              <a:lstStyle/>
              <a:p>
                <a:r>
                  <a:rPr lang="en-GB">
                    <a:noFill/>
                  </a:rPr>
                  <a:t> </a:t>
                </a:r>
              </a:p>
            </p:txBody>
          </p:sp>
        </mc:Fallback>
      </mc:AlternateContent>
    </p:spTree>
    <p:extLst>
      <p:ext uri="{BB962C8B-B14F-4D97-AF65-F5344CB8AC3E}">
        <p14:creationId xmlns:p14="http://schemas.microsoft.com/office/powerpoint/2010/main" val="35346777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293">
                                            <p:txEl>
                                              <p:pRg st="0" end="0"/>
                                            </p:txEl>
                                          </p:spTgt>
                                        </p:tgtEl>
                                        <p:attrNameLst>
                                          <p:attrName>style.visibility</p:attrName>
                                        </p:attrNameLst>
                                      </p:cBhvr>
                                      <p:to>
                                        <p:strVal val="visible"/>
                                      </p:to>
                                    </p:set>
                                    <p:animEffect transition="in" filter="blinds(horizontal)">
                                      <p:cBhvr>
                                        <p:cTn id="7" dur="500"/>
                                        <p:tgtEl>
                                          <p:spTgt spid="1229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3">
                                            <p:txEl>
                                              <p:pRg st="1" end="1"/>
                                            </p:txEl>
                                          </p:spTgt>
                                        </p:tgtEl>
                                        <p:attrNameLst>
                                          <p:attrName>style.visibility</p:attrName>
                                        </p:attrNameLst>
                                      </p:cBhvr>
                                      <p:to>
                                        <p:strVal val="visible"/>
                                      </p:to>
                                    </p:set>
                                    <p:animEffect transition="in" filter="blinds(horizontal)">
                                      <p:cBhvr>
                                        <p:cTn id="12" dur="500"/>
                                        <p:tgtEl>
                                          <p:spTgt spid="1229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293">
                                            <p:txEl>
                                              <p:pRg st="2" end="2"/>
                                            </p:txEl>
                                          </p:spTgt>
                                        </p:tgtEl>
                                        <p:attrNameLst>
                                          <p:attrName>style.visibility</p:attrName>
                                        </p:attrNameLst>
                                      </p:cBhvr>
                                      <p:to>
                                        <p:strVal val="visible"/>
                                      </p:to>
                                    </p:set>
                                    <p:animEffect transition="in" filter="blinds(horizontal)">
                                      <p:cBhvr>
                                        <p:cTn id="17" dur="500"/>
                                        <p:tgtEl>
                                          <p:spTgt spid="1229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293">
                                            <p:txEl>
                                              <p:pRg st="3" end="3"/>
                                            </p:txEl>
                                          </p:spTgt>
                                        </p:tgtEl>
                                        <p:attrNameLst>
                                          <p:attrName>style.visibility</p:attrName>
                                        </p:attrNameLst>
                                      </p:cBhvr>
                                      <p:to>
                                        <p:strVal val="visible"/>
                                      </p:to>
                                    </p:set>
                                    <p:animEffect transition="in" filter="blinds(horizontal)">
                                      <p:cBhvr>
                                        <p:cTn id="22" dur="500"/>
                                        <p:tgtEl>
                                          <p:spTgt spid="1229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293">
                                            <p:txEl>
                                              <p:pRg st="4" end="4"/>
                                            </p:txEl>
                                          </p:spTgt>
                                        </p:tgtEl>
                                        <p:attrNameLst>
                                          <p:attrName>style.visibility</p:attrName>
                                        </p:attrNameLst>
                                      </p:cBhvr>
                                      <p:to>
                                        <p:strVal val="visible"/>
                                      </p:to>
                                    </p:set>
                                    <p:animEffect transition="in" filter="blinds(horizontal)">
                                      <p:cBhvr>
                                        <p:cTn id="27" dur="500"/>
                                        <p:tgtEl>
                                          <p:spTgt spid="1229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293">
                                            <p:txEl>
                                              <p:pRg st="5" end="5"/>
                                            </p:txEl>
                                          </p:spTgt>
                                        </p:tgtEl>
                                        <p:attrNameLst>
                                          <p:attrName>style.visibility</p:attrName>
                                        </p:attrNameLst>
                                      </p:cBhvr>
                                      <p:to>
                                        <p:strVal val="visible"/>
                                      </p:to>
                                    </p:set>
                                    <p:animEffect transition="in" filter="blinds(horizontal)">
                                      <p:cBhvr>
                                        <p:cTn id="32" dur="500"/>
                                        <p:tgtEl>
                                          <p:spTgt spid="1229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2293">
                                            <p:txEl>
                                              <p:pRg st="6" end="6"/>
                                            </p:txEl>
                                          </p:spTgt>
                                        </p:tgtEl>
                                        <p:attrNameLst>
                                          <p:attrName>style.visibility</p:attrName>
                                        </p:attrNameLst>
                                      </p:cBhvr>
                                      <p:to>
                                        <p:strVal val="visible"/>
                                      </p:to>
                                    </p:set>
                                    <p:animEffect transition="in" filter="blinds(horizontal)">
                                      <p:cBhvr>
                                        <p:cTn id="37" dur="500"/>
                                        <p:tgtEl>
                                          <p:spTgt spid="1229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PUBLIC GOODS</a:t>
            </a:r>
          </a:p>
        </p:txBody>
      </p:sp>
      <p:grpSp>
        <p:nvGrpSpPr>
          <p:cNvPr id="108547" name="Group 3"/>
          <p:cNvGrpSpPr>
            <a:grpSpLocks/>
          </p:cNvGrpSpPr>
          <p:nvPr/>
        </p:nvGrpSpPr>
        <p:grpSpPr bwMode="auto">
          <a:xfrm>
            <a:off x="304800" y="381000"/>
            <a:ext cx="8229600" cy="487363"/>
            <a:chOff x="288" y="240"/>
            <a:chExt cx="5184" cy="307"/>
          </a:xfrm>
        </p:grpSpPr>
        <p:sp>
          <p:nvSpPr>
            <p:cNvPr id="6554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18.6</a:t>
              </a:r>
            </a:p>
          </p:txBody>
        </p:sp>
        <p:sp>
          <p:nvSpPr>
            <p:cNvPr id="6554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08551" name="矩形 7"/>
          <p:cNvSpPr>
            <a:spLocks noChangeArrowheads="1"/>
          </p:cNvSpPr>
          <p:nvPr/>
        </p:nvSpPr>
        <p:spPr bwMode="auto">
          <a:xfrm>
            <a:off x="1828800" y="1674813"/>
            <a:ext cx="5486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sz="1800"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public good    </a:t>
            </a:r>
            <a:r>
              <a:rPr lang="en-US" altLang="en-US" sz="1800">
                <a:solidFill>
                  <a:schemeClr val="tx1"/>
                </a:solidFill>
                <a:ea typeface="SimSun" panose="02010600030101010101" pitchFamily="2" charset="-122"/>
                <a:cs typeface="Arial" panose="020B0604020202020204" pitchFamily="34" charset="0"/>
              </a:rPr>
              <a:t>Nonexclusive and nonrival good: the marginal cost of provision to an additional consumer is zero and people cannot be excluded from consuming it.</a:t>
            </a:r>
            <a:endParaRPr lang="zh-CN" altLang="en-US" sz="1800">
              <a:solidFill>
                <a:schemeClr val="tx1"/>
              </a:solidFill>
              <a:ea typeface="SimSun" panose="02010600030101010101" pitchFamily="2" charset="-122"/>
              <a:cs typeface="Arial" panose="020B0604020202020204" pitchFamily="34" charset="0"/>
            </a:endParaRPr>
          </a:p>
        </p:txBody>
      </p:sp>
      <p:sp>
        <p:nvSpPr>
          <p:cNvPr id="108561" name="矩形 7"/>
          <p:cNvSpPr>
            <a:spLocks noChangeArrowheads="1"/>
          </p:cNvSpPr>
          <p:nvPr/>
        </p:nvSpPr>
        <p:spPr bwMode="auto">
          <a:xfrm>
            <a:off x="1828800" y="2894013"/>
            <a:ext cx="5486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sz="1800"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nonrival good    </a:t>
            </a:r>
            <a:r>
              <a:rPr lang="en-US" altLang="en-US" sz="1800">
                <a:solidFill>
                  <a:schemeClr val="tx1"/>
                </a:solidFill>
                <a:ea typeface="SimSun" panose="02010600030101010101" pitchFamily="2" charset="-122"/>
                <a:cs typeface="Arial" panose="020B0604020202020204" pitchFamily="34" charset="0"/>
              </a:rPr>
              <a:t>Good for which the marginal cost of its provision to an additional consumer is zero.</a:t>
            </a:r>
            <a:endParaRPr lang="zh-CN" altLang="en-US" sz="1800">
              <a:solidFill>
                <a:schemeClr val="tx1"/>
              </a:solidFill>
              <a:ea typeface="SimSun" panose="02010600030101010101" pitchFamily="2" charset="-122"/>
              <a:cs typeface="Arial" panose="020B0604020202020204" pitchFamily="34" charset="0"/>
            </a:endParaRPr>
          </a:p>
        </p:txBody>
      </p:sp>
      <p:sp>
        <p:nvSpPr>
          <p:cNvPr id="108563" name="矩形 7"/>
          <p:cNvSpPr>
            <a:spLocks noChangeArrowheads="1"/>
          </p:cNvSpPr>
          <p:nvPr/>
        </p:nvSpPr>
        <p:spPr bwMode="auto">
          <a:xfrm>
            <a:off x="1828800" y="3886200"/>
            <a:ext cx="54864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sz="1800"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nonexclusive good    </a:t>
            </a:r>
            <a:r>
              <a:rPr lang="en-US" altLang="en-US" sz="1800">
                <a:solidFill>
                  <a:schemeClr val="tx1"/>
                </a:solidFill>
                <a:ea typeface="SimSun" panose="02010600030101010101" pitchFamily="2" charset="-122"/>
                <a:cs typeface="Arial" panose="020B0604020202020204" pitchFamily="34" charset="0"/>
              </a:rPr>
              <a:t>Good that people cannot be excluded from consuming, so that it is difficult or impossible to charge for its use.</a:t>
            </a:r>
            <a:endParaRPr lang="zh-CN" altLang="en-US" sz="1800">
              <a:solidFill>
                <a:schemeClr val="tx1"/>
              </a:solidFill>
              <a:ea typeface="SimSun" panose="02010600030101010101" pitchFamily="2" charset="-122"/>
              <a:cs typeface="Arial" panose="020B0604020202020204" pitchFamily="34" charset="0"/>
            </a:endParaRPr>
          </a:p>
        </p:txBody>
      </p:sp>
      <p:pic>
        <p:nvPicPr>
          <p:cNvPr id="108565"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08547"/>
                                        </p:tgtEl>
                                        <p:attrNameLst>
                                          <p:attrName>style.visibility</p:attrName>
                                        </p:attrNameLst>
                                      </p:cBhvr>
                                      <p:to>
                                        <p:strVal val="visible"/>
                                      </p:to>
                                    </p:set>
                                    <p:animEffect transition="in" filter="wipe(left)">
                                      <p:cBhvr>
                                        <p:cTn id="7" dur="500"/>
                                        <p:tgtEl>
                                          <p:spTgt spid="108547"/>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08565"/>
                                        </p:tgtEl>
                                        <p:attrNameLst>
                                          <p:attrName>style.visibility</p:attrName>
                                        </p:attrNameLst>
                                      </p:cBhvr>
                                      <p:to>
                                        <p:strVal val="visible"/>
                                      </p:to>
                                    </p:set>
                                    <p:animEffect transition="in" filter="fade">
                                      <p:cBhvr>
                                        <p:cTn id="11" dur="500"/>
                                        <p:tgtEl>
                                          <p:spTgt spid="10856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8546"/>
                                        </p:tgtEl>
                                        <p:attrNameLst>
                                          <p:attrName>style.visibility</p:attrName>
                                        </p:attrNameLst>
                                      </p:cBhvr>
                                      <p:to>
                                        <p:strVal val="visible"/>
                                      </p:to>
                                    </p:set>
                                    <p:animEffect transition="in" filter="wipe(left)">
                                      <p:cBhvr>
                                        <p:cTn id="15" dur="500"/>
                                        <p:tgtEl>
                                          <p:spTgt spid="10854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8551"/>
                                        </p:tgtEl>
                                        <p:attrNameLst>
                                          <p:attrName>style.visibility</p:attrName>
                                        </p:attrNameLst>
                                      </p:cBhvr>
                                      <p:to>
                                        <p:strVal val="visible"/>
                                      </p:to>
                                    </p:set>
                                    <p:animEffect transition="in" filter="wipe(left)">
                                      <p:cBhvr>
                                        <p:cTn id="19" dur="500"/>
                                        <p:tgtEl>
                                          <p:spTgt spid="108551"/>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8561"/>
                                        </p:tgtEl>
                                        <p:attrNameLst>
                                          <p:attrName>style.visibility</p:attrName>
                                        </p:attrNameLst>
                                      </p:cBhvr>
                                      <p:to>
                                        <p:strVal val="visible"/>
                                      </p:to>
                                    </p:set>
                                    <p:animEffect transition="in" filter="wipe(left)">
                                      <p:cBhvr>
                                        <p:cTn id="23" dur="500"/>
                                        <p:tgtEl>
                                          <p:spTgt spid="108561"/>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8563"/>
                                        </p:tgtEl>
                                        <p:attrNameLst>
                                          <p:attrName>style.visibility</p:attrName>
                                        </p:attrNameLst>
                                      </p:cBhvr>
                                      <p:to>
                                        <p:strVal val="visible"/>
                                      </p:to>
                                    </p:set>
                                    <p:animEffect transition="in" filter="wipe(left)">
                                      <p:cBhvr>
                                        <p:cTn id="27" dur="500"/>
                                        <p:tgtEl>
                                          <p:spTgt spid="108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51" grpId="0"/>
      <p:bldP spid="108561" grpId="0"/>
      <p:bldP spid="10856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PUBLIC GOODS</a:t>
            </a:r>
          </a:p>
        </p:txBody>
      </p:sp>
      <p:grpSp>
        <p:nvGrpSpPr>
          <p:cNvPr id="67587" name="Group 3"/>
          <p:cNvGrpSpPr>
            <a:grpSpLocks/>
          </p:cNvGrpSpPr>
          <p:nvPr/>
        </p:nvGrpSpPr>
        <p:grpSpPr bwMode="auto">
          <a:xfrm>
            <a:off x="304800" y="381000"/>
            <a:ext cx="8229600" cy="487363"/>
            <a:chOff x="288" y="240"/>
            <a:chExt cx="5184" cy="307"/>
          </a:xfrm>
        </p:grpSpPr>
        <p:sp>
          <p:nvSpPr>
            <p:cNvPr id="67601"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18.6</a:t>
              </a:r>
            </a:p>
          </p:txBody>
        </p:sp>
        <p:sp>
          <p:nvSpPr>
            <p:cNvPr id="67602"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10599" name="矩形 8"/>
          <p:cNvSpPr>
            <a:spLocks noChangeArrowheads="1"/>
          </p:cNvSpPr>
          <p:nvPr/>
        </p:nvSpPr>
        <p:spPr bwMode="auto">
          <a:xfrm>
            <a:off x="985838" y="1752600"/>
            <a:ext cx="114776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18.13</a:t>
            </a:r>
            <a:endParaRPr lang="zh-CN" altLang="en-US" sz="1200" b="1">
              <a:solidFill>
                <a:srgbClr val="B27CB6"/>
              </a:solidFill>
              <a:ea typeface="SimSun" panose="02010600030101010101" pitchFamily="2" charset="-122"/>
              <a:cs typeface="Arial" panose="020B0604020202020204" pitchFamily="34" charset="0"/>
            </a:endParaRPr>
          </a:p>
        </p:txBody>
      </p:sp>
      <p:sp>
        <p:nvSpPr>
          <p:cNvPr id="110600" name="Rectangle 11"/>
          <p:cNvSpPr>
            <a:spLocks noChangeArrowheads="1"/>
          </p:cNvSpPr>
          <p:nvPr/>
        </p:nvSpPr>
        <p:spPr bwMode="auto">
          <a:xfrm>
            <a:off x="990600" y="2057400"/>
            <a:ext cx="2438400" cy="3810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rPr>
              <a:t>Efficient Public Good Provision</a:t>
            </a:r>
          </a:p>
        </p:txBody>
      </p:sp>
      <p:sp>
        <p:nvSpPr>
          <p:cNvPr id="110601" name="矩形 10"/>
          <p:cNvSpPr>
            <a:spLocks noChangeArrowheads="1"/>
          </p:cNvSpPr>
          <p:nvPr/>
        </p:nvSpPr>
        <p:spPr bwMode="auto">
          <a:xfrm>
            <a:off x="914400" y="2438400"/>
            <a:ext cx="2514600"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When a good is nonrival, the social marginal benefit of consumption, given by the demand curve </a:t>
            </a:r>
            <a:r>
              <a:rPr lang="en-US" altLang="zh-CN" sz="1600" i="1">
                <a:solidFill>
                  <a:schemeClr val="tx1"/>
                </a:solidFill>
                <a:ea typeface="SimSun" panose="02010600030101010101" pitchFamily="2" charset="-122"/>
                <a:cs typeface="Arial" panose="020B0604020202020204" pitchFamily="34" charset="0"/>
              </a:rPr>
              <a:t>D</a:t>
            </a:r>
            <a:r>
              <a:rPr lang="en-US" altLang="zh-CN" sz="1600">
                <a:solidFill>
                  <a:schemeClr val="tx1"/>
                </a:solidFill>
                <a:ea typeface="SimSun" panose="02010600030101010101" pitchFamily="2" charset="-122"/>
                <a:cs typeface="Arial" panose="020B0604020202020204" pitchFamily="34" charset="0"/>
              </a:rPr>
              <a:t>, is determined by vertically summing the individual demand curves for the good, </a:t>
            </a:r>
            <a:r>
              <a:rPr lang="en-US" altLang="zh-CN" sz="1600" i="1">
                <a:solidFill>
                  <a:schemeClr val="tx1"/>
                </a:solidFill>
                <a:ea typeface="SimSun" panose="02010600030101010101" pitchFamily="2" charset="-122"/>
                <a:cs typeface="Arial" panose="020B0604020202020204" pitchFamily="34" charset="0"/>
              </a:rPr>
              <a:t>D</a:t>
            </a:r>
            <a:r>
              <a:rPr lang="en-US" altLang="zh-CN" sz="1600" baseline="-25000">
                <a:solidFill>
                  <a:schemeClr val="tx1"/>
                </a:solidFill>
                <a:ea typeface="SimSun" panose="02010600030101010101" pitchFamily="2" charset="-122"/>
                <a:cs typeface="Arial" panose="020B0604020202020204" pitchFamily="34" charset="0"/>
              </a:rPr>
              <a:t>1</a:t>
            </a:r>
            <a:r>
              <a:rPr lang="en-US" altLang="zh-CN" sz="1600">
                <a:solidFill>
                  <a:schemeClr val="tx1"/>
                </a:solidFill>
                <a:ea typeface="SimSun" panose="02010600030101010101" pitchFamily="2" charset="-122"/>
                <a:cs typeface="Arial" panose="020B0604020202020204" pitchFamily="34" charset="0"/>
              </a:rPr>
              <a:t> and </a:t>
            </a:r>
            <a:r>
              <a:rPr lang="en-US" altLang="zh-CN" sz="1600" i="1">
                <a:solidFill>
                  <a:schemeClr val="tx1"/>
                </a:solidFill>
                <a:ea typeface="SimSun" panose="02010600030101010101" pitchFamily="2" charset="-122"/>
                <a:cs typeface="Arial" panose="020B0604020202020204" pitchFamily="34" charset="0"/>
              </a:rPr>
              <a:t>D</a:t>
            </a:r>
            <a:r>
              <a:rPr lang="en-US" altLang="zh-CN" sz="1600" baseline="-25000">
                <a:solidFill>
                  <a:schemeClr val="tx1"/>
                </a:solidFill>
                <a:ea typeface="SimSun" panose="02010600030101010101" pitchFamily="2" charset="-122"/>
                <a:cs typeface="Arial" panose="020B0604020202020204" pitchFamily="34" charset="0"/>
              </a:rPr>
              <a:t>2</a:t>
            </a:r>
            <a:r>
              <a:rPr lang="en-US" altLang="zh-CN" sz="1600">
                <a:solidFill>
                  <a:schemeClr val="tx1"/>
                </a:solidFill>
                <a:ea typeface="SimSun" panose="02010600030101010101" pitchFamily="2" charset="-122"/>
                <a:cs typeface="Arial" panose="020B0604020202020204" pitchFamily="34" charset="0"/>
              </a:rPr>
              <a:t>. </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At the efficient level of output, the demand and the marginal cost curves intersect.</a:t>
            </a:r>
          </a:p>
        </p:txBody>
      </p:sp>
      <p:sp>
        <p:nvSpPr>
          <p:cNvPr id="8" name="矩形 7"/>
          <p:cNvSpPr>
            <a:spLocks noChangeArrowheads="1"/>
          </p:cNvSpPr>
          <p:nvPr/>
        </p:nvSpPr>
        <p:spPr bwMode="auto">
          <a:xfrm>
            <a:off x="914400" y="974725"/>
            <a:ext cx="5888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a:ea typeface="SimSun" panose="02010600030101010101" pitchFamily="2" charset="-122"/>
              </a:rPr>
              <a:t>Efficiency and Public Goods</a:t>
            </a:r>
            <a:endParaRPr lang="zh-CN" altLang="en-US" sz="2000">
              <a:ea typeface="SimSun" panose="02010600030101010101" pitchFamily="2" charset="-122"/>
            </a:endParaRPr>
          </a:p>
        </p:txBody>
      </p:sp>
      <p:pic>
        <p:nvPicPr>
          <p:cNvPr id="110613" name="Picture 21"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14" name="Picture 22"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17" name="Picture 25"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18" name="Picture 26"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20" name="Picture 28"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21" name="Picture 29"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22" name="Picture 30"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23" name="Picture 31"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76700" y="1752600"/>
            <a:ext cx="46863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600" name="Picture 6"/>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0599"/>
                                        </p:tgtEl>
                                        <p:attrNameLst>
                                          <p:attrName>style.visibility</p:attrName>
                                        </p:attrNameLst>
                                      </p:cBhvr>
                                      <p:to>
                                        <p:strVal val="visible"/>
                                      </p:to>
                                    </p:set>
                                    <p:animEffect transition="in" filter="wipe(left)">
                                      <p:cBhvr>
                                        <p:cTn id="11" dur="500"/>
                                        <p:tgtEl>
                                          <p:spTgt spid="11059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0600"/>
                                        </p:tgtEl>
                                        <p:attrNameLst>
                                          <p:attrName>style.visibility</p:attrName>
                                        </p:attrNameLst>
                                      </p:cBhvr>
                                      <p:to>
                                        <p:strVal val="visible"/>
                                      </p:to>
                                    </p:set>
                                    <p:animEffect transition="in" filter="wipe(left)">
                                      <p:cBhvr>
                                        <p:cTn id="15" dur="500"/>
                                        <p:tgtEl>
                                          <p:spTgt spid="11060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0601">
                                            <p:txEl>
                                              <p:pRg st="0" end="0"/>
                                            </p:txEl>
                                          </p:spTgt>
                                        </p:tgtEl>
                                        <p:attrNameLst>
                                          <p:attrName>style.visibility</p:attrName>
                                        </p:attrNameLst>
                                      </p:cBhvr>
                                      <p:to>
                                        <p:strVal val="visible"/>
                                      </p:to>
                                    </p:set>
                                    <p:animEffect transition="in" filter="wipe(left)">
                                      <p:cBhvr>
                                        <p:cTn id="19" dur="500"/>
                                        <p:tgtEl>
                                          <p:spTgt spid="110601">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10613"/>
                                        </p:tgtEl>
                                        <p:attrNameLst>
                                          <p:attrName>style.visibility</p:attrName>
                                        </p:attrNameLst>
                                      </p:cBhvr>
                                      <p:to>
                                        <p:strVal val="visible"/>
                                      </p:to>
                                    </p:set>
                                    <p:animEffect transition="in" filter="wipe(left)">
                                      <p:cBhvr>
                                        <p:cTn id="23" dur="500"/>
                                        <p:tgtEl>
                                          <p:spTgt spid="110613"/>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0614"/>
                                        </p:tgtEl>
                                        <p:attrNameLst>
                                          <p:attrName>style.visibility</p:attrName>
                                        </p:attrNameLst>
                                      </p:cBhvr>
                                      <p:to>
                                        <p:strVal val="visible"/>
                                      </p:to>
                                    </p:set>
                                    <p:animEffect transition="in" filter="wipe(left)">
                                      <p:cBhvr>
                                        <p:cTn id="27" dur="1000"/>
                                        <p:tgtEl>
                                          <p:spTgt spid="110614"/>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110617"/>
                                        </p:tgtEl>
                                        <p:attrNameLst>
                                          <p:attrName>style.visibility</p:attrName>
                                        </p:attrNameLst>
                                      </p:cBhvr>
                                      <p:to>
                                        <p:strVal val="visible"/>
                                      </p:to>
                                    </p:set>
                                    <p:animEffect transition="in" filter="wipe(left)">
                                      <p:cBhvr>
                                        <p:cTn id="31" dur="1000"/>
                                        <p:tgtEl>
                                          <p:spTgt spid="110617"/>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110618"/>
                                        </p:tgtEl>
                                        <p:attrNameLst>
                                          <p:attrName>style.visibility</p:attrName>
                                        </p:attrNameLst>
                                      </p:cBhvr>
                                      <p:to>
                                        <p:strVal val="visible"/>
                                      </p:to>
                                    </p:set>
                                    <p:animEffect transition="in" filter="wipe(left)">
                                      <p:cBhvr>
                                        <p:cTn id="35" dur="1000"/>
                                        <p:tgtEl>
                                          <p:spTgt spid="11061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10601">
                                            <p:txEl>
                                              <p:pRg st="2" end="2"/>
                                            </p:txEl>
                                          </p:spTgt>
                                        </p:tgtEl>
                                        <p:attrNameLst>
                                          <p:attrName>style.visibility</p:attrName>
                                        </p:attrNameLst>
                                      </p:cBhvr>
                                      <p:to>
                                        <p:strVal val="visible"/>
                                      </p:to>
                                    </p:set>
                                    <p:animEffect transition="in" filter="wipe(left)">
                                      <p:cBhvr>
                                        <p:cTn id="40" dur="500"/>
                                        <p:tgtEl>
                                          <p:spTgt spid="110601">
                                            <p:txEl>
                                              <p:pRg st="2" end="2"/>
                                            </p:txEl>
                                          </p:spTgt>
                                        </p:tgtEl>
                                      </p:cBhvr>
                                    </p:animEffect>
                                  </p:child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110620"/>
                                        </p:tgtEl>
                                        <p:attrNameLst>
                                          <p:attrName>style.visibility</p:attrName>
                                        </p:attrNameLst>
                                      </p:cBhvr>
                                      <p:to>
                                        <p:strVal val="visible"/>
                                      </p:to>
                                    </p:set>
                                    <p:animEffect transition="in" filter="wipe(left)">
                                      <p:cBhvr>
                                        <p:cTn id="44" dur="1000"/>
                                        <p:tgtEl>
                                          <p:spTgt spid="110620"/>
                                        </p:tgtEl>
                                      </p:cBhvr>
                                    </p:animEffect>
                                  </p:childTnLst>
                                </p:cTn>
                              </p:par>
                            </p:childTnLst>
                          </p:cTn>
                        </p:par>
                        <p:par>
                          <p:cTn id="45" fill="hold" nodeType="afterGroup">
                            <p:stCondLst>
                              <p:cond delay="1500"/>
                            </p:stCondLst>
                            <p:childTnLst>
                              <p:par>
                                <p:cTn id="46" presetID="22" presetClass="entr" presetSubtype="1" fill="hold" nodeType="afterEffect">
                                  <p:stCondLst>
                                    <p:cond delay="0"/>
                                  </p:stCondLst>
                                  <p:childTnLst>
                                    <p:set>
                                      <p:cBhvr>
                                        <p:cTn id="47" dur="1" fill="hold">
                                          <p:stCondLst>
                                            <p:cond delay="0"/>
                                          </p:stCondLst>
                                        </p:cTn>
                                        <p:tgtEl>
                                          <p:spTgt spid="110621"/>
                                        </p:tgtEl>
                                        <p:attrNameLst>
                                          <p:attrName>style.visibility</p:attrName>
                                        </p:attrNameLst>
                                      </p:cBhvr>
                                      <p:to>
                                        <p:strVal val="visible"/>
                                      </p:to>
                                    </p:set>
                                    <p:animEffect transition="in" filter="wipe(up)">
                                      <p:cBhvr>
                                        <p:cTn id="48" dur="1000"/>
                                        <p:tgtEl>
                                          <p:spTgt spid="110621"/>
                                        </p:tgtEl>
                                      </p:cBhvr>
                                    </p:animEffect>
                                  </p:childTnLst>
                                </p:cTn>
                              </p:par>
                            </p:childTnLst>
                          </p:cTn>
                        </p:par>
                        <p:par>
                          <p:cTn id="49" fill="hold" nodeType="afterGroup">
                            <p:stCondLst>
                              <p:cond delay="2500"/>
                            </p:stCondLst>
                            <p:childTnLst>
                              <p:par>
                                <p:cTn id="50" presetID="22" presetClass="entr" presetSubtype="8" fill="hold" nodeType="afterEffect">
                                  <p:stCondLst>
                                    <p:cond delay="0"/>
                                  </p:stCondLst>
                                  <p:childTnLst>
                                    <p:set>
                                      <p:cBhvr>
                                        <p:cTn id="51" dur="1" fill="hold">
                                          <p:stCondLst>
                                            <p:cond delay="0"/>
                                          </p:stCondLst>
                                        </p:cTn>
                                        <p:tgtEl>
                                          <p:spTgt spid="110622"/>
                                        </p:tgtEl>
                                        <p:attrNameLst>
                                          <p:attrName>style.visibility</p:attrName>
                                        </p:attrNameLst>
                                      </p:cBhvr>
                                      <p:to>
                                        <p:strVal val="visible"/>
                                      </p:to>
                                    </p:set>
                                    <p:animEffect transition="in" filter="wipe(left)">
                                      <p:cBhvr>
                                        <p:cTn id="52" dur="1000"/>
                                        <p:tgtEl>
                                          <p:spTgt spid="110622"/>
                                        </p:tgtEl>
                                      </p:cBhvr>
                                    </p:animEffect>
                                  </p:childTnLst>
                                </p:cTn>
                              </p:par>
                            </p:childTnLst>
                          </p:cTn>
                        </p:par>
                        <p:par>
                          <p:cTn id="53" fill="hold" nodeType="afterGroup">
                            <p:stCondLst>
                              <p:cond delay="3500"/>
                            </p:stCondLst>
                            <p:childTnLst>
                              <p:par>
                                <p:cTn id="54" presetID="22" presetClass="entr" presetSubtype="8" fill="hold" nodeType="afterEffect">
                                  <p:stCondLst>
                                    <p:cond delay="0"/>
                                  </p:stCondLst>
                                  <p:childTnLst>
                                    <p:set>
                                      <p:cBhvr>
                                        <p:cTn id="55" dur="1" fill="hold">
                                          <p:stCondLst>
                                            <p:cond delay="0"/>
                                          </p:stCondLst>
                                        </p:cTn>
                                        <p:tgtEl>
                                          <p:spTgt spid="110623"/>
                                        </p:tgtEl>
                                        <p:attrNameLst>
                                          <p:attrName>style.visibility</p:attrName>
                                        </p:attrNameLst>
                                      </p:cBhvr>
                                      <p:to>
                                        <p:strVal val="visible"/>
                                      </p:to>
                                    </p:set>
                                    <p:animEffect transition="in" filter="wipe(left)">
                                      <p:cBhvr>
                                        <p:cTn id="56" dur="1000"/>
                                        <p:tgtEl>
                                          <p:spTgt spid="110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9" grpId="0"/>
      <p:bldP spid="110600" grpId="0" animBg="1"/>
      <p:bldP spid="110601" grpId="0" build="p"/>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PUBLIC GOODS</a:t>
            </a:r>
          </a:p>
        </p:txBody>
      </p:sp>
      <p:grpSp>
        <p:nvGrpSpPr>
          <p:cNvPr id="69635" name="Group 3"/>
          <p:cNvGrpSpPr>
            <a:grpSpLocks/>
          </p:cNvGrpSpPr>
          <p:nvPr/>
        </p:nvGrpSpPr>
        <p:grpSpPr bwMode="auto">
          <a:xfrm>
            <a:off x="304800" y="381000"/>
            <a:ext cx="8229600" cy="487363"/>
            <a:chOff x="288" y="240"/>
            <a:chExt cx="5184" cy="307"/>
          </a:xfrm>
        </p:grpSpPr>
        <p:sp>
          <p:nvSpPr>
            <p:cNvPr id="69648"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600">
                  <a:solidFill>
                    <a:schemeClr val="bg1"/>
                  </a:solidFill>
                  <a:ea typeface="SimSun" panose="02010600030101010101" pitchFamily="2" charset="-122"/>
                </a:rPr>
                <a:t>18.6</a:t>
              </a:r>
            </a:p>
          </p:txBody>
        </p:sp>
        <p:sp>
          <p:nvSpPr>
            <p:cNvPr id="69649"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963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a:spLocks noChangeArrowheads="1"/>
          </p:cNvSpPr>
          <p:nvPr/>
        </p:nvSpPr>
        <p:spPr bwMode="auto">
          <a:xfrm>
            <a:off x="914400" y="974725"/>
            <a:ext cx="58880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000">
                <a:ea typeface="SimSun" panose="02010600030101010101" pitchFamily="2" charset="-122"/>
              </a:rPr>
              <a:t>Public Goods and Market Failure</a:t>
            </a:r>
            <a:endParaRPr lang="zh-CN" altLang="en-US" sz="2000">
              <a:ea typeface="SimSun" panose="02010600030101010101" pitchFamily="2" charset="-122"/>
            </a:endParaRPr>
          </a:p>
        </p:txBody>
      </p:sp>
      <p:sp>
        <p:nvSpPr>
          <p:cNvPr id="112659" name="矩形 7"/>
          <p:cNvSpPr>
            <a:spLocks noChangeArrowheads="1"/>
          </p:cNvSpPr>
          <p:nvPr/>
        </p:nvSpPr>
        <p:spPr bwMode="auto">
          <a:xfrm>
            <a:off x="914400" y="1371600"/>
            <a:ext cx="678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zh-CN" sz="1800" b="1">
                <a:solidFill>
                  <a:schemeClr val="bg2"/>
                </a:solidFill>
                <a:ea typeface="SimSun" panose="02010600030101010101" pitchFamily="2" charset="-122"/>
                <a:cs typeface="Arial" panose="020B0604020202020204" pitchFamily="34" charset="0"/>
              </a:rPr>
              <a:t> </a:t>
            </a:r>
            <a:r>
              <a:rPr lang="en-US" altLang="zh-CN" sz="1800" b="1">
                <a:solidFill>
                  <a:schemeClr val="tx1"/>
                </a:solidFill>
                <a:ea typeface="SimSun" panose="02010600030101010101" pitchFamily="2" charset="-122"/>
                <a:cs typeface="Arial" panose="020B0604020202020204" pitchFamily="34" charset="0"/>
              </a:rPr>
              <a:t>free rider    </a:t>
            </a:r>
            <a:r>
              <a:rPr lang="en-US" altLang="en-US" sz="1800">
                <a:solidFill>
                  <a:schemeClr val="tx1"/>
                </a:solidFill>
                <a:ea typeface="SimSun" panose="02010600030101010101" pitchFamily="2" charset="-122"/>
                <a:cs typeface="Arial" panose="020B0604020202020204" pitchFamily="34" charset="0"/>
              </a:rPr>
              <a:t>Consumer or producer who does not pay for a nonexclusive good in the expectation that others will.</a:t>
            </a:r>
            <a:endParaRPr lang="zh-CN" altLang="en-US" sz="1800">
              <a:solidFill>
                <a:schemeClr val="tx1"/>
              </a:solidFill>
              <a:ea typeface="SimSun" panose="02010600030101010101" pitchFamily="2" charset="-122"/>
              <a:cs typeface="Arial" panose="020B0604020202020204" pitchFamily="34" charset="0"/>
            </a:endParaRPr>
          </a:p>
        </p:txBody>
      </p:sp>
      <p:pic>
        <p:nvPicPr>
          <p:cNvPr id="112660" name="Picture 20" descr="example_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057400"/>
            <a:ext cx="6448425"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1" name="Rectangle 21"/>
          <p:cNvSpPr>
            <a:spLocks noChangeArrowheads="1"/>
          </p:cNvSpPr>
          <p:nvPr/>
        </p:nvSpPr>
        <p:spPr bwMode="auto">
          <a:xfrm>
            <a:off x="914400" y="2514600"/>
            <a:ext cx="7848600" cy="3886200"/>
          </a:xfrm>
          <a:prstGeom prst="rect">
            <a:avLst/>
          </a:prstGeom>
          <a:solidFill>
            <a:srgbClr val="F7F4E8"/>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endParaRPr lang="en-GB" altLang="en-US" sz="1800">
              <a:solidFill>
                <a:schemeClr val="tx1"/>
              </a:solidFill>
              <a:latin typeface="Palatino" pitchFamily="2" charset="0"/>
            </a:endParaRPr>
          </a:p>
        </p:txBody>
      </p:sp>
      <p:sp>
        <p:nvSpPr>
          <p:cNvPr id="112663" name="矩形 8"/>
          <p:cNvSpPr>
            <a:spLocks noChangeArrowheads="1"/>
          </p:cNvSpPr>
          <p:nvPr/>
        </p:nvSpPr>
        <p:spPr bwMode="auto">
          <a:xfrm>
            <a:off x="985838" y="2444750"/>
            <a:ext cx="1147762"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18.14</a:t>
            </a:r>
            <a:endParaRPr lang="zh-CN" altLang="en-US" sz="1200" b="1">
              <a:solidFill>
                <a:srgbClr val="B27CB6"/>
              </a:solidFill>
              <a:ea typeface="SimSun" panose="02010600030101010101" pitchFamily="2" charset="-122"/>
              <a:cs typeface="Arial" panose="020B0604020202020204" pitchFamily="34" charset="0"/>
            </a:endParaRPr>
          </a:p>
        </p:txBody>
      </p:sp>
      <p:sp>
        <p:nvSpPr>
          <p:cNvPr id="112664" name="Rectangle 11"/>
          <p:cNvSpPr>
            <a:spLocks noChangeArrowheads="1"/>
          </p:cNvSpPr>
          <p:nvPr/>
        </p:nvSpPr>
        <p:spPr bwMode="auto">
          <a:xfrm>
            <a:off x="990600" y="2749550"/>
            <a:ext cx="3048000" cy="2984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rPr>
              <a:t>The Demand for Clean Air</a:t>
            </a:r>
          </a:p>
        </p:txBody>
      </p:sp>
      <p:sp>
        <p:nvSpPr>
          <p:cNvPr id="112665" name="矩形 10"/>
          <p:cNvSpPr>
            <a:spLocks noChangeArrowheads="1"/>
          </p:cNvSpPr>
          <p:nvPr/>
        </p:nvSpPr>
        <p:spPr bwMode="auto">
          <a:xfrm>
            <a:off x="914400" y="3054350"/>
            <a:ext cx="32004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three curves describe the willingness to pay for clean air (a reduction in the level of nitrogen oxides) for each of three different households (low income, middle</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income, and high income).</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In general, higher-income households have greater</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demands for clean air than lower-income households. Moreover, each household is less willing to pay for clean air as the level of air quality increases.</a:t>
            </a:r>
          </a:p>
        </p:txBody>
      </p:sp>
      <p:pic>
        <p:nvPicPr>
          <p:cNvPr id="112666" name="Picture 26"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2514600"/>
            <a:ext cx="46767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67" name="Picture 27"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2514600"/>
            <a:ext cx="46767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68" name="Picture 28"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2514600"/>
            <a:ext cx="46767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69" name="Picture 29"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8600" y="2514600"/>
            <a:ext cx="46767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2659"/>
                                        </p:tgtEl>
                                        <p:attrNameLst>
                                          <p:attrName>style.visibility</p:attrName>
                                        </p:attrNameLst>
                                      </p:cBhvr>
                                      <p:to>
                                        <p:strVal val="visible"/>
                                      </p:to>
                                    </p:set>
                                    <p:animEffect transition="in" filter="wipe(left)">
                                      <p:cBhvr>
                                        <p:cTn id="11" dur="500"/>
                                        <p:tgtEl>
                                          <p:spTgt spid="112659"/>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2660"/>
                                        </p:tgtEl>
                                        <p:attrNameLst>
                                          <p:attrName>style.visibility</p:attrName>
                                        </p:attrNameLst>
                                      </p:cBhvr>
                                      <p:to>
                                        <p:strVal val="visible"/>
                                      </p:to>
                                    </p:set>
                                    <p:animEffect transition="in" filter="wipe(left)">
                                      <p:cBhvr>
                                        <p:cTn id="15" dur="500"/>
                                        <p:tgtEl>
                                          <p:spTgt spid="112660"/>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2661"/>
                                        </p:tgtEl>
                                        <p:attrNameLst>
                                          <p:attrName>style.visibility</p:attrName>
                                        </p:attrNameLst>
                                      </p:cBhvr>
                                      <p:to>
                                        <p:strVal val="visible"/>
                                      </p:to>
                                    </p:set>
                                    <p:animEffect transition="in" filter="fade">
                                      <p:cBhvr>
                                        <p:cTn id="19" dur="500"/>
                                        <p:tgtEl>
                                          <p:spTgt spid="112661"/>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2663"/>
                                        </p:tgtEl>
                                        <p:attrNameLst>
                                          <p:attrName>style.visibility</p:attrName>
                                        </p:attrNameLst>
                                      </p:cBhvr>
                                      <p:to>
                                        <p:strVal val="visible"/>
                                      </p:to>
                                    </p:set>
                                    <p:animEffect transition="in" filter="wipe(left)">
                                      <p:cBhvr>
                                        <p:cTn id="23" dur="500"/>
                                        <p:tgtEl>
                                          <p:spTgt spid="112663"/>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2664"/>
                                        </p:tgtEl>
                                        <p:attrNameLst>
                                          <p:attrName>style.visibility</p:attrName>
                                        </p:attrNameLst>
                                      </p:cBhvr>
                                      <p:to>
                                        <p:strVal val="visible"/>
                                      </p:to>
                                    </p:set>
                                    <p:animEffect transition="in" filter="wipe(left)">
                                      <p:cBhvr>
                                        <p:cTn id="27" dur="500"/>
                                        <p:tgtEl>
                                          <p:spTgt spid="112664"/>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2665"/>
                                        </p:tgtEl>
                                        <p:attrNameLst>
                                          <p:attrName>style.visibility</p:attrName>
                                        </p:attrNameLst>
                                      </p:cBhvr>
                                      <p:to>
                                        <p:strVal val="visible"/>
                                      </p:to>
                                    </p:set>
                                    <p:animEffect transition="in" filter="wipe(left)">
                                      <p:cBhvr>
                                        <p:cTn id="31" dur="500"/>
                                        <p:tgtEl>
                                          <p:spTgt spid="112665"/>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112666"/>
                                        </p:tgtEl>
                                        <p:attrNameLst>
                                          <p:attrName>style.visibility</p:attrName>
                                        </p:attrNameLst>
                                      </p:cBhvr>
                                      <p:to>
                                        <p:strVal val="visible"/>
                                      </p:to>
                                    </p:set>
                                    <p:animEffect transition="in" filter="wipe(left)">
                                      <p:cBhvr>
                                        <p:cTn id="35" dur="500"/>
                                        <p:tgtEl>
                                          <p:spTgt spid="112666"/>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112667"/>
                                        </p:tgtEl>
                                        <p:attrNameLst>
                                          <p:attrName>style.visibility</p:attrName>
                                        </p:attrNameLst>
                                      </p:cBhvr>
                                      <p:to>
                                        <p:strVal val="visible"/>
                                      </p:to>
                                    </p:set>
                                    <p:animEffect transition="in" filter="wipe(left)">
                                      <p:cBhvr>
                                        <p:cTn id="39" dur="1000"/>
                                        <p:tgtEl>
                                          <p:spTgt spid="112667"/>
                                        </p:tgtEl>
                                      </p:cBhvr>
                                    </p:animEffect>
                                  </p:childTnLst>
                                </p:cTn>
                              </p:par>
                            </p:childTnLst>
                          </p:cTn>
                        </p:par>
                        <p:par>
                          <p:cTn id="40" fill="hold" nodeType="afterGroup">
                            <p:stCondLst>
                              <p:cond delay="5000"/>
                            </p:stCondLst>
                            <p:childTnLst>
                              <p:par>
                                <p:cTn id="41" presetID="22" presetClass="entr" presetSubtype="8" fill="hold" nodeType="afterEffect">
                                  <p:stCondLst>
                                    <p:cond delay="0"/>
                                  </p:stCondLst>
                                  <p:childTnLst>
                                    <p:set>
                                      <p:cBhvr>
                                        <p:cTn id="42" dur="1" fill="hold">
                                          <p:stCondLst>
                                            <p:cond delay="0"/>
                                          </p:stCondLst>
                                        </p:cTn>
                                        <p:tgtEl>
                                          <p:spTgt spid="112668"/>
                                        </p:tgtEl>
                                        <p:attrNameLst>
                                          <p:attrName>style.visibility</p:attrName>
                                        </p:attrNameLst>
                                      </p:cBhvr>
                                      <p:to>
                                        <p:strVal val="visible"/>
                                      </p:to>
                                    </p:set>
                                    <p:animEffect transition="in" filter="wipe(left)">
                                      <p:cBhvr>
                                        <p:cTn id="43" dur="1000"/>
                                        <p:tgtEl>
                                          <p:spTgt spid="112668"/>
                                        </p:tgtEl>
                                      </p:cBhvr>
                                    </p:animEffect>
                                  </p:childTnLst>
                                </p:cTn>
                              </p:par>
                            </p:childTnLst>
                          </p:cTn>
                        </p:par>
                        <p:par>
                          <p:cTn id="44" fill="hold" nodeType="afterGroup">
                            <p:stCondLst>
                              <p:cond delay="6000"/>
                            </p:stCondLst>
                            <p:childTnLst>
                              <p:par>
                                <p:cTn id="45" presetID="22" presetClass="entr" presetSubtype="8" fill="hold" nodeType="afterEffect">
                                  <p:stCondLst>
                                    <p:cond delay="0"/>
                                  </p:stCondLst>
                                  <p:childTnLst>
                                    <p:set>
                                      <p:cBhvr>
                                        <p:cTn id="46" dur="1" fill="hold">
                                          <p:stCondLst>
                                            <p:cond delay="0"/>
                                          </p:stCondLst>
                                        </p:cTn>
                                        <p:tgtEl>
                                          <p:spTgt spid="112669"/>
                                        </p:tgtEl>
                                        <p:attrNameLst>
                                          <p:attrName>style.visibility</p:attrName>
                                        </p:attrNameLst>
                                      </p:cBhvr>
                                      <p:to>
                                        <p:strVal val="visible"/>
                                      </p:to>
                                    </p:set>
                                    <p:animEffect transition="in" filter="wipe(left)">
                                      <p:cBhvr>
                                        <p:cTn id="47" dur="1000"/>
                                        <p:tgtEl>
                                          <p:spTgt spid="112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2659" grpId="0"/>
      <p:bldP spid="112661" grpId="0" animBg="1"/>
      <p:bldP spid="112663" grpId="0"/>
      <p:bldP spid="112664" grpId="0" animBg="1"/>
      <p:bldP spid="112665" grpId="0"/>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391400" cy="487363"/>
          </a:xfrm>
        </p:spPr>
        <p:txBody>
          <a:bodyPr/>
          <a:lstStyle/>
          <a:p>
            <a:r>
              <a:rPr lang="en-GB" dirty="0" smtClean="0"/>
              <a:t>Public good game</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8600" y="685800"/>
                <a:ext cx="8839200" cy="5638800"/>
              </a:xfrm>
            </p:spPr>
            <p:txBody>
              <a:bodyPr/>
              <a:lstStyle/>
              <a:p>
                <a:pPr marL="0" indent="0">
                  <a:buNone/>
                </a:pPr>
                <a14:m>
                  <m:oMath xmlns:m="http://schemas.openxmlformats.org/officeDocument/2006/math">
                    <m:r>
                      <a:rPr lang="en-GB" sz="2200" i="1" dirty="0" smtClean="0">
                        <a:solidFill>
                          <a:schemeClr val="tx1"/>
                        </a:solidFill>
                        <a:latin typeface="Cambria Math" panose="02040503050406030204" pitchFamily="18" charset="0"/>
                      </a:rPr>
                      <m:t>𝑁</m:t>
                    </m:r>
                  </m:oMath>
                </a14:m>
                <a:r>
                  <a:rPr lang="en-GB" sz="2200" dirty="0" smtClean="0">
                    <a:solidFill>
                      <a:schemeClr val="tx1"/>
                    </a:solidFill>
                  </a:rPr>
                  <a:t> subjects denoted by </a:t>
                </a:r>
                <a14:m>
                  <m:oMath xmlns:m="http://schemas.openxmlformats.org/officeDocument/2006/math">
                    <m:r>
                      <a:rPr lang="en-GB" sz="2200" b="0" i="1" smtClean="0">
                        <a:solidFill>
                          <a:schemeClr val="tx1"/>
                        </a:solidFill>
                        <a:latin typeface="Cambria Math" panose="02040503050406030204" pitchFamily="18" charset="0"/>
                      </a:rPr>
                      <m:t>𝑖</m:t>
                    </m:r>
                    <m:r>
                      <a:rPr lang="en-GB" sz="2200" b="0" i="1" smtClean="0">
                        <a:solidFill>
                          <a:schemeClr val="tx1"/>
                        </a:solidFill>
                        <a:latin typeface="Cambria Math" panose="02040503050406030204" pitchFamily="18" charset="0"/>
                        <a:ea typeface="Cambria Math" panose="02040503050406030204" pitchFamily="18" charset="0"/>
                      </a:rPr>
                      <m:t>∈</m:t>
                    </m:r>
                    <m:d>
                      <m:dPr>
                        <m:begChr m:val="{"/>
                        <m:endChr m:val="}"/>
                        <m:ctrlPr>
                          <a:rPr lang="en-GB" sz="2200" b="0" i="1" smtClean="0">
                            <a:solidFill>
                              <a:schemeClr val="tx1"/>
                            </a:solidFill>
                            <a:latin typeface="Cambria Math" panose="02040503050406030204" pitchFamily="18" charset="0"/>
                            <a:ea typeface="Cambria Math" panose="02040503050406030204" pitchFamily="18" charset="0"/>
                          </a:rPr>
                        </m:ctrlPr>
                      </m:dPr>
                      <m:e>
                        <m:r>
                          <a:rPr lang="en-GB" sz="2200" b="0" i="1" smtClean="0">
                            <a:solidFill>
                              <a:schemeClr val="tx1"/>
                            </a:solidFill>
                            <a:latin typeface="Cambria Math" panose="02040503050406030204" pitchFamily="18" charset="0"/>
                            <a:ea typeface="Cambria Math" panose="02040503050406030204" pitchFamily="18" charset="0"/>
                          </a:rPr>
                          <m:t>1, 2,….., </m:t>
                        </m:r>
                        <m:r>
                          <a:rPr lang="en-GB" sz="2200" b="0" i="1" smtClean="0">
                            <a:solidFill>
                              <a:schemeClr val="tx1"/>
                            </a:solidFill>
                            <a:latin typeface="Cambria Math" panose="02040503050406030204" pitchFamily="18" charset="0"/>
                            <a:ea typeface="Cambria Math" panose="02040503050406030204" pitchFamily="18" charset="0"/>
                          </a:rPr>
                          <m:t>𝑁</m:t>
                        </m:r>
                      </m:e>
                    </m:d>
                    <m:r>
                      <a:rPr lang="en-GB" sz="2200" b="0" i="1" smtClean="0">
                        <a:solidFill>
                          <a:schemeClr val="tx1"/>
                        </a:solidFill>
                        <a:latin typeface="Cambria Math" panose="02040503050406030204" pitchFamily="18" charset="0"/>
                        <a:ea typeface="Cambria Math" panose="02040503050406030204" pitchFamily="18" charset="0"/>
                      </a:rPr>
                      <m:t> </m:t>
                    </m:r>
                  </m:oMath>
                </a14:m>
                <a:r>
                  <a:rPr lang="en-GB" sz="2200" dirty="0" smtClean="0">
                    <a:solidFill>
                      <a:schemeClr val="tx1"/>
                    </a:solidFill>
                  </a:rPr>
                  <a:t> are endowed by </a:t>
                </a:r>
                <a14:m>
                  <m:oMath xmlns:m="http://schemas.openxmlformats.org/officeDocument/2006/math">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𝑒</m:t>
                        </m:r>
                      </m:e>
                      <m:sub>
                        <m:r>
                          <a:rPr lang="en-GB" sz="2200" b="0" i="1" smtClean="0">
                            <a:solidFill>
                              <a:schemeClr val="tx1"/>
                            </a:solidFill>
                            <a:latin typeface="Cambria Math" panose="02040503050406030204" pitchFamily="18" charset="0"/>
                          </a:rPr>
                          <m:t>𝑖</m:t>
                        </m:r>
                      </m:sub>
                    </m:sSub>
                  </m:oMath>
                </a14:m>
                <a:endParaRPr lang="en-GB" sz="2200" dirty="0" smtClean="0">
                  <a:solidFill>
                    <a:schemeClr val="tx1"/>
                  </a:solidFill>
                </a:endParaRPr>
              </a:p>
              <a:p>
                <a:pPr marL="0" indent="0">
                  <a:buNone/>
                </a:pPr>
                <a:r>
                  <a:rPr lang="en-GB" sz="2200" dirty="0" smtClean="0">
                    <a:solidFill>
                      <a:schemeClr val="tx1"/>
                    </a:solidFill>
                  </a:rPr>
                  <a:t>They contribute simultaneously to a public good. The contribution of subject </a:t>
                </a:r>
                <a14:m>
                  <m:oMath xmlns:m="http://schemas.openxmlformats.org/officeDocument/2006/math">
                    <m:r>
                      <a:rPr lang="en-GB" sz="2200" b="0" i="1" smtClean="0">
                        <a:solidFill>
                          <a:schemeClr val="tx1"/>
                        </a:solidFill>
                        <a:latin typeface="Cambria Math" panose="02040503050406030204" pitchFamily="18" charset="0"/>
                      </a:rPr>
                      <m:t>𝑖</m:t>
                    </m:r>
                  </m:oMath>
                </a14:m>
                <a:r>
                  <a:rPr lang="en-GB" sz="2200" dirty="0" smtClean="0">
                    <a:solidFill>
                      <a:schemeClr val="tx1"/>
                    </a:solidFill>
                  </a:rPr>
                  <a:t> is denoted by </a:t>
                </a:r>
                <a14:m>
                  <m:oMath xmlns:m="http://schemas.openxmlformats.org/officeDocument/2006/math">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r>
                      <a:rPr lang="en-GB" sz="2200" b="0" i="1" smtClean="0">
                        <a:solidFill>
                          <a:schemeClr val="tx1"/>
                        </a:solidFill>
                        <a:latin typeface="Cambria Math" panose="02040503050406030204" pitchFamily="18" charset="0"/>
                      </a:rPr>
                      <m:t>.</m:t>
                    </m:r>
                  </m:oMath>
                </a14:m>
                <a:r>
                  <a:rPr lang="en-GB" sz="2200" dirty="0" smtClean="0">
                    <a:solidFill>
                      <a:schemeClr val="tx1"/>
                    </a:solidFill>
                  </a:rPr>
                  <a:t> The amount of public good is the sum of the contributions: </a:t>
                </a:r>
                <a14:m>
                  <m:oMath xmlns:m="http://schemas.openxmlformats.org/officeDocument/2006/math">
                    <m:r>
                      <a:rPr lang="en-GB" sz="2200" b="0" i="1" smtClean="0">
                        <a:solidFill>
                          <a:schemeClr val="tx1"/>
                        </a:solidFill>
                        <a:latin typeface="Cambria Math" panose="02040503050406030204" pitchFamily="18" charset="0"/>
                      </a:rPr>
                      <m:t>𝐺</m:t>
                    </m:r>
                    <m:r>
                      <a:rPr lang="en-GB" sz="2200" b="0" i="1" smtClean="0">
                        <a:solidFill>
                          <a:schemeClr val="tx1"/>
                        </a:solidFill>
                        <a:latin typeface="Cambria Math" panose="02040503050406030204" pitchFamily="18" charset="0"/>
                      </a:rPr>
                      <m:t>=</m:t>
                    </m:r>
                    <m:nary>
                      <m:naryPr>
                        <m:chr m:val="∑"/>
                        <m:ctrlPr>
                          <a:rPr lang="en-GB" sz="2200" b="0" i="1" smtClean="0">
                            <a:solidFill>
                              <a:schemeClr val="tx1"/>
                            </a:solidFill>
                            <a:latin typeface="Cambria Math" panose="02040503050406030204" pitchFamily="18" charset="0"/>
                          </a:rPr>
                        </m:ctrlPr>
                      </m:naryPr>
                      <m:sub>
                        <m:r>
                          <m:rPr>
                            <m:brk m:alnAt="23"/>
                          </m:rPr>
                          <a:rPr lang="en-GB" sz="2200" b="0" i="1" smtClean="0">
                            <a:solidFill>
                              <a:schemeClr val="tx1"/>
                            </a:solidFill>
                            <a:latin typeface="Cambria Math" panose="02040503050406030204" pitchFamily="18" charset="0"/>
                          </a:rPr>
                          <m:t>𝑖</m:t>
                        </m:r>
                        <m:r>
                          <a:rPr lang="en-GB" sz="2200" b="0" i="1" smtClean="0">
                            <a:solidFill>
                              <a:schemeClr val="tx1"/>
                            </a:solidFill>
                            <a:latin typeface="Cambria Math" panose="02040503050406030204" pitchFamily="18" charset="0"/>
                          </a:rPr>
                          <m:t>=1</m:t>
                        </m:r>
                      </m:sub>
                      <m:sup>
                        <m:r>
                          <a:rPr lang="en-GB" sz="2200" b="0" i="1" smtClean="0">
                            <a:solidFill>
                              <a:schemeClr val="tx1"/>
                            </a:solidFill>
                            <a:latin typeface="Cambria Math" panose="02040503050406030204" pitchFamily="18" charset="0"/>
                          </a:rPr>
                          <m:t>𝑁</m:t>
                        </m:r>
                      </m:sup>
                      <m:e>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e>
                    </m:nary>
                  </m:oMath>
                </a14:m>
                <a:endParaRPr lang="en-GB" sz="2200" dirty="0" smtClean="0">
                  <a:solidFill>
                    <a:schemeClr val="tx1"/>
                  </a:solidFill>
                </a:endParaRPr>
              </a:p>
              <a:p>
                <a:pPr marL="0" indent="0">
                  <a:buNone/>
                </a:pPr>
                <a:r>
                  <a:rPr lang="en-GB" sz="2200" dirty="0" smtClean="0">
                    <a:solidFill>
                      <a:schemeClr val="tx1"/>
                    </a:solidFill>
                  </a:rPr>
                  <a:t> The utility of subject </a:t>
                </a:r>
                <a14:m>
                  <m:oMath xmlns:m="http://schemas.openxmlformats.org/officeDocument/2006/math">
                    <m:r>
                      <a:rPr lang="en-GB" sz="2200" b="0" i="1" smtClean="0">
                        <a:solidFill>
                          <a:schemeClr val="tx1"/>
                        </a:solidFill>
                        <a:latin typeface="Cambria Math" panose="02040503050406030204" pitchFamily="18" charset="0"/>
                      </a:rPr>
                      <m:t>𝑖</m:t>
                    </m:r>
                    <m:r>
                      <a:rPr lang="en-GB" sz="2200" b="0" i="1" smtClean="0">
                        <a:solidFill>
                          <a:schemeClr val="tx1"/>
                        </a:solidFill>
                        <a:latin typeface="Cambria Math" panose="02040503050406030204" pitchFamily="18" charset="0"/>
                      </a:rPr>
                      <m:t> </m:t>
                    </m:r>
                  </m:oMath>
                </a14:m>
                <a:r>
                  <a:rPr lang="en-GB" sz="2200" dirty="0" smtClean="0">
                    <a:solidFill>
                      <a:schemeClr val="tx1"/>
                    </a:solidFill>
                  </a:rPr>
                  <a:t>is given by:</a:t>
                </a:r>
              </a:p>
              <a:p>
                <a:pPr marL="0" indent="0">
                  <a:buNone/>
                </a:pPr>
                <a14:m>
                  <m:oMathPara xmlns:m="http://schemas.openxmlformats.org/officeDocument/2006/math">
                    <m:oMathParaPr>
                      <m:jc m:val="centerGroup"/>
                    </m:oMathParaPr>
                    <m:oMath xmlns:m="http://schemas.openxmlformats.org/officeDocument/2006/math">
                      <m:r>
                        <a:rPr lang="en-GB" sz="2200" b="0" i="1" smtClean="0">
                          <a:solidFill>
                            <a:schemeClr val="tx1"/>
                          </a:solidFill>
                          <a:latin typeface="Cambria Math" panose="02040503050406030204" pitchFamily="18" charset="0"/>
                        </a:rPr>
                        <m:t>𝑢</m:t>
                      </m:r>
                      <m:d>
                        <m:dPr>
                          <m:ctrlPr>
                            <a:rPr lang="en-GB" sz="2200" b="0" i="1" smtClean="0">
                              <a:solidFill>
                                <a:schemeClr val="tx1"/>
                              </a:solidFill>
                              <a:latin typeface="Cambria Math" panose="02040503050406030204" pitchFamily="18" charset="0"/>
                            </a:rPr>
                          </m:ctrlPr>
                        </m:dPr>
                        <m:e>
                          <m:r>
                            <a:rPr lang="en-GB" sz="2200" i="1" smtClean="0">
                              <a:solidFill>
                                <a:schemeClr val="tx1"/>
                              </a:solidFill>
                              <a:latin typeface="Cambria Math" panose="02040503050406030204" pitchFamily="18" charset="0"/>
                            </a:rPr>
                            <m:t>𝐺</m:t>
                          </m:r>
                        </m:e>
                      </m:d>
                      <m:r>
                        <a:rPr lang="en-GB" sz="2200" b="0" i="0" smtClean="0">
                          <a:solidFill>
                            <a:schemeClr val="tx1"/>
                          </a:solidFill>
                          <a:latin typeface="Cambria Math" panose="02040503050406030204" pitchFamily="18" charset="0"/>
                        </a:rPr>
                        <m:t>+</m:t>
                      </m:r>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𝑒</m:t>
                          </m:r>
                        </m:e>
                        <m:sub>
                          <m:r>
                            <a:rPr lang="en-GB" sz="2200" b="0" i="1" smtClean="0">
                              <a:solidFill>
                                <a:schemeClr val="tx1"/>
                              </a:solidFill>
                              <a:latin typeface="Cambria Math" panose="02040503050406030204" pitchFamily="18" charset="0"/>
                            </a:rPr>
                            <m:t>𝑖</m:t>
                          </m:r>
                        </m:sub>
                      </m:sSub>
                      <m:r>
                        <a:rPr lang="en-GB" sz="2200" b="0" i="1" smtClean="0">
                          <a:solidFill>
                            <a:schemeClr val="tx1"/>
                          </a:solidFill>
                          <a:latin typeface="Cambria Math" panose="02040503050406030204" pitchFamily="18" charset="0"/>
                        </a:rPr>
                        <m:t>−</m:t>
                      </m:r>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oMath>
                  </m:oMathPara>
                </a14:m>
                <a:endParaRPr lang="en-GB" sz="2200" dirty="0" smtClean="0">
                  <a:solidFill>
                    <a:schemeClr val="tx1"/>
                  </a:solidFill>
                </a:endParaRPr>
              </a:p>
              <a:p>
                <a:pPr marL="0" indent="0">
                  <a:buNone/>
                </a:pPr>
                <a:r>
                  <a:rPr lang="en-GB" sz="2200" dirty="0" smtClean="0">
                    <a:solidFill>
                      <a:schemeClr val="tx1"/>
                    </a:solidFill>
                  </a:rPr>
                  <a:t>where </a:t>
                </a:r>
                <a14:m>
                  <m:oMath xmlns:m="http://schemas.openxmlformats.org/officeDocument/2006/math">
                    <m:sSup>
                      <m:sSupPr>
                        <m:ctrlPr>
                          <a:rPr lang="en-GB" sz="2200" b="0" i="1" smtClean="0">
                            <a:solidFill>
                              <a:schemeClr val="tx1"/>
                            </a:solidFill>
                            <a:latin typeface="Cambria Math" panose="02040503050406030204" pitchFamily="18" charset="0"/>
                          </a:rPr>
                        </m:ctrlPr>
                      </m:sSupPr>
                      <m:e>
                        <m:r>
                          <a:rPr lang="en-GB" sz="2200" b="0" i="1" smtClean="0">
                            <a:solidFill>
                              <a:schemeClr val="tx1"/>
                            </a:solidFill>
                            <a:latin typeface="Cambria Math" panose="02040503050406030204" pitchFamily="18" charset="0"/>
                          </a:rPr>
                          <m:t>𝑢</m:t>
                        </m:r>
                      </m:e>
                      <m:sup>
                        <m:r>
                          <a:rPr lang="en-GB" sz="2200" b="0" i="1" smtClean="0">
                            <a:solidFill>
                              <a:schemeClr val="tx1"/>
                            </a:solidFill>
                            <a:latin typeface="Cambria Math" panose="02040503050406030204" pitchFamily="18" charset="0"/>
                          </a:rPr>
                          <m:t>′</m:t>
                        </m:r>
                      </m:sup>
                    </m:sSup>
                    <m:r>
                      <a:rPr lang="en-GB" sz="2200" b="0" i="1" smtClean="0">
                        <a:solidFill>
                          <a:schemeClr val="tx1"/>
                        </a:solidFill>
                        <a:latin typeface="Cambria Math" panose="02040503050406030204" pitchFamily="18" charset="0"/>
                      </a:rPr>
                      <m:t>&gt;0</m:t>
                    </m:r>
                  </m:oMath>
                </a14:m>
                <a:r>
                  <a:rPr lang="en-GB" sz="2200" dirty="0" smtClean="0">
                    <a:solidFill>
                      <a:schemeClr val="tx1"/>
                    </a:solidFill>
                  </a:rPr>
                  <a:t> and </a:t>
                </a:r>
                <a14:m>
                  <m:oMath xmlns:m="http://schemas.openxmlformats.org/officeDocument/2006/math">
                    <m:r>
                      <a:rPr lang="en-GB" sz="2200" b="0" i="1" smtClean="0">
                        <a:solidFill>
                          <a:schemeClr val="tx1"/>
                        </a:solidFill>
                        <a:latin typeface="Cambria Math" panose="02040503050406030204" pitchFamily="18" charset="0"/>
                      </a:rPr>
                      <m:t>𝑢</m:t>
                    </m:r>
                    <m:r>
                      <a:rPr lang="en-GB" sz="2200" b="0" i="1" smtClean="0">
                        <a:solidFill>
                          <a:schemeClr val="tx1"/>
                        </a:solidFill>
                        <a:latin typeface="Cambria Math" panose="02040503050406030204" pitchFamily="18" charset="0"/>
                      </a:rPr>
                      <m:t>"&lt;0</m:t>
                    </m:r>
                  </m:oMath>
                </a14:m>
                <a:r>
                  <a:rPr lang="en-GB" sz="2200" dirty="0" smtClean="0">
                    <a:solidFill>
                      <a:schemeClr val="tx1"/>
                    </a:solidFill>
                  </a:rPr>
                  <a:t> and </a:t>
                </a:r>
              </a:p>
              <a:p>
                <a:pPr marL="0" indent="0">
                  <a:buNone/>
                </a:pPr>
                <a:r>
                  <a:rPr lang="en-GB" sz="2200" dirty="0" smtClean="0">
                    <a:solidFill>
                      <a:schemeClr val="tx1"/>
                    </a:solidFill>
                  </a:rPr>
                  <a:t>it exist a </a:t>
                </a:r>
                <a14:m>
                  <m:oMath xmlns:m="http://schemas.openxmlformats.org/officeDocument/2006/math">
                    <m:sSup>
                      <m:sSupPr>
                        <m:ctrlPr>
                          <a:rPr lang="en-GB" sz="2200" i="1" dirty="0" smtClean="0">
                            <a:solidFill>
                              <a:schemeClr val="tx1"/>
                            </a:solidFill>
                            <a:latin typeface="Cambria Math" panose="02040503050406030204" pitchFamily="18" charset="0"/>
                          </a:rPr>
                        </m:ctrlPr>
                      </m:sSupPr>
                      <m:e>
                        <m:r>
                          <a:rPr lang="en-GB" sz="2200" b="0" i="1" dirty="0" smtClean="0">
                            <a:solidFill>
                              <a:schemeClr val="tx1"/>
                            </a:solidFill>
                            <a:latin typeface="Cambria Math" panose="02040503050406030204" pitchFamily="18" charset="0"/>
                          </a:rPr>
                          <m:t>𝐺</m:t>
                        </m:r>
                      </m:e>
                      <m:sup>
                        <m:r>
                          <a:rPr lang="en-GB" sz="2200" b="0" i="1" dirty="0" smtClean="0">
                            <a:solidFill>
                              <a:schemeClr val="tx1"/>
                            </a:solidFill>
                            <a:latin typeface="Cambria Math" panose="02040503050406030204" pitchFamily="18" charset="0"/>
                          </a:rPr>
                          <m:t>∗</m:t>
                        </m:r>
                      </m:sup>
                    </m:sSup>
                    <m:r>
                      <a:rPr lang="en-GB" sz="2200" b="0" i="1" dirty="0" smtClean="0">
                        <a:solidFill>
                          <a:schemeClr val="tx1"/>
                        </a:solidFill>
                        <a:latin typeface="Cambria Math" panose="02040503050406030204" pitchFamily="18" charset="0"/>
                      </a:rPr>
                      <m:t> </m:t>
                    </m:r>
                  </m:oMath>
                </a14:m>
                <a:r>
                  <a:rPr lang="en-GB" sz="2200" dirty="0" smtClean="0">
                    <a:solidFill>
                      <a:schemeClr val="tx1"/>
                    </a:solidFill>
                  </a:rPr>
                  <a:t>such that: </a:t>
                </a:r>
              </a:p>
              <a:p>
                <a:pPr marL="0" indent="0">
                  <a:buNone/>
                </a:pPr>
                <a14:m>
                  <m:oMath xmlns:m="http://schemas.openxmlformats.org/officeDocument/2006/math">
                    <m:sSup>
                      <m:sSupPr>
                        <m:ctrlPr>
                          <a:rPr lang="en-GB" sz="2200" b="0" i="1" smtClean="0">
                            <a:solidFill>
                              <a:schemeClr val="tx1"/>
                            </a:solidFill>
                            <a:latin typeface="Cambria Math" panose="02040503050406030204" pitchFamily="18" charset="0"/>
                          </a:rPr>
                        </m:ctrlPr>
                      </m:sSupPr>
                      <m:e>
                        <m:r>
                          <a:rPr lang="en-GB" sz="2200" b="0" i="1" smtClean="0">
                            <a:solidFill>
                              <a:schemeClr val="tx1"/>
                            </a:solidFill>
                            <a:latin typeface="Cambria Math" panose="02040503050406030204" pitchFamily="18" charset="0"/>
                          </a:rPr>
                          <m:t>𝑢</m:t>
                        </m:r>
                      </m:e>
                      <m:sup>
                        <m:r>
                          <a:rPr lang="en-GB" sz="2200" b="0" i="1" smtClean="0">
                            <a:solidFill>
                              <a:schemeClr val="tx1"/>
                            </a:solidFill>
                            <a:latin typeface="Cambria Math" panose="02040503050406030204" pitchFamily="18" charset="0"/>
                          </a:rPr>
                          <m:t>′</m:t>
                        </m:r>
                      </m:sup>
                    </m:sSup>
                    <m:r>
                      <a:rPr lang="en-GB" sz="2200" b="0" i="1" dirty="0" smtClean="0">
                        <a:solidFill>
                          <a:schemeClr val="tx1"/>
                        </a:solidFill>
                        <a:latin typeface="Cambria Math" panose="02040503050406030204" pitchFamily="18" charset="0"/>
                      </a:rPr>
                      <m:t>=</m:t>
                    </m:r>
                    <m:r>
                      <a:rPr lang="en-GB" sz="2200" i="1" dirty="0" smtClean="0">
                        <a:solidFill>
                          <a:schemeClr val="tx1"/>
                        </a:solidFill>
                        <a:latin typeface="Cambria Math" panose="02040503050406030204" pitchFamily="18" charset="0"/>
                      </a:rPr>
                      <m:t>1</m:t>
                    </m:r>
                  </m:oMath>
                </a14:m>
                <a:r>
                  <a:rPr lang="en-GB" sz="2200" dirty="0" smtClean="0">
                    <a:solidFill>
                      <a:schemeClr val="tx1"/>
                    </a:solidFill>
                  </a:rPr>
                  <a:t> for </a:t>
                </a:r>
                <a14:m>
                  <m:oMath xmlns:m="http://schemas.openxmlformats.org/officeDocument/2006/math">
                    <m:r>
                      <a:rPr lang="en-GB" sz="2200" b="0" i="1" smtClean="0">
                        <a:solidFill>
                          <a:schemeClr val="tx1"/>
                        </a:solidFill>
                        <a:latin typeface="Cambria Math" panose="02040503050406030204" pitchFamily="18" charset="0"/>
                      </a:rPr>
                      <m:t>𝐺</m:t>
                    </m:r>
                    <m:r>
                      <a:rPr lang="en-GB" sz="2200" b="0" i="1" smtClean="0">
                        <a:solidFill>
                          <a:schemeClr val="tx1"/>
                        </a:solidFill>
                        <a:latin typeface="Cambria Math" panose="02040503050406030204" pitchFamily="18" charset="0"/>
                      </a:rPr>
                      <m:t>=</m:t>
                    </m:r>
                    <m:sSup>
                      <m:sSupPr>
                        <m:ctrlPr>
                          <a:rPr lang="en-GB" sz="2200" i="1" dirty="0" smtClean="0">
                            <a:solidFill>
                              <a:schemeClr val="tx1"/>
                            </a:solidFill>
                            <a:latin typeface="Cambria Math" panose="02040503050406030204" pitchFamily="18" charset="0"/>
                          </a:rPr>
                        </m:ctrlPr>
                      </m:sSupPr>
                      <m:e>
                        <m:r>
                          <a:rPr lang="en-GB" sz="2200" b="0" i="1" dirty="0" smtClean="0">
                            <a:solidFill>
                              <a:schemeClr val="tx1"/>
                            </a:solidFill>
                            <a:latin typeface="Cambria Math" panose="02040503050406030204" pitchFamily="18" charset="0"/>
                          </a:rPr>
                          <m:t>𝐺</m:t>
                        </m:r>
                      </m:e>
                      <m:sup>
                        <m:r>
                          <a:rPr lang="en-GB" sz="2200" b="0" i="1" dirty="0" smtClean="0">
                            <a:solidFill>
                              <a:schemeClr val="tx1"/>
                            </a:solidFill>
                            <a:latin typeface="Cambria Math" panose="02040503050406030204" pitchFamily="18" charset="0"/>
                          </a:rPr>
                          <m:t>∗</m:t>
                        </m:r>
                      </m:sup>
                    </m:sSup>
                  </m:oMath>
                </a14:m>
                <a:r>
                  <a:rPr lang="en-GB" sz="2200" dirty="0" smtClean="0">
                    <a:solidFill>
                      <a:schemeClr val="tx1"/>
                    </a:solidFill>
                  </a:rPr>
                  <a:t> and </a:t>
                </a:r>
                <a14:m>
                  <m:oMath xmlns:m="http://schemas.openxmlformats.org/officeDocument/2006/math">
                    <m:sSup>
                      <m:sSupPr>
                        <m:ctrlPr>
                          <a:rPr lang="en-GB" sz="2200" b="0" i="1" smtClean="0">
                            <a:solidFill>
                              <a:schemeClr val="tx1"/>
                            </a:solidFill>
                            <a:latin typeface="Cambria Math" panose="02040503050406030204" pitchFamily="18" charset="0"/>
                          </a:rPr>
                        </m:ctrlPr>
                      </m:sSupPr>
                      <m:e>
                        <m:r>
                          <a:rPr lang="en-GB" sz="2200" b="0" i="1" smtClean="0">
                            <a:solidFill>
                              <a:schemeClr val="tx1"/>
                            </a:solidFill>
                            <a:latin typeface="Cambria Math" panose="02040503050406030204" pitchFamily="18" charset="0"/>
                          </a:rPr>
                          <m:t>𝑢</m:t>
                        </m:r>
                      </m:e>
                      <m:sup>
                        <m:r>
                          <a:rPr lang="en-GB" sz="2200" b="0" i="1" smtClean="0">
                            <a:solidFill>
                              <a:schemeClr val="tx1"/>
                            </a:solidFill>
                            <a:latin typeface="Cambria Math" panose="02040503050406030204" pitchFamily="18" charset="0"/>
                          </a:rPr>
                          <m:t>′</m:t>
                        </m:r>
                      </m:sup>
                    </m:sSup>
                    <m:r>
                      <a:rPr lang="en-GB" sz="2200" b="0" i="1" smtClean="0">
                        <a:solidFill>
                          <a:schemeClr val="tx1"/>
                        </a:solidFill>
                        <a:latin typeface="Cambria Math" panose="02040503050406030204" pitchFamily="18" charset="0"/>
                      </a:rPr>
                      <m:t>&lt;1</m:t>
                    </m:r>
                  </m:oMath>
                </a14:m>
                <a:r>
                  <a:rPr lang="en-GB" sz="2200" dirty="0" smtClean="0">
                    <a:solidFill>
                      <a:schemeClr val="tx1"/>
                    </a:solidFill>
                  </a:rPr>
                  <a:t> for all </a:t>
                </a:r>
                <a14:m>
                  <m:oMath xmlns:m="http://schemas.openxmlformats.org/officeDocument/2006/math">
                    <m:r>
                      <a:rPr lang="en-GB" sz="2200" b="0" i="1" smtClean="0">
                        <a:solidFill>
                          <a:schemeClr val="tx1"/>
                        </a:solidFill>
                        <a:latin typeface="Cambria Math" panose="02040503050406030204" pitchFamily="18" charset="0"/>
                      </a:rPr>
                      <m:t>𝐺</m:t>
                    </m:r>
                    <m:r>
                      <a:rPr lang="en-GB" sz="2200" b="0" i="1" smtClean="0">
                        <a:solidFill>
                          <a:schemeClr val="tx1"/>
                        </a:solidFill>
                        <a:latin typeface="Cambria Math" panose="02040503050406030204" pitchFamily="18" charset="0"/>
                      </a:rPr>
                      <m:t>&lt;</m:t>
                    </m:r>
                    <m:sSup>
                      <m:sSupPr>
                        <m:ctrlPr>
                          <a:rPr lang="en-GB" sz="2200" i="1" dirty="0" smtClean="0">
                            <a:solidFill>
                              <a:schemeClr val="tx1"/>
                            </a:solidFill>
                            <a:latin typeface="Cambria Math" panose="02040503050406030204" pitchFamily="18" charset="0"/>
                          </a:rPr>
                        </m:ctrlPr>
                      </m:sSupPr>
                      <m:e>
                        <m:r>
                          <a:rPr lang="en-GB" sz="2200" b="0" i="1" dirty="0" smtClean="0">
                            <a:solidFill>
                              <a:schemeClr val="tx1"/>
                            </a:solidFill>
                            <a:latin typeface="Cambria Math" panose="02040503050406030204" pitchFamily="18" charset="0"/>
                          </a:rPr>
                          <m:t>𝐺</m:t>
                        </m:r>
                      </m:e>
                      <m:sup>
                        <m:r>
                          <a:rPr lang="en-GB" sz="2200" b="0" i="1" dirty="0" smtClean="0">
                            <a:solidFill>
                              <a:schemeClr val="tx1"/>
                            </a:solidFill>
                            <a:latin typeface="Cambria Math" panose="02040503050406030204" pitchFamily="18" charset="0"/>
                          </a:rPr>
                          <m:t>∗</m:t>
                        </m:r>
                      </m:sup>
                    </m:sSup>
                  </m:oMath>
                </a14:m>
                <a:r>
                  <a:rPr lang="en-GB" sz="2200" dirty="0" smtClean="0">
                    <a:solidFill>
                      <a:schemeClr val="tx1"/>
                    </a:solidFill>
                  </a:rPr>
                  <a:t>, greater than 1 otherwise.</a:t>
                </a:r>
              </a:p>
              <a:p>
                <a:pPr marL="0" indent="0">
                  <a:buNone/>
                </a:pPr>
                <a:r>
                  <a:rPr lang="en-GB" sz="2200" dirty="0" smtClean="0">
                    <a:solidFill>
                      <a:schemeClr val="tx1"/>
                    </a:solidFill>
                  </a:rPr>
                  <a:t>The problem of subject </a:t>
                </a:r>
                <a14:m>
                  <m:oMath xmlns:m="http://schemas.openxmlformats.org/officeDocument/2006/math">
                    <m:r>
                      <a:rPr lang="en-GB" sz="2200" b="0" i="1" smtClean="0">
                        <a:solidFill>
                          <a:schemeClr val="tx1"/>
                        </a:solidFill>
                        <a:latin typeface="Cambria Math" panose="02040503050406030204" pitchFamily="18" charset="0"/>
                      </a:rPr>
                      <m:t>𝑖</m:t>
                    </m:r>
                  </m:oMath>
                </a14:m>
                <a:r>
                  <a:rPr lang="en-GB" sz="2200" dirty="0" smtClean="0">
                    <a:solidFill>
                      <a:schemeClr val="tx1"/>
                    </a:solidFill>
                  </a:rPr>
                  <a:t> is:</a:t>
                </a:r>
              </a:p>
              <a:p>
                <a:pPr marL="0" indent="0">
                  <a:buNone/>
                </a:pPr>
                <a14:m>
                  <m:oMathPara xmlns:m="http://schemas.openxmlformats.org/officeDocument/2006/math">
                    <m:oMathParaPr>
                      <m:jc m:val="centerGroup"/>
                    </m:oMathParaPr>
                    <m:oMath xmlns:m="http://schemas.openxmlformats.org/officeDocument/2006/math">
                      <m:func>
                        <m:funcPr>
                          <m:ctrlPr>
                            <a:rPr lang="en-GB" sz="2200" i="1" smtClean="0">
                              <a:solidFill>
                                <a:schemeClr val="tx1"/>
                              </a:solidFill>
                              <a:latin typeface="Cambria Math" panose="02040503050406030204" pitchFamily="18" charset="0"/>
                            </a:rPr>
                          </m:ctrlPr>
                        </m:funcPr>
                        <m:fName>
                          <m:limLow>
                            <m:limLowPr>
                              <m:ctrlPr>
                                <a:rPr lang="en-GB" sz="2200" i="1" smtClean="0">
                                  <a:solidFill>
                                    <a:schemeClr val="tx1"/>
                                  </a:solidFill>
                                  <a:latin typeface="Cambria Math" panose="02040503050406030204" pitchFamily="18" charset="0"/>
                                </a:rPr>
                              </m:ctrlPr>
                            </m:limLowPr>
                            <m:e>
                              <m:r>
                                <m:rPr>
                                  <m:sty m:val="p"/>
                                </m:rPr>
                                <a:rPr lang="en-GB" sz="2200" i="0" smtClean="0">
                                  <a:solidFill>
                                    <a:schemeClr val="tx1"/>
                                  </a:solidFill>
                                  <a:latin typeface="Cambria Math" panose="02040503050406030204" pitchFamily="18" charset="0"/>
                                </a:rPr>
                                <m:t>max</m:t>
                              </m:r>
                            </m:e>
                            <m:lim>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lim>
                          </m:limLow>
                        </m:fName>
                        <m:e>
                          <m:r>
                            <a:rPr lang="en-GB" sz="2200" b="0" i="1" smtClean="0">
                              <a:solidFill>
                                <a:schemeClr val="tx1"/>
                              </a:solidFill>
                              <a:latin typeface="Cambria Math" panose="02040503050406030204" pitchFamily="18" charset="0"/>
                            </a:rPr>
                            <m:t>𝑢</m:t>
                          </m:r>
                          <m:d>
                            <m:dPr>
                              <m:ctrlPr>
                                <a:rPr lang="en-GB" sz="2200" b="0" i="1" smtClean="0">
                                  <a:solidFill>
                                    <a:schemeClr val="tx1"/>
                                  </a:solidFill>
                                  <a:latin typeface="Cambria Math" panose="02040503050406030204" pitchFamily="18" charset="0"/>
                                </a:rPr>
                              </m:ctrlPr>
                            </m:dPr>
                            <m:e>
                              <m:r>
                                <a:rPr lang="en-GB" sz="2200" i="1" smtClean="0">
                                  <a:solidFill>
                                    <a:schemeClr val="tx1"/>
                                  </a:solidFill>
                                  <a:latin typeface="Cambria Math" panose="02040503050406030204" pitchFamily="18" charset="0"/>
                                </a:rPr>
                                <m:t>𝐺</m:t>
                              </m:r>
                            </m:e>
                          </m:d>
                          <m:r>
                            <a:rPr lang="en-GB" sz="2200" b="0" i="0" smtClean="0">
                              <a:solidFill>
                                <a:schemeClr val="tx1"/>
                              </a:solidFill>
                              <a:latin typeface="Cambria Math" panose="02040503050406030204" pitchFamily="18" charset="0"/>
                            </a:rPr>
                            <m:t>+</m:t>
                          </m:r>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𝑒</m:t>
                              </m:r>
                            </m:e>
                            <m:sub>
                              <m:r>
                                <a:rPr lang="en-GB" sz="2200" b="0" i="1" smtClean="0">
                                  <a:solidFill>
                                    <a:schemeClr val="tx1"/>
                                  </a:solidFill>
                                  <a:latin typeface="Cambria Math" panose="02040503050406030204" pitchFamily="18" charset="0"/>
                                </a:rPr>
                                <m:t>𝑖</m:t>
                              </m:r>
                            </m:sub>
                          </m:sSub>
                          <m:r>
                            <a:rPr lang="en-GB" sz="2200" b="0" i="1" smtClean="0">
                              <a:solidFill>
                                <a:schemeClr val="tx1"/>
                              </a:solidFill>
                              <a:latin typeface="Cambria Math" panose="02040503050406030204" pitchFamily="18" charset="0"/>
                            </a:rPr>
                            <m:t>−</m:t>
                          </m:r>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e>
                      </m:func>
                    </m:oMath>
                  </m:oMathPara>
                </a14:m>
                <a:endParaRPr lang="en-GB" sz="2200" dirty="0" smtClean="0">
                  <a:solidFill>
                    <a:schemeClr val="tx1"/>
                  </a:solidFill>
                </a:endParaRPr>
              </a:p>
              <a:p>
                <a:pPr marL="0" indent="0">
                  <a:buNone/>
                </a:pPr>
                <a:r>
                  <a:rPr lang="en-GB" sz="2200" dirty="0" smtClean="0">
                    <a:solidFill>
                      <a:schemeClr val="tx1"/>
                    </a:solidFill>
                  </a:rPr>
                  <a:t>FOCs:  </a:t>
                </a:r>
                <a14:m>
                  <m:oMath xmlns:m="http://schemas.openxmlformats.org/officeDocument/2006/math">
                    <m:sSup>
                      <m:sSupPr>
                        <m:ctrlPr>
                          <a:rPr lang="en-GB" sz="2200" b="0" i="1" smtClean="0">
                            <a:solidFill>
                              <a:schemeClr val="tx1"/>
                            </a:solidFill>
                            <a:latin typeface="Cambria Math" panose="02040503050406030204" pitchFamily="18" charset="0"/>
                          </a:rPr>
                        </m:ctrlPr>
                      </m:sSupPr>
                      <m:e>
                        <m:r>
                          <a:rPr lang="en-GB" sz="2200" b="0" i="1" smtClean="0">
                            <a:solidFill>
                              <a:schemeClr val="tx1"/>
                            </a:solidFill>
                            <a:latin typeface="Cambria Math" panose="02040503050406030204" pitchFamily="18" charset="0"/>
                          </a:rPr>
                          <m:t>𝑢</m:t>
                        </m:r>
                      </m:e>
                      <m:sup>
                        <m:r>
                          <a:rPr lang="en-GB" sz="2200" b="0" i="1" smtClean="0">
                            <a:solidFill>
                              <a:schemeClr val="tx1"/>
                            </a:solidFill>
                            <a:latin typeface="Cambria Math" panose="02040503050406030204" pitchFamily="18" charset="0"/>
                          </a:rPr>
                          <m:t>′</m:t>
                        </m:r>
                      </m:sup>
                    </m:sSup>
                    <m:d>
                      <m:dPr>
                        <m:ctrlPr>
                          <a:rPr lang="en-GB" sz="2200" b="0" i="1" smtClean="0">
                            <a:solidFill>
                              <a:schemeClr val="tx1"/>
                            </a:solidFill>
                            <a:latin typeface="Cambria Math" panose="02040503050406030204" pitchFamily="18" charset="0"/>
                          </a:rPr>
                        </m:ctrlPr>
                      </m:dPr>
                      <m:e>
                        <m:r>
                          <a:rPr lang="en-GB" sz="2200" b="0" i="1" smtClean="0">
                            <a:solidFill>
                              <a:schemeClr val="tx1"/>
                            </a:solidFill>
                            <a:latin typeface="Cambria Math" panose="02040503050406030204" pitchFamily="18" charset="0"/>
                          </a:rPr>
                          <m:t>𝐺</m:t>
                        </m:r>
                      </m:e>
                    </m:d>
                    <m:r>
                      <a:rPr lang="en-GB" sz="2200" b="0" i="1" smtClean="0">
                        <a:solidFill>
                          <a:schemeClr val="tx1"/>
                        </a:solidFill>
                        <a:latin typeface="Cambria Math" panose="02040503050406030204" pitchFamily="18" charset="0"/>
                      </a:rPr>
                      <m:t>−1=0</m:t>
                    </m:r>
                  </m:oMath>
                </a14:m>
                <a:r>
                  <a:rPr lang="en-GB" sz="2200" dirty="0" smtClean="0">
                    <a:solidFill>
                      <a:schemeClr val="tx1"/>
                    </a:solidFill>
                  </a:rPr>
                  <a:t>  for all subjects </a:t>
                </a:r>
                <a14:m>
                  <m:oMath xmlns:m="http://schemas.openxmlformats.org/officeDocument/2006/math">
                    <m:r>
                      <a:rPr lang="en-GB" sz="2200" b="0" i="1" smtClean="0">
                        <a:solidFill>
                          <a:schemeClr val="tx1"/>
                        </a:solidFill>
                        <a:latin typeface="Cambria Math" panose="02040503050406030204" pitchFamily="18" charset="0"/>
                      </a:rPr>
                      <m:t>𝑖</m:t>
                    </m:r>
                  </m:oMath>
                </a14:m>
                <a:endParaRPr lang="en-GB" sz="2200" dirty="0" smtClean="0">
                  <a:solidFill>
                    <a:schemeClr val="tx1"/>
                  </a:solidFill>
                </a:endParaRPr>
              </a:p>
              <a:p>
                <a:pPr marL="0" indent="0">
                  <a:buNone/>
                </a:pPr>
                <a:r>
                  <a:rPr lang="en-GB" sz="2200" dirty="0" smtClean="0">
                    <a:solidFill>
                      <a:schemeClr val="tx1"/>
                    </a:solidFill>
                  </a:rPr>
                  <a:t>Then the best response is to contribute an amount to reach an amount </a:t>
                </a:r>
                <a14:m>
                  <m:oMath xmlns:m="http://schemas.openxmlformats.org/officeDocument/2006/math">
                    <m:sSup>
                      <m:sSupPr>
                        <m:ctrlPr>
                          <a:rPr lang="en-GB" sz="2200" i="1" dirty="0" smtClean="0">
                            <a:solidFill>
                              <a:schemeClr val="tx1"/>
                            </a:solidFill>
                            <a:latin typeface="Cambria Math" panose="02040503050406030204" pitchFamily="18" charset="0"/>
                          </a:rPr>
                        </m:ctrlPr>
                      </m:sSupPr>
                      <m:e>
                        <m:r>
                          <a:rPr lang="en-GB" sz="2200" b="0" i="1" dirty="0" smtClean="0">
                            <a:solidFill>
                              <a:schemeClr val="tx1"/>
                            </a:solidFill>
                            <a:latin typeface="Cambria Math" panose="02040503050406030204" pitchFamily="18" charset="0"/>
                          </a:rPr>
                          <m:t>𝐺</m:t>
                        </m:r>
                      </m:e>
                      <m:sup>
                        <m:r>
                          <a:rPr lang="en-GB" sz="2200" b="0" i="1" dirty="0" smtClean="0">
                            <a:solidFill>
                              <a:schemeClr val="tx1"/>
                            </a:solidFill>
                            <a:latin typeface="Cambria Math" panose="02040503050406030204" pitchFamily="18" charset="0"/>
                          </a:rPr>
                          <m:t>∗</m:t>
                        </m:r>
                      </m:sup>
                    </m:sSup>
                  </m:oMath>
                </a14:m>
                <a:r>
                  <a:rPr lang="en-GB" sz="2200" dirty="0" smtClean="0">
                    <a:solidFill>
                      <a:schemeClr val="tx1"/>
                    </a:solidFill>
                  </a:rPr>
                  <a:t> of public good </a:t>
                </a:r>
                <a:endParaRPr lang="en-GB" sz="2200" dirty="0">
                  <a:solidFill>
                    <a:schemeClr val="tx1"/>
                  </a:solidFill>
                </a:endParaRPr>
              </a:p>
              <a:p>
                <a:pPr marL="0" indent="0">
                  <a:buNone/>
                </a:pPr>
                <a:endParaRPr lang="en-GB" sz="2200"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8600" y="685800"/>
                <a:ext cx="8839200" cy="5638800"/>
              </a:xfrm>
              <a:blipFill rotWithShape="0">
                <a:blip r:embed="rId2"/>
                <a:stretch>
                  <a:fillRect l="-897" t="-649"/>
                </a:stretch>
              </a:blipFill>
            </p:spPr>
            <p:txBody>
              <a:bodyPr/>
              <a:lstStyle/>
              <a:p>
                <a:r>
                  <a:rPr lang="en-GB">
                    <a:noFill/>
                  </a:rPr>
                  <a:t> </a:t>
                </a:r>
              </a:p>
            </p:txBody>
          </p:sp>
        </mc:Fallback>
      </mc:AlternateContent>
    </p:spTree>
    <p:extLst>
      <p:ext uri="{BB962C8B-B14F-4D97-AF65-F5344CB8AC3E}">
        <p14:creationId xmlns:p14="http://schemas.microsoft.com/office/powerpoint/2010/main" val="39996194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228600"/>
                <a:ext cx="8229600" cy="6400800"/>
              </a:xfrm>
            </p:spPr>
            <p:txBody>
              <a:bodyPr/>
              <a:lstStyle/>
              <a:p>
                <a:pPr marL="0" indent="0">
                  <a:buNone/>
                </a:pPr>
                <a:r>
                  <a:rPr lang="en-GB" dirty="0" smtClean="0">
                    <a:solidFill>
                      <a:schemeClr val="tx1"/>
                    </a:solidFill>
                  </a:rPr>
                  <a:t>FOCs:  </a:t>
                </a: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𝑢</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𝐺</m:t>
                        </m:r>
                      </m:e>
                    </m:d>
                    <m:r>
                      <a:rPr lang="en-GB" b="0" i="1" smtClean="0">
                        <a:solidFill>
                          <a:schemeClr val="tx1"/>
                        </a:solidFill>
                        <a:latin typeface="Cambria Math" panose="02040503050406030204" pitchFamily="18" charset="0"/>
                      </a:rPr>
                      <m:t>−1=0</m:t>
                    </m:r>
                  </m:oMath>
                </a14:m>
                <a:r>
                  <a:rPr lang="en-GB" dirty="0" smtClean="0">
                    <a:solidFill>
                      <a:schemeClr val="tx1"/>
                    </a:solidFill>
                  </a:rPr>
                  <a:t>  for all subjects </a:t>
                </a:r>
                <a14:m>
                  <m:oMath xmlns:m="http://schemas.openxmlformats.org/officeDocument/2006/math">
                    <m:r>
                      <a:rPr lang="en-GB" b="0" i="1" smtClean="0">
                        <a:solidFill>
                          <a:schemeClr val="tx1"/>
                        </a:solidFill>
                        <a:latin typeface="Cambria Math" panose="02040503050406030204" pitchFamily="18" charset="0"/>
                      </a:rPr>
                      <m:t>𝑖</m:t>
                    </m:r>
                  </m:oMath>
                </a14:m>
                <a:endParaRPr lang="en-GB" dirty="0" smtClean="0">
                  <a:solidFill>
                    <a:schemeClr val="tx1"/>
                  </a:solidFill>
                </a:endParaRPr>
              </a:p>
              <a:p>
                <a:pPr marL="0" indent="0">
                  <a:buNone/>
                </a:pPr>
                <a:r>
                  <a:rPr lang="en-GB" dirty="0" smtClean="0">
                    <a:solidFill>
                      <a:schemeClr val="tx1"/>
                    </a:solidFill>
                  </a:rPr>
                  <a:t>Then the best response is to contribute an amount to reach an amount </a:t>
                </a:r>
                <a14:m>
                  <m:oMath xmlns:m="http://schemas.openxmlformats.org/officeDocument/2006/math">
                    <m:sSup>
                      <m:sSupPr>
                        <m:ctrlPr>
                          <a:rPr lang="en-GB" i="1" dirty="0" smtClean="0">
                            <a:solidFill>
                              <a:schemeClr val="tx1"/>
                            </a:solidFill>
                            <a:latin typeface="Cambria Math" panose="02040503050406030204" pitchFamily="18" charset="0"/>
                          </a:rPr>
                        </m:ctrlPr>
                      </m:sSupPr>
                      <m:e>
                        <m:r>
                          <a:rPr lang="en-GB" b="0" i="1" dirty="0" smtClean="0">
                            <a:solidFill>
                              <a:schemeClr val="tx1"/>
                            </a:solidFill>
                            <a:latin typeface="Cambria Math" panose="02040503050406030204" pitchFamily="18" charset="0"/>
                          </a:rPr>
                          <m:t>𝐺</m:t>
                        </m:r>
                      </m:e>
                      <m:sup>
                        <m:r>
                          <a:rPr lang="en-GB" b="0" i="1" dirty="0" smtClean="0">
                            <a:solidFill>
                              <a:schemeClr val="tx1"/>
                            </a:solidFill>
                            <a:latin typeface="Cambria Math" panose="02040503050406030204" pitchFamily="18" charset="0"/>
                          </a:rPr>
                          <m:t>∗</m:t>
                        </m:r>
                      </m:sup>
                    </m:sSup>
                  </m:oMath>
                </a14:m>
                <a:r>
                  <a:rPr lang="en-GB" dirty="0" smtClean="0">
                    <a:solidFill>
                      <a:schemeClr val="tx1"/>
                    </a:solidFill>
                  </a:rPr>
                  <a:t> of public good </a:t>
                </a:r>
              </a:p>
              <a:p>
                <a:pPr marL="0" indent="0">
                  <a:buNone/>
                </a:pPr>
                <a:r>
                  <a:rPr lang="en-GB" dirty="0" smtClean="0">
                    <a:solidFill>
                      <a:schemeClr val="tx1"/>
                    </a:solidFill>
                  </a:rPr>
                  <a:t>Then all combinations of contributions such that </a:t>
                </a:r>
              </a:p>
              <a:p>
                <a:pPr marL="0" indent="0">
                  <a:buNone/>
                </a:pPr>
                <a14:m>
                  <m:oMathPara xmlns:m="http://schemas.openxmlformats.org/officeDocument/2006/math">
                    <m:oMathParaPr>
                      <m:jc m:val="centerGroup"/>
                    </m:oMathParaPr>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𝐺</m:t>
                          </m:r>
                        </m:e>
                        <m:sup>
                          <m:r>
                            <a:rPr lang="en-GB" b="0" i="1" smtClean="0">
                              <a:solidFill>
                                <a:schemeClr val="tx1"/>
                              </a:solidFill>
                              <a:latin typeface="Cambria Math" panose="02040503050406030204" pitchFamily="18" charset="0"/>
                            </a:rPr>
                            <m:t>∗</m:t>
                          </m:r>
                        </m:sup>
                      </m:sSup>
                      <m:r>
                        <a:rPr lang="en-GB" b="0" i="1" smtClean="0">
                          <a:solidFill>
                            <a:schemeClr val="tx1"/>
                          </a:solidFill>
                          <a:latin typeface="Cambria Math" panose="02040503050406030204" pitchFamily="18" charset="0"/>
                        </a:rPr>
                        <m:t>=</m:t>
                      </m:r>
                      <m:nary>
                        <m:naryPr>
                          <m:chr m:val="∑"/>
                          <m:ctrlPr>
                            <a:rPr lang="en-GB" b="0" i="1" smtClean="0">
                              <a:solidFill>
                                <a:schemeClr val="tx1"/>
                              </a:solidFill>
                              <a:latin typeface="Cambria Math" panose="02040503050406030204" pitchFamily="18" charset="0"/>
                            </a:rPr>
                          </m:ctrlPr>
                        </m:naryPr>
                        <m:sub>
                          <m:r>
                            <m:rPr>
                              <m:brk m:alnAt="23"/>
                            </m:rPr>
                            <a:rPr lang="en-GB" b="0" i="1" smtClean="0">
                              <a:solidFill>
                                <a:schemeClr val="tx1"/>
                              </a:solidFill>
                              <a:latin typeface="Cambria Math" panose="02040503050406030204" pitchFamily="18" charset="0"/>
                            </a:rPr>
                            <m:t>𝑖</m:t>
                          </m:r>
                          <m:r>
                            <a:rPr lang="en-GB" b="0" i="1" smtClean="0">
                              <a:solidFill>
                                <a:schemeClr val="tx1"/>
                              </a:solidFill>
                              <a:latin typeface="Cambria Math" panose="02040503050406030204" pitchFamily="18" charset="0"/>
                            </a:rPr>
                            <m:t>=1</m:t>
                          </m:r>
                        </m:sub>
                        <m:sup>
                          <m:r>
                            <a:rPr lang="en-GB" b="0" i="1" smtClean="0">
                              <a:solidFill>
                                <a:schemeClr val="tx1"/>
                              </a:solidFill>
                              <a:latin typeface="Cambria Math" panose="02040503050406030204" pitchFamily="18" charset="0"/>
                            </a:rPr>
                            <m:t>𝑁</m:t>
                          </m:r>
                        </m:sup>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𝑐</m:t>
                              </m:r>
                            </m:e>
                            <m:sub>
                              <m:r>
                                <a:rPr lang="en-GB" b="0" i="1" smtClean="0">
                                  <a:solidFill>
                                    <a:schemeClr val="tx1"/>
                                  </a:solidFill>
                                  <a:latin typeface="Cambria Math" panose="02040503050406030204" pitchFamily="18" charset="0"/>
                                </a:rPr>
                                <m:t>𝑖</m:t>
                              </m:r>
                            </m:sub>
                          </m:sSub>
                        </m:e>
                      </m:nary>
                    </m:oMath>
                  </m:oMathPara>
                </a14:m>
                <a:endParaRPr lang="en-GB" dirty="0">
                  <a:solidFill>
                    <a:schemeClr val="tx1"/>
                  </a:solidFill>
                </a:endParaRPr>
              </a:p>
              <a:p>
                <a:pPr marL="0" indent="0">
                  <a:buNone/>
                </a:pPr>
                <a:r>
                  <a:rPr lang="en-GB" dirty="0" smtClean="0">
                    <a:solidFill>
                      <a:schemeClr val="tx1"/>
                    </a:solidFill>
                  </a:rPr>
                  <a:t>Represent a Nash equilibrium</a:t>
                </a:r>
              </a:p>
              <a:p>
                <a:pPr marL="0" indent="0">
                  <a:buNone/>
                </a:pPr>
                <a:r>
                  <a:rPr lang="en-GB" dirty="0" smtClean="0">
                    <a:solidFill>
                      <a:schemeClr val="tx1"/>
                    </a:solidFill>
                  </a:rPr>
                  <a:t>Note that if  </a:t>
                </a: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𝐺</m:t>
                        </m:r>
                      </m:e>
                      <m:sup>
                        <m:r>
                          <a:rPr lang="en-GB" b="0" i="1" smtClean="0">
                            <a:solidFill>
                              <a:schemeClr val="tx1"/>
                            </a:solidFill>
                            <a:latin typeface="Cambria Math" panose="02040503050406030204" pitchFamily="18" charset="0"/>
                          </a:rPr>
                          <m:t>∗</m:t>
                        </m:r>
                      </m:sup>
                    </m:sSup>
                    <m:r>
                      <a:rPr lang="en-GB" b="0" i="1" smtClean="0">
                        <a:solidFill>
                          <a:schemeClr val="tx1"/>
                        </a:solidFill>
                        <a:latin typeface="Cambria Math" panose="02040503050406030204" pitchFamily="18" charset="0"/>
                      </a:rPr>
                      <m:t>=0</m:t>
                    </m:r>
                  </m:oMath>
                </a14:m>
                <a:r>
                  <a:rPr lang="en-GB" dirty="0" smtClean="0">
                    <a:solidFill>
                      <a:schemeClr val="tx1"/>
                    </a:solidFill>
                  </a:rPr>
                  <a:t> the unique Nash equilibrium is when all contributions are equal to zero</a:t>
                </a:r>
                <a:endParaRPr lang="en-GB"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228600"/>
                <a:ext cx="8229600" cy="6400800"/>
              </a:xfrm>
              <a:blipFill rotWithShape="0">
                <a:blip r:embed="rId2"/>
                <a:stretch>
                  <a:fillRect l="-1111" t="-667" r="-1333"/>
                </a:stretch>
              </a:blipFill>
            </p:spPr>
            <p:txBody>
              <a:bodyPr/>
              <a:lstStyle/>
              <a:p>
                <a:r>
                  <a:rPr lang="en-GB">
                    <a:noFill/>
                  </a:rPr>
                  <a:t> </a:t>
                </a:r>
              </a:p>
            </p:txBody>
          </p:sp>
        </mc:Fallback>
      </mc:AlternateContent>
    </p:spTree>
    <p:extLst>
      <p:ext uri="{BB962C8B-B14F-4D97-AF65-F5344CB8AC3E}">
        <p14:creationId xmlns:p14="http://schemas.microsoft.com/office/powerpoint/2010/main" val="9764093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8600" y="76200"/>
                <a:ext cx="8839200" cy="6248400"/>
              </a:xfrm>
            </p:spPr>
            <p:txBody>
              <a:bodyPr/>
              <a:lstStyle/>
              <a:p>
                <a:pPr marL="0" indent="0">
                  <a:buNone/>
                </a:pPr>
                <a:r>
                  <a:rPr lang="en-GB" sz="2200" dirty="0" smtClean="0">
                    <a:solidFill>
                      <a:schemeClr val="tx1"/>
                    </a:solidFill>
                  </a:rPr>
                  <a:t>What is the social optimum?</a:t>
                </a:r>
              </a:p>
              <a:p>
                <a:pPr marL="0" indent="0">
                  <a:buNone/>
                </a:pPr>
                <a:r>
                  <a:rPr lang="en-GB" sz="2200" dirty="0" smtClean="0">
                    <a:solidFill>
                      <a:schemeClr val="tx1"/>
                    </a:solidFill>
                  </a:rPr>
                  <a:t>Suppose a social planner that maximizes the sum of the utilities of all subjects.</a:t>
                </a:r>
              </a:p>
              <a:p>
                <a:pPr marL="0" indent="0">
                  <a:buNone/>
                </a:pPr>
                <a:r>
                  <a:rPr lang="en-GB" sz="2200" dirty="0" smtClean="0">
                    <a:solidFill>
                      <a:schemeClr val="tx1"/>
                    </a:solidFill>
                  </a:rPr>
                  <a:t>The problem of the social planners is:</a:t>
                </a:r>
              </a:p>
              <a:p>
                <a:pPr marL="0" indent="0">
                  <a:buNone/>
                </a:pPr>
                <a14:m>
                  <m:oMathPara xmlns:m="http://schemas.openxmlformats.org/officeDocument/2006/math">
                    <m:oMathParaPr>
                      <m:jc m:val="centerGroup"/>
                    </m:oMathParaPr>
                    <m:oMath xmlns:m="http://schemas.openxmlformats.org/officeDocument/2006/math">
                      <m:func>
                        <m:funcPr>
                          <m:ctrlPr>
                            <a:rPr lang="en-GB" sz="2200" i="1" smtClean="0">
                              <a:solidFill>
                                <a:schemeClr val="tx1"/>
                              </a:solidFill>
                              <a:latin typeface="Cambria Math" panose="02040503050406030204" pitchFamily="18" charset="0"/>
                            </a:rPr>
                          </m:ctrlPr>
                        </m:funcPr>
                        <m:fName>
                          <m:limLow>
                            <m:limLowPr>
                              <m:ctrlPr>
                                <a:rPr lang="en-GB" sz="2200" i="1" smtClean="0">
                                  <a:solidFill>
                                    <a:schemeClr val="tx1"/>
                                  </a:solidFill>
                                  <a:latin typeface="Cambria Math" panose="02040503050406030204" pitchFamily="18" charset="0"/>
                                </a:rPr>
                              </m:ctrlPr>
                            </m:limLowPr>
                            <m:e>
                              <m:r>
                                <m:rPr>
                                  <m:sty m:val="p"/>
                                </m:rPr>
                                <a:rPr lang="en-GB" sz="2200" i="0" smtClean="0">
                                  <a:solidFill>
                                    <a:schemeClr val="tx1"/>
                                  </a:solidFill>
                                  <a:latin typeface="Cambria Math" panose="02040503050406030204" pitchFamily="18" charset="0"/>
                                </a:rPr>
                                <m:t>max</m:t>
                              </m:r>
                            </m:e>
                            <m:lim>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lim>
                          </m:limLow>
                        </m:fName>
                        <m:e>
                          <m:r>
                            <a:rPr lang="en-GB" sz="2200" b="0" i="1" smtClean="0">
                              <a:solidFill>
                                <a:schemeClr val="tx1"/>
                              </a:solidFill>
                              <a:latin typeface="Cambria Math" panose="02040503050406030204" pitchFamily="18" charset="0"/>
                            </a:rPr>
                            <m:t>𝑛</m:t>
                          </m:r>
                          <m:r>
                            <a:rPr lang="en-GB" sz="2200" b="0" i="1" smtClean="0">
                              <a:solidFill>
                                <a:schemeClr val="tx1"/>
                              </a:solidFill>
                              <a:latin typeface="Cambria Math" panose="02040503050406030204" pitchFamily="18" charset="0"/>
                              <a:ea typeface="Cambria Math" panose="02040503050406030204" pitchFamily="18" charset="0"/>
                            </a:rPr>
                            <m:t>∙</m:t>
                          </m:r>
                          <m:r>
                            <a:rPr lang="en-GB" sz="2200" b="0" i="1" smtClean="0">
                              <a:solidFill>
                                <a:schemeClr val="tx1"/>
                              </a:solidFill>
                              <a:latin typeface="Cambria Math" panose="02040503050406030204" pitchFamily="18" charset="0"/>
                            </a:rPr>
                            <m:t>𝑢</m:t>
                          </m:r>
                          <m:d>
                            <m:dPr>
                              <m:ctrlPr>
                                <a:rPr lang="en-GB" sz="2200" b="0" i="1" smtClean="0">
                                  <a:solidFill>
                                    <a:schemeClr val="tx1"/>
                                  </a:solidFill>
                                  <a:latin typeface="Cambria Math" panose="02040503050406030204" pitchFamily="18" charset="0"/>
                                </a:rPr>
                              </m:ctrlPr>
                            </m:dPr>
                            <m:e>
                              <m:r>
                                <a:rPr lang="en-GB" sz="2200" i="1" smtClean="0">
                                  <a:solidFill>
                                    <a:schemeClr val="tx1"/>
                                  </a:solidFill>
                                  <a:latin typeface="Cambria Math" panose="02040503050406030204" pitchFamily="18" charset="0"/>
                                </a:rPr>
                                <m:t>𝐺</m:t>
                              </m:r>
                            </m:e>
                          </m:d>
                          <m:r>
                            <a:rPr lang="en-GB" sz="2200" b="0" i="0" smtClean="0">
                              <a:solidFill>
                                <a:schemeClr val="tx1"/>
                              </a:solidFill>
                              <a:latin typeface="Cambria Math" panose="02040503050406030204" pitchFamily="18" charset="0"/>
                            </a:rPr>
                            <m:t>+</m:t>
                          </m:r>
                          <m:nary>
                            <m:naryPr>
                              <m:chr m:val="∑"/>
                              <m:ctrlPr>
                                <a:rPr lang="en-GB" sz="2200" b="0" i="1" smtClean="0">
                                  <a:solidFill>
                                    <a:schemeClr val="tx1"/>
                                  </a:solidFill>
                                  <a:latin typeface="Cambria Math" panose="02040503050406030204" pitchFamily="18" charset="0"/>
                                </a:rPr>
                              </m:ctrlPr>
                            </m:naryPr>
                            <m:sub>
                              <m:r>
                                <m:rPr>
                                  <m:brk m:alnAt="23"/>
                                </m:rPr>
                                <a:rPr lang="en-GB" sz="2200" b="0" i="1" smtClean="0">
                                  <a:solidFill>
                                    <a:schemeClr val="tx1"/>
                                  </a:solidFill>
                                  <a:latin typeface="Cambria Math" panose="02040503050406030204" pitchFamily="18" charset="0"/>
                                </a:rPr>
                                <m:t>𝑖</m:t>
                              </m:r>
                              <m:r>
                                <a:rPr lang="en-GB" sz="2200" b="0" i="1" smtClean="0">
                                  <a:solidFill>
                                    <a:schemeClr val="tx1"/>
                                  </a:solidFill>
                                  <a:latin typeface="Cambria Math" panose="02040503050406030204" pitchFamily="18" charset="0"/>
                                </a:rPr>
                                <m:t>=1</m:t>
                              </m:r>
                            </m:sub>
                            <m:sup>
                              <m:r>
                                <a:rPr lang="en-GB" sz="2200" b="0" i="1" smtClean="0">
                                  <a:solidFill>
                                    <a:schemeClr val="tx1"/>
                                  </a:solidFill>
                                  <a:latin typeface="Cambria Math" panose="02040503050406030204" pitchFamily="18" charset="0"/>
                                </a:rPr>
                                <m:t>𝑁</m:t>
                              </m:r>
                            </m:sup>
                            <m:e>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𝑒</m:t>
                                  </m:r>
                                </m:e>
                                <m:sub>
                                  <m:r>
                                    <a:rPr lang="en-GB" sz="2200" b="0" i="1" smtClean="0">
                                      <a:solidFill>
                                        <a:schemeClr val="tx1"/>
                                      </a:solidFill>
                                      <a:latin typeface="Cambria Math" panose="02040503050406030204" pitchFamily="18" charset="0"/>
                                    </a:rPr>
                                    <m:t>𝑖</m:t>
                                  </m:r>
                                </m:sub>
                              </m:sSub>
                            </m:e>
                          </m:nary>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𝐺</m:t>
                          </m:r>
                        </m:e>
                      </m:func>
                    </m:oMath>
                  </m:oMathPara>
                </a14:m>
                <a:endParaRPr lang="en-GB" sz="2200" dirty="0" smtClean="0">
                  <a:solidFill>
                    <a:schemeClr val="tx1"/>
                  </a:solidFill>
                </a:endParaRPr>
              </a:p>
              <a:p>
                <a:pPr marL="0" indent="0">
                  <a:buNone/>
                </a:pPr>
                <a:r>
                  <a:rPr lang="en-GB" sz="2200" dirty="0" smtClean="0">
                    <a:solidFill>
                      <a:schemeClr val="tx1"/>
                    </a:solidFill>
                  </a:rPr>
                  <a:t>FOC:  </a:t>
                </a:r>
                <a14:m>
                  <m:oMath xmlns:m="http://schemas.openxmlformats.org/officeDocument/2006/math">
                    <m:r>
                      <m:rPr>
                        <m:sty m:val="p"/>
                      </m:rPr>
                      <a:rPr lang="en-GB" sz="2200" b="0" i="0" smtClean="0">
                        <a:solidFill>
                          <a:schemeClr val="tx1"/>
                        </a:solidFill>
                        <a:latin typeface="Cambria Math" panose="02040503050406030204" pitchFamily="18" charset="0"/>
                      </a:rPr>
                      <m:t>n</m:t>
                    </m:r>
                    <m:r>
                      <a:rPr lang="en-GB" sz="2200" b="0" i="1" smtClean="0">
                        <a:solidFill>
                          <a:schemeClr val="tx1"/>
                        </a:solidFill>
                        <a:latin typeface="Cambria Math" panose="02040503050406030204" pitchFamily="18" charset="0"/>
                        <a:ea typeface="Cambria Math" panose="02040503050406030204" pitchFamily="18" charset="0"/>
                      </a:rPr>
                      <m:t>∙</m:t>
                    </m:r>
                    <m:sSup>
                      <m:sSupPr>
                        <m:ctrlPr>
                          <a:rPr lang="en-GB" sz="2200" b="0" i="1" smtClean="0">
                            <a:solidFill>
                              <a:schemeClr val="tx1"/>
                            </a:solidFill>
                            <a:latin typeface="Cambria Math" panose="02040503050406030204" pitchFamily="18" charset="0"/>
                          </a:rPr>
                        </m:ctrlPr>
                      </m:sSupPr>
                      <m:e>
                        <m:r>
                          <a:rPr lang="en-GB" sz="2200" b="0" i="1" smtClean="0">
                            <a:solidFill>
                              <a:schemeClr val="tx1"/>
                            </a:solidFill>
                            <a:latin typeface="Cambria Math" panose="02040503050406030204" pitchFamily="18" charset="0"/>
                          </a:rPr>
                          <m:t>𝑢</m:t>
                        </m:r>
                      </m:e>
                      <m:sup>
                        <m:r>
                          <a:rPr lang="en-GB" sz="2200" b="0" i="1" smtClean="0">
                            <a:solidFill>
                              <a:schemeClr val="tx1"/>
                            </a:solidFill>
                            <a:latin typeface="Cambria Math" panose="02040503050406030204" pitchFamily="18" charset="0"/>
                          </a:rPr>
                          <m:t>′</m:t>
                        </m:r>
                      </m:sup>
                    </m:sSup>
                    <m:d>
                      <m:dPr>
                        <m:ctrlPr>
                          <a:rPr lang="en-GB" sz="2200" b="0" i="1" smtClean="0">
                            <a:solidFill>
                              <a:schemeClr val="tx1"/>
                            </a:solidFill>
                            <a:latin typeface="Cambria Math" panose="02040503050406030204" pitchFamily="18" charset="0"/>
                          </a:rPr>
                        </m:ctrlPr>
                      </m:dPr>
                      <m:e>
                        <m:r>
                          <a:rPr lang="en-GB" sz="2200" b="0" i="1" smtClean="0">
                            <a:solidFill>
                              <a:schemeClr val="tx1"/>
                            </a:solidFill>
                            <a:latin typeface="Cambria Math" panose="02040503050406030204" pitchFamily="18" charset="0"/>
                          </a:rPr>
                          <m:t>𝐺</m:t>
                        </m:r>
                      </m:e>
                    </m:d>
                    <m:r>
                      <a:rPr lang="en-GB" sz="2200" b="0" i="1" smtClean="0">
                        <a:solidFill>
                          <a:schemeClr val="tx1"/>
                        </a:solidFill>
                        <a:latin typeface="Cambria Math" panose="02040503050406030204" pitchFamily="18" charset="0"/>
                      </a:rPr>
                      <m:t>−1=0</m:t>
                    </m:r>
                  </m:oMath>
                </a14:m>
                <a:endParaRPr lang="en-GB" sz="2200" dirty="0" smtClean="0">
                  <a:solidFill>
                    <a:schemeClr val="tx1"/>
                  </a:solidFill>
                </a:endParaRPr>
              </a:p>
              <a:p>
                <a:pPr marL="0" indent="0">
                  <a:buNone/>
                </a:pPr>
                <a:r>
                  <a:rPr lang="en-GB" sz="2200" dirty="0" smtClean="0">
                    <a:solidFill>
                      <a:schemeClr val="tx1"/>
                    </a:solidFill>
                  </a:rPr>
                  <a:t>Then the best response is an amount that satisfy</a:t>
                </a:r>
              </a:p>
              <a:p>
                <a:pPr marL="0" indent="0">
                  <a:buNone/>
                </a:pPr>
                <a14:m>
                  <m:oMathPara xmlns:m="http://schemas.openxmlformats.org/officeDocument/2006/math">
                    <m:oMathParaPr>
                      <m:jc m:val="centerGroup"/>
                    </m:oMathParaPr>
                    <m:oMath xmlns:m="http://schemas.openxmlformats.org/officeDocument/2006/math">
                      <m:sSup>
                        <m:sSupPr>
                          <m:ctrlPr>
                            <a:rPr lang="en-GB" sz="2200" b="0" i="1" smtClean="0">
                              <a:solidFill>
                                <a:schemeClr val="tx1"/>
                              </a:solidFill>
                              <a:latin typeface="Cambria Math" panose="02040503050406030204" pitchFamily="18" charset="0"/>
                            </a:rPr>
                          </m:ctrlPr>
                        </m:sSupPr>
                        <m:e>
                          <m:r>
                            <a:rPr lang="en-GB" sz="2200" b="0" i="1" smtClean="0">
                              <a:solidFill>
                                <a:schemeClr val="tx1"/>
                              </a:solidFill>
                              <a:latin typeface="Cambria Math" panose="02040503050406030204" pitchFamily="18" charset="0"/>
                            </a:rPr>
                            <m:t>𝑢</m:t>
                          </m:r>
                        </m:e>
                        <m:sup>
                          <m:r>
                            <a:rPr lang="en-GB" sz="2200" b="0" i="1" smtClean="0">
                              <a:solidFill>
                                <a:schemeClr val="tx1"/>
                              </a:solidFill>
                              <a:latin typeface="Cambria Math" panose="02040503050406030204" pitchFamily="18" charset="0"/>
                            </a:rPr>
                            <m:t>′</m:t>
                          </m:r>
                        </m:sup>
                      </m:sSup>
                      <m:d>
                        <m:dPr>
                          <m:ctrlPr>
                            <a:rPr lang="en-GB" sz="2200" b="0" i="1" smtClean="0">
                              <a:solidFill>
                                <a:schemeClr val="tx1"/>
                              </a:solidFill>
                              <a:latin typeface="Cambria Math" panose="02040503050406030204" pitchFamily="18" charset="0"/>
                            </a:rPr>
                          </m:ctrlPr>
                        </m:dPr>
                        <m:e>
                          <m:r>
                            <a:rPr lang="en-GB" sz="2200" b="0" i="1" smtClean="0">
                              <a:solidFill>
                                <a:schemeClr val="tx1"/>
                              </a:solidFill>
                              <a:latin typeface="Cambria Math" panose="02040503050406030204" pitchFamily="18" charset="0"/>
                            </a:rPr>
                            <m:t>𝐺</m:t>
                          </m:r>
                        </m:e>
                      </m:d>
                      <m:r>
                        <a:rPr lang="en-GB" sz="2200" b="0" i="1" smtClean="0">
                          <a:solidFill>
                            <a:schemeClr val="tx1"/>
                          </a:solidFill>
                          <a:latin typeface="Cambria Math" panose="02040503050406030204" pitchFamily="18" charset="0"/>
                        </a:rPr>
                        <m:t>=</m:t>
                      </m:r>
                      <m:f>
                        <m:fPr>
                          <m:ctrlPr>
                            <a:rPr lang="en-GB" sz="2200" b="0" i="1" smtClean="0">
                              <a:solidFill>
                                <a:schemeClr val="tx1"/>
                              </a:solidFill>
                              <a:latin typeface="Cambria Math" panose="02040503050406030204" pitchFamily="18" charset="0"/>
                            </a:rPr>
                          </m:ctrlPr>
                        </m:fPr>
                        <m:num>
                          <m:r>
                            <a:rPr lang="en-GB" sz="2200" b="0" i="1" smtClean="0">
                              <a:solidFill>
                                <a:schemeClr val="tx1"/>
                              </a:solidFill>
                              <a:latin typeface="Cambria Math" panose="02040503050406030204" pitchFamily="18" charset="0"/>
                            </a:rPr>
                            <m:t>1</m:t>
                          </m:r>
                        </m:num>
                        <m:den>
                          <m:r>
                            <a:rPr lang="en-GB" sz="2200" b="0" i="1" smtClean="0">
                              <a:solidFill>
                                <a:schemeClr val="tx1"/>
                              </a:solidFill>
                              <a:latin typeface="Cambria Math" panose="02040503050406030204" pitchFamily="18" charset="0"/>
                            </a:rPr>
                            <m:t>𝑛</m:t>
                          </m:r>
                        </m:den>
                      </m:f>
                    </m:oMath>
                  </m:oMathPara>
                </a14:m>
                <a:endParaRPr lang="en-GB" sz="2200" dirty="0">
                  <a:solidFill>
                    <a:schemeClr val="tx1"/>
                  </a:solidFill>
                </a:endParaRPr>
              </a:p>
              <a:p>
                <a:pPr marL="0" indent="0">
                  <a:buNone/>
                </a:pPr>
                <a:r>
                  <a:rPr lang="en-GB" sz="2200" dirty="0" smtClean="0">
                    <a:solidFill>
                      <a:schemeClr val="tx1"/>
                    </a:solidFill>
                  </a:rPr>
                  <a:t>By this amount is larger than </a:t>
                </a:r>
                <a14:m>
                  <m:oMath xmlns:m="http://schemas.openxmlformats.org/officeDocument/2006/math">
                    <m:sSup>
                      <m:sSupPr>
                        <m:ctrlPr>
                          <a:rPr lang="en-GB" sz="2000" b="0" i="1" smtClean="0">
                            <a:solidFill>
                              <a:schemeClr val="tx1"/>
                            </a:solidFill>
                            <a:latin typeface="Cambria Math" panose="02040503050406030204" pitchFamily="18" charset="0"/>
                          </a:rPr>
                        </m:ctrlPr>
                      </m:sSupPr>
                      <m:e>
                        <m:r>
                          <a:rPr lang="en-GB" sz="2000" b="0" i="1" smtClean="0">
                            <a:solidFill>
                              <a:schemeClr val="tx1"/>
                            </a:solidFill>
                            <a:latin typeface="Cambria Math" panose="02040503050406030204" pitchFamily="18" charset="0"/>
                          </a:rPr>
                          <m:t>𝐺</m:t>
                        </m:r>
                      </m:e>
                      <m:sup>
                        <m:r>
                          <a:rPr lang="en-GB" sz="2000" b="0" i="1" smtClean="0">
                            <a:solidFill>
                              <a:schemeClr val="tx1"/>
                            </a:solidFill>
                            <a:latin typeface="Cambria Math" panose="02040503050406030204" pitchFamily="18" charset="0"/>
                          </a:rPr>
                          <m:t>∗</m:t>
                        </m:r>
                      </m:sup>
                    </m:sSup>
                  </m:oMath>
                </a14:m>
                <a:r>
                  <a:rPr lang="en-GB" sz="2200" dirty="0" smtClean="0">
                    <a:solidFill>
                      <a:schemeClr val="tx1"/>
                    </a:solidFill>
                  </a:rPr>
                  <a:t> because </a:t>
                </a:r>
                <a14:m>
                  <m:oMath xmlns:m="http://schemas.openxmlformats.org/officeDocument/2006/math">
                    <m:r>
                      <a:rPr lang="en-GB" sz="2200" b="0" i="1" smtClean="0">
                        <a:solidFill>
                          <a:schemeClr val="tx1"/>
                        </a:solidFill>
                        <a:latin typeface="Cambria Math" panose="02040503050406030204" pitchFamily="18" charset="0"/>
                      </a:rPr>
                      <m:t>𝑢</m:t>
                    </m:r>
                    <m:r>
                      <a:rPr lang="en-GB" sz="2200" b="0" i="1" smtClean="0">
                        <a:solidFill>
                          <a:schemeClr val="tx1"/>
                        </a:solidFill>
                        <a:latin typeface="Cambria Math" panose="02040503050406030204" pitchFamily="18" charset="0"/>
                      </a:rPr>
                      <m:t>′</m:t>
                    </m:r>
                  </m:oMath>
                </a14:m>
                <a:r>
                  <a:rPr lang="en-GB" sz="2200" dirty="0" smtClean="0">
                    <a:solidFill>
                      <a:schemeClr val="tx1"/>
                    </a:solidFill>
                  </a:rPr>
                  <a:t> is decreasing (</a:t>
                </a:r>
                <a14:m>
                  <m:oMath xmlns:m="http://schemas.openxmlformats.org/officeDocument/2006/math">
                    <m:r>
                      <a:rPr lang="en-GB" sz="2200" b="0" i="1" smtClean="0">
                        <a:solidFill>
                          <a:schemeClr val="tx1"/>
                        </a:solidFill>
                        <a:latin typeface="Cambria Math" panose="02040503050406030204" pitchFamily="18" charset="0"/>
                      </a:rPr>
                      <m:t>𝑢</m:t>
                    </m:r>
                    <m:r>
                      <a:rPr lang="en-GB" sz="2200" b="0" i="1" smtClean="0">
                        <a:solidFill>
                          <a:schemeClr val="tx1"/>
                        </a:solidFill>
                        <a:latin typeface="Cambria Math" panose="02040503050406030204" pitchFamily="18" charset="0"/>
                      </a:rPr>
                      <m:t>"&lt;0)</m:t>
                    </m:r>
                  </m:oMath>
                </a14:m>
                <a:r>
                  <a:rPr lang="en-GB" sz="2200" dirty="0" smtClean="0">
                    <a:solidFill>
                      <a:schemeClr val="tx1"/>
                    </a:solidFill>
                  </a:rPr>
                  <a:t> and </a:t>
                </a:r>
                <a14:m>
                  <m:oMath xmlns:m="http://schemas.openxmlformats.org/officeDocument/2006/math">
                    <m:r>
                      <m:rPr>
                        <m:sty m:val="p"/>
                      </m:rPr>
                      <a:rPr lang="en-GB" sz="2000" b="0" i="0" smtClean="0">
                        <a:solidFill>
                          <a:schemeClr val="tx1"/>
                        </a:solidFill>
                        <a:latin typeface="Cambria Math" panose="02040503050406030204" pitchFamily="18" charset="0"/>
                      </a:rPr>
                      <m:t>u</m:t>
                    </m:r>
                    <m:d>
                      <m:dPr>
                        <m:ctrlPr>
                          <a:rPr lang="en-GB" sz="2000" b="0" i="1" smtClean="0">
                            <a:solidFill>
                              <a:schemeClr val="tx1"/>
                            </a:solidFill>
                            <a:latin typeface="Cambria Math" panose="02040503050406030204" pitchFamily="18" charset="0"/>
                          </a:rPr>
                        </m:ctrlPr>
                      </m:dPr>
                      <m:e>
                        <m:sSup>
                          <m:sSupPr>
                            <m:ctrlPr>
                              <a:rPr lang="en-GB" sz="2000" b="0" i="1" smtClean="0">
                                <a:solidFill>
                                  <a:schemeClr val="tx1"/>
                                </a:solidFill>
                                <a:latin typeface="Cambria Math" panose="02040503050406030204" pitchFamily="18" charset="0"/>
                              </a:rPr>
                            </m:ctrlPr>
                          </m:sSupPr>
                          <m:e>
                            <m:r>
                              <a:rPr lang="en-GB" sz="2000" b="0" i="1" smtClean="0">
                                <a:solidFill>
                                  <a:schemeClr val="tx1"/>
                                </a:solidFill>
                                <a:latin typeface="Cambria Math" panose="02040503050406030204" pitchFamily="18" charset="0"/>
                              </a:rPr>
                              <m:t>𝐺</m:t>
                            </m:r>
                          </m:e>
                          <m:sup>
                            <m:r>
                              <a:rPr lang="en-GB" sz="2000" b="0" i="1" smtClean="0">
                                <a:solidFill>
                                  <a:schemeClr val="tx1"/>
                                </a:solidFill>
                                <a:latin typeface="Cambria Math" panose="02040503050406030204" pitchFamily="18" charset="0"/>
                              </a:rPr>
                              <m:t>∗</m:t>
                            </m:r>
                          </m:sup>
                        </m:sSup>
                      </m:e>
                    </m:d>
                    <m:r>
                      <a:rPr lang="en-GB" sz="2000" b="0" i="1" smtClean="0">
                        <a:solidFill>
                          <a:schemeClr val="tx1"/>
                        </a:solidFill>
                        <a:latin typeface="Cambria Math" panose="02040503050406030204" pitchFamily="18" charset="0"/>
                      </a:rPr>
                      <m:t>=1</m:t>
                    </m:r>
                  </m:oMath>
                </a14:m>
                <a:endParaRPr lang="en-GB" sz="2200" dirty="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8600" y="76200"/>
                <a:ext cx="8839200" cy="6248400"/>
              </a:xfrm>
              <a:blipFill rotWithShape="0">
                <a:blip r:embed="rId2"/>
                <a:stretch>
                  <a:fillRect l="-897" t="-585" r="-345"/>
                </a:stretch>
              </a:blipFill>
            </p:spPr>
            <p:txBody>
              <a:bodyPr/>
              <a:lstStyle/>
              <a:p>
                <a:r>
                  <a:rPr lang="en-GB">
                    <a:noFill/>
                  </a:rPr>
                  <a:t> </a:t>
                </a:r>
              </a:p>
            </p:txBody>
          </p:sp>
        </mc:Fallback>
      </mc:AlternateContent>
    </p:spTree>
    <p:extLst>
      <p:ext uri="{BB962C8B-B14F-4D97-AF65-F5344CB8AC3E}">
        <p14:creationId xmlns:p14="http://schemas.microsoft.com/office/powerpoint/2010/main" val="11687347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28600" y="76200"/>
                <a:ext cx="8839200" cy="6248400"/>
              </a:xfrm>
            </p:spPr>
            <p:txBody>
              <a:bodyPr/>
              <a:lstStyle/>
              <a:p>
                <a:pPr marL="0" indent="0">
                  <a:buNone/>
                </a:pPr>
                <a:r>
                  <a:rPr lang="en-GB" sz="2200" dirty="0" smtClean="0">
                    <a:solidFill>
                      <a:schemeClr val="tx1"/>
                    </a:solidFill>
                  </a:rPr>
                  <a:t>Numerical example I:  </a:t>
                </a:r>
                <a14:m>
                  <m:oMath xmlns:m="http://schemas.openxmlformats.org/officeDocument/2006/math">
                    <m:r>
                      <a:rPr lang="en-GB" sz="2200" b="0" i="1" smtClean="0">
                        <a:solidFill>
                          <a:schemeClr val="tx1"/>
                        </a:solidFill>
                        <a:latin typeface="Cambria Math" panose="02040503050406030204" pitchFamily="18" charset="0"/>
                      </a:rPr>
                      <m:t>𝑢</m:t>
                    </m:r>
                    <m:d>
                      <m:dPr>
                        <m:ctrlPr>
                          <a:rPr lang="en-GB" sz="2200" b="0" i="1" smtClean="0">
                            <a:solidFill>
                              <a:schemeClr val="tx1"/>
                            </a:solidFill>
                            <a:latin typeface="Cambria Math" panose="02040503050406030204" pitchFamily="18" charset="0"/>
                          </a:rPr>
                        </m:ctrlPr>
                      </m:dPr>
                      <m:e>
                        <m:r>
                          <a:rPr lang="en-GB" sz="2200" i="1" smtClean="0">
                            <a:solidFill>
                              <a:schemeClr val="tx1"/>
                            </a:solidFill>
                            <a:latin typeface="Cambria Math" panose="02040503050406030204" pitchFamily="18" charset="0"/>
                          </a:rPr>
                          <m:t>𝐺</m:t>
                        </m:r>
                      </m:e>
                    </m:d>
                    <m:r>
                      <a:rPr lang="en-GB" sz="2200" b="0" i="1" smtClean="0">
                        <a:solidFill>
                          <a:schemeClr val="tx1"/>
                        </a:solidFill>
                        <a:latin typeface="Cambria Math" panose="02040503050406030204" pitchFamily="18" charset="0"/>
                      </a:rPr>
                      <m:t>=</m:t>
                    </m:r>
                    <m:r>
                      <m:rPr>
                        <m:sty m:val="p"/>
                      </m:rPr>
                      <a:rPr lang="en-GB" sz="2200" b="0" i="0" smtClean="0">
                        <a:solidFill>
                          <a:schemeClr val="tx1"/>
                        </a:solidFill>
                        <a:latin typeface="Cambria Math" panose="02040503050406030204" pitchFamily="18" charset="0"/>
                      </a:rPr>
                      <m:t>ln</m:t>
                    </m:r>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𝐺</m:t>
                    </m:r>
                    <m:r>
                      <a:rPr lang="en-GB" sz="2200" b="0" i="1" smtClean="0">
                        <a:solidFill>
                          <a:schemeClr val="tx1"/>
                        </a:solidFill>
                        <a:latin typeface="Cambria Math" panose="02040503050406030204" pitchFamily="18" charset="0"/>
                      </a:rPr>
                      <m:t>)</m:t>
                    </m:r>
                  </m:oMath>
                </a14:m>
                <a:endParaRPr lang="en-GB" sz="2200" dirty="0" smtClean="0">
                  <a:solidFill>
                    <a:schemeClr val="tx1"/>
                  </a:solidFill>
                </a:endParaRPr>
              </a:p>
              <a:p>
                <a:pPr marL="0" indent="0">
                  <a:buNone/>
                </a:pPr>
                <a:r>
                  <a:rPr lang="en-GB" sz="2200" dirty="0" smtClean="0">
                    <a:solidFill>
                      <a:schemeClr val="tx1"/>
                    </a:solidFill>
                  </a:rPr>
                  <a:t>The problem of the social planners is:</a:t>
                </a:r>
              </a:p>
              <a:p>
                <a:pPr marL="0" indent="0">
                  <a:buNone/>
                </a:pPr>
                <a14:m>
                  <m:oMathPara xmlns:m="http://schemas.openxmlformats.org/officeDocument/2006/math">
                    <m:oMathParaPr>
                      <m:jc m:val="centerGroup"/>
                    </m:oMathParaPr>
                    <m:oMath xmlns:m="http://schemas.openxmlformats.org/officeDocument/2006/math">
                      <m:func>
                        <m:funcPr>
                          <m:ctrlPr>
                            <a:rPr lang="en-GB" sz="2200" i="1" smtClean="0">
                              <a:solidFill>
                                <a:schemeClr val="tx1"/>
                              </a:solidFill>
                              <a:latin typeface="Cambria Math" panose="02040503050406030204" pitchFamily="18" charset="0"/>
                            </a:rPr>
                          </m:ctrlPr>
                        </m:funcPr>
                        <m:fName>
                          <m:limLow>
                            <m:limLowPr>
                              <m:ctrlPr>
                                <a:rPr lang="en-GB" sz="2200" i="1" smtClean="0">
                                  <a:solidFill>
                                    <a:schemeClr val="tx1"/>
                                  </a:solidFill>
                                  <a:latin typeface="Cambria Math" panose="02040503050406030204" pitchFamily="18" charset="0"/>
                                </a:rPr>
                              </m:ctrlPr>
                            </m:limLowPr>
                            <m:e>
                              <m:r>
                                <m:rPr>
                                  <m:sty m:val="p"/>
                                </m:rPr>
                                <a:rPr lang="en-GB" sz="2200" i="0" smtClean="0">
                                  <a:solidFill>
                                    <a:schemeClr val="tx1"/>
                                  </a:solidFill>
                                  <a:latin typeface="Cambria Math" panose="02040503050406030204" pitchFamily="18" charset="0"/>
                                </a:rPr>
                                <m:t>max</m:t>
                              </m:r>
                            </m:e>
                            <m:lim>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lim>
                          </m:limLow>
                        </m:fName>
                        <m:e>
                          <m:r>
                            <a:rPr lang="en-GB" sz="2200" b="0" i="1" smtClean="0">
                              <a:solidFill>
                                <a:schemeClr val="tx1"/>
                              </a:solidFill>
                              <a:latin typeface="Cambria Math" panose="02040503050406030204" pitchFamily="18" charset="0"/>
                            </a:rPr>
                            <m:t>𝑛</m:t>
                          </m:r>
                          <m:r>
                            <a:rPr lang="en-GB" sz="2200" b="0" i="1" smtClean="0">
                              <a:solidFill>
                                <a:schemeClr val="tx1"/>
                              </a:solidFill>
                              <a:latin typeface="Cambria Math" panose="02040503050406030204" pitchFamily="18" charset="0"/>
                              <a:ea typeface="Cambria Math" panose="02040503050406030204" pitchFamily="18" charset="0"/>
                            </a:rPr>
                            <m:t>∙</m:t>
                          </m:r>
                          <m:r>
                            <m:rPr>
                              <m:sty m:val="p"/>
                            </m:rPr>
                            <a:rPr lang="en-GB" sz="2200" b="0" i="0" smtClean="0">
                              <a:solidFill>
                                <a:schemeClr val="tx1"/>
                              </a:solidFill>
                              <a:latin typeface="Cambria Math" panose="02040503050406030204" pitchFamily="18" charset="0"/>
                            </a:rPr>
                            <m:t>ln</m:t>
                          </m:r>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𝐺</m:t>
                          </m:r>
                          <m:r>
                            <a:rPr lang="en-GB" sz="2200" b="0" i="1" smtClean="0">
                              <a:solidFill>
                                <a:schemeClr val="tx1"/>
                              </a:solidFill>
                              <a:latin typeface="Cambria Math" panose="02040503050406030204" pitchFamily="18" charset="0"/>
                            </a:rPr>
                            <m:t>)</m:t>
                          </m:r>
                          <m:r>
                            <a:rPr lang="en-GB" sz="2200" b="0" i="0" smtClean="0">
                              <a:solidFill>
                                <a:schemeClr val="tx1"/>
                              </a:solidFill>
                              <a:latin typeface="Cambria Math" panose="02040503050406030204" pitchFamily="18" charset="0"/>
                            </a:rPr>
                            <m:t>+</m:t>
                          </m:r>
                          <m:nary>
                            <m:naryPr>
                              <m:chr m:val="∑"/>
                              <m:ctrlPr>
                                <a:rPr lang="en-GB" sz="2200" b="0" i="1" smtClean="0">
                                  <a:solidFill>
                                    <a:schemeClr val="tx1"/>
                                  </a:solidFill>
                                  <a:latin typeface="Cambria Math" panose="02040503050406030204" pitchFamily="18" charset="0"/>
                                </a:rPr>
                              </m:ctrlPr>
                            </m:naryPr>
                            <m:sub>
                              <m:r>
                                <m:rPr>
                                  <m:brk m:alnAt="23"/>
                                </m:rPr>
                                <a:rPr lang="en-GB" sz="2200" b="0" i="1" smtClean="0">
                                  <a:solidFill>
                                    <a:schemeClr val="tx1"/>
                                  </a:solidFill>
                                  <a:latin typeface="Cambria Math" panose="02040503050406030204" pitchFamily="18" charset="0"/>
                                </a:rPr>
                                <m:t>𝑖</m:t>
                              </m:r>
                              <m:r>
                                <a:rPr lang="en-GB" sz="2200" b="0" i="1" smtClean="0">
                                  <a:solidFill>
                                    <a:schemeClr val="tx1"/>
                                  </a:solidFill>
                                  <a:latin typeface="Cambria Math" panose="02040503050406030204" pitchFamily="18" charset="0"/>
                                </a:rPr>
                                <m:t>=1</m:t>
                              </m:r>
                            </m:sub>
                            <m:sup>
                              <m:r>
                                <a:rPr lang="en-GB" sz="2200" b="0" i="1" smtClean="0">
                                  <a:solidFill>
                                    <a:schemeClr val="tx1"/>
                                  </a:solidFill>
                                  <a:latin typeface="Cambria Math" panose="02040503050406030204" pitchFamily="18" charset="0"/>
                                </a:rPr>
                                <m:t>𝑁</m:t>
                              </m:r>
                            </m:sup>
                            <m:e>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𝑒</m:t>
                                  </m:r>
                                </m:e>
                                <m:sub>
                                  <m:r>
                                    <a:rPr lang="en-GB" sz="2200" b="0" i="1" smtClean="0">
                                      <a:solidFill>
                                        <a:schemeClr val="tx1"/>
                                      </a:solidFill>
                                      <a:latin typeface="Cambria Math" panose="02040503050406030204" pitchFamily="18" charset="0"/>
                                    </a:rPr>
                                    <m:t>𝑖</m:t>
                                  </m:r>
                                </m:sub>
                              </m:sSub>
                            </m:e>
                          </m:nary>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𝐺</m:t>
                          </m:r>
                        </m:e>
                      </m:func>
                    </m:oMath>
                  </m:oMathPara>
                </a14:m>
                <a:endParaRPr lang="en-GB" sz="2200" dirty="0" smtClean="0">
                  <a:solidFill>
                    <a:schemeClr val="tx1"/>
                  </a:solidFill>
                </a:endParaRPr>
              </a:p>
              <a:p>
                <a:pPr marL="0" indent="0">
                  <a:buNone/>
                </a:pPr>
                <a:r>
                  <a:rPr lang="en-GB" sz="2200" dirty="0" smtClean="0">
                    <a:solidFill>
                      <a:schemeClr val="tx1"/>
                    </a:solidFill>
                  </a:rPr>
                  <a:t>FOC:  </a:t>
                </a:r>
                <a14:m>
                  <m:oMath xmlns:m="http://schemas.openxmlformats.org/officeDocument/2006/math">
                    <m:r>
                      <m:rPr>
                        <m:sty m:val="p"/>
                      </m:rPr>
                      <a:rPr lang="en-GB" sz="2200" b="0" i="0" smtClean="0">
                        <a:solidFill>
                          <a:schemeClr val="tx1"/>
                        </a:solidFill>
                        <a:latin typeface="Cambria Math" panose="02040503050406030204" pitchFamily="18" charset="0"/>
                      </a:rPr>
                      <m:t>n</m:t>
                    </m:r>
                    <m:r>
                      <a:rPr lang="en-GB" sz="2200" b="0" i="1" smtClean="0">
                        <a:solidFill>
                          <a:schemeClr val="tx1"/>
                        </a:solidFill>
                        <a:latin typeface="Cambria Math" panose="02040503050406030204" pitchFamily="18" charset="0"/>
                        <a:ea typeface="Cambria Math" panose="02040503050406030204" pitchFamily="18" charset="0"/>
                      </a:rPr>
                      <m:t>∙</m:t>
                    </m:r>
                    <m:f>
                      <m:fPr>
                        <m:ctrlPr>
                          <a:rPr lang="en-GB" sz="2200" b="0" i="1" smtClean="0">
                            <a:solidFill>
                              <a:schemeClr val="tx1"/>
                            </a:solidFill>
                            <a:latin typeface="Cambria Math" panose="02040503050406030204" pitchFamily="18" charset="0"/>
                            <a:ea typeface="Cambria Math" panose="02040503050406030204" pitchFamily="18" charset="0"/>
                          </a:rPr>
                        </m:ctrlPr>
                      </m:fPr>
                      <m:num>
                        <m:r>
                          <a:rPr lang="en-GB" sz="2200" b="0" i="1" smtClean="0">
                            <a:solidFill>
                              <a:schemeClr val="tx1"/>
                            </a:solidFill>
                            <a:latin typeface="Cambria Math" panose="02040503050406030204" pitchFamily="18" charset="0"/>
                            <a:ea typeface="Cambria Math" panose="02040503050406030204" pitchFamily="18" charset="0"/>
                          </a:rPr>
                          <m:t>1</m:t>
                        </m:r>
                      </m:num>
                      <m:den>
                        <m:r>
                          <a:rPr lang="en-GB" sz="2200" b="0" i="1" smtClean="0">
                            <a:solidFill>
                              <a:schemeClr val="tx1"/>
                            </a:solidFill>
                            <a:latin typeface="Cambria Math" panose="02040503050406030204" pitchFamily="18" charset="0"/>
                            <a:ea typeface="Cambria Math" panose="02040503050406030204" pitchFamily="18" charset="0"/>
                          </a:rPr>
                          <m:t>𝐺</m:t>
                        </m:r>
                      </m:den>
                    </m:f>
                    <m:r>
                      <a:rPr lang="en-GB" sz="2200" b="0" i="1" smtClean="0">
                        <a:solidFill>
                          <a:schemeClr val="tx1"/>
                        </a:solidFill>
                        <a:latin typeface="Cambria Math" panose="02040503050406030204" pitchFamily="18" charset="0"/>
                      </a:rPr>
                      <m:t>−1=0</m:t>
                    </m:r>
                  </m:oMath>
                </a14:m>
                <a:r>
                  <a:rPr lang="en-GB" sz="2200" dirty="0" smtClean="0">
                    <a:solidFill>
                      <a:schemeClr val="tx1"/>
                    </a:solidFill>
                  </a:rPr>
                  <a:t>   </a:t>
                </a:r>
                <a:r>
                  <a:rPr lang="en-GB" sz="2200" dirty="0" smtClean="0">
                    <a:solidFill>
                      <a:schemeClr val="tx1"/>
                    </a:solidFill>
                    <a:sym typeface="Wingdings" panose="05000000000000000000" pitchFamily="2" charset="2"/>
                  </a:rPr>
                  <a:t> </a:t>
                </a:r>
                <a14:m>
                  <m:oMath xmlns:m="http://schemas.openxmlformats.org/officeDocument/2006/math">
                    <m:r>
                      <a:rPr lang="en-GB" sz="2200" b="0" i="1" smtClean="0">
                        <a:solidFill>
                          <a:schemeClr val="tx1"/>
                        </a:solidFill>
                        <a:latin typeface="Cambria Math" panose="02040503050406030204" pitchFamily="18" charset="0"/>
                        <a:sym typeface="Wingdings" panose="05000000000000000000" pitchFamily="2" charset="2"/>
                      </a:rPr>
                      <m:t>𝐺</m:t>
                    </m:r>
                    <m:r>
                      <a:rPr lang="en-GB" sz="2200" b="0" i="1" smtClean="0">
                        <a:solidFill>
                          <a:schemeClr val="tx1"/>
                        </a:solidFill>
                        <a:latin typeface="Cambria Math" panose="02040503050406030204" pitchFamily="18" charset="0"/>
                        <a:sym typeface="Wingdings" panose="05000000000000000000" pitchFamily="2" charset="2"/>
                      </a:rPr>
                      <m:t>=</m:t>
                    </m:r>
                    <m:r>
                      <a:rPr lang="en-GB" sz="2200" b="0" i="1" smtClean="0">
                        <a:solidFill>
                          <a:schemeClr val="tx1"/>
                        </a:solidFill>
                        <a:latin typeface="Cambria Math" panose="02040503050406030204" pitchFamily="18" charset="0"/>
                        <a:sym typeface="Wingdings" panose="05000000000000000000" pitchFamily="2" charset="2"/>
                      </a:rPr>
                      <m:t>𝑛</m:t>
                    </m:r>
                  </m:oMath>
                </a14:m>
                <a:endParaRPr lang="en-GB" sz="2200" dirty="0">
                  <a:solidFill>
                    <a:schemeClr val="tx1"/>
                  </a:solidFill>
                </a:endParaRPr>
              </a:p>
              <a:p>
                <a:pPr marL="0" indent="0">
                  <a:buNone/>
                </a:pPr>
                <a:r>
                  <a:rPr lang="en-GB" sz="2200" dirty="0" smtClean="0">
                    <a:solidFill>
                      <a:schemeClr val="tx1"/>
                    </a:solidFill>
                  </a:rPr>
                  <a:t>The problem of subject </a:t>
                </a:r>
                <a14:m>
                  <m:oMath xmlns:m="http://schemas.openxmlformats.org/officeDocument/2006/math">
                    <m:r>
                      <a:rPr lang="en-GB" sz="2200" b="0" i="1" smtClean="0">
                        <a:solidFill>
                          <a:schemeClr val="tx1"/>
                        </a:solidFill>
                        <a:latin typeface="Cambria Math" panose="02040503050406030204" pitchFamily="18" charset="0"/>
                      </a:rPr>
                      <m:t>𝑖</m:t>
                    </m:r>
                  </m:oMath>
                </a14:m>
                <a:r>
                  <a:rPr lang="en-GB" sz="2200" dirty="0" smtClean="0">
                    <a:solidFill>
                      <a:schemeClr val="tx1"/>
                    </a:solidFill>
                  </a:rPr>
                  <a:t> is:</a:t>
                </a:r>
              </a:p>
              <a:p>
                <a:pPr marL="0" indent="0">
                  <a:buNone/>
                </a:pPr>
                <a14:m>
                  <m:oMathPara xmlns:m="http://schemas.openxmlformats.org/officeDocument/2006/math">
                    <m:oMathParaPr>
                      <m:jc m:val="centerGroup"/>
                    </m:oMathParaPr>
                    <m:oMath xmlns:m="http://schemas.openxmlformats.org/officeDocument/2006/math">
                      <m:func>
                        <m:funcPr>
                          <m:ctrlPr>
                            <a:rPr lang="en-GB" sz="2200" i="1" smtClean="0">
                              <a:solidFill>
                                <a:schemeClr val="tx1"/>
                              </a:solidFill>
                              <a:latin typeface="Cambria Math" panose="02040503050406030204" pitchFamily="18" charset="0"/>
                            </a:rPr>
                          </m:ctrlPr>
                        </m:funcPr>
                        <m:fName>
                          <m:limLow>
                            <m:limLowPr>
                              <m:ctrlPr>
                                <a:rPr lang="en-GB" sz="2200" i="1" smtClean="0">
                                  <a:solidFill>
                                    <a:schemeClr val="tx1"/>
                                  </a:solidFill>
                                  <a:latin typeface="Cambria Math" panose="02040503050406030204" pitchFamily="18" charset="0"/>
                                </a:rPr>
                              </m:ctrlPr>
                            </m:limLowPr>
                            <m:e>
                              <m:r>
                                <m:rPr>
                                  <m:sty m:val="p"/>
                                </m:rPr>
                                <a:rPr lang="en-GB" sz="2200" i="0" smtClean="0">
                                  <a:solidFill>
                                    <a:schemeClr val="tx1"/>
                                  </a:solidFill>
                                  <a:latin typeface="Cambria Math" panose="02040503050406030204" pitchFamily="18" charset="0"/>
                                </a:rPr>
                                <m:t>max</m:t>
                              </m:r>
                            </m:e>
                            <m:lim>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lim>
                          </m:limLow>
                        </m:fName>
                        <m:e>
                          <m:r>
                            <m:rPr>
                              <m:sty m:val="p"/>
                            </m:rPr>
                            <a:rPr lang="en-GB" sz="2200" b="0" i="0" smtClean="0">
                              <a:solidFill>
                                <a:schemeClr val="tx1"/>
                              </a:solidFill>
                              <a:latin typeface="Cambria Math" panose="02040503050406030204" pitchFamily="18" charset="0"/>
                            </a:rPr>
                            <m:t>ln</m:t>
                          </m:r>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𝐺</m:t>
                          </m:r>
                          <m:r>
                            <a:rPr lang="en-GB" sz="2200" b="0" i="1" smtClean="0">
                              <a:solidFill>
                                <a:schemeClr val="tx1"/>
                              </a:solidFill>
                              <a:latin typeface="Cambria Math" panose="02040503050406030204" pitchFamily="18" charset="0"/>
                            </a:rPr>
                            <m:t>)</m:t>
                          </m:r>
                          <m:r>
                            <a:rPr lang="en-GB" sz="2200" b="0" i="0" smtClean="0">
                              <a:solidFill>
                                <a:schemeClr val="tx1"/>
                              </a:solidFill>
                              <a:latin typeface="Cambria Math" panose="02040503050406030204" pitchFamily="18" charset="0"/>
                            </a:rPr>
                            <m:t>+</m:t>
                          </m:r>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𝑒</m:t>
                              </m:r>
                            </m:e>
                            <m:sub>
                              <m:r>
                                <a:rPr lang="en-GB" sz="2200" b="0" i="1" smtClean="0">
                                  <a:solidFill>
                                    <a:schemeClr val="tx1"/>
                                  </a:solidFill>
                                  <a:latin typeface="Cambria Math" panose="02040503050406030204" pitchFamily="18" charset="0"/>
                                </a:rPr>
                                <m:t>𝑖</m:t>
                              </m:r>
                            </m:sub>
                          </m:sSub>
                          <m:r>
                            <a:rPr lang="en-GB" sz="2200" b="0" i="1" smtClean="0">
                              <a:solidFill>
                                <a:schemeClr val="tx1"/>
                              </a:solidFill>
                              <a:latin typeface="Cambria Math" panose="02040503050406030204" pitchFamily="18" charset="0"/>
                            </a:rPr>
                            <m:t>−</m:t>
                          </m:r>
                          <m:sSub>
                            <m:sSubPr>
                              <m:ctrlPr>
                                <a:rPr lang="en-GB" sz="2200" i="1" smtClean="0">
                                  <a:solidFill>
                                    <a:schemeClr val="tx1"/>
                                  </a:solidFill>
                                  <a:latin typeface="Cambria Math" panose="02040503050406030204" pitchFamily="18" charset="0"/>
                                </a:rPr>
                              </m:ctrlPr>
                            </m:sSubPr>
                            <m:e>
                              <m:r>
                                <a:rPr lang="en-GB" sz="2200" b="0" i="1" smtClean="0">
                                  <a:solidFill>
                                    <a:schemeClr val="tx1"/>
                                  </a:solidFill>
                                  <a:latin typeface="Cambria Math" panose="02040503050406030204" pitchFamily="18" charset="0"/>
                                </a:rPr>
                                <m:t>𝑐</m:t>
                              </m:r>
                            </m:e>
                            <m:sub>
                              <m:r>
                                <a:rPr lang="en-GB" sz="2200" b="0" i="1" smtClean="0">
                                  <a:solidFill>
                                    <a:schemeClr val="tx1"/>
                                  </a:solidFill>
                                  <a:latin typeface="Cambria Math" panose="02040503050406030204" pitchFamily="18" charset="0"/>
                                </a:rPr>
                                <m:t>𝑖</m:t>
                              </m:r>
                            </m:sub>
                          </m:sSub>
                        </m:e>
                      </m:func>
                    </m:oMath>
                  </m:oMathPara>
                </a14:m>
                <a:endParaRPr lang="en-GB" sz="2200" dirty="0" smtClean="0">
                  <a:solidFill>
                    <a:schemeClr val="tx1"/>
                  </a:solidFill>
                </a:endParaRPr>
              </a:p>
              <a:p>
                <a:pPr marL="0" indent="0">
                  <a:buNone/>
                </a:pPr>
                <a:r>
                  <a:rPr lang="en-GB" sz="2200" dirty="0" smtClean="0">
                    <a:solidFill>
                      <a:schemeClr val="tx1"/>
                    </a:solidFill>
                  </a:rPr>
                  <a:t>FOC:</a:t>
                </a:r>
                <a14:m>
                  <m:oMath xmlns:m="http://schemas.openxmlformats.org/officeDocument/2006/math">
                    <m:r>
                      <a:rPr lang="en-GB" sz="2200" b="0" i="0" smtClean="0">
                        <a:solidFill>
                          <a:schemeClr val="tx1"/>
                        </a:solidFill>
                        <a:latin typeface="Cambria Math" panose="02040503050406030204" pitchFamily="18" charset="0"/>
                        <a:ea typeface="Cambria Math" panose="02040503050406030204" pitchFamily="18" charset="0"/>
                      </a:rPr>
                      <m:t>  </m:t>
                    </m:r>
                    <m:f>
                      <m:fPr>
                        <m:ctrlPr>
                          <a:rPr lang="en-GB" sz="2200" b="0" i="1" smtClean="0">
                            <a:solidFill>
                              <a:schemeClr val="tx1"/>
                            </a:solidFill>
                            <a:latin typeface="Cambria Math" panose="02040503050406030204" pitchFamily="18" charset="0"/>
                            <a:ea typeface="Cambria Math" panose="02040503050406030204" pitchFamily="18" charset="0"/>
                          </a:rPr>
                        </m:ctrlPr>
                      </m:fPr>
                      <m:num>
                        <m:r>
                          <a:rPr lang="en-GB" sz="2200" b="0" i="1" smtClean="0">
                            <a:solidFill>
                              <a:schemeClr val="tx1"/>
                            </a:solidFill>
                            <a:latin typeface="Cambria Math" panose="02040503050406030204" pitchFamily="18" charset="0"/>
                            <a:ea typeface="Cambria Math" panose="02040503050406030204" pitchFamily="18" charset="0"/>
                          </a:rPr>
                          <m:t>1</m:t>
                        </m:r>
                      </m:num>
                      <m:den>
                        <m:r>
                          <a:rPr lang="en-GB" sz="2200" b="0" i="1" smtClean="0">
                            <a:solidFill>
                              <a:schemeClr val="tx1"/>
                            </a:solidFill>
                            <a:latin typeface="Cambria Math" panose="02040503050406030204" pitchFamily="18" charset="0"/>
                            <a:ea typeface="Cambria Math" panose="02040503050406030204" pitchFamily="18" charset="0"/>
                          </a:rPr>
                          <m:t>𝐺</m:t>
                        </m:r>
                      </m:den>
                    </m:f>
                    <m:r>
                      <a:rPr lang="en-GB" sz="2200" b="0" i="1" smtClean="0">
                        <a:solidFill>
                          <a:schemeClr val="tx1"/>
                        </a:solidFill>
                        <a:latin typeface="Cambria Math" panose="02040503050406030204" pitchFamily="18" charset="0"/>
                      </a:rPr>
                      <m:t>−1=0</m:t>
                    </m:r>
                  </m:oMath>
                </a14:m>
                <a:r>
                  <a:rPr lang="en-GB" sz="2200" dirty="0" smtClean="0">
                    <a:solidFill>
                      <a:schemeClr val="tx1"/>
                    </a:solidFill>
                  </a:rPr>
                  <a:t>  for all subjects </a:t>
                </a:r>
                <a14:m>
                  <m:oMath xmlns:m="http://schemas.openxmlformats.org/officeDocument/2006/math">
                    <m:r>
                      <a:rPr lang="en-GB" sz="2200" b="0" i="1" smtClean="0">
                        <a:solidFill>
                          <a:schemeClr val="tx1"/>
                        </a:solidFill>
                        <a:latin typeface="Cambria Math" panose="02040503050406030204" pitchFamily="18" charset="0"/>
                      </a:rPr>
                      <m:t>𝑖</m:t>
                    </m:r>
                  </m:oMath>
                </a14:m>
                <a:r>
                  <a:rPr lang="en-GB" sz="2200" dirty="0" smtClean="0">
                    <a:solidFill>
                      <a:schemeClr val="tx1"/>
                    </a:solidFill>
                  </a:rPr>
                  <a:t> </a:t>
                </a:r>
                <a:r>
                  <a:rPr lang="en-GB" sz="2200" dirty="0" smtClean="0">
                    <a:solidFill>
                      <a:schemeClr val="tx1"/>
                    </a:solidFill>
                    <a:sym typeface="Wingdings" panose="05000000000000000000" pitchFamily="2" charset="2"/>
                  </a:rPr>
                  <a:t> </a:t>
                </a:r>
                <a14:m>
                  <m:oMath xmlns:m="http://schemas.openxmlformats.org/officeDocument/2006/math">
                    <m:r>
                      <a:rPr lang="en-GB" sz="2200" i="1" dirty="0" smtClean="0">
                        <a:solidFill>
                          <a:schemeClr val="tx1"/>
                        </a:solidFill>
                        <a:latin typeface="Cambria Math" panose="02040503050406030204" pitchFamily="18" charset="0"/>
                        <a:sym typeface="Wingdings" panose="05000000000000000000" pitchFamily="2" charset="2"/>
                      </a:rPr>
                      <m:t>𝐺</m:t>
                    </m:r>
                    <m:r>
                      <a:rPr lang="en-GB" sz="2200" i="1" dirty="0" smtClean="0">
                        <a:solidFill>
                          <a:schemeClr val="tx1"/>
                        </a:solidFill>
                        <a:latin typeface="Cambria Math" panose="02040503050406030204" pitchFamily="18" charset="0"/>
                        <a:sym typeface="Wingdings" panose="05000000000000000000" pitchFamily="2" charset="2"/>
                      </a:rPr>
                      <m:t>=1</m:t>
                    </m:r>
                  </m:oMath>
                </a14:m>
                <a:endParaRPr lang="en-GB" sz="2200" dirty="0" smtClean="0">
                  <a:solidFill>
                    <a:schemeClr val="tx1"/>
                  </a:solidFill>
                </a:endParaRPr>
              </a:p>
              <a:p>
                <a:pPr marL="0" indent="0">
                  <a:buNone/>
                </a:pPr>
                <a:r>
                  <a:rPr lang="en-GB" sz="2200" dirty="0" smtClean="0">
                    <a:solidFill>
                      <a:schemeClr val="tx1"/>
                    </a:solidFill>
                  </a:rPr>
                  <a:t>Numerical example II</a:t>
                </a:r>
              </a:p>
              <a:p>
                <a:pPr marL="0" indent="0">
                  <a:buNone/>
                </a:pPr>
                <a:r>
                  <a:rPr lang="en-GB" sz="2200" dirty="0" smtClean="0">
                    <a:solidFill>
                      <a:schemeClr val="tx1"/>
                    </a:solidFill>
                  </a:rPr>
                  <a:t>Note, suppose </a:t>
                </a:r>
                <a14:m>
                  <m:oMath xmlns:m="http://schemas.openxmlformats.org/officeDocument/2006/math">
                    <m:r>
                      <a:rPr lang="en-GB" sz="2200" b="0" i="1" smtClean="0">
                        <a:solidFill>
                          <a:schemeClr val="tx1"/>
                        </a:solidFill>
                        <a:latin typeface="Cambria Math" panose="02040503050406030204" pitchFamily="18" charset="0"/>
                      </a:rPr>
                      <m:t>𝑢</m:t>
                    </m:r>
                    <m:d>
                      <m:dPr>
                        <m:ctrlPr>
                          <a:rPr lang="en-GB" sz="2200" b="0" i="1" smtClean="0">
                            <a:solidFill>
                              <a:schemeClr val="tx1"/>
                            </a:solidFill>
                            <a:latin typeface="Cambria Math" panose="02040503050406030204" pitchFamily="18" charset="0"/>
                          </a:rPr>
                        </m:ctrlPr>
                      </m:dPr>
                      <m:e>
                        <m:r>
                          <a:rPr lang="en-GB" sz="2200" i="1" smtClean="0">
                            <a:solidFill>
                              <a:schemeClr val="tx1"/>
                            </a:solidFill>
                            <a:latin typeface="Cambria Math" panose="02040503050406030204" pitchFamily="18" charset="0"/>
                          </a:rPr>
                          <m:t>𝐺</m:t>
                        </m:r>
                      </m:e>
                    </m:d>
                    <m:r>
                      <a:rPr lang="en-GB" sz="2200" b="0" i="1" smtClean="0">
                        <a:solidFill>
                          <a:schemeClr val="tx1"/>
                        </a:solidFill>
                        <a:latin typeface="Cambria Math" panose="02040503050406030204" pitchFamily="18" charset="0"/>
                      </a:rPr>
                      <m:t>=</m:t>
                    </m:r>
                    <m:r>
                      <m:rPr>
                        <m:sty m:val="p"/>
                      </m:rPr>
                      <a:rPr lang="en-GB" sz="2200" b="0" i="0" smtClean="0">
                        <a:solidFill>
                          <a:schemeClr val="tx1"/>
                        </a:solidFill>
                        <a:latin typeface="Cambria Math" panose="02040503050406030204" pitchFamily="18" charset="0"/>
                      </a:rPr>
                      <m:t>ln</m:t>
                    </m:r>
                    <m:r>
                      <a:rPr lang="en-GB" sz="2200" b="0" i="1" smtClean="0">
                        <a:solidFill>
                          <a:schemeClr val="tx1"/>
                        </a:solidFill>
                        <a:latin typeface="Cambria Math" panose="02040503050406030204" pitchFamily="18" charset="0"/>
                      </a:rPr>
                      <m:t>⁡(</m:t>
                    </m:r>
                    <m:r>
                      <a:rPr lang="en-GB" sz="2200" b="0" i="1" smtClean="0">
                        <a:solidFill>
                          <a:schemeClr val="tx1"/>
                        </a:solidFill>
                        <a:latin typeface="Cambria Math" panose="02040503050406030204" pitchFamily="18" charset="0"/>
                      </a:rPr>
                      <m:t>𝐺</m:t>
                    </m:r>
                    <m:r>
                      <a:rPr lang="en-GB" sz="2200" b="0" i="1" smtClean="0">
                        <a:solidFill>
                          <a:schemeClr val="tx1"/>
                        </a:solidFill>
                        <a:latin typeface="Cambria Math" panose="02040503050406030204" pitchFamily="18" charset="0"/>
                      </a:rPr>
                      <m:t>+2)</m:t>
                    </m:r>
                  </m:oMath>
                </a14:m>
                <a:r>
                  <a:rPr lang="en-GB" sz="2200" dirty="0" smtClean="0">
                    <a:solidFill>
                      <a:schemeClr val="tx1"/>
                    </a:solidFill>
                  </a:rPr>
                  <a:t>, the FOC of the subject I’s problem is: </a:t>
                </a:r>
                <a14:m>
                  <m:oMath xmlns:m="http://schemas.openxmlformats.org/officeDocument/2006/math">
                    <m:f>
                      <m:fPr>
                        <m:ctrlPr>
                          <a:rPr lang="en-GB" sz="2200" b="0" i="1" smtClean="0">
                            <a:solidFill>
                              <a:schemeClr val="tx1"/>
                            </a:solidFill>
                            <a:latin typeface="Cambria Math" panose="02040503050406030204" pitchFamily="18" charset="0"/>
                            <a:ea typeface="Cambria Math" panose="02040503050406030204" pitchFamily="18" charset="0"/>
                          </a:rPr>
                        </m:ctrlPr>
                      </m:fPr>
                      <m:num>
                        <m:r>
                          <a:rPr lang="en-GB" sz="2200" b="0" i="1" smtClean="0">
                            <a:solidFill>
                              <a:schemeClr val="tx1"/>
                            </a:solidFill>
                            <a:latin typeface="Cambria Math" panose="02040503050406030204" pitchFamily="18" charset="0"/>
                            <a:ea typeface="Cambria Math" panose="02040503050406030204" pitchFamily="18" charset="0"/>
                          </a:rPr>
                          <m:t>1</m:t>
                        </m:r>
                      </m:num>
                      <m:den>
                        <m:r>
                          <a:rPr lang="en-GB" sz="2200" b="0" i="1" smtClean="0">
                            <a:solidFill>
                              <a:schemeClr val="tx1"/>
                            </a:solidFill>
                            <a:latin typeface="Cambria Math" panose="02040503050406030204" pitchFamily="18" charset="0"/>
                            <a:ea typeface="Cambria Math" panose="02040503050406030204" pitchFamily="18" charset="0"/>
                          </a:rPr>
                          <m:t>𝐺</m:t>
                        </m:r>
                        <m:r>
                          <a:rPr lang="en-GB" sz="2200" b="0" i="1" smtClean="0">
                            <a:solidFill>
                              <a:schemeClr val="tx1"/>
                            </a:solidFill>
                            <a:latin typeface="Cambria Math" panose="02040503050406030204" pitchFamily="18" charset="0"/>
                            <a:ea typeface="Cambria Math" panose="02040503050406030204" pitchFamily="18" charset="0"/>
                          </a:rPr>
                          <m:t>+2</m:t>
                        </m:r>
                      </m:den>
                    </m:f>
                    <m:r>
                      <a:rPr lang="en-GB" sz="2200" b="0" i="1" smtClean="0">
                        <a:solidFill>
                          <a:schemeClr val="tx1"/>
                        </a:solidFill>
                        <a:latin typeface="Cambria Math" panose="02040503050406030204" pitchFamily="18" charset="0"/>
                      </a:rPr>
                      <m:t>−1&lt;0</m:t>
                    </m:r>
                  </m:oMath>
                </a14:m>
                <a:r>
                  <a:rPr lang="en-GB" sz="2200" dirty="0" smtClean="0">
                    <a:solidFill>
                      <a:schemeClr val="tx1"/>
                    </a:solidFill>
                  </a:rPr>
                  <a:t> for all values of </a:t>
                </a:r>
                <a14:m>
                  <m:oMath xmlns:m="http://schemas.openxmlformats.org/officeDocument/2006/math">
                    <m:r>
                      <a:rPr lang="en-GB" sz="2200" b="0" i="1" smtClean="0">
                        <a:solidFill>
                          <a:schemeClr val="tx1"/>
                        </a:solidFill>
                        <a:latin typeface="Cambria Math" panose="02040503050406030204" pitchFamily="18" charset="0"/>
                      </a:rPr>
                      <m:t>𝐺</m:t>
                    </m:r>
                  </m:oMath>
                </a14:m>
                <a:endParaRPr lang="en-GB" sz="2200" dirty="0" smtClean="0">
                  <a:solidFill>
                    <a:schemeClr val="tx1"/>
                  </a:solidFill>
                </a:endParaRPr>
              </a:p>
              <a:p>
                <a:pPr marL="0" indent="0">
                  <a:buNone/>
                </a:pPr>
                <a:r>
                  <a:rPr lang="en-GB" sz="2200" dirty="0" smtClean="0">
                    <a:solidFill>
                      <a:schemeClr val="tx1"/>
                    </a:solidFill>
                  </a:rPr>
                  <a:t>Then in equilibrium contributions are all equal to zero</a:t>
                </a:r>
              </a:p>
              <a:p>
                <a:pPr marL="0" indent="0">
                  <a:buNone/>
                </a:pPr>
                <a:r>
                  <a:rPr lang="en-GB" sz="2200" dirty="0" smtClean="0">
                    <a:solidFill>
                      <a:schemeClr val="tx1"/>
                    </a:solidFill>
                  </a:rPr>
                  <a:t>The social optimum is </a:t>
                </a:r>
                <a14:m>
                  <m:oMath xmlns:m="http://schemas.openxmlformats.org/officeDocument/2006/math">
                    <m:r>
                      <a:rPr lang="en-GB" sz="2200" i="1" dirty="0" smtClean="0">
                        <a:solidFill>
                          <a:schemeClr val="tx1"/>
                        </a:solidFill>
                        <a:latin typeface="Cambria Math" panose="02040503050406030204" pitchFamily="18" charset="0"/>
                      </a:rPr>
                      <m:t>𝐺</m:t>
                    </m:r>
                    <m:r>
                      <a:rPr lang="en-GB" sz="2200" i="1" dirty="0" smtClean="0">
                        <a:solidFill>
                          <a:schemeClr val="tx1"/>
                        </a:solidFill>
                        <a:latin typeface="Cambria Math" panose="02040503050406030204" pitchFamily="18" charset="0"/>
                      </a:rPr>
                      <m:t>=</m:t>
                    </m:r>
                    <m:r>
                      <a:rPr lang="en-GB" sz="2200" i="1" dirty="0" smtClean="0">
                        <a:solidFill>
                          <a:schemeClr val="tx1"/>
                        </a:solidFill>
                        <a:latin typeface="Cambria Math" panose="02040503050406030204" pitchFamily="18" charset="0"/>
                      </a:rPr>
                      <m:t>𝑛</m:t>
                    </m:r>
                    <m:r>
                      <a:rPr lang="en-GB" sz="2200" i="1" dirty="0" smtClean="0">
                        <a:solidFill>
                          <a:schemeClr val="tx1"/>
                        </a:solidFill>
                        <a:latin typeface="Cambria Math" panose="02040503050406030204" pitchFamily="18" charset="0"/>
                      </a:rPr>
                      <m:t>−2</m:t>
                    </m:r>
                  </m:oMath>
                </a14:m>
                <a:endParaRPr lang="en-GB" sz="2200" dirty="0" smtClean="0">
                  <a:solidFill>
                    <a:schemeClr val="tx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28600" y="76200"/>
                <a:ext cx="8839200" cy="6248400"/>
              </a:xfrm>
              <a:blipFill rotWithShape="0">
                <a:blip r:embed="rId2"/>
                <a:stretch>
                  <a:fillRect l="-897" t="-585"/>
                </a:stretch>
              </a:blipFill>
            </p:spPr>
            <p:txBody>
              <a:bodyPr/>
              <a:lstStyle/>
              <a:p>
                <a:r>
                  <a:rPr lang="en-GB">
                    <a:noFill/>
                  </a:rPr>
                  <a:t> </a:t>
                </a:r>
              </a:p>
            </p:txBody>
          </p:sp>
        </mc:Fallback>
      </mc:AlternateContent>
    </p:spTree>
    <p:extLst>
      <p:ext uri="{BB962C8B-B14F-4D97-AF65-F5344CB8AC3E}">
        <p14:creationId xmlns:p14="http://schemas.microsoft.com/office/powerpoint/2010/main" val="27241373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idx="4294967295"/>
          </p:nvPr>
        </p:nvSpPr>
        <p:spPr>
          <a:xfrm>
            <a:off x="1219200" y="381000"/>
            <a:ext cx="7315200" cy="487363"/>
          </a:xfrm>
          <a:noFill/>
        </p:spPr>
        <p:txBody>
          <a:bodyPr/>
          <a:lstStyle/>
          <a:p>
            <a:pPr marL="495300" indent="-495300" eaLnBrk="1" hangingPunct="1"/>
            <a:r>
              <a:rPr lang="en-US" altLang="zh-CN" sz="2000" b="0" smtClean="0">
                <a:ea typeface="SimSun" panose="02010600030101010101" pitchFamily="2" charset="-122"/>
              </a:rPr>
              <a:t>PRIVATE PREFERENCES FOR PUBLIC GOODS</a:t>
            </a:r>
          </a:p>
        </p:txBody>
      </p:sp>
      <p:grpSp>
        <p:nvGrpSpPr>
          <p:cNvPr id="114691" name="Group 3"/>
          <p:cNvGrpSpPr>
            <a:grpSpLocks/>
          </p:cNvGrpSpPr>
          <p:nvPr/>
        </p:nvGrpSpPr>
        <p:grpSpPr bwMode="auto">
          <a:xfrm>
            <a:off x="304800" y="381000"/>
            <a:ext cx="8229600" cy="487363"/>
            <a:chOff x="288" y="240"/>
            <a:chExt cx="5184" cy="307"/>
          </a:xfrm>
        </p:grpSpPr>
        <p:sp>
          <p:nvSpPr>
            <p:cNvPr id="71699"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a:solidFill>
                    <a:schemeClr val="bg1"/>
                  </a:solidFill>
                  <a:ea typeface="SimSun" panose="02010600030101010101" pitchFamily="2" charset="-122"/>
                </a:rPr>
                <a:t>18.7</a:t>
              </a:r>
            </a:p>
          </p:txBody>
        </p:sp>
        <p:sp>
          <p:nvSpPr>
            <p:cNvPr id="71700"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14698" name="矩形 8"/>
          <p:cNvSpPr>
            <a:spLocks noChangeArrowheads="1"/>
          </p:cNvSpPr>
          <p:nvPr/>
        </p:nvSpPr>
        <p:spPr bwMode="auto">
          <a:xfrm>
            <a:off x="914400" y="974725"/>
            <a:ext cx="1147763"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18.15</a:t>
            </a:r>
            <a:endParaRPr lang="zh-CN" altLang="en-US" sz="1200" b="1">
              <a:solidFill>
                <a:srgbClr val="B27CB6"/>
              </a:solidFill>
              <a:ea typeface="SimSun" panose="02010600030101010101" pitchFamily="2" charset="-122"/>
              <a:cs typeface="Arial" panose="020B0604020202020204" pitchFamily="34" charset="0"/>
            </a:endParaRPr>
          </a:p>
        </p:txBody>
      </p:sp>
      <p:sp>
        <p:nvSpPr>
          <p:cNvPr id="114699" name="Rectangle 11"/>
          <p:cNvSpPr>
            <a:spLocks noChangeArrowheads="1"/>
          </p:cNvSpPr>
          <p:nvPr/>
        </p:nvSpPr>
        <p:spPr bwMode="auto">
          <a:xfrm>
            <a:off x="919163" y="1279525"/>
            <a:ext cx="3119437"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rPr>
              <a:t>Determining the Level of </a:t>
            </a:r>
            <a:br>
              <a:rPr lang="en-US" altLang="zh-CN" sz="1200" b="1">
                <a:solidFill>
                  <a:schemeClr val="tx1"/>
                </a:solidFill>
                <a:ea typeface="SimSun" panose="02010600030101010101" pitchFamily="2" charset="-122"/>
              </a:rPr>
            </a:br>
            <a:r>
              <a:rPr lang="en-US" altLang="zh-CN" sz="1200" b="1">
                <a:solidFill>
                  <a:schemeClr val="tx1"/>
                </a:solidFill>
                <a:ea typeface="SimSun" panose="02010600030101010101" pitchFamily="2" charset="-122"/>
              </a:rPr>
              <a:t>Educational Spending</a:t>
            </a:r>
          </a:p>
        </p:txBody>
      </p:sp>
      <p:sp>
        <p:nvSpPr>
          <p:cNvPr id="114700" name="矩形 10"/>
          <p:cNvSpPr>
            <a:spLocks noChangeArrowheads="1"/>
          </p:cNvSpPr>
          <p:nvPr/>
        </p:nvSpPr>
        <p:spPr bwMode="auto">
          <a:xfrm>
            <a:off x="842963" y="1739900"/>
            <a:ext cx="3271837"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efficient level of educational spending is determined by summing the willingness to pay for education (net of tax payments) of each of three citizens.</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Curves </a:t>
            </a:r>
            <a:r>
              <a:rPr lang="en-US" altLang="zh-CN" sz="1600" i="1">
                <a:solidFill>
                  <a:schemeClr val="tx1"/>
                </a:solidFill>
                <a:ea typeface="SimSun" panose="02010600030101010101" pitchFamily="2" charset="-122"/>
                <a:cs typeface="Arial" panose="020B0604020202020204" pitchFamily="34" charset="0"/>
              </a:rPr>
              <a:t>W</a:t>
            </a:r>
            <a:r>
              <a:rPr lang="en-US" altLang="zh-CN" sz="1600" baseline="-25000">
                <a:solidFill>
                  <a:schemeClr val="tx1"/>
                </a:solidFill>
                <a:ea typeface="SimSun" panose="02010600030101010101" pitchFamily="2" charset="-122"/>
                <a:cs typeface="Arial" panose="020B0604020202020204" pitchFamily="34" charset="0"/>
              </a:rPr>
              <a:t>1</a:t>
            </a:r>
            <a:r>
              <a:rPr lang="en-US" altLang="zh-CN" sz="1600">
                <a:solidFill>
                  <a:schemeClr val="tx1"/>
                </a:solidFill>
                <a:ea typeface="SimSun" panose="02010600030101010101" pitchFamily="2" charset="-122"/>
                <a:cs typeface="Arial" panose="020B0604020202020204" pitchFamily="34" charset="0"/>
              </a:rPr>
              <a:t>, </a:t>
            </a:r>
            <a:r>
              <a:rPr lang="en-US" altLang="zh-CN" sz="1600" i="1">
                <a:solidFill>
                  <a:schemeClr val="tx1"/>
                </a:solidFill>
                <a:ea typeface="SimSun" panose="02010600030101010101" pitchFamily="2" charset="-122"/>
                <a:cs typeface="Arial" panose="020B0604020202020204" pitchFamily="34" charset="0"/>
              </a:rPr>
              <a:t>W</a:t>
            </a:r>
            <a:r>
              <a:rPr lang="en-US" altLang="zh-CN" sz="1600" baseline="-25000">
                <a:solidFill>
                  <a:schemeClr val="tx1"/>
                </a:solidFill>
                <a:ea typeface="SimSun" panose="02010600030101010101" pitchFamily="2" charset="-122"/>
                <a:cs typeface="Arial" panose="020B0604020202020204" pitchFamily="34" charset="0"/>
              </a:rPr>
              <a:t>2</a:t>
            </a:r>
            <a:r>
              <a:rPr lang="en-US" altLang="zh-CN" sz="1600">
                <a:solidFill>
                  <a:schemeClr val="tx1"/>
                </a:solidFill>
                <a:ea typeface="SimSun" panose="02010600030101010101" pitchFamily="2" charset="-122"/>
                <a:cs typeface="Arial" panose="020B0604020202020204" pitchFamily="34" charset="0"/>
              </a:rPr>
              <a:t>, and </a:t>
            </a:r>
            <a:r>
              <a:rPr lang="en-US" altLang="zh-CN" sz="1600" i="1">
                <a:solidFill>
                  <a:schemeClr val="tx1"/>
                </a:solidFill>
                <a:ea typeface="SimSun" panose="02010600030101010101" pitchFamily="2" charset="-122"/>
                <a:cs typeface="Arial" panose="020B0604020202020204" pitchFamily="34" charset="0"/>
              </a:rPr>
              <a:t>W</a:t>
            </a:r>
            <a:r>
              <a:rPr lang="en-US" altLang="zh-CN" sz="1600" baseline="-25000">
                <a:solidFill>
                  <a:schemeClr val="tx1"/>
                </a:solidFill>
                <a:ea typeface="SimSun" panose="02010600030101010101" pitchFamily="2" charset="-122"/>
                <a:cs typeface="Arial" panose="020B0604020202020204" pitchFamily="34" charset="0"/>
              </a:rPr>
              <a:t>3</a:t>
            </a:r>
            <a:r>
              <a:rPr lang="en-US" altLang="zh-CN" sz="1600">
                <a:solidFill>
                  <a:schemeClr val="tx1"/>
                </a:solidFill>
                <a:ea typeface="SimSun" panose="02010600030101010101" pitchFamily="2" charset="-122"/>
                <a:cs typeface="Arial" panose="020B0604020202020204" pitchFamily="34" charset="0"/>
              </a:rPr>
              <a:t> represent their willingness to pay, and curve </a:t>
            </a:r>
            <a:r>
              <a:rPr lang="en-US" altLang="zh-CN" sz="1600" i="1">
                <a:solidFill>
                  <a:schemeClr val="tx1"/>
                </a:solidFill>
                <a:ea typeface="SimSun" panose="02010600030101010101" pitchFamily="2" charset="-122"/>
                <a:cs typeface="Arial" panose="020B0604020202020204" pitchFamily="34" charset="0"/>
              </a:rPr>
              <a:t>AW</a:t>
            </a:r>
            <a:r>
              <a:rPr lang="en-US" altLang="zh-CN" sz="1600">
                <a:solidFill>
                  <a:schemeClr val="tx1"/>
                </a:solidFill>
                <a:ea typeface="SimSun" panose="02010600030101010101" pitchFamily="2" charset="-122"/>
                <a:cs typeface="Arial" panose="020B0604020202020204" pitchFamily="34" charset="0"/>
              </a:rPr>
              <a:t> represents the aggregate willingness to pay.</a:t>
            </a:r>
          </a:p>
          <a:p>
            <a:pPr eaLnBrk="1" hangingPunct="1">
              <a:spcBef>
                <a:spcPct val="0"/>
              </a:spcBef>
              <a:buFontTx/>
              <a:buNone/>
            </a:pPr>
            <a:endParaRPr lang="en-US" altLang="zh-CN" sz="800">
              <a:solidFill>
                <a:schemeClr val="tx1"/>
              </a:solidFill>
              <a:ea typeface="SimSun" panose="02010600030101010101" pitchFamily="2" charset="-122"/>
              <a:cs typeface="Arial" panose="020B0604020202020204" pitchFamily="34" charset="0"/>
            </a:endParaRP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efficient level of spending is $1200 per pupil. The level of spending actually provided is the level demanded by the median voter. In this particular case, the median voter's preference (given by the peak of the </a:t>
            </a:r>
            <a:r>
              <a:rPr lang="en-US" altLang="zh-CN" sz="1600" i="1">
                <a:solidFill>
                  <a:schemeClr val="tx1"/>
                </a:solidFill>
                <a:ea typeface="SimSun" panose="02010600030101010101" pitchFamily="2" charset="-122"/>
                <a:cs typeface="Arial" panose="020B0604020202020204" pitchFamily="34" charset="0"/>
              </a:rPr>
              <a:t>W</a:t>
            </a:r>
            <a:r>
              <a:rPr lang="en-US" altLang="zh-CN" sz="1600" baseline="-25000">
                <a:solidFill>
                  <a:schemeClr val="tx1"/>
                </a:solidFill>
                <a:ea typeface="SimSun" panose="02010600030101010101" pitchFamily="2" charset="-122"/>
                <a:cs typeface="Arial" panose="020B0604020202020204" pitchFamily="34" charset="0"/>
              </a:rPr>
              <a:t>2</a:t>
            </a:r>
            <a:r>
              <a:rPr lang="en-US" altLang="zh-CN" sz="1600">
                <a:solidFill>
                  <a:schemeClr val="tx1"/>
                </a:solidFill>
                <a:ea typeface="SimSun" panose="02010600030101010101" pitchFamily="2" charset="-122"/>
                <a:cs typeface="Arial" panose="020B0604020202020204" pitchFamily="34" charset="0"/>
              </a:rPr>
              <a:t> curve) is also the efficient level.</a:t>
            </a:r>
          </a:p>
        </p:txBody>
      </p:sp>
      <p:pic>
        <p:nvPicPr>
          <p:cNvPr id="114702" name="Picture 14"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03" name="Picture 15"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05" name="Picture 17"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07" name="Picture 19"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2" name="Picture 24"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3" name="Picture 25"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4" name="Picture 26"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5" name="Picture 27"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6" name="Picture 28" descr="fig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7" name="Picture 29" descr="fig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8" name="Picture 30" descr="fig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191000" y="2133600"/>
            <a:ext cx="47720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719" name="Picture 6"/>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14691"/>
                                        </p:tgtEl>
                                        <p:attrNameLst>
                                          <p:attrName>style.visibility</p:attrName>
                                        </p:attrNameLst>
                                      </p:cBhvr>
                                      <p:to>
                                        <p:strVal val="visible"/>
                                      </p:to>
                                    </p:set>
                                    <p:animEffect transition="in" filter="wipe(left)">
                                      <p:cBhvr>
                                        <p:cTn id="7" dur="500"/>
                                        <p:tgtEl>
                                          <p:spTgt spid="114691"/>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14719"/>
                                        </p:tgtEl>
                                        <p:attrNameLst>
                                          <p:attrName>style.visibility</p:attrName>
                                        </p:attrNameLst>
                                      </p:cBhvr>
                                      <p:to>
                                        <p:strVal val="visible"/>
                                      </p:to>
                                    </p:set>
                                    <p:animEffect transition="in" filter="fade">
                                      <p:cBhvr>
                                        <p:cTn id="11" dur="500"/>
                                        <p:tgtEl>
                                          <p:spTgt spid="11471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4690"/>
                                        </p:tgtEl>
                                        <p:attrNameLst>
                                          <p:attrName>style.visibility</p:attrName>
                                        </p:attrNameLst>
                                      </p:cBhvr>
                                      <p:to>
                                        <p:strVal val="visible"/>
                                      </p:to>
                                    </p:set>
                                    <p:animEffect transition="in" filter="wipe(left)">
                                      <p:cBhvr>
                                        <p:cTn id="15" dur="500"/>
                                        <p:tgtEl>
                                          <p:spTgt spid="11469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4698"/>
                                        </p:tgtEl>
                                        <p:attrNameLst>
                                          <p:attrName>style.visibility</p:attrName>
                                        </p:attrNameLst>
                                      </p:cBhvr>
                                      <p:to>
                                        <p:strVal val="visible"/>
                                      </p:to>
                                    </p:set>
                                    <p:animEffect transition="in" filter="wipe(left)">
                                      <p:cBhvr>
                                        <p:cTn id="19" dur="500"/>
                                        <p:tgtEl>
                                          <p:spTgt spid="11469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4699"/>
                                        </p:tgtEl>
                                        <p:attrNameLst>
                                          <p:attrName>style.visibility</p:attrName>
                                        </p:attrNameLst>
                                      </p:cBhvr>
                                      <p:to>
                                        <p:strVal val="visible"/>
                                      </p:to>
                                    </p:set>
                                    <p:animEffect transition="in" filter="wipe(left)">
                                      <p:cBhvr>
                                        <p:cTn id="23" dur="500"/>
                                        <p:tgtEl>
                                          <p:spTgt spid="114699"/>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4700">
                                            <p:txEl>
                                              <p:pRg st="0" end="0"/>
                                            </p:txEl>
                                          </p:spTgt>
                                        </p:tgtEl>
                                        <p:attrNameLst>
                                          <p:attrName>style.visibility</p:attrName>
                                        </p:attrNameLst>
                                      </p:cBhvr>
                                      <p:to>
                                        <p:strVal val="visible"/>
                                      </p:to>
                                    </p:set>
                                    <p:animEffect transition="in" filter="wipe(left)">
                                      <p:cBhvr>
                                        <p:cTn id="27" dur="500"/>
                                        <p:tgtEl>
                                          <p:spTgt spid="114700">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4700">
                                            <p:txEl>
                                              <p:pRg st="2" end="2"/>
                                            </p:txEl>
                                          </p:spTgt>
                                        </p:tgtEl>
                                        <p:attrNameLst>
                                          <p:attrName>style.visibility</p:attrName>
                                        </p:attrNameLst>
                                      </p:cBhvr>
                                      <p:to>
                                        <p:strVal val="visible"/>
                                      </p:to>
                                    </p:set>
                                    <p:animEffect transition="in" filter="wipe(left)">
                                      <p:cBhvr>
                                        <p:cTn id="31" dur="500"/>
                                        <p:tgtEl>
                                          <p:spTgt spid="114700">
                                            <p:txEl>
                                              <p:pRg st="2" end="2"/>
                                            </p:txEl>
                                          </p:spTgt>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114702"/>
                                        </p:tgtEl>
                                        <p:attrNameLst>
                                          <p:attrName>style.visibility</p:attrName>
                                        </p:attrNameLst>
                                      </p:cBhvr>
                                      <p:to>
                                        <p:strVal val="visible"/>
                                      </p:to>
                                    </p:set>
                                    <p:animEffect transition="in" filter="wipe(left)">
                                      <p:cBhvr>
                                        <p:cTn id="35" dur="500"/>
                                        <p:tgtEl>
                                          <p:spTgt spid="114702"/>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114703"/>
                                        </p:tgtEl>
                                        <p:attrNameLst>
                                          <p:attrName>style.visibility</p:attrName>
                                        </p:attrNameLst>
                                      </p:cBhvr>
                                      <p:to>
                                        <p:strVal val="visible"/>
                                      </p:to>
                                    </p:set>
                                    <p:animEffect transition="in" filter="wipe(left)">
                                      <p:cBhvr>
                                        <p:cTn id="39" dur="1000"/>
                                        <p:tgtEl>
                                          <p:spTgt spid="114703"/>
                                        </p:tgtEl>
                                      </p:cBhvr>
                                    </p:animEffect>
                                  </p:childTnLst>
                                </p:cTn>
                              </p:par>
                            </p:childTnLst>
                          </p:cTn>
                        </p:par>
                        <p:par>
                          <p:cTn id="40" fill="hold" nodeType="afterGroup">
                            <p:stCondLst>
                              <p:cond delay="5000"/>
                            </p:stCondLst>
                            <p:childTnLst>
                              <p:par>
                                <p:cTn id="41" presetID="22" presetClass="entr" presetSubtype="8" fill="hold" nodeType="afterEffect">
                                  <p:stCondLst>
                                    <p:cond delay="0"/>
                                  </p:stCondLst>
                                  <p:childTnLst>
                                    <p:set>
                                      <p:cBhvr>
                                        <p:cTn id="42" dur="1" fill="hold">
                                          <p:stCondLst>
                                            <p:cond delay="0"/>
                                          </p:stCondLst>
                                        </p:cTn>
                                        <p:tgtEl>
                                          <p:spTgt spid="114707"/>
                                        </p:tgtEl>
                                        <p:attrNameLst>
                                          <p:attrName>style.visibility</p:attrName>
                                        </p:attrNameLst>
                                      </p:cBhvr>
                                      <p:to>
                                        <p:strVal val="visible"/>
                                      </p:to>
                                    </p:set>
                                    <p:animEffect transition="in" filter="wipe(left)">
                                      <p:cBhvr>
                                        <p:cTn id="43" dur="1000"/>
                                        <p:tgtEl>
                                          <p:spTgt spid="114707"/>
                                        </p:tgtEl>
                                      </p:cBhvr>
                                    </p:animEffect>
                                  </p:childTnLst>
                                </p:cTn>
                              </p:par>
                            </p:childTnLst>
                          </p:cTn>
                        </p:par>
                        <p:par>
                          <p:cTn id="44" fill="hold" nodeType="afterGroup">
                            <p:stCondLst>
                              <p:cond delay="6000"/>
                            </p:stCondLst>
                            <p:childTnLst>
                              <p:par>
                                <p:cTn id="45" presetID="22" presetClass="entr" presetSubtype="8" fill="hold" nodeType="afterEffect">
                                  <p:stCondLst>
                                    <p:cond delay="0"/>
                                  </p:stCondLst>
                                  <p:childTnLst>
                                    <p:set>
                                      <p:cBhvr>
                                        <p:cTn id="46" dur="1" fill="hold">
                                          <p:stCondLst>
                                            <p:cond delay="0"/>
                                          </p:stCondLst>
                                        </p:cTn>
                                        <p:tgtEl>
                                          <p:spTgt spid="114713"/>
                                        </p:tgtEl>
                                        <p:attrNameLst>
                                          <p:attrName>style.visibility</p:attrName>
                                        </p:attrNameLst>
                                      </p:cBhvr>
                                      <p:to>
                                        <p:strVal val="visible"/>
                                      </p:to>
                                    </p:set>
                                    <p:animEffect transition="in" filter="wipe(left)">
                                      <p:cBhvr>
                                        <p:cTn id="47" dur="1000"/>
                                        <p:tgtEl>
                                          <p:spTgt spid="114713"/>
                                        </p:tgtEl>
                                      </p:cBhvr>
                                    </p:animEffect>
                                  </p:childTnLst>
                                </p:cTn>
                              </p:par>
                            </p:childTnLst>
                          </p:cTn>
                        </p:par>
                        <p:par>
                          <p:cTn id="48" fill="hold" nodeType="afterGroup">
                            <p:stCondLst>
                              <p:cond delay="7000"/>
                            </p:stCondLst>
                            <p:childTnLst>
                              <p:par>
                                <p:cTn id="49" presetID="22" presetClass="entr" presetSubtype="8" fill="hold" grpId="0" nodeType="afterEffect">
                                  <p:stCondLst>
                                    <p:cond delay="0"/>
                                  </p:stCondLst>
                                  <p:childTnLst>
                                    <p:set>
                                      <p:cBhvr>
                                        <p:cTn id="50" dur="1" fill="hold">
                                          <p:stCondLst>
                                            <p:cond delay="0"/>
                                          </p:stCondLst>
                                        </p:cTn>
                                        <p:tgtEl>
                                          <p:spTgt spid="114700">
                                            <p:txEl>
                                              <p:pRg st="4" end="4"/>
                                            </p:txEl>
                                          </p:spTgt>
                                        </p:tgtEl>
                                        <p:attrNameLst>
                                          <p:attrName>style.visibility</p:attrName>
                                        </p:attrNameLst>
                                      </p:cBhvr>
                                      <p:to>
                                        <p:strVal val="visible"/>
                                      </p:to>
                                    </p:set>
                                    <p:animEffect transition="in" filter="wipe(left)">
                                      <p:cBhvr>
                                        <p:cTn id="51" dur="500"/>
                                        <p:tgtEl>
                                          <p:spTgt spid="114700">
                                            <p:txEl>
                                              <p:pRg st="4" end="4"/>
                                            </p:txEl>
                                          </p:spTgt>
                                        </p:tgtEl>
                                      </p:cBhvr>
                                    </p:animEffect>
                                  </p:childTnLst>
                                </p:cTn>
                              </p:par>
                            </p:childTnLst>
                          </p:cTn>
                        </p:par>
                        <p:par>
                          <p:cTn id="52" fill="hold" nodeType="afterGroup">
                            <p:stCondLst>
                              <p:cond delay="7500"/>
                            </p:stCondLst>
                            <p:childTnLst>
                              <p:par>
                                <p:cTn id="53" presetID="22" presetClass="entr" presetSubtype="4" fill="hold" nodeType="afterEffect">
                                  <p:stCondLst>
                                    <p:cond delay="0"/>
                                  </p:stCondLst>
                                  <p:childTnLst>
                                    <p:set>
                                      <p:cBhvr>
                                        <p:cTn id="54" dur="1" fill="hold">
                                          <p:stCondLst>
                                            <p:cond delay="0"/>
                                          </p:stCondLst>
                                        </p:cTn>
                                        <p:tgtEl>
                                          <p:spTgt spid="114712"/>
                                        </p:tgtEl>
                                        <p:attrNameLst>
                                          <p:attrName>style.visibility</p:attrName>
                                        </p:attrNameLst>
                                      </p:cBhvr>
                                      <p:to>
                                        <p:strVal val="visible"/>
                                      </p:to>
                                    </p:set>
                                    <p:animEffect transition="in" filter="wipe(down)">
                                      <p:cBhvr>
                                        <p:cTn id="55" dur="1000"/>
                                        <p:tgtEl>
                                          <p:spTgt spid="114712"/>
                                        </p:tgtEl>
                                      </p:cBhvr>
                                    </p:animEffect>
                                  </p:childTnLst>
                                </p:cTn>
                              </p:par>
                            </p:childTnLst>
                          </p:cTn>
                        </p:par>
                        <p:par>
                          <p:cTn id="56" fill="hold" nodeType="afterGroup">
                            <p:stCondLst>
                              <p:cond delay="8500"/>
                            </p:stCondLst>
                            <p:childTnLst>
                              <p:par>
                                <p:cTn id="57" presetID="22" presetClass="entr" presetSubtype="4" fill="hold" nodeType="afterEffect">
                                  <p:stCondLst>
                                    <p:cond delay="0"/>
                                  </p:stCondLst>
                                  <p:childTnLst>
                                    <p:set>
                                      <p:cBhvr>
                                        <p:cTn id="58" dur="1" fill="hold">
                                          <p:stCondLst>
                                            <p:cond delay="0"/>
                                          </p:stCondLst>
                                        </p:cTn>
                                        <p:tgtEl>
                                          <p:spTgt spid="114705"/>
                                        </p:tgtEl>
                                        <p:attrNameLst>
                                          <p:attrName>style.visibility</p:attrName>
                                        </p:attrNameLst>
                                      </p:cBhvr>
                                      <p:to>
                                        <p:strVal val="visible"/>
                                      </p:to>
                                    </p:set>
                                    <p:animEffect transition="in" filter="wipe(down)">
                                      <p:cBhvr>
                                        <p:cTn id="59" dur="1000"/>
                                        <p:tgtEl>
                                          <p:spTgt spid="114705"/>
                                        </p:tgtEl>
                                      </p:cBhvr>
                                    </p:animEffect>
                                  </p:childTnLst>
                                </p:cTn>
                              </p:par>
                            </p:childTnLst>
                          </p:cTn>
                        </p:par>
                        <p:par>
                          <p:cTn id="60" fill="hold" nodeType="afterGroup">
                            <p:stCondLst>
                              <p:cond delay="9500"/>
                            </p:stCondLst>
                            <p:childTnLst>
                              <p:par>
                                <p:cTn id="61" presetID="22" presetClass="entr" presetSubtype="4" fill="hold" nodeType="afterEffect">
                                  <p:stCondLst>
                                    <p:cond delay="0"/>
                                  </p:stCondLst>
                                  <p:childTnLst>
                                    <p:set>
                                      <p:cBhvr>
                                        <p:cTn id="62" dur="1" fill="hold">
                                          <p:stCondLst>
                                            <p:cond delay="0"/>
                                          </p:stCondLst>
                                        </p:cTn>
                                        <p:tgtEl>
                                          <p:spTgt spid="114714"/>
                                        </p:tgtEl>
                                        <p:attrNameLst>
                                          <p:attrName>style.visibility</p:attrName>
                                        </p:attrNameLst>
                                      </p:cBhvr>
                                      <p:to>
                                        <p:strVal val="visible"/>
                                      </p:to>
                                    </p:set>
                                    <p:animEffect transition="in" filter="wipe(down)">
                                      <p:cBhvr>
                                        <p:cTn id="63" dur="1000"/>
                                        <p:tgtEl>
                                          <p:spTgt spid="114714"/>
                                        </p:tgtEl>
                                      </p:cBhvr>
                                    </p:animEffect>
                                  </p:childTnLst>
                                </p:cTn>
                              </p:par>
                            </p:childTnLst>
                          </p:cTn>
                        </p:par>
                        <p:par>
                          <p:cTn id="64" fill="hold" nodeType="afterGroup">
                            <p:stCondLst>
                              <p:cond delay="10500"/>
                            </p:stCondLst>
                            <p:childTnLst>
                              <p:par>
                                <p:cTn id="65" presetID="22" presetClass="entr" presetSubtype="4" fill="hold" nodeType="afterEffect">
                                  <p:stCondLst>
                                    <p:cond delay="0"/>
                                  </p:stCondLst>
                                  <p:childTnLst>
                                    <p:set>
                                      <p:cBhvr>
                                        <p:cTn id="66" dur="1" fill="hold">
                                          <p:stCondLst>
                                            <p:cond delay="0"/>
                                          </p:stCondLst>
                                        </p:cTn>
                                        <p:tgtEl>
                                          <p:spTgt spid="114715"/>
                                        </p:tgtEl>
                                        <p:attrNameLst>
                                          <p:attrName>style.visibility</p:attrName>
                                        </p:attrNameLst>
                                      </p:cBhvr>
                                      <p:to>
                                        <p:strVal val="visible"/>
                                      </p:to>
                                    </p:set>
                                    <p:animEffect transition="in" filter="wipe(down)">
                                      <p:cBhvr>
                                        <p:cTn id="67" dur="1000"/>
                                        <p:tgtEl>
                                          <p:spTgt spid="114715"/>
                                        </p:tgtEl>
                                      </p:cBhvr>
                                    </p:animEffect>
                                  </p:childTnLst>
                                </p:cTn>
                              </p:par>
                            </p:childTnLst>
                          </p:cTn>
                        </p:par>
                        <p:par>
                          <p:cTn id="68" fill="hold" nodeType="afterGroup">
                            <p:stCondLst>
                              <p:cond delay="11500"/>
                            </p:stCondLst>
                            <p:childTnLst>
                              <p:par>
                                <p:cTn id="69" presetID="22" presetClass="entr" presetSubtype="4" fill="hold" nodeType="afterEffect">
                                  <p:stCondLst>
                                    <p:cond delay="0"/>
                                  </p:stCondLst>
                                  <p:childTnLst>
                                    <p:set>
                                      <p:cBhvr>
                                        <p:cTn id="70" dur="1" fill="hold">
                                          <p:stCondLst>
                                            <p:cond delay="0"/>
                                          </p:stCondLst>
                                        </p:cTn>
                                        <p:tgtEl>
                                          <p:spTgt spid="114716"/>
                                        </p:tgtEl>
                                        <p:attrNameLst>
                                          <p:attrName>style.visibility</p:attrName>
                                        </p:attrNameLst>
                                      </p:cBhvr>
                                      <p:to>
                                        <p:strVal val="visible"/>
                                      </p:to>
                                    </p:set>
                                    <p:animEffect transition="in" filter="wipe(down)">
                                      <p:cBhvr>
                                        <p:cTn id="71" dur="1000"/>
                                        <p:tgtEl>
                                          <p:spTgt spid="114716"/>
                                        </p:tgtEl>
                                      </p:cBhvr>
                                    </p:animEffect>
                                  </p:childTnLst>
                                </p:cTn>
                              </p:par>
                            </p:childTnLst>
                          </p:cTn>
                        </p:par>
                        <p:par>
                          <p:cTn id="72" fill="hold" nodeType="afterGroup">
                            <p:stCondLst>
                              <p:cond delay="12500"/>
                            </p:stCondLst>
                            <p:childTnLst>
                              <p:par>
                                <p:cTn id="73" presetID="22" presetClass="entr" presetSubtype="4" fill="hold" nodeType="afterEffect">
                                  <p:stCondLst>
                                    <p:cond delay="0"/>
                                  </p:stCondLst>
                                  <p:childTnLst>
                                    <p:set>
                                      <p:cBhvr>
                                        <p:cTn id="74" dur="1" fill="hold">
                                          <p:stCondLst>
                                            <p:cond delay="0"/>
                                          </p:stCondLst>
                                        </p:cTn>
                                        <p:tgtEl>
                                          <p:spTgt spid="114717"/>
                                        </p:tgtEl>
                                        <p:attrNameLst>
                                          <p:attrName>style.visibility</p:attrName>
                                        </p:attrNameLst>
                                      </p:cBhvr>
                                      <p:to>
                                        <p:strVal val="visible"/>
                                      </p:to>
                                    </p:set>
                                    <p:animEffect transition="in" filter="wipe(down)">
                                      <p:cBhvr>
                                        <p:cTn id="75" dur="1000"/>
                                        <p:tgtEl>
                                          <p:spTgt spid="114717"/>
                                        </p:tgtEl>
                                      </p:cBhvr>
                                    </p:animEffect>
                                  </p:childTnLst>
                                </p:cTn>
                              </p:par>
                            </p:childTnLst>
                          </p:cTn>
                        </p:par>
                        <p:par>
                          <p:cTn id="76" fill="hold" nodeType="afterGroup">
                            <p:stCondLst>
                              <p:cond delay="13500"/>
                            </p:stCondLst>
                            <p:childTnLst>
                              <p:par>
                                <p:cTn id="77" presetID="22" presetClass="entr" presetSubtype="8" fill="hold" nodeType="afterEffect">
                                  <p:stCondLst>
                                    <p:cond delay="0"/>
                                  </p:stCondLst>
                                  <p:childTnLst>
                                    <p:set>
                                      <p:cBhvr>
                                        <p:cTn id="78" dur="1" fill="hold">
                                          <p:stCondLst>
                                            <p:cond delay="0"/>
                                          </p:stCondLst>
                                        </p:cTn>
                                        <p:tgtEl>
                                          <p:spTgt spid="114718"/>
                                        </p:tgtEl>
                                        <p:attrNameLst>
                                          <p:attrName>style.visibility</p:attrName>
                                        </p:attrNameLst>
                                      </p:cBhvr>
                                      <p:to>
                                        <p:strVal val="visible"/>
                                      </p:to>
                                    </p:set>
                                    <p:animEffect transition="in" filter="wipe(left)">
                                      <p:cBhvr>
                                        <p:cTn id="79" dur="2000"/>
                                        <p:tgtEl>
                                          <p:spTgt spid="114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p:bldP spid="114698" grpId="0"/>
      <p:bldP spid="114699" grpId="0" animBg="1"/>
      <p:bldP spid="11470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title"/>
          </p:nvPr>
        </p:nvSpPr>
        <p:spPr>
          <a:xfrm>
            <a:off x="1371600" y="381000"/>
            <a:ext cx="7315200" cy="533400"/>
          </a:xfrm>
          <a:noFill/>
        </p:spPr>
        <p:txBody>
          <a:bodyPr/>
          <a:lstStyle/>
          <a:p>
            <a:pPr eaLnBrk="1" hangingPunct="1"/>
            <a:r>
              <a:rPr lang="en-US" altLang="zh-CN" sz="2000" b="0" smtClean="0">
                <a:ea typeface="SimSun" panose="02010600030101010101" pitchFamily="2" charset="-122"/>
              </a:rPr>
              <a:t>EXTERNALITIES</a:t>
            </a:r>
          </a:p>
        </p:txBody>
      </p:sp>
      <p:grpSp>
        <p:nvGrpSpPr>
          <p:cNvPr id="21507" name="Group 4"/>
          <p:cNvGrpSpPr>
            <a:grpSpLocks/>
          </p:cNvGrpSpPr>
          <p:nvPr/>
        </p:nvGrpSpPr>
        <p:grpSpPr bwMode="auto">
          <a:xfrm>
            <a:off x="457200" y="381000"/>
            <a:ext cx="8229600" cy="487363"/>
            <a:chOff x="288" y="240"/>
            <a:chExt cx="5184" cy="307"/>
          </a:xfrm>
        </p:grpSpPr>
        <p:sp>
          <p:nvSpPr>
            <p:cNvPr id="21512"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200">
                  <a:solidFill>
                    <a:schemeClr val="bg1"/>
                  </a:solidFill>
                  <a:ea typeface="SimSun" panose="02010600030101010101" pitchFamily="2" charset="-122"/>
                </a:rPr>
                <a:t>18.1</a:t>
              </a:r>
            </a:p>
          </p:txBody>
        </p:sp>
        <p:sp>
          <p:nvSpPr>
            <p:cNvPr id="21513"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1508"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矩形 27"/>
          <p:cNvSpPr>
            <a:spLocks noChangeArrowheads="1"/>
          </p:cNvSpPr>
          <p:nvPr/>
        </p:nvSpPr>
        <p:spPr bwMode="auto">
          <a:xfrm>
            <a:off x="457200" y="914400"/>
            <a:ext cx="4362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rPr>
              <a:t>Positive Externalities and Inefficiency</a:t>
            </a:r>
            <a:endParaRPr lang="zh-CN" altLang="en-US" sz="2000">
              <a:ea typeface="SimSun" panose="02010600030101010101" pitchFamily="2" charset="-122"/>
            </a:endParaRPr>
          </a:p>
        </p:txBody>
      </p:sp>
      <p:sp>
        <p:nvSpPr>
          <p:cNvPr id="20486" name="矩形 28"/>
          <p:cNvSpPr>
            <a:spLocks noChangeArrowheads="1"/>
          </p:cNvSpPr>
          <p:nvPr/>
        </p:nvSpPr>
        <p:spPr bwMode="auto">
          <a:xfrm>
            <a:off x="2743200" y="2133600"/>
            <a:ext cx="36576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indent="-17462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en-US" sz="1800">
                <a:solidFill>
                  <a:schemeClr val="tx1"/>
                </a:solidFill>
                <a:latin typeface="Palatino" pitchFamily="2" charset="0"/>
              </a:rPr>
              <a:t> </a:t>
            </a:r>
            <a:r>
              <a:rPr lang="en-US" altLang="zh-CN" sz="1800" b="1">
                <a:solidFill>
                  <a:schemeClr val="tx1"/>
                </a:solidFill>
                <a:ea typeface="SimSun" panose="02010600030101010101" pitchFamily="2" charset="-122"/>
                <a:cs typeface="Arial" panose="020B0604020202020204" pitchFamily="34" charset="0"/>
              </a:rPr>
              <a:t>marginal external benefit    </a:t>
            </a:r>
            <a:r>
              <a:rPr lang="en-US" altLang="zh-CN" sz="1800">
                <a:solidFill>
                  <a:schemeClr val="tx1"/>
                </a:solidFill>
                <a:ea typeface="SimSun" panose="02010600030101010101" pitchFamily="2" charset="-122"/>
                <a:cs typeface="Arial" panose="020B0604020202020204" pitchFamily="34" charset="0"/>
              </a:rPr>
              <a:t>Increased benefit that accrues to other parties as a firm increases output by one unit.</a:t>
            </a:r>
            <a:endParaRPr lang="zh-CN" altLang="en-US" sz="1800">
              <a:solidFill>
                <a:schemeClr val="tx1"/>
              </a:solidFill>
              <a:ea typeface="SimSun" panose="02010600030101010101" pitchFamily="2" charset="-122"/>
              <a:cs typeface="Arial" panose="020B0604020202020204" pitchFamily="34" charset="0"/>
            </a:endParaRPr>
          </a:p>
        </p:txBody>
      </p:sp>
      <p:sp>
        <p:nvSpPr>
          <p:cNvPr id="20495" name="矩形 21"/>
          <p:cNvSpPr>
            <a:spLocks noChangeArrowheads="1"/>
          </p:cNvSpPr>
          <p:nvPr/>
        </p:nvSpPr>
        <p:spPr bwMode="auto">
          <a:xfrm>
            <a:off x="2743200" y="3657600"/>
            <a:ext cx="3657600" cy="1220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174625" indent="-174625">
              <a:spcBef>
                <a:spcPct val="20000"/>
              </a:spcBef>
              <a:buChar char="•"/>
              <a:defRPr sz="2400">
                <a:solidFill>
                  <a:srgbClr val="53BE95"/>
                </a:solidFill>
                <a:latin typeface="Arial" panose="020B0604020202020204" pitchFamily="34" charset="0"/>
              </a:defRPr>
            </a:lvl1pPr>
            <a:lvl2pPr marL="800100" indent="-342900">
              <a:spcBef>
                <a:spcPct val="20000"/>
              </a:spcBef>
              <a:buChar char="–"/>
              <a:defRPr sz="2000" b="1" i="1">
                <a:solidFill>
                  <a:srgbClr val="F7955A"/>
                </a:solidFill>
                <a:latin typeface="Arial" panose="020B0604020202020204" pitchFamily="34" charset="0"/>
              </a:defRPr>
            </a:lvl2pPr>
            <a:lvl3pPr marL="1257300" indent="-342900">
              <a:spcBef>
                <a:spcPct val="20000"/>
              </a:spcBef>
              <a:buChar char="•"/>
              <a:defRPr sz="2400">
                <a:solidFill>
                  <a:schemeClr val="tx1"/>
                </a:solidFill>
                <a:latin typeface="Arial" panose="020B0604020202020204" pitchFamily="34" charset="0"/>
              </a:defRPr>
            </a:lvl3pPr>
            <a:lvl4pPr marL="1714500" indent="-342900">
              <a:spcBef>
                <a:spcPct val="20000"/>
              </a:spcBef>
              <a:buChar char="–"/>
              <a:defRPr sz="2000">
                <a:solidFill>
                  <a:schemeClr val="tx1"/>
                </a:solidFill>
                <a:latin typeface="Arial" panose="020B0604020202020204" pitchFamily="34" charset="0"/>
              </a:defRPr>
            </a:lvl4pPr>
            <a:lvl5pPr marL="2171700" indent="-342900">
              <a:spcBef>
                <a:spcPct val="20000"/>
              </a:spcBef>
              <a:buChar char="»"/>
              <a:defRPr sz="2000">
                <a:solidFill>
                  <a:schemeClr val="tx1"/>
                </a:solidFill>
                <a:latin typeface="Arial" panose="020B0604020202020204" pitchFamily="34" charset="0"/>
              </a:defRPr>
            </a:lvl5pPr>
            <a:lvl6pPr marL="2628900"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086100"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543300"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000500"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chemeClr val="bg2"/>
                </a:solidFill>
                <a:latin typeface="Palatino" pitchFamily="2" charset="0"/>
              </a:rPr>
              <a:t>●</a:t>
            </a:r>
            <a:r>
              <a:rPr lang="en-US" altLang="en-US" sz="2000">
                <a:solidFill>
                  <a:schemeClr val="tx1"/>
                </a:solidFill>
                <a:latin typeface="Palatino" pitchFamily="2" charset="0"/>
              </a:rPr>
              <a:t> </a:t>
            </a:r>
            <a:r>
              <a:rPr lang="en-US" altLang="zh-CN" sz="1800" b="1">
                <a:solidFill>
                  <a:schemeClr val="tx1"/>
                </a:solidFill>
                <a:ea typeface="SimSun" panose="02010600030101010101" pitchFamily="2" charset="-122"/>
                <a:cs typeface="Arial" panose="020B0604020202020204" pitchFamily="34" charset="0"/>
              </a:rPr>
              <a:t>marginal social benefit</a:t>
            </a:r>
            <a:r>
              <a:rPr lang="en-US" altLang="zh-CN" sz="1800">
                <a:solidFill>
                  <a:schemeClr val="tx1"/>
                </a:solidFill>
                <a:ea typeface="SimSun" panose="02010600030101010101" pitchFamily="2" charset="-122"/>
                <a:cs typeface="Arial" panose="020B0604020202020204" pitchFamily="34" charset="0"/>
              </a:rPr>
              <a:t>    Sum of the marginal private benefit plus the marginal external benefit. </a:t>
            </a:r>
            <a:endParaRPr lang="zh-CN" altLang="en-US" sz="1800">
              <a:solidFill>
                <a:schemeClr val="tx1"/>
              </a:solidFill>
              <a:ea typeface="SimSun" panose="0201060003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486"/>
                                        </p:tgtEl>
                                        <p:attrNameLst>
                                          <p:attrName>style.visibility</p:attrName>
                                        </p:attrNameLst>
                                      </p:cBhvr>
                                      <p:to>
                                        <p:strVal val="visible"/>
                                      </p:to>
                                    </p:set>
                                    <p:animEffect transition="in" filter="wipe(left)">
                                      <p:cBhvr>
                                        <p:cTn id="11" dur="500"/>
                                        <p:tgtEl>
                                          <p:spTgt spid="2048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495"/>
                                        </p:tgtEl>
                                        <p:attrNameLst>
                                          <p:attrName>style.visibility</p:attrName>
                                        </p:attrNameLst>
                                      </p:cBhvr>
                                      <p:to>
                                        <p:strVal val="visible"/>
                                      </p:to>
                                    </p:set>
                                    <p:animEffect transition="in" filter="wipe(left)">
                                      <p:cBhvr>
                                        <p:cTn id="15" dur="500"/>
                                        <p:tgtEl>
                                          <p:spTgt spid="20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0486" grpId="0"/>
      <p:bldP spid="2049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title" idx="4294967295"/>
          </p:nvPr>
        </p:nvSpPr>
        <p:spPr>
          <a:xfrm>
            <a:off x="1371600" y="381000"/>
            <a:ext cx="7315200" cy="533400"/>
          </a:xfrm>
          <a:noFill/>
        </p:spPr>
        <p:txBody>
          <a:bodyPr/>
          <a:lstStyle/>
          <a:p>
            <a:pPr eaLnBrk="1" hangingPunct="1"/>
            <a:r>
              <a:rPr lang="en-US" altLang="zh-CN" sz="2000" b="0" smtClean="0">
                <a:ea typeface="SimSun" panose="02010600030101010101" pitchFamily="2" charset="-122"/>
              </a:rPr>
              <a:t>EXTERNALITIES</a:t>
            </a:r>
          </a:p>
        </p:txBody>
      </p:sp>
      <p:grpSp>
        <p:nvGrpSpPr>
          <p:cNvPr id="22531" name="Group 4"/>
          <p:cNvGrpSpPr>
            <a:grpSpLocks/>
          </p:cNvGrpSpPr>
          <p:nvPr/>
        </p:nvGrpSpPr>
        <p:grpSpPr bwMode="auto">
          <a:xfrm>
            <a:off x="457200" y="381000"/>
            <a:ext cx="8229600" cy="487363"/>
            <a:chOff x="288" y="240"/>
            <a:chExt cx="5184" cy="307"/>
          </a:xfrm>
        </p:grpSpPr>
        <p:sp>
          <p:nvSpPr>
            <p:cNvPr id="22545"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zh-CN" sz="2200">
                  <a:solidFill>
                    <a:schemeClr val="bg1"/>
                  </a:solidFill>
                  <a:ea typeface="SimSun" panose="02010600030101010101" pitchFamily="2" charset="-122"/>
                </a:rPr>
                <a:t>18.1</a:t>
              </a:r>
            </a:p>
          </p:txBody>
        </p:sp>
        <p:sp>
          <p:nvSpPr>
            <p:cNvPr id="22546"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2532"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矩形 27"/>
          <p:cNvSpPr>
            <a:spLocks noChangeArrowheads="1"/>
          </p:cNvSpPr>
          <p:nvPr/>
        </p:nvSpPr>
        <p:spPr bwMode="auto">
          <a:xfrm>
            <a:off x="457200" y="914400"/>
            <a:ext cx="4362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2000">
                <a:ea typeface="SimSun" panose="02010600030101010101" pitchFamily="2" charset="-122"/>
              </a:rPr>
              <a:t>Positive Externalities and Inefficiency</a:t>
            </a:r>
            <a:endParaRPr lang="zh-CN" altLang="en-US" sz="2000">
              <a:ea typeface="SimSun" panose="02010600030101010101" pitchFamily="2" charset="-122"/>
            </a:endParaRPr>
          </a:p>
        </p:txBody>
      </p:sp>
      <p:sp>
        <p:nvSpPr>
          <p:cNvPr id="97289" name="矩形 30"/>
          <p:cNvSpPr>
            <a:spLocks noChangeArrowheads="1"/>
          </p:cNvSpPr>
          <p:nvPr/>
        </p:nvSpPr>
        <p:spPr bwMode="auto">
          <a:xfrm>
            <a:off x="1143000" y="1752600"/>
            <a:ext cx="99695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nchor="ctr"/>
          <a:lstStyle>
            <a:lvl1pPr marL="342900" indent="-342900">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rgbClr val="B27CB6"/>
                </a:solidFill>
                <a:ea typeface="SimSun" panose="02010600030101010101" pitchFamily="2" charset="-122"/>
                <a:cs typeface="Arial" panose="020B0604020202020204" pitchFamily="34" charset="0"/>
              </a:rPr>
              <a:t>Figure 18.2</a:t>
            </a:r>
            <a:endParaRPr lang="zh-CN" altLang="en-US" sz="1200" b="1">
              <a:solidFill>
                <a:srgbClr val="B27CB6"/>
              </a:solidFill>
              <a:ea typeface="SimSun" panose="02010600030101010101" pitchFamily="2" charset="-122"/>
              <a:cs typeface="Arial" panose="020B0604020202020204" pitchFamily="34" charset="0"/>
            </a:endParaRPr>
          </a:p>
        </p:txBody>
      </p:sp>
      <p:sp>
        <p:nvSpPr>
          <p:cNvPr id="97290" name="Rectangle 11"/>
          <p:cNvSpPr>
            <a:spLocks noChangeArrowheads="1"/>
          </p:cNvSpPr>
          <p:nvPr/>
        </p:nvSpPr>
        <p:spPr bwMode="auto">
          <a:xfrm>
            <a:off x="1143000" y="2133600"/>
            <a:ext cx="24384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buFontTx/>
              <a:buNone/>
            </a:pPr>
            <a:r>
              <a:rPr lang="en-US" altLang="zh-CN" sz="1200" b="1">
                <a:solidFill>
                  <a:schemeClr val="tx1"/>
                </a:solidFill>
                <a:ea typeface="SimSun" panose="02010600030101010101" pitchFamily="2" charset="-122"/>
                <a:cs typeface="Arial" panose="020B0604020202020204" pitchFamily="34" charset="0"/>
              </a:rPr>
              <a:t>External Benefits</a:t>
            </a:r>
          </a:p>
        </p:txBody>
      </p:sp>
      <p:sp>
        <p:nvSpPr>
          <p:cNvPr id="97291" name="矩形 36"/>
          <p:cNvSpPr>
            <a:spLocks noChangeArrowheads="1"/>
          </p:cNvSpPr>
          <p:nvPr/>
        </p:nvSpPr>
        <p:spPr bwMode="auto">
          <a:xfrm>
            <a:off x="1143000" y="2486025"/>
            <a:ext cx="25908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rgbClr val="53BE95"/>
                </a:solidFill>
                <a:latin typeface="Arial" panose="020B0604020202020204" pitchFamily="34" charset="0"/>
              </a:defRPr>
            </a:lvl1pPr>
            <a:lvl2pPr marL="742950" indent="-285750">
              <a:spcBef>
                <a:spcPct val="20000"/>
              </a:spcBef>
              <a:buChar char="–"/>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When there are positive externalities, marginal social benefits MSB are higher than marginal benefits </a:t>
            </a:r>
            <a:r>
              <a:rPr lang="en-US" altLang="zh-CN" sz="1600" i="1">
                <a:solidFill>
                  <a:schemeClr val="tx1"/>
                </a:solidFill>
                <a:ea typeface="SimSun" panose="02010600030101010101" pitchFamily="2" charset="-122"/>
                <a:cs typeface="Arial" panose="020B0604020202020204" pitchFamily="34" charset="0"/>
              </a:rPr>
              <a:t>D</a:t>
            </a:r>
            <a:r>
              <a:rPr lang="en-US" altLang="zh-CN" sz="1600">
                <a:solidFill>
                  <a:schemeClr val="tx1"/>
                </a:solidFill>
                <a:ea typeface="SimSun" panose="02010600030101010101" pitchFamily="2" charset="-122"/>
                <a:cs typeface="Arial" panose="020B0604020202020204" pitchFamily="34" charset="0"/>
              </a:rPr>
              <a:t>.</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difference is the marginal external benefit MEB.</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The price </a:t>
            </a:r>
            <a:r>
              <a:rPr lang="en-US" altLang="zh-CN" sz="1600" i="1">
                <a:solidFill>
                  <a:schemeClr val="tx1"/>
                </a:solidFill>
                <a:ea typeface="SimSun" panose="02010600030101010101" pitchFamily="2" charset="-122"/>
                <a:cs typeface="Arial" panose="020B0604020202020204" pitchFamily="34" charset="0"/>
              </a:rPr>
              <a:t>P</a:t>
            </a:r>
            <a:r>
              <a:rPr lang="en-US" altLang="zh-CN" sz="1600" baseline="-25000">
                <a:solidFill>
                  <a:schemeClr val="tx1"/>
                </a:solidFill>
                <a:ea typeface="SimSun" panose="02010600030101010101" pitchFamily="2" charset="-122"/>
                <a:cs typeface="Arial" panose="020B0604020202020204" pitchFamily="34" charset="0"/>
              </a:rPr>
              <a:t>1</a:t>
            </a:r>
            <a:r>
              <a:rPr lang="en-US" altLang="zh-CN" sz="1600">
                <a:solidFill>
                  <a:schemeClr val="tx1"/>
                </a:solidFill>
                <a:ea typeface="SimSun" panose="02010600030101010101" pitchFamily="2" charset="-122"/>
                <a:cs typeface="Arial" panose="020B0604020202020204" pitchFamily="34" charset="0"/>
              </a:rPr>
              <a:t> results in a level of repair, </a:t>
            </a:r>
            <a:r>
              <a:rPr lang="en-US" altLang="zh-CN" sz="1600" i="1">
                <a:solidFill>
                  <a:schemeClr val="tx1"/>
                </a:solidFill>
                <a:ea typeface="SimSun" panose="02010600030101010101" pitchFamily="2" charset="-122"/>
                <a:cs typeface="Arial" panose="020B0604020202020204" pitchFamily="34" charset="0"/>
              </a:rPr>
              <a:t>q</a:t>
            </a:r>
            <a:r>
              <a:rPr lang="en-US" altLang="zh-CN" sz="1600" baseline="-25000">
                <a:solidFill>
                  <a:schemeClr val="tx1"/>
                </a:solidFill>
                <a:ea typeface="SimSun" panose="02010600030101010101" pitchFamily="2" charset="-122"/>
                <a:cs typeface="Arial" panose="020B0604020202020204" pitchFamily="34" charset="0"/>
              </a:rPr>
              <a:t>1</a:t>
            </a:r>
            <a:r>
              <a:rPr lang="en-US" altLang="zh-CN" sz="1600">
                <a:solidFill>
                  <a:schemeClr val="tx1"/>
                </a:solidFill>
                <a:ea typeface="SimSun" panose="02010600030101010101" pitchFamily="2" charset="-122"/>
                <a:cs typeface="Arial" panose="020B0604020202020204" pitchFamily="34" charset="0"/>
              </a:rPr>
              <a:t>.  </a:t>
            </a:r>
          </a:p>
          <a:p>
            <a:pPr eaLnBrk="1" hangingPunct="1">
              <a:spcBef>
                <a:spcPct val="0"/>
              </a:spcBef>
              <a:buFontTx/>
              <a:buNone/>
            </a:pPr>
            <a:r>
              <a:rPr lang="en-US" altLang="zh-CN" sz="1600">
                <a:solidFill>
                  <a:schemeClr val="tx1"/>
                </a:solidFill>
                <a:ea typeface="SimSun" panose="02010600030101010101" pitchFamily="2" charset="-122"/>
                <a:cs typeface="Arial" panose="020B0604020202020204" pitchFamily="34" charset="0"/>
              </a:rPr>
              <a:t>A lower price, </a:t>
            </a:r>
            <a:r>
              <a:rPr lang="en-US" altLang="zh-CN" sz="1600" i="1">
                <a:solidFill>
                  <a:schemeClr val="tx1"/>
                </a:solidFill>
                <a:ea typeface="SimSun" panose="02010600030101010101" pitchFamily="2" charset="-122"/>
                <a:cs typeface="Arial" panose="020B0604020202020204" pitchFamily="34" charset="0"/>
              </a:rPr>
              <a:t>P</a:t>
            </a:r>
            <a:r>
              <a:rPr lang="en-US" altLang="zh-CN" sz="1600">
                <a:solidFill>
                  <a:schemeClr val="tx1"/>
                </a:solidFill>
                <a:ea typeface="SimSun" panose="02010600030101010101" pitchFamily="2" charset="-122"/>
                <a:cs typeface="Arial" panose="020B0604020202020204" pitchFamily="34" charset="0"/>
              </a:rPr>
              <a:t>*, is required to encourage the efficient level of supply, </a:t>
            </a:r>
            <a:r>
              <a:rPr lang="en-US" altLang="zh-CN" sz="1600" i="1">
                <a:solidFill>
                  <a:schemeClr val="tx1"/>
                </a:solidFill>
                <a:ea typeface="SimSun" panose="02010600030101010101" pitchFamily="2" charset="-122"/>
                <a:cs typeface="Arial" panose="020B0604020202020204" pitchFamily="34" charset="0"/>
              </a:rPr>
              <a:t>q</a:t>
            </a:r>
            <a:r>
              <a:rPr lang="en-US" altLang="zh-CN" sz="1600">
                <a:solidFill>
                  <a:schemeClr val="tx1"/>
                </a:solidFill>
                <a:ea typeface="SimSun" panose="02010600030101010101" pitchFamily="2" charset="-122"/>
                <a:cs typeface="Arial" panose="020B0604020202020204" pitchFamily="34" charset="0"/>
              </a:rPr>
              <a:t>*.</a:t>
            </a:r>
          </a:p>
        </p:txBody>
      </p:sp>
      <p:pic>
        <p:nvPicPr>
          <p:cNvPr id="97293" name="Picture 13" descr="fig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4" name="Picture 14" descr="fig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5" name="Picture 15" descr="fig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6" name="Picture 16" descr="fig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7" name="Picture 17" descr="fig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8" name="Picture 18" descr="fig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99" name="Picture 19" descr="fig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300" name="Picture 20" descr="fig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43400" y="1895475"/>
            <a:ext cx="394335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wipe(left)">
                                      <p:cBhvr>
                                        <p:cTn id="7" dur="500"/>
                                        <p:tgtEl>
                                          <p:spTgt spid="9728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7290"/>
                                        </p:tgtEl>
                                        <p:attrNameLst>
                                          <p:attrName>style.visibility</p:attrName>
                                        </p:attrNameLst>
                                      </p:cBhvr>
                                      <p:to>
                                        <p:strVal val="visible"/>
                                      </p:to>
                                    </p:set>
                                    <p:animEffect transition="in" filter="wipe(left)">
                                      <p:cBhvr>
                                        <p:cTn id="11" dur="500"/>
                                        <p:tgtEl>
                                          <p:spTgt spid="9729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7291">
                                            <p:txEl>
                                              <p:pRg st="0" end="0"/>
                                            </p:txEl>
                                          </p:spTgt>
                                        </p:tgtEl>
                                        <p:attrNameLst>
                                          <p:attrName>style.visibility</p:attrName>
                                        </p:attrNameLst>
                                      </p:cBhvr>
                                      <p:to>
                                        <p:strVal val="visible"/>
                                      </p:to>
                                    </p:set>
                                    <p:animEffect transition="in" filter="wipe(left)">
                                      <p:cBhvr>
                                        <p:cTn id="15" dur="500"/>
                                        <p:tgtEl>
                                          <p:spTgt spid="97291">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97293"/>
                                        </p:tgtEl>
                                        <p:attrNameLst>
                                          <p:attrName>style.visibility</p:attrName>
                                        </p:attrNameLst>
                                      </p:cBhvr>
                                      <p:to>
                                        <p:strVal val="visible"/>
                                      </p:to>
                                    </p:set>
                                    <p:animEffect transition="in" filter="wipe(left)">
                                      <p:cBhvr>
                                        <p:cTn id="19" dur="500"/>
                                        <p:tgtEl>
                                          <p:spTgt spid="97293"/>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97295"/>
                                        </p:tgtEl>
                                        <p:attrNameLst>
                                          <p:attrName>style.visibility</p:attrName>
                                        </p:attrNameLst>
                                      </p:cBhvr>
                                      <p:to>
                                        <p:strVal val="visible"/>
                                      </p:to>
                                    </p:set>
                                    <p:animEffect transition="in" filter="wipe(left)">
                                      <p:cBhvr>
                                        <p:cTn id="23" dur="500"/>
                                        <p:tgtEl>
                                          <p:spTgt spid="97295"/>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97296"/>
                                        </p:tgtEl>
                                        <p:attrNameLst>
                                          <p:attrName>style.visibility</p:attrName>
                                        </p:attrNameLst>
                                      </p:cBhvr>
                                      <p:to>
                                        <p:strVal val="visible"/>
                                      </p:to>
                                    </p:set>
                                    <p:animEffect transition="in" filter="wipe(left)">
                                      <p:cBhvr>
                                        <p:cTn id="27" dur="1000"/>
                                        <p:tgtEl>
                                          <p:spTgt spid="97296"/>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7291">
                                            <p:txEl>
                                              <p:pRg st="1" end="1"/>
                                            </p:txEl>
                                          </p:spTgt>
                                        </p:tgtEl>
                                        <p:attrNameLst>
                                          <p:attrName>style.visibility</p:attrName>
                                        </p:attrNameLst>
                                      </p:cBhvr>
                                      <p:to>
                                        <p:strVal val="visible"/>
                                      </p:to>
                                    </p:set>
                                    <p:animEffect transition="in" filter="wipe(left)">
                                      <p:cBhvr>
                                        <p:cTn id="32" dur="500"/>
                                        <p:tgtEl>
                                          <p:spTgt spid="97291">
                                            <p:txEl>
                                              <p:pRg st="1" end="1"/>
                                            </p:txEl>
                                          </p:spTgt>
                                        </p:tgtEl>
                                      </p:cBhvr>
                                    </p:animEffect>
                                  </p:childTnLst>
                                </p:cTn>
                              </p:par>
                            </p:childTnLst>
                          </p:cTn>
                        </p:par>
                        <p:par>
                          <p:cTn id="33" fill="hold" nodeType="afterGroup">
                            <p:stCondLst>
                              <p:cond delay="500"/>
                            </p:stCondLst>
                            <p:childTnLst>
                              <p:par>
                                <p:cTn id="34" presetID="22" presetClass="entr" presetSubtype="8" fill="hold" nodeType="afterEffect">
                                  <p:stCondLst>
                                    <p:cond delay="0"/>
                                  </p:stCondLst>
                                  <p:childTnLst>
                                    <p:set>
                                      <p:cBhvr>
                                        <p:cTn id="35" dur="1" fill="hold">
                                          <p:stCondLst>
                                            <p:cond delay="0"/>
                                          </p:stCondLst>
                                        </p:cTn>
                                        <p:tgtEl>
                                          <p:spTgt spid="97297"/>
                                        </p:tgtEl>
                                        <p:attrNameLst>
                                          <p:attrName>style.visibility</p:attrName>
                                        </p:attrNameLst>
                                      </p:cBhvr>
                                      <p:to>
                                        <p:strVal val="visible"/>
                                      </p:to>
                                    </p:set>
                                    <p:animEffect transition="in" filter="wipe(left)">
                                      <p:cBhvr>
                                        <p:cTn id="36" dur="1000"/>
                                        <p:tgtEl>
                                          <p:spTgt spid="97297"/>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97291">
                                            <p:txEl>
                                              <p:pRg st="2" end="2"/>
                                            </p:txEl>
                                          </p:spTgt>
                                        </p:tgtEl>
                                        <p:attrNameLst>
                                          <p:attrName>style.visibility</p:attrName>
                                        </p:attrNameLst>
                                      </p:cBhvr>
                                      <p:to>
                                        <p:strVal val="visible"/>
                                      </p:to>
                                    </p:set>
                                    <p:animEffect transition="in" filter="wipe(left)">
                                      <p:cBhvr>
                                        <p:cTn id="41" dur="500"/>
                                        <p:tgtEl>
                                          <p:spTgt spid="97291">
                                            <p:txEl>
                                              <p:pRg st="2" end="2"/>
                                            </p:txEl>
                                          </p:spTgt>
                                        </p:tgtEl>
                                      </p:cBhvr>
                                    </p:animEffect>
                                  </p:childTnLst>
                                </p:cTn>
                              </p:par>
                            </p:childTnLst>
                          </p:cTn>
                        </p:par>
                        <p:par>
                          <p:cTn id="42" fill="hold" nodeType="afterGroup">
                            <p:stCondLst>
                              <p:cond delay="500"/>
                            </p:stCondLst>
                            <p:childTnLst>
                              <p:par>
                                <p:cTn id="43" presetID="22" presetClass="entr" presetSubtype="8" fill="hold" nodeType="afterEffect">
                                  <p:stCondLst>
                                    <p:cond delay="0"/>
                                  </p:stCondLst>
                                  <p:childTnLst>
                                    <p:set>
                                      <p:cBhvr>
                                        <p:cTn id="44" dur="1" fill="hold">
                                          <p:stCondLst>
                                            <p:cond delay="0"/>
                                          </p:stCondLst>
                                        </p:cTn>
                                        <p:tgtEl>
                                          <p:spTgt spid="97294"/>
                                        </p:tgtEl>
                                        <p:attrNameLst>
                                          <p:attrName>style.visibility</p:attrName>
                                        </p:attrNameLst>
                                      </p:cBhvr>
                                      <p:to>
                                        <p:strVal val="visible"/>
                                      </p:to>
                                    </p:set>
                                    <p:animEffect transition="in" filter="wipe(left)">
                                      <p:cBhvr>
                                        <p:cTn id="45" dur="1000"/>
                                        <p:tgtEl>
                                          <p:spTgt spid="97294"/>
                                        </p:tgtEl>
                                      </p:cBhvr>
                                    </p:animEffect>
                                  </p:childTnLst>
                                </p:cTn>
                              </p:par>
                            </p:childTnLst>
                          </p:cTn>
                        </p:par>
                        <p:par>
                          <p:cTn id="46" fill="hold" nodeType="afterGroup">
                            <p:stCondLst>
                              <p:cond delay="1500"/>
                            </p:stCondLst>
                            <p:childTnLst>
                              <p:par>
                                <p:cTn id="47" presetID="22" presetClass="entr" presetSubtype="1" fill="hold" nodeType="afterEffect">
                                  <p:stCondLst>
                                    <p:cond delay="0"/>
                                  </p:stCondLst>
                                  <p:childTnLst>
                                    <p:set>
                                      <p:cBhvr>
                                        <p:cTn id="48" dur="1" fill="hold">
                                          <p:stCondLst>
                                            <p:cond delay="0"/>
                                          </p:stCondLst>
                                        </p:cTn>
                                        <p:tgtEl>
                                          <p:spTgt spid="97298"/>
                                        </p:tgtEl>
                                        <p:attrNameLst>
                                          <p:attrName>style.visibility</p:attrName>
                                        </p:attrNameLst>
                                      </p:cBhvr>
                                      <p:to>
                                        <p:strVal val="visible"/>
                                      </p:to>
                                    </p:set>
                                    <p:animEffect transition="in" filter="wipe(up)">
                                      <p:cBhvr>
                                        <p:cTn id="49" dur="1000"/>
                                        <p:tgtEl>
                                          <p:spTgt spid="97298"/>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97291">
                                            <p:txEl>
                                              <p:pRg st="3" end="3"/>
                                            </p:txEl>
                                          </p:spTgt>
                                        </p:tgtEl>
                                        <p:attrNameLst>
                                          <p:attrName>style.visibility</p:attrName>
                                        </p:attrNameLst>
                                      </p:cBhvr>
                                      <p:to>
                                        <p:strVal val="visible"/>
                                      </p:to>
                                    </p:set>
                                    <p:animEffect transition="in" filter="wipe(left)">
                                      <p:cBhvr>
                                        <p:cTn id="54" dur="500"/>
                                        <p:tgtEl>
                                          <p:spTgt spid="97291">
                                            <p:txEl>
                                              <p:pRg st="3" end="3"/>
                                            </p:txEl>
                                          </p:spTgt>
                                        </p:tgtEl>
                                      </p:cBhvr>
                                    </p:animEffect>
                                  </p:childTnLst>
                                </p:cTn>
                              </p:par>
                            </p:childTnLst>
                          </p:cTn>
                        </p:par>
                        <p:par>
                          <p:cTn id="55" fill="hold" nodeType="afterGroup">
                            <p:stCondLst>
                              <p:cond delay="500"/>
                            </p:stCondLst>
                            <p:childTnLst>
                              <p:par>
                                <p:cTn id="56" presetID="22" presetClass="entr" presetSubtype="8" fill="hold" nodeType="afterEffect">
                                  <p:stCondLst>
                                    <p:cond delay="0"/>
                                  </p:stCondLst>
                                  <p:childTnLst>
                                    <p:set>
                                      <p:cBhvr>
                                        <p:cTn id="57" dur="1" fill="hold">
                                          <p:stCondLst>
                                            <p:cond delay="0"/>
                                          </p:stCondLst>
                                        </p:cTn>
                                        <p:tgtEl>
                                          <p:spTgt spid="97300"/>
                                        </p:tgtEl>
                                        <p:attrNameLst>
                                          <p:attrName>style.visibility</p:attrName>
                                        </p:attrNameLst>
                                      </p:cBhvr>
                                      <p:to>
                                        <p:strVal val="visible"/>
                                      </p:to>
                                    </p:set>
                                    <p:animEffect transition="in" filter="wipe(left)">
                                      <p:cBhvr>
                                        <p:cTn id="58" dur="1000"/>
                                        <p:tgtEl>
                                          <p:spTgt spid="97300"/>
                                        </p:tgtEl>
                                      </p:cBhvr>
                                    </p:animEffect>
                                  </p:childTnLst>
                                </p:cTn>
                              </p:par>
                            </p:childTnLst>
                          </p:cTn>
                        </p:par>
                        <p:par>
                          <p:cTn id="59" fill="hold" nodeType="afterGroup">
                            <p:stCondLst>
                              <p:cond delay="1500"/>
                            </p:stCondLst>
                            <p:childTnLst>
                              <p:par>
                                <p:cTn id="60" presetID="22" presetClass="entr" presetSubtype="1" fill="hold" nodeType="afterEffect">
                                  <p:stCondLst>
                                    <p:cond delay="0"/>
                                  </p:stCondLst>
                                  <p:childTnLst>
                                    <p:set>
                                      <p:cBhvr>
                                        <p:cTn id="61" dur="1" fill="hold">
                                          <p:stCondLst>
                                            <p:cond delay="0"/>
                                          </p:stCondLst>
                                        </p:cTn>
                                        <p:tgtEl>
                                          <p:spTgt spid="97299"/>
                                        </p:tgtEl>
                                        <p:attrNameLst>
                                          <p:attrName>style.visibility</p:attrName>
                                        </p:attrNameLst>
                                      </p:cBhvr>
                                      <p:to>
                                        <p:strVal val="visible"/>
                                      </p:to>
                                    </p:set>
                                    <p:animEffect transition="in" filter="wipe(up)">
                                      <p:cBhvr>
                                        <p:cTn id="62" dur="1000"/>
                                        <p:tgtEl>
                                          <p:spTgt spid="97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9" grpId="0"/>
      <p:bldP spid="97290" grpId="0" animBg="1"/>
      <p:bldP spid="97291"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31376"/>
            <a:ext cx="7391400" cy="487363"/>
          </a:xfrm>
        </p:spPr>
        <p:txBody>
          <a:bodyPr/>
          <a:lstStyle/>
          <a:p>
            <a:r>
              <a:rPr lang="en-GB" dirty="0" smtClean="0">
                <a:solidFill>
                  <a:schemeClr val="tx1"/>
                </a:solidFill>
              </a:rPr>
              <a:t>A model of externalities</a:t>
            </a:r>
            <a:endParaRPr lang="en-GB" dirty="0">
              <a:solidFill>
                <a:schemeClr val="tx1"/>
              </a:solidFill>
            </a:endParaRPr>
          </a:p>
        </p:txBody>
      </p:sp>
      <mc:AlternateContent xmlns:mc="http://schemas.openxmlformats.org/markup-compatibility/2006">
        <mc:Choice xmlns:a14="http://schemas.microsoft.com/office/drawing/2010/main" Requires="a14">
          <p:sp>
            <p:nvSpPr>
              <p:cNvPr id="4" name="Content Placeholder 3"/>
              <p:cNvSpPr>
                <a:spLocks noGrp="1"/>
              </p:cNvSpPr>
              <p:nvPr>
                <p:ph idx="1"/>
              </p:nvPr>
            </p:nvSpPr>
            <p:spPr>
              <a:xfrm>
                <a:off x="76200" y="609600"/>
                <a:ext cx="8915400" cy="6019800"/>
              </a:xfrm>
            </p:spPr>
            <p:txBody>
              <a:bodyPr/>
              <a:lstStyle/>
              <a:p>
                <a:pPr marL="0" indent="0" algn="just">
                  <a:spcBef>
                    <a:spcPts val="600"/>
                  </a:spcBef>
                  <a:buNone/>
                </a:pPr>
                <a:r>
                  <a:rPr lang="en-GB" dirty="0" smtClean="0">
                    <a:solidFill>
                      <a:schemeClr val="tx1"/>
                    </a:solidFill>
                  </a:rPr>
                  <a:t>Two agents, A and B, consumes good x, respectively in quantities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 </m:t>
                    </m:r>
                  </m:oMath>
                </a14:m>
                <a:r>
                  <a:rPr lang="en-GB" dirty="0" smtClean="0">
                    <a:solidFill>
                      <a:schemeClr val="tx1"/>
                    </a:solidFill>
                  </a:rPr>
                  <a:t>and </a:t>
                </a:r>
                <a14:m>
                  <m:oMath xmlns:m="http://schemas.openxmlformats.org/officeDocument/2006/math">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oMath>
                </a14:m>
                <a:r>
                  <a:rPr lang="en-GB" dirty="0" smtClean="0">
                    <a:solidFill>
                      <a:schemeClr val="tx1"/>
                    </a:solidFill>
                  </a:rPr>
                  <a:t>. </a:t>
                </a:r>
              </a:p>
              <a:p>
                <a:pPr marL="0" indent="0" algn="just">
                  <a:spcBef>
                    <a:spcPts val="600"/>
                  </a:spcBef>
                  <a:buNone/>
                </a:pPr>
                <a:r>
                  <a:rPr lang="en-GB" dirty="0" smtClean="0">
                    <a:solidFill>
                      <a:schemeClr val="tx1"/>
                    </a:solidFill>
                  </a:rPr>
                  <a:t>To consume, agent A pays a cost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oMath>
                </a14:m>
                <a:r>
                  <a:rPr lang="en-GB" dirty="0" smtClean="0">
                    <a:solidFill>
                      <a:schemeClr val="tx1"/>
                    </a:solidFill>
                  </a:rPr>
                  <a:t>) and agent B pays a cost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oMath>
                </a14:m>
                <a:r>
                  <a:rPr lang="en-GB" dirty="0" smtClean="0">
                    <a:solidFill>
                      <a:schemeClr val="tx1"/>
                    </a:solidFill>
                  </a:rPr>
                  <a:t>) where function </a:t>
                </a:r>
                <a14:m>
                  <m:oMath xmlns:m="http://schemas.openxmlformats.org/officeDocument/2006/math">
                    <m:r>
                      <a:rPr lang="en-GB" b="0" i="1" smtClean="0">
                        <a:solidFill>
                          <a:schemeClr val="tx1"/>
                        </a:solidFill>
                        <a:latin typeface="Cambria Math" panose="02040503050406030204" pitchFamily="18" charset="0"/>
                      </a:rPr>
                      <m:t>𝑐</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m:t>
                        </m:r>
                      </m:e>
                    </m:d>
                    <m:r>
                      <a:rPr lang="en-GB" b="0" i="1" smtClean="0">
                        <a:solidFill>
                          <a:schemeClr val="tx1"/>
                        </a:solidFill>
                        <a:latin typeface="Cambria Math" panose="02040503050406030204" pitchFamily="18" charset="0"/>
                      </a:rPr>
                      <m:t> </m:t>
                    </m:r>
                  </m:oMath>
                </a14:m>
                <a:r>
                  <a:rPr lang="en-GB" dirty="0" smtClean="0">
                    <a:solidFill>
                      <a:schemeClr val="tx1"/>
                    </a:solidFill>
                  </a:rPr>
                  <a:t>is increasing and convex (</a:t>
                </a: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𝑐</m:t>
                        </m:r>
                      </m:e>
                      <m:sup>
                        <m:r>
                          <a:rPr lang="en-GB" b="0" i="1" smtClean="0">
                            <a:solidFill>
                              <a:schemeClr val="tx1"/>
                            </a:solidFill>
                            <a:latin typeface="Cambria Math" panose="02040503050406030204" pitchFamily="18" charset="0"/>
                          </a:rPr>
                          <m:t>′</m:t>
                        </m:r>
                      </m:sup>
                    </m:sSup>
                    <m:r>
                      <a:rPr lang="en-GB" b="0" i="1" smtClean="0">
                        <a:solidFill>
                          <a:schemeClr val="tx1"/>
                        </a:solidFill>
                        <a:latin typeface="Cambria Math" panose="02040503050406030204" pitchFamily="18" charset="0"/>
                      </a:rPr>
                      <m:t>&gt;0</m:t>
                    </m:r>
                  </m:oMath>
                </a14:m>
                <a:r>
                  <a:rPr lang="en-GB" dirty="0" smtClean="0">
                    <a:solidFill>
                      <a:schemeClr val="tx1"/>
                    </a:solidFill>
                  </a:rPr>
                  <a:t> and </a:t>
                </a:r>
                <a14:m>
                  <m:oMath xmlns:m="http://schemas.openxmlformats.org/officeDocument/2006/math">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"≥0</m:t>
                    </m:r>
                  </m:oMath>
                </a14:m>
                <a:r>
                  <a:rPr lang="en-GB" dirty="0" smtClean="0">
                    <a:solidFill>
                      <a:schemeClr val="tx1"/>
                    </a:solidFill>
                  </a:rPr>
                  <a:t>)</a:t>
                </a:r>
              </a:p>
              <a:p>
                <a:pPr marL="0" indent="0" algn="just">
                  <a:spcBef>
                    <a:spcPts val="600"/>
                  </a:spcBef>
                  <a:buNone/>
                </a:pPr>
                <a:r>
                  <a:rPr lang="en-GB" dirty="0" smtClean="0">
                    <a:solidFill>
                      <a:schemeClr val="tx1"/>
                    </a:solidFill>
                  </a:rPr>
                  <a:t>The consumption of one agent produces an externality on the other agent, i.e.</a:t>
                </a:r>
              </a:p>
              <a:p>
                <a:pPr marL="0" indent="0" algn="just">
                  <a:spcBef>
                    <a:spcPts val="600"/>
                  </a:spcBef>
                  <a:buNone/>
                </a:pP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oMath>
                </a14:m>
                <a:r>
                  <a:rPr lang="en-GB" dirty="0" smtClean="0">
                    <a:solidFill>
                      <a:schemeClr val="tx1"/>
                    </a:solidFill>
                  </a:rPr>
                  <a:t> is the agent A’s utility where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1" smtClean="0">
                        <a:solidFill>
                          <a:schemeClr val="tx1"/>
                        </a:solidFill>
                        <a:latin typeface="Cambria Math" panose="02040503050406030204" pitchFamily="18" charset="0"/>
                      </a:rPr>
                      <m:t>&gt;0 </m:t>
                    </m:r>
                  </m:oMath>
                </a14:m>
                <a:r>
                  <a:rPr lang="en-GB" dirty="0" smtClean="0">
                    <a:solidFill>
                      <a:schemeClr val="tx1"/>
                    </a:solidFill>
                  </a:rPr>
                  <a:t>is the marginal benefit and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oMath>
                </a14:m>
                <a:r>
                  <a:rPr lang="en-GB" dirty="0" smtClean="0">
                    <a:solidFill>
                      <a:schemeClr val="tx1"/>
                    </a:solidFill>
                  </a:rPr>
                  <a:t> is the marginal externality of agent B’s consumption on agent A’s utility</a:t>
                </a:r>
              </a:p>
              <a:p>
                <a:pPr marL="0" indent="0" algn="just">
                  <a:spcBef>
                    <a:spcPts val="600"/>
                  </a:spcBef>
                  <a:buNone/>
                </a:pP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oMath>
                </a14:m>
                <a:r>
                  <a:rPr lang="en-GB" dirty="0" smtClean="0">
                    <a:solidFill>
                      <a:schemeClr val="tx1"/>
                    </a:solidFill>
                  </a:rPr>
                  <a:t> is the agent B’s utility where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1" smtClean="0">
                        <a:solidFill>
                          <a:schemeClr val="tx1"/>
                        </a:solidFill>
                        <a:latin typeface="Cambria Math" panose="02040503050406030204" pitchFamily="18" charset="0"/>
                      </a:rPr>
                      <m:t>&gt;0 </m:t>
                    </m:r>
                  </m:oMath>
                </a14:m>
                <a:r>
                  <a:rPr lang="en-GB" dirty="0" smtClean="0">
                    <a:solidFill>
                      <a:schemeClr val="tx1"/>
                    </a:solidFill>
                  </a:rPr>
                  <a:t>is the marginal benefit and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oMath>
                </a14:m>
                <a:r>
                  <a:rPr lang="en-GB" dirty="0" smtClean="0">
                    <a:solidFill>
                      <a:schemeClr val="tx1"/>
                    </a:solidFill>
                  </a:rPr>
                  <a:t> is the marginal externality of agent A’s consumption on agent B’s utility</a:t>
                </a:r>
              </a:p>
              <a:p>
                <a:pPr marL="0" indent="0" algn="just">
                  <a:buNone/>
                </a:pPr>
                <a:endParaRPr lang="en-GB" dirty="0" smtClean="0">
                  <a:solidFill>
                    <a:schemeClr val="tx1"/>
                  </a:solidFill>
                </a:endParaRPr>
              </a:p>
              <a:p>
                <a:pPr marL="0" indent="0" algn="just">
                  <a:buNone/>
                </a:pPr>
                <a:endParaRPr lang="en-GB" dirty="0">
                  <a:solidFill>
                    <a:schemeClr val="tx1"/>
                  </a:solidFill>
                </a:endParaRPr>
              </a:p>
            </p:txBody>
          </p:sp>
        </mc:Choice>
        <mc:Fallback>
          <p:sp>
            <p:nvSpPr>
              <p:cNvPr id="4" name="Content Placeholder 3"/>
              <p:cNvSpPr>
                <a:spLocks noGrp="1" noRot="1" noChangeAspect="1" noMove="1" noResize="1" noEditPoints="1" noAdjustHandles="1" noChangeArrowheads="1" noChangeShapeType="1" noTextEdit="1"/>
              </p:cNvSpPr>
              <p:nvPr>
                <p:ph idx="1"/>
              </p:nvPr>
            </p:nvSpPr>
            <p:spPr>
              <a:xfrm>
                <a:off x="76200" y="609600"/>
                <a:ext cx="8915400" cy="6019800"/>
              </a:xfrm>
              <a:blipFill rotWithShape="0">
                <a:blip r:embed="rId2"/>
                <a:stretch>
                  <a:fillRect l="-1094" t="-709" r="-1026" b="-1518"/>
                </a:stretch>
              </a:blipFill>
            </p:spPr>
            <p:txBody>
              <a:bodyPr/>
              <a:lstStyle/>
              <a:p>
                <a:r>
                  <a:rPr lang="en-GB">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Content Placeholder 3"/>
              <p:cNvSpPr>
                <a:spLocks noGrp="1"/>
              </p:cNvSpPr>
              <p:nvPr>
                <p:ph idx="1"/>
              </p:nvPr>
            </p:nvSpPr>
            <p:spPr>
              <a:xfrm>
                <a:off x="76200" y="76200"/>
                <a:ext cx="8915400" cy="6019800"/>
              </a:xfrm>
            </p:spPr>
            <p:txBody>
              <a:bodyPr/>
              <a:lstStyle/>
              <a:p>
                <a:pPr marL="0" indent="0" algn="just">
                  <a:spcBef>
                    <a:spcPts val="600"/>
                  </a:spcBef>
                  <a:buNone/>
                </a:pPr>
                <a:r>
                  <a:rPr lang="en-GB" dirty="0" smtClean="0">
                    <a:solidFill>
                      <a:schemeClr val="tx1"/>
                    </a:solidFill>
                  </a:rPr>
                  <a:t>Selfish agents face the following problems:</a:t>
                </a:r>
              </a:p>
              <a:p>
                <a:pPr marL="0" indent="0" algn="just">
                  <a:spcBef>
                    <a:spcPts val="600"/>
                  </a:spcBef>
                  <a:buNone/>
                </a:pPr>
                <a:r>
                  <a:rPr lang="en-GB" dirty="0" smtClean="0">
                    <a:solidFill>
                      <a:schemeClr val="tx1"/>
                    </a:solidFill>
                  </a:rPr>
                  <a:t>Agent A’s problem </a:t>
                </a:r>
                <a14:m>
                  <m:oMath xmlns:m="http://schemas.openxmlformats.org/officeDocument/2006/math">
                    <m:func>
                      <m:funcPr>
                        <m:ctrlPr>
                          <a:rPr lang="en-GB" b="0" i="1" smtClean="0">
                            <a:solidFill>
                              <a:schemeClr val="tx1"/>
                            </a:solidFill>
                            <a:latin typeface="Cambria Math" panose="02040503050406030204" pitchFamily="18" charset="0"/>
                          </a:rPr>
                        </m:ctrlPr>
                      </m:funcPr>
                      <m:fName>
                        <m:limLow>
                          <m:limLowPr>
                            <m:ctrlPr>
                              <a:rPr lang="en-GB" b="0" i="1" smtClean="0">
                                <a:solidFill>
                                  <a:schemeClr val="tx1"/>
                                </a:solidFill>
                                <a:latin typeface="Cambria Math" panose="02040503050406030204" pitchFamily="18" charset="0"/>
                              </a:rPr>
                            </m:ctrlPr>
                          </m:limLowPr>
                          <m:e>
                            <m:r>
                              <m:rPr>
                                <m:sty m:val="p"/>
                              </m:rPr>
                              <a:rPr lang="en-GB" b="0" i="0" smtClean="0">
                                <a:solidFill>
                                  <a:schemeClr val="tx1"/>
                                </a:solidFill>
                                <a:latin typeface="Cambria Math" panose="02040503050406030204" pitchFamily="18" charset="0"/>
                              </a:rPr>
                              <m:t>max</m:t>
                            </m:r>
                          </m:e>
                          <m:lim>
                            <m:d>
                              <m:dPr>
                                <m:begChr m:val="{"/>
                                <m:endChr m:val="}"/>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e>
                            </m:d>
                          </m:lim>
                        </m:limLow>
                      </m:fName>
                      <m:e>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m:rPr>
                            <m:nor/>
                          </m:rPr>
                          <a:rPr lang="en-GB" dirty="0" smtClean="0">
                            <a:solidFill>
                              <a:schemeClr val="tx1"/>
                            </a:solidFill>
                          </a:rPr>
                          <m:t>)</m:t>
                        </m:r>
                      </m:e>
                    </m:func>
                  </m:oMath>
                </a14:m>
                <a:r>
                  <a:rPr lang="en-GB" dirty="0" smtClean="0">
                    <a:solidFill>
                      <a:schemeClr val="tx1"/>
                    </a:solidFill>
                  </a:rPr>
                  <a:t> </a:t>
                </a:r>
              </a:p>
              <a:p>
                <a:pPr marL="0" indent="0" algn="just">
                  <a:spcBef>
                    <a:spcPts val="600"/>
                  </a:spcBef>
                  <a:buNone/>
                </a:pPr>
                <a:r>
                  <a:rPr lang="en-GB" dirty="0" smtClean="0">
                    <a:solidFill>
                      <a:schemeClr val="tx1"/>
                    </a:solidFill>
                  </a:rPr>
                  <a:t>Agent B’s problem  </a:t>
                </a:r>
                <a14:m>
                  <m:oMath xmlns:m="http://schemas.openxmlformats.org/officeDocument/2006/math">
                    <m:func>
                      <m:funcPr>
                        <m:ctrlPr>
                          <a:rPr lang="en-GB" i="1" smtClean="0">
                            <a:solidFill>
                              <a:schemeClr val="tx1"/>
                            </a:solidFill>
                            <a:latin typeface="Cambria Math" panose="02040503050406030204" pitchFamily="18" charset="0"/>
                          </a:rPr>
                        </m:ctrlPr>
                      </m:funcPr>
                      <m:fName>
                        <m:limLow>
                          <m:limLowPr>
                            <m:ctrlPr>
                              <a:rPr lang="en-GB" i="1" smtClean="0">
                                <a:solidFill>
                                  <a:schemeClr val="tx1"/>
                                </a:solidFill>
                                <a:latin typeface="Cambria Math" panose="02040503050406030204" pitchFamily="18" charset="0"/>
                              </a:rPr>
                            </m:ctrlPr>
                          </m:limLowPr>
                          <m:e>
                            <m:r>
                              <m:rPr>
                                <m:sty m:val="p"/>
                              </m:rPr>
                              <a:rPr lang="en-GB" i="0" smtClean="0">
                                <a:solidFill>
                                  <a:schemeClr val="tx1"/>
                                </a:solidFill>
                                <a:latin typeface="Cambria Math" panose="02040503050406030204" pitchFamily="18" charset="0"/>
                              </a:rPr>
                              <m:t>max</m:t>
                            </m:r>
                          </m:e>
                          <m:lim>
                            <m:d>
                              <m:dPr>
                                <m:begChr m:val="{"/>
                                <m:endChr m:val="}"/>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lim>
                        </m:limLow>
                      </m:fName>
                      <m:e>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m:rPr>
                            <m:nor/>
                          </m:rPr>
                          <a:rPr lang="en-GB" dirty="0" smtClean="0">
                            <a:solidFill>
                              <a:schemeClr val="tx1"/>
                            </a:solidFill>
                          </a:rPr>
                          <m:t>)</m:t>
                        </m:r>
                      </m:e>
                    </m:func>
                  </m:oMath>
                </a14:m>
                <a:endParaRPr lang="en-GB" dirty="0" smtClean="0">
                  <a:solidFill>
                    <a:schemeClr val="tx1"/>
                  </a:solidFill>
                </a:endParaRPr>
              </a:p>
              <a:p>
                <a:pPr marL="0" indent="0" algn="just">
                  <a:spcBef>
                    <a:spcPts val="600"/>
                  </a:spcBef>
                  <a:buNone/>
                </a:pPr>
                <a:endParaRPr lang="en-GB" dirty="0">
                  <a:solidFill>
                    <a:schemeClr val="tx1"/>
                  </a:solidFill>
                </a:endParaRPr>
              </a:p>
              <a:p>
                <a:pPr marL="0" indent="0" algn="just">
                  <a:spcBef>
                    <a:spcPts val="600"/>
                  </a:spcBef>
                  <a:buNone/>
                </a:pPr>
                <a:r>
                  <a:rPr lang="en-GB" dirty="0" smtClean="0">
                    <a:solidFill>
                      <a:schemeClr val="tx1"/>
                    </a:solidFill>
                  </a:rPr>
                  <a:t>FOCs are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oMath>
                </a14:m>
                <a:r>
                  <a:rPr lang="en-GB" dirty="0" smtClean="0">
                    <a:solidFill>
                      <a:schemeClr val="tx1"/>
                    </a:solidFill>
                  </a:rPr>
                  <a:t>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oMath>
                </a14:m>
                <a:endParaRPr lang="en-GB" dirty="0">
                  <a:solidFill>
                    <a:schemeClr val="tx1"/>
                  </a:solidFill>
                </a:endParaRPr>
              </a:p>
              <a:p>
                <a:pPr marL="0" indent="0" algn="just">
                  <a:spcBef>
                    <a:spcPts val="600"/>
                  </a:spcBef>
                  <a:buNone/>
                </a:pPr>
                <a:endParaRPr lang="en-GB" dirty="0" smtClean="0">
                  <a:solidFill>
                    <a:schemeClr val="tx1"/>
                  </a:solidFill>
                </a:endParaRPr>
              </a:p>
              <a:p>
                <a:pPr marL="0" indent="0" algn="just">
                  <a:spcBef>
                    <a:spcPts val="600"/>
                  </a:spcBef>
                  <a:buNone/>
                </a:pPr>
                <a:r>
                  <a:rPr lang="en-GB" dirty="0" smtClean="0">
                    <a:solidFill>
                      <a:schemeClr val="tx1"/>
                    </a:solidFill>
                  </a:rPr>
                  <a:t>Suppose a social planner that maximizes the sum of the utilities of the two agents. Its problem is</a:t>
                </a:r>
              </a:p>
              <a:p>
                <a:pPr marL="0" indent="0" algn="ctr">
                  <a:spcBef>
                    <a:spcPts val="600"/>
                  </a:spcBef>
                  <a:buNone/>
                </a:pPr>
                <a14:m>
                  <m:oMath xmlns:m="http://schemas.openxmlformats.org/officeDocument/2006/math">
                    <m:func>
                      <m:funcPr>
                        <m:ctrlPr>
                          <a:rPr lang="en-GB" b="0" i="1" smtClean="0">
                            <a:solidFill>
                              <a:schemeClr val="tx1"/>
                            </a:solidFill>
                            <a:latin typeface="Cambria Math" panose="02040503050406030204" pitchFamily="18" charset="0"/>
                          </a:rPr>
                        </m:ctrlPr>
                      </m:funcPr>
                      <m:fName>
                        <m:limLow>
                          <m:limLowPr>
                            <m:ctrlPr>
                              <a:rPr lang="en-GB" b="0" i="1" smtClean="0">
                                <a:solidFill>
                                  <a:schemeClr val="tx1"/>
                                </a:solidFill>
                                <a:latin typeface="Cambria Math" panose="02040503050406030204" pitchFamily="18" charset="0"/>
                              </a:rPr>
                            </m:ctrlPr>
                          </m:limLowPr>
                          <m:e>
                            <m:r>
                              <m:rPr>
                                <m:sty m:val="p"/>
                              </m:rPr>
                              <a:rPr lang="en-GB" b="0" i="0" smtClean="0">
                                <a:solidFill>
                                  <a:schemeClr val="tx1"/>
                                </a:solidFill>
                                <a:latin typeface="Cambria Math" panose="02040503050406030204" pitchFamily="18" charset="0"/>
                              </a:rPr>
                              <m:t>max</m:t>
                            </m:r>
                          </m:e>
                          <m:lim>
                            <m:d>
                              <m:dPr>
                                <m:begChr m:val="{"/>
                                <m:endChr m:val="}"/>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lim>
                        </m:limLow>
                      </m:fName>
                      <m:e>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r>
                          <a:rPr lang="en-GB" b="0" i="1" smtClean="0">
                            <a:solidFill>
                              <a:schemeClr val="tx1"/>
                            </a:solidFill>
                            <a:latin typeface="Cambria Math" panose="02040503050406030204" pitchFamily="18" charset="0"/>
                          </a:rPr>
                          <m:t>+</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m:rPr>
                            <m:nor/>
                          </m:rPr>
                          <a:rPr lang="en-GB" dirty="0" smtClean="0">
                            <a:solidFill>
                              <a:schemeClr val="tx1"/>
                            </a:solidFill>
                          </a:rPr>
                          <m:t>)</m:t>
                        </m:r>
                      </m:e>
                    </m:func>
                  </m:oMath>
                </a14:m>
                <a:r>
                  <a:rPr lang="en-GB" b="0" dirty="0" smtClean="0">
                    <a:solidFill>
                      <a:schemeClr val="tx1"/>
                    </a:solidFill>
                  </a:rPr>
                  <a:t> </a:t>
                </a:r>
                <a14:m>
                  <m:oMath xmlns:m="http://schemas.openxmlformats.org/officeDocument/2006/math">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m:rPr>
                        <m:nor/>
                      </m:rPr>
                      <a:rPr lang="en-GB" dirty="0" smtClean="0">
                        <a:solidFill>
                          <a:schemeClr val="tx1"/>
                        </a:solidFill>
                      </a:rPr>
                      <m:t>)</m:t>
                    </m:r>
                  </m:oMath>
                </a14:m>
                <a:r>
                  <a:rPr lang="en-GB" dirty="0" smtClean="0">
                    <a:solidFill>
                      <a:schemeClr val="tx1"/>
                    </a:solidFill>
                  </a:rPr>
                  <a:t> </a:t>
                </a:r>
                <a:endParaRPr lang="en-GB" dirty="0">
                  <a:solidFill>
                    <a:schemeClr val="tx1"/>
                  </a:solidFill>
                </a:endParaRPr>
              </a:p>
              <a:p>
                <a:pPr marL="0" indent="0" algn="just">
                  <a:spcBef>
                    <a:spcPts val="600"/>
                  </a:spcBef>
                  <a:buNone/>
                </a:pPr>
                <a:endParaRPr lang="en-GB" dirty="0" smtClean="0">
                  <a:solidFill>
                    <a:schemeClr val="tx1"/>
                  </a:solidFill>
                </a:endParaRPr>
              </a:p>
              <a:p>
                <a:pPr marL="0" indent="0" algn="just">
                  <a:spcBef>
                    <a:spcPts val="600"/>
                  </a:spcBef>
                  <a:buNone/>
                </a:pPr>
                <a:r>
                  <a:rPr lang="en-GB" dirty="0" smtClean="0">
                    <a:solidFill>
                      <a:schemeClr val="tx1"/>
                    </a:solidFill>
                  </a:rPr>
                  <a:t>The FOCs are </a:t>
                </a:r>
              </a:p>
              <a:p>
                <a:pPr marL="0" indent="0" algn="ctr">
                  <a:spcBef>
                    <a:spcPts val="600"/>
                  </a:spcBef>
                  <a:buNone/>
                </a:pP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1"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1" smtClean="0">
                        <a:solidFill>
                          <a:schemeClr val="tx1"/>
                        </a:solidFill>
                        <a:latin typeface="Cambria Math" panose="02040503050406030204" pitchFamily="18" charset="0"/>
                      </a:rPr>
                      <m:t>         </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1"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oMath>
                </a14:m>
                <a:r>
                  <a:rPr lang="en-GB" dirty="0" smtClean="0">
                    <a:solidFill>
                      <a:schemeClr val="tx1"/>
                    </a:solidFill>
                  </a:rPr>
                  <a:t> </a:t>
                </a:r>
                <a:endParaRPr lang="en-GB" dirty="0">
                  <a:solidFill>
                    <a:schemeClr val="tx1"/>
                  </a:solidFill>
                </a:endParaRPr>
              </a:p>
              <a:p>
                <a:pPr marL="0" indent="0" algn="just">
                  <a:buNone/>
                </a:pPr>
                <a:endParaRPr lang="en-GB" dirty="0" smtClean="0">
                  <a:solidFill>
                    <a:schemeClr val="tx1"/>
                  </a:solidFill>
                </a:endParaRPr>
              </a:p>
              <a:p>
                <a:pPr marL="0" indent="0" algn="just">
                  <a:buNone/>
                </a:pPr>
                <a:endParaRPr lang="en-GB" dirty="0">
                  <a:solidFill>
                    <a:schemeClr val="tx1"/>
                  </a:solidFill>
                </a:endParaRPr>
              </a:p>
            </p:txBody>
          </p:sp>
        </mc:Choice>
        <mc:Fallback>
          <p:sp>
            <p:nvSpPr>
              <p:cNvPr id="4" name="Content Placeholder 3"/>
              <p:cNvSpPr>
                <a:spLocks noGrp="1" noRot="1" noChangeAspect="1" noMove="1" noResize="1" noEditPoints="1" noAdjustHandles="1" noChangeArrowheads="1" noChangeShapeType="1" noTextEdit="1"/>
              </p:cNvSpPr>
              <p:nvPr>
                <p:ph idx="1"/>
              </p:nvPr>
            </p:nvSpPr>
            <p:spPr>
              <a:xfrm>
                <a:off x="76200" y="76200"/>
                <a:ext cx="8915400" cy="6019800"/>
              </a:xfrm>
              <a:blipFill rotWithShape="0">
                <a:blip r:embed="rId2"/>
                <a:stretch>
                  <a:fillRect l="-1094" t="-709" r="-1026" b="-1418"/>
                </a:stretch>
              </a:blipFill>
            </p:spPr>
            <p:txBody>
              <a:bodyPr/>
              <a:lstStyle/>
              <a:p>
                <a:r>
                  <a:rPr lang="en-GB">
                    <a:noFill/>
                  </a:rPr>
                  <a:t> </a:t>
                </a:r>
              </a:p>
            </p:txBody>
          </p:sp>
        </mc:Fallback>
      </mc:AlternateContent>
    </p:spTree>
    <p:extLst>
      <p:ext uri="{BB962C8B-B14F-4D97-AF65-F5344CB8AC3E}">
        <p14:creationId xmlns:p14="http://schemas.microsoft.com/office/powerpoint/2010/main" val="3378703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76200" y="76200"/>
                <a:ext cx="8915400" cy="6629400"/>
              </a:xfrm>
            </p:spPr>
            <p:txBody>
              <a:bodyPr/>
              <a:lstStyle/>
              <a:p>
                <a:pPr marL="0" indent="0" algn="just">
                  <a:spcBef>
                    <a:spcPts val="600"/>
                  </a:spcBef>
                  <a:buNone/>
                </a:pPr>
                <a:r>
                  <a:rPr lang="en-GB" dirty="0" smtClean="0">
                    <a:solidFill>
                      <a:schemeClr val="tx1"/>
                    </a:solidFill>
                  </a:rPr>
                  <a:t>Selfish agents: FOCs are </a:t>
                </a:r>
              </a:p>
              <a:p>
                <a:pPr marL="0" indent="0" algn="just">
                  <a:spcBef>
                    <a:spcPts val="600"/>
                  </a:spcBef>
                  <a:buNone/>
                </a:pP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0" smtClean="0">
                        <a:solidFill>
                          <a:schemeClr val="tx1"/>
                        </a:solidFill>
                        <a:latin typeface="Cambria Math" panose="02040503050406030204" pitchFamily="18" charset="0"/>
                      </a:rPr>
                      <m:t>       </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r>
                          <a:rPr lang="en-GB" b="0" i="1" smtClean="0">
                            <a:solidFill>
                              <a:schemeClr val="tx1"/>
                            </a:solidFill>
                            <a:latin typeface="Cambria Math" panose="02040503050406030204" pitchFamily="18" charset="0"/>
                          </a:rPr>
                          <m:t>)</m:t>
                        </m:r>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oMath>
                </a14:m>
                <a:r>
                  <a:rPr lang="en-GB" dirty="0" smtClean="0">
                    <a:solidFill>
                      <a:schemeClr val="tx1"/>
                    </a:solidFill>
                  </a:rPr>
                  <a:t>        				       (I)</a:t>
                </a:r>
              </a:p>
              <a:p>
                <a:pPr marL="0" indent="0" algn="just">
                  <a:spcBef>
                    <a:spcPts val="600"/>
                  </a:spcBef>
                  <a:buNone/>
                </a:pPr>
                <a:r>
                  <a:rPr lang="en-GB" dirty="0" smtClean="0">
                    <a:solidFill>
                      <a:schemeClr val="tx1"/>
                    </a:solidFill>
                  </a:rPr>
                  <a:t>Social planner:</a:t>
                </a:r>
                <a:r>
                  <a:rPr lang="en-GB" b="0" dirty="0" smtClean="0">
                    <a:solidFill>
                      <a:schemeClr val="tx1"/>
                    </a:solidFill>
                  </a:rPr>
                  <a:t> </a:t>
                </a:r>
                <a:r>
                  <a:rPr lang="en-GB" dirty="0" smtClean="0">
                    <a:solidFill>
                      <a:schemeClr val="tx1"/>
                    </a:solidFill>
                  </a:rPr>
                  <a:t>FOCs are </a:t>
                </a:r>
              </a:p>
              <a:p>
                <a:pPr marL="0" indent="0" algn="ctr">
                  <a:spcBef>
                    <a:spcPts val="600"/>
                  </a:spcBef>
                  <a:buNone/>
                </a:pP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r>
                          <a:rPr lang="en-GB" b="0" i="1" smtClean="0">
                            <a:solidFill>
                              <a:schemeClr val="tx1"/>
                            </a:solidFill>
                            <a:latin typeface="Cambria Math" panose="02040503050406030204" pitchFamily="18" charset="0"/>
                          </a:rPr>
                          <m:t>)</m:t>
                        </m:r>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1"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1" smtClean="0">
                        <a:solidFill>
                          <a:schemeClr val="tx1"/>
                        </a:solidFill>
                        <a:latin typeface="Cambria Math" panose="02040503050406030204" pitchFamily="18" charset="0"/>
                      </a:rPr>
                      <m:t>       </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0"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r>
                          <a:rPr lang="en-GB" b="0" i="1" smtClean="0">
                            <a:solidFill>
                              <a:schemeClr val="tx1"/>
                            </a:solidFill>
                            <a:latin typeface="Cambria Math" panose="02040503050406030204" pitchFamily="18" charset="0"/>
                          </a:rPr>
                          <m:t>𝑐</m:t>
                        </m:r>
                        <m:d>
                          <m:dPr>
                            <m:ctrlPr>
                              <a:rPr lang="en-GB" b="0" i="1" smtClean="0">
                                <a:solidFill>
                                  <a:schemeClr val="tx1"/>
                                </a:solidFill>
                                <a:latin typeface="Cambria Math" panose="02040503050406030204" pitchFamily="18" charset="0"/>
                              </a:rPr>
                            </m:ctrlPr>
                          </m:dPr>
                          <m:e>
                            <m:sSub>
                              <m:sSubPr>
                                <m:ctrlPr>
                                  <a:rPr lang="en-GB"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e>
                        </m:d>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1" smtClean="0">
                        <a:solidFill>
                          <a:schemeClr val="tx1"/>
                        </a:solidFill>
                        <a:latin typeface="Cambria Math" panose="02040503050406030204" pitchFamily="18" charset="0"/>
                      </a:rPr>
                      <m:t>−</m:t>
                    </m:r>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oMath>
                </a14:m>
                <a:r>
                  <a:rPr lang="en-GB" dirty="0" smtClean="0">
                    <a:solidFill>
                      <a:schemeClr val="tx1"/>
                    </a:solidFill>
                  </a:rPr>
                  <a:t>			(II)</a:t>
                </a:r>
                <a:endParaRPr lang="en-GB" dirty="0">
                  <a:solidFill>
                    <a:schemeClr val="tx1"/>
                  </a:solidFill>
                </a:endParaRPr>
              </a:p>
              <a:p>
                <a:pPr marL="0" indent="0" algn="just">
                  <a:buNone/>
                </a:pPr>
                <a:endParaRPr lang="en-GB" dirty="0" smtClean="0">
                  <a:solidFill>
                    <a:schemeClr val="tx1"/>
                  </a:solidFill>
                </a:endParaRPr>
              </a:p>
              <a:p>
                <a:pPr marL="0" indent="0" algn="just">
                  <a:buNone/>
                </a:pPr>
                <a:r>
                  <a:rPr lang="en-GB" dirty="0" smtClean="0">
                    <a:solidFill>
                      <a:schemeClr val="tx1"/>
                    </a:solidFill>
                  </a:rPr>
                  <a:t>If </a:t>
                </a:r>
                <a:r>
                  <a:rPr lang="en-GB" b="1" dirty="0" smtClean="0">
                    <a:solidFill>
                      <a:schemeClr val="tx1"/>
                    </a:solidFill>
                  </a:rPr>
                  <a:t>externality are negative</a:t>
                </a:r>
                <a:r>
                  <a:rPr lang="en-GB" dirty="0" smtClean="0">
                    <a:solidFill>
                      <a:schemeClr val="tx1"/>
                    </a:solidFill>
                  </a:rPr>
                  <a:t>, i.e.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1" smtClean="0">
                        <a:solidFill>
                          <a:schemeClr val="tx1"/>
                        </a:solidFill>
                        <a:latin typeface="Cambria Math" panose="02040503050406030204" pitchFamily="18" charset="0"/>
                      </a:rPr>
                      <m:t>&lt;0</m:t>
                    </m:r>
                  </m:oMath>
                </a14:m>
                <a:r>
                  <a:rPr lang="en-GB" dirty="0" smtClean="0">
                    <a:solidFill>
                      <a:schemeClr val="tx1"/>
                    </a:solidFill>
                  </a:rPr>
                  <a:t> and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1" smtClean="0">
                        <a:solidFill>
                          <a:schemeClr val="tx1"/>
                        </a:solidFill>
                        <a:latin typeface="Cambria Math" panose="02040503050406030204" pitchFamily="18" charset="0"/>
                      </a:rPr>
                      <m:t>&lt;0</m:t>
                    </m:r>
                  </m:oMath>
                </a14:m>
                <a:r>
                  <a:rPr lang="en-GB" dirty="0" smtClean="0">
                    <a:solidFill>
                      <a:schemeClr val="tx1"/>
                    </a:solidFill>
                  </a:rPr>
                  <a:t> the RHS of conditions (II) are bigger respect to the RHS of conditions (I).</a:t>
                </a:r>
              </a:p>
              <a:p>
                <a:pPr marL="0" indent="0" algn="just">
                  <a:buNone/>
                </a:pPr>
                <a:r>
                  <a:rPr lang="en-GB" dirty="0" smtClean="0">
                    <a:solidFill>
                      <a:schemeClr val="tx1"/>
                    </a:solidFill>
                  </a:rPr>
                  <a:t>This implies that </a:t>
                </a:r>
                <a:r>
                  <a:rPr lang="en-GB" b="1" dirty="0" smtClean="0">
                    <a:solidFill>
                      <a:schemeClr val="tx1"/>
                    </a:solidFill>
                  </a:rPr>
                  <a:t>selfish agents consume more</a:t>
                </a:r>
                <a:r>
                  <a:rPr lang="en-GB" dirty="0" smtClean="0">
                    <a:solidFill>
                      <a:schemeClr val="tx1"/>
                    </a:solidFill>
                  </a:rPr>
                  <a:t> respect to the social planner solution.</a:t>
                </a:r>
              </a:p>
              <a:p>
                <a:pPr marL="0" indent="0" algn="just">
                  <a:buNone/>
                </a:pPr>
                <a:r>
                  <a:rPr lang="en-GB" dirty="0" smtClean="0">
                    <a:solidFill>
                      <a:schemeClr val="tx1"/>
                    </a:solidFill>
                  </a:rPr>
                  <a:t>Note that LHS is decreasing, as well as the RHS is increasing</a:t>
                </a:r>
                <a:endParaRPr lang="en-GB" dirty="0">
                  <a:solidFill>
                    <a:schemeClr val="tx1"/>
                  </a:solidFill>
                </a:endParaRPr>
              </a:p>
              <a:p>
                <a:pPr marL="0" indent="0" algn="just">
                  <a:buNone/>
                </a:pPr>
                <a:r>
                  <a:rPr lang="en-GB" dirty="0" smtClean="0">
                    <a:solidFill>
                      <a:schemeClr val="tx1"/>
                    </a:solidFill>
                  </a:rPr>
                  <a:t>If </a:t>
                </a:r>
                <a:r>
                  <a:rPr lang="en-GB" b="1" dirty="0" smtClean="0">
                    <a:solidFill>
                      <a:schemeClr val="tx1"/>
                    </a:solidFill>
                  </a:rPr>
                  <a:t>externality are positive</a:t>
                </a:r>
                <a:r>
                  <a:rPr lang="en-GB" dirty="0" smtClean="0">
                    <a:solidFill>
                      <a:schemeClr val="tx1"/>
                    </a:solidFill>
                  </a:rPr>
                  <a:t>, i.e.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𝐵</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𝐴</m:t>
                            </m:r>
                          </m:sub>
                        </m:sSub>
                      </m:den>
                    </m:f>
                    <m:r>
                      <a:rPr lang="en-GB" b="0" i="1" smtClean="0">
                        <a:solidFill>
                          <a:schemeClr val="tx1"/>
                        </a:solidFill>
                        <a:latin typeface="Cambria Math" panose="02040503050406030204" pitchFamily="18" charset="0"/>
                      </a:rPr>
                      <m:t>&gt;0</m:t>
                    </m:r>
                  </m:oMath>
                </a14:m>
                <a:r>
                  <a:rPr lang="en-GB" dirty="0" smtClean="0">
                    <a:solidFill>
                      <a:schemeClr val="tx1"/>
                    </a:solidFill>
                  </a:rPr>
                  <a:t> and  </a:t>
                </a:r>
                <a14:m>
                  <m:oMath xmlns:m="http://schemas.openxmlformats.org/officeDocument/2006/math">
                    <m:f>
                      <m:fPr>
                        <m:ctrlPr>
                          <a:rPr lang="en-GB" i="1" smtClean="0">
                            <a:solidFill>
                              <a:schemeClr val="tx1"/>
                            </a:solidFill>
                            <a:latin typeface="Cambria Math" panose="02040503050406030204" pitchFamily="18" charset="0"/>
                          </a:rPr>
                        </m:ctrlPr>
                      </m:fPr>
                      <m:num>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𝑢</m:t>
                            </m:r>
                          </m:e>
                          <m:sub>
                            <m:r>
                              <a:rPr lang="en-GB" b="0" i="1" smtClean="0">
                                <a:solidFill>
                                  <a:schemeClr val="tx1"/>
                                </a:solidFill>
                                <a:latin typeface="Cambria Math" panose="02040503050406030204" pitchFamily="18" charset="0"/>
                              </a:rPr>
                              <m:t>𝐴</m:t>
                            </m:r>
                          </m:sub>
                        </m:sSub>
                      </m:num>
                      <m:den>
                        <m:r>
                          <a:rPr lang="en-GB" i="1" smtClean="0">
                            <a:solidFill>
                              <a:schemeClr val="tx1"/>
                            </a:solidFill>
                            <a:latin typeface="Cambria Math" panose="02040503050406030204" pitchFamily="18" charset="0"/>
                          </a:rPr>
                          <m:t>𝑑</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𝑥</m:t>
                            </m:r>
                          </m:e>
                          <m:sub>
                            <m:r>
                              <a:rPr lang="en-GB" b="0" i="1" smtClean="0">
                                <a:solidFill>
                                  <a:schemeClr val="tx1"/>
                                </a:solidFill>
                                <a:latin typeface="Cambria Math" panose="02040503050406030204" pitchFamily="18" charset="0"/>
                              </a:rPr>
                              <m:t>𝐵</m:t>
                            </m:r>
                          </m:sub>
                        </m:sSub>
                      </m:den>
                    </m:f>
                    <m:r>
                      <a:rPr lang="en-GB" b="0" i="1" smtClean="0">
                        <a:solidFill>
                          <a:schemeClr val="tx1"/>
                        </a:solidFill>
                        <a:latin typeface="Cambria Math" panose="02040503050406030204" pitchFamily="18" charset="0"/>
                      </a:rPr>
                      <m:t>&gt;0</m:t>
                    </m:r>
                  </m:oMath>
                </a14:m>
                <a:r>
                  <a:rPr lang="en-GB" dirty="0" smtClean="0">
                    <a:solidFill>
                      <a:schemeClr val="tx1"/>
                    </a:solidFill>
                  </a:rPr>
                  <a:t> the RHS of conditions (II) are smaller respect to the RHS of conditions (I).</a:t>
                </a:r>
              </a:p>
              <a:p>
                <a:pPr marL="0" indent="0" algn="just">
                  <a:buNone/>
                </a:pPr>
                <a:r>
                  <a:rPr lang="en-GB" dirty="0" smtClean="0">
                    <a:solidFill>
                      <a:schemeClr val="tx1"/>
                    </a:solidFill>
                  </a:rPr>
                  <a:t>This implies that </a:t>
                </a:r>
                <a:r>
                  <a:rPr lang="en-GB" b="1" dirty="0" smtClean="0">
                    <a:solidFill>
                      <a:schemeClr val="tx1"/>
                    </a:solidFill>
                  </a:rPr>
                  <a:t>selfish agents consume less</a:t>
                </a:r>
                <a:r>
                  <a:rPr lang="en-GB" dirty="0" smtClean="0">
                    <a:solidFill>
                      <a:schemeClr val="tx1"/>
                    </a:solidFill>
                  </a:rPr>
                  <a:t> respect to the social planner solution.</a:t>
                </a:r>
              </a:p>
              <a:p>
                <a:pPr marL="0" indent="0" algn="just">
                  <a:buNone/>
                </a:pPr>
                <a:endParaRPr lang="en-GB" dirty="0" smtClean="0">
                  <a:solidFill>
                    <a:schemeClr val="tx1"/>
                  </a:solidFill>
                </a:endParaRPr>
              </a:p>
              <a:p>
                <a:pPr marL="0" indent="0" algn="just">
                  <a:buNone/>
                </a:pPr>
                <a:endParaRPr lang="en-GB" dirty="0" smtClean="0">
                  <a:solidFill>
                    <a:schemeClr val="tx1"/>
                  </a:solidFill>
                </a:endParaRPr>
              </a:p>
              <a:p>
                <a:pPr marL="0" indent="0" algn="just">
                  <a:buNone/>
                </a:pPr>
                <a:endParaRPr lang="en-GB" dirty="0">
                  <a:solidFill>
                    <a:schemeClr val="tx1"/>
                  </a:solidFill>
                </a:endParaRPr>
              </a:p>
              <a:p>
                <a:pPr marL="0" indent="0" algn="just">
                  <a:buNone/>
                </a:pPr>
                <a:r>
                  <a:rPr lang="en-GB" dirty="0" smtClean="0">
                    <a:solidFill>
                      <a:schemeClr val="tx1"/>
                    </a:solidFill>
                  </a:rPr>
                  <a:t> </a:t>
                </a:r>
                <a:endParaRPr lang="en-GB" dirty="0">
                  <a:solidFill>
                    <a:schemeClr val="tx1"/>
                  </a:solidFill>
                </a:endParaRP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76200" y="76200"/>
                <a:ext cx="8915400" cy="6629400"/>
              </a:xfrm>
              <a:blipFill rotWithShape="0">
                <a:blip r:embed="rId2"/>
                <a:stretch>
                  <a:fillRect l="-1094" t="-644" r="-1026" b="-4784"/>
                </a:stretch>
              </a:blipFill>
            </p:spPr>
            <p:txBody>
              <a:bodyPr/>
              <a:lstStyle/>
              <a:p>
                <a:r>
                  <a:rPr lang="en-GB">
                    <a:noFill/>
                  </a:rPr>
                  <a:t> </a:t>
                </a:r>
              </a:p>
            </p:txBody>
          </p:sp>
        </mc:Fallback>
      </mc:AlternateContent>
    </p:spTree>
    <p:extLst>
      <p:ext uri="{BB962C8B-B14F-4D97-AF65-F5344CB8AC3E}">
        <p14:creationId xmlns:p14="http://schemas.microsoft.com/office/powerpoint/2010/main" val="3486027255"/>
      </p:ext>
    </p:extLst>
  </p:cSld>
  <p:clrMapOvr>
    <a:masterClrMapping/>
  </p:clrMapOvr>
</p:sld>
</file>

<file path=ppt/theme/theme1.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Palatino Linotype"/>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12119</TotalTime>
  <Words>2989</Words>
  <Application>Microsoft Office PowerPoint</Application>
  <PresentationFormat>On-screen Show (4:3)</PresentationFormat>
  <Paragraphs>432</Paragraphs>
  <Slides>48</Slides>
  <Notes>21</Notes>
  <HiddenSlides>0</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1</vt:i4>
      </vt:variant>
      <vt:variant>
        <vt:lpstr>Slide Titles</vt:lpstr>
      </vt:variant>
      <vt:variant>
        <vt:i4>48</vt:i4>
      </vt:variant>
    </vt:vector>
  </HeadingPairs>
  <TitlesOfParts>
    <vt:vector size="63" baseType="lpstr">
      <vt:lpstr>Arial Unicode MS</vt:lpstr>
      <vt:lpstr>SimSun</vt:lpstr>
      <vt:lpstr>SimSun</vt:lpstr>
      <vt:lpstr>Arial</vt:lpstr>
      <vt:lpstr>Avenir 65 Medium</vt:lpstr>
      <vt:lpstr>Calibri</vt:lpstr>
      <vt:lpstr>Cambria Math</vt:lpstr>
      <vt:lpstr>Palatino</vt:lpstr>
      <vt:lpstr>Palatino Linotype</vt:lpstr>
      <vt:lpstr>Palatino-Italic</vt:lpstr>
      <vt:lpstr>Palatino-Roman</vt:lpstr>
      <vt:lpstr>Wingdings</vt:lpstr>
      <vt:lpstr>4_Custom Design</vt:lpstr>
      <vt:lpstr>Default Design</vt:lpstr>
      <vt:lpstr>Equation</vt:lpstr>
      <vt:lpstr>PowerPoint Presentation</vt:lpstr>
      <vt:lpstr>EXTERNALITIES</vt:lpstr>
      <vt:lpstr>EXTERNALITIES</vt:lpstr>
      <vt:lpstr>EXTERNALITIES</vt:lpstr>
      <vt:lpstr>EXTERNALITIES</vt:lpstr>
      <vt:lpstr>EXTERNALITIES</vt:lpstr>
      <vt:lpstr>A model of externalities</vt:lpstr>
      <vt:lpstr>PowerPoint Presentation</vt:lpstr>
      <vt:lpstr>PowerPoint Presentation</vt:lpstr>
      <vt:lpstr>PowerPoint Presentation</vt:lpstr>
      <vt:lpstr>WAYS OF CORRECTING MARKET FAILURE</vt:lpstr>
      <vt:lpstr>WAYS OF CORRECTING MARKET FAILURE</vt:lpstr>
      <vt:lpstr>WAYS OF CORRECTING MARKET FAILURE</vt:lpstr>
      <vt:lpstr>WAYS OF CORRECTING MARKET FAILURE</vt:lpstr>
      <vt:lpstr>WAYS OF CORRECTING MARKET FAILURE</vt:lpstr>
      <vt:lpstr>WAYS OF CORRECTING MARKET FAILURE</vt:lpstr>
      <vt:lpstr>WAYS OF CORRECTING MARKET FAILURE</vt:lpstr>
      <vt:lpstr>WAYS OF CORRECTING MARKET FAILURE</vt:lpstr>
      <vt:lpstr>WAYS OF CORRECTING MARKET FAILURE</vt:lpstr>
      <vt:lpstr>WAYS OF CORRECTING MARKET FAILURE</vt:lpstr>
      <vt:lpstr>WAYS OF CORRECTING MARKET FAILURE</vt:lpstr>
      <vt:lpstr>STOCK EXTERNALITIES</vt:lpstr>
      <vt:lpstr>STOCK EXTERNALITIES</vt:lpstr>
      <vt:lpstr>STOCK EXTERNALITIES</vt:lpstr>
      <vt:lpstr>STOCK EXTERNALITIES</vt:lpstr>
      <vt:lpstr>STOCK EXTERNALITIES</vt:lpstr>
      <vt:lpstr>STOCK EXTERNALITIES</vt:lpstr>
      <vt:lpstr>STOCK EXTERNALITIES</vt:lpstr>
      <vt:lpstr>EXTERNALITIES AND PROPERTY RIGHTS</vt:lpstr>
      <vt:lpstr>EXTERNALITIES AND PROPERTY RIGHTS</vt:lpstr>
      <vt:lpstr>EXTERNALITIES AND PROPERTY RIGHTS</vt:lpstr>
      <vt:lpstr>COMMON PROPERTY RESOURCES</vt:lpstr>
      <vt:lpstr>COMMON PROPERTY RESOURCES</vt:lpstr>
      <vt:lpstr>Example: The problem of the Commons</vt:lpstr>
      <vt:lpstr>PowerPoint Presentation</vt:lpstr>
      <vt:lpstr>Solution: Nash Equilibrium</vt:lpstr>
      <vt:lpstr>PowerPoint Presentation</vt:lpstr>
      <vt:lpstr>PowerPoint Presentation</vt:lpstr>
      <vt:lpstr>Numerical example with two farmers</vt:lpstr>
      <vt:lpstr>PowerPoint Presentation</vt:lpstr>
      <vt:lpstr>PUBLIC GOODS</vt:lpstr>
      <vt:lpstr>PUBLIC GOODS</vt:lpstr>
      <vt:lpstr>PUBLIC GOODS</vt:lpstr>
      <vt:lpstr>Public good game</vt:lpstr>
      <vt:lpstr>PowerPoint Presentation</vt:lpstr>
      <vt:lpstr>PowerPoint Presentation</vt:lpstr>
      <vt:lpstr>PowerPoint Presentation</vt:lpstr>
      <vt:lpstr>PRIVATE PREFERENCES FOR PUBLIC GOODS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Pindyck/Rubinfeld Microeconomics</dc:title>
  <dc:creator>Fernando &amp; Yvonn Quijano</dc:creator>
  <cp:lastModifiedBy>Feri, Francesco</cp:lastModifiedBy>
  <cp:revision>250</cp:revision>
  <dcterms:created xsi:type="dcterms:W3CDTF">2007-12-03T01:45:05Z</dcterms:created>
  <dcterms:modified xsi:type="dcterms:W3CDTF">2019-05-07T21:51:47Z</dcterms:modified>
</cp:coreProperties>
</file>