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88" r:id="rId10"/>
    <p:sldId id="268" r:id="rId11"/>
    <p:sldId id="269" r:id="rId12"/>
    <p:sldId id="270" r:id="rId13"/>
    <p:sldId id="271" r:id="rId14"/>
    <p:sldId id="289" r:id="rId15"/>
    <p:sldId id="290" r:id="rId16"/>
    <p:sldId id="291" r:id="rId17"/>
    <p:sldId id="292" r:id="rId18"/>
    <p:sldId id="293" r:id="rId19"/>
    <p:sldId id="274" r:id="rId20"/>
    <p:sldId id="275" r:id="rId21"/>
    <p:sldId id="276" r:id="rId22"/>
    <p:sldId id="277" r:id="rId23"/>
    <p:sldId id="285" r:id="rId24"/>
    <p:sldId id="286" r:id="rId25"/>
    <p:sldId id="294" r:id="rId26"/>
    <p:sldId id="306" r:id="rId27"/>
    <p:sldId id="295" r:id="rId28"/>
    <p:sldId id="307" r:id="rId29"/>
    <p:sldId id="309" r:id="rId30"/>
    <p:sldId id="296" r:id="rId31"/>
    <p:sldId id="308" r:id="rId32"/>
    <p:sldId id="310" r:id="rId33"/>
    <p:sldId id="298" r:id="rId34"/>
    <p:sldId id="299" r:id="rId35"/>
    <p:sldId id="300" r:id="rId36"/>
    <p:sldId id="311" r:id="rId37"/>
    <p:sldId id="303" r:id="rId38"/>
    <p:sldId id="304" r:id="rId39"/>
    <p:sldId id="305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2A9-0D34-4344-991E-DC14342F3E74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BF87-0888-4147-8E3F-387AB25E1C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93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2A9-0D34-4344-991E-DC14342F3E74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BF87-0888-4147-8E3F-387AB25E1C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579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2A9-0D34-4344-991E-DC14342F3E74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BF87-0888-4147-8E3F-387AB25E1C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376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2A9-0D34-4344-991E-DC14342F3E74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BF87-0888-4147-8E3F-387AB25E1C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498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2A9-0D34-4344-991E-DC14342F3E74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BF87-0888-4147-8E3F-387AB25E1C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245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2A9-0D34-4344-991E-DC14342F3E74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BF87-0888-4147-8E3F-387AB25E1C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84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2A9-0D34-4344-991E-DC14342F3E74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BF87-0888-4147-8E3F-387AB25E1C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567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2A9-0D34-4344-991E-DC14342F3E74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BF87-0888-4147-8E3F-387AB25E1C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425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2A9-0D34-4344-991E-DC14342F3E74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BF87-0888-4147-8E3F-387AB25E1C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84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2A9-0D34-4344-991E-DC14342F3E74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BF87-0888-4147-8E3F-387AB25E1C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962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2A9-0D34-4344-991E-DC14342F3E74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DBF87-0888-4147-8E3F-387AB25E1C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603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DC2A9-0D34-4344-991E-DC14342F3E74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DBF87-0888-4147-8E3F-387AB25E1C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315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rancesco.feri@rhul.ac.uk" TargetMode="External"/><Relationship Id="rId2" Type="http://schemas.openxmlformats.org/officeDocument/2006/relationships/hyperlink" Target="mailto:fferi@units.it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35494"/>
            <a:ext cx="12192000" cy="1800807"/>
          </a:xfrm>
          <a:solidFill>
            <a:schemeClr val="accent4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Lecture </a:t>
            </a:r>
            <a:r>
              <a:rPr lang="en-GB" smtClean="0">
                <a:solidFill>
                  <a:schemeClr val="bg1"/>
                </a:solidFill>
              </a:rPr>
              <a:t>1-2</a:t>
            </a:r>
            <a:r>
              <a:rPr lang="en-GB" dirty="0">
                <a:solidFill>
                  <a:schemeClr val="bg1"/>
                </a:solidFill>
              </a:rPr>
              <a:t/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Introduction to decision </a:t>
            </a:r>
            <a:r>
              <a:rPr lang="en-GB" dirty="0" smtClean="0">
                <a:solidFill>
                  <a:schemeClr val="bg1"/>
                </a:solidFill>
              </a:rPr>
              <a:t>theory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687902" y="4299300"/>
            <a:ext cx="9144000" cy="1660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 smtClean="0"/>
              <a:t>Francesco Feri</a:t>
            </a:r>
          </a:p>
          <a:p>
            <a:pPr marL="0" indent="0" algn="ctr">
              <a:buNone/>
            </a:pPr>
            <a:r>
              <a:rPr lang="en-GB" dirty="0" smtClean="0">
                <a:hlinkClick r:id="rId2"/>
              </a:rPr>
              <a:t>fferi@units.it</a:t>
            </a:r>
            <a:endParaRPr lang="en-GB" dirty="0" smtClean="0"/>
          </a:p>
          <a:p>
            <a:pPr marL="0" indent="0" algn="ctr">
              <a:buNone/>
            </a:pPr>
            <a:r>
              <a:rPr lang="en-GB" dirty="0" smtClean="0">
                <a:hlinkClick r:id="rId3"/>
              </a:rPr>
              <a:t>Francesco.feri@rhul.ac.uk</a:t>
            </a:r>
            <a:endParaRPr lang="en-GB" dirty="0" smtClean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848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29207" y="1052736"/>
                <a:ext cx="11318033" cy="5328592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GB" dirty="0"/>
                  <a:t>For an amount of money </a:t>
                </a:r>
                <a:r>
                  <a:rPr lang="en-GB" b="1" i="1" dirty="0"/>
                  <a:t>£ x</a:t>
                </a:r>
                <a:r>
                  <a:rPr lang="en-GB" dirty="0"/>
                  <a:t>, you can flip a coin. If you get heads, you get </a:t>
                </a:r>
                <a:r>
                  <a:rPr lang="en-GB" b="1" i="1" dirty="0"/>
                  <a:t>£10</a:t>
                </a:r>
                <a:r>
                  <a:rPr lang="en-GB" dirty="0"/>
                  <a:t>. If you get tails, you get </a:t>
                </a:r>
                <a:r>
                  <a:rPr lang="en-GB" b="1" i="1" dirty="0"/>
                  <a:t>£0</a:t>
                </a:r>
                <a:r>
                  <a:rPr lang="en-GB" dirty="0"/>
                  <a:t>. </a:t>
                </a:r>
              </a:p>
              <a:p>
                <a:pPr marL="0" indent="0" algn="just">
                  <a:buNone/>
                </a:pPr>
                <a:r>
                  <a:rPr lang="en-GB" dirty="0"/>
                  <a:t>Assume there is a 50% chance of heads and a 50% chance of tails. </a:t>
                </a:r>
              </a:p>
              <a:p>
                <a:pPr marL="0" indent="0" algn="just">
                  <a:buNone/>
                </a:pPr>
                <a:r>
                  <a:rPr lang="en-GB" dirty="0"/>
                  <a:t>For what price </a:t>
                </a:r>
                <a:r>
                  <a:rPr lang="en-GB" b="1" i="1" dirty="0"/>
                  <a:t>x</a:t>
                </a:r>
                <a:r>
                  <a:rPr lang="en-GB" dirty="0"/>
                  <a:t> would you choose to play the game? </a:t>
                </a:r>
              </a:p>
              <a:p>
                <a:pPr marL="0" indent="0" algn="just">
                  <a:buNone/>
                </a:pPr>
                <a:r>
                  <a:rPr lang="en-GB" dirty="0"/>
                  <a:t>i.e. you have a choice between the following two options.</a:t>
                </a:r>
              </a:p>
              <a:p>
                <a:pPr algn="just"/>
                <a:r>
                  <a:rPr lang="en-GB" dirty="0"/>
                  <a:t>1. Not play the game and get nothing</a:t>
                </a:r>
              </a:p>
              <a:p>
                <a:pPr algn="just"/>
                <a:r>
                  <a:rPr lang="en-GB" dirty="0"/>
                  <a:t>2. Play the game, and get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dirty="0"/>
                  <a:t> for sure, plus a 50% chance of getting $10.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9207" y="1052736"/>
                <a:ext cx="11318033" cy="5328592"/>
              </a:xfrm>
              <a:blipFill rotWithShape="0">
                <a:blip r:embed="rId2"/>
                <a:stretch>
                  <a:fillRect l="-1077" t="-1945" r="-11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36712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An example of choice under risk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83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10547" y="188640"/>
                <a:ext cx="11346024" cy="6336704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GB" dirty="0" smtClean="0"/>
                  <a:t>Figure out the expected value (or average pay-out) of playing the game, </a:t>
                </a:r>
                <a:r>
                  <a:rPr lang="en-GB" dirty="0"/>
                  <a:t>and see if it is bigger than 0. If it is, then play the game, if not, then don’t.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With a 50% chance you will get £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10−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dirty="0"/>
                  <a:t>, </a:t>
                </a:r>
              </a:p>
              <a:p>
                <a:pPr marL="0" indent="0">
                  <a:buNone/>
                </a:pPr>
                <a:r>
                  <a:rPr lang="en-GB" dirty="0"/>
                  <a:t>With a 50% chance you will get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dirty="0"/>
                  <a:t>. 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Thus, the average payoff is: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0.5(10 − </m:t>
                      </m:r>
                      <m:r>
                        <a:rPr lang="fr-FR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i="1" dirty="0">
                          <a:latin typeface="Cambria Math" panose="02040503050406030204" pitchFamily="18" charset="0"/>
                        </a:rPr>
                        <m:t>) + 0.5(− </m:t>
                      </m:r>
                      <m:r>
                        <a:rPr lang="fr-FR" i="1" dirty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fr-FR" i="1" dirty="0">
                          <a:latin typeface="Cambria Math" panose="02040503050406030204" pitchFamily="18" charset="0"/>
                        </a:rPr>
                        <m:t>) = 5 − 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Thus the value of the game is </a:t>
                </a:r>
                <a:r>
                  <a:rPr lang="en-GB" i="1" dirty="0"/>
                  <a:t>£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5 −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dirty="0"/>
                  <a:t>. 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:r>
                  <a:rPr lang="en-GB" dirty="0"/>
                  <a:t>you should play the game if the cost of playing is less than </a:t>
                </a:r>
                <a:r>
                  <a:rPr lang="en-GB" i="1" dirty="0"/>
                  <a:t>£ 5</a:t>
                </a:r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0547" y="188640"/>
                <a:ext cx="11346024" cy="6336704"/>
              </a:xfrm>
              <a:blipFill rotWithShape="0">
                <a:blip r:embed="rId2"/>
                <a:stretch>
                  <a:fillRect l="-1074" t="-1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371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73224" y="1124744"/>
                <a:ext cx="11663266" cy="5256584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GB" dirty="0"/>
                  <a:t>Decision making under risk can be considered as a process of choosing between different lotteries.</a:t>
                </a:r>
              </a:p>
              <a:p>
                <a:pPr marL="0" indent="0" algn="just">
                  <a:buNone/>
                </a:pPr>
                <a:r>
                  <a:rPr lang="en-GB" dirty="0"/>
                  <a:t>A lottery (or prospect) consists of a number of possible outcomes with their associated probability</a:t>
                </a:r>
              </a:p>
              <a:p>
                <a:pPr marL="0" indent="0" algn="just">
                  <a:spcAft>
                    <a:spcPts val="1800"/>
                  </a:spcAft>
                  <a:buNone/>
                </a:pPr>
                <a:r>
                  <a:rPr lang="en-GB" dirty="0"/>
                  <a:t>It can be described as:</a:t>
                </a:r>
                <a:endParaRPr lang="en-GB" b="1" i="1" dirty="0">
                  <a:latin typeface="Cambria Math"/>
                </a:endParaRPr>
              </a:p>
              <a:p>
                <a:pPr marL="0" indent="0" algn="just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/>
                        </a:rPr>
                        <m:t>𝒒</m:t>
                      </m:r>
                      <m:r>
                        <a:rPr lang="en-GB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;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;…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  <a:p>
                <a:pPr marL="0" indent="0" algn="just">
                  <a:spcBef>
                    <a:spcPts val="0"/>
                  </a:spcBef>
                  <a:buNone/>
                </a:pPr>
                <a:r>
                  <a:rPr lang="en-GB" dirty="0"/>
                  <a:t>where </a:t>
                </a:r>
                <a:endParaRPr lang="en-GB" i="1" dirty="0">
                  <a:latin typeface="Cambria Math"/>
                </a:endParaRPr>
              </a:p>
              <a:p>
                <a:pPr marL="0" indent="0" algn="just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dirty="0"/>
                  <a:t> represents the </a:t>
                </a:r>
                <a:r>
                  <a:rPr lang="en-GB" i="1" dirty="0" err="1"/>
                  <a:t>i</a:t>
                </a:r>
                <a:r>
                  <a:rPr lang="en-GB" i="1" baseline="30000" dirty="0" err="1"/>
                  <a:t>th</a:t>
                </a:r>
                <a:r>
                  <a:rPr lang="en-GB" dirty="0"/>
                  <a:t> outcome and </a:t>
                </a:r>
              </a:p>
              <a:p>
                <a:pPr marL="0" indent="0" algn="just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dirty="0"/>
                  <a:t> is its associated probability,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GB" i="1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GB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0,1</m:t>
                        </m:r>
                      </m:e>
                    </m:d>
                    <m:r>
                      <a:rPr lang="en-GB" i="1">
                        <a:latin typeface="Cambria Math"/>
                        <a:ea typeface="Cambria Math"/>
                      </a:rPr>
                      <m:t> ∀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𝑖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GB" i="1">
                            <a:latin typeface="Cambria Math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GB" i="1">
                        <a:latin typeface="Cambria Math"/>
                      </a:rPr>
                      <m:t>=1</m:t>
                    </m:r>
                  </m:oMath>
                </a14:m>
                <a:r>
                  <a:rPr lang="en-GB" dirty="0"/>
                  <a:t>.</a:t>
                </a:r>
              </a:p>
              <a:p>
                <a:pPr marL="0" indent="0" algn="just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3224" y="1124744"/>
                <a:ext cx="11663266" cy="5256584"/>
              </a:xfrm>
              <a:blipFill rotWithShape="0">
                <a:blip r:embed="rId2"/>
                <a:stretch>
                  <a:fillRect l="-1045" t="-1972" r="-10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36712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Lotteries (or prospects)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22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79918" y="404664"/>
                <a:ext cx="11691258" cy="6048672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spcAft>
                    <a:spcPts val="1200"/>
                  </a:spcAft>
                  <a:buNone/>
                </a:pPr>
                <a:r>
                  <a:rPr lang="en-GB" dirty="0"/>
                  <a:t>In the example the choice is between:</a:t>
                </a:r>
              </a:p>
              <a:p>
                <a:pPr marL="0" indent="0" algn="just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/>
                        </a:rPr>
                        <m:t>𝒓</m:t>
                      </m:r>
                      <m:r>
                        <a:rPr lang="en-GB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10−</m:t>
                          </m:r>
                          <m:r>
                            <a:rPr lang="en-GB" i="1">
                              <a:latin typeface="Cambria Math"/>
                            </a:rPr>
                            <m:t>𝑥</m:t>
                          </m:r>
                          <m:r>
                            <a:rPr lang="en-GB" i="1">
                              <a:latin typeface="Cambria Math"/>
                            </a:rPr>
                            <m:t>, 0.5;−</m:t>
                          </m:r>
                          <m:r>
                            <a:rPr lang="en-GB" i="1">
                              <a:latin typeface="Cambria Math"/>
                            </a:rPr>
                            <m:t>𝑥</m:t>
                          </m:r>
                          <m:r>
                            <a:rPr lang="en-GB" i="1">
                              <a:latin typeface="Cambria Math"/>
                            </a:rPr>
                            <m:t>, 0.5</m:t>
                          </m:r>
                        </m:e>
                      </m:d>
                    </m:oMath>
                  </m:oMathPara>
                </a14:m>
                <a:endParaRPr lang="en-GB" dirty="0"/>
              </a:p>
              <a:p>
                <a:pPr marL="0" indent="0" algn="just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/>
                        </a:rPr>
                        <m:t>𝒔</m:t>
                      </m:r>
                      <m:r>
                        <a:rPr lang="en-GB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0, 1</m:t>
                          </m:r>
                        </m:e>
                      </m:d>
                    </m:oMath>
                  </m:oMathPara>
                </a14:m>
                <a:endParaRPr lang="en-GB" dirty="0"/>
              </a:p>
              <a:p>
                <a:pPr marL="0" indent="0" algn="just">
                  <a:spcAft>
                    <a:spcPts val="1200"/>
                  </a:spcAft>
                  <a:buNone/>
                </a:pPr>
                <a:r>
                  <a:rPr lang="en-GB" dirty="0"/>
                  <a:t> in this last case we omit probability and we can write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𝒔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GB" dirty="0"/>
                  <a:t>.</a:t>
                </a:r>
              </a:p>
              <a:p>
                <a:pPr marL="0" indent="0" algn="just">
                  <a:spcAft>
                    <a:spcPts val="1200"/>
                  </a:spcAft>
                  <a:buNone/>
                </a:pPr>
                <a:r>
                  <a:rPr lang="en-GB" dirty="0"/>
                  <a:t>When an outcomes is for sure (i.e. its probability is 1) we write only the outcome.</a:t>
                </a:r>
              </a:p>
              <a:p>
                <a:pPr marL="0" indent="0" algn="just">
                  <a:spcAft>
                    <a:spcPts val="1200"/>
                  </a:spcAft>
                  <a:buNone/>
                </a:pP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𝒔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dirty="0"/>
                  <a:t> means that the outcome x is for sure</a:t>
                </a:r>
              </a:p>
              <a:p>
                <a:pPr marL="0" indent="0" algn="just">
                  <a:spcAft>
                    <a:spcPts val="1200"/>
                  </a:spcAft>
                  <a:buNone/>
                </a:pPr>
                <a:r>
                  <a:rPr lang="en-GB" dirty="0"/>
                  <a:t>Sometime we can omit the zero outcomes, so the lottery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10, 0.5;5, 0.3;0, 0.2</m:t>
                        </m:r>
                      </m:e>
                    </m:d>
                  </m:oMath>
                </a14:m>
                <a:r>
                  <a:rPr lang="en-GB" dirty="0"/>
                  <a:t> can be written as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10, 0.5;5, 0.3</m:t>
                        </m:r>
                      </m:e>
                    </m:d>
                  </m:oMath>
                </a14:m>
                <a:endParaRPr lang="en-GB" dirty="0"/>
              </a:p>
              <a:p>
                <a:pPr marL="0" indent="0" algn="just">
                  <a:spcAft>
                    <a:spcPts val="1200"/>
                  </a:spcAft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9918" y="404664"/>
                <a:ext cx="11691258" cy="6048672"/>
              </a:xfrm>
              <a:blipFill rotWithShape="0">
                <a:blip r:embed="rId2"/>
                <a:stretch>
                  <a:fillRect l="-1095" t="-1611" r="-1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539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981200" y="1052736"/>
                <a:ext cx="8229600" cy="5328592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GB" dirty="0"/>
                  <a:t>Lotteries can be combined</a:t>
                </a:r>
              </a:p>
              <a:p>
                <a:pPr marL="0" indent="0" algn="just">
                  <a:buNone/>
                </a:pPr>
                <a:r>
                  <a:rPr lang="en-GB" dirty="0"/>
                  <a:t>From the previous example: </a:t>
                </a:r>
              </a:p>
              <a:p>
                <a:pPr marL="0" indent="0" algn="ctr">
                  <a:buNone/>
                </a:pPr>
                <a:r>
                  <a:rPr lang="en-GB" dirty="0"/>
                  <a:t>suppose you have the following lottery of lotteries: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𝒄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>
                            <a:latin typeface="Cambria Math"/>
                          </a:rPr>
                          <m:t>𝒓</m:t>
                        </m:r>
                        <m:r>
                          <a:rPr lang="en-GB" i="1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GB" i="1">
                            <a:latin typeface="Cambria Math"/>
                          </a:rPr>
                          <m:t>;</m:t>
                        </m:r>
                        <m:r>
                          <a:rPr lang="en-GB" b="1" i="1">
                            <a:latin typeface="Cambria Math"/>
                          </a:rPr>
                          <m:t>𝒔</m:t>
                        </m:r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en-GB" dirty="0"/>
              </a:p>
              <a:p>
                <a:pPr marL="0" indent="0" algn="just">
                  <a:buNone/>
                </a:pPr>
                <a:r>
                  <a:rPr lang="en-GB" dirty="0"/>
                  <a:t>where </a:t>
                </a:r>
                <a:endParaRPr lang="en-GB" b="1" i="1" dirty="0">
                  <a:latin typeface="Cambria Math"/>
                </a:endParaRP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10−</m:t>
                        </m:r>
                        <m:r>
                          <a:rPr lang="en-GB" i="1">
                            <a:latin typeface="Cambria Math"/>
                          </a:rPr>
                          <m:t>𝑥</m:t>
                        </m:r>
                        <m:r>
                          <a:rPr lang="en-GB" i="1">
                            <a:latin typeface="Cambria Math"/>
                          </a:rPr>
                          <m:t>, 0.5;−</m:t>
                        </m:r>
                        <m:r>
                          <a:rPr lang="en-GB" i="1">
                            <a:latin typeface="Cambria Math"/>
                          </a:rPr>
                          <m:t>𝑥</m:t>
                        </m:r>
                        <m:r>
                          <a:rPr lang="en-GB" i="1">
                            <a:latin typeface="Cambria Math"/>
                          </a:rPr>
                          <m:t>, 0.5</m:t>
                        </m:r>
                      </m:e>
                    </m:d>
                  </m:oMath>
                </a14:m>
                <a:r>
                  <a:rPr lang="en-GB" dirty="0"/>
                  <a:t> and </a:t>
                </a:r>
                <a:endParaRPr lang="en-GB" b="1" i="1" dirty="0">
                  <a:latin typeface="Cambria Math"/>
                </a:endParaRP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𝒔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0, 1</m:t>
                        </m:r>
                      </m:e>
                    </m:d>
                  </m:oMath>
                </a14:m>
                <a:r>
                  <a:rPr lang="en-GB" dirty="0"/>
                  <a:t>.  </a:t>
                </a:r>
              </a:p>
              <a:p>
                <a:pPr marL="0" indent="0" algn="just">
                  <a:buNone/>
                </a:pPr>
                <a:r>
                  <a:rPr lang="en-GB" dirty="0"/>
                  <a:t>Then, the resulting lottery is: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/>
                        </a:rPr>
                        <m:t>𝒄</m:t>
                      </m:r>
                      <m:r>
                        <a:rPr lang="en-GB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10−</m:t>
                          </m:r>
                          <m:r>
                            <a:rPr lang="en-GB" i="1">
                              <a:latin typeface="Cambria Math"/>
                            </a:rPr>
                            <m:t>𝑥</m:t>
                          </m:r>
                          <m:r>
                            <a:rPr lang="en-GB" i="1">
                              <a:latin typeface="Cambria Math"/>
                            </a:rPr>
                            <m:t>,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i="1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en-GB" i="1">
                              <a:latin typeface="Cambria Math"/>
                            </a:rPr>
                            <m:t>; −</m:t>
                          </m:r>
                          <m:r>
                            <a:rPr lang="en-GB" i="1">
                              <a:latin typeface="Cambria Math"/>
                            </a:rPr>
                            <m:t>𝑥</m:t>
                          </m:r>
                          <m:r>
                            <a:rPr lang="en-GB" i="1">
                              <a:latin typeface="Cambria Math"/>
                            </a:rPr>
                            <m:t>,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i="1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en-GB" i="1">
                              <a:latin typeface="Cambria Math"/>
                            </a:rPr>
                            <m:t>; 0, 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  <a:p>
                <a:pPr marL="0" indent="0" algn="just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328592"/>
              </a:xfrm>
              <a:blipFill rotWithShape="1">
                <a:blip r:embed="rId2"/>
                <a:stretch>
                  <a:fillRect l="-1481" t="-10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36712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Compound lotteries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981200" y="620688"/>
                <a:ext cx="8229600" cy="5760640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GB" dirty="0"/>
                  <a:t>More in general</a:t>
                </a:r>
              </a:p>
              <a:p>
                <a:pPr marL="0" indent="0" algn="just">
                  <a:buNone/>
                </a:pPr>
                <a:r>
                  <a:rPr lang="en-GB" dirty="0"/>
                  <a:t>Consider the two following lotteries</a:t>
                </a: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; …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/>
                  <a:t> and </a:t>
                </a: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𝒔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𝑞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; …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𝑞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/>
                  <a:t>, </a:t>
                </a:r>
              </a:p>
              <a:p>
                <a:pPr marL="0" indent="0" algn="just">
                  <a:buNone/>
                </a:pPr>
                <a:r>
                  <a:rPr lang="en-GB" dirty="0"/>
                  <a:t>then </a:t>
                </a:r>
                <a:endParaRPr lang="en-GB" b="1" i="1" dirty="0">
                  <a:latin typeface="Cambria Math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/>
                        </a:rPr>
                        <m:t>𝒄</m:t>
                      </m:r>
                      <m:r>
                        <a:rPr lang="en-GB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>
                              <a:latin typeface="Cambria Math"/>
                            </a:rPr>
                            <m:t>𝒓</m:t>
                          </m:r>
                          <m:r>
                            <a:rPr lang="en-GB" i="1">
                              <a:latin typeface="Cambria Math"/>
                            </a:rPr>
                            <m:t>,</m:t>
                          </m:r>
                          <m:r>
                            <a:rPr lang="en-GB" i="1">
                              <a:latin typeface="Cambria Math"/>
                            </a:rPr>
                            <m:t>𝑎</m:t>
                          </m:r>
                          <m:r>
                            <a:rPr lang="en-GB" i="1">
                              <a:latin typeface="Cambria Math"/>
                            </a:rPr>
                            <m:t>;</m:t>
                          </m:r>
                          <m:r>
                            <a:rPr lang="en-GB" b="1" i="1">
                              <a:latin typeface="Cambria Math"/>
                            </a:rPr>
                            <m:t>𝒔</m:t>
                          </m:r>
                          <m:r>
                            <a:rPr lang="en-GB" i="1">
                              <a:latin typeface="Cambria Math"/>
                            </a:rPr>
                            <m:t>, 1−</m:t>
                          </m:r>
                          <m:r>
                            <a:rPr lang="en-GB" i="1">
                              <a:latin typeface="Cambria Math"/>
                            </a:rPr>
                            <m:t>𝑎</m:t>
                          </m:r>
                        </m:e>
                      </m:d>
                    </m:oMath>
                  </m:oMathPara>
                </a14:m>
                <a:endParaRPr lang="en-GB" i="1" dirty="0">
                  <a:latin typeface="Cambria Math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GB" i="1" dirty="0">
                  <a:latin typeface="Cambria Math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𝑎𝑝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; …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𝑎𝑝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;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1−</m:t>
                                  </m:r>
                                  <m:r>
                                    <a:rPr lang="en-GB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</m:d>
                              <m:r>
                                <a:rPr lang="en-GB" i="1">
                                  <a:latin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; …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1−</m:t>
                                  </m:r>
                                  <m:r>
                                    <a:rPr lang="en-GB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</m:d>
                              <m:r>
                                <a:rPr lang="en-GB" i="1">
                                  <a:latin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20688"/>
                <a:ext cx="8229600" cy="5760640"/>
              </a:xfrm>
              <a:blipFill rotWithShape="1">
                <a:blip r:embed="rId2"/>
                <a:stretch>
                  <a:fillRect l="-1481" t="-9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317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2595" y="692696"/>
                <a:ext cx="11812555" cy="5040560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GB" dirty="0"/>
                  <a:t>The expected value of prospect</a:t>
                </a:r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; …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/>
                  <a:t> is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>
                              <a:latin typeface="Cambria Math"/>
                            </a:rPr>
                            <m:t>𝒓</m:t>
                          </m:r>
                        </m:e>
                      </m:d>
                      <m:r>
                        <a:rPr lang="en-GB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dirty="0"/>
              </a:p>
              <a:p>
                <a:pPr marL="0" indent="0" algn="just">
                  <a:buNone/>
                </a:pPr>
                <a:r>
                  <a:rPr lang="en-GB" dirty="0"/>
                  <a:t>Example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/>
                        </a:rPr>
                        <m:t>𝒓</m:t>
                      </m:r>
                      <m:r>
                        <a:rPr lang="en-GB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1000, 0.25;500, 0.75</m:t>
                          </m:r>
                        </m:e>
                      </m:d>
                      <m:r>
                        <a:rPr lang="en-GB">
                          <a:latin typeface="Cambria Math"/>
                        </a:rPr>
                        <m:t>  </m:t>
                      </m:r>
                    </m:oMath>
                  </m:oMathPara>
                </a14:m>
                <a:endParaRPr lang="en-GB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>
                            <a:latin typeface="Cambria Math"/>
                          </a:rPr>
                          <m:t>𝒓</m:t>
                        </m:r>
                      </m:e>
                    </m:d>
                    <m:r>
                      <a:rPr lang="en-GB" i="1">
                        <a:latin typeface="Cambria Math"/>
                      </a:rPr>
                      <m:t>=0.25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GB" i="1">
                        <a:latin typeface="Cambria Math"/>
                      </a:rPr>
                      <m:t>1000</m:t>
                    </m:r>
                  </m:oMath>
                </a14:m>
                <a:r>
                  <a:rPr lang="en-GB" dirty="0"/>
                  <a:t>+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0.75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GB" i="1">
                        <a:latin typeface="Cambria Math"/>
                      </a:rPr>
                      <m:t>500</m:t>
                    </m:r>
                  </m:oMath>
                </a14:m>
                <a:endParaRPr lang="en-GB" dirty="0"/>
              </a:p>
              <a:p>
                <a:pPr marL="0" indent="0" algn="just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2595" y="692696"/>
                <a:ext cx="11812555" cy="5040560"/>
              </a:xfrm>
              <a:blipFill>
                <a:blip r:embed="rId2"/>
                <a:stretch>
                  <a:fillRect l="-1084" t="-20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696"/>
          </a:xfrm>
          <a:solidFill>
            <a:schemeClr val="accent6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Expected Value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73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720080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sz="4000" i="1" dirty="0">
                <a:solidFill>
                  <a:schemeClr val="bg1"/>
                </a:solidFill>
              </a:rPr>
              <a:t>St. Petersburg paradox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9680" y="692696"/>
            <a:ext cx="8686800" cy="6048672"/>
          </a:xfrm>
        </p:spPr>
        <p:txBody>
          <a:bodyPr>
            <a:noAutofit/>
          </a:bodyPr>
          <a:lstStyle/>
          <a:p>
            <a:pPr algn="just"/>
            <a:r>
              <a:rPr lang="en-GB" dirty="0"/>
              <a:t>A fair coin is tossed repeatedly until a tail appears, ending the game. </a:t>
            </a:r>
          </a:p>
          <a:p>
            <a:pPr algn="just"/>
            <a:r>
              <a:rPr lang="en-GB" dirty="0"/>
              <a:t>The pot starts at 2 dollars and is doubled every time a head appears. </a:t>
            </a:r>
          </a:p>
          <a:p>
            <a:pPr algn="just"/>
            <a:r>
              <a:rPr lang="en-GB" dirty="0"/>
              <a:t>Prize is whatever is in the pot after the game ends:</a:t>
            </a:r>
          </a:p>
          <a:p>
            <a:pPr lvl="1" algn="just"/>
            <a:r>
              <a:rPr lang="en-GB" dirty="0"/>
              <a:t>2 dollars if a tail appears on the first toss, </a:t>
            </a:r>
          </a:p>
          <a:p>
            <a:pPr lvl="1" algn="just"/>
            <a:r>
              <a:rPr lang="en-GB" dirty="0"/>
              <a:t>4 dollars if a head appears on the first toss and a tail on the second, </a:t>
            </a:r>
          </a:p>
          <a:p>
            <a:pPr lvl="1" algn="just"/>
            <a:r>
              <a:rPr lang="en-GB" dirty="0"/>
              <a:t>8 dollars if a head appears on the first two tosses and a tail on the third, </a:t>
            </a:r>
          </a:p>
          <a:p>
            <a:pPr lvl="1" algn="just"/>
            <a:r>
              <a:rPr lang="en-GB" dirty="0"/>
              <a:t>16 dollars if a head appears on the first three tosses and a tail on the fourth, etc. </a:t>
            </a:r>
          </a:p>
          <a:p>
            <a:pPr lvl="1" algn="just"/>
            <a:r>
              <a:rPr lang="en-GB" dirty="0"/>
              <a:t>2</a:t>
            </a:r>
            <a:r>
              <a:rPr lang="en-GB" i="1" baseline="30000" dirty="0"/>
              <a:t>k</a:t>
            </a:r>
            <a:r>
              <a:rPr lang="en-GB" dirty="0"/>
              <a:t> dollars if the coin is tossed </a:t>
            </a:r>
            <a:r>
              <a:rPr lang="en-GB" i="1" dirty="0"/>
              <a:t>k</a:t>
            </a:r>
            <a:r>
              <a:rPr lang="en-GB" dirty="0"/>
              <a:t> times until the first tail appears</a:t>
            </a:r>
            <a:r>
              <a:rPr lang="en-GB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447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981200" y="155774"/>
                <a:ext cx="8229600" cy="6513587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en-GB" dirty="0"/>
                  <a:t>The expected value is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ea typeface="Cambria Math"/>
                      </a:rPr>
                      <m:t>∞</m:t>
                    </m:r>
                  </m:oMath>
                </a14:m>
                <a:r>
                  <a:rPr lang="en-GB" dirty="0"/>
                  <a:t>: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2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en-GB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GB" i="1">
                          <a:latin typeface="Cambria Math"/>
                        </a:rPr>
                        <m:t>4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  <m:r>
                        <a:rPr lang="en-GB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GB" i="1">
                          <a:latin typeface="Cambria Math"/>
                        </a:rPr>
                        <m:t>8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8</m:t>
                          </m:r>
                        </m:den>
                      </m:f>
                      <m:r>
                        <a:rPr lang="en-GB" i="1" dirty="0">
                          <a:latin typeface="Cambria Math"/>
                        </a:rPr>
                        <m:t>+…..=</m:t>
                      </m:r>
                    </m:oMath>
                  </m:oMathPara>
                </a14:m>
                <a:endParaRPr lang="en-GB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i="1">
                              <a:latin typeface="Cambria Math"/>
                            </a:rPr>
                            <m:t>𝑖</m:t>
                          </m:r>
                          <m:r>
                            <a:rPr lang="en-GB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</m:sup>
                          </m:sSup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∙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/>
                                    </a:rPr>
                                    <m:t>𝑖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en-GB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GB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=1+1+1+…..=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∞</m:t>
                      </m:r>
                    </m:oMath>
                  </m:oMathPara>
                </a14:m>
                <a:endParaRPr lang="en-GB" dirty="0"/>
              </a:p>
              <a:p>
                <a:pPr marL="0" indent="0" algn="just">
                  <a:buNone/>
                </a:pPr>
                <a:r>
                  <a:rPr lang="en-GB" dirty="0"/>
                  <a:t>The experimental evidence is that people are willing to pay only limited amount of money to play this lottery</a:t>
                </a:r>
              </a:p>
              <a:p>
                <a:pPr marL="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:r>
                  <a:rPr lang="en-GB" dirty="0"/>
                  <a:t>Solution: the value that people attach to the first dollar of their wealth is larger tat the value they attach to the </a:t>
                </a:r>
                <a:r>
                  <a:rPr lang="en-GB" dirty="0" err="1"/>
                  <a:t>i</a:t>
                </a:r>
                <a:r>
                  <a:rPr lang="en-GB" baseline="30000" dirty="0" err="1"/>
                  <a:t>th</a:t>
                </a:r>
                <a:r>
                  <a:rPr lang="en-GB" dirty="0"/>
                  <a:t> dollar they earn.</a:t>
                </a:r>
              </a:p>
              <a:p>
                <a:pPr marL="0" indent="0" algn="just">
                  <a:buNone/>
                </a:pPr>
                <a:r>
                  <a:rPr lang="en-GB" dirty="0"/>
                  <a:t>A decreasing marginal value can explain this paradox</a:t>
                </a:r>
              </a:p>
              <a:p>
                <a:pPr marL="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773"/>
                <a:ext cx="8229600" cy="6513587"/>
              </a:xfrm>
              <a:blipFill rotWithShape="1">
                <a:blip r:embed="rId2"/>
                <a:stretch>
                  <a:fillRect l="-1481" t="-843" r="-14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978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6571" y="1340768"/>
                <a:ext cx="11346025" cy="5040560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GB" dirty="0"/>
                  <a:t>These axioms are related to the axioms on preferences and impose rationality to the individual’s behaviour when individuals face choices among lotteries. </a:t>
                </a: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ea typeface="Cambria Math"/>
                      </a:rPr>
                      <m:t>≽</m:t>
                    </m:r>
                  </m:oMath>
                </a14:m>
                <a:r>
                  <a:rPr lang="en-GB" dirty="0"/>
                  <a:t> satisfies:</a:t>
                </a:r>
              </a:p>
              <a:p>
                <a:pPr marL="514350" indent="-514350">
                  <a:buAutoNum type="alphaLcPeriod"/>
                </a:pPr>
                <a:r>
                  <a:rPr lang="en-GB" i="1" dirty="0">
                    <a:solidFill>
                      <a:srgbClr val="C00000"/>
                    </a:solidFill>
                  </a:rPr>
                  <a:t>Completeness</a:t>
                </a:r>
                <a:endParaRPr lang="en-GB" dirty="0"/>
              </a:p>
              <a:p>
                <a:pPr marL="540000" lvl="1" indent="0" algn="just">
                  <a:buNone/>
                </a:pPr>
                <a:r>
                  <a:rPr lang="en-GB" dirty="0"/>
                  <a:t>For all </a:t>
                </a:r>
                <a:r>
                  <a:rPr lang="en-GB" dirty="0" smtClean="0"/>
                  <a:t>lotteries </a:t>
                </a:r>
                <a:r>
                  <a:rPr lang="en-GB" b="1" i="1" dirty="0" smtClean="0"/>
                  <a:t>q</a:t>
                </a:r>
                <a:r>
                  <a:rPr lang="en-GB" dirty="0" smtClean="0"/>
                  <a:t> and </a:t>
                </a:r>
                <a:r>
                  <a:rPr lang="en-GB" b="1" i="1" dirty="0" smtClean="0"/>
                  <a:t>r</a:t>
                </a:r>
                <a:r>
                  <a:rPr lang="en-GB" dirty="0" smtClean="0"/>
                  <a:t> we </a:t>
                </a:r>
                <a:r>
                  <a:rPr lang="en-GB" dirty="0"/>
                  <a:t>have that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/>
                      </a:rPr>
                      <m:t>𝒒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≽</m:t>
                    </m:r>
                    <m:r>
                      <a:rPr lang="en-GB" b="1" i="1" smtClean="0">
                        <a:latin typeface="Cambria Math"/>
                        <a:ea typeface="Cambria Math"/>
                      </a:rPr>
                      <m:t>𝒓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𝑜𝑟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GB" b="1" i="1" smtClean="0">
                        <a:latin typeface="Cambria Math"/>
                      </a:rPr>
                      <m:t>𝒓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≽</m:t>
                    </m:r>
                    <m:r>
                      <a:rPr lang="en-GB" b="1" i="1" smtClean="0">
                        <a:latin typeface="Cambria Math"/>
                        <a:ea typeface="Cambria Math"/>
                      </a:rPr>
                      <m:t>𝒒</m:t>
                    </m:r>
                  </m:oMath>
                </a14:m>
                <a:r>
                  <a:rPr lang="en-GB" dirty="0"/>
                  <a:t> (or both)</a:t>
                </a:r>
              </a:p>
              <a:p>
                <a:pPr marL="514350" indent="-514350">
                  <a:buAutoNum type="alphaLcPeriod"/>
                </a:pPr>
                <a:r>
                  <a:rPr lang="en-GB" i="1" dirty="0">
                    <a:solidFill>
                      <a:srgbClr val="C00000"/>
                    </a:solidFill>
                  </a:rPr>
                  <a:t>Transitivity</a:t>
                </a:r>
              </a:p>
              <a:p>
                <a:pPr marL="540000" indent="0">
                  <a:buNone/>
                </a:pPr>
                <a:r>
                  <a:rPr lang="en-GB" dirty="0"/>
                  <a:t>For any three lotteries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𝒒</m:t>
                    </m:r>
                    <m:r>
                      <a:rPr lang="en-GB">
                        <a:latin typeface="Cambria Math"/>
                      </a:rPr>
                      <m:t>, </m:t>
                    </m:r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>
                        <a:latin typeface="Cambria Math"/>
                      </a:rPr>
                      <m:t>,</m:t>
                    </m:r>
                    <m:r>
                      <a:rPr lang="en-GB" b="1" i="1">
                        <a:latin typeface="Cambria Math"/>
                      </a:rPr>
                      <m:t>𝒔</m:t>
                    </m:r>
                  </m:oMath>
                </a14:m>
                <a:r>
                  <a:rPr lang="en-GB" dirty="0"/>
                  <a:t> if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𝒒</m:t>
                    </m:r>
                    <m:r>
                      <a:rPr lang="en-GB">
                        <a:latin typeface="Cambria Math"/>
                      </a:rPr>
                      <m:t>≽</m:t>
                    </m:r>
                    <m:r>
                      <a:rPr lang="en-GB" b="1" i="1">
                        <a:latin typeface="Cambria Math"/>
                      </a:rPr>
                      <m:t>𝒓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>
                        <a:latin typeface="Cambria Math"/>
                      </a:rPr>
                      <m:t>≽</m:t>
                    </m:r>
                    <m:r>
                      <a:rPr lang="en-GB" b="1" i="1">
                        <a:latin typeface="Cambria Math"/>
                      </a:rPr>
                      <m:t>𝒔</m:t>
                    </m:r>
                  </m:oMath>
                </a14:m>
                <a:r>
                  <a:rPr lang="en-GB" dirty="0"/>
                  <a:t>, then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𝒒</m:t>
                    </m:r>
                    <m:r>
                      <a:rPr lang="en-GB">
                        <a:latin typeface="Cambria Math"/>
                      </a:rPr>
                      <m:t>≽</m:t>
                    </m:r>
                    <m:r>
                      <a:rPr lang="en-GB" b="1" i="1">
                        <a:latin typeface="Cambria Math"/>
                      </a:rPr>
                      <m:t>𝒔</m:t>
                    </m:r>
                  </m:oMath>
                </a14:m>
                <a:r>
                  <a:rPr lang="en-GB" i="1" dirty="0">
                    <a:solidFill>
                      <a:srgbClr val="C00000"/>
                    </a:solidFill>
                  </a:rPr>
                  <a:t> </a:t>
                </a:r>
              </a:p>
              <a:p>
                <a:pPr marL="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6571" y="1340768"/>
                <a:ext cx="11346025" cy="5040560"/>
              </a:xfrm>
              <a:blipFill rotWithShape="0">
                <a:blip r:embed="rId2"/>
                <a:stretch>
                  <a:fillRect l="-1128" t="-2056" r="-10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96752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Assumptions on preferences over lotteries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3586"/>
          </a:xfrm>
          <a:solidFill>
            <a:schemeClr val="accent4">
              <a:lumMod val="75000"/>
            </a:schemeClr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Preferences and Utility function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33586"/>
            <a:ext cx="10515600" cy="578287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Example:</a:t>
            </a:r>
          </a:p>
          <a:p>
            <a:pPr marL="0" indent="0">
              <a:buNone/>
            </a:pPr>
            <a:r>
              <a:rPr lang="en-GB" dirty="0" smtClean="0"/>
              <a:t>Consider the following items:</a:t>
            </a:r>
          </a:p>
          <a:p>
            <a:pPr marL="0" indent="0">
              <a:buNone/>
            </a:pPr>
            <a:r>
              <a:rPr lang="en-GB" dirty="0" smtClean="0"/>
              <a:t>Apple, Milk, Chocolate, Ice cream </a:t>
            </a:r>
          </a:p>
          <a:p>
            <a:pPr marL="0" indent="0">
              <a:buNone/>
            </a:pPr>
            <a:r>
              <a:rPr lang="en-GB" dirty="0" smtClean="0"/>
              <a:t>What do you prefer?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527324"/>
              </p:ext>
            </p:extLst>
          </p:nvPr>
        </p:nvGraphicFramePr>
        <p:xfrm>
          <a:off x="1268079" y="2993363"/>
          <a:ext cx="9376916" cy="3243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4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4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4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4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0589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Apple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vs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Milk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589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Apple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Chocolate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589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Apple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Ice cream 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589">
                <a:tc>
                  <a:txBody>
                    <a:bodyPr/>
                    <a:lstStyle/>
                    <a:p>
                      <a:r>
                        <a:rPr lang="en-GB" dirty="0" smtClean="0"/>
                        <a:t>Milk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Chocolate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589">
                <a:tc>
                  <a:txBody>
                    <a:bodyPr/>
                    <a:lstStyle/>
                    <a:p>
                      <a:r>
                        <a:rPr lang="en-GB" dirty="0" smtClean="0"/>
                        <a:t>Milk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Ice cream 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589">
                <a:tc>
                  <a:txBody>
                    <a:bodyPr/>
                    <a:lstStyle/>
                    <a:p>
                      <a:r>
                        <a:rPr lang="en-GB" dirty="0" smtClean="0"/>
                        <a:t>Chocolate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Ice cream 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53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76334" y="255374"/>
                <a:ext cx="11576180" cy="5976664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GB" i="1" dirty="0">
                    <a:solidFill>
                      <a:srgbClr val="C00000"/>
                    </a:solidFill>
                  </a:rPr>
                  <a:t>c.    Continuity</a:t>
                </a:r>
                <a:endParaRPr lang="en-GB" dirty="0"/>
              </a:p>
              <a:p>
                <a:pPr marL="540000" indent="0" algn="just">
                  <a:buNone/>
                </a:pPr>
                <a:r>
                  <a:rPr lang="en-GB" dirty="0"/>
                  <a:t>For any three lotteries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𝒒</m:t>
                    </m:r>
                    <m:r>
                      <a:rPr lang="en-GB">
                        <a:latin typeface="Cambria Math"/>
                      </a:rPr>
                      <m:t>, </m:t>
                    </m:r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>
                        <a:latin typeface="Cambria Math"/>
                      </a:rPr>
                      <m:t>,</m:t>
                    </m:r>
                    <m:r>
                      <a:rPr lang="en-GB" b="1" i="1">
                        <a:latin typeface="Cambria Math"/>
                      </a:rPr>
                      <m:t>𝒔</m:t>
                    </m:r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𝒒</m:t>
                    </m:r>
                    <m:r>
                      <a:rPr lang="en-GB">
                        <a:latin typeface="Cambria Math"/>
                      </a:rPr>
                      <m:t>≽</m:t>
                    </m:r>
                    <m:r>
                      <a:rPr lang="en-GB" b="1" i="1">
                        <a:latin typeface="Cambria Math"/>
                      </a:rPr>
                      <m:t>𝒓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>
                        <a:latin typeface="Cambria Math"/>
                      </a:rPr>
                      <m:t>≽</m:t>
                    </m:r>
                    <m:r>
                      <a:rPr lang="en-GB" b="1" i="1">
                        <a:latin typeface="Cambria Math"/>
                      </a:rPr>
                      <m:t>𝒔</m:t>
                    </m:r>
                    <m:r>
                      <a:rPr lang="en-GB" i="1">
                        <a:latin typeface="Cambria Math"/>
                      </a:rPr>
                      <m:t>,</m:t>
                    </m:r>
                  </m:oMath>
                </a14:m>
                <a:r>
                  <a:rPr lang="en-GB" i="1" dirty="0">
                    <a:solidFill>
                      <a:srgbClr val="C00000"/>
                    </a:solidFill>
                  </a:rPr>
                  <a:t> </a:t>
                </a:r>
                <a:r>
                  <a:rPr lang="en-GB" dirty="0"/>
                  <a:t>there exists some probability </a:t>
                </a:r>
                <a:r>
                  <a:rPr lang="en-GB" i="1" dirty="0">
                    <a:latin typeface="+mj-lt"/>
                  </a:rPr>
                  <a:t>p</a:t>
                </a:r>
                <a:r>
                  <a:rPr lang="en-GB" dirty="0">
                    <a:latin typeface="+mj-lt"/>
                  </a:rPr>
                  <a:t> such that there is indifference between the middle ranked prospect </a:t>
                </a:r>
                <a:r>
                  <a:rPr lang="en-GB" b="1" i="1" dirty="0">
                    <a:latin typeface="+mj-lt"/>
                  </a:rPr>
                  <a:t>r</a:t>
                </a:r>
                <a:r>
                  <a:rPr lang="en-GB" dirty="0">
                    <a:latin typeface="+mj-lt"/>
                  </a:rPr>
                  <a:t> and the prospect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>
                            <a:latin typeface="Cambria Math"/>
                          </a:rPr>
                          <m:t>𝒒</m:t>
                        </m:r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r>
                          <a:rPr lang="en-GB" i="1">
                            <a:latin typeface="Cambria Math"/>
                          </a:rPr>
                          <m:t>𝑝</m:t>
                        </m:r>
                        <m:r>
                          <a:rPr lang="en-GB" i="1">
                            <a:latin typeface="Cambria Math"/>
                          </a:rPr>
                          <m:t>;</m:t>
                        </m:r>
                        <m:r>
                          <a:rPr lang="en-GB" b="1" i="1">
                            <a:latin typeface="Cambria Math"/>
                          </a:rPr>
                          <m:t>𝒔</m:t>
                        </m:r>
                        <m:r>
                          <a:rPr lang="en-GB" i="1">
                            <a:latin typeface="Cambria Math"/>
                          </a:rPr>
                          <m:t>, 1−</m:t>
                        </m:r>
                        <m:r>
                          <a:rPr lang="en-GB" i="1">
                            <a:latin typeface="Cambria Math"/>
                          </a:rPr>
                          <m:t>𝑝</m:t>
                        </m:r>
                      </m:e>
                    </m:d>
                  </m:oMath>
                </a14:m>
                <a:r>
                  <a:rPr lang="en-GB" i="1" dirty="0"/>
                  <a:t>, </a:t>
                </a:r>
                <a:r>
                  <a:rPr lang="en-GB" dirty="0"/>
                  <a:t>i.e. </a:t>
                </a:r>
              </a:p>
              <a:p>
                <a:pPr marL="54000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>
                              <a:latin typeface="Cambria Math"/>
                            </a:rPr>
                            <m:t>𝒒</m:t>
                          </m:r>
                          <m:r>
                            <a:rPr lang="en-GB" i="1">
                              <a:latin typeface="Cambria Math"/>
                            </a:rPr>
                            <m:t>, </m:t>
                          </m:r>
                          <m:r>
                            <a:rPr lang="en-GB" i="1">
                              <a:latin typeface="Cambria Math"/>
                            </a:rPr>
                            <m:t>𝑝</m:t>
                          </m:r>
                          <m:r>
                            <a:rPr lang="en-GB" i="1">
                              <a:latin typeface="Cambria Math"/>
                            </a:rPr>
                            <m:t>;</m:t>
                          </m:r>
                          <m:r>
                            <a:rPr lang="en-GB" b="1" i="1">
                              <a:latin typeface="Cambria Math"/>
                            </a:rPr>
                            <m:t>𝒔</m:t>
                          </m:r>
                          <m:r>
                            <a:rPr lang="en-GB" i="1">
                              <a:latin typeface="Cambria Math"/>
                            </a:rPr>
                            <m:t>, 1−</m:t>
                          </m:r>
                          <m:r>
                            <a:rPr lang="en-GB" i="1">
                              <a:latin typeface="Cambria Math"/>
                            </a:rPr>
                            <m:t>𝑝</m:t>
                          </m:r>
                        </m:e>
                      </m:d>
                      <m:r>
                        <a:rPr lang="en-GB" i="1">
                          <a:latin typeface="Cambria Math"/>
                          <a:ea typeface="Cambria Math"/>
                        </a:rPr>
                        <m:t>∼</m:t>
                      </m:r>
                      <m:r>
                        <a:rPr lang="en-GB" b="1" i="1">
                          <a:latin typeface="Cambria Math"/>
                          <a:ea typeface="Cambria Math"/>
                        </a:rPr>
                        <m:t>𝒓</m:t>
                      </m:r>
                    </m:oMath>
                  </m:oMathPara>
                </a14:m>
                <a:endParaRPr lang="en-GB" b="1" dirty="0"/>
              </a:p>
              <a:p>
                <a:pPr marL="540000" indent="0" algn="just">
                  <a:buNone/>
                </a:pPr>
                <a:endParaRPr lang="en-GB" dirty="0"/>
              </a:p>
              <a:p>
                <a:pPr marL="540000" indent="0" algn="just">
                  <a:buNone/>
                </a:pPr>
                <a:r>
                  <a:rPr lang="en-GB" dirty="0"/>
                  <a:t>Equivalently </a:t>
                </a:r>
              </a:p>
              <a:p>
                <a:pPr marL="540000" indent="0" algn="just">
                  <a:buNone/>
                </a:pPr>
                <a:r>
                  <a:rPr lang="en-GB" dirty="0"/>
                  <a:t>there exist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𝑎</m:t>
                    </m:r>
                    <m:r>
                      <a:rPr lang="en-GB" i="1">
                        <a:latin typeface="Cambria Math"/>
                      </a:rPr>
                      <m:t>,</m:t>
                    </m:r>
                    <m:r>
                      <a:rPr lang="en-GB" i="1">
                        <a:latin typeface="Cambria Math"/>
                      </a:rPr>
                      <m:t>𝑏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GB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0, 1</m:t>
                        </m:r>
                      </m:e>
                    </m:d>
                  </m:oMath>
                </a14:m>
                <a:r>
                  <a:rPr lang="en-GB" dirty="0"/>
                  <a:t> such that:</a:t>
                </a:r>
              </a:p>
              <a:p>
                <a:pPr marL="54000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>
                              <a:latin typeface="Cambria Math"/>
                            </a:rPr>
                            <m:t>𝒒</m:t>
                          </m:r>
                          <m:r>
                            <a:rPr lang="en-GB" i="1">
                              <a:latin typeface="Cambria Math"/>
                            </a:rPr>
                            <m:t>, </m:t>
                          </m:r>
                          <m:r>
                            <a:rPr lang="en-GB" i="1">
                              <a:latin typeface="Cambria Math"/>
                            </a:rPr>
                            <m:t>𝑎</m:t>
                          </m:r>
                          <m:r>
                            <a:rPr lang="en-GB" i="1">
                              <a:latin typeface="Cambria Math"/>
                            </a:rPr>
                            <m:t>;</m:t>
                          </m:r>
                          <m:r>
                            <a:rPr lang="en-GB" b="1" i="1">
                              <a:latin typeface="Cambria Math"/>
                            </a:rPr>
                            <m:t>𝒔</m:t>
                          </m:r>
                          <m:r>
                            <a:rPr lang="en-GB" i="1">
                              <a:latin typeface="Cambria Math"/>
                            </a:rPr>
                            <m:t>, 1−</m:t>
                          </m:r>
                          <m:r>
                            <a:rPr lang="en-GB" i="1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GB" i="1">
                          <a:latin typeface="Cambria Math"/>
                          <a:ea typeface="Cambria Math"/>
                        </a:rPr>
                        <m:t>≽</m:t>
                      </m:r>
                      <m:r>
                        <a:rPr lang="en-GB" b="1" i="1">
                          <a:latin typeface="Cambria Math"/>
                          <a:ea typeface="Cambria Math"/>
                        </a:rPr>
                        <m:t>𝒓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≽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>
                              <a:latin typeface="Cambria Math"/>
                            </a:rPr>
                            <m:t>𝒒</m:t>
                          </m:r>
                          <m:r>
                            <a:rPr lang="en-GB" i="1">
                              <a:latin typeface="Cambria Math"/>
                            </a:rPr>
                            <m:t>, </m:t>
                          </m:r>
                          <m:r>
                            <a:rPr lang="en-GB" i="1">
                              <a:latin typeface="Cambria Math"/>
                            </a:rPr>
                            <m:t>𝑏</m:t>
                          </m:r>
                          <m:r>
                            <a:rPr lang="en-GB" i="1">
                              <a:latin typeface="Cambria Math"/>
                            </a:rPr>
                            <m:t>;</m:t>
                          </m:r>
                          <m:r>
                            <a:rPr lang="en-GB" b="1" i="1">
                              <a:latin typeface="Cambria Math"/>
                            </a:rPr>
                            <m:t>𝒔</m:t>
                          </m:r>
                          <m:r>
                            <a:rPr lang="en-GB" i="1">
                              <a:latin typeface="Cambria Math"/>
                            </a:rPr>
                            <m:t>, 1−</m:t>
                          </m:r>
                          <m:r>
                            <a:rPr lang="en-GB" i="1">
                              <a:latin typeface="Cambria Math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GB" dirty="0"/>
              </a:p>
              <a:p>
                <a:pPr marL="54000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6334" y="255374"/>
                <a:ext cx="11576180" cy="5976664"/>
              </a:xfrm>
              <a:blipFill rotWithShape="0">
                <a:blip r:embed="rId2"/>
                <a:stretch>
                  <a:fillRect l="-1106" t="-1735" r="-1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531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5901" y="404664"/>
                <a:ext cx="11663265" cy="5976664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GB" i="1" dirty="0">
                    <a:solidFill>
                      <a:srgbClr val="C00000"/>
                    </a:solidFill>
                  </a:rPr>
                  <a:t>d.    Independence</a:t>
                </a:r>
                <a:endParaRPr lang="en-GB" dirty="0"/>
              </a:p>
              <a:p>
                <a:pPr marL="540000" indent="0" algn="just">
                  <a:buNone/>
                </a:pPr>
                <a:r>
                  <a:rPr lang="en-GB" dirty="0"/>
                  <a:t>Any state of the world that results in the same outcome regardless of one’s choice can be ignored or cancelled</a:t>
                </a:r>
              </a:p>
              <a:p>
                <a:pPr marL="540000" indent="0" algn="just">
                  <a:buNone/>
                </a:pPr>
                <a:endParaRPr lang="en-GB" dirty="0"/>
              </a:p>
              <a:p>
                <a:pPr marL="540000" indent="0" algn="just">
                  <a:buNone/>
                </a:pPr>
                <a:r>
                  <a:rPr lang="en-GB" dirty="0"/>
                  <a:t>For any three lotteries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𝒒</m:t>
                    </m:r>
                    <m:r>
                      <a:rPr lang="en-GB">
                        <a:latin typeface="Cambria Math"/>
                      </a:rPr>
                      <m:t>, </m:t>
                    </m:r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>
                        <a:latin typeface="Cambria Math"/>
                      </a:rPr>
                      <m:t>,</m:t>
                    </m:r>
                    <m:r>
                      <a:rPr lang="en-GB" b="1" i="1">
                        <a:latin typeface="Cambria Math"/>
                      </a:rPr>
                      <m:t>𝒔</m:t>
                    </m:r>
                  </m:oMath>
                </a14:m>
                <a:r>
                  <a:rPr lang="en-GB" dirty="0"/>
                  <a:t> and any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𝑝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GB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0, 1</m:t>
                        </m:r>
                      </m:e>
                    </m:d>
                  </m:oMath>
                </a14:m>
                <a:r>
                  <a:rPr lang="en-GB" dirty="0"/>
                  <a:t> </a:t>
                </a:r>
              </a:p>
              <a:p>
                <a:pPr marL="540000" indent="0" algn="just">
                  <a:buNone/>
                </a:pPr>
                <a:r>
                  <a:rPr lang="en-GB" dirty="0"/>
                  <a:t>if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𝒒</m:t>
                    </m:r>
                    <m:r>
                      <a:rPr lang="en-GB">
                        <a:latin typeface="Cambria Math"/>
                      </a:rPr>
                      <m:t>≽</m:t>
                    </m:r>
                    <m:r>
                      <a:rPr lang="en-GB" b="1" i="1">
                        <a:latin typeface="Cambria Math"/>
                      </a:rPr>
                      <m:t>𝒓</m:t>
                    </m:r>
                  </m:oMath>
                </a14:m>
                <a:r>
                  <a:rPr lang="en-GB" dirty="0"/>
                  <a:t> </a:t>
                </a:r>
              </a:p>
              <a:p>
                <a:pPr marL="540000" indent="0" algn="just">
                  <a:buNone/>
                </a:pPr>
                <a:r>
                  <a:rPr lang="en-GB" dirty="0"/>
                  <a:t>then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>
                            <a:latin typeface="Cambria Math"/>
                          </a:rPr>
                          <m:t>𝒒</m:t>
                        </m:r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r>
                          <a:rPr lang="en-GB" i="1">
                            <a:latin typeface="Cambria Math"/>
                          </a:rPr>
                          <m:t>𝑝</m:t>
                        </m:r>
                        <m:r>
                          <a:rPr lang="en-GB" i="1">
                            <a:latin typeface="Cambria Math"/>
                          </a:rPr>
                          <m:t>;</m:t>
                        </m:r>
                        <m:r>
                          <a:rPr lang="en-GB" b="1" i="1">
                            <a:latin typeface="Cambria Math"/>
                          </a:rPr>
                          <m:t>𝒔</m:t>
                        </m:r>
                        <m:r>
                          <a:rPr lang="en-GB" i="1">
                            <a:latin typeface="Cambria Math"/>
                          </a:rPr>
                          <m:t>, 1−</m:t>
                        </m:r>
                        <m:r>
                          <a:rPr lang="en-GB" i="1">
                            <a:latin typeface="Cambria Math"/>
                          </a:rPr>
                          <m:t>𝑝</m:t>
                        </m:r>
                      </m:e>
                    </m:d>
                    <m:r>
                      <a:rPr lang="en-GB">
                        <a:latin typeface="Cambria Math"/>
                      </a:rPr>
                      <m:t>≽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>
                            <a:latin typeface="Cambria Math"/>
                          </a:rPr>
                          <m:t>𝒓</m:t>
                        </m:r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r>
                          <a:rPr lang="en-GB" i="1">
                            <a:latin typeface="Cambria Math"/>
                          </a:rPr>
                          <m:t>𝑝</m:t>
                        </m:r>
                        <m:r>
                          <a:rPr lang="en-GB" i="1">
                            <a:latin typeface="Cambria Math"/>
                          </a:rPr>
                          <m:t>;</m:t>
                        </m:r>
                        <m:r>
                          <a:rPr lang="en-GB" b="1" i="1">
                            <a:latin typeface="Cambria Math"/>
                          </a:rPr>
                          <m:t>𝒔</m:t>
                        </m:r>
                        <m:r>
                          <a:rPr lang="en-GB" i="1">
                            <a:latin typeface="Cambria Math"/>
                          </a:rPr>
                          <m:t>, 1−</m:t>
                        </m:r>
                        <m:r>
                          <a:rPr lang="en-GB" i="1">
                            <a:latin typeface="Cambria Math"/>
                          </a:rPr>
                          <m:t>𝑝</m:t>
                        </m:r>
                      </m:e>
                    </m:d>
                  </m:oMath>
                </a14:m>
                <a:endParaRPr lang="en-GB" b="1" dirty="0"/>
              </a:p>
              <a:p>
                <a:pPr marL="540000" indent="0" algn="just">
                  <a:buNone/>
                </a:pPr>
                <a:endParaRPr lang="en-GB" dirty="0"/>
              </a:p>
              <a:p>
                <a:pPr marL="540000" indent="0" algn="just">
                  <a:buNone/>
                </a:pPr>
                <a:endParaRPr lang="en-GB" dirty="0"/>
              </a:p>
              <a:p>
                <a:pPr marL="54000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901" y="404664"/>
                <a:ext cx="11663265" cy="5976664"/>
              </a:xfrm>
              <a:blipFill rotWithShape="0">
                <a:blip r:embed="rId2"/>
                <a:stretch>
                  <a:fillRect l="-1045" t="-1631" r="-10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12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9290" y="404664"/>
                <a:ext cx="11588620" cy="5976664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GB" dirty="0"/>
                  <a:t>Example</a:t>
                </a:r>
              </a:p>
              <a:p>
                <a:pPr marL="540000" indent="0">
                  <a:buNone/>
                </a:pPr>
                <a:r>
                  <a:rPr lang="en-GB" dirty="0"/>
                  <a:t>If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𝒒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3000</m:t>
                        </m:r>
                      </m:e>
                    </m:d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4000, 0.8</m:t>
                        </m:r>
                      </m:e>
                    </m:d>
                    <m:r>
                      <a:rPr lang="en-GB">
                        <a:latin typeface="Cambria Math"/>
                      </a:rPr>
                      <m:t> </m:t>
                    </m:r>
                  </m:oMath>
                </a14:m>
                <a:r>
                  <a:rPr lang="en-GB" dirty="0"/>
                  <a:t>and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𝒒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≽</m:t>
                    </m:r>
                    <m:r>
                      <a:rPr lang="en-GB" b="1" i="1">
                        <a:latin typeface="Cambria Math"/>
                        <a:ea typeface="Cambria Math"/>
                      </a:rPr>
                      <m:t>𝒓</m:t>
                    </m:r>
                  </m:oMath>
                </a14:m>
                <a:r>
                  <a:rPr lang="en-GB" dirty="0"/>
                  <a:t>  </a:t>
                </a:r>
              </a:p>
              <a:p>
                <a:pPr marL="540000" indent="0">
                  <a:buNone/>
                </a:pPr>
                <a:r>
                  <a:rPr lang="en-GB" dirty="0"/>
                  <a:t>then</a:t>
                </a:r>
              </a:p>
              <a:p>
                <a:pPr marL="540000" indent="0">
                  <a:buNone/>
                </a:pP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𝒒</m:t>
                    </m:r>
                    <m:r>
                      <a:rPr lang="en-GB" b="1" i="1">
                        <a:latin typeface="Cambria Math"/>
                      </a:rPr>
                      <m:t>′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3000, 0.25</m:t>
                        </m:r>
                      </m:e>
                    </m:d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 b="1" i="1">
                        <a:latin typeface="Cambria Math"/>
                      </a:rPr>
                      <m:t>′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4000, 0.2</m:t>
                        </m:r>
                      </m:e>
                    </m:d>
                    <m:r>
                      <a:rPr lang="en-GB">
                        <a:latin typeface="Cambria Math"/>
                      </a:rPr>
                      <m:t> </m:t>
                    </m:r>
                  </m:oMath>
                </a14:m>
                <a:r>
                  <a:rPr lang="en-GB" dirty="0"/>
                  <a:t>and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𝒒</m:t>
                    </m:r>
                    <m:r>
                      <a:rPr lang="en-GB" b="1" i="1">
                        <a:latin typeface="Cambria Math"/>
                      </a:rPr>
                      <m:t>′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≽</m:t>
                    </m:r>
                    <m:r>
                      <a:rPr lang="en-GB" b="1" i="1">
                        <a:latin typeface="Cambria Math"/>
                        <a:ea typeface="Cambria Math"/>
                      </a:rPr>
                      <m:t>𝒓</m:t>
                    </m:r>
                    <m:r>
                      <a:rPr lang="en-GB" b="1" i="1">
                        <a:latin typeface="Cambria Math"/>
                        <a:ea typeface="Cambria Math"/>
                      </a:rPr>
                      <m:t>′</m:t>
                    </m:r>
                  </m:oMath>
                </a14:m>
                <a:endParaRPr lang="en-GB" dirty="0"/>
              </a:p>
              <a:p>
                <a:pPr marL="540000" indent="0" algn="just">
                  <a:buNone/>
                </a:pPr>
                <a:endParaRPr lang="en-GB" dirty="0"/>
              </a:p>
              <a:p>
                <a:pPr marL="540000" indent="0" algn="just">
                  <a:buNone/>
                </a:pPr>
                <a:r>
                  <a:rPr lang="en-GB" dirty="0"/>
                  <a:t>Note that: </a:t>
                </a:r>
              </a:p>
              <a:p>
                <a:pPr marL="540000" indent="0" algn="just">
                  <a:buNone/>
                </a:pPr>
                <a:r>
                  <a:rPr lang="en-GB" dirty="0"/>
                  <a:t>prospect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>
                            <a:latin typeface="Cambria Math"/>
                          </a:rPr>
                          <m:t>𝒒</m:t>
                        </m:r>
                      </m:e>
                      <m:sup>
                        <m:r>
                          <a:rPr lang="en-GB" b="1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GB" dirty="0"/>
                  <a:t> is the compound lottery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>
                            <a:latin typeface="Cambria Math"/>
                          </a:rPr>
                          <m:t>𝒒</m:t>
                        </m:r>
                      </m:e>
                      <m:sup>
                        <m:r>
                          <a:rPr lang="en-GB" b="1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GB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>
                            <a:latin typeface="Cambria Math"/>
                          </a:rPr>
                          <m:t>𝒒</m:t>
                        </m:r>
                        <m:r>
                          <a:rPr lang="en-GB" i="1">
                            <a:latin typeface="Cambria Math"/>
                          </a:rPr>
                          <m:t>, 0.25;0, 0.75 </m:t>
                        </m:r>
                      </m:e>
                    </m:d>
                  </m:oMath>
                </a14:m>
                <a:r>
                  <a:rPr lang="en-GB" dirty="0"/>
                  <a:t> and</a:t>
                </a:r>
              </a:p>
              <a:p>
                <a:pPr marL="540000" indent="0" algn="just">
                  <a:buNone/>
                </a:pPr>
                <a:r>
                  <a:rPr lang="en-GB" dirty="0"/>
                  <a:t>prospects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>
                            <a:latin typeface="Cambria Math"/>
                          </a:rPr>
                          <m:t>𝒓</m:t>
                        </m:r>
                      </m:e>
                      <m:sup>
                        <m:r>
                          <a:rPr lang="en-GB" b="1" i="1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GB" dirty="0"/>
                  <a:t> is the compound lottery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>
                            <a:latin typeface="Cambria Math"/>
                          </a:rPr>
                          <m:t>𝒓</m:t>
                        </m:r>
                      </m:e>
                      <m:sup>
                        <m:r>
                          <a:rPr lang="en-GB" b="1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GB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>
                            <a:latin typeface="Cambria Math"/>
                          </a:rPr>
                          <m:t>𝒓</m:t>
                        </m:r>
                        <m:r>
                          <a:rPr lang="en-GB" i="1">
                            <a:latin typeface="Cambria Math"/>
                          </a:rPr>
                          <m:t>, 0.25;0, 0.75 </m:t>
                        </m:r>
                      </m:e>
                    </m:d>
                  </m:oMath>
                </a14:m>
                <a:endParaRPr lang="en-GB" dirty="0"/>
              </a:p>
              <a:p>
                <a:pPr marL="540000" indent="0" algn="just">
                  <a:buNone/>
                </a:pPr>
                <a:endParaRPr lang="en-GB" dirty="0"/>
              </a:p>
              <a:p>
                <a:pPr marL="540000" indent="0" algn="just">
                  <a:buNone/>
                </a:pPr>
                <a:endParaRPr lang="en-GB" dirty="0"/>
              </a:p>
              <a:p>
                <a:pPr marL="54000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9290" y="404664"/>
                <a:ext cx="11588620" cy="5976664"/>
              </a:xfrm>
              <a:blipFill rotWithShape="0">
                <a:blip r:embed="rId2"/>
                <a:stretch>
                  <a:fillRect l="-1052" t="-16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257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86612" y="692695"/>
                <a:ext cx="12005388" cy="6034675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GB" dirty="0" smtClean="0"/>
                  <a:t>The utility function over lotteries has an </a:t>
                </a:r>
                <a:r>
                  <a:rPr lang="en-GB" i="1" dirty="0" smtClean="0"/>
                  <a:t>Expected utility form </a:t>
                </a:r>
                <a:r>
                  <a:rPr lang="en-GB" dirty="0" smtClean="0"/>
                  <a:t>if for a </a:t>
                </a:r>
                <a:r>
                  <a:rPr lang="en-GB" dirty="0"/>
                  <a:t>prospect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; …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GB" i="1">
                        <a:latin typeface="Cambria Math"/>
                      </a:rPr>
                      <m:t> </m:t>
                    </m:r>
                  </m:oMath>
                </a14:m>
                <a:r>
                  <a:rPr lang="en-GB" dirty="0"/>
                  <a:t> is given by: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𝑈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>
                              <a:latin typeface="Cambria Math"/>
                            </a:rPr>
                            <m:t>𝒓</m:t>
                          </m:r>
                        </m:e>
                      </m:d>
                      <m:r>
                        <a:rPr lang="en-GB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⋅</m:t>
                          </m:r>
                          <m:r>
                            <a:rPr lang="en-GB" i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GB" dirty="0"/>
              </a:p>
              <a:p>
                <a:pPr marL="0" indent="0" algn="just">
                  <a:buNone/>
                </a:pPr>
                <a:r>
                  <a:rPr lang="en-GB" dirty="0"/>
                  <a:t>w</a:t>
                </a:r>
                <a:r>
                  <a:rPr lang="en-GB" dirty="0" smtClean="0"/>
                  <a:t>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/>
                  <a:t> is the utility function over outcome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dirty="0" smtClean="0"/>
                  <a:t> </a:t>
                </a:r>
              </a:p>
              <a:p>
                <a:pPr marL="0" indent="0" algn="just">
                  <a:buNone/>
                </a:pPr>
                <a:r>
                  <a:rPr lang="en-GB" dirty="0" smtClean="0"/>
                  <a:t>An utility function with expected utility form is called </a:t>
                </a:r>
                <a:r>
                  <a:rPr lang="en-GB" i="1" dirty="0" smtClean="0"/>
                  <a:t>von Neumann-Morgenstern expected utility function</a:t>
                </a:r>
                <a:endParaRPr lang="en-GB" dirty="0"/>
              </a:p>
              <a:p>
                <a:pPr marL="0" indent="0" algn="just">
                  <a:buNone/>
                </a:pPr>
                <a:endParaRPr lang="en-GB" dirty="0" smtClean="0"/>
              </a:p>
              <a:p>
                <a:pPr marL="0" indent="0" algn="just">
                  <a:buNone/>
                </a:pPr>
                <a:r>
                  <a:rPr lang="en-GB" dirty="0" smtClean="0"/>
                  <a:t>Example</a:t>
                </a:r>
                <a:endParaRPr lang="en-GB" dirty="0"/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1000, 0.25;500, 0.75</m:t>
                        </m:r>
                      </m:e>
                    </m:d>
                    <m:r>
                      <a:rPr lang="en-GB">
                        <a:latin typeface="Cambria Math"/>
                      </a:rPr>
                      <m:t>  </m:t>
                    </m:r>
                  </m:oMath>
                </a14:m>
                <a:r>
                  <a:rPr lang="en-GB" dirty="0"/>
                  <a:t>and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GB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rad>
                  </m:oMath>
                </a14:m>
                <a:endParaRPr lang="en-GB" dirty="0"/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𝑈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>
                            <a:latin typeface="Cambria Math"/>
                          </a:rPr>
                          <m:t>𝒓</m:t>
                        </m:r>
                      </m:e>
                    </m:d>
                    <m:r>
                      <a:rPr lang="en-GB" i="1">
                        <a:latin typeface="Cambria Math"/>
                      </a:rPr>
                      <m:t>=0.25</m:t>
                    </m:r>
                    <m:rad>
                      <m:radPr>
                        <m:deg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i="1">
                            <a:latin typeface="Cambria Math"/>
                          </a:rPr>
                          <m:t>1000</m:t>
                        </m:r>
                      </m:e>
                    </m:rad>
                  </m:oMath>
                </a14:m>
                <a:r>
                  <a:rPr lang="en-GB" dirty="0"/>
                  <a:t>+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0.75</m:t>
                    </m:r>
                    <m:rad>
                      <m:radPr>
                        <m:deg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i="1">
                            <a:latin typeface="Cambria Math"/>
                          </a:rPr>
                          <m:t>500</m:t>
                        </m:r>
                      </m:e>
                    </m:rad>
                  </m:oMath>
                </a14:m>
                <a:endParaRPr lang="en-GB" dirty="0"/>
              </a:p>
              <a:p>
                <a:pPr marL="0" indent="0" algn="just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6612" y="692695"/>
                <a:ext cx="12005388" cy="6034675"/>
              </a:xfrm>
              <a:blipFill rotWithShape="0">
                <a:blip r:embed="rId2"/>
                <a:stretch>
                  <a:fillRect l="-1067" t="-1717" r="-10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92696"/>
          </a:xfrm>
          <a:solidFill>
            <a:schemeClr val="accent6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Expected Utility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39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4603" y="1340768"/>
                <a:ext cx="11784563" cy="5040560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buNone/>
                </a:pPr>
                <a:r>
                  <a:rPr lang="en-GB" dirty="0" smtClean="0"/>
                  <a:t>Let be X the set of all possible lotteries. </a:t>
                </a:r>
              </a:p>
              <a:p>
                <a:pPr marL="0" indent="0" algn="just">
                  <a:buNone/>
                </a:pPr>
                <a:r>
                  <a:rPr lang="en-GB" dirty="0" smtClean="0"/>
                  <a:t>If the preferences over these lotteries are rational (complete and transitive) and satisfy continuity and independence, then there </a:t>
                </a:r>
                <a:r>
                  <a:rPr lang="en-GB" dirty="0"/>
                  <a:t>exists a </a:t>
                </a:r>
                <a:r>
                  <a:rPr lang="en-GB" i="1" dirty="0"/>
                  <a:t>von Neumann-Morgenstern expected utility </a:t>
                </a:r>
                <a:r>
                  <a:rPr lang="en-GB" i="1" dirty="0" smtClean="0"/>
                  <a:t>function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en-GB" dirty="0"/>
                  <a:t>such that</a:t>
                </a:r>
                <a:r>
                  <a:rPr lang="en-GB" dirty="0" smtClean="0"/>
                  <a:t>:</a:t>
                </a:r>
              </a:p>
              <a:p>
                <a:pPr marL="0" indent="0" algn="just">
                  <a:buNone/>
                </a:pPr>
                <a:endParaRPr lang="en-GB" dirty="0"/>
              </a:p>
              <a:p>
                <a:pPr marL="0" indent="0" algn="just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𝑞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≽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𝑟</m:t>
                      </m:r>
                    </m:oMath>
                  </m:oMathPara>
                </a14:m>
                <a:endParaRPr lang="en-GB" dirty="0"/>
              </a:p>
              <a:p>
                <a:pPr marL="0" indent="0" algn="ctr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GB" dirty="0"/>
                  <a:t>if and only if </a:t>
                </a:r>
              </a:p>
              <a:p>
                <a:pPr marL="0" indent="0" algn="just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𝑞</m:t>
                          </m:r>
                        </m:e>
                      </m:d>
                      <m:r>
                        <a:rPr lang="en-GB" i="1">
                          <a:latin typeface="Cambria Math"/>
                          <a:ea typeface="Cambria Math"/>
                        </a:rPr>
                        <m:t>≥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/>
                        </a:rPr>
                        <m:t>𝑈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</m:d>
                    </m:oMath>
                  </m:oMathPara>
                </a14:m>
                <a:endParaRPr lang="en-GB" dirty="0"/>
              </a:p>
              <a:p>
                <a:pPr marL="0" indent="0" algn="just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4603" y="1340768"/>
                <a:ext cx="11784563" cy="5040560"/>
              </a:xfrm>
              <a:blipFill rotWithShape="0">
                <a:blip r:embed="rId2"/>
                <a:stretch>
                  <a:fillRect l="-1035" t="-2056" r="-10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36712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Representation theorem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24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9727" y="980728"/>
                <a:ext cx="10903789" cy="5544616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en-GB" dirty="0"/>
                  <a:t>A decision maker is </a:t>
                </a:r>
                <a:r>
                  <a:rPr lang="en-GB" b="1" i="1" dirty="0"/>
                  <a:t>risk neutral</a:t>
                </a:r>
                <a:r>
                  <a:rPr lang="en-GB" dirty="0"/>
                  <a:t> if he is indifferent between receiving a lottery’s expected value and playing the lottery.</a:t>
                </a:r>
              </a:p>
              <a:p>
                <a:pPr marL="0" indent="0" algn="just">
                  <a:buNone/>
                </a:pPr>
                <a:endParaRPr lang="en-GB" dirty="0" smtClean="0"/>
              </a:p>
              <a:p>
                <a:pPr marL="0" indent="0" algn="just">
                  <a:buNone/>
                </a:pPr>
                <a:r>
                  <a:rPr lang="en-GB" dirty="0" smtClean="0"/>
                  <a:t>Consider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; …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/>
                  <a:t> then</a:t>
                </a:r>
                <a:r>
                  <a:rPr lang="en-GB" dirty="0" smtClean="0"/>
                  <a:t>:</a:t>
                </a:r>
              </a:p>
              <a:p>
                <a:pPr marL="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  <m:r>
                        <a:rPr lang="en-GB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⋅</m:t>
                          </m:r>
                          <m:r>
                            <a:rPr lang="en-GB" i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GB" dirty="0"/>
              </a:p>
              <a:p>
                <a:pPr marL="0" indent="0" algn="just">
                  <a:buNone/>
                </a:pPr>
                <a:endParaRPr lang="en-GB" dirty="0" smtClean="0"/>
              </a:p>
              <a:p>
                <a:pPr marL="0" indent="0" algn="just">
                  <a:buNone/>
                </a:pPr>
                <a:r>
                  <a:rPr lang="en-GB" dirty="0" smtClean="0"/>
                  <a:t>A </a:t>
                </a:r>
                <a:r>
                  <a:rPr lang="en-GB" dirty="0"/>
                  <a:t>decision maker is risk neutral if its utility function is linear, i.e.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GB" i="1">
                        <a:latin typeface="Cambria Math"/>
                      </a:rPr>
                      <m:t>=</m:t>
                    </m:r>
                    <m:r>
                      <a:rPr lang="en-GB" i="1">
                        <a:latin typeface="Cambria Math"/>
                      </a:rPr>
                      <m:t>𝑎</m:t>
                    </m:r>
                    <m:r>
                      <a:rPr lang="en-GB" i="1">
                        <a:latin typeface="Cambria Math"/>
                      </a:rPr>
                      <m:t>+</m:t>
                    </m:r>
                    <m:r>
                      <a:rPr lang="en-GB" i="1">
                        <a:latin typeface="Cambria Math"/>
                      </a:rPr>
                      <m:t>𝑏</m:t>
                    </m:r>
                    <m:r>
                      <a:rPr lang="en-GB" i="1">
                        <a:latin typeface="Cambria Math"/>
                      </a:rPr>
                      <m:t> </m:t>
                    </m:r>
                    <m:r>
                      <a:rPr lang="en-GB" i="1">
                        <a:latin typeface="Cambria Math"/>
                      </a:rPr>
                      <m:t>𝑥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9727" y="980728"/>
                <a:ext cx="10903789" cy="5544616"/>
              </a:xfrm>
              <a:blipFill rotWithShape="0">
                <a:blip r:embed="rId2"/>
                <a:stretch>
                  <a:fillRect l="-1118" t="-1870" r="-1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36712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Risk Attitudes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36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500332"/>
                <a:ext cx="10515600" cy="5676631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GB" dirty="0" smtClean="0"/>
                  <a:t>Example: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 smtClean="0"/>
                  <a:t>Lottery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=(10, 0.6;2, 0.4)</m:t>
                    </m:r>
                  </m:oMath>
                </a14:m>
                <a:endParaRPr lang="en-GB" dirty="0" smtClean="0"/>
              </a:p>
              <a:p>
                <a:pPr marL="0" indent="0">
                  <a:buNone/>
                </a:pPr>
                <a:r>
                  <a:rPr lang="en-GB" b="0" dirty="0" smtClean="0"/>
                  <a:t>Its expected value is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=10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0.6+2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0.4=6.8</m:t>
                    </m:r>
                  </m:oMath>
                </a14:m>
                <a:endParaRPr lang="en-GB" b="0" dirty="0" smtClean="0"/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Risk neutral agent is indifferent between receiving (and playing) lottery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GB" dirty="0" smtClean="0"/>
                  <a:t> and receiving 6.8 for sure: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6.8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=0.6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+0.4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(2</m:t>
                      </m:r>
                    </m:oMath>
                  </m:oMathPara>
                </a14:m>
                <a:endParaRPr lang="it-IT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 smtClean="0"/>
                  <a:t>  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500332"/>
                <a:ext cx="10515600" cy="5676631"/>
              </a:xfrm>
              <a:blipFill>
                <a:blip r:embed="rId2"/>
                <a:stretch>
                  <a:fillRect l="-1217" t="-2363" r="-7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351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8574" y="476672"/>
                <a:ext cx="11222966" cy="6048672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en-GB" dirty="0"/>
                  <a:t>A decision maker is </a:t>
                </a:r>
                <a:r>
                  <a:rPr lang="en-GB" b="1" i="1" dirty="0"/>
                  <a:t>risk averse</a:t>
                </a:r>
                <a:r>
                  <a:rPr lang="en-GB" dirty="0"/>
                  <a:t> if he prefers receiving the lottery’s expected value instead of playing the lottery.</a:t>
                </a:r>
              </a:p>
              <a:p>
                <a:pPr marL="0" indent="0" algn="just">
                  <a:buNone/>
                </a:pPr>
                <a:r>
                  <a:rPr lang="en-GB" dirty="0"/>
                  <a:t>Consider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; …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/>
                  <a:t> then</a:t>
                </a:r>
                <a:r>
                  <a:rPr lang="en-GB" dirty="0" smtClean="0"/>
                  <a:t>:</a:t>
                </a:r>
              </a:p>
              <a:p>
                <a:pPr marL="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  <m:r>
                        <a:rPr lang="en-GB" i="1">
                          <a:latin typeface="Cambria Math"/>
                        </a:rPr>
                        <m:t>&gt;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⋅</m:t>
                          </m:r>
                          <m:r>
                            <a:rPr lang="en-GB" i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GB" dirty="0"/>
              </a:p>
              <a:p>
                <a:pPr marL="0" indent="0" algn="just">
                  <a:buNone/>
                </a:pPr>
                <a:endParaRPr lang="en-GB" dirty="0" smtClean="0"/>
              </a:p>
              <a:p>
                <a:pPr marL="0" indent="0" algn="just">
                  <a:buNone/>
                </a:pPr>
                <a:r>
                  <a:rPr lang="en-GB" dirty="0" smtClean="0"/>
                  <a:t>A </a:t>
                </a:r>
                <a:r>
                  <a:rPr lang="en-GB" dirty="0"/>
                  <a:t>decision maker is risk averse if its utility function is strictly concave, i.e.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𝑢</m:t>
                    </m:r>
                    <m:r>
                      <a:rPr lang="en-GB" i="1">
                        <a:latin typeface="Cambria Math"/>
                      </a:rPr>
                      <m:t>"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GB" i="1">
                        <a:latin typeface="Cambria Math"/>
                      </a:rPr>
                      <m:t>&lt;0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574" y="476672"/>
                <a:ext cx="11222966" cy="6048672"/>
              </a:xfrm>
              <a:blipFill rotWithShape="0">
                <a:blip r:embed="rId2"/>
                <a:stretch>
                  <a:fillRect l="-1141" t="-1613" r="-10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747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500332"/>
                <a:ext cx="10515600" cy="567663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dirty="0" smtClean="0"/>
                  <a:t>Example: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 smtClean="0"/>
                  <a:t>Lottery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=(10, 0.6;2, 0.4)</m:t>
                    </m:r>
                  </m:oMath>
                </a14:m>
                <a:endParaRPr lang="en-GB" dirty="0" smtClean="0"/>
              </a:p>
              <a:p>
                <a:pPr marL="0" indent="0">
                  <a:buNone/>
                </a:pPr>
                <a:r>
                  <a:rPr lang="en-GB" b="0" dirty="0" smtClean="0"/>
                  <a:t>Its expected value is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=10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0.6+2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0.4=6.8</m:t>
                    </m:r>
                  </m:oMath>
                </a14:m>
                <a:endParaRPr lang="en-GB" b="0" dirty="0" smtClean="0"/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Risk averse agent prefers receiving 6.8 for sure that receiving (and playing) lottery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6.8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&gt;0.6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+0.4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(4)</m:t>
                      </m:r>
                    </m:oMath>
                  </m:oMathPara>
                </a14:m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 smtClean="0"/>
                  <a:t>  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500332"/>
                <a:ext cx="10515600" cy="5676631"/>
              </a:xfrm>
              <a:blipFill rotWithShape="0">
                <a:blip r:embed="rId2"/>
                <a:stretch>
                  <a:fillRect l="-1217" t="-17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93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2656847" y="1514764"/>
            <a:ext cx="48299" cy="37864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639616" y="5301208"/>
            <a:ext cx="63935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332811" y="526055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65482" y="5453608"/>
            <a:ext cx="48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6.8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125371" y="5436707"/>
            <a:ext cx="34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453474" y="5436707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</a:t>
            </a:r>
            <a:endParaRPr lang="en-GB" dirty="0"/>
          </a:p>
        </p:txBody>
      </p:sp>
      <p:sp>
        <p:nvSpPr>
          <p:cNvPr id="18" name="Arc 17"/>
          <p:cNvSpPr/>
          <p:nvPr/>
        </p:nvSpPr>
        <p:spPr>
          <a:xfrm rot="-5400000">
            <a:off x="4335996" y="228836"/>
            <a:ext cx="7848872" cy="11224864"/>
          </a:xfrm>
          <a:prstGeom prst="arc">
            <a:avLst>
              <a:gd name="adj1" fmla="val 16561947"/>
              <a:gd name="adj2" fmla="val 21397316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/>
          <p:cNvCxnSpPr/>
          <p:nvPr/>
        </p:nvCxnSpPr>
        <p:spPr>
          <a:xfrm flipH="1" flipV="1">
            <a:off x="5762445" y="2329132"/>
            <a:ext cx="15553" cy="297207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680176" y="1916832"/>
            <a:ext cx="0" cy="338437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296071" y="1916832"/>
            <a:ext cx="4384105" cy="2111704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290722" y="4028536"/>
            <a:ext cx="5349" cy="129568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304837" y="6204548"/>
            <a:ext cx="197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Expected value of r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17" idx="3"/>
          </p:cNvCxnSpPr>
          <p:nvPr/>
        </p:nvCxnSpPr>
        <p:spPr>
          <a:xfrm flipV="1">
            <a:off x="4276607" y="5806039"/>
            <a:ext cx="1388875" cy="583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244860" y="232200"/>
            <a:ext cx="1288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Utility of 10</a:t>
            </a:r>
            <a:endParaRPr lang="en-GB" dirty="0"/>
          </a:p>
        </p:txBody>
      </p:sp>
      <p:cxnSp>
        <p:nvCxnSpPr>
          <p:cNvPr id="23" name="Straight Arrow Connector 22"/>
          <p:cNvCxnSpPr>
            <a:stCxn id="22" idx="3"/>
          </p:cNvCxnSpPr>
          <p:nvPr/>
        </p:nvCxnSpPr>
        <p:spPr>
          <a:xfrm>
            <a:off x="6533847" y="416866"/>
            <a:ext cx="1146329" cy="1435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42995" y="2329132"/>
            <a:ext cx="1288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Utility of 2</a:t>
            </a:r>
            <a:endParaRPr lang="en-GB" dirty="0"/>
          </a:p>
        </p:txBody>
      </p:sp>
      <p:cxnSp>
        <p:nvCxnSpPr>
          <p:cNvPr id="27" name="Straight Arrow Connector 26"/>
          <p:cNvCxnSpPr>
            <a:stCxn id="26" idx="3"/>
          </p:cNvCxnSpPr>
          <p:nvPr/>
        </p:nvCxnSpPr>
        <p:spPr>
          <a:xfrm>
            <a:off x="2131982" y="2513798"/>
            <a:ext cx="1146329" cy="1435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427777" y="695843"/>
            <a:ext cx="2183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Utility of 6.8</a:t>
            </a:r>
          </a:p>
          <a:p>
            <a:r>
              <a:rPr lang="en-GB" dirty="0" smtClean="0"/>
              <a:t>(expected value of r)</a:t>
            </a:r>
            <a:endParaRPr lang="en-GB" dirty="0"/>
          </a:p>
        </p:txBody>
      </p:sp>
      <p:cxnSp>
        <p:nvCxnSpPr>
          <p:cNvPr id="29" name="Straight Arrow Connector 28"/>
          <p:cNvCxnSpPr>
            <a:stCxn id="28" idx="3"/>
          </p:cNvCxnSpPr>
          <p:nvPr/>
        </p:nvCxnSpPr>
        <p:spPr>
          <a:xfrm>
            <a:off x="4611042" y="1019009"/>
            <a:ext cx="1146329" cy="1296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244372" y="2329132"/>
            <a:ext cx="2154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Expected utility of r</a:t>
            </a:r>
            <a:endParaRPr lang="en-GB" dirty="0"/>
          </a:p>
        </p:txBody>
      </p:sp>
      <p:cxnSp>
        <p:nvCxnSpPr>
          <p:cNvPr id="32" name="Straight Arrow Connector 31"/>
          <p:cNvCxnSpPr>
            <a:stCxn id="31" idx="1"/>
          </p:cNvCxnSpPr>
          <p:nvPr/>
        </p:nvCxnSpPr>
        <p:spPr>
          <a:xfrm flipH="1">
            <a:off x="5779442" y="2513798"/>
            <a:ext cx="2464930" cy="362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162852" y="5156223"/>
            <a:ext cx="197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x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2131982" y="1380031"/>
            <a:ext cx="666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u(x)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9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33586"/>
            <a:ext cx="10515600" cy="5782873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71331181"/>
                  </p:ext>
                </p:extLst>
              </p:nvPr>
            </p:nvGraphicFramePr>
            <p:xfrm>
              <a:off x="1397479" y="331388"/>
              <a:ext cx="9956322" cy="283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6917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6917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6917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6917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6917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610427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60000">
                    <a:tc>
                      <a:txBody>
                        <a:bodyPr/>
                        <a:lstStyle/>
                        <a:p>
                          <a:pPr algn="ctr"/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comparisons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Preferred item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Notation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rowSpan="6"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vs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≺</m:t>
                              </m:r>
                            </m:oMath>
                          </a14:m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 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≺</m:t>
                              </m:r>
                            </m:oMath>
                          </a14:m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 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≺</m:t>
                              </m:r>
                            </m:oMath>
                          </a14:m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Indifferent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Milk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∼ </m:t>
                              </m:r>
                            </m:oMath>
                          </a14:m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Chocolate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*****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----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Chocolate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≼ </m:t>
                              </m:r>
                            </m:oMath>
                          </a14:m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71331181"/>
                  </p:ext>
                </p:extLst>
              </p:nvPr>
            </p:nvGraphicFramePr>
            <p:xfrm>
              <a:off x="1397479" y="331388"/>
              <a:ext cx="9956322" cy="283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69179"/>
                    <a:gridCol w="1469179"/>
                    <a:gridCol w="1469179"/>
                    <a:gridCol w="1469179"/>
                    <a:gridCol w="1469179"/>
                    <a:gridCol w="2610427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comparisons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Preferred item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Notation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rowSpan="6"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vs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82009" t="-183333" r="-467" b="-5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82009" t="-283333" r="-467" b="-4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82009" t="-377049" r="-467" b="-319672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Indifferent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82009" t="-485000" r="-467" b="-225000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*****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----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82009" t="-685000" r="-467" b="-25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97479" y="3450580"/>
                <a:ext cx="9956322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sz="2400" dirty="0" smtClean="0"/>
              </a:p>
              <a:p>
                <a:pPr marL="342900" indent="-342900">
                  <a:buAutoNum type="arabicPeriod"/>
                </a:pPr>
                <a:r>
                  <a:rPr lang="en-GB" sz="2400" dirty="0" smtClean="0"/>
                  <a:t>Not complete:  # 5</a:t>
                </a:r>
              </a:p>
              <a:p>
                <a:pPr marL="342900" indent="-342900">
                  <a:buAutoNum type="arabicPeriod"/>
                </a:pPr>
                <a:r>
                  <a:rPr lang="en-GB" sz="2400" dirty="0" smtClean="0"/>
                  <a:t>Inconsistent:   Apple, Chocolate, Ice cream</a:t>
                </a:r>
              </a:p>
              <a:p>
                <a:pPr lvl="1"/>
                <a:r>
                  <a:rPr lang="en-GB" sz="2400" dirty="0" smtClean="0"/>
                  <a:t>Chocolate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≻</m:t>
                    </m:r>
                  </m:oMath>
                </a14:m>
                <a:r>
                  <a:rPr lang="en-GB" sz="2400" dirty="0" smtClean="0"/>
                  <a:t> Apple,   Apple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≻</m:t>
                    </m:r>
                  </m:oMath>
                </a14:m>
                <a:r>
                  <a:rPr lang="en-GB" sz="2400" dirty="0" smtClean="0"/>
                  <a:t>  Ice cream,  Ice cream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≽</m:t>
                    </m:r>
                  </m:oMath>
                </a14:m>
                <a:r>
                  <a:rPr lang="en-GB" sz="2400" dirty="0" smtClean="0"/>
                  <a:t> Chocolate</a:t>
                </a:r>
              </a:p>
              <a:p>
                <a:pPr lvl="1"/>
                <a:r>
                  <a:rPr lang="en-GB" sz="2400" u="sng" dirty="0" smtClean="0"/>
                  <a:t>No transitive preferences</a:t>
                </a:r>
                <a:r>
                  <a:rPr lang="en-GB" sz="2400" dirty="0" smtClean="0"/>
                  <a:t>   </a:t>
                </a:r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7479" y="3450580"/>
                <a:ext cx="9956322" cy="2308324"/>
              </a:xfrm>
              <a:prstGeom prst="rect">
                <a:avLst/>
              </a:prstGeom>
              <a:blipFill rotWithShape="0">
                <a:blip r:embed="rId3"/>
                <a:stretch>
                  <a:fillRect l="-9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852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9727" y="476672"/>
                <a:ext cx="10869283" cy="6048672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en-GB" dirty="0"/>
                  <a:t>A decision maker is </a:t>
                </a:r>
                <a:r>
                  <a:rPr lang="en-GB" b="1" i="1" dirty="0"/>
                  <a:t>risk </a:t>
                </a:r>
                <a:r>
                  <a:rPr lang="en-GB" b="1" i="1" dirty="0" smtClean="0"/>
                  <a:t>seeking (or risk lover)</a:t>
                </a:r>
                <a:r>
                  <a:rPr lang="en-GB" dirty="0" smtClean="0"/>
                  <a:t> </a:t>
                </a:r>
                <a:r>
                  <a:rPr lang="en-GB" dirty="0"/>
                  <a:t>if he prefers playing the lottery instead of receiving its expected value</a:t>
                </a:r>
                <a:r>
                  <a:rPr lang="en-GB" dirty="0" smtClean="0"/>
                  <a:t>.</a:t>
                </a:r>
              </a:p>
              <a:p>
                <a:pPr marL="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:r>
                  <a:rPr lang="en-GB" dirty="0"/>
                  <a:t>Consider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𝒓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; …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/>
                  <a:t> then</a:t>
                </a:r>
                <a:r>
                  <a:rPr lang="en-GB" dirty="0" smtClean="0"/>
                  <a:t>:</a:t>
                </a:r>
              </a:p>
              <a:p>
                <a:pPr marL="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  <m:r>
                        <a:rPr lang="en-GB" i="1">
                          <a:latin typeface="Cambria Math"/>
                        </a:rPr>
                        <m:t>&lt;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i="1">
                              <a:latin typeface="Cambria Math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⋅</m:t>
                          </m:r>
                          <m:r>
                            <a:rPr lang="en-GB" i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GB" dirty="0"/>
              </a:p>
              <a:p>
                <a:pPr marL="0" indent="0" algn="just">
                  <a:buNone/>
                </a:pPr>
                <a:endParaRPr lang="en-GB" dirty="0" smtClean="0"/>
              </a:p>
              <a:p>
                <a:pPr marL="0" indent="0" algn="just">
                  <a:buNone/>
                </a:pPr>
                <a:r>
                  <a:rPr lang="en-GB" dirty="0" smtClean="0"/>
                  <a:t>A </a:t>
                </a:r>
                <a:r>
                  <a:rPr lang="en-GB" dirty="0"/>
                  <a:t>decision maker is risk seeking if its utility function is strictly convex, i.e.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𝑢</m:t>
                    </m:r>
                    <m:r>
                      <a:rPr lang="en-GB" i="1">
                        <a:latin typeface="Cambria Math"/>
                      </a:rPr>
                      <m:t>"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GB" i="1">
                        <a:latin typeface="Cambria Math"/>
                      </a:rPr>
                      <m:t>&gt;0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9727" y="476672"/>
                <a:ext cx="10869283" cy="6048672"/>
              </a:xfrm>
              <a:blipFill rotWithShape="0">
                <a:blip r:embed="rId2"/>
                <a:stretch>
                  <a:fillRect l="-1122" t="-1613" r="-11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727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500332"/>
                <a:ext cx="10515600" cy="567663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dirty="0" smtClean="0"/>
                  <a:t>Example: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 smtClean="0"/>
                  <a:t>Lottery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=(10, 0.6;2, 0.4)</m:t>
                    </m:r>
                  </m:oMath>
                </a14:m>
                <a:endParaRPr lang="en-GB" dirty="0" smtClean="0"/>
              </a:p>
              <a:p>
                <a:pPr marL="0" indent="0">
                  <a:buNone/>
                </a:pPr>
                <a:r>
                  <a:rPr lang="en-GB" b="0" dirty="0" smtClean="0"/>
                  <a:t>Its expected value is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=10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0.6+2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0.4=6.8</m:t>
                    </m:r>
                  </m:oMath>
                </a14:m>
                <a:endParaRPr lang="en-GB" b="0" dirty="0" smtClean="0"/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Risk lover agent prefers receiving </a:t>
                </a:r>
                <a:r>
                  <a:rPr lang="en-GB" dirty="0"/>
                  <a:t>(and playing) lottery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 that receiving </a:t>
                </a:r>
                <a:r>
                  <a:rPr lang="en-GB" dirty="0"/>
                  <a:t>6.8 for </a:t>
                </a:r>
                <a:r>
                  <a:rPr lang="en-GB" dirty="0" smtClean="0"/>
                  <a:t>sure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6.8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&lt;0.6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+0.4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(4)</m:t>
                      </m:r>
                    </m:oMath>
                  </m:oMathPara>
                </a14:m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 smtClean="0"/>
                  <a:t>  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500332"/>
                <a:ext cx="10515600" cy="5676631"/>
              </a:xfrm>
              <a:blipFill rotWithShape="0">
                <a:blip r:embed="rId2"/>
                <a:stretch>
                  <a:fillRect l="-1217" t="-17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40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2656847" y="1514764"/>
            <a:ext cx="48299" cy="37864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639616" y="5301208"/>
            <a:ext cx="63935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332811" y="526055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65482" y="5453608"/>
            <a:ext cx="485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6.8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125371" y="5436707"/>
            <a:ext cx="34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453474" y="5436707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</a:t>
            </a:r>
            <a:endParaRPr lang="en-GB" dirty="0"/>
          </a:p>
        </p:txBody>
      </p:sp>
      <p:sp>
        <p:nvSpPr>
          <p:cNvPr id="18" name="Arc 17"/>
          <p:cNvSpPr/>
          <p:nvPr/>
        </p:nvSpPr>
        <p:spPr>
          <a:xfrm rot="5198854">
            <a:off x="-550123" y="-4468796"/>
            <a:ext cx="5955799" cy="11206609"/>
          </a:xfrm>
          <a:prstGeom prst="arc">
            <a:avLst>
              <a:gd name="adj1" fmla="val 16561947"/>
              <a:gd name="adj2" fmla="val 21397316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/>
          <p:cNvCxnSpPr/>
          <p:nvPr/>
        </p:nvCxnSpPr>
        <p:spPr>
          <a:xfrm flipH="1" flipV="1">
            <a:off x="5768991" y="2875864"/>
            <a:ext cx="9008" cy="242534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680176" y="1916832"/>
            <a:ext cx="0" cy="338437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296071" y="1916832"/>
            <a:ext cx="4384105" cy="2111704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290722" y="4028536"/>
            <a:ext cx="5349" cy="129568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304837" y="6204548"/>
            <a:ext cx="197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Expected value of r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17" idx="3"/>
          </p:cNvCxnSpPr>
          <p:nvPr/>
        </p:nvCxnSpPr>
        <p:spPr>
          <a:xfrm flipV="1">
            <a:off x="4276607" y="5806039"/>
            <a:ext cx="1388875" cy="583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244860" y="232200"/>
            <a:ext cx="1288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Utility of 10</a:t>
            </a:r>
            <a:endParaRPr lang="en-GB" dirty="0"/>
          </a:p>
        </p:txBody>
      </p:sp>
      <p:cxnSp>
        <p:nvCxnSpPr>
          <p:cNvPr id="23" name="Straight Arrow Connector 22"/>
          <p:cNvCxnSpPr>
            <a:stCxn id="22" idx="3"/>
          </p:cNvCxnSpPr>
          <p:nvPr/>
        </p:nvCxnSpPr>
        <p:spPr>
          <a:xfrm>
            <a:off x="6533847" y="416866"/>
            <a:ext cx="1146329" cy="1435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42995" y="2329132"/>
            <a:ext cx="1288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Utility of 2</a:t>
            </a:r>
            <a:endParaRPr lang="en-GB" dirty="0"/>
          </a:p>
        </p:txBody>
      </p:sp>
      <p:cxnSp>
        <p:nvCxnSpPr>
          <p:cNvPr id="27" name="Straight Arrow Connector 26"/>
          <p:cNvCxnSpPr>
            <a:stCxn id="26" idx="3"/>
          </p:cNvCxnSpPr>
          <p:nvPr/>
        </p:nvCxnSpPr>
        <p:spPr>
          <a:xfrm>
            <a:off x="2131982" y="2513798"/>
            <a:ext cx="1146329" cy="1435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427777" y="695843"/>
            <a:ext cx="2183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Utility of 6.8</a:t>
            </a:r>
          </a:p>
          <a:p>
            <a:r>
              <a:rPr lang="en-GB" dirty="0" smtClean="0"/>
              <a:t>(expected value of r)</a:t>
            </a:r>
            <a:endParaRPr lang="en-GB" dirty="0"/>
          </a:p>
        </p:txBody>
      </p:sp>
      <p:cxnSp>
        <p:nvCxnSpPr>
          <p:cNvPr id="29" name="Straight Arrow Connector 28"/>
          <p:cNvCxnSpPr>
            <a:stCxn id="28" idx="3"/>
          </p:cNvCxnSpPr>
          <p:nvPr/>
        </p:nvCxnSpPr>
        <p:spPr>
          <a:xfrm>
            <a:off x="4611042" y="1019009"/>
            <a:ext cx="1157949" cy="23324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244372" y="2329132"/>
            <a:ext cx="2154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Expected utility of r</a:t>
            </a:r>
            <a:endParaRPr lang="en-GB" dirty="0"/>
          </a:p>
        </p:txBody>
      </p:sp>
      <p:cxnSp>
        <p:nvCxnSpPr>
          <p:cNvPr id="32" name="Straight Arrow Connector 31"/>
          <p:cNvCxnSpPr>
            <a:stCxn id="31" idx="1"/>
          </p:cNvCxnSpPr>
          <p:nvPr/>
        </p:nvCxnSpPr>
        <p:spPr>
          <a:xfrm flipH="1">
            <a:off x="5779442" y="2513798"/>
            <a:ext cx="2464930" cy="362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162852" y="5156223"/>
            <a:ext cx="197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x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2131982" y="1380031"/>
            <a:ext cx="666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u(x)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833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84727" y="404665"/>
                <a:ext cx="11647055" cy="5721499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en-GB" dirty="0"/>
                  <a:t>All these results are proved by Jensen’s Inequality</a:t>
                </a:r>
              </a:p>
              <a:p>
                <a:pPr marL="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:r>
                  <a:rPr lang="en-GB" dirty="0"/>
                  <a:t>Let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en-GB" dirty="0"/>
                  <a:t> be a random variable where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𝐸</m:t>
                    </m:r>
                    <m:r>
                      <a:rPr lang="en-GB" i="1" dirty="0">
                        <a:latin typeface="Cambria Math"/>
                      </a:rPr>
                      <m:t>(</m:t>
                    </m:r>
                    <m:r>
                      <a:rPr lang="en-GB" i="1" dirty="0">
                        <a:latin typeface="Cambria Math"/>
                      </a:rPr>
                      <m:t>𝑥</m:t>
                    </m:r>
                    <m:r>
                      <a:rPr lang="en-GB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GB" dirty="0"/>
                  <a:t> is its expected value and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dirty="0"/>
                  <a:t> is  a concave function  then: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dirty="0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en-GB" i="1" dirty="0">
                          <a:latin typeface="Cambria Math"/>
                          <a:ea typeface="Cambria Math"/>
                        </a:rPr>
                        <m:t>≥</m:t>
                      </m:r>
                      <m:r>
                        <a:rPr lang="en-GB" i="1" dirty="0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dirty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dirty="0"/>
                  <a:t> is  a convex function  then: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dirty="0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en-GB" i="1" dirty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GB" i="1" dirty="0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dirty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4727" y="404665"/>
                <a:ext cx="11647055" cy="5721499"/>
              </a:xfrm>
              <a:blipFill rotWithShape="0">
                <a:blip r:embed="rId2"/>
                <a:stretch>
                  <a:fillRect l="-1047" t="-1704" r="-10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282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5491" y="1052737"/>
                <a:ext cx="11776364" cy="5385008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:r>
                  <a:rPr lang="en-GB" dirty="0" smtClean="0"/>
                  <a:t>For of a lottery </a:t>
                </a:r>
                <a:r>
                  <a:rPr lang="en-GB" b="1" i="1" dirty="0"/>
                  <a:t>q</a:t>
                </a:r>
                <a:r>
                  <a:rPr lang="en-GB" dirty="0"/>
                  <a:t>,</a:t>
                </a:r>
                <a:r>
                  <a:rPr lang="en-GB" b="1" i="1" dirty="0"/>
                  <a:t> </a:t>
                </a:r>
                <a:r>
                  <a:rPr lang="en-GB" dirty="0"/>
                  <a:t>the risk premium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 dirty="0">
                            <a:latin typeface="Cambria Math"/>
                          </a:rPr>
                          <m:t>𝒒</m:t>
                        </m:r>
                      </m:e>
                    </m:d>
                  </m:oMath>
                </a14:m>
                <a:r>
                  <a:rPr lang="en-GB" dirty="0"/>
                  <a:t> is defined as </a:t>
                </a:r>
                <a:endParaRPr lang="en-GB" dirty="0" smtClean="0"/>
              </a:p>
              <a:p>
                <a:pPr marL="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 dirty="0">
                              <a:latin typeface="Cambria Math"/>
                            </a:rPr>
                            <m:t>𝒒</m:t>
                          </m:r>
                        </m:e>
                      </m:d>
                      <m:r>
                        <a:rPr lang="en-GB" i="1" dirty="0">
                          <a:latin typeface="Cambria Math"/>
                        </a:rPr>
                        <m:t>=</m:t>
                      </m:r>
                      <m:r>
                        <a:rPr lang="en-GB" i="1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>
                              <a:latin typeface="Cambria Math"/>
                            </a:rPr>
                            <m:t>𝒒</m:t>
                          </m:r>
                        </m:e>
                      </m:d>
                      <m:r>
                        <a:rPr lang="en-GB" i="1">
                          <a:latin typeface="Cambria Math"/>
                        </a:rPr>
                        <m:t>−</m:t>
                      </m:r>
                      <m:r>
                        <a:rPr lang="en-GB" i="1">
                          <a:latin typeface="Cambria Math"/>
                        </a:rPr>
                        <m:t>𝐶𝐸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>
                              <a:latin typeface="Cambria Math"/>
                            </a:rPr>
                            <m:t>𝒒</m:t>
                          </m:r>
                        </m:e>
                      </m:d>
                    </m:oMath>
                  </m:oMathPara>
                </a14:m>
                <a:endParaRPr lang="en-GB" i="1" dirty="0"/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where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𝐶𝐸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>
                            <a:latin typeface="Cambria Math"/>
                          </a:rPr>
                          <m:t>𝒒</m:t>
                        </m:r>
                      </m:e>
                    </m:d>
                  </m:oMath>
                </a14:m>
                <a:r>
                  <a:rPr lang="en-GB" dirty="0"/>
                  <a:t> is the </a:t>
                </a:r>
                <a:r>
                  <a:rPr lang="en-GB" i="1" dirty="0"/>
                  <a:t>certainty equivalent wealth</a:t>
                </a:r>
                <a:r>
                  <a:rPr lang="en-GB" dirty="0"/>
                  <a:t> defined as</a:t>
                </a:r>
              </a:p>
              <a:p>
                <a:pPr marL="0" indent="0">
                  <a:buNone/>
                </a:pPr>
                <a:endParaRPr lang="en-GB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𝐶𝐸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1" i="1">
                                  <a:latin typeface="Cambria Math"/>
                                </a:rPr>
                                <m:t>𝒒</m:t>
                              </m:r>
                            </m:e>
                          </m:d>
                        </m:e>
                      </m:d>
                      <m:r>
                        <a:rPr lang="en-GB" i="1" dirty="0">
                          <a:latin typeface="Cambria Math"/>
                        </a:rPr>
                        <m:t> 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>
                              <a:latin typeface="Cambria Math"/>
                            </a:rPr>
                            <m:t>𝒒</m:t>
                          </m:r>
                        </m:e>
                      </m:d>
                    </m:oMath>
                  </m:oMathPara>
                </a14:m>
                <a:endParaRPr lang="en-GB" dirty="0"/>
              </a:p>
              <a:p>
                <a:pPr marL="0" indent="0" algn="just">
                  <a:buNone/>
                </a:pPr>
                <a:endParaRPr lang="en-GB" dirty="0"/>
              </a:p>
              <a:p>
                <a:pPr marL="0" indent="0" algn="just">
                  <a:buNone/>
                </a:pPr>
                <a:r>
                  <a:rPr lang="en-GB" dirty="0"/>
                  <a:t>Interpretation: </a:t>
                </a:r>
              </a:p>
              <a:p>
                <a:pPr marL="0" indent="0" algn="just">
                  <a:buNone/>
                </a:pPr>
                <a:r>
                  <a:rPr lang="en-GB" dirty="0"/>
                  <a:t>the risk premium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 dirty="0">
                            <a:latin typeface="Cambria Math"/>
                          </a:rPr>
                          <m:t>𝒒</m:t>
                        </m:r>
                      </m:e>
                    </m:d>
                  </m:oMath>
                </a14:m>
                <a:r>
                  <a:rPr lang="en-GB" dirty="0"/>
                  <a:t> is the amount of money that an agent is willing to pay to </a:t>
                </a:r>
                <a:r>
                  <a:rPr lang="en-GB" dirty="0" smtClean="0"/>
                  <a:t>eliminate the risk. 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5491" y="1052737"/>
                <a:ext cx="11776364" cy="5385008"/>
              </a:xfrm>
              <a:blipFill rotWithShape="0">
                <a:blip r:embed="rId2"/>
                <a:stretch>
                  <a:fillRect l="-1087" t="-1925" r="-1035" b="-9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 txBox="1">
            <a:spLocks/>
          </p:cNvSpPr>
          <p:nvPr/>
        </p:nvSpPr>
        <p:spPr>
          <a:xfrm>
            <a:off x="0" y="-27384"/>
            <a:ext cx="12192000" cy="83671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bg1"/>
                </a:solidFill>
              </a:rPr>
              <a:t>Measures of risk aversion</a:t>
            </a:r>
          </a:p>
        </p:txBody>
      </p:sp>
    </p:spTree>
    <p:extLst>
      <p:ext uri="{BB962C8B-B14F-4D97-AF65-F5344CB8AC3E}">
        <p14:creationId xmlns:p14="http://schemas.microsoft.com/office/powerpoint/2010/main" val="54015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93963" y="406725"/>
                <a:ext cx="11776363" cy="572149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GB" dirty="0" smtClean="0"/>
                  <a:t>Example.</a:t>
                </a:r>
              </a:p>
              <a:p>
                <a:pPr marL="0" indent="0">
                  <a:buNone/>
                </a:pPr>
                <a:r>
                  <a:rPr lang="en-GB" dirty="0"/>
                  <a:t>Person A has to “play” the following lottery</a:t>
                </a:r>
                <a:r>
                  <a:rPr lang="en-GB" b="1" dirty="0"/>
                  <a:t>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</a:rPr>
                      <m:t>𝒒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100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$</m:t>
                        </m:r>
                        <m:r>
                          <a:rPr lang="en-GB" i="1">
                            <a:latin typeface="Cambria Math"/>
                          </a:rPr>
                          <m:t>, 0.5;64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$</m:t>
                        </m:r>
                        <m:r>
                          <a:rPr lang="en-GB" i="1">
                            <a:latin typeface="Cambria Math"/>
                          </a:rPr>
                          <m:t>, 0.5</m:t>
                        </m:r>
                      </m:e>
                    </m:d>
                  </m:oMath>
                </a14:m>
                <a:r>
                  <a:rPr lang="en-GB" dirty="0"/>
                  <a:t>. </a:t>
                </a: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Assume </a:t>
                </a:r>
                <a:r>
                  <a:rPr lang="en-GB" dirty="0"/>
                  <a:t>that his utility function is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GB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Compute the risk </a:t>
                </a:r>
                <a:r>
                  <a:rPr lang="en-GB" dirty="0" smtClean="0"/>
                  <a:t>premium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 dirty="0">
                            <a:latin typeface="Cambria Math"/>
                          </a:rPr>
                          <m:t>𝒒</m:t>
                        </m:r>
                      </m:e>
                    </m:d>
                  </m:oMath>
                </a14:m>
                <a:r>
                  <a:rPr lang="en-GB" dirty="0" smtClean="0"/>
                  <a:t>.</a:t>
                </a:r>
                <a:endParaRPr lang="en-GB" dirty="0"/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𝐶𝐸</m:t>
                        </m:r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1" i="1">
                                <a:latin typeface="Cambria Math"/>
                              </a:rPr>
                              <m:t>𝒒</m:t>
                            </m:r>
                          </m:e>
                        </m:d>
                      </m:e>
                    </m:d>
                    <m:r>
                      <a:rPr lang="en-GB" i="1" dirty="0">
                        <a:latin typeface="Cambria Math"/>
                      </a:rPr>
                      <m:t> =</m:t>
                    </m:r>
                    <m:r>
                      <a:rPr lang="en-GB" i="1">
                        <a:latin typeface="Cambria Math"/>
                      </a:rPr>
                      <m:t>𝑈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>
                            <a:latin typeface="Cambria Math"/>
                          </a:rPr>
                          <m:t>𝒒</m:t>
                        </m:r>
                      </m:e>
                    </m:d>
                  </m:oMath>
                </a14:m>
                <a:r>
                  <a:rPr lang="en-GB" dirty="0"/>
                  <a:t> </a:t>
                </a:r>
                <a:endParaRPr lang="en-GB" dirty="0">
                  <a:sym typeface="Wingdings" panose="05000000000000000000" pitchFamily="2" charset="2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i="1">
                              <a:latin typeface="Cambria Math"/>
                            </a:rPr>
                            <m:t>𝐶𝐸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1" i="1">
                                  <a:latin typeface="Cambria Math"/>
                                </a:rPr>
                                <m:t>𝒒</m:t>
                              </m:r>
                            </m:e>
                          </m:d>
                        </m:e>
                      </m:rad>
                      <m:r>
                        <a:rPr lang="en-GB" i="1">
                          <a:latin typeface="Cambria Math"/>
                        </a:rPr>
                        <m:t>=0.5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i="1">
                              <a:latin typeface="Cambria Math"/>
                            </a:rPr>
                            <m:t>100</m:t>
                          </m:r>
                        </m:e>
                      </m:rad>
                      <m:r>
                        <a:rPr lang="en-GB" i="1">
                          <a:latin typeface="Cambria Math"/>
                        </a:rPr>
                        <m:t>+0.5</m:t>
                      </m:r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i="1">
                              <a:latin typeface="Cambria Math"/>
                            </a:rPr>
                            <m:t>64</m:t>
                          </m:r>
                        </m:e>
                      </m:rad>
                    </m:oMath>
                  </m:oMathPara>
                </a14:m>
                <a:endParaRPr lang="en-GB" i="1" dirty="0" smtClean="0">
                  <a:latin typeface="Cambria Math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𝐶𝐸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>
                              <a:latin typeface="Cambria Math"/>
                            </a:rPr>
                            <m:t>𝒒</m:t>
                          </m:r>
                        </m:e>
                      </m:d>
                      <m:r>
                        <a:rPr lang="en-GB" i="1" dirty="0">
                          <a:latin typeface="Cambria Math"/>
                        </a:rPr>
                        <m:t>=81</m:t>
                      </m:r>
                    </m:oMath>
                  </m:oMathPara>
                </a14:m>
                <a:endParaRPr lang="en-GB" dirty="0" smtClean="0"/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𝐸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>
                              <a:latin typeface="Cambria Math"/>
                            </a:rPr>
                            <m:t>𝒒</m:t>
                          </m:r>
                        </m:e>
                      </m:d>
                      <m:r>
                        <a:rPr lang="en-GB" b="1" i="1">
                          <a:latin typeface="Cambria Math"/>
                        </a:rPr>
                        <m:t>=</m:t>
                      </m:r>
                      <m:r>
                        <a:rPr lang="en-GB" i="1">
                          <a:latin typeface="Cambria Math"/>
                        </a:rPr>
                        <m:t>100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GB" i="1">
                          <a:latin typeface="Cambria Math"/>
                        </a:rPr>
                        <m:t>0.5+64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∙0.5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latin typeface="Cambria Math"/>
                        </a:rPr>
                        <m:t>8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 dirty="0">
                            <a:latin typeface="Cambria Math"/>
                          </a:rPr>
                          <m:t>𝒒</m:t>
                        </m:r>
                      </m:e>
                    </m:d>
                    <m:r>
                      <a:rPr lang="en-GB" i="1" dirty="0">
                        <a:latin typeface="Cambria Math"/>
                      </a:rPr>
                      <m:t>=</m:t>
                    </m:r>
                    <m:r>
                      <a:rPr lang="en-GB" i="1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>
                            <a:latin typeface="Cambria Math"/>
                          </a:rPr>
                          <m:t>𝒒</m:t>
                        </m:r>
                      </m:e>
                    </m:d>
                    <m:r>
                      <a:rPr lang="en-GB" i="1">
                        <a:latin typeface="Cambria Math"/>
                      </a:rPr>
                      <m:t>−</m:t>
                    </m:r>
                    <m:r>
                      <a:rPr lang="en-GB" i="1">
                        <a:latin typeface="Cambria Math"/>
                      </a:rPr>
                      <m:t>𝐶𝐸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>
                            <a:latin typeface="Cambria Math"/>
                          </a:rPr>
                          <m:t>𝒒</m:t>
                        </m:r>
                      </m:e>
                    </m:d>
                    <m:r>
                      <a:rPr lang="en-GB" b="1" i="1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82</m:t>
                    </m:r>
                    <m:r>
                      <a:rPr lang="en-GB" i="1">
                        <a:latin typeface="Cambria Math"/>
                      </a:rPr>
                      <m:t>−81=1</m:t>
                    </m:r>
                  </m:oMath>
                </a14:m>
                <a:r>
                  <a:rPr lang="en-GB" i="1" dirty="0" smtClean="0"/>
                  <a:t> $</a:t>
                </a:r>
                <a:endParaRPr lang="en-GB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3963" y="406725"/>
                <a:ext cx="11776363" cy="5721499"/>
              </a:xfrm>
              <a:blipFill rotWithShape="0">
                <a:blip r:embed="rId2"/>
                <a:stretch>
                  <a:fillRect l="-1087" t="-1812" b="-1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002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93963" y="406725"/>
                <a:ext cx="11776363" cy="5721499"/>
              </a:xfrm>
            </p:spPr>
            <p:txBody>
              <a:bodyPr>
                <a:noAutofit/>
              </a:bodyPr>
              <a:lstStyle/>
              <a:p>
                <a:pPr marL="0" indent="0" algn="just">
                  <a:lnSpc>
                    <a:spcPct val="100000"/>
                  </a:lnSpc>
                  <a:buNone/>
                </a:pPr>
                <a:r>
                  <a:rPr lang="en-GB" dirty="0" smtClean="0"/>
                  <a:t>Person </a:t>
                </a:r>
                <a:r>
                  <a:rPr lang="en-GB" dirty="0"/>
                  <a:t>B utility function is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GB" i="1">
                        <a:latin typeface="Cambria Math"/>
                      </a:rPr>
                      <m:t>=</m:t>
                    </m:r>
                    <m:r>
                      <a:rPr lang="en-GB" i="1">
                        <a:latin typeface="Cambria Math"/>
                      </a:rPr>
                      <m:t>𝑥</m:t>
                    </m:r>
                    <m:r>
                      <a:rPr lang="en-GB" i="1">
                        <a:latin typeface="Cambria Math"/>
                      </a:rPr>
                      <m:t>. </m:t>
                    </m:r>
                  </m:oMath>
                </a14:m>
                <a:r>
                  <a:rPr lang="en-GB" dirty="0"/>
                  <a:t>He proposes to person A to buy the lottery. Which is the minimum price that person A will accept?</a:t>
                </a:r>
                <a:endParaRPr lang="en-GB" i="1" dirty="0"/>
              </a:p>
              <a:p>
                <a:pPr marL="0" indent="0" algn="just">
                  <a:lnSpc>
                    <a:spcPct val="100000"/>
                  </a:lnSpc>
                  <a:buNone/>
                </a:pPr>
                <a:r>
                  <a:rPr lang="en-GB" dirty="0"/>
                  <a:t>Answer: </a:t>
                </a:r>
                <a:r>
                  <a:rPr lang="en-GB" dirty="0" smtClean="0"/>
                  <a:t>81 $</a:t>
                </a:r>
                <a:endParaRPr lang="en-GB" dirty="0"/>
              </a:p>
              <a:p>
                <a:pPr marL="0" indent="0" algn="just">
                  <a:lnSpc>
                    <a:spcPct val="100000"/>
                  </a:lnSpc>
                  <a:buNone/>
                </a:pPr>
                <a:r>
                  <a:rPr lang="en-GB" dirty="0"/>
                  <a:t>Is convenient for person B?</a:t>
                </a:r>
              </a:p>
              <a:p>
                <a:pPr marL="0" indent="0" algn="just">
                  <a:lnSpc>
                    <a:spcPct val="100000"/>
                  </a:lnSpc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=0.5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100+0.5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64=82&gt;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81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=81</m:t>
                    </m:r>
                  </m:oMath>
                </a14:m>
                <a:r>
                  <a:rPr lang="en-GB" dirty="0" smtClean="0"/>
                  <a:t> </a:t>
                </a:r>
              </a:p>
              <a:p>
                <a:pPr marL="0" indent="0" algn="just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GB" dirty="0" smtClean="0"/>
                  <a:t>Answer</a:t>
                </a:r>
                <a:r>
                  <a:rPr lang="en-GB" dirty="0"/>
                  <a:t>: </a:t>
                </a:r>
                <a:r>
                  <a:rPr lang="en-GB" dirty="0" smtClean="0"/>
                  <a:t>yes</a:t>
                </a:r>
              </a:p>
              <a:p>
                <a:pPr marL="0" indent="0" algn="just">
                  <a:lnSpc>
                    <a:spcPct val="100000"/>
                  </a:lnSpc>
                  <a:buNone/>
                </a:pPr>
                <a:endParaRPr lang="en-GB" dirty="0" smtClean="0"/>
              </a:p>
              <a:p>
                <a:pPr marL="0" indent="0" algn="just">
                  <a:lnSpc>
                    <a:spcPct val="100000"/>
                  </a:lnSpc>
                  <a:buNone/>
                </a:pPr>
                <a:r>
                  <a:rPr lang="en-GB" dirty="0" smtClean="0"/>
                  <a:t>Selling the lottery for 81 $ is equivalent to hold the lottery and pay  1 $ to player B that agrees to pay 18 $ in the bad state (when the outcome is 64 $) and to receive 18 $ in the good state (when the outcome is 100 $)</a:t>
                </a:r>
              </a:p>
              <a:p>
                <a:pPr marL="0" indent="0" algn="just">
                  <a:lnSpc>
                    <a:spcPct val="100000"/>
                  </a:lnSpc>
                  <a:buNone/>
                </a:pPr>
                <a:r>
                  <a:rPr lang="en-GB" dirty="0" smtClean="0"/>
                  <a:t>For 1 $ player B bears all the risk</a:t>
                </a:r>
              </a:p>
              <a:p>
                <a:pPr marL="0" indent="0" algn="just">
                  <a:buNone/>
                </a:pPr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3963" y="406725"/>
                <a:ext cx="11776363" cy="5721499"/>
              </a:xfrm>
              <a:blipFill rotWithShape="0">
                <a:blip r:embed="rId2"/>
                <a:stretch>
                  <a:fillRect l="-1087" t="-1066" r="-10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28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514350" indent="-514350">
                  <a:buAutoNum type="arabicPeriod"/>
                </a:pPr>
                <a:r>
                  <a:rPr lang="en-GB" dirty="0"/>
                  <a:t>Arrow-Pratt measure of absolute risk-aversion: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𝑐</m:t>
                          </m:r>
                        </m:e>
                      </m:d>
                      <m:r>
                        <a:rPr lang="en-GB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𝑢</m:t>
                          </m:r>
                          <m:r>
                            <a:rPr lang="en-GB" i="1">
                              <a:latin typeface="Cambria Math"/>
                            </a:rPr>
                            <m:t>"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𝑐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𝑐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514350" indent="-514350" algn="just">
                  <a:buFont typeface="+mj-lt"/>
                  <a:buAutoNum type="arabicPeriod" startAt="2"/>
                </a:pPr>
                <a:r>
                  <a:rPr lang="en-GB" dirty="0"/>
                  <a:t>Arrow-Pratt-De </a:t>
                </a:r>
                <a:r>
                  <a:rPr lang="en-GB" dirty="0" err="1"/>
                  <a:t>Finetti</a:t>
                </a:r>
                <a:r>
                  <a:rPr lang="en-GB" dirty="0"/>
                  <a:t> measure of relative risk-aversion or coefficient of relative risk aversio</a:t>
                </a:r>
                <a:r>
                  <a:rPr lang="en-GB" i="1" dirty="0"/>
                  <a:t>n</a:t>
                </a:r>
                <a:r>
                  <a:rPr lang="en-GB" dirty="0"/>
                  <a:t> 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𝑐</m:t>
                          </m:r>
                        </m:e>
                      </m:d>
                      <m:r>
                        <a:rPr lang="en-GB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</a:rPr>
                            <m:t>𝑐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GB" i="1">
                              <a:latin typeface="Cambria Math"/>
                            </a:rPr>
                            <m:t>𝑢</m:t>
                          </m:r>
                          <m:r>
                            <a:rPr lang="en-GB" i="1">
                              <a:latin typeface="Cambria Math"/>
                            </a:rPr>
                            <m:t>"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𝑐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𝑐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1348" r="-14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36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Content Placeholder 1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70349221"/>
                  </p:ext>
                </p:extLst>
              </p:nvPr>
            </p:nvGraphicFramePr>
            <p:xfrm>
              <a:off x="2567609" y="692697"/>
              <a:ext cx="7560841" cy="5057763"/>
            </p:xfrm>
            <a:graphic>
              <a:graphicData uri="http://schemas.openxmlformats.org/drawingml/2006/table">
                <a:tbl>
                  <a:tblPr/>
                  <a:tblGrid>
                    <a:gridCol w="36204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94040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73376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 dirty="0"/>
                            <a:t>Type of Risk-Aversion</a:t>
                          </a:r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 dirty="0"/>
                            <a:t>Example of </a:t>
                          </a:r>
                          <a:r>
                            <a:rPr lang="en-GB" sz="2400" dirty="0" smtClean="0"/>
                            <a:t>utility functions </a:t>
                          </a:r>
                          <a:endParaRPr lang="en-GB" sz="2400" dirty="0"/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62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 dirty="0"/>
                            <a:t>Increasing absolute risk-aversion</a:t>
                          </a:r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400" b="0" i="1" smtClean="0">
                                        <a:latin typeface="Cambria Math"/>
                                      </a:rPr>
                                      <m:t>𝑤</m:t>
                                    </m:r>
                                  </m:e>
                                </m:d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sz="2400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en-GB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2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𝑤</m:t>
                                        </m:r>
                                      </m:e>
                                      <m:sup>
                                        <m:r>
                                          <a:rPr lang="en-GB" sz="2400" b="0" i="1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sup>
                                </m:sSup>
                              </m:oMath>
                            </m:oMathPara>
                          </a14:m>
                          <a:endParaRPr lang="en-GB" sz="2400" b="0" dirty="0"/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5985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 dirty="0"/>
                            <a:t>Constant absolute risk-aversion</a:t>
                          </a:r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400" b="0" i="1" smtClean="0">
                                        <a:latin typeface="Cambria Math"/>
                                      </a:rPr>
                                      <m:t>𝑢</m:t>
                                    </m:r>
                                    <m:d>
                                      <m:dPr>
                                        <m:ctrlPr>
                                          <a:rPr lang="en-GB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2400" b="0" i="1" smtClean="0">
                                            <a:latin typeface="Cambria Math"/>
                                          </a:rPr>
                                          <m:t>𝑤</m:t>
                                        </m:r>
                                      </m:e>
                                    </m:d>
                                    <m:r>
                                      <a:rPr lang="en-GB" sz="2400" b="0" i="1" smtClean="0">
                                        <a:latin typeface="Cambria Math"/>
                                      </a:rPr>
                                      <m:t>=−</m:t>
                                    </m:r>
                                    <m:r>
                                      <a:rPr lang="en-GB" sz="2400" b="0" i="1" smtClean="0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sz="2400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GB" sz="2400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  <m:r>
                                      <a:rPr lang="en-GB" sz="2400" b="0" i="1" smtClean="0">
                                        <a:latin typeface="Cambria Math"/>
                                        <a:ea typeface="Cambria Math"/>
                                      </a:rPr>
                                      <m:t>∙</m:t>
                                    </m:r>
                                    <m:r>
                                      <a:rPr lang="en-GB" sz="2400" b="0" i="1" smtClean="0">
                                        <a:latin typeface="Cambria Math"/>
                                        <a:ea typeface="Cambria Math"/>
                                      </a:rPr>
                                      <m:t>𝑤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2400" b="0" dirty="0"/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362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/>
                            <a:t>Decreasing absolute risk-aversion</a:t>
                          </a:r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unc>
                                <m:funcPr>
                                  <m:ctrlPr>
                                    <a:rPr lang="en-GB" sz="2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𝑢</m:t>
                                  </m:r>
                                  <m:d>
                                    <m:d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b="0" i="1" smtClean="0">
                                          <a:latin typeface="Cambria Math"/>
                                        </a:rPr>
                                        <m:t>𝑤</m:t>
                                      </m:r>
                                    </m:e>
                                  </m:d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=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400" b="0" i="0" dirty="0" smtClean="0">
                                      <a:latin typeface="Cambria Math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n-GB" sz="2400" b="0" i="1" dirty="0" smtClean="0"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</m:func>
                            </m:oMath>
                          </a14:m>
                          <a:r>
                            <a:rPr lang="en-GB" sz="2400" b="0" dirty="0"/>
                            <a:t> </a:t>
                          </a:r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Content Placeholder 1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70349221"/>
                  </p:ext>
                </p:extLst>
              </p:nvPr>
            </p:nvGraphicFramePr>
            <p:xfrm>
              <a:off x="2567609" y="692697"/>
              <a:ext cx="7560841" cy="5057763"/>
            </p:xfrm>
            <a:graphic>
              <a:graphicData uri="http://schemas.openxmlformats.org/drawingml/2006/table">
                <a:tbl>
                  <a:tblPr/>
                  <a:tblGrid>
                    <a:gridCol w="3620436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0"/>
                        </a:ext>
                      </a:extLst>
                    </a:gridCol>
                    <a:gridCol w="3940405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1"/>
                        </a:ext>
                      </a:extLst>
                    </a:gridCol>
                  </a:tblGrid>
                  <a:tr h="73376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 dirty="0"/>
                            <a:t>Type of Risk-Aversion</a:t>
                          </a:r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 dirty="0"/>
                            <a:t>Example of </a:t>
                          </a:r>
                          <a:r>
                            <a:rPr lang="en-GB" sz="2400" dirty="0" smtClean="0"/>
                            <a:t>utility functions </a:t>
                          </a:r>
                          <a:endParaRPr lang="en-GB" sz="2400" dirty="0"/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0"/>
                      </a:ext>
                    </a:extLst>
                  </a:tr>
                  <a:tr h="1362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 dirty="0"/>
                            <a:t>Increasing absolute risk-aversion</a:t>
                          </a:r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91963" t="-54709" r="-309" b="-2192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1"/>
                      </a:ext>
                    </a:extLst>
                  </a:tr>
                  <a:tr h="15985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 dirty="0"/>
                            <a:t>Constant absolute risk-aversion</a:t>
                          </a:r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91963" t="-131179" r="-309" b="-8593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2"/>
                      </a:ext>
                    </a:extLst>
                  </a:tr>
                  <a:tr h="1362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/>
                            <a:t>Decreasing absolute risk-aversion</a:t>
                          </a:r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91963" t="-271429" r="-309" b="-89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2283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351584" y="548681"/>
              <a:ext cx="7632848" cy="5472607"/>
            </p:xfrm>
            <a:graphic>
              <a:graphicData uri="http://schemas.openxmlformats.org/drawingml/2006/table">
                <a:tbl>
                  <a:tblPr/>
                  <a:tblGrid>
                    <a:gridCol w="375770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7513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6871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 dirty="0"/>
                            <a:t>Type of Risk-Aversion</a:t>
                          </a:r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 dirty="0"/>
                            <a:t>Example of </a:t>
                          </a:r>
                          <a:r>
                            <a:rPr lang="en-GB" sz="2400" dirty="0" smtClean="0"/>
                            <a:t>utility functions </a:t>
                          </a:r>
                          <a:endParaRPr lang="en-GB" sz="2400" dirty="0"/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5706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 dirty="0"/>
                            <a:t>Increasing relative risk-aversion</a:t>
                          </a:r>
                        </a:p>
                      </a:txBody>
                      <a:tcPr marL="18852" marR="18852" marT="9426" marB="9426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400" i="1" dirty="0" smtClean="0">
                                    <a:latin typeface="Cambria Math"/>
                                  </a:rPr>
                                  <m:t>𝑤</m:t>
                                </m:r>
                                <m:r>
                                  <a:rPr lang="en-GB" sz="2400" i="1" dirty="0" smtClean="0">
                                    <a:latin typeface="Cambria Math"/>
                                  </a:rPr>
                                  <m:t> − </m:t>
                                </m:r>
                                <m:r>
                                  <a:rPr lang="en-GB" sz="2400" i="1" dirty="0" smtClean="0">
                                    <a:latin typeface="Cambria Math"/>
                                  </a:rPr>
                                  <m:t>𝑐𝑤</m:t>
                                </m:r>
                                <m:r>
                                  <a:rPr lang="en-GB" sz="2400" i="1" baseline="30000" dirty="0">
                                    <a:latin typeface="Cambria Math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GB" sz="2400" dirty="0"/>
                        </a:p>
                      </a:txBody>
                      <a:tcPr marL="18852" marR="18852" marT="9426" marB="9426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6442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/>
                            <a:t>Constant relative risk-aversion</a:t>
                          </a:r>
                        </a:p>
                      </a:txBody>
                      <a:tcPr marL="18852" marR="18852" marT="9426" marB="9426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2400" i="1" dirty="0" smtClean="0">
                                    <a:latin typeface="Cambria Math"/>
                                  </a:rPr>
                                  <m:t>ln</m:t>
                                </m:r>
                                <m:r>
                                  <a:rPr lang="en-GB" sz="2400" i="1" dirty="0">
                                    <a:latin typeface="Cambria Math"/>
                                  </a:rPr>
                                  <m:t>⁡(</m:t>
                                </m:r>
                                <m:r>
                                  <a:rPr lang="en-GB" sz="2400" i="1" dirty="0">
                                    <a:latin typeface="Cambria Math"/>
                                  </a:rPr>
                                  <m:t>𝑤</m:t>
                                </m:r>
                                <m:r>
                                  <a:rPr lang="en-GB" sz="2400" i="1" dirty="0"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2400" dirty="0"/>
                        </a:p>
                      </a:txBody>
                      <a:tcPr marL="18852" marR="18852" marT="9426" marB="9426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5706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/>
                            <a:t>Decreasing relative risk-aversion</a:t>
                          </a:r>
                        </a:p>
                      </a:txBody>
                      <a:tcPr marL="18852" marR="18852" marT="9426" marB="9426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2400" i="1" dirty="0" smtClean="0">
                                    <a:latin typeface="Cambria Math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GB" sz="2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400" b="0" i="1" dirty="0" smtClean="0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sz="2400" b="0" i="1" dirty="0" smtClean="0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en-GB" sz="2400" b="0" i="1" dirty="0" smtClean="0">
                                        <a:latin typeface="Cambria Math"/>
                                        <a:ea typeface="Cambria Math"/>
                                      </a:rPr>
                                      <m:t>∙</m:t>
                                    </m:r>
                                    <m:sSup>
                                      <m:sSupPr>
                                        <m:ctrlPr>
                                          <a:rPr lang="en-GB" sz="2400" b="0" i="1" dirty="0" smtClean="0">
                                            <a:latin typeface="Cambria Math" panose="02040503050406030204" pitchFamily="18" charset="0"/>
                                            <a:ea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GB" sz="24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𝑤</m:t>
                                        </m:r>
                                      </m:e>
                                      <m:sup>
                                        <m:r>
                                          <a:rPr lang="en-GB" sz="24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−</m:t>
                                        </m:r>
                                        <m:f>
                                          <m:fPr>
                                            <m:ctrlPr>
                                              <a:rPr lang="en-GB" sz="2400" b="0" i="1" dirty="0" smtClean="0">
                                                <a:latin typeface="Cambria Math" panose="02040503050406030204" pitchFamily="18" charset="0"/>
                                                <a:ea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GB" sz="2400" b="0" i="1" dirty="0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en-GB" sz="2400" b="0" i="1" dirty="0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sup>
                                    </m:sSup>
                                  </m:sup>
                                </m:sSup>
                              </m:oMath>
                            </m:oMathPara>
                          </a14:m>
                          <a:endParaRPr lang="en-GB" sz="2400" dirty="0"/>
                        </a:p>
                      </a:txBody>
                      <a:tcPr marL="18852" marR="18852" marT="9426" marB="9426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20601397"/>
                  </p:ext>
                </p:extLst>
              </p:nvPr>
            </p:nvGraphicFramePr>
            <p:xfrm>
              <a:off x="827584" y="548680"/>
              <a:ext cx="7632848" cy="5472607"/>
            </p:xfrm>
            <a:graphic>
              <a:graphicData uri="http://schemas.openxmlformats.org/drawingml/2006/table">
                <a:tbl>
                  <a:tblPr/>
                  <a:tblGrid>
                    <a:gridCol w="3757709"/>
                    <a:gridCol w="3875139"/>
                  </a:tblGrid>
                  <a:tr h="68714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 dirty="0"/>
                            <a:t>Type of Risk-Aversion</a:t>
                          </a:r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 dirty="0"/>
                            <a:t>Example of </a:t>
                          </a:r>
                          <a:r>
                            <a:rPr lang="en-GB" sz="2400" dirty="0" smtClean="0"/>
                            <a:t>utility functions </a:t>
                          </a:r>
                          <a:endParaRPr lang="en-GB" sz="2400" dirty="0"/>
                        </a:p>
                      </a:txBody>
                      <a:tcPr marL="26206" marR="26206" marT="13103" marB="1310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5706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 dirty="0"/>
                            <a:t>Increasing relative risk-aversion</a:t>
                          </a:r>
                        </a:p>
                      </a:txBody>
                      <a:tcPr marL="18852" marR="18852" marT="9426" marB="9426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8852" marR="18852" marT="9426" marB="9426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97013" t="-43969" b="-205447"/>
                          </a:stretch>
                        </a:blipFill>
                      </a:tcPr>
                    </a:tc>
                  </a:tr>
                  <a:tr h="16442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/>
                            <a:t>Constant relative risk-aversion</a:t>
                          </a:r>
                        </a:p>
                      </a:txBody>
                      <a:tcPr marL="18852" marR="18852" marT="9426" marB="9426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8852" marR="18852" marT="9426" marB="9426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97013" t="-137037" b="-95556"/>
                          </a:stretch>
                        </a:blipFill>
                      </a:tcPr>
                    </a:tc>
                  </a:tr>
                  <a:tr h="15706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400"/>
                            <a:t>Decreasing relative risk-aversion</a:t>
                          </a:r>
                        </a:p>
                      </a:txBody>
                      <a:tcPr marL="18852" marR="18852" marT="9426" marB="9426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8852" marR="18852" marT="9426" marB="9426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97013" t="-24806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7310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33586"/>
            <a:ext cx="10515600" cy="5782873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7529506"/>
                  </p:ext>
                </p:extLst>
              </p:nvPr>
            </p:nvGraphicFramePr>
            <p:xfrm>
              <a:off x="1397479" y="331388"/>
              <a:ext cx="9956322" cy="283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6917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6917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6917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6917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6917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610427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60000">
                    <a:tc>
                      <a:txBody>
                        <a:bodyPr/>
                        <a:lstStyle/>
                        <a:p>
                          <a:pPr algn="ctr"/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comparisons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Preferred item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Notation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rowSpan="6"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vs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≺</m:t>
                              </m:r>
                            </m:oMath>
                          </a14:m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 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≺</m:t>
                              </m:r>
                            </m:oMath>
                          </a14:m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 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≻ </m:t>
                              </m:r>
                            </m:oMath>
                          </a14:m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Indifferent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Milk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∼ </m:t>
                              </m:r>
                            </m:oMath>
                          </a14:m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Chocolate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 do not know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XXXX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Chocolate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≼ </m:t>
                              </m:r>
                            </m:oMath>
                          </a14:m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7529506"/>
                  </p:ext>
                </p:extLst>
              </p:nvPr>
            </p:nvGraphicFramePr>
            <p:xfrm>
              <a:off x="1397479" y="331388"/>
              <a:ext cx="9956322" cy="283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69179"/>
                    <a:gridCol w="1469179"/>
                    <a:gridCol w="1469179"/>
                    <a:gridCol w="1469179"/>
                    <a:gridCol w="1469179"/>
                    <a:gridCol w="2610427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comparisons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Preferred item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Notation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rowSpan="6"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vs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82009" t="-183333" r="-467" b="-5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82009" t="-283333" r="-467" b="-4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82009" t="-377049" r="-467" b="-319672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Indifferent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82009" t="-485000" r="-467" b="-225000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 do not know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XXXX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282009" t="-685000" r="-467" b="-25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97479" y="3450580"/>
                <a:ext cx="9956322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/>
                  <a:t>Problems:</a:t>
                </a:r>
              </a:p>
              <a:p>
                <a:pPr marL="342900" indent="-342900">
                  <a:buAutoNum type="arabicPeriod"/>
                </a:pPr>
                <a:r>
                  <a:rPr lang="en-GB" sz="2400" dirty="0" smtClean="0"/>
                  <a:t>Not complete:  # 5</a:t>
                </a:r>
              </a:p>
              <a:p>
                <a:pPr marL="342900" indent="-342900">
                  <a:buAutoNum type="arabicPeriod"/>
                </a:pPr>
                <a:r>
                  <a:rPr lang="en-GB" sz="2400" dirty="0" smtClean="0"/>
                  <a:t>Inconsistent:   Apple, Chocolate, Ice cream</a:t>
                </a:r>
              </a:p>
              <a:p>
                <a:pPr lvl="1"/>
                <a:r>
                  <a:rPr lang="en-GB" sz="2400" dirty="0" smtClean="0"/>
                  <a:t>Chocolate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≻</m:t>
                    </m:r>
                  </m:oMath>
                </a14:m>
                <a:r>
                  <a:rPr lang="en-GB" sz="2400" dirty="0" smtClean="0"/>
                  <a:t> Apple,   Apple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≻</m:t>
                    </m:r>
                  </m:oMath>
                </a14:m>
                <a:r>
                  <a:rPr lang="en-GB" sz="2400" dirty="0" smtClean="0"/>
                  <a:t>  Ice cream,  Ice cream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≽</m:t>
                    </m:r>
                  </m:oMath>
                </a14:m>
                <a:r>
                  <a:rPr lang="en-GB" sz="2400" dirty="0" smtClean="0"/>
                  <a:t> Chocolate</a:t>
                </a:r>
              </a:p>
              <a:p>
                <a:pPr lvl="1"/>
                <a:r>
                  <a:rPr lang="en-GB" sz="2400" u="sng" dirty="0" smtClean="0"/>
                  <a:t>No transitive preferences</a:t>
                </a:r>
                <a:r>
                  <a:rPr lang="en-GB" sz="2400" dirty="0" smtClean="0"/>
                  <a:t>   </a:t>
                </a:r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7479" y="3450580"/>
                <a:ext cx="9956322" cy="2308324"/>
              </a:xfrm>
              <a:prstGeom prst="rect">
                <a:avLst/>
              </a:prstGeom>
              <a:blipFill rotWithShape="0">
                <a:blip r:embed="rId3"/>
                <a:stretch>
                  <a:fillRect l="-979" t="-2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374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33586"/>
            <a:ext cx="10515600" cy="5782873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97479" y="3450580"/>
                <a:ext cx="9956322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/>
                  <a:t>Preferences are:</a:t>
                </a:r>
              </a:p>
              <a:p>
                <a:pPr marL="342900" indent="-342900">
                  <a:buAutoNum type="arabicPeriod"/>
                </a:pPr>
                <a:r>
                  <a:rPr lang="en-GB" sz="2400" dirty="0" smtClean="0"/>
                  <a:t>Complete</a:t>
                </a:r>
              </a:p>
              <a:p>
                <a:pPr marL="342900" indent="-342900">
                  <a:buAutoNum type="arabicPeriod"/>
                </a:pPr>
                <a:r>
                  <a:rPr lang="en-GB" sz="2400" dirty="0" smtClean="0"/>
                  <a:t>Consistent:   Ice cream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≻</m:t>
                    </m:r>
                  </m:oMath>
                </a14:m>
                <a:r>
                  <a:rPr lang="en-GB" sz="2400" dirty="0" smtClean="0"/>
                  <a:t> Chocolate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 </m:t>
                    </m:r>
                  </m:oMath>
                </a14:m>
                <a:r>
                  <a:rPr lang="en-GB" sz="2400" dirty="0" smtClean="0"/>
                  <a:t>Milk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≻</m:t>
                    </m:r>
                  </m:oMath>
                </a14:m>
                <a:r>
                  <a:rPr lang="en-GB" sz="2400" dirty="0" smtClean="0"/>
                  <a:t> Apple</a:t>
                </a:r>
              </a:p>
              <a:p>
                <a:pPr lvl="1"/>
                <a:r>
                  <a:rPr lang="en-GB" sz="2400" u="sng" dirty="0" smtClean="0"/>
                  <a:t>Transitive preferences</a:t>
                </a:r>
                <a:r>
                  <a:rPr lang="en-GB" sz="2400" dirty="0" smtClean="0"/>
                  <a:t>   </a:t>
                </a:r>
              </a:p>
              <a:p>
                <a:pPr lvl="1"/>
                <a:endParaRPr lang="en-GB" sz="2400" dirty="0"/>
              </a:p>
              <a:p>
                <a:pPr lvl="1"/>
                <a:r>
                  <a:rPr lang="en-GB" sz="2400" dirty="0" smtClean="0"/>
                  <a:t>When preferences are complete and transitive we say that </a:t>
                </a:r>
                <a:r>
                  <a:rPr lang="en-GB" sz="2400" b="1" dirty="0" smtClean="0"/>
                  <a:t>preferences are rational</a:t>
                </a:r>
                <a:r>
                  <a:rPr lang="en-GB" sz="2400" dirty="0" smtClean="0"/>
                  <a:t>.</a:t>
                </a:r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7479" y="3450580"/>
                <a:ext cx="9956322" cy="3046988"/>
              </a:xfrm>
              <a:prstGeom prst="rect">
                <a:avLst/>
              </a:prstGeom>
              <a:blipFill rotWithShape="0">
                <a:blip r:embed="rId2"/>
                <a:stretch>
                  <a:fillRect l="-979" t="-1600" r="-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7792704"/>
                  </p:ext>
                </p:extLst>
              </p:nvPr>
            </p:nvGraphicFramePr>
            <p:xfrm>
              <a:off x="1397479" y="331388"/>
              <a:ext cx="9956322" cy="283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6917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6917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6917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6917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6917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610427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60000">
                    <a:tc>
                      <a:txBody>
                        <a:bodyPr/>
                        <a:lstStyle/>
                        <a:p>
                          <a:pPr algn="ctr"/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comparisons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Preferred item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Notation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rowSpan="6"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vs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≺</m:t>
                              </m:r>
                            </m:oMath>
                          </a14:m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 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≺</m:t>
                              </m:r>
                            </m:oMath>
                          </a14:m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 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14:m>
                            <m:oMath xmlns:m="http://schemas.openxmlformats.org/officeDocument/2006/math">
                              <m:r>
                                <a:rPr lang="en-GB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≺ </m:t>
                              </m:r>
                            </m:oMath>
                          </a14:m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Indifferent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Milk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∼ </m:t>
                              </m:r>
                            </m:oMath>
                          </a14:m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Chocolate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ilk</m:t>
                              </m:r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≺</m:t>
                              </m:r>
                            </m:oMath>
                          </a14:m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 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6000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Chocolate</a:t>
                          </a:r>
                          <a14:m>
                            <m:oMath xmlns:m="http://schemas.openxmlformats.org/officeDocument/2006/math">
                              <m:r>
                                <a:rPr lang="en-GB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≺</m:t>
                              </m:r>
                            </m:oMath>
                          </a14:m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 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7792704"/>
                  </p:ext>
                </p:extLst>
              </p:nvPr>
            </p:nvGraphicFramePr>
            <p:xfrm>
              <a:off x="1397479" y="331388"/>
              <a:ext cx="9956322" cy="283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69179"/>
                    <a:gridCol w="1469179"/>
                    <a:gridCol w="1469179"/>
                    <a:gridCol w="1469179"/>
                    <a:gridCol w="1469179"/>
                    <a:gridCol w="2610427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comparisons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Preferred item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Notation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rowSpan="6"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vs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82009" t="-183333" r="-467" b="-5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82009" t="-283333" r="-467" b="-426667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Apple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82009" t="-377049" r="-467" b="-319672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Indifferent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82009" t="-485000" r="-467" b="-225000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Milk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82009" t="-585000" r="-467" b="-125000"/>
                          </a:stretch>
                        </a:blip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Chocolate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Ice cream 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solidFill>
                                <a:schemeClr val="tx1"/>
                              </a:solidFill>
                            </a:rPr>
                            <a:t>Ice cream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82009" t="-685000" r="-467" b="-25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1018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67419" y="198408"/>
                <a:ext cx="11086381" cy="657332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GB" dirty="0" smtClean="0"/>
                  <a:t>Usually we represent preferences using utility functions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/>
                  <a:t> 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dirty="0" smtClean="0"/>
                  <a:t> is an element of the set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(set of items) </a:t>
                </a:r>
              </a:p>
              <a:p>
                <a:pPr marL="0" indent="0">
                  <a:buNone/>
                </a:pPr>
                <a:r>
                  <a:rPr lang="en-GB" dirty="0" smtClean="0"/>
                  <a:t>In the previous example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={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𝐴𝑝𝑝𝑙𝑒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𝑀𝑖𝑙𝑘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𝐶h𝑜𝑐𝑜𝑙𝑎𝑡𝑒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𝐼𝑐𝑒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𝑐𝑟𝑒𝑎𝑚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endParaRPr lang="en-GB" dirty="0" smtClean="0"/>
              </a:p>
              <a:p>
                <a:pPr marL="0" indent="0">
                  <a:buNone/>
                </a:pPr>
                <a:r>
                  <a:rPr lang="en-GB" b="0" dirty="0" smtClean="0"/>
                  <a:t>A function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 smtClean="0"/>
                  <a:t> is an utility function representing preferences on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 if for each pair of items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</m:oMath>
                </a14:m>
                <a:endParaRPr lang="en-GB" b="0" dirty="0" smtClean="0"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en-GB" dirty="0" smtClean="0"/>
                  <a:t>If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≽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GB" dirty="0" smtClean="0"/>
                  <a:t> if and only if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)≥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 smtClean="0"/>
                  <a:t>Example:</a:t>
                </a:r>
              </a:p>
              <a:p>
                <a:pPr marL="0" indent="0">
                  <a:buNone/>
                </a:pPr>
                <a:r>
                  <a:rPr lang="en-GB" dirty="0" smtClean="0"/>
                  <a:t>In the previous example: </a:t>
                </a:r>
              </a:p>
              <a:p>
                <a:pPr marL="0" indent="0">
                  <a:buNone/>
                </a:pPr>
                <a:r>
                  <a:rPr lang="en-GB" dirty="0" smtClean="0"/>
                  <a:t>Ice cream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≻</m:t>
                    </m:r>
                  </m:oMath>
                </a14:m>
                <a:r>
                  <a:rPr lang="en-GB" dirty="0" smtClean="0"/>
                  <a:t> Chocolate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 </m:t>
                    </m:r>
                  </m:oMath>
                </a14:m>
                <a:r>
                  <a:rPr lang="en-GB" dirty="0" smtClean="0"/>
                  <a:t>Milk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≻</m:t>
                    </m:r>
                  </m:oMath>
                </a14:m>
                <a:r>
                  <a:rPr lang="en-GB" dirty="0" smtClean="0"/>
                  <a:t> Apple</a:t>
                </a:r>
              </a:p>
              <a:p>
                <a:pPr marL="0" indent="0">
                  <a:buNone/>
                </a:pPr>
                <a:r>
                  <a:rPr lang="en-GB" dirty="0" smtClean="0"/>
                  <a:t>Function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/>
                  <a:t> represents these preferences if and only if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GB" i="1" dirty="0"/>
                      <m:t>Ice</m:t>
                    </m:r>
                    <m:r>
                      <m:rPr>
                        <m:nor/>
                      </m:rPr>
                      <a:rPr lang="en-GB" i="1" dirty="0"/>
                      <m:t> </m:t>
                    </m:r>
                    <m:r>
                      <m:rPr>
                        <m:nor/>
                      </m:rPr>
                      <a:rPr lang="en-GB" i="1" dirty="0"/>
                      <m:t>cream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i="1" dirty="0" smtClean="0"/>
                  <a:t> </a:t>
                </a:r>
                <a14:m>
                  <m:oMath xmlns:m="http://schemas.openxmlformats.org/officeDocument/2006/math"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GB" i="1" dirty="0" smtClean="0"/>
                  <a:t>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𝐶h𝑜𝑐𝑜𝑙𝑎𝑡𝑒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i="1" dirty="0" smtClean="0"/>
                  <a:t>=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𝑀𝑖𝑙𝑘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i="1" dirty="0" smtClean="0"/>
                  <a:t> &gt;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𝐴𝑝𝑝𝑙𝑒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i="1" dirty="0" smtClean="0"/>
              </a:p>
              <a:p>
                <a:pPr marL="0" indent="0">
                  <a:buNone/>
                </a:pPr>
                <a:r>
                  <a:rPr lang="en-GB" dirty="0" smtClean="0"/>
                  <a:t>i.e.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GB" i="1" dirty="0"/>
                      <m:t>Ice</m:t>
                    </m:r>
                    <m:r>
                      <m:rPr>
                        <m:nor/>
                      </m:rPr>
                      <a:rPr lang="en-GB" i="1" dirty="0"/>
                      <m:t> </m:t>
                    </m:r>
                    <m:r>
                      <m:rPr>
                        <m:nor/>
                      </m:rPr>
                      <a:rPr lang="en-GB" i="1" dirty="0"/>
                      <m:t>cream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GB" i="1" dirty="0" smtClean="0"/>
                  <a:t> 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𝐶h𝑜𝑐𝑜𝑙𝑎𝑡𝑒</m:t>
                          </m:r>
                        </m:e>
                      </m:d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𝑀𝑖𝑙𝑘</m:t>
                          </m:r>
                        </m:e>
                      </m:d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=3   </m:t>
                      </m:r>
                    </m:oMath>
                  </m:oMathPara>
                </a14:m>
                <a:endParaRPr lang="en-GB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𝐴𝑝𝑝𝑙𝑒</m:t>
                          </m:r>
                        </m:e>
                      </m:d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GB" i="1" dirty="0"/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7419" y="198408"/>
                <a:ext cx="11086381" cy="6573328"/>
              </a:xfrm>
              <a:blipFill>
                <a:blip r:embed="rId2"/>
                <a:stretch>
                  <a:fillRect l="-1154" t="-2134" r="-935" b="-13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665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419" y="198408"/>
            <a:ext cx="11086381" cy="65733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Preferences can be represented by an utility function only if they are rational</a:t>
            </a:r>
            <a:endParaRPr lang="en-GB" i="1" dirty="0"/>
          </a:p>
          <a:p>
            <a:pPr marL="0" indent="0">
              <a:buNone/>
            </a:pPr>
            <a:r>
              <a:rPr lang="en-GB" dirty="0" smtClean="0"/>
              <a:t>(necessary condition)</a:t>
            </a:r>
          </a:p>
          <a:p>
            <a:pPr marL="0" indent="0">
              <a:buNone/>
            </a:pPr>
            <a:r>
              <a:rPr lang="en-GB" dirty="0" smtClean="0"/>
              <a:t>The reverse is not necessarily true: for example lexicographic preferences are rational but cannot be represented by an utility function</a:t>
            </a:r>
          </a:p>
          <a:p>
            <a:pPr marL="0" indent="0">
              <a:buNone/>
            </a:pPr>
            <a:r>
              <a:rPr lang="en-GB" dirty="0" smtClean="0"/>
              <a:t>We need more assumptions:</a:t>
            </a:r>
          </a:p>
          <a:p>
            <a:pPr marL="0" indent="0">
              <a:buNone/>
            </a:pPr>
            <a:r>
              <a:rPr lang="en-GB" dirty="0" smtClean="0"/>
              <a:t>For example either a finite set X or continuous preferences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24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241" y="1052736"/>
            <a:ext cx="11439330" cy="532859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GB" dirty="0"/>
              <a:t>Up until now, we have thought of the objects that our decision makers are choosing as being physical items</a:t>
            </a:r>
          </a:p>
          <a:p>
            <a:pPr marL="0" indent="0" algn="just">
              <a:buNone/>
            </a:pPr>
            <a:r>
              <a:rPr lang="en-GB" dirty="0"/>
              <a:t>However, we can also think of cases where the outcomes of the choices we make are uncertain - we don’t know exactly what will happen when we do a particular choice. For example:</a:t>
            </a:r>
          </a:p>
          <a:p>
            <a:pPr algn="just"/>
            <a:r>
              <a:rPr lang="en-GB" dirty="0"/>
              <a:t> You are deciding whether or not to invest in a business</a:t>
            </a:r>
          </a:p>
          <a:p>
            <a:pPr algn="just"/>
            <a:r>
              <a:rPr lang="en-GB" dirty="0"/>
              <a:t> You are deciding whether or not to go skiing next month</a:t>
            </a:r>
          </a:p>
          <a:p>
            <a:pPr algn="just"/>
            <a:r>
              <a:rPr lang="en-GB" dirty="0"/>
              <a:t> You are deciding whether or not to buy a house that straddles the San Andreas fault line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36712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Choice under risk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42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297" y="1052736"/>
            <a:ext cx="11291977" cy="532859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GB" dirty="0"/>
              <a:t>In each case the outcomes are uncertain. </a:t>
            </a:r>
          </a:p>
          <a:p>
            <a:pPr marL="0" indent="0" algn="just">
              <a:buNone/>
            </a:pPr>
            <a:r>
              <a:rPr lang="en-GB" dirty="0"/>
              <a:t>Here we are going to think about how to model a decision maker who is making such choices.</a:t>
            </a:r>
          </a:p>
          <a:p>
            <a:pPr marL="0" indent="0" algn="just">
              <a:buNone/>
            </a:pPr>
            <a:r>
              <a:rPr lang="en-GB" dirty="0"/>
              <a:t>Economists tend to differentiate between two different types of ways in which we may not know for certain what will happen in the future: </a:t>
            </a:r>
            <a:r>
              <a:rPr lang="en-GB" b="1" i="1" dirty="0"/>
              <a:t>risk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n-GB" b="1" i="1" dirty="0" smtClean="0"/>
              <a:t>ambiguity</a:t>
            </a:r>
            <a:r>
              <a:rPr lang="en-GB" dirty="0" smtClean="0"/>
              <a:t>.</a:t>
            </a:r>
            <a:endParaRPr lang="en-GB" dirty="0"/>
          </a:p>
          <a:p>
            <a:pPr marL="0" indent="0" algn="just">
              <a:buNone/>
            </a:pPr>
            <a:r>
              <a:rPr lang="en-GB" b="1" i="1" dirty="0"/>
              <a:t>Risk: </a:t>
            </a:r>
            <a:r>
              <a:rPr lang="en-GB" dirty="0"/>
              <a:t>the probabilities of different outcomes are known, </a:t>
            </a:r>
            <a:r>
              <a:rPr lang="en-GB" b="1" i="1" dirty="0" smtClean="0"/>
              <a:t>Ambiguity</a:t>
            </a:r>
            <a:r>
              <a:rPr lang="en-GB" dirty="0" smtClean="0"/>
              <a:t>: </a:t>
            </a:r>
            <a:r>
              <a:rPr lang="en-GB" dirty="0"/>
              <a:t>the probabilities of different outcomes are unknown</a:t>
            </a:r>
          </a:p>
          <a:p>
            <a:pPr marL="0" indent="0" algn="just">
              <a:buNone/>
            </a:pPr>
            <a:r>
              <a:rPr lang="en-GB" dirty="0"/>
              <a:t>Now we consider models of choice under risk,</a:t>
            </a:r>
          </a:p>
        </p:txBody>
      </p:sp>
    </p:spTree>
    <p:extLst>
      <p:ext uri="{BB962C8B-B14F-4D97-AF65-F5344CB8AC3E}">
        <p14:creationId xmlns:p14="http://schemas.microsoft.com/office/powerpoint/2010/main" val="29129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1685</Words>
  <Application>Microsoft Office PowerPoint</Application>
  <PresentationFormat>Widescreen</PresentationFormat>
  <Paragraphs>461</Paragraphs>
  <Slides>39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39</vt:i4>
      </vt:variant>
    </vt:vector>
  </HeadingPairs>
  <TitlesOfParts>
    <vt:vector size="45" baseType="lpstr">
      <vt:lpstr>Arial</vt:lpstr>
      <vt:lpstr>Calibri</vt:lpstr>
      <vt:lpstr>Calibri Light</vt:lpstr>
      <vt:lpstr>Cambria Math</vt:lpstr>
      <vt:lpstr>Wingdings</vt:lpstr>
      <vt:lpstr>Office Theme</vt:lpstr>
      <vt:lpstr>Lecture 1-2 Introduction to decision theory</vt:lpstr>
      <vt:lpstr>Preferences and Utility function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Choice under risk</vt:lpstr>
      <vt:lpstr>Presentazione standard di PowerPoint</vt:lpstr>
      <vt:lpstr>An example of choice under risk</vt:lpstr>
      <vt:lpstr>Presentazione standard di PowerPoint</vt:lpstr>
      <vt:lpstr>Lotteries (or prospects)</vt:lpstr>
      <vt:lpstr>Presentazione standard di PowerPoint</vt:lpstr>
      <vt:lpstr>Compound lotteries</vt:lpstr>
      <vt:lpstr>Presentazione standard di PowerPoint</vt:lpstr>
      <vt:lpstr>Expected Value</vt:lpstr>
      <vt:lpstr>St. Petersburg paradox</vt:lpstr>
      <vt:lpstr>Presentazione standard di PowerPoint</vt:lpstr>
      <vt:lpstr>Assumptions on preferences over lotteries</vt:lpstr>
      <vt:lpstr>Presentazione standard di PowerPoint</vt:lpstr>
      <vt:lpstr>Presentazione standard di PowerPoint</vt:lpstr>
      <vt:lpstr>Presentazione standard di PowerPoint</vt:lpstr>
      <vt:lpstr>Expected Utility </vt:lpstr>
      <vt:lpstr>Representation theorem</vt:lpstr>
      <vt:lpstr>Risk Attitudes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RHUL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Topics in game theory</dc:title>
  <dc:creator>Feri, Francesco</dc:creator>
  <cp:lastModifiedBy>FERI FRANCESCO</cp:lastModifiedBy>
  <cp:revision>63</cp:revision>
  <dcterms:created xsi:type="dcterms:W3CDTF">2019-04-01T08:31:04Z</dcterms:created>
  <dcterms:modified xsi:type="dcterms:W3CDTF">2019-04-03T14:40:07Z</dcterms:modified>
</cp:coreProperties>
</file>