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99" r:id="rId3"/>
    <p:sldId id="311" r:id="rId4"/>
    <p:sldId id="300" r:id="rId5"/>
    <p:sldId id="301" r:id="rId6"/>
    <p:sldId id="310" r:id="rId7"/>
    <p:sldId id="312" r:id="rId8"/>
    <p:sldId id="307" r:id="rId9"/>
    <p:sldId id="308" r:id="rId10"/>
    <p:sldId id="313" r:id="rId11"/>
    <p:sldId id="314" r:id="rId12"/>
    <p:sldId id="315" r:id="rId13"/>
    <p:sldId id="316" r:id="rId14"/>
    <p:sldId id="302" r:id="rId15"/>
    <p:sldId id="303" r:id="rId16"/>
    <p:sldId id="304" r:id="rId17"/>
    <p:sldId id="305" r:id="rId18"/>
    <p:sldId id="306" r:id="rId19"/>
    <p:sldId id="269" r:id="rId20"/>
    <p:sldId id="294" r:id="rId21"/>
    <p:sldId id="309" r:id="rId22"/>
    <p:sldId id="277" r:id="rId23"/>
    <p:sldId id="323" r:id="rId24"/>
    <p:sldId id="291" r:id="rId25"/>
    <p:sldId id="295" r:id="rId26"/>
    <p:sldId id="289" r:id="rId27"/>
    <p:sldId id="296" r:id="rId28"/>
    <p:sldId id="297" r:id="rId29"/>
    <p:sldId id="280" r:id="rId30"/>
    <p:sldId id="282" r:id="rId31"/>
    <p:sldId id="279" r:id="rId32"/>
    <p:sldId id="281" r:id="rId33"/>
    <p:sldId id="324" r:id="rId34"/>
    <p:sldId id="325" r:id="rId35"/>
    <p:sldId id="326" r:id="rId36"/>
    <p:sldId id="327" r:id="rId37"/>
    <p:sldId id="328" r:id="rId38"/>
    <p:sldId id="317" r:id="rId39"/>
    <p:sldId id="318" r:id="rId40"/>
    <p:sldId id="320" r:id="rId41"/>
    <p:sldId id="321" r:id="rId42"/>
    <p:sldId id="319" r:id="rId43"/>
    <p:sldId id="32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314" y="-684"/>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88517B33-2DD7-4D75-93DB-51B2FACA413E}" type="datetimeFigureOut">
              <a:rPr lang="en-GB" smtClean="0"/>
              <a:t>08/05/2019</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635F51AA-A7E0-4320-9B9F-FBF7D81F5959}" type="slidenum">
              <a:rPr lang="en-GB" smtClean="0"/>
              <a:t>‹N›</a:t>
            </a:fld>
            <a:endParaRPr lang="en-GB"/>
          </a:p>
        </p:txBody>
      </p:sp>
    </p:spTree>
    <p:extLst>
      <p:ext uri="{BB962C8B-B14F-4D97-AF65-F5344CB8AC3E}">
        <p14:creationId xmlns:p14="http://schemas.microsoft.com/office/powerpoint/2010/main" val="3541038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88517B33-2DD7-4D75-93DB-51B2FACA413E}" type="datetimeFigureOut">
              <a:rPr lang="en-GB" smtClean="0"/>
              <a:t>08/05/2019</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635F51AA-A7E0-4320-9B9F-FBF7D81F5959}" type="slidenum">
              <a:rPr lang="en-GB" smtClean="0"/>
              <a:t>‹N›</a:t>
            </a:fld>
            <a:endParaRPr lang="en-GB"/>
          </a:p>
        </p:txBody>
      </p:sp>
    </p:spTree>
    <p:extLst>
      <p:ext uri="{BB962C8B-B14F-4D97-AF65-F5344CB8AC3E}">
        <p14:creationId xmlns:p14="http://schemas.microsoft.com/office/powerpoint/2010/main" val="404906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88517B33-2DD7-4D75-93DB-51B2FACA413E}" type="datetimeFigureOut">
              <a:rPr lang="en-GB" smtClean="0"/>
              <a:t>08/05/2019</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635F51AA-A7E0-4320-9B9F-FBF7D81F5959}" type="slidenum">
              <a:rPr lang="en-GB" smtClean="0"/>
              <a:t>‹N›</a:t>
            </a:fld>
            <a:endParaRPr lang="en-GB"/>
          </a:p>
        </p:txBody>
      </p:sp>
    </p:spTree>
    <p:extLst>
      <p:ext uri="{BB962C8B-B14F-4D97-AF65-F5344CB8AC3E}">
        <p14:creationId xmlns:p14="http://schemas.microsoft.com/office/powerpoint/2010/main" val="390195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88517B33-2DD7-4D75-93DB-51B2FACA413E}" type="datetimeFigureOut">
              <a:rPr lang="en-GB" smtClean="0"/>
              <a:t>08/05/2019</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635F51AA-A7E0-4320-9B9F-FBF7D81F5959}" type="slidenum">
              <a:rPr lang="en-GB" smtClean="0"/>
              <a:t>‹N›</a:t>
            </a:fld>
            <a:endParaRPr lang="en-GB"/>
          </a:p>
        </p:txBody>
      </p:sp>
    </p:spTree>
    <p:extLst>
      <p:ext uri="{BB962C8B-B14F-4D97-AF65-F5344CB8AC3E}">
        <p14:creationId xmlns:p14="http://schemas.microsoft.com/office/powerpoint/2010/main" val="612950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88517B33-2DD7-4D75-93DB-51B2FACA413E}" type="datetimeFigureOut">
              <a:rPr lang="en-GB" smtClean="0"/>
              <a:t>08/05/2019</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635F51AA-A7E0-4320-9B9F-FBF7D81F5959}" type="slidenum">
              <a:rPr lang="en-GB" smtClean="0"/>
              <a:t>‹N›</a:t>
            </a:fld>
            <a:endParaRPr lang="en-GB"/>
          </a:p>
        </p:txBody>
      </p:sp>
    </p:spTree>
    <p:extLst>
      <p:ext uri="{BB962C8B-B14F-4D97-AF65-F5344CB8AC3E}">
        <p14:creationId xmlns:p14="http://schemas.microsoft.com/office/powerpoint/2010/main" val="1797409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88517B33-2DD7-4D75-93DB-51B2FACA413E}" type="datetimeFigureOut">
              <a:rPr lang="en-GB" smtClean="0"/>
              <a:t>08/05/2019</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635F51AA-A7E0-4320-9B9F-FBF7D81F5959}" type="slidenum">
              <a:rPr lang="en-GB" smtClean="0"/>
              <a:t>‹N›</a:t>
            </a:fld>
            <a:endParaRPr lang="en-GB"/>
          </a:p>
        </p:txBody>
      </p:sp>
    </p:spTree>
    <p:extLst>
      <p:ext uri="{BB962C8B-B14F-4D97-AF65-F5344CB8AC3E}">
        <p14:creationId xmlns:p14="http://schemas.microsoft.com/office/powerpoint/2010/main" val="316867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88517B33-2DD7-4D75-93DB-51B2FACA413E}" type="datetimeFigureOut">
              <a:rPr lang="en-GB" smtClean="0"/>
              <a:t>08/05/2019</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635F51AA-A7E0-4320-9B9F-FBF7D81F5959}" type="slidenum">
              <a:rPr lang="en-GB" smtClean="0"/>
              <a:t>‹N›</a:t>
            </a:fld>
            <a:endParaRPr lang="en-GB"/>
          </a:p>
        </p:txBody>
      </p:sp>
    </p:spTree>
    <p:extLst>
      <p:ext uri="{BB962C8B-B14F-4D97-AF65-F5344CB8AC3E}">
        <p14:creationId xmlns:p14="http://schemas.microsoft.com/office/powerpoint/2010/main" val="318517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fld id="{88517B33-2DD7-4D75-93DB-51B2FACA413E}" type="datetimeFigureOut">
              <a:rPr lang="en-GB" smtClean="0"/>
              <a:t>08/05/2019</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635F51AA-A7E0-4320-9B9F-FBF7D81F5959}" type="slidenum">
              <a:rPr lang="en-GB" smtClean="0"/>
              <a:t>‹N›</a:t>
            </a:fld>
            <a:endParaRPr lang="en-GB"/>
          </a:p>
        </p:txBody>
      </p:sp>
    </p:spTree>
    <p:extLst>
      <p:ext uri="{BB962C8B-B14F-4D97-AF65-F5344CB8AC3E}">
        <p14:creationId xmlns:p14="http://schemas.microsoft.com/office/powerpoint/2010/main" val="2035206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8517B33-2DD7-4D75-93DB-51B2FACA413E}" type="datetimeFigureOut">
              <a:rPr lang="en-GB" smtClean="0"/>
              <a:t>08/05/2019</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635F51AA-A7E0-4320-9B9F-FBF7D81F5959}" type="slidenum">
              <a:rPr lang="en-GB" smtClean="0"/>
              <a:t>‹N›</a:t>
            </a:fld>
            <a:endParaRPr lang="en-GB"/>
          </a:p>
        </p:txBody>
      </p:sp>
    </p:spTree>
    <p:extLst>
      <p:ext uri="{BB962C8B-B14F-4D97-AF65-F5344CB8AC3E}">
        <p14:creationId xmlns:p14="http://schemas.microsoft.com/office/powerpoint/2010/main" val="2422462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88517B33-2DD7-4D75-93DB-51B2FACA413E}" type="datetimeFigureOut">
              <a:rPr lang="en-GB" smtClean="0"/>
              <a:t>08/05/2019</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635F51AA-A7E0-4320-9B9F-FBF7D81F5959}" type="slidenum">
              <a:rPr lang="en-GB" smtClean="0"/>
              <a:t>‹N›</a:t>
            </a:fld>
            <a:endParaRPr lang="en-GB"/>
          </a:p>
        </p:txBody>
      </p:sp>
    </p:spTree>
    <p:extLst>
      <p:ext uri="{BB962C8B-B14F-4D97-AF65-F5344CB8AC3E}">
        <p14:creationId xmlns:p14="http://schemas.microsoft.com/office/powerpoint/2010/main" val="4178103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88517B33-2DD7-4D75-93DB-51B2FACA413E}" type="datetimeFigureOut">
              <a:rPr lang="en-GB" smtClean="0"/>
              <a:t>08/05/2019</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635F51AA-A7E0-4320-9B9F-FBF7D81F5959}" type="slidenum">
              <a:rPr lang="en-GB" smtClean="0"/>
              <a:t>‹N›</a:t>
            </a:fld>
            <a:endParaRPr lang="en-GB"/>
          </a:p>
        </p:txBody>
      </p:sp>
    </p:spTree>
    <p:extLst>
      <p:ext uri="{BB962C8B-B14F-4D97-AF65-F5344CB8AC3E}">
        <p14:creationId xmlns:p14="http://schemas.microsoft.com/office/powerpoint/2010/main" val="89306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17B33-2DD7-4D75-93DB-51B2FACA413E}" type="datetimeFigureOut">
              <a:rPr lang="en-GB" smtClean="0"/>
              <a:t>08/05/2019</a:t>
            </a:fld>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F51AA-A7E0-4320-9B9F-FBF7D81F5959}" type="slidenum">
              <a:rPr lang="en-GB" smtClean="0"/>
              <a:t>‹N›</a:t>
            </a:fld>
            <a:endParaRPr lang="en-GB"/>
          </a:p>
        </p:txBody>
      </p:sp>
    </p:spTree>
    <p:extLst>
      <p:ext uri="{BB962C8B-B14F-4D97-AF65-F5344CB8AC3E}">
        <p14:creationId xmlns:p14="http://schemas.microsoft.com/office/powerpoint/2010/main" val="1511220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49.emf"/><Relationship Id="rId13" Type="http://schemas.openxmlformats.org/officeDocument/2006/relationships/hyperlink" Target="https://www.european-bioplastics.org/news/publications/#MarketData" TargetMode="External"/><Relationship Id="rId3" Type="http://schemas.openxmlformats.org/officeDocument/2006/relationships/image" Target="../media/image44.png"/><Relationship Id="rId7" Type="http://schemas.openxmlformats.org/officeDocument/2006/relationships/image" Target="../media/image48.jpeg"/><Relationship Id="rId12" Type="http://schemas.openxmlformats.org/officeDocument/2006/relationships/hyperlink" Target="https://www.european-bioplastics.org/news/publications/#BackgroundPapers" TargetMode="External"/><Relationship Id="rId2" Type="http://schemas.openxmlformats.org/officeDocument/2006/relationships/hyperlink" Target="https://www.european-bioplastics.org/about-us/members-membership/members-list/" TargetMode="External"/><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hyperlink" Target="https://www.european-bioplastics.org/news/publications/#FactSheets" TargetMode="External"/><Relationship Id="rId5" Type="http://schemas.openxmlformats.org/officeDocument/2006/relationships/image" Target="../media/image46.png"/><Relationship Id="rId10" Type="http://schemas.openxmlformats.org/officeDocument/2006/relationships/hyperlink" Target="https://www.european-bioplastics.org/news/publications/#PositionPapers" TargetMode="External"/><Relationship Id="rId4" Type="http://schemas.openxmlformats.org/officeDocument/2006/relationships/image" Target="../media/image45.png"/><Relationship Id="rId9" Type="http://schemas.openxmlformats.org/officeDocument/2006/relationships/hyperlink" Target="https://www.european-bioplastics.org/news/publications/#General" TargetMode="External"/><Relationship Id="rId14" Type="http://schemas.openxmlformats.org/officeDocument/2006/relationships/hyperlink" Target="https://www.european-bioplastics.org/news/publications/#3rdPartyPublications"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en-GB"/>
          </a:p>
        </p:txBody>
      </p:sp>
      <p:sp>
        <p:nvSpPr>
          <p:cNvPr id="3" name="Sottotitolo 2"/>
          <p:cNvSpPr>
            <a:spLocks noGrp="1"/>
          </p:cNvSpPr>
          <p:nvPr>
            <p:ph type="subTitle" idx="1"/>
          </p:nvPr>
        </p:nvSpPr>
        <p:spPr/>
        <p:txBody>
          <a:bodyPr/>
          <a:lstStyle/>
          <a:p>
            <a:endParaRPr lang="en-GB"/>
          </a:p>
        </p:txBody>
      </p:sp>
      <p:pic>
        <p:nvPicPr>
          <p:cNvPr id="4" name="Immagine 3"/>
          <p:cNvPicPr>
            <a:picLocks noChangeAspect="1"/>
          </p:cNvPicPr>
          <p:nvPr/>
        </p:nvPicPr>
        <p:blipFill>
          <a:blip r:embed="rId2"/>
          <a:stretch>
            <a:fillRect/>
          </a:stretch>
        </p:blipFill>
        <p:spPr>
          <a:xfrm>
            <a:off x="3400818" y="249860"/>
            <a:ext cx="8693062" cy="6301580"/>
          </a:xfrm>
          <a:prstGeom prst="rect">
            <a:avLst/>
          </a:prstGeom>
        </p:spPr>
      </p:pic>
      <p:pic>
        <p:nvPicPr>
          <p:cNvPr id="5" name="Immagine 4"/>
          <p:cNvPicPr>
            <a:picLocks noChangeAspect="1"/>
          </p:cNvPicPr>
          <p:nvPr/>
        </p:nvPicPr>
        <p:blipFill>
          <a:blip r:embed="rId3"/>
          <a:stretch>
            <a:fillRect/>
          </a:stretch>
        </p:blipFill>
        <p:spPr>
          <a:xfrm>
            <a:off x="98120" y="2862597"/>
            <a:ext cx="3492632" cy="2558042"/>
          </a:xfrm>
          <a:prstGeom prst="rect">
            <a:avLst/>
          </a:prstGeom>
        </p:spPr>
      </p:pic>
    </p:spTree>
    <p:extLst>
      <p:ext uri="{BB962C8B-B14F-4D97-AF65-F5344CB8AC3E}">
        <p14:creationId xmlns:p14="http://schemas.microsoft.com/office/powerpoint/2010/main" val="2450081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210844" y="657616"/>
            <a:ext cx="7312667" cy="5596329"/>
          </a:xfrm>
          <a:prstGeom prst="rect">
            <a:avLst/>
          </a:prstGeom>
        </p:spPr>
      </p:pic>
    </p:spTree>
    <p:extLst>
      <p:ext uri="{BB962C8B-B14F-4D97-AF65-F5344CB8AC3E}">
        <p14:creationId xmlns:p14="http://schemas.microsoft.com/office/powerpoint/2010/main" val="2487832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440492" y="338203"/>
            <a:ext cx="8456560" cy="6464931"/>
          </a:xfrm>
          <a:prstGeom prst="rect">
            <a:avLst/>
          </a:prstGeom>
        </p:spPr>
      </p:pic>
    </p:spTree>
    <p:extLst>
      <p:ext uri="{BB962C8B-B14F-4D97-AF65-F5344CB8AC3E}">
        <p14:creationId xmlns:p14="http://schemas.microsoft.com/office/powerpoint/2010/main" val="4052310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947798" y="475989"/>
            <a:ext cx="7824164" cy="5928765"/>
          </a:xfrm>
          <a:prstGeom prst="rect">
            <a:avLst/>
          </a:prstGeom>
        </p:spPr>
      </p:pic>
    </p:spTree>
    <p:extLst>
      <p:ext uri="{BB962C8B-B14F-4D97-AF65-F5344CB8AC3E}">
        <p14:creationId xmlns:p14="http://schemas.microsoft.com/office/powerpoint/2010/main" val="2795909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515649" y="269199"/>
            <a:ext cx="9093896" cy="6366370"/>
          </a:xfrm>
          <a:prstGeom prst="rect">
            <a:avLst/>
          </a:prstGeom>
        </p:spPr>
      </p:pic>
    </p:spTree>
    <p:extLst>
      <p:ext uri="{BB962C8B-B14F-4D97-AF65-F5344CB8AC3E}">
        <p14:creationId xmlns:p14="http://schemas.microsoft.com/office/powerpoint/2010/main" val="3940426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505206" y="124366"/>
            <a:ext cx="6807895" cy="6436993"/>
          </a:xfrm>
          <a:prstGeom prst="rect">
            <a:avLst/>
          </a:prstGeom>
        </p:spPr>
      </p:pic>
    </p:spTree>
    <p:extLst>
      <p:ext uri="{BB962C8B-B14F-4D97-AF65-F5344CB8AC3E}">
        <p14:creationId xmlns:p14="http://schemas.microsoft.com/office/powerpoint/2010/main" val="4264696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81627" y="279814"/>
            <a:ext cx="4341613" cy="3712680"/>
          </a:xfrm>
          <a:prstGeom prst="rect">
            <a:avLst/>
          </a:prstGeom>
        </p:spPr>
      </p:pic>
      <p:pic>
        <p:nvPicPr>
          <p:cNvPr id="3" name="Immagine 2"/>
          <p:cNvPicPr>
            <a:picLocks noChangeAspect="1"/>
          </p:cNvPicPr>
          <p:nvPr/>
        </p:nvPicPr>
        <p:blipFill>
          <a:blip r:embed="rId3"/>
          <a:stretch>
            <a:fillRect/>
          </a:stretch>
        </p:blipFill>
        <p:spPr>
          <a:xfrm>
            <a:off x="3993669" y="2725238"/>
            <a:ext cx="4018258" cy="3631721"/>
          </a:xfrm>
          <a:prstGeom prst="rect">
            <a:avLst/>
          </a:prstGeom>
        </p:spPr>
      </p:pic>
      <p:pic>
        <p:nvPicPr>
          <p:cNvPr id="4" name="Immagine 3"/>
          <p:cNvPicPr>
            <a:picLocks noChangeAspect="1"/>
          </p:cNvPicPr>
          <p:nvPr/>
        </p:nvPicPr>
        <p:blipFill>
          <a:blip r:embed="rId4"/>
          <a:stretch>
            <a:fillRect/>
          </a:stretch>
        </p:blipFill>
        <p:spPr>
          <a:xfrm>
            <a:off x="8409083" y="1076511"/>
            <a:ext cx="3534484" cy="3515587"/>
          </a:xfrm>
          <a:prstGeom prst="rect">
            <a:avLst/>
          </a:prstGeom>
        </p:spPr>
      </p:pic>
    </p:spTree>
    <p:extLst>
      <p:ext uri="{BB962C8B-B14F-4D97-AF65-F5344CB8AC3E}">
        <p14:creationId xmlns:p14="http://schemas.microsoft.com/office/powerpoint/2010/main" val="2195634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332654" y="261160"/>
            <a:ext cx="7468962" cy="6348786"/>
          </a:xfrm>
          <a:prstGeom prst="rect">
            <a:avLst/>
          </a:prstGeom>
        </p:spPr>
      </p:pic>
    </p:spTree>
    <p:extLst>
      <p:ext uri="{BB962C8B-B14F-4D97-AF65-F5344CB8AC3E}">
        <p14:creationId xmlns:p14="http://schemas.microsoft.com/office/powerpoint/2010/main" val="756371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05951" y="190312"/>
            <a:ext cx="5174394" cy="4434826"/>
          </a:xfrm>
          <a:prstGeom prst="rect">
            <a:avLst/>
          </a:prstGeom>
        </p:spPr>
      </p:pic>
      <p:pic>
        <p:nvPicPr>
          <p:cNvPr id="4" name="Immagine 3"/>
          <p:cNvPicPr>
            <a:picLocks noChangeAspect="1"/>
          </p:cNvPicPr>
          <p:nvPr/>
        </p:nvPicPr>
        <p:blipFill>
          <a:blip r:embed="rId3"/>
          <a:stretch>
            <a:fillRect/>
          </a:stretch>
        </p:blipFill>
        <p:spPr>
          <a:xfrm>
            <a:off x="6479193" y="1444172"/>
            <a:ext cx="4655564" cy="4308308"/>
          </a:xfrm>
          <a:prstGeom prst="rect">
            <a:avLst/>
          </a:prstGeom>
        </p:spPr>
      </p:pic>
    </p:spTree>
    <p:extLst>
      <p:ext uri="{BB962C8B-B14F-4D97-AF65-F5344CB8AC3E}">
        <p14:creationId xmlns:p14="http://schemas.microsoft.com/office/powerpoint/2010/main" val="3539488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04643" y="254615"/>
            <a:ext cx="6810140" cy="6332113"/>
          </a:xfrm>
          <a:prstGeom prst="rect">
            <a:avLst/>
          </a:prstGeom>
        </p:spPr>
      </p:pic>
      <p:pic>
        <p:nvPicPr>
          <p:cNvPr id="3" name="Immagine 2"/>
          <p:cNvPicPr>
            <a:picLocks noChangeAspect="1"/>
          </p:cNvPicPr>
          <p:nvPr/>
        </p:nvPicPr>
        <p:blipFill>
          <a:blip r:embed="rId3"/>
          <a:stretch>
            <a:fillRect/>
          </a:stretch>
        </p:blipFill>
        <p:spPr>
          <a:xfrm>
            <a:off x="6858002" y="1194106"/>
            <a:ext cx="5098092" cy="4724890"/>
          </a:xfrm>
          <a:prstGeom prst="rect">
            <a:avLst/>
          </a:prstGeom>
        </p:spPr>
      </p:pic>
    </p:spTree>
    <p:extLst>
      <p:ext uri="{BB962C8B-B14F-4D97-AF65-F5344CB8AC3E}">
        <p14:creationId xmlns:p14="http://schemas.microsoft.com/office/powerpoint/2010/main" val="4288775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8641" y="752771"/>
            <a:ext cx="11582088" cy="5663089"/>
          </a:xfrm>
          <a:prstGeom prst="rect">
            <a:avLst/>
          </a:prstGeom>
        </p:spPr>
        <p:txBody>
          <a:bodyPr wrap="square">
            <a:spAutoFit/>
          </a:bodyPr>
          <a:lstStyle/>
          <a:p>
            <a:r>
              <a:rPr lang="en-GB" dirty="0">
                <a:solidFill>
                  <a:srgbClr val="000000"/>
                </a:solidFill>
                <a:latin typeface="Calibri" panose="020F0502020204030204" pitchFamily="34" charset="0"/>
              </a:rPr>
              <a:t>According to a report by U.S.-based market intelligence company Transparency Market Research, </a:t>
            </a:r>
            <a:r>
              <a:rPr lang="en-GB" dirty="0">
                <a:solidFill>
                  <a:srgbClr val="FF0000"/>
                </a:solidFill>
                <a:latin typeface="Calibri" panose="020F0502020204030204" pitchFamily="34" charset="0"/>
              </a:rPr>
              <a:t>the </a:t>
            </a:r>
            <a:r>
              <a:rPr lang="en-GB" sz="2000" dirty="0">
                <a:solidFill>
                  <a:srgbClr val="FF0000"/>
                </a:solidFill>
                <a:latin typeface="Calibri" panose="020F0502020204030204" pitchFamily="34" charset="0"/>
              </a:rPr>
              <a:t>green</a:t>
            </a:r>
            <a:r>
              <a:rPr lang="en-GB" dirty="0">
                <a:solidFill>
                  <a:srgbClr val="FF0000"/>
                </a:solidFill>
                <a:latin typeface="Calibri" panose="020F0502020204030204" pitchFamily="34" charset="0"/>
              </a:rPr>
              <a:t> sustainable packaging market (recycled, reusable &amp; (bio) degradable) is expected to surpass US$178 billion by 2018</a:t>
            </a:r>
            <a:r>
              <a:rPr lang="en-GB" dirty="0">
                <a:solidFill>
                  <a:srgbClr val="000000"/>
                </a:solidFill>
                <a:latin typeface="Calibri" panose="020F0502020204030204" pitchFamily="34" charset="0"/>
              </a:rPr>
              <a:t>. As more and more consumers become aware of green issue and environmental impact and choose to buy sustainability-conscious products, green packaging can be a big game-changer in the coming years. </a:t>
            </a:r>
          </a:p>
          <a:p>
            <a:endParaRPr lang="en-GB" dirty="0" smtClean="0">
              <a:solidFill>
                <a:srgbClr val="000000"/>
              </a:solidFill>
              <a:latin typeface="Calibri" panose="020F0502020204030204" pitchFamily="34" charset="0"/>
            </a:endParaRPr>
          </a:p>
          <a:p>
            <a:r>
              <a:rPr lang="en-GB" dirty="0" smtClean="0">
                <a:solidFill>
                  <a:srgbClr val="000000"/>
                </a:solidFill>
                <a:latin typeface="Calibri" panose="020F0502020204030204" pitchFamily="34" charset="0"/>
              </a:rPr>
              <a:t>There </a:t>
            </a:r>
            <a:r>
              <a:rPr lang="en-GB" dirty="0">
                <a:solidFill>
                  <a:srgbClr val="000000"/>
                </a:solidFill>
                <a:latin typeface="Calibri" panose="020F0502020204030204" pitchFamily="34" charset="0"/>
              </a:rPr>
              <a:t>will be three main sustainable packaging trends in the future: </a:t>
            </a:r>
          </a:p>
          <a:p>
            <a:r>
              <a:rPr lang="en-GB" b="1" dirty="0">
                <a:solidFill>
                  <a:srgbClr val="000000"/>
                </a:solidFill>
                <a:latin typeface="Calibri" panose="020F0502020204030204" pitchFamily="34" charset="0"/>
              </a:rPr>
              <a:t>#1 Trend: Bio or Plant-based Plastics despite of falling crude oil price </a:t>
            </a:r>
            <a:endParaRPr lang="en-GB" dirty="0">
              <a:solidFill>
                <a:srgbClr val="000000"/>
              </a:solidFill>
              <a:latin typeface="Calibri" panose="020F0502020204030204" pitchFamily="34" charset="0"/>
            </a:endParaRPr>
          </a:p>
          <a:p>
            <a:r>
              <a:rPr lang="en-GB" dirty="0" smtClean="0">
                <a:solidFill>
                  <a:srgbClr val="000000"/>
                </a:solidFill>
                <a:latin typeface="Calibri" panose="020F0502020204030204" pitchFamily="34" charset="0"/>
              </a:rPr>
              <a:t>Plant-based </a:t>
            </a:r>
            <a:r>
              <a:rPr lang="en-GB" dirty="0">
                <a:solidFill>
                  <a:srgbClr val="000000"/>
                </a:solidFill>
                <a:latin typeface="Calibri" panose="020F0502020204030204" pitchFamily="34" charset="0"/>
              </a:rPr>
              <a:t>plastics or bioplastics are poised to play a greater role in packaging and will play an even greater role in shaping consumer attitudes towards brands. An example is given by big brand companies such as Coca-Cola, which, as of June 2014, sold over 25 billion of its </a:t>
            </a:r>
            <a:r>
              <a:rPr lang="en-GB" dirty="0" err="1">
                <a:solidFill>
                  <a:srgbClr val="000000"/>
                </a:solidFill>
                <a:latin typeface="Calibri" panose="020F0502020204030204" pitchFamily="34" charset="0"/>
              </a:rPr>
              <a:t>PlantBottle</a:t>
            </a:r>
            <a:r>
              <a:rPr lang="en-GB" dirty="0">
                <a:solidFill>
                  <a:srgbClr val="000000"/>
                </a:solidFill>
                <a:latin typeface="Calibri" panose="020F0502020204030204" pitchFamily="34" charset="0"/>
              </a:rPr>
              <a:t>™ packages in about 40 countries. The company claims this has translated into 525,000 barrels of oil being saved. </a:t>
            </a:r>
          </a:p>
          <a:p>
            <a:r>
              <a:rPr lang="en-GB" b="1" dirty="0">
                <a:solidFill>
                  <a:srgbClr val="000000"/>
                </a:solidFill>
                <a:latin typeface="Calibri" panose="020F0502020204030204" pitchFamily="34" charset="0"/>
              </a:rPr>
              <a:t>#2 Trend 2: Smaller, Lighter and Less Packaging </a:t>
            </a:r>
            <a:endParaRPr lang="en-GB"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The biggest brands have already set goals to reduce packaging from sourcing. Mid-size and small brands will feel the pressure to follow suit. According to the Grocery Manufacturers Association (GMA), its members cut packaging weight by 1.5 billion pounds in the past three years and expected to reduce packaging weight by another 2.5 billion pounds through 2020. </a:t>
            </a:r>
          </a:p>
          <a:p>
            <a:r>
              <a:rPr lang="en-GB" b="1" dirty="0">
                <a:solidFill>
                  <a:srgbClr val="000000"/>
                </a:solidFill>
                <a:latin typeface="Calibri" panose="020F0502020204030204" pitchFamily="34" charset="0"/>
              </a:rPr>
              <a:t>#3 Trend: Recyclability </a:t>
            </a:r>
            <a:endParaRPr lang="en-GB"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Millions of tons of waste are generated in the process of producing and transporting packaging materials. Most consumers are likely already aware of these environmental issues. They want to know where a brand’s packaging material has been sourced from, what materials have been used for packaging, or whether the packaging can be recycled. </a:t>
            </a:r>
          </a:p>
        </p:txBody>
      </p:sp>
      <p:pic>
        <p:nvPicPr>
          <p:cNvPr id="3" name="Immagine 2"/>
          <p:cNvPicPr>
            <a:picLocks noChangeAspect="1"/>
          </p:cNvPicPr>
          <p:nvPr/>
        </p:nvPicPr>
        <p:blipFill rotWithShape="1">
          <a:blip r:embed="rId2"/>
          <a:srcRect t="28595" b="29161"/>
          <a:stretch/>
        </p:blipFill>
        <p:spPr>
          <a:xfrm>
            <a:off x="5989685" y="6302975"/>
            <a:ext cx="5927660" cy="464823"/>
          </a:xfrm>
          <a:prstGeom prst="rect">
            <a:avLst/>
          </a:prstGeom>
        </p:spPr>
      </p:pic>
      <p:sp>
        <p:nvSpPr>
          <p:cNvPr id="4" name="CasellaDiTesto 3"/>
          <p:cNvSpPr txBox="1"/>
          <p:nvPr/>
        </p:nvSpPr>
        <p:spPr>
          <a:xfrm flipH="1">
            <a:off x="853646" y="200417"/>
            <a:ext cx="5709992" cy="584775"/>
          </a:xfrm>
          <a:prstGeom prst="rect">
            <a:avLst/>
          </a:prstGeom>
          <a:noFill/>
        </p:spPr>
        <p:txBody>
          <a:bodyPr wrap="square" rtlCol="0">
            <a:spAutoFit/>
          </a:bodyPr>
          <a:lstStyle/>
          <a:p>
            <a:r>
              <a:rPr lang="it-IT" sz="3200" b="1" dirty="0" err="1" smtClean="0">
                <a:solidFill>
                  <a:srgbClr val="FF0000"/>
                </a:solidFill>
              </a:rPr>
              <a:t>Plastics</a:t>
            </a:r>
            <a:r>
              <a:rPr lang="it-IT" sz="3200" b="1" dirty="0" smtClean="0">
                <a:solidFill>
                  <a:srgbClr val="FF0000"/>
                </a:solidFill>
              </a:rPr>
              <a:t>, packaging and trends </a:t>
            </a:r>
            <a:endParaRPr lang="en-GB" sz="3200" b="1" dirty="0">
              <a:solidFill>
                <a:srgbClr val="FF0000"/>
              </a:solidFill>
            </a:endParaRPr>
          </a:p>
        </p:txBody>
      </p:sp>
    </p:spTree>
    <p:extLst>
      <p:ext uri="{BB962C8B-B14F-4D97-AF65-F5344CB8AC3E}">
        <p14:creationId xmlns:p14="http://schemas.microsoft.com/office/powerpoint/2010/main" val="66425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pic>
        <p:nvPicPr>
          <p:cNvPr id="5" name="Segnaposto contenuto 4"/>
          <p:cNvPicPr>
            <a:picLocks noGrp="1" noChangeAspect="1"/>
          </p:cNvPicPr>
          <p:nvPr>
            <p:ph idx="1"/>
          </p:nvPr>
        </p:nvPicPr>
        <p:blipFill>
          <a:blip r:embed="rId2"/>
          <a:stretch>
            <a:fillRect/>
          </a:stretch>
        </p:blipFill>
        <p:spPr>
          <a:xfrm>
            <a:off x="4375357" y="2755544"/>
            <a:ext cx="3441286" cy="2491500"/>
          </a:xfrm>
          <a:prstGeom prst="rect">
            <a:avLst/>
          </a:prstGeom>
        </p:spPr>
      </p:pic>
      <p:pic>
        <p:nvPicPr>
          <p:cNvPr id="4" name="Immagine 3"/>
          <p:cNvPicPr>
            <a:picLocks noChangeAspect="1"/>
          </p:cNvPicPr>
          <p:nvPr/>
        </p:nvPicPr>
        <p:blipFill>
          <a:blip r:embed="rId3"/>
          <a:stretch>
            <a:fillRect/>
          </a:stretch>
        </p:blipFill>
        <p:spPr>
          <a:xfrm>
            <a:off x="4051496" y="175520"/>
            <a:ext cx="8058451" cy="5924656"/>
          </a:xfrm>
          <a:prstGeom prst="rect">
            <a:avLst/>
          </a:prstGeom>
        </p:spPr>
      </p:pic>
      <p:pic>
        <p:nvPicPr>
          <p:cNvPr id="6" name="Immagine 5"/>
          <p:cNvPicPr>
            <a:picLocks noChangeAspect="1"/>
          </p:cNvPicPr>
          <p:nvPr/>
        </p:nvPicPr>
        <p:blipFill>
          <a:blip r:embed="rId4"/>
          <a:stretch>
            <a:fillRect/>
          </a:stretch>
        </p:blipFill>
        <p:spPr>
          <a:xfrm>
            <a:off x="2392017" y="695195"/>
            <a:ext cx="7573722" cy="5701058"/>
          </a:xfrm>
          <a:prstGeom prst="rect">
            <a:avLst/>
          </a:prstGeom>
          <a:ln>
            <a:solidFill>
              <a:schemeClr val="accent1"/>
            </a:solidFill>
          </a:ln>
        </p:spPr>
      </p:pic>
    </p:spTree>
    <p:extLst>
      <p:ext uri="{BB962C8B-B14F-4D97-AF65-F5344CB8AC3E}">
        <p14:creationId xmlns:p14="http://schemas.microsoft.com/office/powerpoint/2010/main" val="130914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484332" y="657616"/>
            <a:ext cx="9895563" cy="5964308"/>
          </a:xfrm>
          <a:prstGeom prst="rect">
            <a:avLst/>
          </a:prstGeom>
        </p:spPr>
      </p:pic>
    </p:spTree>
    <p:extLst>
      <p:ext uri="{BB962C8B-B14F-4D97-AF65-F5344CB8AC3E}">
        <p14:creationId xmlns:p14="http://schemas.microsoft.com/office/powerpoint/2010/main" val="641661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774561" y="478594"/>
            <a:ext cx="8253275" cy="5972310"/>
          </a:xfrm>
          <a:prstGeom prst="rect">
            <a:avLst/>
          </a:prstGeom>
        </p:spPr>
      </p:pic>
    </p:spTree>
    <p:extLst>
      <p:ext uri="{BB962C8B-B14F-4D97-AF65-F5344CB8AC3E}">
        <p14:creationId xmlns:p14="http://schemas.microsoft.com/office/powerpoint/2010/main" val="1874736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94360" y="50104"/>
            <a:ext cx="2213587" cy="2770132"/>
          </a:xfrm>
          <a:prstGeom prst="rect">
            <a:avLst/>
          </a:prstGeom>
        </p:spPr>
      </p:pic>
      <p:pic>
        <p:nvPicPr>
          <p:cNvPr id="3" name="Immagine 2"/>
          <p:cNvPicPr>
            <a:picLocks noChangeAspect="1"/>
          </p:cNvPicPr>
          <p:nvPr/>
        </p:nvPicPr>
        <p:blipFill>
          <a:blip r:embed="rId3"/>
          <a:stretch>
            <a:fillRect/>
          </a:stretch>
        </p:blipFill>
        <p:spPr>
          <a:xfrm>
            <a:off x="4484317" y="131147"/>
            <a:ext cx="6599067" cy="6639171"/>
          </a:xfrm>
          <a:prstGeom prst="rect">
            <a:avLst/>
          </a:prstGeom>
        </p:spPr>
      </p:pic>
      <p:sp>
        <p:nvSpPr>
          <p:cNvPr id="4" name="Rettangolo 3"/>
          <p:cNvSpPr/>
          <p:nvPr/>
        </p:nvSpPr>
        <p:spPr>
          <a:xfrm>
            <a:off x="93946" y="3541238"/>
            <a:ext cx="4453002" cy="2062103"/>
          </a:xfrm>
          <a:prstGeom prst="rect">
            <a:avLst/>
          </a:prstGeom>
        </p:spPr>
        <p:txBody>
          <a:bodyPr wrap="square">
            <a:spAutoFit/>
          </a:bodyPr>
          <a:lstStyle/>
          <a:p>
            <a:r>
              <a:rPr lang="en-GB" sz="1600" dirty="0">
                <a:solidFill>
                  <a:srgbClr val="58595B"/>
                </a:solidFill>
                <a:latin typeface="Helvetica" panose="020B0604020202020204" pitchFamily="34" charset="0"/>
              </a:rPr>
              <a:t>Companies need a single tool that measures environmental impacts in an integrated way together with other business issues. This</a:t>
            </a:r>
          </a:p>
          <a:p>
            <a:r>
              <a:rPr lang="en-GB" sz="1600" dirty="0">
                <a:solidFill>
                  <a:srgbClr val="58595B"/>
                </a:solidFill>
                <a:latin typeface="Helvetica" panose="020B0604020202020204" pitchFamily="34" charset="0"/>
              </a:rPr>
              <a:t>is where </a:t>
            </a:r>
            <a:r>
              <a:rPr lang="en-GB" sz="1600" b="1" dirty="0">
                <a:solidFill>
                  <a:srgbClr val="58595B"/>
                </a:solidFill>
                <a:latin typeface="Helvetica" panose="020B0604020202020204" pitchFamily="34" charset="0"/>
              </a:rPr>
              <a:t>natural capital valuation</a:t>
            </a:r>
            <a:r>
              <a:rPr lang="en-GB" sz="1600" dirty="0">
                <a:solidFill>
                  <a:srgbClr val="58595B"/>
                </a:solidFill>
                <a:latin typeface="Helvetica" panose="020B0604020202020204" pitchFamily="34" charset="0"/>
              </a:rPr>
              <a:t> comes in. </a:t>
            </a:r>
            <a:r>
              <a:rPr lang="en-GB" sz="1600" dirty="0" smtClean="0">
                <a:solidFill>
                  <a:srgbClr val="58595B"/>
                </a:solidFill>
                <a:latin typeface="Helvetica" panose="020B0604020202020204" pitchFamily="34" charset="0"/>
              </a:rPr>
              <a:t>The </a:t>
            </a:r>
            <a:r>
              <a:rPr lang="en-GB" sz="1600" dirty="0">
                <a:solidFill>
                  <a:srgbClr val="58595B"/>
                </a:solidFill>
                <a:latin typeface="Helvetica" panose="020B0604020202020204" pitchFamily="34" charset="0"/>
              </a:rPr>
              <a:t>technique enables companies to put a </a:t>
            </a:r>
            <a:r>
              <a:rPr lang="en-GB" sz="1600" dirty="0" smtClean="0">
                <a:solidFill>
                  <a:srgbClr val="58595B"/>
                </a:solidFill>
                <a:latin typeface="Helvetica" panose="020B0604020202020204" pitchFamily="34" charset="0"/>
              </a:rPr>
              <a:t>financial value </a:t>
            </a:r>
            <a:r>
              <a:rPr lang="en-GB" sz="1600" dirty="0">
                <a:solidFill>
                  <a:srgbClr val="58595B"/>
                </a:solidFill>
                <a:latin typeface="Helvetica" panose="020B0604020202020204" pitchFamily="34" charset="0"/>
              </a:rPr>
              <a:t>on a range of impacts, including plastic, so </a:t>
            </a:r>
            <a:r>
              <a:rPr lang="en-GB" sz="1600" dirty="0">
                <a:solidFill>
                  <a:srgbClr val="FF0000"/>
                </a:solidFill>
                <a:latin typeface="Helvetica" panose="020B0604020202020204" pitchFamily="34" charset="0"/>
              </a:rPr>
              <a:t>environmental management can be fully embedded within the business. </a:t>
            </a:r>
            <a:endParaRPr lang="en-GB" sz="1600" dirty="0">
              <a:solidFill>
                <a:srgbClr val="FF0000"/>
              </a:solidFill>
            </a:endParaRPr>
          </a:p>
        </p:txBody>
      </p:sp>
    </p:spTree>
    <p:extLst>
      <p:ext uri="{BB962C8B-B14F-4D97-AF65-F5344CB8AC3E}">
        <p14:creationId xmlns:p14="http://schemas.microsoft.com/office/powerpoint/2010/main" val="1762580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430670" y="532356"/>
            <a:ext cx="9402354" cy="5749447"/>
          </a:xfrm>
          <a:prstGeom prst="rect">
            <a:avLst/>
          </a:prstGeom>
        </p:spPr>
      </p:pic>
    </p:spTree>
    <p:extLst>
      <p:ext uri="{BB962C8B-B14F-4D97-AF65-F5344CB8AC3E}">
        <p14:creationId xmlns:p14="http://schemas.microsoft.com/office/powerpoint/2010/main" val="622578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70767" y="2059776"/>
            <a:ext cx="9682620" cy="4462760"/>
          </a:xfrm>
          <a:prstGeom prst="rect">
            <a:avLst/>
          </a:prstGeom>
          <a:ln>
            <a:solidFill>
              <a:schemeClr val="accent1"/>
            </a:solidFill>
          </a:ln>
        </p:spPr>
        <p:txBody>
          <a:bodyPr wrap="square">
            <a:spAutoFit/>
          </a:bodyPr>
          <a:lstStyle/>
          <a:p>
            <a:r>
              <a:rPr lang="en-GB" sz="3200" dirty="0">
                <a:solidFill>
                  <a:srgbClr val="65C398"/>
                </a:solidFill>
                <a:latin typeface="Helvetica" panose="020B0604020202020204" pitchFamily="34" charset="0"/>
              </a:rPr>
              <a:t>METHODOLOGY</a:t>
            </a:r>
          </a:p>
          <a:p>
            <a:r>
              <a:rPr lang="en-GB" b="1" dirty="0">
                <a:solidFill>
                  <a:srgbClr val="58595B"/>
                </a:solidFill>
                <a:latin typeface="Helvetica-Bold"/>
              </a:rPr>
              <a:t>The use of plastic causes environmental and social impacts. </a:t>
            </a:r>
            <a:r>
              <a:rPr lang="en-GB" dirty="0">
                <a:solidFill>
                  <a:srgbClr val="58595B"/>
                </a:solidFill>
                <a:latin typeface="Helvetica" panose="020B0604020202020204" pitchFamily="34" charset="0"/>
              </a:rPr>
              <a:t>For example, incinerating plastic </a:t>
            </a:r>
            <a:r>
              <a:rPr lang="en-GB" dirty="0" smtClean="0">
                <a:solidFill>
                  <a:srgbClr val="58595B"/>
                </a:solidFill>
                <a:latin typeface="Helvetica" panose="020B0604020202020204" pitchFamily="34" charset="0"/>
              </a:rPr>
              <a:t>at its </a:t>
            </a:r>
            <a:r>
              <a:rPr lang="en-GB" dirty="0">
                <a:solidFill>
                  <a:srgbClr val="58595B"/>
                </a:solidFill>
                <a:latin typeface="Helvetica" panose="020B0604020202020204" pitchFamily="34" charset="0"/>
              </a:rPr>
              <a:t>end-of-life has associated air pollution impacts. </a:t>
            </a:r>
            <a:r>
              <a:rPr lang="en-GB" dirty="0">
                <a:solidFill>
                  <a:srgbClr val="FF0000"/>
                </a:solidFill>
                <a:latin typeface="Helvetica" panose="020B0604020202020204" pitchFamily="34" charset="0"/>
              </a:rPr>
              <a:t>Applying ‘natural capital valuation’ allows </a:t>
            </a:r>
            <a:r>
              <a:rPr lang="en-GB" dirty="0" smtClean="0">
                <a:solidFill>
                  <a:srgbClr val="FF0000"/>
                </a:solidFill>
                <a:latin typeface="Helvetica" panose="020B0604020202020204" pitchFamily="34" charset="0"/>
              </a:rPr>
              <a:t>these impacts </a:t>
            </a:r>
            <a:r>
              <a:rPr lang="en-GB" dirty="0">
                <a:solidFill>
                  <a:srgbClr val="FF0000"/>
                </a:solidFill>
                <a:latin typeface="Helvetica" panose="020B0604020202020204" pitchFamily="34" charset="0"/>
              </a:rPr>
              <a:t>to be expressed in monetary terms, reflecting the scale of damage caused.</a:t>
            </a:r>
            <a:r>
              <a:rPr lang="en-GB" dirty="0">
                <a:solidFill>
                  <a:srgbClr val="58595B"/>
                </a:solidFill>
                <a:latin typeface="Helvetica" panose="020B0604020202020204" pitchFamily="34" charset="0"/>
              </a:rPr>
              <a:t> The </a:t>
            </a:r>
            <a:r>
              <a:rPr lang="en-GB" dirty="0" smtClean="0">
                <a:solidFill>
                  <a:srgbClr val="58595B"/>
                </a:solidFill>
                <a:latin typeface="Helvetica" panose="020B0604020202020204" pitchFamily="34" charset="0"/>
              </a:rPr>
              <a:t>overall value </a:t>
            </a:r>
            <a:r>
              <a:rPr lang="en-GB" dirty="0">
                <a:solidFill>
                  <a:srgbClr val="58595B"/>
                </a:solidFill>
                <a:latin typeface="Helvetica" panose="020B0604020202020204" pitchFamily="34" charset="0"/>
              </a:rPr>
              <a:t>or ‘natural capital cost’ gives an indication of the financial cost to companies were they </a:t>
            </a:r>
            <a:r>
              <a:rPr lang="en-GB" dirty="0" smtClean="0">
                <a:solidFill>
                  <a:srgbClr val="58595B"/>
                </a:solidFill>
                <a:latin typeface="Helvetica" panose="020B0604020202020204" pitchFamily="34" charset="0"/>
              </a:rPr>
              <a:t>to internalise </a:t>
            </a:r>
            <a:r>
              <a:rPr lang="en-GB" dirty="0">
                <a:solidFill>
                  <a:srgbClr val="58595B"/>
                </a:solidFill>
                <a:latin typeface="Helvetica" panose="020B0604020202020204" pitchFamily="34" charset="0"/>
              </a:rPr>
              <a:t>impacts associated with their current practices. </a:t>
            </a:r>
            <a:endParaRPr lang="en-GB" dirty="0" smtClean="0">
              <a:solidFill>
                <a:srgbClr val="58595B"/>
              </a:solidFill>
              <a:latin typeface="Helvetica" panose="020B0604020202020204" pitchFamily="34" charset="0"/>
            </a:endParaRPr>
          </a:p>
          <a:p>
            <a:endParaRPr lang="en-GB" dirty="0">
              <a:solidFill>
                <a:srgbClr val="58595B"/>
              </a:solidFill>
              <a:latin typeface="Helvetica" panose="020B0604020202020204" pitchFamily="34" charset="0"/>
            </a:endParaRPr>
          </a:p>
          <a:p>
            <a:r>
              <a:rPr lang="en-GB" dirty="0" smtClean="0">
                <a:solidFill>
                  <a:srgbClr val="58595B"/>
                </a:solidFill>
                <a:latin typeface="Helvetica" panose="020B0604020202020204" pitchFamily="34" charset="0"/>
              </a:rPr>
              <a:t>These </a:t>
            </a:r>
            <a:r>
              <a:rPr lang="en-GB" dirty="0">
                <a:solidFill>
                  <a:srgbClr val="58595B"/>
                </a:solidFill>
                <a:latin typeface="Helvetica" panose="020B0604020202020204" pitchFamily="34" charset="0"/>
              </a:rPr>
              <a:t>costs can also be factored </a:t>
            </a:r>
            <a:r>
              <a:rPr lang="en-GB" dirty="0" smtClean="0">
                <a:solidFill>
                  <a:srgbClr val="58595B"/>
                </a:solidFill>
                <a:latin typeface="Helvetica" panose="020B0604020202020204" pitchFamily="34" charset="0"/>
              </a:rPr>
              <a:t>into business </a:t>
            </a:r>
            <a:r>
              <a:rPr lang="en-GB" dirty="0">
                <a:solidFill>
                  <a:srgbClr val="58595B"/>
                </a:solidFill>
                <a:latin typeface="Helvetica" panose="020B0604020202020204" pitchFamily="34" charset="0"/>
              </a:rPr>
              <a:t>and investment decision making.</a:t>
            </a:r>
          </a:p>
          <a:p>
            <a:r>
              <a:rPr lang="en-GB" dirty="0">
                <a:solidFill>
                  <a:srgbClr val="58595B"/>
                </a:solidFill>
                <a:latin typeface="Helvetica" panose="020B0604020202020204" pitchFamily="34" charset="0"/>
              </a:rPr>
              <a:t>In order to quantify the natural capital cost of the impacts of plastic, the high-level </a:t>
            </a:r>
            <a:r>
              <a:rPr lang="en-GB" dirty="0" smtClean="0">
                <a:solidFill>
                  <a:srgbClr val="58595B"/>
                </a:solidFill>
                <a:latin typeface="Helvetica" panose="020B0604020202020204" pitchFamily="34" charset="0"/>
              </a:rPr>
              <a:t>methodology follows </a:t>
            </a:r>
            <a:r>
              <a:rPr lang="en-GB" dirty="0">
                <a:solidFill>
                  <a:srgbClr val="58595B"/>
                </a:solidFill>
                <a:latin typeface="Helvetica" panose="020B0604020202020204" pitchFamily="34" charset="0"/>
              </a:rPr>
              <a:t>six steps: </a:t>
            </a:r>
            <a:endParaRPr lang="en-GB" dirty="0" smtClean="0">
              <a:solidFill>
                <a:srgbClr val="58595B"/>
              </a:solidFill>
              <a:latin typeface="Helvetica" panose="020B0604020202020204" pitchFamily="34" charset="0"/>
            </a:endParaRPr>
          </a:p>
          <a:p>
            <a:r>
              <a:rPr lang="en-GB" dirty="0" smtClean="0">
                <a:solidFill>
                  <a:srgbClr val="FF0000"/>
                </a:solidFill>
                <a:latin typeface="Helvetica" panose="020B0604020202020204" pitchFamily="34" charset="0"/>
              </a:rPr>
              <a:t>sector </a:t>
            </a:r>
            <a:r>
              <a:rPr lang="en-GB" dirty="0">
                <a:solidFill>
                  <a:srgbClr val="FF0000"/>
                </a:solidFill>
                <a:latin typeface="Helvetica" panose="020B0604020202020204" pitchFamily="34" charset="0"/>
              </a:rPr>
              <a:t>selection, </a:t>
            </a:r>
            <a:endParaRPr lang="en-GB" dirty="0" smtClean="0">
              <a:solidFill>
                <a:srgbClr val="FF0000"/>
              </a:solidFill>
              <a:latin typeface="Helvetica" panose="020B0604020202020204" pitchFamily="34" charset="0"/>
            </a:endParaRPr>
          </a:p>
          <a:p>
            <a:r>
              <a:rPr lang="en-GB" dirty="0" smtClean="0">
                <a:solidFill>
                  <a:srgbClr val="FF0000"/>
                </a:solidFill>
                <a:latin typeface="Helvetica" panose="020B0604020202020204" pitchFamily="34" charset="0"/>
              </a:rPr>
              <a:t>plastic </a:t>
            </a:r>
            <a:r>
              <a:rPr lang="en-GB" dirty="0">
                <a:solidFill>
                  <a:srgbClr val="FF0000"/>
                </a:solidFill>
                <a:latin typeface="Helvetica" panose="020B0604020202020204" pitchFamily="34" charset="0"/>
              </a:rPr>
              <a:t>use quantification, </a:t>
            </a:r>
            <a:endParaRPr lang="en-GB" dirty="0" smtClean="0">
              <a:solidFill>
                <a:srgbClr val="FF0000"/>
              </a:solidFill>
              <a:latin typeface="Helvetica" panose="020B0604020202020204" pitchFamily="34" charset="0"/>
            </a:endParaRPr>
          </a:p>
          <a:p>
            <a:r>
              <a:rPr lang="en-GB" dirty="0" smtClean="0">
                <a:solidFill>
                  <a:srgbClr val="FF0000"/>
                </a:solidFill>
                <a:latin typeface="Helvetica" panose="020B0604020202020204" pitchFamily="34" charset="0"/>
              </a:rPr>
              <a:t>scope </a:t>
            </a:r>
            <a:r>
              <a:rPr lang="en-GB" dirty="0">
                <a:solidFill>
                  <a:srgbClr val="FF0000"/>
                </a:solidFill>
                <a:latin typeface="Helvetica" panose="020B0604020202020204" pitchFamily="34" charset="0"/>
              </a:rPr>
              <a:t>and boundary selection, </a:t>
            </a:r>
            <a:endParaRPr lang="en-GB" dirty="0" smtClean="0">
              <a:solidFill>
                <a:srgbClr val="FF0000"/>
              </a:solidFill>
              <a:latin typeface="Helvetica" panose="020B0604020202020204" pitchFamily="34" charset="0"/>
            </a:endParaRPr>
          </a:p>
          <a:p>
            <a:r>
              <a:rPr lang="en-GB" dirty="0" smtClean="0">
                <a:solidFill>
                  <a:srgbClr val="FF0000"/>
                </a:solidFill>
                <a:latin typeface="Helvetica" panose="020B0604020202020204" pitchFamily="34" charset="0"/>
              </a:rPr>
              <a:t>impact quantification</a:t>
            </a:r>
            <a:r>
              <a:rPr lang="en-GB" dirty="0">
                <a:solidFill>
                  <a:srgbClr val="FF0000"/>
                </a:solidFill>
                <a:latin typeface="Helvetica" panose="020B0604020202020204" pitchFamily="34" charset="0"/>
              </a:rPr>
              <a:t>, </a:t>
            </a:r>
            <a:endParaRPr lang="en-GB" dirty="0" smtClean="0">
              <a:solidFill>
                <a:srgbClr val="FF0000"/>
              </a:solidFill>
              <a:latin typeface="Helvetica" panose="020B0604020202020204" pitchFamily="34" charset="0"/>
            </a:endParaRPr>
          </a:p>
          <a:p>
            <a:r>
              <a:rPr lang="en-GB" dirty="0" smtClean="0">
                <a:solidFill>
                  <a:srgbClr val="FF0000"/>
                </a:solidFill>
                <a:latin typeface="Helvetica" panose="020B0604020202020204" pitchFamily="34" charset="0"/>
              </a:rPr>
              <a:t>and </a:t>
            </a:r>
            <a:r>
              <a:rPr lang="en-GB" dirty="0">
                <a:solidFill>
                  <a:srgbClr val="FF0000"/>
                </a:solidFill>
                <a:latin typeface="Helvetica" panose="020B0604020202020204" pitchFamily="34" charset="0"/>
              </a:rPr>
              <a:t>natural capital valuation and application.</a:t>
            </a:r>
            <a:endParaRPr lang="en-GB" dirty="0">
              <a:solidFill>
                <a:srgbClr val="FF0000"/>
              </a:solidFill>
            </a:endParaRPr>
          </a:p>
        </p:txBody>
      </p:sp>
      <p:sp>
        <p:nvSpPr>
          <p:cNvPr id="3" name="Rettangolo 2"/>
          <p:cNvSpPr/>
          <p:nvPr/>
        </p:nvSpPr>
        <p:spPr>
          <a:xfrm>
            <a:off x="557408" y="211453"/>
            <a:ext cx="11467578" cy="1754326"/>
          </a:xfrm>
          <a:prstGeom prst="rect">
            <a:avLst/>
          </a:prstGeom>
        </p:spPr>
        <p:txBody>
          <a:bodyPr wrap="square">
            <a:spAutoFit/>
          </a:bodyPr>
          <a:lstStyle/>
          <a:p>
            <a:r>
              <a:rPr lang="en-GB" b="1" dirty="0">
                <a:solidFill>
                  <a:srgbClr val="58595B"/>
                </a:solidFill>
                <a:latin typeface="Helvetica-Bold"/>
              </a:rPr>
              <a:t>Currently, there is no correlation between a sector’s disclosure rate and its plastic intensity</a:t>
            </a:r>
          </a:p>
          <a:p>
            <a:r>
              <a:rPr lang="en-GB" b="1" dirty="0">
                <a:solidFill>
                  <a:srgbClr val="58595B"/>
                </a:solidFill>
                <a:latin typeface="Helvetica-Bold"/>
              </a:rPr>
              <a:t>or absolute natural capital cost due to plastic. </a:t>
            </a:r>
            <a:r>
              <a:rPr lang="en-GB" dirty="0">
                <a:solidFill>
                  <a:srgbClr val="58595B"/>
                </a:solidFill>
                <a:latin typeface="Helvetica" panose="020B0604020202020204" pitchFamily="34" charset="0"/>
              </a:rPr>
              <a:t>This means that sectors which face the most</a:t>
            </a:r>
          </a:p>
          <a:p>
            <a:r>
              <a:rPr lang="en-GB" dirty="0">
                <a:solidFill>
                  <a:srgbClr val="58595B"/>
                </a:solidFill>
                <a:latin typeface="Helvetica" panose="020B0604020202020204" pitchFamily="34" charset="0"/>
              </a:rPr>
              <a:t>significant risks to their revenues from legislation, competition and consumer demand regarding</a:t>
            </a:r>
          </a:p>
          <a:p>
            <a:r>
              <a:rPr lang="en-GB" dirty="0">
                <a:solidFill>
                  <a:srgbClr val="58595B"/>
                </a:solidFill>
                <a:latin typeface="Helvetica" panose="020B0604020202020204" pitchFamily="34" charset="0"/>
              </a:rPr>
              <a:t>plastic need to consider being more transparent about how they are managing the potentially</a:t>
            </a:r>
          </a:p>
          <a:p>
            <a:r>
              <a:rPr lang="en-GB" dirty="0">
                <a:solidFill>
                  <a:srgbClr val="58595B"/>
                </a:solidFill>
                <a:latin typeface="Helvetica" panose="020B0604020202020204" pitchFamily="34" charset="0"/>
              </a:rPr>
              <a:t>material issue. It also suggests that disclosure may be more driven by external factors, such as</a:t>
            </a:r>
          </a:p>
          <a:p>
            <a:r>
              <a:rPr lang="en-GB" dirty="0">
                <a:solidFill>
                  <a:srgbClr val="58595B"/>
                </a:solidFill>
                <a:latin typeface="Helvetica" panose="020B0604020202020204" pitchFamily="34" charset="0"/>
              </a:rPr>
              <a:t>legislation and reputation, rather than an internal understanding of risks and opportunities.</a:t>
            </a:r>
            <a:endParaRPr lang="en-GB" dirty="0"/>
          </a:p>
        </p:txBody>
      </p:sp>
    </p:spTree>
    <p:extLst>
      <p:ext uri="{BB962C8B-B14F-4D97-AF65-F5344CB8AC3E}">
        <p14:creationId xmlns:p14="http://schemas.microsoft.com/office/powerpoint/2010/main" val="3359824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2668" y="3080473"/>
            <a:ext cx="10427918" cy="3139321"/>
          </a:xfrm>
          <a:prstGeom prst="rect">
            <a:avLst/>
          </a:prstGeom>
          <a:ln>
            <a:solidFill>
              <a:schemeClr val="accent1"/>
            </a:solidFill>
          </a:ln>
        </p:spPr>
        <p:txBody>
          <a:bodyPr wrap="square">
            <a:spAutoFit/>
          </a:bodyPr>
          <a:lstStyle/>
          <a:p>
            <a:r>
              <a:rPr lang="en-GB" b="1" dirty="0">
                <a:solidFill>
                  <a:srgbClr val="58595B"/>
                </a:solidFill>
                <a:latin typeface="Helvetica-Bold"/>
              </a:rPr>
              <a:t>Waste management, while necessary and better than littering, is costly and wastes resources</a:t>
            </a:r>
          </a:p>
          <a:p>
            <a:r>
              <a:rPr lang="en-GB" b="1" dirty="0">
                <a:solidFill>
                  <a:srgbClr val="58595B"/>
                </a:solidFill>
                <a:latin typeface="Helvetica-Bold"/>
              </a:rPr>
              <a:t>that could be put to good use through recycling. </a:t>
            </a:r>
            <a:r>
              <a:rPr lang="en-GB" dirty="0">
                <a:solidFill>
                  <a:srgbClr val="58595B"/>
                </a:solidFill>
                <a:latin typeface="Helvetica" panose="020B0604020202020204" pitchFamily="34" charset="0"/>
              </a:rPr>
              <a:t>Inadequate waste management is expensive to</a:t>
            </a:r>
          </a:p>
          <a:p>
            <a:r>
              <a:rPr lang="en-GB" dirty="0">
                <a:solidFill>
                  <a:srgbClr val="58595B"/>
                </a:solidFill>
                <a:latin typeface="Helvetica" panose="020B0604020202020204" pitchFamily="34" charset="0"/>
              </a:rPr>
              <a:t>society and often not internalised by businesses. </a:t>
            </a:r>
            <a:r>
              <a:rPr lang="en-GB" dirty="0">
                <a:solidFill>
                  <a:srgbClr val="FF0000"/>
                </a:solidFill>
                <a:latin typeface="Helvetica" panose="020B0604020202020204" pitchFamily="34" charset="0"/>
              </a:rPr>
              <a:t>Collection costs range from $20 to $250 per tonne</a:t>
            </a:r>
          </a:p>
          <a:p>
            <a:r>
              <a:rPr lang="en-GB" dirty="0">
                <a:solidFill>
                  <a:srgbClr val="58595B"/>
                </a:solidFill>
                <a:latin typeface="Helvetica" panose="020B0604020202020204" pitchFamily="34" charset="0"/>
              </a:rPr>
              <a:t>depending on the region, while </a:t>
            </a:r>
            <a:r>
              <a:rPr lang="en-GB" dirty="0">
                <a:solidFill>
                  <a:srgbClr val="FF0000"/>
                </a:solidFill>
                <a:latin typeface="Helvetica" panose="020B0604020202020204" pitchFamily="34" charset="0"/>
              </a:rPr>
              <a:t>landfill costs $10- $100/tonne </a:t>
            </a:r>
            <a:r>
              <a:rPr lang="en-GB" dirty="0">
                <a:solidFill>
                  <a:srgbClr val="58595B"/>
                </a:solidFill>
                <a:latin typeface="Helvetica" panose="020B0604020202020204" pitchFamily="34" charset="0"/>
              </a:rPr>
              <a:t>and </a:t>
            </a:r>
            <a:r>
              <a:rPr lang="en-GB" dirty="0">
                <a:solidFill>
                  <a:srgbClr val="FF0000"/>
                </a:solidFill>
                <a:latin typeface="Helvetica" panose="020B0604020202020204" pitchFamily="34" charset="0"/>
              </a:rPr>
              <a:t>incineration with energy recovery</a:t>
            </a:r>
          </a:p>
          <a:p>
            <a:r>
              <a:rPr lang="en-GB" dirty="0">
                <a:solidFill>
                  <a:srgbClr val="FF0000"/>
                </a:solidFill>
                <a:latin typeface="Helvetica" panose="020B0604020202020204" pitchFamily="34" charset="0"/>
              </a:rPr>
              <a:t>$40-200/tonne</a:t>
            </a:r>
            <a:r>
              <a:rPr lang="en-GB" dirty="0" smtClean="0">
                <a:solidFill>
                  <a:srgbClr val="58595B"/>
                </a:solidFill>
                <a:latin typeface="Helvetica" panose="020B0604020202020204" pitchFamily="34" charset="0"/>
              </a:rPr>
              <a:t>.</a:t>
            </a:r>
            <a:endParaRPr lang="en-GB" sz="800" dirty="0">
              <a:solidFill>
                <a:srgbClr val="58595B"/>
              </a:solidFill>
              <a:latin typeface="Helvetica" panose="020B0604020202020204" pitchFamily="34" charset="0"/>
            </a:endParaRPr>
          </a:p>
          <a:p>
            <a:r>
              <a:rPr lang="en-GB" dirty="0">
                <a:solidFill>
                  <a:srgbClr val="58595B"/>
                </a:solidFill>
                <a:latin typeface="Helvetica" panose="020B0604020202020204" pitchFamily="34" charset="0"/>
              </a:rPr>
              <a:t>According to the World Bank, </a:t>
            </a:r>
            <a:r>
              <a:rPr lang="en-GB" dirty="0">
                <a:solidFill>
                  <a:srgbClr val="FF0000"/>
                </a:solidFill>
                <a:latin typeface="Helvetica" panose="020B0604020202020204" pitchFamily="34" charset="0"/>
              </a:rPr>
              <a:t>the quantity of waste and related cost is likely to double by </a:t>
            </a:r>
            <a:r>
              <a:rPr lang="en-GB" dirty="0" smtClean="0">
                <a:solidFill>
                  <a:srgbClr val="FF0000"/>
                </a:solidFill>
                <a:latin typeface="Helvetica" panose="020B0604020202020204" pitchFamily="34" charset="0"/>
              </a:rPr>
              <a:t>2025. </a:t>
            </a:r>
            <a:r>
              <a:rPr lang="en-GB" sz="800" dirty="0" smtClean="0">
                <a:solidFill>
                  <a:srgbClr val="58595B"/>
                </a:solidFill>
                <a:latin typeface="Helvetica" panose="020B0604020202020204" pitchFamily="34" charset="0"/>
              </a:rPr>
              <a:t> </a:t>
            </a:r>
            <a:r>
              <a:rPr lang="en-GB" dirty="0">
                <a:solidFill>
                  <a:srgbClr val="58595B"/>
                </a:solidFill>
                <a:latin typeface="Helvetica" panose="020B0604020202020204" pitchFamily="34" charset="0"/>
              </a:rPr>
              <a:t>With</a:t>
            </a:r>
          </a:p>
          <a:p>
            <a:r>
              <a:rPr lang="en-GB" dirty="0">
                <a:solidFill>
                  <a:srgbClr val="58595B"/>
                </a:solidFill>
                <a:latin typeface="Helvetica" panose="020B0604020202020204" pitchFamily="34" charset="0"/>
              </a:rPr>
              <a:t>many countries un-prepared to handle this increase, waste and resource management will be an</a:t>
            </a:r>
          </a:p>
          <a:p>
            <a:r>
              <a:rPr lang="en-GB" dirty="0">
                <a:solidFill>
                  <a:srgbClr val="58595B"/>
                </a:solidFill>
                <a:latin typeface="Helvetica" panose="020B0604020202020204" pitchFamily="34" charset="0"/>
              </a:rPr>
              <a:t>increasingly important issue in the years to come for companies, particularly those who operate</a:t>
            </a:r>
          </a:p>
          <a:p>
            <a:r>
              <a:rPr lang="en-GB" dirty="0">
                <a:solidFill>
                  <a:srgbClr val="58595B"/>
                </a:solidFill>
                <a:latin typeface="Helvetica" panose="020B0604020202020204" pitchFamily="34" charset="0"/>
              </a:rPr>
              <a:t>across borders. </a:t>
            </a:r>
            <a:r>
              <a:rPr lang="en-GB" dirty="0">
                <a:solidFill>
                  <a:srgbClr val="FF0000"/>
                </a:solidFill>
                <a:latin typeface="Helvetica" panose="020B0604020202020204" pitchFamily="34" charset="0"/>
              </a:rPr>
              <a:t>Plastic is one of the toughest waste streams to handle</a:t>
            </a:r>
            <a:r>
              <a:rPr lang="en-GB" dirty="0">
                <a:solidFill>
                  <a:srgbClr val="58595B"/>
                </a:solidFill>
                <a:latin typeface="Helvetica" panose="020B0604020202020204" pitchFamily="34" charset="0"/>
              </a:rPr>
              <a:t>, and though the weight of</a:t>
            </a:r>
          </a:p>
          <a:p>
            <a:r>
              <a:rPr lang="en-GB" dirty="0">
                <a:solidFill>
                  <a:srgbClr val="58595B"/>
                </a:solidFill>
                <a:latin typeface="Helvetica" panose="020B0604020202020204" pitchFamily="34" charset="0"/>
              </a:rPr>
              <a:t>plastic waste might not be as big as that of other materials, its durability and volume often account for</a:t>
            </a:r>
          </a:p>
          <a:p>
            <a:r>
              <a:rPr lang="en-GB" dirty="0">
                <a:solidFill>
                  <a:srgbClr val="58595B"/>
                </a:solidFill>
                <a:latin typeface="Helvetica" panose="020B0604020202020204" pitchFamily="34" charset="0"/>
              </a:rPr>
              <a:t>a large proportion of a country’s waste issues.</a:t>
            </a:r>
            <a:endParaRPr lang="en-GB" dirty="0"/>
          </a:p>
        </p:txBody>
      </p:sp>
      <p:sp>
        <p:nvSpPr>
          <p:cNvPr id="3" name="Rettangolo 2"/>
          <p:cNvSpPr/>
          <p:nvPr/>
        </p:nvSpPr>
        <p:spPr>
          <a:xfrm>
            <a:off x="770351" y="699256"/>
            <a:ext cx="12457134" cy="2031325"/>
          </a:xfrm>
          <a:prstGeom prst="rect">
            <a:avLst/>
          </a:prstGeom>
        </p:spPr>
        <p:txBody>
          <a:bodyPr wrap="square">
            <a:spAutoFit/>
          </a:bodyPr>
          <a:lstStyle/>
          <a:p>
            <a:r>
              <a:rPr lang="en-GB" b="1" dirty="0">
                <a:solidFill>
                  <a:srgbClr val="58595B"/>
                </a:solidFill>
                <a:latin typeface="Helvetica-Bold"/>
              </a:rPr>
              <a:t>This research then analyses the exposure of companies to these risks and opportunities by</a:t>
            </a:r>
          </a:p>
          <a:p>
            <a:r>
              <a:rPr lang="en-GB" b="1" dirty="0">
                <a:solidFill>
                  <a:srgbClr val="58595B"/>
                </a:solidFill>
                <a:latin typeface="Helvetica-Bold"/>
              </a:rPr>
              <a:t>expressing quantities of plastic used as a natural capital cost. </a:t>
            </a:r>
            <a:r>
              <a:rPr lang="en-GB" dirty="0">
                <a:solidFill>
                  <a:srgbClr val="58595B"/>
                </a:solidFill>
                <a:latin typeface="Helvetica" panose="020B0604020202020204" pitchFamily="34" charset="0"/>
              </a:rPr>
              <a:t>The results show that the total</a:t>
            </a:r>
          </a:p>
          <a:p>
            <a:r>
              <a:rPr lang="en-GB" dirty="0">
                <a:solidFill>
                  <a:srgbClr val="58595B"/>
                </a:solidFill>
                <a:latin typeface="Helvetica" panose="020B0604020202020204" pitchFamily="34" charset="0"/>
              </a:rPr>
              <a:t>natural capital cost of plastic used in the consumer goods industry is </a:t>
            </a:r>
            <a:r>
              <a:rPr lang="en-GB" dirty="0">
                <a:solidFill>
                  <a:srgbClr val="FF0000"/>
                </a:solidFill>
                <a:latin typeface="Helvetica" panose="020B0604020202020204" pitchFamily="34" charset="0"/>
              </a:rPr>
              <a:t>over $75bn per year</a:t>
            </a:r>
            <a:r>
              <a:rPr lang="en-GB" dirty="0">
                <a:solidFill>
                  <a:srgbClr val="58595B"/>
                </a:solidFill>
                <a:latin typeface="Helvetica" panose="020B0604020202020204" pitchFamily="34" charset="0"/>
              </a:rPr>
              <a:t>. Broken</a:t>
            </a:r>
          </a:p>
          <a:p>
            <a:r>
              <a:rPr lang="en-GB" dirty="0">
                <a:solidFill>
                  <a:srgbClr val="58595B"/>
                </a:solidFill>
                <a:latin typeface="Helvetica" panose="020B0604020202020204" pitchFamily="34" charset="0"/>
              </a:rPr>
              <a:t>down by sector, </a:t>
            </a:r>
            <a:r>
              <a:rPr lang="en-GB" dirty="0">
                <a:solidFill>
                  <a:srgbClr val="FF0000"/>
                </a:solidFill>
                <a:latin typeface="Helvetica" panose="020B0604020202020204" pitchFamily="34" charset="0"/>
              </a:rPr>
              <a:t>food companies </a:t>
            </a:r>
            <a:r>
              <a:rPr lang="en-GB" dirty="0">
                <a:solidFill>
                  <a:srgbClr val="58595B"/>
                </a:solidFill>
                <a:latin typeface="Helvetica" panose="020B0604020202020204" pitchFamily="34" charset="0"/>
              </a:rPr>
              <a:t>are by far the largest contributor to this cost, responsible for </a:t>
            </a:r>
            <a:r>
              <a:rPr lang="en-GB" dirty="0">
                <a:solidFill>
                  <a:srgbClr val="FF0000"/>
                </a:solidFill>
                <a:latin typeface="Helvetica" panose="020B0604020202020204" pitchFamily="34" charset="0"/>
              </a:rPr>
              <a:t>23%</a:t>
            </a:r>
          </a:p>
          <a:p>
            <a:r>
              <a:rPr lang="en-GB" dirty="0">
                <a:solidFill>
                  <a:srgbClr val="FF0000"/>
                </a:solidFill>
                <a:latin typeface="Helvetica" panose="020B0604020202020204" pitchFamily="34" charset="0"/>
              </a:rPr>
              <a:t>of the total natural capital </a:t>
            </a:r>
            <a:r>
              <a:rPr lang="en-GB" dirty="0" smtClean="0">
                <a:solidFill>
                  <a:srgbClr val="FF0000"/>
                </a:solidFill>
                <a:latin typeface="Helvetica" panose="020B0604020202020204" pitchFamily="34" charset="0"/>
              </a:rPr>
              <a:t>cost</a:t>
            </a:r>
            <a:r>
              <a:rPr lang="en-GB" dirty="0" smtClean="0">
                <a:solidFill>
                  <a:srgbClr val="58595B"/>
                </a:solidFill>
                <a:latin typeface="Helvetica" panose="020B0604020202020204" pitchFamily="34" charset="0"/>
              </a:rPr>
              <a:t>. The </a:t>
            </a:r>
            <a:r>
              <a:rPr lang="en-GB" dirty="0">
                <a:solidFill>
                  <a:srgbClr val="58595B"/>
                </a:solidFill>
                <a:latin typeface="Helvetica" panose="020B0604020202020204" pitchFamily="34" charset="0"/>
              </a:rPr>
              <a:t>results also show each sector’s natural capital</a:t>
            </a:r>
          </a:p>
          <a:p>
            <a:r>
              <a:rPr lang="en-GB" dirty="0">
                <a:solidFill>
                  <a:srgbClr val="58595B"/>
                </a:solidFill>
                <a:latin typeface="Helvetica" panose="020B0604020202020204" pitchFamily="34" charset="0"/>
              </a:rPr>
              <a:t>intensity – or its natural capital cost per $1m of annual revenue. The toy sector has by far the highest</a:t>
            </a:r>
          </a:p>
          <a:p>
            <a:r>
              <a:rPr lang="en-GB" dirty="0">
                <a:solidFill>
                  <a:srgbClr val="58595B"/>
                </a:solidFill>
                <a:latin typeface="Helvetica" panose="020B0604020202020204" pitchFamily="34" charset="0"/>
              </a:rPr>
              <a:t>intensity, at 3.9% of revenue.</a:t>
            </a:r>
            <a:endParaRPr lang="en-GB" dirty="0"/>
          </a:p>
        </p:txBody>
      </p:sp>
    </p:spTree>
    <p:extLst>
      <p:ext uri="{BB962C8B-B14F-4D97-AF65-F5344CB8AC3E}">
        <p14:creationId xmlns:p14="http://schemas.microsoft.com/office/powerpoint/2010/main" val="1893251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r="40291"/>
          <a:stretch/>
        </p:blipFill>
        <p:spPr>
          <a:xfrm>
            <a:off x="0" y="112735"/>
            <a:ext cx="6337291" cy="6250488"/>
          </a:xfrm>
          <a:prstGeom prst="rect">
            <a:avLst/>
          </a:prstGeom>
        </p:spPr>
      </p:pic>
      <p:pic>
        <p:nvPicPr>
          <p:cNvPr id="3" name="Immagine 2"/>
          <p:cNvPicPr>
            <a:picLocks noChangeAspect="1"/>
          </p:cNvPicPr>
          <p:nvPr/>
        </p:nvPicPr>
        <p:blipFill>
          <a:blip r:embed="rId3"/>
          <a:stretch>
            <a:fillRect/>
          </a:stretch>
        </p:blipFill>
        <p:spPr>
          <a:xfrm>
            <a:off x="6337291" y="2095755"/>
            <a:ext cx="5963268" cy="2163866"/>
          </a:xfrm>
          <a:prstGeom prst="rect">
            <a:avLst/>
          </a:prstGeom>
        </p:spPr>
      </p:pic>
    </p:spTree>
    <p:extLst>
      <p:ext uri="{BB962C8B-B14F-4D97-AF65-F5344CB8AC3E}">
        <p14:creationId xmlns:p14="http://schemas.microsoft.com/office/powerpoint/2010/main" val="120084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13359" y="732555"/>
            <a:ext cx="11667994" cy="4893647"/>
          </a:xfrm>
          <a:prstGeom prst="rect">
            <a:avLst/>
          </a:prstGeom>
        </p:spPr>
        <p:txBody>
          <a:bodyPr wrap="square">
            <a:spAutoFit/>
          </a:bodyPr>
          <a:lstStyle/>
          <a:p>
            <a:r>
              <a:rPr lang="en-GB" sz="2400" b="1" dirty="0">
                <a:solidFill>
                  <a:srgbClr val="58595B"/>
                </a:solidFill>
                <a:latin typeface="Helvetica-Bold"/>
              </a:rPr>
              <a:t>The highest profile impact of waste plastic is when it is littered. </a:t>
            </a:r>
            <a:r>
              <a:rPr lang="en-GB" sz="2400" dirty="0">
                <a:solidFill>
                  <a:srgbClr val="58595B"/>
                </a:solidFill>
                <a:latin typeface="Helvetica" panose="020B0604020202020204" pitchFamily="34" charset="0"/>
              </a:rPr>
              <a:t>Once littered, it is costly </a:t>
            </a:r>
            <a:r>
              <a:rPr lang="en-GB" sz="2400" dirty="0" smtClean="0">
                <a:solidFill>
                  <a:srgbClr val="58595B"/>
                </a:solidFill>
                <a:latin typeface="Helvetica" panose="020B0604020202020204" pitchFamily="34" charset="0"/>
              </a:rPr>
              <a:t>to recover </a:t>
            </a:r>
            <a:r>
              <a:rPr lang="en-GB" sz="2400" dirty="0">
                <a:solidFill>
                  <a:srgbClr val="58595B"/>
                </a:solidFill>
                <a:latin typeface="Helvetica" panose="020B0604020202020204" pitchFamily="34" charset="0"/>
              </a:rPr>
              <a:t>and becomes a </a:t>
            </a:r>
            <a:r>
              <a:rPr lang="en-GB" sz="2400" dirty="0">
                <a:solidFill>
                  <a:srgbClr val="FF0000"/>
                </a:solidFill>
                <a:latin typeface="Helvetica" panose="020B0604020202020204" pitchFamily="34" charset="0"/>
              </a:rPr>
              <a:t>multigenerational problem due to its long degradation time</a:t>
            </a:r>
            <a:r>
              <a:rPr lang="en-GB" sz="2400" dirty="0">
                <a:solidFill>
                  <a:srgbClr val="58595B"/>
                </a:solidFill>
                <a:latin typeface="Helvetica" panose="020B0604020202020204" pitchFamily="34" charset="0"/>
              </a:rPr>
              <a:t>. Although it </a:t>
            </a:r>
            <a:r>
              <a:rPr lang="en-GB" sz="2400" dirty="0" smtClean="0">
                <a:solidFill>
                  <a:srgbClr val="58595B"/>
                </a:solidFill>
                <a:latin typeface="Helvetica" panose="020B0604020202020204" pitchFamily="34" charset="0"/>
              </a:rPr>
              <a:t>is typically </a:t>
            </a:r>
            <a:r>
              <a:rPr lang="en-GB" sz="2400" dirty="0">
                <a:solidFill>
                  <a:srgbClr val="58595B"/>
                </a:solidFill>
                <a:latin typeface="Helvetica" panose="020B0604020202020204" pitchFamily="34" charset="0"/>
              </a:rPr>
              <a:t>only considered an eyesore, its impact is felt throughout our communities, environment </a:t>
            </a:r>
            <a:r>
              <a:rPr lang="en-GB" sz="2400" dirty="0" smtClean="0">
                <a:solidFill>
                  <a:srgbClr val="58595B"/>
                </a:solidFill>
                <a:latin typeface="Helvetica" panose="020B0604020202020204" pitchFamily="34" charset="0"/>
              </a:rPr>
              <a:t>and increasingly </a:t>
            </a:r>
            <a:r>
              <a:rPr lang="en-GB" sz="2400" dirty="0">
                <a:solidFill>
                  <a:srgbClr val="58595B"/>
                </a:solidFill>
                <a:latin typeface="Helvetica" panose="020B0604020202020204" pitchFamily="34" charset="0"/>
              </a:rPr>
              <a:t>the ocean. </a:t>
            </a:r>
            <a:endParaRPr lang="en-GB" sz="2400" dirty="0" smtClean="0">
              <a:solidFill>
                <a:srgbClr val="58595B"/>
              </a:solidFill>
              <a:latin typeface="Helvetica" panose="020B0604020202020204" pitchFamily="34" charset="0"/>
            </a:endParaRPr>
          </a:p>
          <a:p>
            <a:endParaRPr lang="en-GB" sz="2400" dirty="0">
              <a:solidFill>
                <a:srgbClr val="58595B"/>
              </a:solidFill>
              <a:latin typeface="Helvetica" panose="020B0604020202020204" pitchFamily="34" charset="0"/>
            </a:endParaRPr>
          </a:p>
          <a:p>
            <a:r>
              <a:rPr lang="en-GB" sz="2400" dirty="0" smtClean="0">
                <a:solidFill>
                  <a:srgbClr val="58595B"/>
                </a:solidFill>
                <a:latin typeface="Helvetica" panose="020B0604020202020204" pitchFamily="34" charset="0"/>
              </a:rPr>
              <a:t>Litter </a:t>
            </a:r>
            <a:r>
              <a:rPr lang="en-GB" sz="2400" dirty="0">
                <a:solidFill>
                  <a:srgbClr val="58595B"/>
                </a:solidFill>
                <a:latin typeface="Helvetica" panose="020B0604020202020204" pitchFamily="34" charset="0"/>
              </a:rPr>
              <a:t>has an impact on land use, transport, animal and human health, safety,</a:t>
            </a:r>
          </a:p>
          <a:p>
            <a:r>
              <a:rPr lang="en-GB" sz="2400" dirty="0">
                <a:solidFill>
                  <a:srgbClr val="58595B"/>
                </a:solidFill>
                <a:latin typeface="Helvetica" panose="020B0604020202020204" pitchFamily="34" charset="0"/>
              </a:rPr>
              <a:t>flooding, community spirit and clean-up costs. It often makes its way to the ocean over time, due to </a:t>
            </a:r>
            <a:r>
              <a:rPr lang="en-GB" sz="2400" dirty="0" smtClean="0">
                <a:solidFill>
                  <a:srgbClr val="58595B"/>
                </a:solidFill>
                <a:latin typeface="Helvetica" panose="020B0604020202020204" pitchFamily="34" charset="0"/>
              </a:rPr>
              <a:t>its light </a:t>
            </a:r>
            <a:r>
              <a:rPr lang="en-GB" sz="2400" dirty="0">
                <a:solidFill>
                  <a:srgbClr val="58595B"/>
                </a:solidFill>
                <a:latin typeface="Helvetica" panose="020B0604020202020204" pitchFamily="34" charset="0"/>
              </a:rPr>
              <a:t>weight and durability, blown by the wind or via rivers and drains. While there is much </a:t>
            </a:r>
            <a:r>
              <a:rPr lang="en-GB" sz="2400" dirty="0" smtClean="0">
                <a:solidFill>
                  <a:srgbClr val="58595B"/>
                </a:solidFill>
                <a:latin typeface="Helvetica" panose="020B0604020202020204" pitchFamily="34" charset="0"/>
              </a:rPr>
              <a:t>uncertainty about </a:t>
            </a:r>
            <a:r>
              <a:rPr lang="en-GB" sz="2400" dirty="0">
                <a:solidFill>
                  <a:srgbClr val="58595B"/>
                </a:solidFill>
                <a:latin typeface="Helvetica" panose="020B0604020202020204" pitchFamily="34" charset="0"/>
              </a:rPr>
              <a:t>the extent of the problem, a report by the United Nations Environment Programme (UNEP</a:t>
            </a:r>
            <a:r>
              <a:rPr lang="en-GB" sz="2400" dirty="0" smtClean="0">
                <a:solidFill>
                  <a:srgbClr val="58595B"/>
                </a:solidFill>
                <a:latin typeface="Helvetica" panose="020B0604020202020204" pitchFamily="34" charset="0"/>
              </a:rPr>
              <a:t>) estimates </a:t>
            </a:r>
            <a:r>
              <a:rPr lang="en-GB" sz="2400" dirty="0">
                <a:solidFill>
                  <a:srgbClr val="58595B"/>
                </a:solidFill>
                <a:latin typeface="Helvetica" panose="020B0604020202020204" pitchFamily="34" charset="0"/>
              </a:rPr>
              <a:t>that </a:t>
            </a:r>
            <a:r>
              <a:rPr lang="en-GB" sz="2400" dirty="0">
                <a:solidFill>
                  <a:srgbClr val="FF0000"/>
                </a:solidFill>
                <a:latin typeface="Helvetica" panose="020B0604020202020204" pitchFamily="34" charset="0"/>
              </a:rPr>
              <a:t>6.4m tonnes of litter enter the ocean every year </a:t>
            </a:r>
            <a:r>
              <a:rPr lang="en-GB" sz="2400" dirty="0">
                <a:solidFill>
                  <a:srgbClr val="58595B"/>
                </a:solidFill>
                <a:latin typeface="Helvetica" panose="020B0604020202020204" pitchFamily="34" charset="0"/>
              </a:rPr>
              <a:t>– some eight million items every day</a:t>
            </a:r>
            <a:r>
              <a:rPr lang="en-GB" sz="2400" dirty="0" smtClean="0">
                <a:solidFill>
                  <a:srgbClr val="58595B"/>
                </a:solidFill>
                <a:latin typeface="Helvetica" panose="020B0604020202020204" pitchFamily="34" charset="0"/>
              </a:rPr>
              <a:t>.</a:t>
            </a:r>
            <a:endParaRPr lang="en-GB" sz="2400" dirty="0">
              <a:solidFill>
                <a:srgbClr val="58595B"/>
              </a:solidFill>
              <a:latin typeface="Helvetica" panose="020B0604020202020204" pitchFamily="34" charset="0"/>
            </a:endParaRPr>
          </a:p>
          <a:p>
            <a:r>
              <a:rPr lang="en-GB" sz="2400" dirty="0">
                <a:solidFill>
                  <a:srgbClr val="58595B"/>
                </a:solidFill>
                <a:latin typeface="Helvetica" panose="020B0604020202020204" pitchFamily="34" charset="0"/>
              </a:rPr>
              <a:t>This figure is likely to be an underestimate as the underlying research was published in 1975. </a:t>
            </a:r>
            <a:r>
              <a:rPr lang="en-GB" sz="2400" dirty="0" smtClean="0">
                <a:solidFill>
                  <a:srgbClr val="58595B"/>
                </a:solidFill>
                <a:latin typeface="Helvetica" panose="020B0604020202020204" pitchFamily="34" charset="0"/>
              </a:rPr>
              <a:t>Other studies </a:t>
            </a:r>
            <a:r>
              <a:rPr lang="en-GB" sz="2400" dirty="0">
                <a:solidFill>
                  <a:srgbClr val="58595B"/>
                </a:solidFill>
                <a:latin typeface="Helvetica" panose="020B0604020202020204" pitchFamily="34" charset="0"/>
              </a:rPr>
              <a:t>suggest between 10m and 20m tonnes a year.16,1</a:t>
            </a:r>
            <a:endParaRPr lang="en-GB" sz="2400" dirty="0"/>
          </a:p>
        </p:txBody>
      </p:sp>
    </p:spTree>
    <p:extLst>
      <p:ext uri="{BB962C8B-B14F-4D97-AF65-F5344CB8AC3E}">
        <p14:creationId xmlns:p14="http://schemas.microsoft.com/office/powerpoint/2010/main" val="1929042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44882" y="1305342"/>
            <a:ext cx="10578230" cy="1938992"/>
          </a:xfrm>
          <a:prstGeom prst="rect">
            <a:avLst/>
          </a:prstGeom>
          <a:ln>
            <a:solidFill>
              <a:schemeClr val="accent1"/>
            </a:solidFill>
          </a:ln>
        </p:spPr>
        <p:txBody>
          <a:bodyPr wrap="square">
            <a:spAutoFit/>
          </a:bodyPr>
          <a:lstStyle/>
          <a:p>
            <a:r>
              <a:rPr lang="en-GB" sz="2000" b="1" dirty="0">
                <a:solidFill>
                  <a:srgbClr val="58595B"/>
                </a:solidFill>
                <a:latin typeface="Helvetica-Bold"/>
              </a:rPr>
              <a:t>Plastic is the most common type of marine litter, comprising up to 80% of total waste </a:t>
            </a:r>
            <a:r>
              <a:rPr lang="en-GB" sz="2000" b="1" dirty="0" smtClean="0">
                <a:solidFill>
                  <a:srgbClr val="58595B"/>
                </a:solidFill>
                <a:latin typeface="Helvetica-Bold"/>
              </a:rPr>
              <a:t>in marine </a:t>
            </a:r>
            <a:r>
              <a:rPr lang="en-GB" sz="2000" b="1" dirty="0">
                <a:solidFill>
                  <a:srgbClr val="58595B"/>
                </a:solidFill>
                <a:latin typeface="Helvetica-Bold"/>
              </a:rPr>
              <a:t>litter surveys. </a:t>
            </a:r>
            <a:r>
              <a:rPr lang="en-GB" sz="2000" dirty="0">
                <a:solidFill>
                  <a:srgbClr val="58595B"/>
                </a:solidFill>
                <a:latin typeface="Helvetica" panose="020B0604020202020204" pitchFamily="34" charset="0"/>
              </a:rPr>
              <a:t>Most (over 80%) comes from land-based sources, with marine-based </a:t>
            </a:r>
            <a:r>
              <a:rPr lang="en-GB" sz="2000" dirty="0" smtClean="0">
                <a:solidFill>
                  <a:srgbClr val="58595B"/>
                </a:solidFill>
                <a:latin typeface="Helvetica" panose="020B0604020202020204" pitchFamily="34" charset="0"/>
              </a:rPr>
              <a:t>activities such </a:t>
            </a:r>
            <a:r>
              <a:rPr lang="en-GB" sz="2000" dirty="0">
                <a:solidFill>
                  <a:srgbClr val="58595B"/>
                </a:solidFill>
                <a:latin typeface="Helvetica" panose="020B0604020202020204" pitchFamily="34" charset="0"/>
              </a:rPr>
              <a:t>as shipping, cruise lines and fishing accounting for the remainder.5 Studies show that levels </a:t>
            </a:r>
            <a:r>
              <a:rPr lang="en-GB" sz="2000" dirty="0" smtClean="0">
                <a:solidFill>
                  <a:srgbClr val="58595B"/>
                </a:solidFill>
                <a:latin typeface="Helvetica" panose="020B0604020202020204" pitchFamily="34" charset="0"/>
              </a:rPr>
              <a:t>of litter </a:t>
            </a:r>
            <a:r>
              <a:rPr lang="en-GB" sz="2000" dirty="0">
                <a:solidFill>
                  <a:srgbClr val="58595B"/>
                </a:solidFill>
                <a:latin typeface="Helvetica" panose="020B0604020202020204" pitchFamily="34" charset="0"/>
              </a:rPr>
              <a:t>in the ocean are increasing in spite of efforts to control the problem. Industry bodies, businesses</a:t>
            </a:r>
            <a:r>
              <a:rPr lang="en-GB" sz="2000" dirty="0" smtClean="0">
                <a:solidFill>
                  <a:srgbClr val="58595B"/>
                </a:solidFill>
                <a:latin typeface="Helvetica" panose="020B0604020202020204" pitchFamily="34" charset="0"/>
              </a:rPr>
              <a:t>, governments</a:t>
            </a:r>
            <a:r>
              <a:rPr lang="en-GB" sz="2000" dirty="0">
                <a:solidFill>
                  <a:srgbClr val="58595B"/>
                </a:solidFill>
                <a:latin typeface="Helvetica" panose="020B0604020202020204" pitchFamily="34" charset="0"/>
              </a:rPr>
              <a:t>, civil society and international institutions are recognizing the magnitude of the </a:t>
            </a:r>
            <a:r>
              <a:rPr lang="en-GB" sz="2000" dirty="0" smtClean="0">
                <a:solidFill>
                  <a:srgbClr val="58595B"/>
                </a:solidFill>
                <a:latin typeface="Helvetica" panose="020B0604020202020204" pitchFamily="34" charset="0"/>
              </a:rPr>
              <a:t>issue and </a:t>
            </a:r>
            <a:r>
              <a:rPr lang="en-GB" sz="2000" dirty="0">
                <a:solidFill>
                  <a:srgbClr val="58595B"/>
                </a:solidFill>
                <a:latin typeface="Helvetica" panose="020B0604020202020204" pitchFamily="34" charset="0"/>
              </a:rPr>
              <a:t>the need to tackle it. </a:t>
            </a:r>
            <a:endParaRPr lang="en-GB" sz="2000" dirty="0"/>
          </a:p>
        </p:txBody>
      </p:sp>
      <p:sp>
        <p:nvSpPr>
          <p:cNvPr id="3" name="Rettangolo 2"/>
          <p:cNvSpPr/>
          <p:nvPr/>
        </p:nvSpPr>
        <p:spPr>
          <a:xfrm>
            <a:off x="450937" y="3736818"/>
            <a:ext cx="11386159" cy="2246769"/>
          </a:xfrm>
          <a:prstGeom prst="rect">
            <a:avLst/>
          </a:prstGeom>
          <a:ln>
            <a:solidFill>
              <a:schemeClr val="accent1"/>
            </a:solidFill>
          </a:ln>
        </p:spPr>
        <p:txBody>
          <a:bodyPr wrap="square">
            <a:spAutoFit/>
          </a:bodyPr>
          <a:lstStyle/>
          <a:p>
            <a:r>
              <a:rPr lang="en-GB" sz="2000" b="1" dirty="0">
                <a:solidFill>
                  <a:srgbClr val="58595B"/>
                </a:solidFill>
                <a:latin typeface="Helvetica-Bold"/>
              </a:rPr>
              <a:t>Plastic litter in the ocean kills, injures and harms wildlife. </a:t>
            </a:r>
            <a:r>
              <a:rPr lang="en-GB" sz="2000" dirty="0">
                <a:solidFill>
                  <a:srgbClr val="58595B"/>
                </a:solidFill>
                <a:latin typeface="Helvetica" panose="020B0604020202020204" pitchFamily="34" charset="0"/>
              </a:rPr>
              <a:t>Larger items such as plastic bags,</a:t>
            </a:r>
          </a:p>
          <a:p>
            <a:r>
              <a:rPr lang="en-GB" sz="2000" dirty="0">
                <a:solidFill>
                  <a:srgbClr val="58595B"/>
                </a:solidFill>
                <a:latin typeface="Helvetica" panose="020B0604020202020204" pitchFamily="34" charset="0"/>
              </a:rPr>
              <a:t>plastic strapping for packages and abandoned fishing gear can strangle marine animals. Bottle caps</a:t>
            </a:r>
            <a:r>
              <a:rPr lang="en-GB" sz="2000" dirty="0" smtClean="0">
                <a:solidFill>
                  <a:srgbClr val="58595B"/>
                </a:solidFill>
                <a:latin typeface="Helvetica" panose="020B0604020202020204" pitchFamily="34" charset="0"/>
              </a:rPr>
              <a:t>, plastic </a:t>
            </a:r>
            <a:r>
              <a:rPr lang="en-GB" sz="2000" dirty="0">
                <a:solidFill>
                  <a:srgbClr val="58595B"/>
                </a:solidFill>
                <a:latin typeface="Helvetica" panose="020B0604020202020204" pitchFamily="34" charset="0"/>
              </a:rPr>
              <a:t>cutlery, pens and cigarette lighters can be ingested and harm animals through internal </a:t>
            </a:r>
            <a:r>
              <a:rPr lang="en-GB" sz="2000" dirty="0" smtClean="0">
                <a:solidFill>
                  <a:srgbClr val="58595B"/>
                </a:solidFill>
                <a:latin typeface="Helvetica" panose="020B0604020202020204" pitchFamily="34" charset="0"/>
              </a:rPr>
              <a:t>damage and </a:t>
            </a:r>
            <a:r>
              <a:rPr lang="en-GB" sz="2000" dirty="0">
                <a:solidFill>
                  <a:srgbClr val="58595B"/>
                </a:solidFill>
                <a:latin typeface="Helvetica" panose="020B0604020202020204" pitchFamily="34" charset="0"/>
              </a:rPr>
              <a:t>starvation. There has been a 40% increase in the number of species reported to be affected </a:t>
            </a:r>
            <a:r>
              <a:rPr lang="en-GB" sz="2000" dirty="0" smtClean="0">
                <a:solidFill>
                  <a:srgbClr val="58595B"/>
                </a:solidFill>
                <a:latin typeface="Helvetica" panose="020B0604020202020204" pitchFamily="34" charset="0"/>
              </a:rPr>
              <a:t>by ingestion </a:t>
            </a:r>
            <a:r>
              <a:rPr lang="en-GB" sz="2000" dirty="0">
                <a:solidFill>
                  <a:srgbClr val="58595B"/>
                </a:solidFill>
                <a:latin typeface="Helvetica" panose="020B0604020202020204" pitchFamily="34" charset="0"/>
              </a:rPr>
              <a:t>and entanglement between 1997 and 2012, across all marine debris types. Of </a:t>
            </a:r>
            <a:r>
              <a:rPr lang="en-GB" sz="2000" dirty="0" smtClean="0">
                <a:solidFill>
                  <a:srgbClr val="58595B"/>
                </a:solidFill>
                <a:latin typeface="Helvetica" panose="020B0604020202020204" pitchFamily="34" charset="0"/>
              </a:rPr>
              <a:t>319 publications </a:t>
            </a:r>
            <a:r>
              <a:rPr lang="en-GB" sz="2000" dirty="0">
                <a:solidFill>
                  <a:srgbClr val="58595B"/>
                </a:solidFill>
                <a:latin typeface="Helvetica" panose="020B0604020202020204" pitchFamily="34" charset="0"/>
              </a:rPr>
              <a:t>reviewed in the same 2012 report, the majority of reports (76%) described </a:t>
            </a:r>
            <a:r>
              <a:rPr lang="en-GB" sz="2000" dirty="0" smtClean="0">
                <a:solidFill>
                  <a:srgbClr val="58595B"/>
                </a:solidFill>
                <a:latin typeface="Helvetica" panose="020B0604020202020204" pitchFamily="34" charset="0"/>
              </a:rPr>
              <a:t>encounters with </a:t>
            </a:r>
            <a:r>
              <a:rPr lang="en-GB" sz="2000" dirty="0">
                <a:solidFill>
                  <a:srgbClr val="58595B"/>
                </a:solidFill>
                <a:latin typeface="Helvetica" panose="020B0604020202020204" pitchFamily="34" charset="0"/>
              </a:rPr>
              <a:t>plastic debris as opposed to other types of material.</a:t>
            </a:r>
            <a:endParaRPr lang="en-GB" sz="2000" dirty="0"/>
          </a:p>
        </p:txBody>
      </p:sp>
    </p:spTree>
    <p:extLst>
      <p:ext uri="{BB962C8B-B14F-4D97-AF65-F5344CB8AC3E}">
        <p14:creationId xmlns:p14="http://schemas.microsoft.com/office/powerpoint/2010/main" val="1018811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2461366" y="169100"/>
            <a:ext cx="7215661" cy="6533555"/>
          </a:xfrm>
          <a:prstGeom prst="rect">
            <a:avLst/>
          </a:prstGeom>
        </p:spPr>
      </p:pic>
    </p:spTree>
    <p:extLst>
      <p:ext uri="{BB962C8B-B14F-4D97-AF65-F5344CB8AC3E}">
        <p14:creationId xmlns:p14="http://schemas.microsoft.com/office/powerpoint/2010/main" val="2033076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89764" y="278479"/>
            <a:ext cx="8993687" cy="6399681"/>
          </a:xfrm>
          <a:prstGeom prst="rect">
            <a:avLst/>
          </a:prstGeom>
        </p:spPr>
      </p:pic>
    </p:spTree>
    <p:extLst>
      <p:ext uri="{BB962C8B-B14F-4D97-AF65-F5344CB8AC3E}">
        <p14:creationId xmlns:p14="http://schemas.microsoft.com/office/powerpoint/2010/main" val="2357127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943123" y="100209"/>
            <a:ext cx="8642288" cy="6757791"/>
          </a:xfrm>
          <a:prstGeom prst="rect">
            <a:avLst/>
          </a:prstGeom>
        </p:spPr>
      </p:pic>
    </p:spTree>
    <p:extLst>
      <p:ext uri="{BB962C8B-B14F-4D97-AF65-F5344CB8AC3E}">
        <p14:creationId xmlns:p14="http://schemas.microsoft.com/office/powerpoint/2010/main" val="1501167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20105" y="182957"/>
            <a:ext cx="5804914" cy="6179452"/>
          </a:xfrm>
          <a:prstGeom prst="rect">
            <a:avLst/>
          </a:prstGeom>
        </p:spPr>
      </p:pic>
      <p:pic>
        <p:nvPicPr>
          <p:cNvPr id="3" name="Immagine 2"/>
          <p:cNvPicPr>
            <a:picLocks noChangeAspect="1"/>
          </p:cNvPicPr>
          <p:nvPr/>
        </p:nvPicPr>
        <p:blipFill>
          <a:blip r:embed="rId3"/>
          <a:stretch>
            <a:fillRect/>
          </a:stretch>
        </p:blipFill>
        <p:spPr>
          <a:xfrm>
            <a:off x="5524308" y="1989558"/>
            <a:ext cx="6259345" cy="3315213"/>
          </a:xfrm>
          <a:prstGeom prst="rect">
            <a:avLst/>
          </a:prstGeom>
        </p:spPr>
      </p:pic>
    </p:spTree>
    <p:extLst>
      <p:ext uri="{BB962C8B-B14F-4D97-AF65-F5344CB8AC3E}">
        <p14:creationId xmlns:p14="http://schemas.microsoft.com/office/powerpoint/2010/main" val="36671011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91745" y="1010021"/>
            <a:ext cx="5765638" cy="3687239"/>
          </a:xfrm>
          <a:prstGeom prst="rect">
            <a:avLst/>
          </a:prstGeom>
        </p:spPr>
      </p:pic>
      <p:pic>
        <p:nvPicPr>
          <p:cNvPr id="3" name="Immagine 2"/>
          <p:cNvPicPr>
            <a:picLocks noChangeAspect="1"/>
          </p:cNvPicPr>
          <p:nvPr/>
        </p:nvPicPr>
        <p:blipFill>
          <a:blip r:embed="rId3"/>
          <a:stretch>
            <a:fillRect/>
          </a:stretch>
        </p:blipFill>
        <p:spPr>
          <a:xfrm>
            <a:off x="5948368" y="620038"/>
            <a:ext cx="6083644" cy="4269178"/>
          </a:xfrm>
          <a:prstGeom prst="rect">
            <a:avLst/>
          </a:prstGeom>
        </p:spPr>
      </p:pic>
    </p:spTree>
    <p:extLst>
      <p:ext uri="{BB962C8B-B14F-4D97-AF65-F5344CB8AC3E}">
        <p14:creationId xmlns:p14="http://schemas.microsoft.com/office/powerpoint/2010/main" val="36877870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Grafi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298449"/>
            <a:ext cx="6203950" cy="46541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55600" y="5144012"/>
            <a:ext cx="11207125"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1997 EPRO was founded as pan-European association of 7 plastics recycling and recovery </a:t>
            </a:r>
            <a:r>
              <a:rPr kumimoji="0" lang="en-US" altLang="en-US" sz="2800" b="0" i="1"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organisations</a:t>
            </a:r>
            <a:r>
              <a:rPr kumimoji="0" lang="en-US" altLang="en-US" sz="28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28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 the year of its twentieth anniversary, EPRO expanded the number of its members to 20.</a:t>
            </a:r>
            <a:r>
              <a:rPr kumimoji="0" lang="en-GB" altLang="en-US" sz="2800" b="0" i="0" u="none" strike="noStrike" cap="none" normalizeH="0" baseline="0" dirty="0" smtClean="0">
                <a:ln>
                  <a:noFill/>
                </a:ln>
                <a:solidFill>
                  <a:schemeClr val="tx1"/>
                </a:solidFill>
                <a:effectLst/>
              </a:rPr>
              <a:t> </a:t>
            </a:r>
            <a:endParaRPr kumimoji="0" lang="en-GB"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67538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european-bioplastics.org/wp-content/uploads/2017/05/LogoBIOTECWebWeiss.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0550" y="2433639"/>
            <a:ext cx="1619250" cy="6191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s://www.european-bioplastics.org/wp-content/uploads/2016/04/Novamont-Logo.png">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0175" y="3276600"/>
            <a:ext cx="1428750" cy="876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european-bioplastics.org/wp-content/uploads/2017/03/SPhere-Vektoren.png">
            <a:hlinkClick r:id="rId2"/>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7725" y="3360737"/>
            <a:ext cx="1428750" cy="12287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s://www.european-bioplastics.org/wp-content/uploads/2017/10/TotalCorbionLogo_RGBedit.png">
            <a:hlinkClick r:id="rId2"/>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7725" y="4826000"/>
            <a:ext cx="2857500" cy="48577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450948" y="291584"/>
            <a:ext cx="6744154" cy="584775"/>
          </a:xfrm>
          <a:prstGeom prst="rect">
            <a:avLst/>
          </a:prstGeom>
        </p:spPr>
        <p:txBody>
          <a:bodyPr wrap="none">
            <a:spAutoFit/>
          </a:bodyPr>
          <a:lstStyle/>
          <a:p>
            <a:r>
              <a:rPr lang="en-GB" sz="3200" dirty="0"/>
              <a:t>https://www.european-bioplastics.org/</a:t>
            </a:r>
          </a:p>
        </p:txBody>
      </p:sp>
      <p:pic>
        <p:nvPicPr>
          <p:cNvPr id="13" name="Picture 2" descr="https://www.european-bioplastics.org/wp-content/uploads/2016/11/EUBP_Biobased_plastics-1024x62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798" y="1770750"/>
            <a:ext cx="7258050" cy="4408698"/>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p:cNvPicPr>
            <a:picLocks noChangeAspect="1"/>
          </p:cNvPicPr>
          <p:nvPr/>
        </p:nvPicPr>
        <p:blipFill>
          <a:blip r:embed="rId8"/>
          <a:stretch>
            <a:fillRect/>
          </a:stretch>
        </p:blipFill>
        <p:spPr>
          <a:xfrm>
            <a:off x="260448" y="1770750"/>
            <a:ext cx="7278121" cy="4451700"/>
          </a:xfrm>
          <a:prstGeom prst="rect">
            <a:avLst/>
          </a:prstGeom>
        </p:spPr>
      </p:pic>
      <p:sp>
        <p:nvSpPr>
          <p:cNvPr id="6" name="Rettangolo 5"/>
          <p:cNvSpPr/>
          <p:nvPr/>
        </p:nvSpPr>
        <p:spPr>
          <a:xfrm>
            <a:off x="8096250" y="159763"/>
            <a:ext cx="6096000" cy="2031325"/>
          </a:xfrm>
          <a:prstGeom prst="rect">
            <a:avLst/>
          </a:prstGeom>
        </p:spPr>
        <p:txBody>
          <a:bodyPr>
            <a:spAutoFit/>
          </a:bodyPr>
          <a:lstStyle/>
          <a:p>
            <a:r>
              <a:rPr lang="en-GB" b="1" dirty="0"/>
              <a:t>Publications</a:t>
            </a:r>
          </a:p>
          <a:p>
            <a:pPr>
              <a:buFont typeface="Arial" panose="020B0604020202020204" pitchFamily="34" charset="0"/>
              <a:buChar char="•"/>
            </a:pPr>
            <a:r>
              <a:rPr lang="en-GB" dirty="0">
                <a:hlinkClick r:id="rId9"/>
              </a:rPr>
              <a:t>General</a:t>
            </a:r>
            <a:endParaRPr lang="en-GB" dirty="0"/>
          </a:p>
          <a:p>
            <a:pPr>
              <a:buFont typeface="Arial" panose="020B0604020202020204" pitchFamily="34" charset="0"/>
              <a:buChar char="•"/>
            </a:pPr>
            <a:r>
              <a:rPr lang="en-GB" dirty="0">
                <a:hlinkClick r:id="rId10"/>
              </a:rPr>
              <a:t>Position Papers</a:t>
            </a:r>
            <a:endParaRPr lang="en-GB" dirty="0"/>
          </a:p>
          <a:p>
            <a:pPr>
              <a:buFont typeface="Arial" panose="020B0604020202020204" pitchFamily="34" charset="0"/>
              <a:buChar char="•"/>
            </a:pPr>
            <a:r>
              <a:rPr lang="en-GB" dirty="0">
                <a:hlinkClick r:id="rId11"/>
              </a:rPr>
              <a:t>Fact Sheets</a:t>
            </a:r>
            <a:endParaRPr lang="en-GB" dirty="0"/>
          </a:p>
          <a:p>
            <a:pPr>
              <a:buFont typeface="Arial" panose="020B0604020202020204" pitchFamily="34" charset="0"/>
              <a:buChar char="•"/>
            </a:pPr>
            <a:r>
              <a:rPr lang="en-GB" dirty="0">
                <a:hlinkClick r:id="rId12"/>
              </a:rPr>
              <a:t>Background Papers</a:t>
            </a:r>
            <a:endParaRPr lang="en-GB" dirty="0"/>
          </a:p>
          <a:p>
            <a:pPr>
              <a:buFont typeface="Arial" panose="020B0604020202020204" pitchFamily="34" charset="0"/>
              <a:buChar char="•"/>
            </a:pPr>
            <a:r>
              <a:rPr lang="en-GB" dirty="0">
                <a:hlinkClick r:id="rId13"/>
              </a:rPr>
              <a:t>Market Data</a:t>
            </a:r>
            <a:endParaRPr lang="en-GB" dirty="0"/>
          </a:p>
          <a:p>
            <a:pPr>
              <a:buFont typeface="Arial" panose="020B0604020202020204" pitchFamily="34" charset="0"/>
              <a:buChar char="•"/>
            </a:pPr>
            <a:r>
              <a:rPr lang="en-GB" dirty="0">
                <a:hlinkClick r:id="rId14"/>
              </a:rPr>
              <a:t>3rd Party Publications</a:t>
            </a:r>
            <a:endParaRPr lang="en-GB" dirty="0"/>
          </a:p>
        </p:txBody>
      </p:sp>
    </p:spTree>
    <p:extLst>
      <p:ext uri="{BB962C8B-B14F-4D97-AF65-F5344CB8AC3E}">
        <p14:creationId xmlns:p14="http://schemas.microsoft.com/office/powerpoint/2010/main" val="9141549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ttps://www.european-bioplastics.org/wp-content/uploads/2016/02/2.1_Material-Koordinatensystem_eng_2015_1501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455554"/>
            <a:ext cx="7686674" cy="594689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Rettangolo 2"/>
          <p:cNvSpPr/>
          <p:nvPr/>
        </p:nvSpPr>
        <p:spPr>
          <a:xfrm>
            <a:off x="527050" y="915938"/>
            <a:ext cx="3181350" cy="4524315"/>
          </a:xfrm>
          <a:prstGeom prst="rect">
            <a:avLst/>
          </a:prstGeom>
        </p:spPr>
        <p:txBody>
          <a:bodyPr wrap="square">
            <a:spAutoFit/>
          </a:bodyPr>
          <a:lstStyle/>
          <a:p>
            <a:r>
              <a:rPr lang="en-GB" b="1" dirty="0"/>
              <a:t>Benefits of bioplastics</a:t>
            </a:r>
            <a:r>
              <a:rPr lang="en-GB" dirty="0"/>
              <a:t/>
            </a:r>
            <a:br>
              <a:rPr lang="en-GB" dirty="0"/>
            </a:br>
            <a:r>
              <a:rPr lang="en-GB" dirty="0" err="1"/>
              <a:t>Bioplastics</a:t>
            </a:r>
            <a:r>
              <a:rPr lang="en-GB" dirty="0"/>
              <a:t> are driving the evolution of plastics. There are two major advantages of </a:t>
            </a:r>
            <a:r>
              <a:rPr lang="en-GB" dirty="0" err="1"/>
              <a:t>biobased</a:t>
            </a:r>
            <a:r>
              <a:rPr lang="en-GB" dirty="0"/>
              <a:t> plastic products compared to their conventional versions: they save fossil resources by using biomass which regenerates (annually) and provides the unique potential of carbon neutrality. Furthermore, biodegradability is an add-on property of certain types of bioplastics. It offers additional means of recovery at the end of a product’s life.</a:t>
            </a:r>
          </a:p>
        </p:txBody>
      </p:sp>
    </p:spTree>
    <p:extLst>
      <p:ext uri="{BB962C8B-B14F-4D97-AF65-F5344CB8AC3E}">
        <p14:creationId xmlns:p14="http://schemas.microsoft.com/office/powerpoint/2010/main" val="19683024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29386" y="888999"/>
            <a:ext cx="11487963" cy="5540769"/>
          </a:xfrm>
          <a:prstGeom prst="rect">
            <a:avLst/>
          </a:prstGeom>
        </p:spPr>
      </p:pic>
    </p:spTree>
    <p:extLst>
      <p:ext uri="{BB962C8B-B14F-4D97-AF65-F5344CB8AC3E}">
        <p14:creationId xmlns:p14="http://schemas.microsoft.com/office/powerpoint/2010/main" val="2773117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614679" y="1250950"/>
            <a:ext cx="11106713" cy="4692650"/>
          </a:xfrm>
          <a:prstGeom prst="rect">
            <a:avLst/>
          </a:prstGeom>
        </p:spPr>
      </p:pic>
    </p:spTree>
    <p:extLst>
      <p:ext uri="{BB962C8B-B14F-4D97-AF65-F5344CB8AC3E}">
        <p14:creationId xmlns:p14="http://schemas.microsoft.com/office/powerpoint/2010/main" val="2292909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252599" y="259184"/>
            <a:ext cx="4127329" cy="6280208"/>
          </a:xfrm>
          <a:prstGeom prst="rect">
            <a:avLst/>
          </a:prstGeom>
        </p:spPr>
      </p:pic>
      <p:pic>
        <p:nvPicPr>
          <p:cNvPr id="4" name="Immagine 3"/>
          <p:cNvPicPr>
            <a:picLocks noChangeAspect="1"/>
          </p:cNvPicPr>
          <p:nvPr/>
        </p:nvPicPr>
        <p:blipFill>
          <a:blip r:embed="rId3"/>
          <a:stretch>
            <a:fillRect/>
          </a:stretch>
        </p:blipFill>
        <p:spPr>
          <a:xfrm>
            <a:off x="6791846" y="168023"/>
            <a:ext cx="4356317" cy="6689977"/>
          </a:xfrm>
          <a:prstGeom prst="rect">
            <a:avLst/>
          </a:prstGeom>
        </p:spPr>
      </p:pic>
      <p:sp>
        <p:nvSpPr>
          <p:cNvPr id="2" name="CasellaDiTesto 1"/>
          <p:cNvSpPr txBox="1"/>
          <p:nvPr/>
        </p:nvSpPr>
        <p:spPr>
          <a:xfrm>
            <a:off x="4722313" y="259184"/>
            <a:ext cx="1947797" cy="923330"/>
          </a:xfrm>
          <a:prstGeom prst="rect">
            <a:avLst/>
          </a:prstGeom>
          <a:noFill/>
        </p:spPr>
        <p:txBody>
          <a:bodyPr wrap="square" rtlCol="0">
            <a:spAutoFit/>
          </a:bodyPr>
          <a:lstStyle/>
          <a:p>
            <a:pPr algn="ctr"/>
            <a:r>
              <a:rPr lang="it-IT" b="1" dirty="0" err="1" smtClean="0"/>
              <a:t>Main</a:t>
            </a:r>
            <a:r>
              <a:rPr lang="it-IT" b="1" dirty="0" smtClean="0"/>
              <a:t> </a:t>
            </a:r>
            <a:r>
              <a:rPr lang="it-IT" b="1" dirty="0" err="1" smtClean="0"/>
              <a:t>players</a:t>
            </a:r>
            <a:r>
              <a:rPr lang="it-IT" b="1" dirty="0" smtClean="0"/>
              <a:t> in the </a:t>
            </a:r>
            <a:r>
              <a:rPr lang="it-IT" b="1" dirty="0" err="1" smtClean="0"/>
              <a:t>bioplastic</a:t>
            </a:r>
            <a:r>
              <a:rPr lang="it-IT" b="1" dirty="0" smtClean="0"/>
              <a:t> </a:t>
            </a:r>
            <a:r>
              <a:rPr lang="it-IT" b="1" dirty="0" err="1" smtClean="0"/>
              <a:t>sector</a:t>
            </a:r>
            <a:endParaRPr lang="it-IT" b="1" dirty="0" smtClean="0"/>
          </a:p>
        </p:txBody>
      </p:sp>
    </p:spTree>
    <p:extLst>
      <p:ext uri="{BB962C8B-B14F-4D97-AF65-F5344CB8AC3E}">
        <p14:creationId xmlns:p14="http://schemas.microsoft.com/office/powerpoint/2010/main" val="662121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27116" y="368530"/>
            <a:ext cx="10678437" cy="6418552"/>
          </a:xfrm>
          <a:prstGeom prst="rect">
            <a:avLst/>
          </a:prstGeom>
        </p:spPr>
        <p:txBody>
          <a:bodyPr wrap="square">
            <a:spAutoFit/>
          </a:bodyPr>
          <a:lstStyle/>
          <a:p>
            <a:pPr marL="342900" lvl="0" indent="-342900">
              <a:lnSpc>
                <a:spcPct val="107000"/>
              </a:lnSpc>
              <a:spcAft>
                <a:spcPts val="800"/>
              </a:spcAft>
              <a:buFont typeface="+mj-lt"/>
              <a:buAutoNum type="arabicPeriod"/>
              <a:tabLst>
                <a:tab pos="457200" algn="l"/>
              </a:tabLst>
            </a:pPr>
            <a:r>
              <a:rPr lang="en-GB" b="1" dirty="0">
                <a:latin typeface="Times New Roman" panose="02020603050405020304" pitchFamily="18" charset="0"/>
                <a:ea typeface="Times New Roman" panose="02020603050405020304" pitchFamily="18" charset="0"/>
                <a:cs typeface="Times New Roman" panose="02020603050405020304" pitchFamily="18" charset="0"/>
              </a:rPr>
              <a:t>How much biomass is used worldwide for the production of bio-based plastics?</a:t>
            </a:r>
            <a:br>
              <a:rPr lang="en-GB" b="1" dirty="0">
                <a:latin typeface="Times New Roman" panose="02020603050405020304" pitchFamily="18" charset="0"/>
                <a:ea typeface="Times New Roman" panose="02020603050405020304" pitchFamily="18" charset="0"/>
                <a:cs typeface="Times New Roman" panose="02020603050405020304" pitchFamily="18" charset="0"/>
              </a:rPr>
            </a:br>
            <a:r>
              <a:rPr lang="en-GB" b="1" dirty="0">
                <a:latin typeface="Times New Roman" panose="02020603050405020304" pitchFamily="18" charset="0"/>
                <a:ea typeface="Times New Roman" panose="02020603050405020304" pitchFamily="18" charset="0"/>
                <a:cs typeface="Times New Roman" panose="02020603050405020304" pitchFamily="18" charset="0"/>
              </a:rPr>
              <a:t>And how much arable land is used?</a:t>
            </a:r>
            <a:br>
              <a:rPr lang="en-GB" b="1" dirty="0">
                <a:latin typeface="Times New Roman" panose="02020603050405020304" pitchFamily="18" charset="0"/>
                <a:ea typeface="Times New Roman" panose="02020603050405020304" pitchFamily="18" charset="0"/>
                <a:cs typeface="Times New Roman" panose="02020603050405020304" pitchFamily="18" charset="0"/>
              </a:rPr>
            </a:br>
            <a:r>
              <a:rPr lang="en-GB" dirty="0">
                <a:latin typeface="Times New Roman" panose="02020603050405020304" pitchFamily="18" charset="0"/>
                <a:ea typeface="Times New Roman" panose="02020603050405020304" pitchFamily="18" charset="0"/>
                <a:cs typeface="Times New Roman" panose="02020603050405020304" pitchFamily="18" charset="0"/>
              </a:rPr>
              <a:t>The annual </a:t>
            </a:r>
            <a:r>
              <a:rPr lang="en-GB"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global production capacity in 2016 of bio-plastics was about 4.2 million tonnes in </a:t>
            </a:r>
            <a:r>
              <a:rPr lang="en-GB"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2016</a:t>
            </a: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dirty="0">
                <a:latin typeface="Times New Roman" panose="02020603050405020304" pitchFamily="18" charset="0"/>
                <a:ea typeface="Times New Roman" panose="02020603050405020304" pitchFamily="18" charset="0"/>
                <a:cs typeface="Times New Roman" panose="02020603050405020304" pitchFamily="18" charset="0"/>
              </a:rPr>
              <a:t/>
            </a:r>
            <a:br>
              <a:rPr lang="en-GB" dirty="0">
                <a:latin typeface="Times New Roman" panose="02020603050405020304" pitchFamily="18" charset="0"/>
                <a:ea typeface="Times New Roman" panose="02020603050405020304" pitchFamily="18" charset="0"/>
                <a:cs typeface="Times New Roman" panose="02020603050405020304" pitchFamily="18" charset="0"/>
              </a:rPr>
            </a:br>
            <a:r>
              <a:rPr lang="en-GB" dirty="0">
                <a:latin typeface="Times New Roman" panose="02020603050405020304" pitchFamily="18" charset="0"/>
                <a:ea typeface="Times New Roman" panose="02020603050405020304" pitchFamily="18" charset="0"/>
                <a:cs typeface="Times New Roman" panose="02020603050405020304" pitchFamily="18" charset="0"/>
              </a:rPr>
              <a:t>Depending on the type of polymer and the crop used average yields range between </a:t>
            </a:r>
            <a:r>
              <a:rPr lang="en-GB"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and 6 metric tons of bio-based plastic per hectare</a:t>
            </a:r>
            <a:r>
              <a:rPr lang="en-GB" dirty="0">
                <a:latin typeface="Times New Roman" panose="02020603050405020304" pitchFamily="18" charset="0"/>
                <a:ea typeface="Times New Roman" panose="02020603050405020304" pitchFamily="18" charset="0"/>
                <a:cs typeface="Times New Roman" panose="02020603050405020304" pitchFamily="18" charset="0"/>
              </a:rPr>
              <a:t>. The current global production capacity of bio-based plastics requires about 500,000 hectares of land[1], which corresponds to about </a:t>
            </a:r>
            <a:r>
              <a:rPr lang="en-GB"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0.01% of available arable land </a:t>
            </a:r>
            <a:r>
              <a:rPr lang="en-GB" dirty="0">
                <a:latin typeface="Times New Roman" panose="02020603050405020304" pitchFamily="18" charset="0"/>
                <a:ea typeface="Times New Roman" panose="02020603050405020304" pitchFamily="18" charset="0"/>
                <a:cs typeface="Times New Roman" panose="02020603050405020304" pitchFamily="18" charset="0"/>
              </a:rPr>
              <a:t>(ca. 5 billion hectares) in the world[2].</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b="1" dirty="0">
                <a:latin typeface="Times New Roman" panose="02020603050405020304" pitchFamily="18" charset="0"/>
                <a:ea typeface="Times New Roman" panose="02020603050405020304" pitchFamily="18" charset="0"/>
                <a:cs typeface="Times New Roman" panose="02020603050405020304" pitchFamily="18" charset="0"/>
              </a:rPr>
              <a:t>Does the industrial use of biomass compete with food/feed productions?</a:t>
            </a:r>
            <a:br>
              <a:rPr lang="en-GB" b="1" dirty="0">
                <a:latin typeface="Times New Roman" panose="02020603050405020304" pitchFamily="18" charset="0"/>
                <a:ea typeface="Times New Roman" panose="02020603050405020304" pitchFamily="18" charset="0"/>
                <a:cs typeface="Times New Roman" panose="02020603050405020304" pitchFamily="18" charset="0"/>
              </a:rPr>
            </a:br>
            <a:r>
              <a:rPr lang="en-GB" dirty="0">
                <a:latin typeface="Times New Roman" panose="02020603050405020304" pitchFamily="18" charset="0"/>
                <a:ea typeface="Times New Roman" panose="02020603050405020304" pitchFamily="18" charset="0"/>
                <a:cs typeface="Times New Roman" panose="02020603050405020304" pitchFamily="18" charset="0"/>
              </a:rPr>
              <a:t>Agriculture must aim primarily to supply food and feed. Compared to the use of biomass, for food, biofuels and other industrial use, the demand for renewable raw materials for the production of bio-based plastics is very small. Although the bio-based polymers market is forecasted to grow rapidly in the next decades, this growth will have only limited impact on the agricultural market overall. Nevertheless, if demand for renewable feedstock grows, this will inevitably lead to competition between food production and the material and energetic use of biomass. Good agricultural practice is part of the sourcing strategy of many companies, e.g., by applying supplier codes of conduct. The use of </a:t>
            </a:r>
            <a:r>
              <a:rPr lang="en-GB"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sustainability certification schemes </a:t>
            </a:r>
            <a:r>
              <a:rPr lang="en-GB" dirty="0">
                <a:latin typeface="Times New Roman" panose="02020603050405020304" pitchFamily="18" charset="0"/>
                <a:ea typeface="Times New Roman" panose="02020603050405020304" pitchFamily="18" charset="0"/>
                <a:cs typeface="Times New Roman" panose="02020603050405020304" pitchFamily="18" charset="0"/>
              </a:rPr>
              <a:t>is a useful tool towards the sustainable sourcing of biomass around the globe. Examples of biomass certification schemes are the ISCC (International Sustainability and Carbon Certification) and the RSPO (Round Table on Sustainable Palm Oil). Further, renewable feedstock of second generation, based on lignocellulosic biomass, will relieve the pressure on agricultural land used today for food production. </a:t>
            </a:r>
            <a:r>
              <a:rPr lang="en-GB" dirty="0" err="1">
                <a:latin typeface="Times New Roman" panose="02020603050405020304" pitchFamily="18" charset="0"/>
                <a:ea typeface="Times New Roman" panose="02020603050405020304" pitchFamily="18" charset="0"/>
                <a:cs typeface="Times New Roman" panose="02020603050405020304" pitchFamily="18" charset="0"/>
              </a:rPr>
              <a:t>PlasticsEurope</a:t>
            </a:r>
            <a:r>
              <a:rPr lang="en-GB" dirty="0">
                <a:latin typeface="Times New Roman" panose="02020603050405020304" pitchFamily="18" charset="0"/>
                <a:ea typeface="Times New Roman" panose="02020603050405020304" pitchFamily="18" charset="0"/>
                <a:cs typeface="Times New Roman" panose="02020603050405020304" pitchFamily="18" charset="0"/>
              </a:rPr>
              <a:t> is aware that this is an ongoing learning process and that an open dialogue and commitment of all stakeholders in the value chain is needed to ensure sustainable production and consumption of renewable raw materials worldwide</a:t>
            </a:r>
            <a:r>
              <a:rPr lang="en-GB"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p:cNvPicPr>
            <a:picLocks noChangeAspect="1"/>
          </p:cNvPicPr>
          <p:nvPr/>
        </p:nvPicPr>
        <p:blipFill rotWithShape="1">
          <a:blip r:embed="rId2"/>
          <a:srcRect l="57734" t="55902"/>
          <a:stretch/>
        </p:blipFill>
        <p:spPr>
          <a:xfrm>
            <a:off x="76200" y="958849"/>
            <a:ext cx="1476202" cy="1128039"/>
          </a:xfrm>
          <a:prstGeom prst="rect">
            <a:avLst/>
          </a:prstGeom>
        </p:spPr>
      </p:pic>
    </p:spTree>
    <p:extLst>
      <p:ext uri="{BB962C8B-B14F-4D97-AF65-F5344CB8AC3E}">
        <p14:creationId xmlns:p14="http://schemas.microsoft.com/office/powerpoint/2010/main" val="9070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301439" y="95889"/>
            <a:ext cx="7080556" cy="6595280"/>
          </a:xfrm>
          <a:prstGeom prst="rect">
            <a:avLst/>
          </a:prstGeom>
        </p:spPr>
      </p:pic>
      <p:pic>
        <p:nvPicPr>
          <p:cNvPr id="3" name="Immagine 2"/>
          <p:cNvPicPr>
            <a:picLocks noChangeAspect="1"/>
          </p:cNvPicPr>
          <p:nvPr/>
        </p:nvPicPr>
        <p:blipFill>
          <a:blip r:embed="rId3"/>
          <a:stretch>
            <a:fillRect/>
          </a:stretch>
        </p:blipFill>
        <p:spPr>
          <a:xfrm>
            <a:off x="1466942" y="811924"/>
            <a:ext cx="8647826" cy="6252755"/>
          </a:xfrm>
          <a:prstGeom prst="rect">
            <a:avLst/>
          </a:prstGeom>
        </p:spPr>
      </p:pic>
    </p:spTree>
    <p:extLst>
      <p:ext uri="{BB962C8B-B14F-4D97-AF65-F5344CB8AC3E}">
        <p14:creationId xmlns:p14="http://schemas.microsoft.com/office/powerpoint/2010/main" val="9519162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3172" y="1194595"/>
            <a:ext cx="12068828" cy="5778761"/>
          </a:xfrm>
          <a:prstGeom prst="rect">
            <a:avLst/>
          </a:prstGeom>
        </p:spPr>
        <p:txBody>
          <a:bodyPr wrap="square">
            <a:spAutoFit/>
          </a:bodyPr>
          <a:lstStyle/>
          <a:p>
            <a:pPr marL="342900" lvl="0" indent="-342900">
              <a:lnSpc>
                <a:spcPct val="107000"/>
              </a:lnSpc>
              <a:spcAft>
                <a:spcPts val="800"/>
              </a:spcAft>
              <a:buFont typeface="+mj-lt"/>
              <a:buAutoNum type="arabicPeriod"/>
              <a:tabLst>
                <a:tab pos="457200" algn="l"/>
              </a:tabLst>
            </a:pPr>
            <a:r>
              <a:rPr lang="en-GB" sz="2000" b="1" dirty="0">
                <a:latin typeface="Times New Roman" panose="02020603050405020304" pitchFamily="18" charset="0"/>
                <a:ea typeface="Times New Roman" panose="02020603050405020304" pitchFamily="18" charset="0"/>
                <a:cs typeface="Times New Roman" panose="02020603050405020304" pitchFamily="18" charset="0"/>
              </a:rPr>
              <a:t>How is the European agriculture affected by the use of biomass for bio-based plastics production?</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r>
            <a:br>
              <a:rPr lang="en-GB" sz="2000" dirty="0">
                <a:latin typeface="Times New Roman" panose="02020603050405020304" pitchFamily="18" charset="0"/>
                <a:ea typeface="Times New Roman" panose="02020603050405020304" pitchFamily="18" charset="0"/>
                <a:cs typeface="Times New Roman" panose="02020603050405020304" pitchFamily="18" charset="0"/>
              </a:rPr>
            </a:br>
            <a:r>
              <a:rPr lang="en-GB" sz="2000" dirty="0">
                <a:latin typeface="Times New Roman" panose="02020603050405020304" pitchFamily="18" charset="0"/>
                <a:ea typeface="Times New Roman" panose="02020603050405020304" pitchFamily="18" charset="0"/>
                <a:cs typeface="Times New Roman" panose="02020603050405020304" pitchFamily="18" charset="0"/>
              </a:rPr>
              <a:t>In a conservative scenario the area under agricultural cultivation needed to supply the current European production capacity (2011) can be calculated to be in the region of 107,000 hectares, which is ca. 0.05% of the total agricultural area available in EU countries (the total agricultural land in Europe corresponds to 189 million hectares).(2)</a:t>
            </a:r>
            <a:br>
              <a:rPr lang="en-GB" sz="2000" dirty="0">
                <a:latin typeface="Times New Roman" panose="02020603050405020304" pitchFamily="18" charset="0"/>
                <a:ea typeface="Times New Roman" panose="02020603050405020304" pitchFamily="18" charset="0"/>
                <a:cs typeface="Times New Roman" panose="02020603050405020304" pitchFamily="18" charset="0"/>
              </a:rPr>
            </a:br>
            <a:r>
              <a:rPr lang="en-GB" sz="2000" dirty="0">
                <a:latin typeface="Times New Roman" panose="02020603050405020304" pitchFamily="18" charset="0"/>
                <a:ea typeface="Times New Roman" panose="02020603050405020304" pitchFamily="18" charset="0"/>
                <a:cs typeface="Times New Roman" panose="02020603050405020304" pitchFamily="18" charset="0"/>
              </a:rPr>
              <a:t>Assuming continued high and maybe even politically supported growth of the bio-based plastics market at the current stage of technology, a production capacity of up to 283,000 tons might be achieved in Europe by the year 2016 (corresponding to 4.9% of the predicted global market capacity), which would account for a maximum of 141,500 hectares, or roughly 0,08 percent of the available farmland in Europe.(2) It is not yet clear to what extent an increased share of food residues, non-food crops or cellulosic biomass will lead to a reduction in the use of arable land for bioplastics.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2000" b="1" dirty="0">
                <a:latin typeface="Times New Roman" panose="02020603050405020304" pitchFamily="18" charset="0"/>
                <a:ea typeface="Times New Roman" panose="02020603050405020304" pitchFamily="18" charset="0"/>
                <a:cs typeface="Times New Roman" panose="02020603050405020304" pitchFamily="18" charset="0"/>
              </a:rPr>
              <a:t>Does the production of bio-based plastics require the use of genetically modified plants?</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r>
            <a:br>
              <a:rPr lang="en-GB" sz="2000" dirty="0">
                <a:latin typeface="Times New Roman" panose="02020603050405020304" pitchFamily="18" charset="0"/>
                <a:ea typeface="Times New Roman" panose="02020603050405020304" pitchFamily="18" charset="0"/>
                <a:cs typeface="Times New Roman" panose="02020603050405020304" pitchFamily="18" charset="0"/>
              </a:rPr>
            </a:br>
            <a:r>
              <a:rPr lang="en-GB" sz="2000" dirty="0">
                <a:latin typeface="Times New Roman" panose="02020603050405020304" pitchFamily="18" charset="0"/>
                <a:ea typeface="Times New Roman" panose="02020603050405020304" pitchFamily="18" charset="0"/>
                <a:cs typeface="Times New Roman" panose="02020603050405020304" pitchFamily="18" charset="0"/>
              </a:rPr>
              <a:t>The use of GM crops is not a technical requirement for the manufacturing of any bio-based plastic commercially available today. </a:t>
            </a:r>
            <a:br>
              <a:rPr lang="en-GB" sz="2000" dirty="0">
                <a:latin typeface="Times New Roman" panose="02020603050405020304" pitchFamily="18" charset="0"/>
                <a:ea typeface="Times New Roman" panose="02020603050405020304" pitchFamily="18" charset="0"/>
                <a:cs typeface="Times New Roman" panose="02020603050405020304" pitchFamily="18" charset="0"/>
              </a:rPr>
            </a:br>
            <a:r>
              <a:rPr lang="en-GB" sz="2000" dirty="0">
                <a:latin typeface="Times New Roman" panose="02020603050405020304" pitchFamily="18" charset="0"/>
                <a:ea typeface="Times New Roman" panose="02020603050405020304" pitchFamily="18" charset="0"/>
                <a:cs typeface="Times New Roman" panose="02020603050405020304" pitchFamily="18" charset="0"/>
              </a:rPr>
              <a:t/>
            </a:r>
            <a:br>
              <a:rPr lang="en-GB" sz="2000" dirty="0">
                <a:latin typeface="Times New Roman" panose="02020603050405020304" pitchFamily="18" charset="0"/>
                <a:ea typeface="Times New Roman" panose="02020603050405020304" pitchFamily="18" charset="0"/>
                <a:cs typeface="Times New Roman" panose="02020603050405020304" pitchFamily="18" charset="0"/>
              </a:rPr>
            </a:br>
            <a:r>
              <a:rPr lang="en-GB" sz="2000" dirty="0">
                <a:latin typeface="Times New Roman" panose="02020603050405020304" pitchFamily="18" charset="0"/>
                <a:ea typeface="Times New Roman" panose="02020603050405020304" pitchFamily="18" charset="0"/>
                <a:cs typeface="Times New Roman" panose="02020603050405020304" pitchFamily="18" charset="0"/>
              </a:rPr>
              <a:t/>
            </a:r>
            <a:br>
              <a:rPr lang="en-GB" sz="2000" dirty="0">
                <a:latin typeface="Times New Roman" panose="02020603050405020304" pitchFamily="18" charset="0"/>
                <a:ea typeface="Times New Roman" panose="02020603050405020304" pitchFamily="18" charset="0"/>
                <a:cs typeface="Times New Roman" panose="02020603050405020304" pitchFamily="18" charset="0"/>
              </a:rPr>
            </a:b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p:cNvPicPr>
            <a:picLocks noChangeAspect="1"/>
          </p:cNvPicPr>
          <p:nvPr/>
        </p:nvPicPr>
        <p:blipFill rotWithShape="1">
          <a:blip r:embed="rId2"/>
          <a:srcRect l="57734" t="55902"/>
          <a:stretch/>
        </p:blipFill>
        <p:spPr>
          <a:xfrm>
            <a:off x="123172" y="66556"/>
            <a:ext cx="1476202" cy="1128039"/>
          </a:xfrm>
          <a:prstGeom prst="rect">
            <a:avLst/>
          </a:prstGeom>
        </p:spPr>
      </p:pic>
    </p:spTree>
    <p:extLst>
      <p:ext uri="{BB962C8B-B14F-4D97-AF65-F5344CB8AC3E}">
        <p14:creationId xmlns:p14="http://schemas.microsoft.com/office/powerpoint/2010/main" val="2977116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73618" y="127000"/>
            <a:ext cx="10402432" cy="4146776"/>
          </a:xfrm>
          <a:prstGeom prst="rect">
            <a:avLst/>
          </a:prstGeom>
        </p:spPr>
        <p:txBody>
          <a:bodyPr wrap="square">
            <a:spAutoFit/>
          </a:bodyPr>
          <a:lstStyle/>
          <a:p>
            <a:pPr marL="342900" lvl="0" indent="-342900">
              <a:lnSpc>
                <a:spcPct val="107000"/>
              </a:lnSpc>
              <a:spcAft>
                <a:spcPts val="800"/>
              </a:spcAft>
              <a:buFont typeface="+mj-lt"/>
              <a:buAutoNum type="arabicPeriod"/>
              <a:tabLst>
                <a:tab pos="457200" algn="l"/>
              </a:tabLst>
            </a:pPr>
            <a:r>
              <a:rPr lang="en-GB" sz="2000" b="1" dirty="0">
                <a:latin typeface="Times New Roman" panose="02020603050405020304" pitchFamily="18" charset="0"/>
                <a:ea typeface="Times New Roman" panose="02020603050405020304" pitchFamily="18" charset="0"/>
                <a:cs typeface="Times New Roman" panose="02020603050405020304" pitchFamily="18" charset="0"/>
              </a:rPr>
              <a:t>FUNCTIONALITY</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2000" b="1" dirty="0">
                <a:latin typeface="Times New Roman" panose="02020603050405020304" pitchFamily="18" charset="0"/>
                <a:ea typeface="Times New Roman" panose="02020603050405020304" pitchFamily="18" charset="0"/>
                <a:cs typeface="Times New Roman" panose="02020603050405020304" pitchFamily="18" charset="0"/>
              </a:rPr>
              <a:t>What differentiates bio-based and biodegradable plastics from conventional plastics?</a:t>
            </a:r>
            <a:br>
              <a:rPr lang="en-GB" sz="2000" b="1" dirty="0">
                <a:latin typeface="Times New Roman" panose="02020603050405020304" pitchFamily="18" charset="0"/>
                <a:ea typeface="Times New Roman" panose="02020603050405020304" pitchFamily="18" charset="0"/>
                <a:cs typeface="Times New Roman" panose="02020603050405020304" pitchFamily="18" charset="0"/>
              </a:rPr>
            </a:br>
            <a:r>
              <a:rPr lang="en-GB" sz="2000" dirty="0">
                <a:latin typeface="Times New Roman" panose="02020603050405020304" pitchFamily="18" charset="0"/>
                <a:ea typeface="Times New Roman" panose="02020603050405020304" pitchFamily="18" charset="0"/>
                <a:cs typeface="Times New Roman" panose="02020603050405020304" pitchFamily="18" charset="0"/>
              </a:rPr>
              <a:t>The term bioplastics covers plastics made from renewable resources (bio-based plastics), including plastics that biodegrade under controlled conditions at the end of their use phase. Biodegradable plastics may be derived from renewable resources such as starch, but may also be derived from fossil feedstock, e.g.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polycaprolactone</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On the other hand, some bio-based plastics have the same structure and material properties as conventional plastics, e.g., bio-polyethylene, bio-polyvinylchloride, bio-polyethylene terephthalate. In this case, the only difference compared to the conventional equivalent is the origin of at least part of their feedstock. There are also a number of bio-based plastics that have no conventional plastic equivalents. Examples are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polylactic</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acid, certain polyamides as well as </a:t>
            </a:r>
            <a:r>
              <a:rPr lang="en-GB" sz="2000" dirty="0" err="1">
                <a:latin typeface="Times New Roman" panose="02020603050405020304" pitchFamily="18" charset="0"/>
                <a:ea typeface="Times New Roman" panose="02020603050405020304" pitchFamily="18" charset="0"/>
                <a:cs typeface="Times New Roman" panose="02020603050405020304" pitchFamily="18" charset="0"/>
              </a:rPr>
              <a:t>polyhydroxyalkanoates</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 These materials have innovative properties that bring additional value to the applications in which they are used.</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ttangolo 2"/>
          <p:cNvSpPr/>
          <p:nvPr/>
        </p:nvSpPr>
        <p:spPr>
          <a:xfrm>
            <a:off x="793750" y="4303455"/>
            <a:ext cx="10782300" cy="2554545"/>
          </a:xfrm>
          <a:prstGeom prst="rect">
            <a:avLst/>
          </a:prstGeom>
        </p:spPr>
        <p:txBody>
          <a:bodyPr wrap="square">
            <a:spAutoFit/>
          </a:bodyPr>
          <a:lstStyle/>
          <a:p>
            <a:r>
              <a:rPr lang="en-GB" sz="2000" b="1" dirty="0">
                <a:latin typeface="Times New Roman" panose="02020603050405020304" pitchFamily="18" charset="0"/>
                <a:ea typeface="Times New Roman" panose="02020603050405020304" pitchFamily="18" charset="0"/>
                <a:cs typeface="Times New Roman" panose="02020603050405020304" pitchFamily="18" charset="0"/>
              </a:rPr>
              <a:t>What are typical applications for bio-based and biodegradable plastics?</a:t>
            </a:r>
            <a:br>
              <a:rPr lang="en-GB" sz="2000" b="1" dirty="0">
                <a:latin typeface="Times New Roman" panose="02020603050405020304" pitchFamily="18" charset="0"/>
                <a:ea typeface="Times New Roman" panose="02020603050405020304" pitchFamily="18" charset="0"/>
                <a:cs typeface="Times New Roman" panose="02020603050405020304" pitchFamily="18" charset="0"/>
              </a:rPr>
            </a:br>
            <a:r>
              <a:rPr lang="en-GB" sz="2000" dirty="0">
                <a:latin typeface="Times New Roman" panose="02020603050405020304" pitchFamily="18" charset="0"/>
                <a:ea typeface="Times New Roman" panose="02020603050405020304" pitchFamily="18" charset="0"/>
                <a:cs typeface="Times New Roman" panose="02020603050405020304" pitchFamily="18" charset="0"/>
              </a:rPr>
              <a:t>Bio-based and biodegradable plastics offer a value proposition for a series of applications. Biodegradable plastics are used in single or short-term use applications such as organic waste collection and diversion, in agricultural and horticultural sectors (e.g., as mulch-films or plant pots) and in packaging applications. Bio-based, plastics can be used in long-lasting applications, such as: automotive, E&amp;E, sports and leisure, and furniture. Due to the rapid growth of the sector and continuous innovations, a wider range of applications is expected to emerge in the coming years. </a:t>
            </a:r>
            <a:br>
              <a:rPr lang="en-GB" sz="2000" dirty="0">
                <a:latin typeface="Times New Roman" panose="02020603050405020304" pitchFamily="18" charset="0"/>
                <a:ea typeface="Times New Roman" panose="02020603050405020304" pitchFamily="18" charset="0"/>
                <a:cs typeface="Times New Roman" panose="02020603050405020304" pitchFamily="18" charset="0"/>
              </a:rPr>
            </a:br>
            <a:endParaRPr lang="en-GB" sz="2000" dirty="0"/>
          </a:p>
        </p:txBody>
      </p:sp>
      <p:pic>
        <p:nvPicPr>
          <p:cNvPr id="4" name="Immagine 3"/>
          <p:cNvPicPr>
            <a:picLocks noChangeAspect="1"/>
          </p:cNvPicPr>
          <p:nvPr/>
        </p:nvPicPr>
        <p:blipFill rotWithShape="1">
          <a:blip r:embed="rId2"/>
          <a:srcRect l="57734" t="55902"/>
          <a:stretch/>
        </p:blipFill>
        <p:spPr>
          <a:xfrm>
            <a:off x="76200" y="958849"/>
            <a:ext cx="1476202" cy="1128039"/>
          </a:xfrm>
          <a:prstGeom prst="rect">
            <a:avLst/>
          </a:prstGeom>
        </p:spPr>
      </p:pic>
    </p:spTree>
    <p:extLst>
      <p:ext uri="{BB962C8B-B14F-4D97-AF65-F5344CB8AC3E}">
        <p14:creationId xmlns:p14="http://schemas.microsoft.com/office/powerpoint/2010/main" val="2862973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44650" y="95368"/>
            <a:ext cx="10280650" cy="6418552"/>
          </a:xfrm>
          <a:prstGeom prst="rect">
            <a:avLst/>
          </a:prstGeom>
        </p:spPr>
        <p:txBody>
          <a:bodyPr wrap="square">
            <a:spAutoFit/>
          </a:bodyPr>
          <a:lstStyle/>
          <a:p>
            <a:pPr marL="342900" lvl="0" indent="-342900">
              <a:lnSpc>
                <a:spcPct val="107000"/>
              </a:lnSpc>
              <a:spcAft>
                <a:spcPts val="800"/>
              </a:spcAft>
              <a:buFont typeface="+mj-lt"/>
              <a:buAutoNum type="arabicPeriod"/>
              <a:tabLst>
                <a:tab pos="457200" algn="l"/>
              </a:tabLst>
            </a:pPr>
            <a:r>
              <a:rPr lang="en-GB" dirty="0">
                <a:latin typeface="Times New Roman" panose="02020603050405020304" pitchFamily="18" charset="0"/>
                <a:ea typeface="Times New Roman" panose="02020603050405020304" pitchFamily="18" charset="0"/>
                <a:cs typeface="Times New Roman" panose="02020603050405020304" pitchFamily="18" charset="0"/>
              </a:rPr>
              <a:t/>
            </a:r>
            <a:br>
              <a:rPr lang="en-GB" dirty="0">
                <a:latin typeface="Times New Roman" panose="02020603050405020304" pitchFamily="18" charset="0"/>
                <a:ea typeface="Times New Roman" panose="02020603050405020304" pitchFamily="18" charset="0"/>
                <a:cs typeface="Times New Roman" panose="02020603050405020304" pitchFamily="18" charset="0"/>
              </a:rPr>
            </a:br>
            <a:r>
              <a:rPr lang="en-GB" b="1" dirty="0" smtClean="0">
                <a:latin typeface="Times New Roman" panose="02020603050405020304" pitchFamily="18" charset="0"/>
                <a:ea typeface="Times New Roman" panose="02020603050405020304" pitchFamily="18" charset="0"/>
                <a:cs typeface="Times New Roman" panose="02020603050405020304" pitchFamily="18" charset="0"/>
              </a:rPr>
              <a:t>SUSTAINABILITY/RESOURCE </a:t>
            </a:r>
            <a:r>
              <a:rPr lang="en-GB" b="1" dirty="0">
                <a:latin typeface="Times New Roman" panose="02020603050405020304" pitchFamily="18" charset="0"/>
                <a:ea typeface="Times New Roman" panose="02020603050405020304" pitchFamily="18" charset="0"/>
                <a:cs typeface="Times New Roman" panose="02020603050405020304" pitchFamily="18" charset="0"/>
              </a:rPr>
              <a:t>EFFICIENCY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b="1" dirty="0">
                <a:latin typeface="Times New Roman" panose="02020603050405020304" pitchFamily="18" charset="0"/>
                <a:ea typeface="Times New Roman" panose="02020603050405020304" pitchFamily="18" charset="0"/>
                <a:cs typeface="Times New Roman" panose="02020603050405020304" pitchFamily="18" charset="0"/>
              </a:rPr>
              <a:t>How do bio-based and biodegradable plastics contribute to resource efficiency and climate protection? </a:t>
            </a:r>
            <a:br>
              <a:rPr lang="en-GB" b="1" dirty="0">
                <a:latin typeface="Times New Roman" panose="02020603050405020304" pitchFamily="18" charset="0"/>
                <a:ea typeface="Times New Roman" panose="02020603050405020304" pitchFamily="18" charset="0"/>
                <a:cs typeface="Times New Roman" panose="02020603050405020304" pitchFamily="18" charset="0"/>
              </a:rPr>
            </a:br>
            <a:r>
              <a:rPr lang="en-GB" dirty="0">
                <a:latin typeface="Times New Roman" panose="02020603050405020304" pitchFamily="18" charset="0"/>
                <a:ea typeface="Times New Roman" panose="02020603050405020304" pitchFamily="18" charset="0"/>
                <a:cs typeface="Times New Roman" panose="02020603050405020304" pitchFamily="18" charset="0"/>
              </a:rPr>
              <a:t>The use of renewable resources for the production of bio-based products is often seen as a means of reducing the dependency of the plastics industry on fossil resources. Furthermore, in some cases there may also be a contribution to climate protection through the reduction of greenhouse gas emissions, particularly CO</a:t>
            </a:r>
            <a:r>
              <a:rPr lang="en-GB"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GB" dirty="0">
                <a:latin typeface="Times New Roman" panose="02020603050405020304" pitchFamily="18" charset="0"/>
                <a:ea typeface="Times New Roman" panose="02020603050405020304" pitchFamily="18" charset="0"/>
                <a:cs typeface="Times New Roman" panose="02020603050405020304" pitchFamily="18" charset="0"/>
              </a:rPr>
              <a:t>. </a:t>
            </a:r>
            <a:r>
              <a:rPr lang="en-GB"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However, as for any other material or product, environmental benefits need to be proven by a life cycle assessment approach.</a:t>
            </a:r>
            <a:r>
              <a:rPr lang="en-GB" dirty="0">
                <a:latin typeface="Times New Roman" panose="02020603050405020304" pitchFamily="18" charset="0"/>
                <a:ea typeface="Times New Roman" panose="02020603050405020304" pitchFamily="18" charset="0"/>
                <a:cs typeface="Times New Roman" panose="02020603050405020304" pitchFamily="18" charset="0"/>
              </a:rPr>
              <a:t> Like conventional plastics, bio-based plastics can be used to reduce energy consumption. For example, high performance bio-based plastics can replace some metal parts in transport applications hence reducing weight and energy consumption. The exploitation of biomass waste derived from agricultural productions and forestry, for the production of bio-based plastics could represent a significant contribution to resource efficiency (waste as feedstock for industrial use) and climate protection. It therefore merits further research efforts and technical development. Compostable plastic waste bags support clean separation and collection of organic waste and divert organic waste from landfill towards high-quality compost production. Composting is of particular importance when soil erosion is a serious problem, for example in some southern European countries. In the future, the European Union will require its member states to collect and dispose of organic waste separately. In Europe approximately 30% of compostable waste is separated from the rest[3] – many countries still deposit it in the same landfill with non-compostable waste. If all of Europe collected and composted its organic waste separately, greenhouse gas emissions from waste disposal could be reduced by 30%.[4] </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p:cNvPicPr>
            <a:picLocks noChangeAspect="1"/>
          </p:cNvPicPr>
          <p:nvPr/>
        </p:nvPicPr>
        <p:blipFill rotWithShape="1">
          <a:blip r:embed="rId2"/>
          <a:srcRect l="57734" t="55902"/>
          <a:stretch/>
        </p:blipFill>
        <p:spPr>
          <a:xfrm>
            <a:off x="76200" y="958849"/>
            <a:ext cx="1476202" cy="1128039"/>
          </a:xfrm>
          <a:prstGeom prst="rect">
            <a:avLst/>
          </a:prstGeom>
        </p:spPr>
      </p:pic>
    </p:spTree>
    <p:extLst>
      <p:ext uri="{BB962C8B-B14F-4D97-AF65-F5344CB8AC3E}">
        <p14:creationId xmlns:p14="http://schemas.microsoft.com/office/powerpoint/2010/main" val="1070575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51354" y="1425942"/>
            <a:ext cx="10615808" cy="5005473"/>
          </a:xfrm>
          <a:prstGeom prst="rect">
            <a:avLst/>
          </a:prstGeom>
        </p:spPr>
        <p:txBody>
          <a:bodyPr wrap="square">
            <a:spAutoFit/>
          </a:bodyPr>
          <a:lstStyle/>
          <a:p>
            <a:pPr marL="342900" lvl="0" indent="-342900">
              <a:lnSpc>
                <a:spcPct val="107000"/>
              </a:lnSpc>
              <a:spcAft>
                <a:spcPts val="800"/>
              </a:spcAft>
              <a:buFont typeface="+mj-lt"/>
              <a:buAutoNum type="arabicPeriod"/>
              <a:tabLst>
                <a:tab pos="457200" algn="l"/>
              </a:tabLst>
            </a:pPr>
            <a:r>
              <a:rPr lang="en-GB" sz="2000" b="1" dirty="0">
                <a:latin typeface="Times New Roman" panose="02020603050405020304" pitchFamily="18" charset="0"/>
                <a:ea typeface="Times New Roman" panose="02020603050405020304" pitchFamily="18" charset="0"/>
                <a:cs typeface="Times New Roman" panose="02020603050405020304" pitchFamily="18" charset="0"/>
              </a:rPr>
              <a:t>Is it feasible and would it make sense to replace all conventional plastics with bio-based and biodegradable plastics?</a:t>
            </a:r>
            <a:br>
              <a:rPr lang="en-GB" sz="2000" b="1" dirty="0">
                <a:latin typeface="Times New Roman" panose="02020603050405020304" pitchFamily="18" charset="0"/>
                <a:ea typeface="Times New Roman" panose="02020603050405020304" pitchFamily="18" charset="0"/>
                <a:cs typeface="Times New Roman" panose="02020603050405020304" pitchFamily="18" charset="0"/>
              </a:rPr>
            </a:br>
            <a:r>
              <a:rPr lang="en-GB" sz="2000" dirty="0">
                <a:latin typeface="Times New Roman" panose="02020603050405020304" pitchFamily="18" charset="0"/>
                <a:ea typeface="Times New Roman" panose="02020603050405020304" pitchFamily="18" charset="0"/>
                <a:cs typeface="Times New Roman" panose="02020603050405020304" pitchFamily="18" charset="0"/>
              </a:rPr>
              <a:t>No, this is neither feasible nor would it make sense. </a:t>
            </a:r>
            <a:r>
              <a:rPr lang="en-GB"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Nowadays the bio-based and biodegradable plastics market represents less than 1% of all plastics produced. Although production capacity is expected to grow at about 20% per year, bio-based and biodegradable plastics will continue to be a niche segment in the next few decades. </a:t>
            </a:r>
            <a:r>
              <a:rPr lang="en-GB" sz="2000" dirty="0">
                <a:latin typeface="Times New Roman" panose="02020603050405020304" pitchFamily="18" charset="0"/>
                <a:ea typeface="Times New Roman" panose="02020603050405020304" pitchFamily="18" charset="0"/>
                <a:cs typeface="Times New Roman" panose="02020603050405020304" pitchFamily="18" charset="0"/>
              </a:rPr>
              <a:t>Furthermore, plastics are resource efficient materials in many applications and help to save resources and improve quality of life in many ways during their use phase. Overall, the plastics industry should continue to strive towards a more efficient use of all kinds of resources, irrespective of their origin.</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r>
              <a:rPr lang="en-GB" sz="2000" b="1" dirty="0">
                <a:latin typeface="Times New Roman" panose="02020603050405020304" pitchFamily="18" charset="0"/>
                <a:ea typeface="Times New Roman" panose="02020603050405020304" pitchFamily="18" charset="0"/>
              </a:rPr>
              <a:t>Are bio-based and biodegradable plastics more sustainable than conventional plastics?</a:t>
            </a:r>
            <a:r>
              <a:rPr lang="en-GB" sz="2000" dirty="0">
                <a:latin typeface="Times New Roman" panose="02020603050405020304" pitchFamily="18" charset="0"/>
                <a:ea typeface="Times New Roman" panose="02020603050405020304" pitchFamily="18" charset="0"/>
              </a:rPr>
              <a:t/>
            </a:r>
            <a:br>
              <a:rPr lang="en-GB" sz="2000" dirty="0">
                <a:latin typeface="Times New Roman" panose="02020603050405020304" pitchFamily="18" charset="0"/>
                <a:ea typeface="Times New Roman" panose="02020603050405020304" pitchFamily="18" charset="0"/>
              </a:rPr>
            </a:br>
            <a:r>
              <a:rPr lang="en-GB" sz="2000" dirty="0" err="1">
                <a:latin typeface="Times New Roman" panose="02020603050405020304" pitchFamily="18" charset="0"/>
                <a:ea typeface="Times New Roman" panose="02020603050405020304" pitchFamily="18" charset="0"/>
              </a:rPr>
              <a:t>PlasticsEurope</a:t>
            </a:r>
            <a:r>
              <a:rPr lang="en-GB" sz="2000" dirty="0">
                <a:latin typeface="Times New Roman" panose="02020603050405020304" pitchFamily="18" charset="0"/>
                <a:ea typeface="Times New Roman" panose="02020603050405020304" pitchFamily="18" charset="0"/>
              </a:rPr>
              <a:t> recommends that any product environmental impact should be measured using comprehensive Life Cycle Assessments together with cost evaluations. It is not correct to assume that bio-based and biodegradable plastics have by definition a lower environmental impact than conventional plastics. </a:t>
            </a:r>
            <a:br>
              <a:rPr lang="en-GB" sz="2000" dirty="0">
                <a:latin typeface="Times New Roman" panose="02020603050405020304" pitchFamily="18" charset="0"/>
                <a:ea typeface="Times New Roman" panose="02020603050405020304" pitchFamily="18" charset="0"/>
              </a:rPr>
            </a:br>
            <a:endParaRPr lang="en-GB" sz="2000" dirty="0"/>
          </a:p>
        </p:txBody>
      </p:sp>
      <p:pic>
        <p:nvPicPr>
          <p:cNvPr id="3" name="Immagine 2"/>
          <p:cNvPicPr>
            <a:picLocks noChangeAspect="1"/>
          </p:cNvPicPr>
          <p:nvPr/>
        </p:nvPicPr>
        <p:blipFill rotWithShape="1">
          <a:blip r:embed="rId2"/>
          <a:srcRect l="57734" t="55902"/>
          <a:stretch/>
        </p:blipFill>
        <p:spPr>
          <a:xfrm>
            <a:off x="196850" y="241299"/>
            <a:ext cx="1476202" cy="1128039"/>
          </a:xfrm>
          <a:prstGeom prst="rect">
            <a:avLst/>
          </a:prstGeom>
        </p:spPr>
      </p:pic>
    </p:spTree>
    <p:extLst>
      <p:ext uri="{BB962C8B-B14F-4D97-AF65-F5344CB8AC3E}">
        <p14:creationId xmlns:p14="http://schemas.microsoft.com/office/powerpoint/2010/main" val="329946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551524" y="408723"/>
            <a:ext cx="8045495" cy="6548022"/>
          </a:xfrm>
          <a:prstGeom prst="rect">
            <a:avLst/>
          </a:prstGeom>
        </p:spPr>
      </p:pic>
    </p:spTree>
    <p:extLst>
      <p:ext uri="{BB962C8B-B14F-4D97-AF65-F5344CB8AC3E}">
        <p14:creationId xmlns:p14="http://schemas.microsoft.com/office/powerpoint/2010/main" val="2608209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240077" y="120722"/>
            <a:ext cx="9364415" cy="6737278"/>
          </a:xfrm>
          <a:prstGeom prst="rect">
            <a:avLst/>
          </a:prstGeom>
        </p:spPr>
      </p:pic>
    </p:spTree>
    <p:extLst>
      <p:ext uri="{BB962C8B-B14F-4D97-AF65-F5344CB8AC3E}">
        <p14:creationId xmlns:p14="http://schemas.microsoft.com/office/powerpoint/2010/main" val="1069573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34308" y="1647173"/>
            <a:ext cx="4584415" cy="3377028"/>
          </a:xfrm>
          <a:prstGeom prst="rect">
            <a:avLst/>
          </a:prstGeom>
        </p:spPr>
      </p:pic>
      <p:pic>
        <p:nvPicPr>
          <p:cNvPr id="3" name="Immagine 2"/>
          <p:cNvPicPr>
            <a:picLocks noChangeAspect="1"/>
          </p:cNvPicPr>
          <p:nvPr/>
        </p:nvPicPr>
        <p:blipFill>
          <a:blip r:embed="rId3"/>
          <a:stretch>
            <a:fillRect/>
          </a:stretch>
        </p:blipFill>
        <p:spPr>
          <a:xfrm>
            <a:off x="4718723" y="667643"/>
            <a:ext cx="7397644" cy="5057317"/>
          </a:xfrm>
          <a:prstGeom prst="rect">
            <a:avLst/>
          </a:prstGeom>
        </p:spPr>
      </p:pic>
    </p:spTree>
    <p:extLst>
      <p:ext uri="{BB962C8B-B14F-4D97-AF65-F5344CB8AC3E}">
        <p14:creationId xmlns:p14="http://schemas.microsoft.com/office/powerpoint/2010/main" val="3211391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707721" y="478157"/>
            <a:ext cx="8352998" cy="5853749"/>
          </a:xfrm>
          <a:prstGeom prst="rect">
            <a:avLst/>
          </a:prstGeom>
        </p:spPr>
      </p:pic>
    </p:spTree>
    <p:extLst>
      <p:ext uri="{BB962C8B-B14F-4D97-AF65-F5344CB8AC3E}">
        <p14:creationId xmlns:p14="http://schemas.microsoft.com/office/powerpoint/2010/main" val="3849289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81420" y="0"/>
            <a:ext cx="6285016" cy="4503107"/>
          </a:xfrm>
          <a:prstGeom prst="rect">
            <a:avLst/>
          </a:prstGeom>
        </p:spPr>
      </p:pic>
      <p:pic>
        <p:nvPicPr>
          <p:cNvPr id="3" name="Immagine 2"/>
          <p:cNvPicPr>
            <a:picLocks noChangeAspect="1"/>
          </p:cNvPicPr>
          <p:nvPr/>
        </p:nvPicPr>
        <p:blipFill>
          <a:blip r:embed="rId3"/>
          <a:stretch>
            <a:fillRect/>
          </a:stretch>
        </p:blipFill>
        <p:spPr>
          <a:xfrm>
            <a:off x="5990654" y="2185791"/>
            <a:ext cx="5787097" cy="4229606"/>
          </a:xfrm>
          <a:prstGeom prst="rect">
            <a:avLst/>
          </a:prstGeom>
        </p:spPr>
      </p:pic>
    </p:spTree>
    <p:extLst>
      <p:ext uri="{BB962C8B-B14F-4D97-AF65-F5344CB8AC3E}">
        <p14:creationId xmlns:p14="http://schemas.microsoft.com/office/powerpoint/2010/main" val="1475492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1393</Words>
  <Application>Microsoft Office PowerPoint</Application>
  <PresentationFormat>Widescreen</PresentationFormat>
  <Paragraphs>76</Paragraphs>
  <Slides>43</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43</vt:i4>
      </vt:variant>
    </vt:vector>
  </HeadingPairs>
  <TitlesOfParts>
    <vt:vector size="50" baseType="lpstr">
      <vt:lpstr>Arial</vt:lpstr>
      <vt:lpstr>Calibri</vt:lpstr>
      <vt:lpstr>Calibri Light</vt:lpstr>
      <vt:lpstr>Helvetica</vt:lpstr>
      <vt:lpstr>Helvetica-Bold</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Windows</dc:creator>
  <cp:lastModifiedBy>Utente Windows</cp:lastModifiedBy>
  <cp:revision>57</cp:revision>
  <dcterms:created xsi:type="dcterms:W3CDTF">2019-04-27T13:36:29Z</dcterms:created>
  <dcterms:modified xsi:type="dcterms:W3CDTF">2019-05-07T23:36:23Z</dcterms:modified>
</cp:coreProperties>
</file>