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81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70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51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94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79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17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5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94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03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69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0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79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E8547-1A14-4A43-86DA-201919E841DF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07926-789E-40DF-AE81-630805CD70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929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LAVORI IN CORSO SU ORDINAZIONE</a:t>
            </a:r>
            <a:br>
              <a:rPr lang="it-IT" sz="2800" dirty="0" smtClean="0"/>
            </a:br>
            <a:r>
              <a:rPr lang="it-IT" sz="2800" dirty="0" smtClean="0"/>
              <a:t>(LICO)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560840" cy="4896544"/>
          </a:xfrm>
        </p:spPr>
        <p:txBody>
          <a:bodyPr>
            <a:normAutofit/>
          </a:bodyPr>
          <a:lstStyle/>
          <a:p>
            <a:endParaRPr lang="it-IT" sz="2400" dirty="0"/>
          </a:p>
          <a:p>
            <a:pPr algn="just"/>
            <a:r>
              <a:rPr lang="it-IT" sz="2400" dirty="0">
                <a:solidFill>
                  <a:schemeClr val="accent6">
                    <a:lumMod val="75000"/>
                  </a:schemeClr>
                </a:solidFill>
              </a:rPr>
              <a:t>lavoro in corso su ordinazione (o </a:t>
            </a:r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commessa): </a:t>
            </a:r>
            <a:r>
              <a:rPr lang="it-IT" sz="2400" dirty="0"/>
              <a:t>contratto, di durata normalmente </a:t>
            </a:r>
            <a:r>
              <a:rPr lang="it-IT" sz="2400" dirty="0" smtClean="0"/>
              <a:t>ultrannuale</a:t>
            </a:r>
            <a:r>
              <a:rPr lang="it-IT" sz="2400" dirty="0"/>
              <a:t>, per la realizzazione </a:t>
            </a:r>
            <a:r>
              <a:rPr lang="it-IT" sz="2400" dirty="0" smtClean="0"/>
              <a:t>di un </a:t>
            </a:r>
            <a:r>
              <a:rPr lang="it-IT" sz="2400" dirty="0"/>
              <a:t>bene (o </a:t>
            </a:r>
            <a:r>
              <a:rPr lang="it-IT" sz="2400" dirty="0" smtClean="0"/>
              <a:t>una combinazione </a:t>
            </a:r>
            <a:r>
              <a:rPr lang="it-IT" sz="2400" dirty="0"/>
              <a:t>di beni) o per </a:t>
            </a:r>
            <a:r>
              <a:rPr lang="it-IT" sz="2400" dirty="0" smtClean="0"/>
              <a:t>la </a:t>
            </a:r>
            <a:r>
              <a:rPr lang="it-IT" sz="2400" dirty="0"/>
              <a:t>fornitura di </a:t>
            </a:r>
            <a:r>
              <a:rPr lang="it-IT" sz="2400" dirty="0" smtClean="0"/>
              <a:t>beni o </a:t>
            </a:r>
            <a:r>
              <a:rPr lang="it-IT" sz="2400" dirty="0"/>
              <a:t>servizi non di serie che insieme formino un </a:t>
            </a:r>
            <a:r>
              <a:rPr lang="it-IT" sz="2400" dirty="0" smtClean="0"/>
              <a:t>unico progetto</a:t>
            </a:r>
            <a:r>
              <a:rPr lang="it-IT" sz="2400" dirty="0"/>
              <a:t>, ovvero siano strettamente </a:t>
            </a:r>
            <a:r>
              <a:rPr lang="it-IT" sz="2400" dirty="0" smtClean="0"/>
              <a:t>connessi o interdipendenti </a:t>
            </a:r>
            <a:r>
              <a:rPr lang="it-IT" sz="2400" dirty="0"/>
              <a:t>per ciò che riguarda la loro </a:t>
            </a:r>
            <a:r>
              <a:rPr lang="it-IT" sz="2400" dirty="0" smtClean="0"/>
              <a:t>progettazione</a:t>
            </a:r>
            <a:r>
              <a:rPr lang="it-IT" sz="2400" dirty="0"/>
              <a:t>, tecnologia e funzione o la loro </a:t>
            </a:r>
            <a:r>
              <a:rPr lang="it-IT" sz="2400" dirty="0" smtClean="0"/>
              <a:t>utilizzazione </a:t>
            </a:r>
            <a:r>
              <a:rPr lang="it-IT" sz="2400" dirty="0"/>
              <a:t>finale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 </a:t>
            </a:r>
            <a:r>
              <a:rPr lang="it-IT" sz="2400" dirty="0"/>
              <a:t>I lavori su ordinazione </a:t>
            </a:r>
            <a:r>
              <a:rPr lang="it-IT" sz="2400" dirty="0" smtClean="0"/>
              <a:t>sono </a:t>
            </a:r>
            <a:r>
              <a:rPr lang="it-IT" sz="2400" dirty="0"/>
              <a:t>eseguiti su ordinazione del committente secondo </a:t>
            </a:r>
            <a:r>
              <a:rPr lang="it-IT" sz="2400" dirty="0" smtClean="0"/>
              <a:t>le </a:t>
            </a:r>
            <a:r>
              <a:rPr lang="it-IT" sz="2400" dirty="0"/>
              <a:t>specifiche tecniche da questi richieste. </a:t>
            </a:r>
          </a:p>
          <a:p>
            <a:pPr algn="just"/>
            <a:r>
              <a:rPr lang="it-IT" sz="2400" dirty="0" smtClean="0"/>
              <a:t>(OIC 23)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024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VALUTAZIONE LICO</a:t>
            </a:r>
            <a:br>
              <a:rPr lang="it-IT" dirty="0" smtClean="0"/>
            </a:br>
            <a:r>
              <a:rPr lang="it-IT" dirty="0" smtClean="0"/>
              <a:t>Art. 2426 cod. civ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b) </a:t>
            </a:r>
            <a:r>
              <a:rPr lang="it-IT" dirty="0"/>
              <a:t>comma 1, </a:t>
            </a:r>
            <a:r>
              <a:rPr lang="it-IT" dirty="0" smtClean="0"/>
              <a:t>n. 11, «i </a:t>
            </a:r>
            <a:r>
              <a:rPr lang="it-IT" dirty="0"/>
              <a:t>lavori in corso </a:t>
            </a:r>
            <a:r>
              <a:rPr lang="it-IT" dirty="0" smtClean="0"/>
              <a:t>su ordinazione </a:t>
            </a:r>
            <a:r>
              <a:rPr lang="it-IT" dirty="0"/>
              <a:t>possono essere iscritti sulla base </a:t>
            </a:r>
            <a:r>
              <a:rPr lang="it-IT" dirty="0" smtClean="0"/>
              <a:t>dei </a:t>
            </a:r>
            <a:r>
              <a:rPr lang="it-IT" dirty="0"/>
              <a:t>corrispettivi contrattuali maturati </a:t>
            </a:r>
            <a:r>
              <a:rPr lang="it-IT" dirty="0" smtClean="0"/>
              <a:t>con ragionevole certezza»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c.d. «</a:t>
            </a:r>
            <a:r>
              <a:rPr lang="it-IT" sz="3600" dirty="0" smtClean="0">
                <a:solidFill>
                  <a:srgbClr val="FF0000"/>
                </a:solidFill>
              </a:rPr>
              <a:t>metodo della percentuale di completamento</a:t>
            </a:r>
            <a:r>
              <a:rPr lang="it-IT" dirty="0" smtClean="0"/>
              <a:t>»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23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VALUTAZIONE LICO </a:t>
            </a:r>
            <a:br>
              <a:rPr lang="it-IT" sz="3600" dirty="0" smtClean="0"/>
            </a:br>
            <a:r>
              <a:rPr lang="it-IT" sz="3600" dirty="0" smtClean="0"/>
              <a:t>OIC 23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/>
              <a:t>Il </a:t>
            </a:r>
            <a:r>
              <a:rPr lang="it-IT" sz="2400" dirty="0">
                <a:solidFill>
                  <a:schemeClr val="accent6">
                    <a:lumMod val="75000"/>
                  </a:schemeClr>
                </a:solidFill>
              </a:rPr>
              <a:t>criterio della percentuale di completamento </a:t>
            </a:r>
            <a:r>
              <a:rPr lang="it-IT" sz="2400" dirty="0" smtClean="0"/>
              <a:t>è </a:t>
            </a:r>
            <a:r>
              <a:rPr lang="it-IT" sz="2400" dirty="0"/>
              <a:t>adottato quando sono soddisfatte le seguenti </a:t>
            </a:r>
            <a:r>
              <a:rPr lang="it-IT" sz="2400" dirty="0" smtClean="0"/>
              <a:t> condizioni: 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1) esiste </a:t>
            </a:r>
            <a:r>
              <a:rPr lang="it-IT" sz="2400" dirty="0"/>
              <a:t>un contratto vincolante per le parti che </a:t>
            </a:r>
            <a:r>
              <a:rPr lang="it-IT" sz="2400" dirty="0" smtClean="0"/>
              <a:t>ne </a:t>
            </a:r>
            <a:r>
              <a:rPr lang="it-IT" sz="2400" dirty="0"/>
              <a:t>definisca chiaramente le obbligazioni e, in </a:t>
            </a:r>
            <a:r>
              <a:rPr lang="it-IT" sz="2400" dirty="0" smtClean="0"/>
              <a:t>particolare</a:t>
            </a:r>
            <a:r>
              <a:rPr lang="it-IT" sz="2400" dirty="0"/>
              <a:t>, il diritto al corrispettivo per l’appaltatore; </a:t>
            </a:r>
          </a:p>
          <a:p>
            <a:pPr marL="0" indent="0">
              <a:buNone/>
            </a:pPr>
            <a:r>
              <a:rPr lang="it-IT" sz="2400" dirty="0" smtClean="0"/>
              <a:t>2) il </a:t>
            </a:r>
            <a:r>
              <a:rPr lang="it-IT" sz="2400" dirty="0"/>
              <a:t>diritto al corrispettivo per l’appaltatore </a:t>
            </a:r>
            <a:r>
              <a:rPr lang="it-IT" sz="2400" dirty="0" smtClean="0"/>
              <a:t>matura </a:t>
            </a:r>
            <a:r>
              <a:rPr lang="it-IT" sz="2400" dirty="0"/>
              <a:t>con ragionevole certezza via via che i lavori </a:t>
            </a:r>
            <a:r>
              <a:rPr lang="it-IT" sz="2400" dirty="0" smtClean="0"/>
              <a:t>sono eseguiti; 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3) non </a:t>
            </a:r>
            <a:r>
              <a:rPr lang="it-IT" sz="2400" dirty="0"/>
              <a:t>sono presenti situazioni di incertezza relative a condizioni contrattuali o fattori esterni di </a:t>
            </a:r>
            <a:r>
              <a:rPr lang="it-IT" sz="2400" dirty="0" smtClean="0"/>
              <a:t>entità </a:t>
            </a:r>
            <a:r>
              <a:rPr lang="it-IT" sz="2400" dirty="0"/>
              <a:t>tale da rendere dubbia la </a:t>
            </a:r>
          </a:p>
          <a:p>
            <a:pPr marL="0" indent="0">
              <a:buNone/>
            </a:pPr>
            <a:r>
              <a:rPr lang="it-IT" sz="2400" dirty="0"/>
              <a:t>capacità dei contraenti a far fronte alle proprie obbligazioni (ad </a:t>
            </a:r>
            <a:r>
              <a:rPr lang="it-IT" sz="2400" dirty="0" smtClean="0"/>
              <a:t>esempio</a:t>
            </a:r>
            <a:r>
              <a:rPr lang="it-IT" sz="2400" dirty="0"/>
              <a:t>, l’obbligo </a:t>
            </a:r>
            <a:r>
              <a:rPr lang="it-IT" sz="2400" dirty="0" smtClean="0"/>
              <a:t>dell’appaltatore </a:t>
            </a:r>
            <a:r>
              <a:rPr lang="it-IT" sz="2400" dirty="0"/>
              <a:t>nel completare i lavori); </a:t>
            </a:r>
          </a:p>
          <a:p>
            <a:pPr marL="0" indent="0">
              <a:buNone/>
            </a:pPr>
            <a:r>
              <a:rPr lang="it-IT" sz="2400" dirty="0" smtClean="0"/>
              <a:t>4) il </a:t>
            </a:r>
            <a:r>
              <a:rPr lang="it-IT" sz="2400" dirty="0"/>
              <a:t>risultato della commessa può essere attendibilmente misurato. 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656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Metodi di determinazione della percentuale di completamento (OIC 23)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it-IT" dirty="0" smtClean="0"/>
              <a:t>Metodo del costo sostenuto (</a:t>
            </a:r>
            <a:r>
              <a:rPr lang="it-IT" dirty="0" err="1" smtClean="0"/>
              <a:t>cost</a:t>
            </a:r>
            <a:r>
              <a:rPr lang="it-IT" dirty="0" smtClean="0"/>
              <a:t> to </a:t>
            </a:r>
            <a:r>
              <a:rPr lang="it-IT" dirty="0" err="1" smtClean="0"/>
              <a:t>cost</a:t>
            </a:r>
            <a:r>
              <a:rPr lang="it-IT" dirty="0" smtClean="0"/>
              <a:t>)</a:t>
            </a:r>
          </a:p>
          <a:p>
            <a:pPr marL="514350" indent="-514350">
              <a:buAutoNum type="arabicParenR"/>
            </a:pPr>
            <a:r>
              <a:rPr lang="it-IT" dirty="0" smtClean="0"/>
              <a:t>Metodo delle ore lavorate</a:t>
            </a:r>
          </a:p>
          <a:p>
            <a:pPr marL="514350" indent="-514350">
              <a:buAutoNum type="arabicParenR"/>
            </a:pPr>
            <a:r>
              <a:rPr lang="it-IT" dirty="0" smtClean="0"/>
              <a:t>Metodo delle unità consegnate</a:t>
            </a:r>
          </a:p>
          <a:p>
            <a:pPr marL="514350" indent="-514350">
              <a:buAutoNum type="arabicParenR"/>
            </a:pPr>
            <a:r>
              <a:rPr lang="it-IT" dirty="0" smtClean="0"/>
              <a:t>Metodo delle misurazioni fisiche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40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METODO DELLA PERCENTUALE DI COMPLETAMENTO E COSTI PRE-OPERATIVI</a:t>
            </a:r>
            <a:br>
              <a:rPr lang="it-IT" sz="2800" b="1" dirty="0" smtClean="0"/>
            </a:br>
            <a:r>
              <a:rPr lang="it-IT" sz="2800" b="1" dirty="0" smtClean="0"/>
              <a:t>(OIC 23)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I costi </a:t>
            </a:r>
            <a:r>
              <a:rPr lang="it-IT" dirty="0" err="1"/>
              <a:t>pre</a:t>
            </a:r>
            <a:r>
              <a:rPr lang="it-IT" dirty="0"/>
              <a:t>-operativi inclusi nei lavori in corso </a:t>
            </a:r>
            <a:r>
              <a:rPr lang="it-IT" dirty="0" smtClean="0"/>
              <a:t>su </a:t>
            </a:r>
            <a:r>
              <a:rPr lang="it-IT" dirty="0"/>
              <a:t>ordinazione sono </a:t>
            </a:r>
            <a:r>
              <a:rPr lang="it-IT" dirty="0" smtClean="0"/>
              <a:t>rilevati </a:t>
            </a:r>
            <a:r>
              <a:rPr lang="it-IT" dirty="0"/>
              <a:t>a conto economico per </a:t>
            </a:r>
            <a:r>
              <a:rPr lang="it-IT" dirty="0" smtClean="0"/>
              <a:t>competenza </a:t>
            </a:r>
            <a:r>
              <a:rPr lang="it-IT" dirty="0"/>
              <a:t>in funzione dell’avanzamento dei </a:t>
            </a:r>
            <a:r>
              <a:rPr lang="it-IT" dirty="0" smtClean="0"/>
              <a:t>lavori </a:t>
            </a:r>
            <a:r>
              <a:rPr lang="it-IT" dirty="0"/>
              <a:t>determinato con le modalità previste per </a:t>
            </a:r>
            <a:r>
              <a:rPr lang="it-IT" dirty="0" smtClean="0"/>
              <a:t>l’applicazione </a:t>
            </a:r>
            <a:r>
              <a:rPr lang="it-IT" dirty="0"/>
              <a:t>del criterio della percentuale </a:t>
            </a:r>
            <a:r>
              <a:rPr lang="it-IT" dirty="0" smtClean="0"/>
              <a:t>di completamento.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 </a:t>
            </a:r>
            <a:r>
              <a:rPr lang="it-IT" dirty="0"/>
              <a:t>Nel caso di applicazione del </a:t>
            </a:r>
            <a:r>
              <a:rPr lang="it-IT" dirty="0" smtClean="0"/>
              <a:t>metodo </a:t>
            </a:r>
            <a:r>
              <a:rPr lang="it-IT" dirty="0"/>
              <a:t>del costo sostenuto </a:t>
            </a:r>
            <a:r>
              <a:rPr lang="it-IT" dirty="0" smtClean="0"/>
              <a:t>, 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la percentuale di completamento </a:t>
            </a:r>
            <a:r>
              <a:rPr lang="it-IT" dirty="0"/>
              <a:t>è </a:t>
            </a:r>
            <a:r>
              <a:rPr lang="it-IT" dirty="0" smtClean="0"/>
              <a:t>determinata ponendo </a:t>
            </a:r>
            <a:r>
              <a:rPr lang="it-IT" dirty="0"/>
              <a:t>a confronto i costi di commessa sostenuti </a:t>
            </a:r>
            <a:r>
              <a:rPr lang="it-IT" dirty="0" smtClean="0"/>
              <a:t>fino </a:t>
            </a:r>
            <a:r>
              <a:rPr lang="it-IT" dirty="0"/>
              <a:t>ad una certa data (</a:t>
            </a:r>
            <a:r>
              <a:rPr lang="it-IT" i="1" u="sng" dirty="0"/>
              <a:t>esclusi i costi </a:t>
            </a:r>
            <a:r>
              <a:rPr lang="it-IT" i="1" u="sng" dirty="0" err="1" smtClean="0"/>
              <a:t>pre</a:t>
            </a:r>
            <a:r>
              <a:rPr lang="it-IT" i="1" u="sng" dirty="0" smtClean="0"/>
              <a:t>-operativi</a:t>
            </a:r>
            <a:r>
              <a:rPr lang="it-IT" dirty="0"/>
              <a:t>) con i costi di commessa totali </a:t>
            </a:r>
            <a:r>
              <a:rPr lang="it-IT" dirty="0" smtClean="0"/>
              <a:t>stimati </a:t>
            </a:r>
            <a:r>
              <a:rPr lang="it-IT" dirty="0"/>
              <a:t>(</a:t>
            </a:r>
            <a:r>
              <a:rPr lang="it-IT" i="1" u="sng" dirty="0"/>
              <a:t>esclusi i costi </a:t>
            </a:r>
            <a:r>
              <a:rPr lang="it-IT" i="1" u="sng" dirty="0" err="1"/>
              <a:t>pre</a:t>
            </a:r>
            <a:r>
              <a:rPr lang="it-IT" i="1" u="sng" dirty="0"/>
              <a:t>-operativi</a:t>
            </a:r>
            <a:r>
              <a:rPr lang="it-IT" dirty="0"/>
              <a:t>). 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354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b="1" dirty="0"/>
              <a:t>METODO DELLA PERCENTUALE DI COMPLETAMENTO E COSTI </a:t>
            </a:r>
            <a:r>
              <a:rPr lang="it-IT" sz="3100" b="1" dirty="0" smtClean="0"/>
              <a:t>PRE-OPERATIVI (OIC </a:t>
            </a:r>
            <a:r>
              <a:rPr lang="it-IT" sz="3100" b="1" dirty="0"/>
              <a:t>23</a:t>
            </a:r>
            <a:r>
              <a:rPr lang="it-IT" sz="3600" b="1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772816"/>
                <a:ext cx="8640960" cy="475252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it-IT" b="1" dirty="0" smtClean="0">
                    <a:solidFill>
                      <a:srgbClr val="FF0000"/>
                    </a:solidFill>
                  </a:rPr>
                  <a:t>Valore commessa es. </a:t>
                </a:r>
                <a:r>
                  <a:rPr lang="it-IT" b="1" dirty="0" smtClean="0">
                    <a:solidFill>
                      <a:srgbClr val="FF0000"/>
                    </a:solidFill>
                  </a:rPr>
                  <a:t>n</a:t>
                </a:r>
                <a:r>
                  <a:rPr lang="it-IT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it-IT" sz="2800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dirty="0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t-IT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it-IT" b="0" i="1" dirty="0" smtClean="0">
                            <a:latin typeface="Cambria Math"/>
                          </a:rPr>
                          <m:t>𝐶𝑖</m:t>
                        </m:r>
                      </m:e>
                    </m:nary>
                  </m:oMath>
                </a14:m>
                <a:r>
                  <a:rPr lang="it-IT" dirty="0" smtClean="0"/>
                  <a:t> + MT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dirty="0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t-IT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it-IT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b="0" i="1" dirty="0" smtClean="0">
                                <a:latin typeface="Cambria Math"/>
                              </a:rPr>
                              <m:t>𝐶</m:t>
                            </m:r>
                          </m:e>
                          <m:sup>
                            <m:r>
                              <a:rPr lang="it-IT" b="0" i="1" dirty="0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it-IT" b="0" i="1" dirty="0" smtClean="0">
                            <a:latin typeface="Cambria Math"/>
                          </a:rPr>
                          <m:t>𝑖</m:t>
                        </m:r>
                      </m:e>
                    </m:nary>
                    <m:r>
                      <a:rPr lang="it-IT" b="0" i="1" smtClean="0">
                        <a:latin typeface="Cambria Math"/>
                      </a:rPr>
                      <m:t>/</m:t>
                    </m:r>
                  </m:oMath>
                </a14:m>
                <a:r>
                  <a:rPr lang="it-IT" dirty="0" smtClean="0"/>
                  <a:t>C’t)  =</a:t>
                </a:r>
              </a:p>
              <a:p>
                <a:pPr marL="0" indent="0">
                  <a:buNone/>
                </a:pPr>
                <a:r>
                  <a:rPr lang="it-IT" dirty="0" smtClean="0"/>
                  <a:t>                                = </a:t>
                </a:r>
                <a:r>
                  <a:rPr lang="it-IT" dirty="0" err="1" smtClean="0"/>
                  <a:t>Rt</a:t>
                </a:r>
                <a:r>
                  <a:rPr lang="it-IT" dirty="0" smtClean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dirty="0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t-IT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it-IT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b="0" i="1" dirty="0" smtClean="0">
                                <a:latin typeface="Cambria Math"/>
                              </a:rPr>
                              <m:t>𝐶</m:t>
                            </m:r>
                          </m:e>
                          <m:sup>
                            <m:r>
                              <a:rPr lang="it-IT" b="0" i="1" dirty="0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it-IT" b="0" i="1" dirty="0" smtClean="0">
                            <a:latin typeface="Cambria Math"/>
                          </a:rPr>
                          <m:t>𝑖</m:t>
                        </m:r>
                      </m:e>
                    </m:nary>
                    <m:r>
                      <a:rPr lang="it-IT" i="1">
                        <a:latin typeface="Cambria Math"/>
                      </a:rPr>
                      <m:t>/</m:t>
                    </m:r>
                  </m:oMath>
                </a14:m>
                <a:r>
                  <a:rPr lang="it-IT" dirty="0"/>
                  <a:t>C</a:t>
                </a:r>
                <a:r>
                  <a:rPr lang="it-IT" dirty="0" smtClean="0"/>
                  <a:t>’t) + </a:t>
                </a:r>
                <a:r>
                  <a:rPr lang="it-IT" dirty="0" err="1" smtClean="0"/>
                  <a:t>Cpo</a:t>
                </a:r>
                <a:r>
                  <a:rPr lang="it-IT" dirty="0" smtClean="0"/>
                  <a:t> (1 - </a:t>
                </a:r>
                <a:r>
                  <a:rPr lang="it-IT" dirty="0"/>
                  <a:t>∑C’i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/>
                      </a:rPr>
                      <m:t>/</m:t>
                    </m:r>
                  </m:oMath>
                </a14:m>
                <a:r>
                  <a:rPr lang="it-IT" dirty="0"/>
                  <a:t>C</a:t>
                </a:r>
                <a:r>
                  <a:rPr lang="it-IT" dirty="0" smtClean="0"/>
                  <a:t>’t)</a:t>
                </a:r>
              </a:p>
              <a:p>
                <a:pPr marL="0" indent="0">
                  <a:buNone/>
                </a:pPr>
                <a:endParaRPr lang="it-IT" dirty="0" smtClean="0"/>
              </a:p>
              <a:p>
                <a:pPr marL="0" indent="0">
                  <a:buNone/>
                </a:pPr>
                <a:r>
                  <a:rPr lang="it-IT" sz="2400" dirty="0" smtClean="0"/>
                  <a:t>dove</a:t>
                </a:r>
                <a:endParaRPr lang="it-IT" sz="2400" dirty="0"/>
              </a:p>
              <a:p>
                <a:pPr marL="0" indent="0">
                  <a:buNone/>
                </a:pPr>
                <a:r>
                  <a:rPr lang="it-IT" sz="2400" dirty="0" smtClean="0"/>
                  <a:t>Ci: costi di commessa es. i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C’i: costi di commessa </a:t>
                </a:r>
                <a:r>
                  <a:rPr lang="it-IT" sz="2400" dirty="0" err="1" smtClean="0"/>
                  <a:t>es.i</a:t>
                </a:r>
                <a:r>
                  <a:rPr lang="it-IT" sz="2400" dirty="0" smtClean="0"/>
                  <a:t>, </a:t>
                </a:r>
                <a:r>
                  <a:rPr lang="it-IT" sz="2400" i="1" u="sng" dirty="0" smtClean="0"/>
                  <a:t>esclusi i costi </a:t>
                </a:r>
                <a:r>
                  <a:rPr lang="it-IT" sz="2400" i="1" u="sng" dirty="0" err="1" smtClean="0"/>
                  <a:t>pre</a:t>
                </a:r>
                <a:r>
                  <a:rPr lang="it-IT" sz="2400" i="1" u="sng" dirty="0" smtClean="0"/>
                  <a:t>- operativi (</a:t>
                </a:r>
                <a:r>
                  <a:rPr lang="it-IT" sz="2400" i="1" u="sng" dirty="0" err="1" smtClean="0"/>
                  <a:t>Cpo</a:t>
                </a:r>
                <a:r>
                  <a:rPr lang="it-IT" sz="2400" i="1" u="sng" dirty="0" smtClean="0"/>
                  <a:t>)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C’t: costo totale di commessa , </a:t>
                </a:r>
                <a:r>
                  <a:rPr lang="it-IT" sz="2400" i="1" u="sng" dirty="0" smtClean="0"/>
                  <a:t>esclusi i </a:t>
                </a:r>
                <a:r>
                  <a:rPr lang="it-IT" sz="2400" i="1" u="sng" dirty="0" err="1" smtClean="0"/>
                  <a:t>Cpo</a:t>
                </a:r>
                <a:endParaRPr lang="it-IT" sz="2400" i="1" u="sng" dirty="0" smtClean="0"/>
              </a:p>
              <a:p>
                <a:pPr marL="0" indent="0">
                  <a:buNone/>
                </a:pPr>
                <a:r>
                  <a:rPr lang="it-IT" sz="2400" dirty="0" err="1" smtClean="0"/>
                  <a:t>Rt</a:t>
                </a:r>
                <a:r>
                  <a:rPr lang="it-IT" sz="2400" dirty="0" smtClean="0"/>
                  <a:t>: ricavo totale di commessa </a:t>
                </a:r>
              </a:p>
              <a:p>
                <a:pPr marL="0" indent="0">
                  <a:buNone/>
                </a:pPr>
                <a:r>
                  <a:rPr lang="it-IT" sz="2400" dirty="0" err="1" smtClean="0"/>
                  <a:t>Ct</a:t>
                </a:r>
                <a:r>
                  <a:rPr lang="it-IT" sz="2400" dirty="0" smtClean="0"/>
                  <a:t>: costo totale di commessa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MT: margine totale di commessa  (</a:t>
                </a:r>
                <a:r>
                  <a:rPr lang="it-IT" sz="2400" dirty="0" err="1" smtClean="0"/>
                  <a:t>Rt</a:t>
                </a:r>
                <a:r>
                  <a:rPr lang="it-IT" sz="2400" dirty="0" smtClean="0"/>
                  <a:t> – </a:t>
                </a:r>
                <a:r>
                  <a:rPr lang="it-IT" sz="2400" dirty="0" err="1" smtClean="0"/>
                  <a:t>Ct</a:t>
                </a:r>
                <a:r>
                  <a:rPr lang="it-IT" sz="2400" dirty="0" smtClean="0"/>
                  <a:t>)</a:t>
                </a:r>
                <a:endParaRPr lang="it-IT" sz="2400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772816"/>
                <a:ext cx="8640960" cy="4752528"/>
              </a:xfrm>
              <a:blipFill rotWithShape="1">
                <a:blip r:embed="rId2"/>
                <a:stretch>
                  <a:fillRect l="-1622" t="-1540" r="-9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68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/>
              <a:t>METODO DELLA PERCENTUALE DI COMPLETAMENTO E COSTI PRE-OPERATIVI (OIC 23</a:t>
            </a:r>
            <a:r>
              <a:rPr lang="it-IT" sz="4000" b="1" dirty="0" smtClean="0"/>
              <a:t>): esempio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it-IT" dirty="0" err="1" smtClean="0"/>
              <a:t>Cpo</a:t>
            </a:r>
            <a:r>
              <a:rPr lang="it-IT" dirty="0" smtClean="0"/>
              <a:t>: 100;    C’t: 1.000;   </a:t>
            </a:r>
            <a:r>
              <a:rPr lang="it-IT" dirty="0" err="1" smtClean="0"/>
              <a:t>Rt</a:t>
            </a:r>
            <a:r>
              <a:rPr lang="it-IT" dirty="0" smtClean="0"/>
              <a:t>: 1.600 ; durata: 3 anni</a:t>
            </a:r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u="sng" dirty="0" smtClean="0"/>
              <a:t>Esercizio 1</a:t>
            </a:r>
          </a:p>
          <a:p>
            <a:pPr marL="0" indent="0">
              <a:buNone/>
            </a:pPr>
            <a:r>
              <a:rPr lang="it-IT" dirty="0" smtClean="0"/>
              <a:t>C’1: 300;    </a:t>
            </a:r>
            <a:r>
              <a:rPr lang="it-IT" dirty="0" err="1" smtClean="0"/>
              <a:t>Cpo</a:t>
            </a:r>
            <a:r>
              <a:rPr lang="it-IT" dirty="0" smtClean="0"/>
              <a:t>: 100;    % </a:t>
            </a:r>
            <a:r>
              <a:rPr lang="it-IT" dirty="0" err="1" smtClean="0"/>
              <a:t>complet</a:t>
            </a:r>
            <a:r>
              <a:rPr lang="it-IT" dirty="0" smtClean="0"/>
              <a:t>.: 300/1.000</a:t>
            </a:r>
          </a:p>
          <a:p>
            <a:pPr marL="0" indent="0">
              <a:buNone/>
            </a:pPr>
            <a:r>
              <a:rPr lang="it-IT" dirty="0" smtClean="0"/>
              <a:t>RF1 = 1.600 x 30% + 100 – 100x30% = 550</a:t>
            </a:r>
          </a:p>
          <a:p>
            <a:pPr marL="0" indent="0">
              <a:buNone/>
            </a:pPr>
            <a:r>
              <a:rPr lang="it-IT" sz="2800" dirty="0" smtClean="0"/>
              <a:t>ovvero:</a:t>
            </a:r>
          </a:p>
          <a:p>
            <a:pPr marL="0" indent="0">
              <a:buNone/>
            </a:pPr>
            <a:r>
              <a:rPr lang="it-IT" sz="2800" dirty="0" smtClean="0"/>
              <a:t>RF1 = 400 + (1.600 – 1.100)x30% = 550</a:t>
            </a:r>
          </a:p>
          <a:p>
            <a:pPr marL="0" indent="0">
              <a:buNone/>
            </a:pPr>
            <a:r>
              <a:rPr lang="it-IT" sz="2800" dirty="0"/>
              <a:t> </a:t>
            </a:r>
            <a:r>
              <a:rPr lang="it-IT" sz="2800" dirty="0" smtClean="0"/>
              <a:t>          C1             MT</a:t>
            </a:r>
          </a:p>
          <a:p>
            <a:pPr marL="0" indent="0">
              <a:buNone/>
            </a:pPr>
            <a:r>
              <a:rPr lang="it-IT" sz="2800" dirty="0" err="1" smtClean="0"/>
              <a:t>Var.LICO</a:t>
            </a:r>
            <a:r>
              <a:rPr lang="it-IT" sz="2800" dirty="0" smtClean="0"/>
              <a:t>: 550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5887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METODO DELLA PERCENTUALE DI COMPLETAMENTO E COSTI PRE-OPERATIVI (OIC 23): </a:t>
            </a:r>
            <a:r>
              <a:rPr lang="it-IT" sz="2800" b="1" dirty="0" smtClean="0"/>
              <a:t>esempio (continua)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u="sng" dirty="0" smtClean="0"/>
              <a:t>Esercizio 2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C2: 500;    % </a:t>
            </a:r>
            <a:r>
              <a:rPr lang="it-IT" dirty="0" err="1"/>
              <a:t>complet</a:t>
            </a:r>
            <a:r>
              <a:rPr lang="it-IT" dirty="0"/>
              <a:t>.: </a:t>
            </a:r>
            <a:r>
              <a:rPr lang="it-IT" dirty="0" smtClean="0"/>
              <a:t>(300+500)/1.000 = 80%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RF2= 1.600x80% + (100 – 100x80%) = 1.300</a:t>
            </a:r>
          </a:p>
          <a:p>
            <a:pPr marL="0" indent="0">
              <a:buNone/>
            </a:pPr>
            <a:r>
              <a:rPr lang="it-IT" sz="2800" dirty="0" smtClean="0"/>
              <a:t>Ovvero:</a:t>
            </a:r>
          </a:p>
          <a:p>
            <a:pPr marL="0" indent="0">
              <a:buNone/>
            </a:pPr>
            <a:r>
              <a:rPr lang="it-IT" sz="2800" dirty="0" smtClean="0"/>
              <a:t>RF2 = (400+500) + (1.600-1.100)x80% = 1.300</a:t>
            </a:r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err="1" smtClean="0"/>
              <a:t>Var</a:t>
            </a:r>
            <a:r>
              <a:rPr lang="it-IT" sz="2800" dirty="0" smtClean="0"/>
              <a:t>. LICO: </a:t>
            </a:r>
            <a:r>
              <a:rPr lang="it-IT" sz="2800" smtClean="0"/>
              <a:t>1.300 – 550 = 750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3306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Metodo delle ore </a:t>
            </a:r>
            <a:r>
              <a:rPr lang="it-IT" dirty="0" smtClean="0"/>
              <a:t>lavorate (1)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L’applicazione </a:t>
            </a:r>
            <a:r>
              <a:rPr lang="it-IT" dirty="0"/>
              <a:t>di tale metodo </a:t>
            </a:r>
            <a:r>
              <a:rPr lang="it-IT" dirty="0" smtClean="0"/>
              <a:t>comporta: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a) la </a:t>
            </a:r>
            <a:r>
              <a:rPr lang="it-IT" dirty="0"/>
              <a:t>suddivisione dei ricavi totali previsti di commessa in: </a:t>
            </a:r>
          </a:p>
          <a:p>
            <a:r>
              <a:rPr lang="it-IT" dirty="0"/>
              <a:t>costi previsti dei materiali e altri costi diretti </a:t>
            </a:r>
            <a:r>
              <a:rPr lang="it-IT" dirty="0" smtClean="0"/>
              <a:t>, </a:t>
            </a:r>
            <a:r>
              <a:rPr lang="it-IT" dirty="0"/>
              <a:t>esclusa la mano </a:t>
            </a:r>
            <a:r>
              <a:rPr lang="it-IT" dirty="0" smtClean="0"/>
              <a:t>d’opera</a:t>
            </a:r>
            <a:r>
              <a:rPr lang="it-IT" dirty="0"/>
              <a:t>; </a:t>
            </a:r>
          </a:p>
          <a:p>
            <a:r>
              <a:rPr lang="it-IT" dirty="0"/>
              <a:t>valore aggiunto complessivo, per il residuo; </a:t>
            </a: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b) </a:t>
            </a:r>
            <a:r>
              <a:rPr lang="it-IT" dirty="0"/>
              <a:t>la previsione del totale delle ore dirette di</a:t>
            </a:r>
          </a:p>
          <a:p>
            <a:pPr marL="0" indent="0">
              <a:buNone/>
            </a:pPr>
            <a:r>
              <a:rPr lang="it-IT" dirty="0"/>
              <a:t>lavorazione necessarie per il completamento delle </a:t>
            </a:r>
          </a:p>
          <a:p>
            <a:pPr marL="0" indent="0">
              <a:buNone/>
            </a:pPr>
            <a:r>
              <a:rPr lang="it-IT" dirty="0"/>
              <a:t>opere ed il calcolo del valore aggiunto </a:t>
            </a:r>
            <a:r>
              <a:rPr lang="it-IT" dirty="0" smtClean="0"/>
              <a:t>orario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487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Metodo delle ore lavorate </a:t>
            </a:r>
            <a:r>
              <a:rPr lang="it-IT" dirty="0" smtClean="0"/>
              <a:t>(2)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c) la </a:t>
            </a:r>
            <a:r>
              <a:rPr lang="it-IT" dirty="0"/>
              <a:t>valutazione </a:t>
            </a:r>
            <a:r>
              <a:rPr lang="it-IT" dirty="0" smtClean="0"/>
              <a:t>dei LICO  </a:t>
            </a:r>
            <a:r>
              <a:rPr lang="it-IT" dirty="0"/>
              <a:t>ad una certa data, quale somma: </a:t>
            </a:r>
          </a:p>
          <a:p>
            <a:pPr algn="just"/>
            <a:r>
              <a:rPr lang="it-IT" dirty="0"/>
              <a:t>dei costi effettivi dei materiali impiegati nelle </a:t>
            </a:r>
          </a:p>
          <a:p>
            <a:pPr marL="0" indent="0" algn="just">
              <a:buNone/>
            </a:pPr>
            <a:r>
              <a:rPr lang="it-IT" dirty="0" smtClean="0"/>
              <a:t>    lavorazioni </a:t>
            </a:r>
            <a:r>
              <a:rPr lang="it-IT" dirty="0"/>
              <a:t>e degli altri costi diretti sostenuti </a:t>
            </a:r>
            <a:r>
              <a:rPr lang="it-IT" dirty="0" smtClean="0"/>
              <a:t>         (</a:t>
            </a:r>
            <a:r>
              <a:rPr lang="it-IT" dirty="0"/>
              <a:t>esclusa la mano d’opera); </a:t>
            </a:r>
          </a:p>
          <a:p>
            <a:pPr algn="just"/>
            <a:r>
              <a:rPr lang="it-IT" dirty="0"/>
              <a:t>del valore aggiunto maturato, calcolato </a:t>
            </a:r>
            <a:r>
              <a:rPr lang="it-IT" dirty="0" smtClean="0"/>
              <a:t>moltiplicando </a:t>
            </a:r>
            <a:r>
              <a:rPr lang="it-IT" dirty="0"/>
              <a:t>le ore dirette effettivamente lavorate </a:t>
            </a:r>
            <a:r>
              <a:rPr lang="it-IT" dirty="0" smtClean="0"/>
              <a:t>per </a:t>
            </a:r>
            <a:r>
              <a:rPr lang="it-IT" dirty="0"/>
              <a:t>il valore aggiunto orario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012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 delle ore lavorate </a:t>
            </a:r>
            <a:r>
              <a:rPr lang="it-IT" dirty="0" smtClean="0"/>
              <a:t>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In caso di lavorazioni affidate a terzi, le ore di lavoro degli stessi possono essere assimilate alle </a:t>
            </a:r>
            <a:r>
              <a:rPr lang="it-IT" dirty="0" smtClean="0"/>
              <a:t>ore </a:t>
            </a:r>
            <a:r>
              <a:rPr lang="it-IT" dirty="0"/>
              <a:t>di lavoro interne </a:t>
            </a:r>
            <a:r>
              <a:rPr lang="it-IT" dirty="0" smtClean="0"/>
              <a:t>dell’appaltatore</a:t>
            </a:r>
            <a:r>
              <a:rPr lang="it-IT" dirty="0"/>
              <a:t>.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alternativa, il loro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costo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può essere assimilato ai costi dei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materiali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ed altri costi diretti. </a:t>
            </a:r>
            <a:endParaRPr lang="it-IT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dirty="0"/>
              <a:t>seconda </a:t>
            </a:r>
            <a:r>
              <a:rPr lang="it-IT" dirty="0" smtClean="0"/>
              <a:t>alternativa è </a:t>
            </a:r>
            <a:r>
              <a:rPr lang="it-IT" dirty="0"/>
              <a:t>spesso quella più facilmente </a:t>
            </a:r>
            <a:r>
              <a:rPr lang="it-IT" dirty="0" smtClean="0"/>
              <a:t>praticabile</a:t>
            </a:r>
            <a:r>
              <a:rPr lang="it-IT" dirty="0"/>
              <a:t>, ma presuppone, per una sua corretta applicazione, la possibilità di prevedere </a:t>
            </a:r>
            <a:r>
              <a:rPr lang="it-IT" dirty="0" smtClean="0"/>
              <a:t>attendibilmente </a:t>
            </a:r>
            <a:r>
              <a:rPr lang="it-IT" dirty="0"/>
              <a:t>sin dall’inizio della commessa </a:t>
            </a:r>
          </a:p>
          <a:p>
            <a:pPr marL="0" indent="0" algn="just">
              <a:buNone/>
            </a:pPr>
            <a:r>
              <a:rPr lang="it-IT" dirty="0"/>
              <a:t>quale parte di lavoro sarà affidata a </a:t>
            </a:r>
            <a:r>
              <a:rPr lang="it-IT" dirty="0" smtClean="0"/>
              <a:t>terzi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52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LAVORI IN CORSO SU ORDINAZIONE</a:t>
            </a:r>
            <a:br>
              <a:rPr lang="it-IT" dirty="0" smtClean="0"/>
            </a:br>
            <a:r>
              <a:rPr lang="it-IT" dirty="0" smtClean="0"/>
              <a:t>(LICO)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contratti </a:t>
            </a:r>
            <a:r>
              <a:rPr lang="it-IT" sz="2400" dirty="0">
                <a:solidFill>
                  <a:schemeClr val="accent6">
                    <a:lumMod val="75000"/>
                  </a:schemeClr>
                </a:solidFill>
              </a:rPr>
              <a:t>a corrispettivo </a:t>
            </a:r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predeterminato</a:t>
            </a:r>
            <a:r>
              <a:rPr lang="it-IT" sz="2400" dirty="0" smtClean="0"/>
              <a:t> 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l’appaltatore si impegna ad </a:t>
            </a:r>
            <a:r>
              <a:rPr lang="it-IT" sz="2400" dirty="0" smtClean="0"/>
              <a:t>eseguire </a:t>
            </a:r>
            <a:r>
              <a:rPr lang="it-IT" sz="2400" dirty="0"/>
              <a:t>l’opera sulla base di un </a:t>
            </a:r>
            <a:r>
              <a:rPr lang="it-IT" sz="2400" dirty="0" smtClean="0"/>
              <a:t>prezzo </a:t>
            </a:r>
            <a:r>
              <a:rPr lang="it-IT" sz="2400" dirty="0"/>
              <a:t>contrattuale predeterminato o </a:t>
            </a:r>
            <a:r>
              <a:rPr lang="it-IT" sz="2400" dirty="0" smtClean="0"/>
              <a:t>dei </a:t>
            </a:r>
            <a:r>
              <a:rPr lang="it-IT" sz="2400" dirty="0"/>
              <a:t>prezzi </a:t>
            </a:r>
            <a:r>
              <a:rPr lang="it-IT" sz="2400" dirty="0" err="1"/>
              <a:t>pre</a:t>
            </a:r>
            <a:r>
              <a:rPr lang="it-IT" sz="2400" dirty="0"/>
              <a:t>-determinati per le singole voci di </a:t>
            </a:r>
            <a:r>
              <a:rPr lang="it-IT" sz="2400" dirty="0" smtClean="0"/>
              <a:t>lavoro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il prezzo predeterminato può essere oggetto di clausole di revisione di </a:t>
            </a:r>
            <a:r>
              <a:rPr lang="it-IT" sz="2400" dirty="0" smtClean="0"/>
              <a:t>prezzo, ad es., per: </a:t>
            </a:r>
            <a:endParaRPr lang="it-IT" sz="2400" dirty="0"/>
          </a:p>
          <a:p>
            <a:r>
              <a:rPr lang="it-IT" sz="2400" dirty="0"/>
              <a:t>adeguarlo ad aumenti dei relativi costi. </a:t>
            </a:r>
            <a:r>
              <a:rPr lang="it-IT" sz="2400" dirty="0" smtClean="0"/>
              <a:t> </a:t>
            </a:r>
            <a:endParaRPr lang="it-IT" sz="2400" dirty="0"/>
          </a:p>
          <a:p>
            <a:r>
              <a:rPr lang="it-IT" sz="2400" dirty="0"/>
              <a:t>modifiche all’originario progetto da parte del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037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METODO DELLE UNITA’ CONSEGNATE (1)</a:t>
            </a:r>
            <a:br>
              <a:rPr lang="it-IT" sz="3200" b="1" dirty="0" smtClean="0"/>
            </a:br>
            <a:r>
              <a:rPr lang="it-IT" sz="3200" b="1" dirty="0" smtClean="0"/>
              <a:t>(OIC 23)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Il metodo può essere applicato nel caso di lavorazioni, spesso effettuate dall’appaltatore presso i </a:t>
            </a:r>
            <a:r>
              <a:rPr lang="it-IT" dirty="0" smtClean="0"/>
              <a:t>propri stabilimenti</a:t>
            </a:r>
            <a:r>
              <a:rPr lang="it-IT" dirty="0"/>
              <a:t>, per commesse pluriennali che </a:t>
            </a:r>
            <a:r>
              <a:rPr lang="it-IT" dirty="0" smtClean="0"/>
              <a:t>prevedono </a:t>
            </a:r>
            <a:r>
              <a:rPr lang="it-IT" dirty="0"/>
              <a:t>la fornitura di una serie di prodotti </a:t>
            </a:r>
            <a:r>
              <a:rPr lang="it-IT" dirty="0" smtClean="0"/>
              <a:t>uguali </a:t>
            </a:r>
            <a:r>
              <a:rPr lang="it-IT" dirty="0"/>
              <a:t>o omogenei, ove il flusso della produzione </a:t>
            </a:r>
            <a:r>
              <a:rPr lang="it-IT" dirty="0" smtClean="0"/>
              <a:t>sia </a:t>
            </a:r>
            <a:r>
              <a:rPr lang="it-IT" dirty="0"/>
              <a:t>allineato al flusso delle consegne (o </a:t>
            </a:r>
            <a:r>
              <a:rPr lang="it-IT" dirty="0" smtClean="0"/>
              <a:t>accettazioni</a:t>
            </a:r>
            <a:r>
              <a:rPr lang="it-IT" dirty="0"/>
              <a:t>) e ove i ricavi ed i costi delle singole unità o, comunque, la percentuale di margine </a:t>
            </a:r>
            <a:r>
              <a:rPr lang="it-IT" dirty="0" smtClean="0"/>
              <a:t>siano </a:t>
            </a:r>
            <a:r>
              <a:rPr lang="it-IT" dirty="0"/>
              <a:t>gli stessi o sostanzialmente gli stessi per tutte le unità.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34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IL METODO DELLE UNITA’ CONSEGNATE </a:t>
            </a:r>
            <a:r>
              <a:rPr lang="it-IT" sz="3200" b="1" dirty="0" smtClean="0"/>
              <a:t>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Oggetto di valutazione ai prezzi contrattuali sono </a:t>
            </a:r>
            <a:r>
              <a:rPr lang="it-IT" dirty="0" smtClean="0"/>
              <a:t>solo </a:t>
            </a:r>
            <a:r>
              <a:rPr lang="it-IT" dirty="0"/>
              <a:t>le unità di prodotto consegnate (o anche </a:t>
            </a:r>
            <a:r>
              <a:rPr lang="it-IT" dirty="0" smtClean="0"/>
              <a:t>solo </a:t>
            </a:r>
            <a:r>
              <a:rPr lang="it-IT" dirty="0"/>
              <a:t>accettate</a:t>
            </a:r>
            <a:r>
              <a:rPr lang="it-IT" dirty="0" smtClean="0"/>
              <a:t>).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I prodotti in corso di </a:t>
            </a:r>
            <a:r>
              <a:rPr lang="it-IT" dirty="0" smtClean="0"/>
              <a:t>lavorazione o </a:t>
            </a:r>
            <a:r>
              <a:rPr lang="it-IT" dirty="0"/>
              <a:t>finiti ma non consegnati (o accettati) sono </a:t>
            </a:r>
            <a:r>
              <a:rPr lang="it-IT" dirty="0" smtClean="0"/>
              <a:t>valutati </a:t>
            </a:r>
            <a:r>
              <a:rPr lang="it-IT" dirty="0"/>
              <a:t>al costo di produzione e </a:t>
            </a:r>
            <a:r>
              <a:rPr lang="it-IT" dirty="0" smtClean="0"/>
              <a:t>classificati </a:t>
            </a:r>
            <a:r>
              <a:rPr lang="it-IT" dirty="0"/>
              <a:t>come rimanenze di magazzino.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10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METODO DELLE MISURAZIONI FISICHE (OIC23)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Con il metodo delle misurazioni fisiche si </a:t>
            </a:r>
            <a:r>
              <a:rPr lang="it-IT" dirty="0" smtClean="0"/>
              <a:t>procede </a:t>
            </a:r>
            <a:r>
              <a:rPr lang="it-IT" dirty="0"/>
              <a:t>alla rilevazione delle quantità prodotte (in </a:t>
            </a:r>
            <a:r>
              <a:rPr lang="it-IT" dirty="0" smtClean="0"/>
              <a:t>numero </a:t>
            </a:r>
            <a:r>
              <a:rPr lang="it-IT" dirty="0"/>
              <a:t>di unità prodotte, in dimensione delle </a:t>
            </a:r>
            <a:r>
              <a:rPr lang="it-IT" dirty="0" smtClean="0"/>
              <a:t>opere eseguite</a:t>
            </a:r>
            <a:r>
              <a:rPr lang="it-IT" dirty="0"/>
              <a:t>, in durata </a:t>
            </a:r>
            <a:r>
              <a:rPr lang="it-IT" dirty="0" smtClean="0"/>
              <a:t>delle </a:t>
            </a:r>
            <a:r>
              <a:rPr lang="it-IT" dirty="0"/>
              <a:t>lavorazioni eseguite, </a:t>
            </a:r>
            <a:r>
              <a:rPr lang="it-IT" dirty="0" smtClean="0"/>
              <a:t>ecc</a:t>
            </a:r>
            <a:r>
              <a:rPr lang="it-IT" dirty="0"/>
              <a:t>.) ed alla valutazione delle stesse ai prezzi </a:t>
            </a:r>
            <a:r>
              <a:rPr lang="it-IT" dirty="0" smtClean="0"/>
              <a:t>contrattuali</a:t>
            </a:r>
            <a:r>
              <a:rPr lang="it-IT" dirty="0"/>
              <a:t>, comprensivi, ad esempio, dei compensi </a:t>
            </a:r>
            <a:r>
              <a:rPr lang="it-IT" dirty="0" smtClean="0"/>
              <a:t>per </a:t>
            </a:r>
            <a:r>
              <a:rPr lang="it-IT" dirty="0"/>
              <a:t>revisioni prezzi e degli eventuali altri </a:t>
            </a:r>
            <a:r>
              <a:rPr lang="it-IT" dirty="0" smtClean="0"/>
              <a:t>compensi </a:t>
            </a:r>
            <a:r>
              <a:rPr lang="it-IT" dirty="0"/>
              <a:t>aggiuntivi.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Condizione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per l’applicazione di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questo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metodo è che nel contratto siano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espressamente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previsti o siano altrimenti oggettivamente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determinabili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i prezzi per ciascuna opera 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lavorazione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nell’unità di misura utilizzata per la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rilevazione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delle quantità prodotte. </a:t>
            </a:r>
          </a:p>
          <a:p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CRITERIO DELLA COMMESSA COMPLETATA </a:t>
            </a:r>
            <a:br>
              <a:rPr lang="it-IT" sz="3200" b="1" dirty="0" smtClean="0"/>
            </a:br>
            <a:r>
              <a:rPr lang="it-IT" sz="3200" b="1" dirty="0" smtClean="0"/>
              <a:t>(OIC 23)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Con il criterio della commessa completata, i </a:t>
            </a:r>
            <a:r>
              <a:rPr lang="it-IT" dirty="0" smtClean="0"/>
              <a:t>ricavi </a:t>
            </a:r>
            <a:r>
              <a:rPr lang="it-IT" dirty="0"/>
              <a:t>ed il margine di commessa </a:t>
            </a:r>
            <a:r>
              <a:rPr lang="it-IT" dirty="0" smtClean="0"/>
              <a:t>sono riconosciuti solo </a:t>
            </a:r>
            <a:r>
              <a:rPr lang="it-IT" dirty="0"/>
              <a:t>quando il contratto è completato, ossia alla </a:t>
            </a:r>
            <a:r>
              <a:rPr lang="it-IT" dirty="0" smtClean="0"/>
              <a:t>data </a:t>
            </a:r>
            <a:r>
              <a:rPr lang="it-IT" dirty="0"/>
              <a:t>in cui avviene il </a:t>
            </a:r>
            <a:r>
              <a:rPr lang="it-IT" i="1" u="sng" dirty="0"/>
              <a:t>trasferimento dei rischi e </a:t>
            </a:r>
            <a:r>
              <a:rPr lang="it-IT" i="1" u="sng" dirty="0" smtClean="0"/>
              <a:t>benefici </a:t>
            </a:r>
            <a:r>
              <a:rPr lang="it-IT" i="1" u="sng" dirty="0"/>
              <a:t>connessi al bene realizzato o i servizi </a:t>
            </a:r>
            <a:r>
              <a:rPr lang="it-IT" i="1" u="sng" dirty="0" smtClean="0"/>
              <a:t>sono </a:t>
            </a:r>
            <a:r>
              <a:rPr lang="it-IT" i="1" u="sng" dirty="0"/>
              <a:t>resi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/>
              <a:t>i </a:t>
            </a:r>
            <a:r>
              <a:rPr lang="it-IT" dirty="0" smtClean="0"/>
              <a:t>lavori </a:t>
            </a:r>
            <a:r>
              <a:rPr lang="it-IT" dirty="0"/>
              <a:t>in corso su ordinazione sono valutati al </a:t>
            </a:r>
            <a:r>
              <a:rPr lang="it-IT" dirty="0" smtClean="0"/>
              <a:t>minore </a:t>
            </a:r>
            <a:r>
              <a:rPr lang="it-IT" dirty="0"/>
              <a:t>tra costo e valore di realizzazione </a:t>
            </a:r>
            <a:r>
              <a:rPr lang="it-IT" dirty="0" smtClean="0"/>
              <a:t>desumibile </a:t>
            </a:r>
            <a:r>
              <a:rPr lang="it-IT" dirty="0"/>
              <a:t>dall’andamento del mercato.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294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COMMESSE IN PERDITA (OIC 23) (1)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Se è probabile che i costi totali stimati di una </a:t>
            </a:r>
            <a:r>
              <a:rPr lang="it-IT" dirty="0" smtClean="0"/>
              <a:t>singola </a:t>
            </a:r>
            <a:r>
              <a:rPr lang="it-IT" dirty="0"/>
              <a:t>commessa eccedano i </a:t>
            </a:r>
            <a:r>
              <a:rPr lang="it-IT" dirty="0" smtClean="0"/>
              <a:t>ricavi </a:t>
            </a:r>
            <a:r>
              <a:rPr lang="it-IT" dirty="0"/>
              <a:t>totali stimati, la </a:t>
            </a:r>
            <a:r>
              <a:rPr lang="it-IT" dirty="0" smtClean="0"/>
              <a:t>commessa </a:t>
            </a:r>
            <a:r>
              <a:rPr lang="it-IT" dirty="0"/>
              <a:t>deve essere valutata al costo (così da eliminare gli eventuali margini rilevati negli </a:t>
            </a:r>
            <a:r>
              <a:rPr lang="it-IT" dirty="0" smtClean="0"/>
              <a:t>esercizi </a:t>
            </a:r>
            <a:r>
              <a:rPr lang="it-IT" dirty="0"/>
              <a:t>precedenti) e la perdita probabile per il completamento della commessa è rilevata a </a:t>
            </a:r>
            <a:r>
              <a:rPr lang="it-IT" dirty="0" smtClean="0"/>
              <a:t>decremento </a:t>
            </a:r>
            <a:r>
              <a:rPr lang="it-IT" dirty="0"/>
              <a:t>dei lavori in corso su ordinazione. </a:t>
            </a:r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Se tale </a:t>
            </a:r>
            <a:r>
              <a:rPr lang="it-IT" dirty="0"/>
              <a:t>perdita è superiore al valore dei lavori in </a:t>
            </a:r>
            <a:r>
              <a:rPr lang="it-IT" dirty="0" smtClean="0"/>
              <a:t>corso</a:t>
            </a:r>
            <a:r>
              <a:rPr lang="it-IT" dirty="0"/>
              <a:t>, l’appaltatore rileva un apposito </a:t>
            </a:r>
            <a:r>
              <a:rPr lang="it-IT" dirty="0" smtClean="0"/>
              <a:t>fondo </a:t>
            </a:r>
            <a:r>
              <a:rPr lang="it-IT" dirty="0"/>
              <a:t>per rischi e oneri pari </a:t>
            </a:r>
            <a:r>
              <a:rPr lang="it-IT" dirty="0" smtClean="0"/>
              <a:t>all’eccedenza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95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COMMESSE IN PERDITA (OIC </a:t>
            </a:r>
            <a:r>
              <a:rPr lang="it-IT" sz="3200" b="1" dirty="0" smtClean="0"/>
              <a:t>23) 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dirty="0"/>
              <a:t>perdita probabile è rilevata nell’esercizio in </a:t>
            </a:r>
            <a:r>
              <a:rPr lang="it-IT" dirty="0" smtClean="0"/>
              <a:t>cui </a:t>
            </a:r>
            <a:r>
              <a:rPr lang="it-IT" dirty="0"/>
              <a:t>è </a:t>
            </a:r>
            <a:r>
              <a:rPr lang="it-IT" dirty="0" smtClean="0"/>
              <a:t>prevedibile </a:t>
            </a:r>
            <a:r>
              <a:rPr lang="it-IT" dirty="0"/>
              <a:t>sulla base di una obiettiva e </a:t>
            </a:r>
            <a:r>
              <a:rPr lang="it-IT" dirty="0" smtClean="0"/>
              <a:t>ragionevole </a:t>
            </a:r>
            <a:r>
              <a:rPr lang="it-IT" dirty="0"/>
              <a:t>valutazione delle circostanze esistenti. 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La perdita è rilevata </a:t>
            </a:r>
            <a:r>
              <a:rPr lang="it-IT" dirty="0" smtClean="0"/>
              <a:t>indipendentemente </a:t>
            </a:r>
            <a:r>
              <a:rPr lang="it-IT" dirty="0"/>
              <a:t>dallo </a:t>
            </a:r>
            <a:r>
              <a:rPr lang="it-IT" dirty="0" smtClean="0"/>
              <a:t>stato </a:t>
            </a:r>
            <a:r>
              <a:rPr lang="it-IT" dirty="0"/>
              <a:t>di avanzamento della commessa</a:t>
            </a:r>
            <a:r>
              <a:rPr lang="it-IT"/>
              <a:t>. </a:t>
            </a:r>
            <a:endParaRPr lang="it-IT" smtClean="0"/>
          </a:p>
          <a:p>
            <a:pPr marL="0" indent="0" algn="just">
              <a:buNone/>
            </a:pPr>
            <a:r>
              <a:rPr lang="it-IT" smtClean="0"/>
              <a:t>Non </a:t>
            </a:r>
            <a:r>
              <a:rPr lang="it-IT" dirty="0"/>
              <a:t>è possibile compensare tale perdita con margini </a:t>
            </a:r>
            <a:r>
              <a:rPr lang="it-IT" dirty="0" smtClean="0"/>
              <a:t>positivi </a:t>
            </a:r>
            <a:r>
              <a:rPr lang="it-IT" dirty="0"/>
              <a:t>previsti su altre commesse. Al fine del </a:t>
            </a:r>
            <a:r>
              <a:rPr lang="it-IT" dirty="0" smtClean="0"/>
              <a:t>riconoscimento </a:t>
            </a:r>
            <a:r>
              <a:rPr lang="it-IT" dirty="0"/>
              <a:t>delle perdite, le commesse sono </a:t>
            </a:r>
            <a:r>
              <a:rPr lang="it-IT" dirty="0" smtClean="0"/>
              <a:t>quindi </a:t>
            </a:r>
            <a:r>
              <a:rPr lang="it-IT" dirty="0"/>
              <a:t>considerate individualmente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914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635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LAVORI IN CORSO SU ORDINAZIONE</a:t>
            </a:r>
            <a:br>
              <a:rPr lang="it-IT" dirty="0" smtClean="0"/>
            </a:br>
            <a:r>
              <a:rPr lang="it-IT" dirty="0" smtClean="0"/>
              <a:t>(LICO)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contratti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con corrispettivo basato sul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costo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consuntivo più il margine </a:t>
            </a:r>
            <a:r>
              <a:rPr lang="it-IT" dirty="0" smtClean="0"/>
              <a:t>:</a:t>
            </a:r>
          </a:p>
          <a:p>
            <a:pPr marL="0" indent="0" algn="just">
              <a:buNone/>
            </a:pPr>
            <a:r>
              <a:rPr lang="it-IT" dirty="0" smtClean="0"/>
              <a:t> </a:t>
            </a:r>
            <a:r>
              <a:rPr lang="it-IT" dirty="0"/>
              <a:t>il corrispettivo </a:t>
            </a:r>
            <a:r>
              <a:rPr lang="it-IT" dirty="0" smtClean="0"/>
              <a:t> </a:t>
            </a:r>
            <a:r>
              <a:rPr lang="it-IT" dirty="0"/>
              <a:t>è determinato dai costi sostenuti, </a:t>
            </a:r>
            <a:r>
              <a:rPr lang="it-IT" dirty="0" smtClean="0"/>
              <a:t>specificamente </a:t>
            </a:r>
            <a:r>
              <a:rPr lang="it-IT" dirty="0"/>
              <a:t>previsti dal contratto, maggiorati </a:t>
            </a:r>
            <a:r>
              <a:rPr lang="it-IT" dirty="0" smtClean="0"/>
              <a:t>di una </a:t>
            </a:r>
            <a:r>
              <a:rPr lang="it-IT" dirty="0"/>
              <a:t>percentuale dei costi stessi a titolo di </a:t>
            </a:r>
            <a:r>
              <a:rPr lang="it-IT" dirty="0" smtClean="0"/>
              <a:t>recupero </a:t>
            </a:r>
            <a:r>
              <a:rPr lang="it-IT" dirty="0"/>
              <a:t>di spese generali e di altre spese non </a:t>
            </a:r>
            <a:r>
              <a:rPr lang="it-IT" dirty="0" smtClean="0"/>
              <a:t>specificamente </a:t>
            </a:r>
            <a:r>
              <a:rPr lang="it-IT" dirty="0"/>
              <a:t>rimborsabili, oltre che del profitto, </a:t>
            </a:r>
            <a:r>
              <a:rPr lang="it-IT" dirty="0" smtClean="0"/>
              <a:t>ovvero </a:t>
            </a:r>
            <a:r>
              <a:rPr lang="it-IT" dirty="0"/>
              <a:t>di un importo fisso. In entrambi i </a:t>
            </a:r>
            <a:r>
              <a:rPr lang="it-IT" dirty="0" smtClean="0"/>
              <a:t>casi</a:t>
            </a:r>
            <a:r>
              <a:rPr lang="it-IT" dirty="0"/>
              <a:t>, la determinazione del margine è stabilita </a:t>
            </a:r>
            <a:r>
              <a:rPr lang="it-IT" dirty="0" smtClean="0"/>
              <a:t>contrattualmente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827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RICAVI DI COMMESSA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>(OIC 23)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I ricavi di commessa comprendono: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il prezzo stabilito contrattualmente; </a:t>
            </a:r>
          </a:p>
          <a:p>
            <a:r>
              <a:rPr lang="it-IT" dirty="0"/>
              <a:t>le maggiorazioni per revisione prezzi; </a:t>
            </a:r>
          </a:p>
          <a:p>
            <a:r>
              <a:rPr lang="it-IT" dirty="0"/>
              <a:t>i corrispettivi per beni o prestazioni </a:t>
            </a:r>
            <a:r>
              <a:rPr lang="it-IT" dirty="0" smtClean="0"/>
              <a:t>aggiuntive </a:t>
            </a:r>
            <a:r>
              <a:rPr lang="it-IT" dirty="0"/>
              <a:t>(ad esempio, le varianti); </a:t>
            </a:r>
          </a:p>
          <a:p>
            <a:r>
              <a:rPr lang="it-IT" dirty="0"/>
              <a:t>corrispettivi aggiuntivi conseguenti ad eventi i </a:t>
            </a:r>
            <a:r>
              <a:rPr lang="it-IT" dirty="0" smtClean="0"/>
              <a:t>cui </a:t>
            </a:r>
            <a:r>
              <a:rPr lang="it-IT" dirty="0"/>
              <a:t>effetti siano contrattualmente o per legge a </a:t>
            </a:r>
            <a:r>
              <a:rPr lang="it-IT" dirty="0" smtClean="0"/>
              <a:t>carico </a:t>
            </a:r>
            <a:r>
              <a:rPr lang="it-IT" dirty="0"/>
              <a:t>del committente; </a:t>
            </a:r>
          </a:p>
          <a:p>
            <a:r>
              <a:rPr lang="it-IT" dirty="0"/>
              <a:t>gli incentivi dovuti all’appaltatore per il </a:t>
            </a:r>
            <a:r>
              <a:rPr lang="it-IT" dirty="0" smtClean="0"/>
              <a:t>raggiungimento </a:t>
            </a:r>
            <a:r>
              <a:rPr lang="it-IT" dirty="0"/>
              <a:t>di determinati obiettivi; </a:t>
            </a:r>
          </a:p>
          <a:p>
            <a:r>
              <a:rPr lang="it-IT" dirty="0"/>
              <a:t>le rettifiche di prezzo </a:t>
            </a:r>
            <a:r>
              <a:rPr lang="it-IT" dirty="0" smtClean="0"/>
              <a:t>stabilite </a:t>
            </a:r>
            <a:r>
              <a:rPr lang="it-IT" dirty="0"/>
              <a:t>con patti aggiuntivi; </a:t>
            </a:r>
          </a:p>
          <a:p>
            <a:r>
              <a:rPr lang="it-IT" dirty="0"/>
              <a:t>gli altri proventi accessori (ad esempio, i </a:t>
            </a:r>
            <a:r>
              <a:rPr lang="it-IT" dirty="0" smtClean="0"/>
              <a:t>proventi </a:t>
            </a:r>
            <a:r>
              <a:rPr lang="it-IT" dirty="0"/>
              <a:t>derivanti dalla vendita di eccedenze di </a:t>
            </a:r>
            <a:r>
              <a:rPr lang="it-IT" dirty="0" smtClean="0"/>
              <a:t>materiali </a:t>
            </a:r>
            <a:r>
              <a:rPr lang="it-IT" dirty="0"/>
              <a:t>non utilizzati o dalla dismissione di impianti e attrezzature al termine della </a:t>
            </a:r>
            <a:r>
              <a:rPr lang="it-IT" dirty="0" smtClean="0"/>
              <a:t>commessa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250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COSTI DI COMMESSA</a:t>
            </a:r>
            <a:br>
              <a:rPr lang="it-IT" sz="3200" dirty="0" smtClean="0"/>
            </a:br>
            <a:r>
              <a:rPr lang="it-IT" sz="3200" dirty="0" smtClean="0"/>
              <a:t>(OIC 23)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 costi di commessa includono</a:t>
            </a:r>
            <a:r>
              <a:rPr lang="it-IT" dirty="0" smtClean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i </a:t>
            </a:r>
            <a:r>
              <a:rPr lang="it-IT" dirty="0"/>
              <a:t>costi </a:t>
            </a:r>
            <a:r>
              <a:rPr lang="it-IT" dirty="0" smtClean="0"/>
              <a:t>direttamente </a:t>
            </a:r>
            <a:r>
              <a:rPr lang="it-IT" dirty="0"/>
              <a:t>riferibili alla commessa (costi diretti</a:t>
            </a:r>
            <a:r>
              <a:rPr lang="it-IT" dirty="0" smtClean="0"/>
              <a:t>);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 </a:t>
            </a:r>
            <a:r>
              <a:rPr lang="it-IT" dirty="0"/>
              <a:t>i </a:t>
            </a:r>
            <a:r>
              <a:rPr lang="it-IT" dirty="0" smtClean="0"/>
              <a:t>costi </a:t>
            </a:r>
            <a:r>
              <a:rPr lang="it-IT" dirty="0"/>
              <a:t>riferibili all’intera attività produttiva </a:t>
            </a:r>
            <a:r>
              <a:rPr lang="it-IT" dirty="0" smtClean="0"/>
              <a:t>e  ripartiti</a:t>
            </a:r>
            <a:r>
              <a:rPr lang="it-IT" dirty="0"/>
              <a:t>, per </a:t>
            </a:r>
            <a:r>
              <a:rPr lang="it-IT" dirty="0" smtClean="0"/>
              <a:t>imputazione</a:t>
            </a:r>
            <a:r>
              <a:rPr lang="it-IT" dirty="0"/>
              <a:t>, sulle singole commesse </a:t>
            </a:r>
            <a:r>
              <a:rPr lang="it-IT" dirty="0" smtClean="0"/>
              <a:t>(</a:t>
            </a:r>
            <a:r>
              <a:rPr lang="it-IT" dirty="0"/>
              <a:t>costi indiretti</a:t>
            </a:r>
            <a:r>
              <a:rPr lang="it-IT" dirty="0" smtClean="0"/>
              <a:t>);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 ogni </a:t>
            </a:r>
            <a:r>
              <a:rPr lang="it-IT" dirty="0"/>
              <a:t>altro costo </a:t>
            </a:r>
            <a:r>
              <a:rPr lang="it-IT" dirty="0" smtClean="0"/>
              <a:t>addebitabile </a:t>
            </a:r>
            <a:r>
              <a:rPr lang="it-IT" dirty="0"/>
              <a:t>al committente sulla base delle clausole </a:t>
            </a:r>
            <a:r>
              <a:rPr lang="it-IT" dirty="0" smtClean="0"/>
              <a:t>contrattuali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64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COSTI DIRETTI (ESEMPI)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costi dei materiali utilizzati per la realizzazione dell’opera; </a:t>
            </a:r>
          </a:p>
          <a:p>
            <a:r>
              <a:rPr lang="it-IT" dirty="0" smtClean="0"/>
              <a:t>costi </a:t>
            </a:r>
            <a:r>
              <a:rPr lang="it-IT" dirty="0"/>
              <a:t>della manodopera (nel caso di opere </a:t>
            </a:r>
            <a:r>
              <a:rPr lang="it-IT" dirty="0" smtClean="0"/>
              <a:t>realizzate </a:t>
            </a:r>
            <a:r>
              <a:rPr lang="it-IT" dirty="0"/>
              <a:t>in uno specifico cantiere, tali costi </a:t>
            </a:r>
            <a:r>
              <a:rPr lang="it-IT" dirty="0" smtClean="0"/>
              <a:t>includono </a:t>
            </a:r>
            <a:r>
              <a:rPr lang="it-IT" dirty="0"/>
              <a:t>tutta la manodopera di cantiere, </a:t>
            </a:r>
            <a:r>
              <a:rPr lang="it-IT" dirty="0" smtClean="0"/>
              <a:t>incluso </a:t>
            </a:r>
            <a:r>
              <a:rPr lang="it-IT" dirty="0"/>
              <a:t>il personale direttivo e quello addetto ai </a:t>
            </a:r>
            <a:r>
              <a:rPr lang="it-IT" dirty="0" smtClean="0"/>
              <a:t>servizi </a:t>
            </a:r>
            <a:r>
              <a:rPr lang="it-IT" dirty="0"/>
              <a:t>generali); </a:t>
            </a:r>
          </a:p>
          <a:p>
            <a:r>
              <a:rPr lang="it-IT" dirty="0" smtClean="0"/>
              <a:t>costi </a:t>
            </a:r>
            <a:r>
              <a:rPr lang="it-IT" dirty="0"/>
              <a:t>dei subappaltatori; </a:t>
            </a:r>
            <a:endParaRPr lang="it-IT" dirty="0" smtClean="0"/>
          </a:p>
          <a:p>
            <a:r>
              <a:rPr lang="it-IT" dirty="0" smtClean="0"/>
              <a:t>spese </a:t>
            </a:r>
            <a:r>
              <a:rPr lang="it-IT" dirty="0"/>
              <a:t>del trasferimento di impianti e di attrezzature al cantiere;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costi </a:t>
            </a:r>
            <a:r>
              <a:rPr lang="it-IT" dirty="0">
                <a:solidFill>
                  <a:srgbClr val="FF0000"/>
                </a:solidFill>
              </a:rPr>
              <a:t>per l’impianto e lo smobilizzo del cantiere</a:t>
            </a:r>
            <a:r>
              <a:rPr lang="it-IT" dirty="0"/>
              <a:t>; </a:t>
            </a:r>
          </a:p>
          <a:p>
            <a:r>
              <a:rPr lang="it-IT" dirty="0" smtClean="0"/>
              <a:t>ammortamenti </a:t>
            </a:r>
            <a:r>
              <a:rPr lang="it-IT" dirty="0"/>
              <a:t>dei macchinari impiegati; </a:t>
            </a:r>
          </a:p>
          <a:p>
            <a:r>
              <a:rPr lang="it-IT" dirty="0" smtClean="0"/>
              <a:t>costi </a:t>
            </a:r>
            <a:r>
              <a:rPr lang="it-IT" dirty="0"/>
              <a:t>di locazione di impianti e macchinari; </a:t>
            </a:r>
            <a:endParaRPr lang="it-IT" dirty="0" smtClean="0"/>
          </a:p>
          <a:p>
            <a:r>
              <a:rPr lang="it-IT" dirty="0" smtClean="0"/>
              <a:t>royalty per </a:t>
            </a:r>
            <a:r>
              <a:rPr lang="it-IT" dirty="0"/>
              <a:t>brevetti utilizzati per l’opera; </a:t>
            </a:r>
          </a:p>
          <a:p>
            <a:r>
              <a:rPr lang="it-IT" dirty="0" smtClean="0"/>
              <a:t>costi </a:t>
            </a:r>
            <a:r>
              <a:rPr lang="it-IT" dirty="0"/>
              <a:t>per fidejussioni e assicurazioni specifiche;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costi </a:t>
            </a:r>
            <a:r>
              <a:rPr lang="it-IT" dirty="0">
                <a:solidFill>
                  <a:srgbClr val="FF0000"/>
                </a:solidFill>
              </a:rPr>
              <a:t>di progettazione (se </a:t>
            </a:r>
            <a:r>
              <a:rPr lang="it-IT" dirty="0" smtClean="0">
                <a:solidFill>
                  <a:srgbClr val="FF0000"/>
                </a:solidFill>
              </a:rPr>
              <a:t>riferibili </a:t>
            </a:r>
            <a:r>
              <a:rPr lang="it-IT" dirty="0">
                <a:solidFill>
                  <a:srgbClr val="FF0000"/>
                </a:solidFill>
              </a:rPr>
              <a:t>direttamente alla commessa) e </a:t>
            </a:r>
            <a:r>
              <a:rPr lang="it-IT" dirty="0" smtClean="0">
                <a:solidFill>
                  <a:srgbClr val="FF0000"/>
                </a:solidFill>
              </a:rPr>
              <a:t>quelli </a:t>
            </a:r>
            <a:r>
              <a:rPr lang="it-IT" dirty="0">
                <a:solidFill>
                  <a:srgbClr val="FF0000"/>
                </a:solidFill>
              </a:rPr>
              <a:t>per studi specifici per la </a:t>
            </a:r>
            <a:r>
              <a:rPr lang="it-IT" dirty="0" smtClean="0">
                <a:solidFill>
                  <a:srgbClr val="FF0000"/>
                </a:solidFill>
              </a:rPr>
              <a:t>commessa</a:t>
            </a:r>
            <a:r>
              <a:rPr lang="it-IT" dirty="0" smtClean="0">
                <a:solidFill>
                  <a:srgbClr val="FF0000"/>
                </a:solidFill>
              </a:rPr>
              <a:t>;</a:t>
            </a:r>
          </a:p>
          <a:p>
            <a:r>
              <a:rPr lang="it-IT" dirty="0">
                <a:solidFill>
                  <a:srgbClr val="FF0000"/>
                </a:solidFill>
              </a:rPr>
              <a:t>c</a:t>
            </a:r>
            <a:r>
              <a:rPr lang="it-IT" dirty="0" smtClean="0">
                <a:solidFill>
                  <a:srgbClr val="FF0000"/>
                </a:solidFill>
              </a:rPr>
              <a:t>osti di collaudo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4400" b="1" dirty="0" smtClean="0">
                <a:solidFill>
                  <a:srgbClr val="FF0000"/>
                </a:solidFill>
              </a:rPr>
              <a:t>Parte </a:t>
            </a:r>
            <a:r>
              <a:rPr lang="it-IT" sz="4400" b="1" dirty="0">
                <a:solidFill>
                  <a:srgbClr val="FF0000"/>
                </a:solidFill>
              </a:rPr>
              <a:t>di tali costi è sostenuta durante la fase di avvio della </a:t>
            </a:r>
            <a:r>
              <a:rPr lang="it-IT" sz="4400" b="1" dirty="0" smtClean="0">
                <a:solidFill>
                  <a:srgbClr val="FF0000"/>
                </a:solidFill>
              </a:rPr>
              <a:t>commessa (costi </a:t>
            </a:r>
            <a:r>
              <a:rPr lang="it-IT" sz="4400" b="1" dirty="0" err="1" smtClean="0">
                <a:solidFill>
                  <a:srgbClr val="FF0000"/>
                </a:solidFill>
              </a:rPr>
              <a:t>pre</a:t>
            </a:r>
            <a:r>
              <a:rPr lang="it-IT" sz="4400" b="1" dirty="0" smtClean="0">
                <a:solidFill>
                  <a:srgbClr val="FF0000"/>
                </a:solidFill>
              </a:rPr>
              <a:t>-operativi) o dopo il suo completamento (costi post-operativi). </a:t>
            </a:r>
            <a:endParaRPr lang="it-IT" sz="4400" b="1" dirty="0">
              <a:solidFill>
                <a:srgbClr val="FF000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COSTI INDIRETTI</a:t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Costi comuni industriali </a:t>
            </a:r>
            <a:r>
              <a:rPr lang="it-IT" sz="2800" dirty="0" smtClean="0"/>
              <a:t>(</a:t>
            </a:r>
            <a:r>
              <a:rPr lang="it-IT" sz="2800" dirty="0"/>
              <a:t>sono imputati alle </a:t>
            </a:r>
            <a:r>
              <a:rPr lang="it-IT" sz="2800" dirty="0" smtClean="0"/>
              <a:t>singole </a:t>
            </a:r>
            <a:r>
              <a:rPr lang="it-IT" sz="2800" dirty="0"/>
              <a:t>commesse con </a:t>
            </a:r>
            <a:r>
              <a:rPr lang="it-IT" sz="2800" dirty="0" smtClean="0"/>
              <a:t>criteri </a:t>
            </a:r>
            <a:r>
              <a:rPr lang="it-IT" sz="2800" dirty="0"/>
              <a:t>sistematici e </a:t>
            </a:r>
            <a:r>
              <a:rPr lang="it-IT" sz="2800" dirty="0" smtClean="0"/>
              <a:t>razionali </a:t>
            </a:r>
            <a:r>
              <a:rPr lang="it-IT" sz="2800" dirty="0"/>
              <a:t>sulla base del </a:t>
            </a:r>
            <a:r>
              <a:rPr lang="it-IT" sz="2800" dirty="0" smtClean="0"/>
              <a:t>livello </a:t>
            </a:r>
            <a:r>
              <a:rPr lang="it-IT" sz="2800" dirty="0"/>
              <a:t>ordinario dell’attività di costruzione;</a:t>
            </a:r>
          </a:p>
          <a:p>
            <a:pPr algn="just"/>
            <a:r>
              <a:rPr lang="it-IT" sz="2800" b="1" dirty="0">
                <a:solidFill>
                  <a:srgbClr val="FF0000"/>
                </a:solidFill>
              </a:rPr>
              <a:t>costi </a:t>
            </a:r>
            <a:r>
              <a:rPr lang="it-IT" sz="2800" b="1" dirty="0" smtClean="0">
                <a:solidFill>
                  <a:srgbClr val="FF0000"/>
                </a:solidFill>
              </a:rPr>
              <a:t>generali </a:t>
            </a:r>
            <a:r>
              <a:rPr lang="it-IT" sz="2800" b="1" dirty="0">
                <a:solidFill>
                  <a:srgbClr val="FF0000"/>
                </a:solidFill>
              </a:rPr>
              <a:t>amministrativi e i costi di </a:t>
            </a:r>
            <a:r>
              <a:rPr lang="it-IT" sz="2800" b="1" dirty="0" smtClean="0">
                <a:solidFill>
                  <a:srgbClr val="FF0000"/>
                </a:solidFill>
              </a:rPr>
              <a:t>ricerca </a:t>
            </a:r>
            <a:r>
              <a:rPr lang="it-IT" sz="2800" b="1" dirty="0">
                <a:solidFill>
                  <a:srgbClr val="FF0000"/>
                </a:solidFill>
              </a:rPr>
              <a:t>e sviluppo </a:t>
            </a:r>
            <a:r>
              <a:rPr lang="it-IT" sz="2800" dirty="0"/>
              <a:t>sono considerati ai fini della </a:t>
            </a:r>
            <a:r>
              <a:rPr lang="it-IT" sz="2800" dirty="0" smtClean="0"/>
              <a:t>determinazione </a:t>
            </a:r>
            <a:r>
              <a:rPr lang="it-IT" sz="2800" dirty="0"/>
              <a:t>dei costi di commessa laddove </a:t>
            </a:r>
            <a:r>
              <a:rPr lang="it-IT" sz="2800" dirty="0" smtClean="0"/>
              <a:t>siano </a:t>
            </a:r>
            <a:r>
              <a:rPr lang="it-IT" sz="2800" dirty="0"/>
              <a:t>specificatamente </a:t>
            </a:r>
            <a:r>
              <a:rPr lang="it-IT" sz="2800" dirty="0" smtClean="0"/>
              <a:t>addebitabili </a:t>
            </a:r>
            <a:r>
              <a:rPr lang="it-IT" sz="2800" dirty="0"/>
              <a:t>al committente </a:t>
            </a:r>
            <a:r>
              <a:rPr lang="it-IT" sz="2800" dirty="0" smtClean="0"/>
              <a:t>sulla </a:t>
            </a:r>
            <a:r>
              <a:rPr lang="it-IT" sz="2800" dirty="0"/>
              <a:t>base delle clausole contrattuali. </a:t>
            </a:r>
          </a:p>
          <a:p>
            <a:pPr algn="just"/>
            <a:endParaRPr lang="it-IT" sz="2800" dirty="0" smtClean="0"/>
          </a:p>
          <a:p>
            <a:pPr marL="0" indent="0" algn="just">
              <a:buNone/>
            </a:pPr>
            <a:r>
              <a:rPr lang="it-IT" sz="2400" dirty="0" smtClean="0"/>
              <a:t>(OIC 23)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516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COSTI DI ACQUISIZIONE DELLA COMMESSA</a:t>
            </a:r>
            <a:br>
              <a:rPr lang="it-IT" sz="3200" dirty="0" smtClean="0"/>
            </a:br>
            <a:r>
              <a:rPr lang="it-IT" sz="3200" dirty="0" smtClean="0"/>
              <a:t>(OIC 23)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I costi per l’acquisizione di una </a:t>
            </a:r>
            <a:r>
              <a:rPr lang="it-IT" b="1" dirty="0" smtClean="0">
                <a:solidFill>
                  <a:srgbClr val="FF0000"/>
                </a:solidFill>
              </a:rPr>
              <a:t>commessa </a:t>
            </a:r>
            <a:r>
              <a:rPr lang="it-IT" dirty="0"/>
              <a:t>sono </a:t>
            </a:r>
            <a:r>
              <a:rPr lang="it-IT" dirty="0" smtClean="0"/>
              <a:t>ricompresi </a:t>
            </a:r>
            <a:r>
              <a:rPr lang="it-IT" dirty="0"/>
              <a:t>nei costi di commessa (e rilevati </a:t>
            </a:r>
            <a:r>
              <a:rPr lang="it-IT" dirty="0" smtClean="0"/>
              <a:t>come </a:t>
            </a:r>
            <a:r>
              <a:rPr lang="it-IT" dirty="0"/>
              <a:t>costi </a:t>
            </a:r>
            <a:r>
              <a:rPr lang="it-IT" dirty="0" err="1"/>
              <a:t>pre</a:t>
            </a:r>
            <a:r>
              <a:rPr lang="it-IT" dirty="0"/>
              <a:t>-operativi </a:t>
            </a:r>
            <a:r>
              <a:rPr lang="it-IT" dirty="0" smtClean="0"/>
              <a:t>) </a:t>
            </a:r>
            <a:r>
              <a:rPr lang="it-IT" dirty="0" smtClean="0"/>
              <a:t>quando: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a)i </a:t>
            </a:r>
            <a:r>
              <a:rPr lang="it-IT" dirty="0"/>
              <a:t>costi sono sostenuti specificamente per una commessa</a:t>
            </a:r>
            <a:r>
              <a:rPr lang="it-IT" dirty="0" smtClean="0"/>
              <a:t>;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b)l’acquisizione </a:t>
            </a:r>
            <a:r>
              <a:rPr lang="it-IT" dirty="0"/>
              <a:t>della commessa avviene nello stesso </a:t>
            </a:r>
            <a:r>
              <a:rPr lang="it-IT" dirty="0" smtClean="0"/>
              <a:t>esercizio </a:t>
            </a:r>
            <a:r>
              <a:rPr lang="it-IT" dirty="0"/>
              <a:t>in cui i costi sono sostenuti o tra </a:t>
            </a:r>
            <a:r>
              <a:rPr lang="it-IT" dirty="0" smtClean="0"/>
              <a:t>la </a:t>
            </a:r>
            <a:r>
              <a:rPr lang="it-IT" dirty="0"/>
              <a:t>data di chiusura dell’esercizio e quella </a:t>
            </a:r>
            <a:r>
              <a:rPr lang="it-IT" dirty="0" smtClean="0"/>
              <a:t>della </a:t>
            </a:r>
            <a:r>
              <a:rPr lang="it-IT" dirty="0"/>
              <a:t>preparazione del bilancio ovvero essa sia </a:t>
            </a:r>
            <a:r>
              <a:rPr lang="it-IT" dirty="0" smtClean="0"/>
              <a:t>ragionevolmente </a:t>
            </a:r>
            <a:r>
              <a:rPr lang="it-IT" dirty="0"/>
              <a:t>certa alla data </a:t>
            </a:r>
            <a:r>
              <a:rPr lang="it-IT" dirty="0" smtClean="0"/>
              <a:t>della </a:t>
            </a:r>
            <a:r>
              <a:rPr lang="it-IT" dirty="0"/>
              <a:t>preparazione del bilancio;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c)i </a:t>
            </a:r>
            <a:r>
              <a:rPr lang="it-IT" dirty="0"/>
              <a:t>costi sono attendibilmente misurabili e siano </a:t>
            </a:r>
            <a:r>
              <a:rPr lang="it-IT" dirty="0" smtClean="0"/>
              <a:t>recuperabili </a:t>
            </a:r>
            <a:r>
              <a:rPr lang="it-IT" dirty="0"/>
              <a:t>attraverso il margine di commessa.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89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/>
              <a:t>VALUTAZIONE LICO</a:t>
            </a:r>
            <a:br>
              <a:rPr lang="it-IT" sz="3200" dirty="0" smtClean="0"/>
            </a:br>
            <a:r>
              <a:rPr lang="it-IT" sz="3200" dirty="0" smtClean="0"/>
              <a:t>Art. 2426 cod. civ.</a:t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a) </a:t>
            </a:r>
            <a:r>
              <a:rPr lang="it-IT" sz="2600" dirty="0"/>
              <a:t>comma 1, </a:t>
            </a:r>
            <a:r>
              <a:rPr lang="it-IT" sz="2600" dirty="0" smtClean="0"/>
              <a:t>n. </a:t>
            </a:r>
            <a:r>
              <a:rPr lang="it-IT" sz="2600" dirty="0"/>
              <a:t>9, </a:t>
            </a:r>
            <a:r>
              <a:rPr lang="it-IT" sz="2600" dirty="0" smtClean="0"/>
              <a:t>«le </a:t>
            </a:r>
            <a:r>
              <a:rPr lang="it-IT" sz="2600" dirty="0"/>
              <a:t>rimanenze .... sono iscritti </a:t>
            </a:r>
            <a:r>
              <a:rPr lang="it-IT" sz="2600" dirty="0" smtClean="0"/>
              <a:t>al </a:t>
            </a:r>
            <a:r>
              <a:rPr lang="it-IT" sz="2600" dirty="0"/>
              <a:t>costo di acquisto o di produzione</a:t>
            </a:r>
            <a:r>
              <a:rPr lang="it-IT" sz="2600" dirty="0" smtClean="0"/>
              <a:t>,…, </a:t>
            </a:r>
            <a:r>
              <a:rPr lang="it-IT" sz="2600" dirty="0"/>
              <a:t>ovvero al valore di </a:t>
            </a:r>
            <a:r>
              <a:rPr lang="it-IT" sz="2600" dirty="0" smtClean="0"/>
              <a:t>realizzazione desumibile dall’andamento </a:t>
            </a:r>
            <a:r>
              <a:rPr lang="it-IT" sz="2600" dirty="0"/>
              <a:t>del </a:t>
            </a:r>
            <a:r>
              <a:rPr lang="it-IT" sz="2600" dirty="0" smtClean="0"/>
              <a:t>mercato</a:t>
            </a:r>
            <a:r>
              <a:rPr lang="it-IT" sz="2600" dirty="0"/>
              <a:t>, se minore; tale minor valore non può </a:t>
            </a:r>
            <a:r>
              <a:rPr lang="it-IT" sz="2600" dirty="0" smtClean="0"/>
              <a:t>essere </a:t>
            </a:r>
            <a:r>
              <a:rPr lang="it-IT" sz="2600" dirty="0"/>
              <a:t>mantenuto nei successivi bilanci se ne sono venuti meno i motivi. I costi di distribuzione </a:t>
            </a:r>
            <a:r>
              <a:rPr lang="it-IT" sz="2600" dirty="0" smtClean="0"/>
              <a:t>non </a:t>
            </a:r>
            <a:r>
              <a:rPr lang="it-IT" sz="2600" dirty="0"/>
              <a:t>possono essere computati nel costo </a:t>
            </a:r>
            <a:r>
              <a:rPr lang="it-IT" sz="2600" dirty="0" smtClean="0"/>
              <a:t>di produzione»</a:t>
            </a:r>
            <a:endParaRPr lang="it-IT" sz="2600" dirty="0"/>
          </a:p>
          <a:p>
            <a:pPr marL="0" indent="0">
              <a:buNone/>
            </a:pPr>
            <a:r>
              <a:rPr lang="it-IT" dirty="0" smtClean="0"/>
              <a:t>c.d. «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criterio della commessa completata</a:t>
            </a:r>
            <a:r>
              <a:rPr lang="it-IT" dirty="0" smtClean="0"/>
              <a:t>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19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2001</Words>
  <Application>Microsoft Office PowerPoint</Application>
  <PresentationFormat>Presentazione su schermo (4:3)</PresentationFormat>
  <Paragraphs>155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LAVORI IN CORSO SU ORDINAZIONE (LICO)</vt:lpstr>
      <vt:lpstr>LAVORI IN CORSO SU ORDINAZIONE (LICO)</vt:lpstr>
      <vt:lpstr>LAVORI IN CORSO SU ORDINAZIONE (LICO)</vt:lpstr>
      <vt:lpstr>RICAVI DI COMMESSA (OIC 23)</vt:lpstr>
      <vt:lpstr>COSTI DI COMMESSA (OIC 23)</vt:lpstr>
      <vt:lpstr>COSTI DIRETTI (ESEMPI)</vt:lpstr>
      <vt:lpstr>COSTI INDIRETTI </vt:lpstr>
      <vt:lpstr>COSTI DI ACQUISIZIONE DELLA COMMESSA (OIC 23)</vt:lpstr>
      <vt:lpstr>VALUTAZIONE LICO Art. 2426 cod. civ. </vt:lpstr>
      <vt:lpstr>VALUTAZIONE LICO Art. 2426 cod. civ</vt:lpstr>
      <vt:lpstr>VALUTAZIONE LICO  OIC 23</vt:lpstr>
      <vt:lpstr>Metodi di determinazione della percentuale di completamento (OIC 23)</vt:lpstr>
      <vt:lpstr>METODO DELLA PERCENTUALE DI COMPLETAMENTO E COSTI PRE-OPERATIVI (OIC 23)</vt:lpstr>
      <vt:lpstr>METODO DELLA PERCENTUALE DI COMPLETAMENTO E COSTI PRE-OPERATIVI (OIC 23)</vt:lpstr>
      <vt:lpstr>METODO DELLA PERCENTUALE DI COMPLETAMENTO E COSTI PRE-OPERATIVI (OIC 23): esempio</vt:lpstr>
      <vt:lpstr>METODO DELLA PERCENTUALE DI COMPLETAMENTO E COSTI PRE-OPERATIVI (OIC 23): esempio (continua)</vt:lpstr>
      <vt:lpstr>Metodo delle ore lavorate (1) </vt:lpstr>
      <vt:lpstr>Metodo delle ore lavorate (2) </vt:lpstr>
      <vt:lpstr>Metodo delle ore lavorate (3)</vt:lpstr>
      <vt:lpstr>IL METODO DELLE UNITA’ CONSEGNATE (1) (OIC 23)</vt:lpstr>
      <vt:lpstr>IL METODO DELLE UNITA’ CONSEGNATE (2)</vt:lpstr>
      <vt:lpstr>METODO DELLE MISURAZIONI FISICHE (OIC23)</vt:lpstr>
      <vt:lpstr>CRITERIO DELLA COMMESSA COMPLETATA  (OIC 23)</vt:lpstr>
      <vt:lpstr>COMMESSE IN PERDITA (OIC 23) (1)</vt:lpstr>
      <vt:lpstr>COMMESSE IN PERDITA (OIC 23) (2)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LAVORI IN CORSO SU ORDINAZIONE (LICO)</dc:title>
  <dc:creator>Livio</dc:creator>
  <cp:lastModifiedBy>Livio</cp:lastModifiedBy>
  <cp:revision>34</cp:revision>
  <dcterms:created xsi:type="dcterms:W3CDTF">2017-04-18T16:49:27Z</dcterms:created>
  <dcterms:modified xsi:type="dcterms:W3CDTF">2019-04-29T19:19:56Z</dcterms:modified>
</cp:coreProperties>
</file>