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41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75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255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951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46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97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365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0400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04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237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6D8-87B6-41DA-9D02-91B013C1BE1C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3944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7E6D8-87B6-41DA-9D02-91B013C1BE1C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D5792-49E0-4C4B-92B5-F8527D33E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98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404665"/>
            <a:ext cx="7772400" cy="1080120"/>
          </a:xfrm>
        </p:spPr>
        <p:txBody>
          <a:bodyPr>
            <a:normAutofit/>
          </a:bodyPr>
          <a:lstStyle/>
          <a:p>
            <a:r>
              <a:rPr lang="it-IT" sz="1400" b="1" dirty="0"/>
              <a:t>LAVORI IN CORSO SU ORDINAZIONE</a:t>
            </a:r>
            <a:r>
              <a:rPr lang="it-IT" sz="1400" dirty="0"/>
              <a:t/>
            </a:r>
            <a:br>
              <a:rPr lang="it-IT" sz="1400" dirty="0"/>
            </a:br>
            <a:r>
              <a:rPr lang="it-IT" sz="1400" b="1" dirty="0"/>
              <a:t>COMMESSE IN PERDITA</a:t>
            </a:r>
            <a:r>
              <a:rPr lang="it-IT" sz="1400" dirty="0"/>
              <a:t/>
            </a:r>
            <a:br>
              <a:rPr lang="it-IT" sz="1400" dirty="0"/>
            </a:br>
            <a:r>
              <a:rPr lang="it-IT" sz="1400" b="1" dirty="0"/>
              <a:t> </a:t>
            </a:r>
            <a:r>
              <a:rPr lang="it-IT" sz="1400" dirty="0"/>
              <a:t/>
            </a:r>
            <a:br>
              <a:rPr lang="it-IT" sz="1400" dirty="0"/>
            </a:br>
            <a:endParaRPr lang="it-IT" sz="1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1124744"/>
            <a:ext cx="6400800" cy="4514056"/>
          </a:xfrm>
        </p:spPr>
        <p:txBody>
          <a:bodyPr>
            <a:normAutofit/>
          </a:bodyPr>
          <a:lstStyle/>
          <a:p>
            <a:pPr algn="just"/>
            <a:r>
              <a:rPr lang="it-IT" sz="1600" b="1" dirty="0">
                <a:solidFill>
                  <a:schemeClr val="tx2"/>
                </a:solidFill>
              </a:rPr>
              <a:t>Commessa triennale</a:t>
            </a:r>
            <a:r>
              <a:rPr lang="it-IT" sz="1600" b="1" dirty="0" smtClean="0">
                <a:solidFill>
                  <a:schemeClr val="tx2"/>
                </a:solidFill>
              </a:rPr>
              <a:t>;</a:t>
            </a:r>
          </a:p>
          <a:p>
            <a:pPr algn="just"/>
            <a:r>
              <a:rPr lang="it-IT" sz="1600" b="1" dirty="0" smtClean="0">
                <a:solidFill>
                  <a:schemeClr val="tx2"/>
                </a:solidFill>
              </a:rPr>
              <a:t> </a:t>
            </a:r>
            <a:r>
              <a:rPr lang="it-IT" sz="1600" b="1" dirty="0">
                <a:solidFill>
                  <a:schemeClr val="tx2"/>
                </a:solidFill>
              </a:rPr>
              <a:t>previsione iniziale : ricavo totale 1.000.000; costo totale previsto 900.000</a:t>
            </a:r>
          </a:p>
          <a:p>
            <a:pPr algn="just"/>
            <a:r>
              <a:rPr lang="it-IT" sz="1600" b="1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it-IT" sz="1600" b="1" dirty="0">
                <a:solidFill>
                  <a:schemeClr val="accent2"/>
                </a:solidFill>
              </a:rPr>
              <a:t>Primo esercizio</a:t>
            </a:r>
          </a:p>
          <a:p>
            <a:pPr algn="just"/>
            <a:r>
              <a:rPr lang="it-IT" sz="1600" b="1" dirty="0">
                <a:solidFill>
                  <a:schemeClr val="tx2"/>
                </a:solidFill>
              </a:rPr>
              <a:t>Costi sostenuti: 270.000</a:t>
            </a:r>
            <a:r>
              <a:rPr lang="it-IT" sz="1600" b="1" dirty="0" smtClean="0">
                <a:solidFill>
                  <a:schemeClr val="tx2"/>
                </a:solidFill>
              </a:rPr>
              <a:t>;</a:t>
            </a:r>
          </a:p>
          <a:p>
            <a:pPr algn="just"/>
            <a:r>
              <a:rPr lang="it-IT" sz="1600" b="1" dirty="0" smtClean="0">
                <a:solidFill>
                  <a:schemeClr val="tx2"/>
                </a:solidFill>
              </a:rPr>
              <a:t>percentuale </a:t>
            </a:r>
            <a:r>
              <a:rPr lang="it-IT" sz="1600" b="1" dirty="0">
                <a:solidFill>
                  <a:schemeClr val="tx2"/>
                </a:solidFill>
              </a:rPr>
              <a:t>di completamento:  (270.000/900.000)x100=  30</a:t>
            </a:r>
            <a:r>
              <a:rPr lang="it-IT" sz="1600" b="1" dirty="0" smtClean="0">
                <a:solidFill>
                  <a:schemeClr val="tx2"/>
                </a:solidFill>
              </a:rPr>
              <a:t>%</a:t>
            </a:r>
          </a:p>
          <a:p>
            <a:pPr algn="just"/>
            <a:endParaRPr lang="it-IT" sz="1600" b="1" dirty="0">
              <a:solidFill>
                <a:schemeClr val="tx2"/>
              </a:solidFill>
            </a:endParaRPr>
          </a:p>
          <a:p>
            <a:pPr algn="just"/>
            <a:r>
              <a:rPr lang="it-IT" sz="1600" b="1" dirty="0">
                <a:solidFill>
                  <a:schemeClr val="tx2"/>
                </a:solidFill>
              </a:rPr>
              <a:t>Valore della </a:t>
            </a:r>
            <a:r>
              <a:rPr lang="it-IT" sz="1600" b="1" dirty="0" err="1">
                <a:solidFill>
                  <a:schemeClr val="tx2"/>
                </a:solidFill>
              </a:rPr>
              <a:t>prod</a:t>
            </a:r>
            <a:r>
              <a:rPr lang="it-IT" sz="1600" b="1" dirty="0">
                <a:solidFill>
                  <a:schemeClr val="tx2"/>
                </a:solidFill>
              </a:rPr>
              <a:t>. ottenuta: 300.000 (1.000.000 x 0,30</a:t>
            </a:r>
            <a:r>
              <a:rPr lang="it-IT" sz="1600" b="1" dirty="0" smtClean="0">
                <a:solidFill>
                  <a:schemeClr val="tx2"/>
                </a:solidFill>
              </a:rPr>
              <a:t>)</a:t>
            </a:r>
          </a:p>
          <a:p>
            <a:pPr algn="just"/>
            <a:endParaRPr lang="it-IT" sz="1600" b="1" dirty="0">
              <a:solidFill>
                <a:schemeClr val="tx2"/>
              </a:solidFill>
            </a:endParaRPr>
          </a:p>
          <a:p>
            <a:pPr algn="just"/>
            <a:r>
              <a:rPr lang="it-IT" sz="1600" b="1" dirty="0">
                <a:solidFill>
                  <a:schemeClr val="tx2"/>
                </a:solidFill>
              </a:rPr>
              <a:t>Margine lordo di commessa: 300.000 – 270.000 = </a:t>
            </a:r>
            <a:r>
              <a:rPr lang="it-IT" sz="1600" b="1" dirty="0" smtClean="0">
                <a:solidFill>
                  <a:schemeClr val="tx2"/>
                </a:solidFill>
              </a:rPr>
              <a:t>30.000</a:t>
            </a:r>
          </a:p>
          <a:p>
            <a:pPr algn="just"/>
            <a:endParaRPr lang="it-IT" sz="1600" b="1" dirty="0">
              <a:solidFill>
                <a:schemeClr val="tx2"/>
              </a:solidFill>
            </a:endParaRPr>
          </a:p>
          <a:p>
            <a:pPr algn="just"/>
            <a:r>
              <a:rPr lang="it-IT" sz="1600" b="1" dirty="0">
                <a:solidFill>
                  <a:schemeClr val="tx2"/>
                </a:solidFill>
              </a:rPr>
              <a:t>Rimanenza finale LICO: 300.000</a:t>
            </a:r>
          </a:p>
          <a:p>
            <a:pPr algn="just"/>
            <a:r>
              <a:rPr lang="it-IT" sz="1400" b="1" dirty="0">
                <a:solidFill>
                  <a:schemeClr val="tx2"/>
                </a:solidFill>
              </a:rPr>
              <a:t> </a:t>
            </a:r>
          </a:p>
          <a:p>
            <a:endParaRPr lang="it-IT" sz="1400" b="1" dirty="0"/>
          </a:p>
        </p:txBody>
      </p:sp>
    </p:spTree>
    <p:extLst>
      <p:ext uri="{BB962C8B-B14F-4D97-AF65-F5344CB8AC3E}">
        <p14:creationId xmlns:p14="http://schemas.microsoft.com/office/powerpoint/2010/main" val="410799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b="1" dirty="0" smtClean="0"/>
              <a:t>LAVORI IN CORSO SU ORDINAZIONE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b="1" dirty="0" smtClean="0"/>
              <a:t>COMMESSE IN PERDITA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b="1" dirty="0" smtClean="0"/>
              <a:t> </a:t>
            </a:r>
            <a:r>
              <a:rPr lang="it-IT" sz="1400" dirty="0" smtClean="0"/>
              <a:t/>
            </a:r>
            <a:br>
              <a:rPr lang="it-IT" sz="1400" dirty="0" smtClean="0"/>
            </a:br>
            <a:endParaRPr lang="it-IT" sz="1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600" b="1" dirty="0">
                <a:solidFill>
                  <a:schemeClr val="accent2"/>
                </a:solidFill>
              </a:rPr>
              <a:t>Secondo esercizio</a:t>
            </a:r>
          </a:p>
          <a:p>
            <a:pPr marL="0" indent="0">
              <a:buNone/>
            </a:pPr>
            <a:r>
              <a:rPr lang="it-IT" sz="1600" b="1" dirty="0">
                <a:solidFill>
                  <a:schemeClr val="tx2"/>
                </a:solidFill>
              </a:rPr>
              <a:t>Aggiornamento previsioni: ricavo totale 1.000.000; costo totale 1.100.000; perdita  (100.000</a:t>
            </a:r>
            <a:r>
              <a:rPr lang="it-IT" sz="1600" b="1" dirty="0" smtClean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endParaRPr lang="it-IT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1600" b="1" dirty="0">
                <a:solidFill>
                  <a:schemeClr val="tx2"/>
                </a:solidFill>
              </a:rPr>
              <a:t>Costi sostenuti nell’esercizio: 280.000;  Costi sostenuti totali 550.000;</a:t>
            </a:r>
          </a:p>
          <a:p>
            <a:pPr marL="0" indent="0">
              <a:buNone/>
            </a:pPr>
            <a:r>
              <a:rPr lang="it-IT" sz="1600" b="1" dirty="0">
                <a:solidFill>
                  <a:schemeClr val="tx2"/>
                </a:solidFill>
              </a:rPr>
              <a:t>Percentuale di completamento (550.000/1.100.000)x100 = 50</a:t>
            </a:r>
            <a:r>
              <a:rPr lang="it-IT" sz="1600" b="1" dirty="0" smtClean="0">
                <a:solidFill>
                  <a:schemeClr val="tx2"/>
                </a:solidFill>
              </a:rPr>
              <a:t>%</a:t>
            </a:r>
          </a:p>
          <a:p>
            <a:pPr marL="0" indent="0">
              <a:buNone/>
            </a:pPr>
            <a:endParaRPr lang="it-IT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1600" b="1" i="1" u="sng" dirty="0">
                <a:solidFill>
                  <a:schemeClr val="tx2"/>
                </a:solidFill>
              </a:rPr>
              <a:t>Valutando la commessa con il metodo della percentuale di completamento si avrebbe</a:t>
            </a:r>
            <a:r>
              <a:rPr lang="it-IT" sz="1600" b="1" dirty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it-IT" sz="1600" b="1" dirty="0">
                <a:solidFill>
                  <a:schemeClr val="tx2"/>
                </a:solidFill>
              </a:rPr>
              <a:t>Rimanenza finale LICO (a ricavo) </a:t>
            </a:r>
            <a:r>
              <a:rPr lang="it-IT" sz="1600" b="1" dirty="0" smtClean="0">
                <a:solidFill>
                  <a:schemeClr val="tx2"/>
                </a:solidFill>
              </a:rPr>
              <a:t>500.000</a:t>
            </a:r>
          </a:p>
          <a:p>
            <a:pPr marL="0" indent="0">
              <a:buNone/>
            </a:pPr>
            <a:endParaRPr lang="it-IT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1600" b="1" dirty="0">
                <a:solidFill>
                  <a:schemeClr val="tx2"/>
                </a:solidFill>
              </a:rPr>
              <a:t>Valore </a:t>
            </a:r>
            <a:r>
              <a:rPr lang="it-IT" sz="1600" b="1" dirty="0" err="1">
                <a:solidFill>
                  <a:schemeClr val="tx2"/>
                </a:solidFill>
              </a:rPr>
              <a:t>prod</a:t>
            </a:r>
            <a:r>
              <a:rPr lang="it-IT" sz="1600" b="1" dirty="0">
                <a:solidFill>
                  <a:schemeClr val="tx2"/>
                </a:solidFill>
              </a:rPr>
              <a:t>. ottenuta: 200.000 </a:t>
            </a:r>
            <a:endParaRPr lang="it-IT" sz="16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it-IT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1600" b="1" dirty="0">
                <a:solidFill>
                  <a:schemeClr val="tx2"/>
                </a:solidFill>
              </a:rPr>
              <a:t>Margine lordo di commessa: 200.000 – 280.000 = (80.000)</a:t>
            </a:r>
          </a:p>
          <a:p>
            <a:pPr marL="0" indent="0">
              <a:buNone/>
            </a:pPr>
            <a:r>
              <a:rPr lang="it-IT" sz="1600" dirty="0">
                <a:solidFill>
                  <a:schemeClr val="tx2"/>
                </a:solidFill>
              </a:rPr>
              <a:t> </a:t>
            </a:r>
          </a:p>
          <a:p>
            <a:pPr marL="0" indent="0">
              <a:buNone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752313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b="1" dirty="0" smtClean="0"/>
              <a:t>LAVORI IN CORSO SU ORDINAZIONE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b="1" dirty="0" smtClean="0"/>
              <a:t>COMMESSE IN PERDITA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600" b="1" i="1" dirty="0">
                <a:solidFill>
                  <a:schemeClr val="accent2"/>
                </a:solidFill>
              </a:rPr>
              <a:t>Poiché l’intera perdita sulla commessa deve gravare sull’esercizio 2, si avrà</a:t>
            </a:r>
            <a:r>
              <a:rPr lang="it-IT" sz="1600" b="1" dirty="0" smtClean="0">
                <a:solidFill>
                  <a:schemeClr val="accent2"/>
                </a:solidFill>
              </a:rPr>
              <a:t>:</a:t>
            </a:r>
          </a:p>
          <a:p>
            <a:pPr marL="0" indent="0">
              <a:buNone/>
            </a:pPr>
            <a:endParaRPr lang="it-IT" sz="1600" b="1" dirty="0"/>
          </a:p>
          <a:p>
            <a:pPr marL="0" indent="0">
              <a:buNone/>
            </a:pPr>
            <a:r>
              <a:rPr lang="it-IT" sz="1600" b="1" dirty="0"/>
              <a:t>Perdita da imputare all’esercizio:</a:t>
            </a:r>
          </a:p>
          <a:p>
            <a:r>
              <a:rPr lang="it-IT" sz="1600" b="1" dirty="0"/>
              <a:t>Margine lordo di commessa  </a:t>
            </a:r>
            <a:r>
              <a:rPr lang="it-IT" sz="1600" b="1" dirty="0" err="1"/>
              <a:t>ip</a:t>
            </a:r>
            <a:r>
              <a:rPr lang="it-IT" sz="1600" b="1" dirty="0"/>
              <a:t>.       (80.000)</a:t>
            </a:r>
          </a:p>
          <a:p>
            <a:r>
              <a:rPr lang="it-IT" sz="1600" b="1" dirty="0"/>
              <a:t>Ulteriore </a:t>
            </a:r>
            <a:r>
              <a:rPr lang="it-IT" sz="1600" b="1" dirty="0" err="1"/>
              <a:t>sval</a:t>
            </a:r>
            <a:r>
              <a:rPr lang="it-IT" sz="1600" b="1" dirty="0"/>
              <a:t>.                                 </a:t>
            </a:r>
            <a:r>
              <a:rPr lang="it-IT" sz="1600" b="1" dirty="0" smtClean="0"/>
              <a:t>      </a:t>
            </a:r>
            <a:r>
              <a:rPr lang="it-IT" sz="1600" b="1" u="sng" dirty="0"/>
              <a:t>(20.000)</a:t>
            </a:r>
            <a:endParaRPr lang="it-IT" sz="1600" b="1" dirty="0"/>
          </a:p>
          <a:p>
            <a:r>
              <a:rPr lang="it-IT" sz="1600" b="1" u="sng" dirty="0"/>
              <a:t>Perdita totale</a:t>
            </a:r>
            <a:r>
              <a:rPr lang="it-IT" sz="1600" b="1" dirty="0"/>
              <a:t>  su LICO                </a:t>
            </a:r>
            <a:r>
              <a:rPr lang="it-IT" sz="1600" b="1" dirty="0" smtClean="0"/>
              <a:t>      </a:t>
            </a:r>
            <a:r>
              <a:rPr lang="it-IT" sz="1600" b="1" dirty="0"/>
              <a:t>(100.000)</a:t>
            </a:r>
          </a:p>
          <a:p>
            <a:r>
              <a:rPr lang="it-IT" sz="1600" b="1" dirty="0"/>
              <a:t>Rettifica utile l. es.1                       </a:t>
            </a:r>
            <a:r>
              <a:rPr lang="it-IT" sz="1600" b="1" dirty="0" smtClean="0"/>
              <a:t>      </a:t>
            </a:r>
            <a:r>
              <a:rPr lang="it-IT" sz="1600" b="1" u="sng" dirty="0"/>
              <a:t>(30.000) </a:t>
            </a:r>
            <a:endParaRPr lang="it-IT" sz="1600" b="1" dirty="0"/>
          </a:p>
          <a:p>
            <a:r>
              <a:rPr lang="it-IT" sz="1600" b="1" u="sng" dirty="0"/>
              <a:t>Margine lordo </a:t>
            </a:r>
            <a:r>
              <a:rPr lang="it-IT" sz="1600" b="1" dirty="0"/>
              <a:t>di commessa es. 2   (130.000)</a:t>
            </a:r>
          </a:p>
          <a:p>
            <a:pPr marL="0" indent="0">
              <a:buNone/>
            </a:pPr>
            <a:r>
              <a:rPr lang="it-IT" sz="1600" b="1" dirty="0"/>
              <a:t> </a:t>
            </a:r>
          </a:p>
          <a:p>
            <a:pPr marL="0" indent="0">
              <a:buNone/>
            </a:pPr>
            <a:endParaRPr lang="it-IT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104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b="1" dirty="0" smtClean="0"/>
              <a:t>LAVORI IN CORSO SU ORDINAZIONE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b="1" dirty="0" smtClean="0"/>
              <a:t>COMMESSE IN PERDITA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600" b="1" i="1" u="sng" dirty="0">
                <a:solidFill>
                  <a:schemeClr val="accent2"/>
                </a:solidFill>
              </a:rPr>
              <a:t>Valori da inserire nel bilancio dell’esercizio 2</a:t>
            </a:r>
            <a:endParaRPr lang="it-IT" sz="1600" b="1" dirty="0">
              <a:solidFill>
                <a:schemeClr val="accent2"/>
              </a:solidFill>
            </a:endParaRPr>
          </a:p>
          <a:p>
            <a:r>
              <a:rPr lang="it-IT" sz="1600" dirty="0"/>
              <a:t>Svalutazione Rimanenza finale LICO:  20.000+30.000= 50.000 (1)</a:t>
            </a:r>
          </a:p>
          <a:p>
            <a:r>
              <a:rPr lang="it-IT" sz="1600" b="1" dirty="0"/>
              <a:t>Rimanenza finale LICO</a:t>
            </a:r>
            <a:r>
              <a:rPr lang="it-IT" sz="1600" dirty="0"/>
              <a:t>  (500.000 – 50.000) = </a:t>
            </a:r>
            <a:r>
              <a:rPr lang="it-IT" sz="1600" b="1" dirty="0"/>
              <a:t>450.000 (2)</a:t>
            </a:r>
            <a:endParaRPr lang="it-IT" sz="1600" dirty="0"/>
          </a:p>
          <a:p>
            <a:r>
              <a:rPr lang="it-IT" sz="1600" b="1" dirty="0"/>
              <a:t>Valore </a:t>
            </a:r>
            <a:r>
              <a:rPr lang="it-IT" sz="1600" b="1" dirty="0" err="1"/>
              <a:t>prod</a:t>
            </a:r>
            <a:r>
              <a:rPr lang="it-IT" sz="1600" b="1" dirty="0"/>
              <a:t>. ottenuta: 450.000 – 300.000 = 150.000</a:t>
            </a:r>
            <a:endParaRPr lang="it-IT" sz="1600" dirty="0"/>
          </a:p>
          <a:p>
            <a:r>
              <a:rPr lang="it-IT" sz="1600" b="1" dirty="0"/>
              <a:t>Margine lordo di commessa: 150.000 – 280.000 = (130.000)</a:t>
            </a:r>
            <a:endParaRPr lang="it-IT" sz="1600" dirty="0"/>
          </a:p>
          <a:p>
            <a:pPr marL="0" indent="0">
              <a:buNone/>
            </a:pPr>
            <a:r>
              <a:rPr lang="it-IT" sz="1600" b="1" dirty="0"/>
              <a:t> </a:t>
            </a:r>
            <a:endParaRPr lang="it-IT" sz="1600" dirty="0"/>
          </a:p>
          <a:p>
            <a:pPr marL="0" indent="0">
              <a:buNone/>
            </a:pPr>
            <a:r>
              <a:rPr lang="it-IT" sz="1600" b="1" dirty="0"/>
              <a:t>(1) </a:t>
            </a:r>
            <a:r>
              <a:rPr lang="it-IT" sz="1600" i="1" dirty="0"/>
              <a:t>La svalutazione di 30.000 può essere interpretata come svalutazione della rimanenza iniziale, contabilmente si avrebbe allora:</a:t>
            </a:r>
          </a:p>
          <a:p>
            <a:pPr marL="0" indent="0">
              <a:buNone/>
            </a:pPr>
            <a:r>
              <a:rPr lang="it-IT" sz="1600" i="1" dirty="0"/>
              <a:t>d Variazioni LICO        a LICO	                   30.000      30.000</a:t>
            </a:r>
          </a:p>
          <a:p>
            <a:pPr marL="0" indent="0">
              <a:buNone/>
            </a:pPr>
            <a:r>
              <a:rPr lang="it-IT" sz="1600" i="1" dirty="0"/>
              <a:t>d LICO		   a Variazioni LICO        180.000    180.000</a:t>
            </a:r>
          </a:p>
          <a:p>
            <a:pPr marL="0" indent="0">
              <a:buNone/>
            </a:pPr>
            <a:endParaRPr lang="it-IT" sz="1600" b="1" dirty="0" smtClean="0"/>
          </a:p>
          <a:p>
            <a:pPr marL="0" indent="0">
              <a:buNone/>
            </a:pPr>
            <a:r>
              <a:rPr lang="it-IT" sz="1600" b="1" dirty="0" smtClean="0"/>
              <a:t>(2</a:t>
            </a:r>
            <a:r>
              <a:rPr lang="it-IT" sz="1600" b="1" dirty="0"/>
              <a:t>) </a:t>
            </a:r>
            <a:r>
              <a:rPr lang="it-IT" sz="1600" b="1" dirty="0" smtClean="0"/>
              <a:t>Il </a:t>
            </a:r>
            <a:r>
              <a:rPr lang="it-IT" sz="1600" b="1" dirty="0"/>
              <a:t>valore attribuito alla rimanenza finale corrisponde anche al suo valore di costo (550.000) al netto della perdita totale (valore di netto realizzo)</a:t>
            </a:r>
            <a:endParaRPr lang="it-IT" sz="1600" dirty="0"/>
          </a:p>
          <a:p>
            <a:pPr marL="0" indent="0">
              <a:buNone/>
            </a:pPr>
            <a:r>
              <a:rPr lang="it-IT" sz="1600" b="1" dirty="0"/>
              <a:t> </a:t>
            </a:r>
            <a:endParaRPr lang="it-IT" sz="1600" dirty="0"/>
          </a:p>
          <a:p>
            <a:pPr marL="0" indent="0">
              <a:buNone/>
            </a:pPr>
            <a:r>
              <a:rPr lang="it-IT" sz="1600" b="1" dirty="0"/>
              <a:t> </a:t>
            </a:r>
            <a:endParaRPr lang="it-IT" sz="1600" dirty="0"/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59982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LAVORI IN CORSO SU ORDINAZIONE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b="1" dirty="0"/>
              <a:t>COMMESSE IN PERDITA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Procedimento equivalente:</a:t>
            </a:r>
          </a:p>
          <a:p>
            <a:pPr marL="0" indent="0">
              <a:buNone/>
            </a:pPr>
            <a:r>
              <a:rPr lang="it-IT" sz="2800" dirty="0" smtClean="0"/>
              <a:t>RF es. 2 valutata a costo : (270 + 280) = 550 </a:t>
            </a:r>
          </a:p>
          <a:p>
            <a:pPr>
              <a:buFontTx/>
              <a:buChar char="-"/>
            </a:pPr>
            <a:r>
              <a:rPr lang="it-IT" sz="2800" dirty="0" smtClean="0"/>
              <a:t>Perdita complessiva:                             (100)</a:t>
            </a:r>
          </a:p>
          <a:p>
            <a:pPr marL="0" indent="0">
              <a:buNone/>
            </a:pPr>
            <a:r>
              <a:rPr lang="it-IT" sz="2800" dirty="0" smtClean="0"/>
              <a:t>Valore RF                                                       450</a:t>
            </a:r>
          </a:p>
          <a:p>
            <a:pPr marL="0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204651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253</Words>
  <Application>Microsoft Office PowerPoint</Application>
  <PresentationFormat>Presentazione su schermo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LAVORI IN CORSO SU ORDINAZIONE COMMESSE IN PERDITA   </vt:lpstr>
      <vt:lpstr>LAVORI IN CORSO SU ORDINAZIONE COMMESSE IN PERDITA   </vt:lpstr>
      <vt:lpstr>LAVORI IN CORSO SU ORDINAZIONE COMMESSE IN PERDITA</vt:lpstr>
      <vt:lpstr>LAVORI IN CORSO SU ORDINAZIONE COMMESSE IN PERDITA</vt:lpstr>
      <vt:lpstr>LAVORI IN CORSO SU ORDINAZIONE COMMESSE IN PERDITA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LAVORI IN CORSO SU ORDINAZIONE COMMESSE IN PERDITA</dc:title>
  <dc:creator>Livio</dc:creator>
  <cp:lastModifiedBy>Livio</cp:lastModifiedBy>
  <cp:revision>25</cp:revision>
  <dcterms:created xsi:type="dcterms:W3CDTF">2015-04-28T20:15:39Z</dcterms:created>
  <dcterms:modified xsi:type="dcterms:W3CDTF">2018-05-02T20:48:00Z</dcterms:modified>
</cp:coreProperties>
</file>