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78" r:id="rId25"/>
    <p:sldId id="279" r:id="rId26"/>
    <p:sldId id="280" r:id="rId27"/>
    <p:sldId id="281" r:id="rId28"/>
    <p:sldId id="285" r:id="rId29"/>
    <p:sldId id="286" r:id="rId30"/>
    <p:sldId id="287" r:id="rId31"/>
    <p:sldId id="288" r:id="rId32"/>
    <p:sldId id="283" r:id="rId33"/>
    <p:sldId id="282" r:id="rId34"/>
    <p:sldId id="289" r:id="rId35"/>
    <p:sldId id="290" r:id="rId3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08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89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74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99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25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34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00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13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53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3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546A5-5EDF-4695-ADCA-7E1FA5B07B71}" type="datetimeFigureOut">
              <a:rPr lang="it-IT" smtClean="0"/>
              <a:t>06/05/2019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A325-C1C5-4F28-B9A2-263E445C3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8845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772400" cy="108012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LE IMMOBILIZZAZIONI  MAT. E IMMAT.NELLA  NORMATIVA CIVILISTICA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920880" cy="4752528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Articolo 2426, comma 1, n. 1: </a:t>
            </a:r>
            <a:r>
              <a:rPr lang="it-IT" sz="2400" dirty="0" smtClean="0"/>
              <a:t>Le </a:t>
            </a:r>
            <a:r>
              <a:rPr lang="it-IT" sz="2400" dirty="0"/>
              <a:t>immobilizzazioni sono iscritte al </a:t>
            </a:r>
            <a:r>
              <a:rPr lang="it-IT" sz="2400" dirty="0">
                <a:solidFill>
                  <a:srgbClr val="FF0000"/>
                </a:solidFill>
              </a:rPr>
              <a:t>costo </a:t>
            </a:r>
            <a:r>
              <a:rPr lang="it-IT" sz="2400" dirty="0" smtClean="0">
                <a:solidFill>
                  <a:srgbClr val="FF0000"/>
                </a:solidFill>
              </a:rPr>
              <a:t>di acquisto </a:t>
            </a:r>
            <a:r>
              <a:rPr lang="it-IT" sz="2400" dirty="0">
                <a:solidFill>
                  <a:srgbClr val="FF0000"/>
                </a:solidFill>
              </a:rPr>
              <a:t>o di </a:t>
            </a:r>
            <a:r>
              <a:rPr lang="it-IT" sz="2400" dirty="0" smtClean="0">
                <a:solidFill>
                  <a:srgbClr val="FF0000"/>
                </a:solidFill>
              </a:rPr>
              <a:t>produzione</a:t>
            </a:r>
            <a:r>
              <a:rPr lang="it-IT" sz="2400" dirty="0"/>
              <a:t>. </a:t>
            </a:r>
            <a:endParaRPr lang="it-IT" sz="2400" dirty="0" smtClean="0"/>
          </a:p>
          <a:p>
            <a:pPr algn="just"/>
            <a:r>
              <a:rPr lang="it-IT" sz="2400" dirty="0" smtClean="0"/>
              <a:t>Nel </a:t>
            </a:r>
            <a:r>
              <a:rPr lang="it-IT" sz="2400" dirty="0">
                <a:solidFill>
                  <a:srgbClr val="FF0000"/>
                </a:solidFill>
              </a:rPr>
              <a:t>costo di acquisto </a:t>
            </a:r>
            <a:r>
              <a:rPr lang="it-IT" sz="2400" dirty="0" smtClean="0"/>
              <a:t>si </a:t>
            </a:r>
            <a:r>
              <a:rPr lang="it-IT" sz="2400" dirty="0"/>
              <a:t>computano anche i costi accessori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 Il </a:t>
            </a:r>
            <a:r>
              <a:rPr lang="it-IT" sz="2400" dirty="0" smtClean="0">
                <a:solidFill>
                  <a:srgbClr val="FF0000"/>
                </a:solidFill>
              </a:rPr>
              <a:t>costo di produzione </a:t>
            </a:r>
            <a:r>
              <a:rPr lang="it-IT" sz="2400" dirty="0" smtClean="0"/>
              <a:t>comprende tutti i costi direttamente imputabili al prodotto. Può comprendere anche altri costi, per la quota ragionevolmente imputabile al prodotto, relativi al periodo di fabbricazione e fino </a:t>
            </a:r>
            <a:r>
              <a:rPr lang="it-IT" sz="2400" dirty="0"/>
              <a:t>al </a:t>
            </a:r>
            <a:r>
              <a:rPr lang="it-IT" sz="2400" dirty="0" smtClean="0"/>
              <a:t>momento </a:t>
            </a:r>
            <a:r>
              <a:rPr lang="it-IT" sz="2400" dirty="0"/>
              <a:t>dal quale il bene può essere utilizzato; </a:t>
            </a:r>
            <a:r>
              <a:rPr lang="it-IT" sz="2400" dirty="0" smtClean="0"/>
              <a:t>con </a:t>
            </a:r>
            <a:r>
              <a:rPr lang="it-IT" sz="2400" dirty="0"/>
              <a:t>gli </a:t>
            </a:r>
            <a:r>
              <a:rPr lang="it-IT" sz="2400" dirty="0" smtClean="0"/>
              <a:t>stessi </a:t>
            </a:r>
            <a:r>
              <a:rPr lang="it-IT" sz="2400" dirty="0"/>
              <a:t>criteri possono essere aggiunti gli </a:t>
            </a:r>
            <a:r>
              <a:rPr lang="it-IT" sz="2400" dirty="0" smtClean="0"/>
              <a:t>oneri </a:t>
            </a:r>
            <a:r>
              <a:rPr lang="it-IT" sz="2400" dirty="0"/>
              <a:t>relativi al finanziamento della </a:t>
            </a:r>
            <a:r>
              <a:rPr lang="it-IT" sz="2400" dirty="0" smtClean="0"/>
              <a:t>fabbricazione, </a:t>
            </a:r>
            <a:r>
              <a:rPr lang="it-IT" sz="2400" dirty="0"/>
              <a:t>interna o presso terzi; </a:t>
            </a:r>
          </a:p>
        </p:txBody>
      </p:sp>
    </p:spTree>
    <p:extLst>
      <p:ext uri="{BB962C8B-B14F-4D97-AF65-F5344CB8AC3E}">
        <p14:creationId xmlns:p14="http://schemas.microsoft.com/office/powerpoint/2010/main" val="839592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b="1" dirty="0"/>
              <a:t>VALUTAZIONE DELLE IMMOBILIZZ. IMMAT.</a:t>
            </a:r>
            <a:br>
              <a:rPr lang="it-IT" sz="2800" b="1" dirty="0"/>
            </a:br>
            <a:r>
              <a:rPr lang="it-IT" sz="2800" b="1" dirty="0"/>
              <a:t>OIC 24  (ASPETTI PARTICOLARI)</a:t>
            </a:r>
            <a:br>
              <a:rPr lang="it-IT" sz="2800" b="1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Il valore </a:t>
            </a:r>
            <a:r>
              <a:rPr lang="it-IT" dirty="0">
                <a:solidFill>
                  <a:srgbClr val="FF0000"/>
                </a:solidFill>
              </a:rPr>
              <a:t>residuo di un bene immateriale si presume pari a zero</a:t>
            </a:r>
            <a:r>
              <a:rPr lang="it-IT" dirty="0"/>
              <a:t>, a meno che: </a:t>
            </a:r>
          </a:p>
          <a:p>
            <a:r>
              <a:rPr lang="it-IT" dirty="0"/>
              <a:t>vi sia un impegno da parte di terzi </a:t>
            </a:r>
            <a:r>
              <a:rPr lang="it-IT" dirty="0" smtClean="0"/>
              <a:t>ad </a:t>
            </a:r>
            <a:r>
              <a:rPr lang="it-IT" dirty="0"/>
              <a:t>acquistare il bene </a:t>
            </a:r>
            <a:r>
              <a:rPr lang="it-IT" dirty="0" smtClean="0"/>
              <a:t>immateriale </a:t>
            </a:r>
            <a:r>
              <a:rPr lang="it-IT" dirty="0"/>
              <a:t>alla fine </a:t>
            </a:r>
            <a:r>
              <a:rPr lang="it-IT" dirty="0" smtClean="0"/>
              <a:t>della </a:t>
            </a:r>
            <a:r>
              <a:rPr lang="it-IT" dirty="0"/>
              <a:t>sua vita utile; </a:t>
            </a:r>
            <a:r>
              <a:rPr lang="it-IT" dirty="0" smtClean="0"/>
              <a:t>o </a:t>
            </a:r>
            <a:endParaRPr lang="it-IT" dirty="0"/>
          </a:p>
          <a:p>
            <a:pPr algn="just"/>
            <a:r>
              <a:rPr lang="it-IT" dirty="0"/>
              <a:t>sia dimostrabile l’esistenza di un mercato </a:t>
            </a:r>
            <a:r>
              <a:rPr lang="it-IT" dirty="0" smtClean="0"/>
              <a:t>del </a:t>
            </a:r>
            <a:r>
              <a:rPr lang="it-IT" dirty="0"/>
              <a:t>bene dal quale </a:t>
            </a:r>
            <a:r>
              <a:rPr lang="it-IT" dirty="0" smtClean="0"/>
              <a:t>trarre un </a:t>
            </a:r>
            <a:r>
              <a:rPr lang="it-IT" dirty="0"/>
              <a:t>valore oggettivo che </a:t>
            </a:r>
            <a:r>
              <a:rPr lang="it-IT" dirty="0" smtClean="0"/>
              <a:t>permetta </a:t>
            </a:r>
            <a:r>
              <a:rPr lang="it-IT" dirty="0"/>
              <a:t>di effettuare una stima attendibile del </a:t>
            </a:r>
            <a:r>
              <a:rPr lang="it-IT" dirty="0" smtClean="0"/>
              <a:t>valore </a:t>
            </a:r>
            <a:r>
              <a:rPr lang="it-IT" dirty="0"/>
              <a:t>realizzabile dall’alienazione dell’attività </a:t>
            </a:r>
            <a:r>
              <a:rPr lang="it-IT" dirty="0" smtClean="0"/>
              <a:t>immateriale </a:t>
            </a:r>
            <a:r>
              <a:rPr lang="it-IT" dirty="0"/>
              <a:t>al termine della vita utile e: </a:t>
            </a:r>
          </a:p>
          <a:p>
            <a:r>
              <a:rPr lang="it-IT" dirty="0"/>
              <a:t>il valore residuo può essere determinato </a:t>
            </a:r>
            <a:r>
              <a:rPr lang="it-IT" dirty="0" smtClean="0"/>
              <a:t>facendo </a:t>
            </a:r>
            <a:r>
              <a:rPr lang="it-IT" dirty="0"/>
              <a:t>riferimento a tale mercato; e </a:t>
            </a:r>
          </a:p>
          <a:p>
            <a:r>
              <a:rPr lang="it-IT" dirty="0"/>
              <a:t>è probabile che tale mercato esisterà </a:t>
            </a:r>
            <a:r>
              <a:rPr lang="it-IT" dirty="0" smtClean="0"/>
              <a:t>alla </a:t>
            </a:r>
            <a:r>
              <a:rPr lang="it-IT" dirty="0"/>
              <a:t>fine della vita utile dell’attività. </a:t>
            </a:r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FFC000"/>
                </a:solidFill>
              </a:rPr>
              <a:t>Il </a:t>
            </a:r>
            <a:r>
              <a:rPr lang="it-IT" dirty="0">
                <a:solidFill>
                  <a:srgbClr val="FFC000"/>
                </a:solidFill>
              </a:rPr>
              <a:t>valore residuo di un onere </a:t>
            </a:r>
            <a:r>
              <a:rPr lang="it-IT" dirty="0" smtClean="0">
                <a:solidFill>
                  <a:srgbClr val="FFC000"/>
                </a:solidFill>
              </a:rPr>
              <a:t>pluriennale </a:t>
            </a:r>
            <a:r>
              <a:rPr lang="it-IT" dirty="0">
                <a:solidFill>
                  <a:srgbClr val="FFC000"/>
                </a:solidFill>
              </a:rPr>
              <a:t>è sempre pari a zero</a:t>
            </a:r>
          </a:p>
          <a:p>
            <a:endParaRPr lang="it-IT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12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b="1" dirty="0"/>
              <a:t>VALUTAZIONE DELLE IMMOBILIZZ. IMMAT.</a:t>
            </a:r>
            <a:br>
              <a:rPr lang="it-IT" sz="2800" b="1" dirty="0"/>
            </a:br>
            <a:r>
              <a:rPr lang="it-IT" sz="2800" b="1" dirty="0"/>
              <a:t>OIC 24  (ASPETTI PARTICOLARI)</a:t>
            </a:r>
            <a:br>
              <a:rPr lang="it-IT" sz="2800" b="1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Vita utile dell’avviamento</a:t>
            </a:r>
            <a:r>
              <a:rPr lang="it-IT" dirty="0" smtClean="0"/>
              <a:t>:</a:t>
            </a:r>
          </a:p>
          <a:p>
            <a:pPr algn="just"/>
            <a:r>
              <a:rPr lang="it-IT" dirty="0" smtClean="0"/>
              <a:t> </a:t>
            </a:r>
            <a:r>
              <a:rPr lang="it-IT" dirty="0"/>
              <a:t>è stimata in </a:t>
            </a:r>
            <a:r>
              <a:rPr lang="it-IT" dirty="0" smtClean="0"/>
              <a:t>sede </a:t>
            </a:r>
            <a:r>
              <a:rPr lang="it-IT" dirty="0"/>
              <a:t>di rilevazione iniziale dell’avviamento e </a:t>
            </a:r>
            <a:r>
              <a:rPr lang="it-IT" dirty="0" smtClean="0"/>
              <a:t>non </a:t>
            </a:r>
            <a:r>
              <a:rPr lang="it-IT" dirty="0"/>
              <a:t>può essere modificata negli esercizi successivi. </a:t>
            </a:r>
            <a:endParaRPr lang="it-IT" dirty="0" smtClean="0"/>
          </a:p>
          <a:p>
            <a:pPr algn="just"/>
            <a:r>
              <a:rPr lang="it-IT" dirty="0"/>
              <a:t>Nei casi eccezionali in cui non sia possibile </a:t>
            </a:r>
            <a:r>
              <a:rPr lang="it-IT" dirty="0" smtClean="0"/>
              <a:t>stimare attendibilmente la vita utile, </a:t>
            </a:r>
            <a:r>
              <a:rPr lang="it-IT" dirty="0" smtClean="0">
                <a:solidFill>
                  <a:srgbClr val="FFC000"/>
                </a:solidFill>
              </a:rPr>
              <a:t>l’avviamento </a:t>
            </a:r>
            <a:r>
              <a:rPr lang="it-IT" dirty="0">
                <a:solidFill>
                  <a:srgbClr val="FFC000"/>
                </a:solidFill>
              </a:rPr>
              <a:t>è </a:t>
            </a:r>
            <a:r>
              <a:rPr lang="it-IT" dirty="0" smtClean="0">
                <a:solidFill>
                  <a:srgbClr val="FFC000"/>
                </a:solidFill>
              </a:rPr>
              <a:t>ammortizzato </a:t>
            </a:r>
            <a:r>
              <a:rPr lang="it-IT" dirty="0">
                <a:solidFill>
                  <a:srgbClr val="FFC000"/>
                </a:solidFill>
              </a:rPr>
              <a:t>in un periodo non superiore a dieci </a:t>
            </a:r>
            <a:r>
              <a:rPr lang="it-IT" dirty="0" smtClean="0">
                <a:solidFill>
                  <a:srgbClr val="FFC000"/>
                </a:solidFill>
              </a:rPr>
              <a:t>anni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In ogni caso la vita utile </a:t>
            </a:r>
            <a:r>
              <a:rPr lang="it-IT" dirty="0" smtClean="0">
                <a:solidFill>
                  <a:srgbClr val="FF0000"/>
                </a:solidFill>
              </a:rPr>
              <a:t>dell’avviamento </a:t>
            </a:r>
            <a:r>
              <a:rPr lang="it-IT" dirty="0">
                <a:solidFill>
                  <a:srgbClr val="FF0000"/>
                </a:solidFill>
              </a:rPr>
              <a:t>non può superare i 20 anni</a:t>
            </a:r>
          </a:p>
          <a:p>
            <a:pPr algn="just"/>
            <a:endParaRPr lang="it-IT" dirty="0">
              <a:solidFill>
                <a:srgbClr val="FF0000"/>
              </a:solidFill>
            </a:endParaRPr>
          </a:p>
          <a:p>
            <a:pPr algn="just"/>
            <a:endParaRPr lang="it-IT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738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/>
              <a:t>VALUTAZIONE DELLE IMMOBILIZZ. </a:t>
            </a:r>
            <a:r>
              <a:rPr lang="it-IT" sz="3200" b="1" dirty="0" smtClean="0"/>
              <a:t>MAT</a:t>
            </a:r>
            <a:r>
              <a:rPr lang="it-IT" sz="3200" b="1" dirty="0"/>
              <a:t>.</a:t>
            </a:r>
            <a:br>
              <a:rPr lang="it-IT" sz="3200" b="1" dirty="0"/>
            </a:br>
            <a:r>
              <a:rPr lang="it-IT" sz="3200" b="1" dirty="0"/>
              <a:t>OIC </a:t>
            </a:r>
            <a:r>
              <a:rPr lang="it-IT" sz="3200" b="1" dirty="0" smtClean="0"/>
              <a:t>16  </a:t>
            </a:r>
            <a:r>
              <a:rPr lang="it-IT" sz="3200" b="1" dirty="0"/>
              <a:t>(ASPETTI PARTICOLARI)</a:t>
            </a:r>
            <a:br>
              <a:rPr lang="it-IT" sz="3200" b="1" dirty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 smtClean="0"/>
              <a:t>Rilevazione iniziale:</a:t>
            </a:r>
          </a:p>
          <a:p>
            <a:pPr algn="just"/>
            <a:r>
              <a:rPr lang="it-IT" sz="2800" dirty="0"/>
              <a:t>Le immobilizzazioni materiali comprese nelle </a:t>
            </a:r>
            <a:r>
              <a:rPr lang="it-IT" sz="2800" dirty="0" err="1" smtClean="0"/>
              <a:t>sottovoci</a:t>
            </a:r>
            <a:r>
              <a:rPr lang="it-IT" sz="2800" dirty="0" smtClean="0"/>
              <a:t> </a:t>
            </a:r>
            <a:r>
              <a:rPr lang="it-IT" sz="2800" dirty="0"/>
              <a:t>da BII1 a BII4 sono rilevate inizialmente </a:t>
            </a:r>
            <a:r>
              <a:rPr lang="it-IT" sz="2800" dirty="0" smtClean="0"/>
              <a:t>alla </a:t>
            </a:r>
            <a:r>
              <a:rPr lang="it-IT" sz="2800" dirty="0"/>
              <a:t>data in cui avviene il trasferimento dei </a:t>
            </a:r>
            <a:r>
              <a:rPr lang="it-IT" sz="2800" dirty="0" smtClean="0"/>
              <a:t>rischi </a:t>
            </a:r>
            <a:r>
              <a:rPr lang="it-IT" sz="2800" dirty="0"/>
              <a:t>e dei benefici connessi al bene </a:t>
            </a:r>
            <a:r>
              <a:rPr lang="it-IT" sz="2800" dirty="0" smtClean="0"/>
              <a:t>acquisito</a:t>
            </a:r>
          </a:p>
          <a:p>
            <a:pPr algn="just"/>
            <a:r>
              <a:rPr lang="it-IT" sz="2800" dirty="0"/>
              <a:t>Le immobilizzazioni materiali </a:t>
            </a:r>
            <a:r>
              <a:rPr lang="it-IT" sz="2800" dirty="0" smtClean="0"/>
              <a:t>in </a:t>
            </a:r>
            <a:r>
              <a:rPr lang="it-IT" sz="2800" dirty="0" err="1" smtClean="0"/>
              <a:t>costruz</a:t>
            </a:r>
            <a:r>
              <a:rPr lang="it-IT" sz="2800" dirty="0" smtClean="0"/>
              <a:t>. (voce BII5) sono </a:t>
            </a:r>
            <a:r>
              <a:rPr lang="it-IT" sz="2800" dirty="0"/>
              <a:t>rilevate inizialmente alla data in cui </a:t>
            </a:r>
            <a:r>
              <a:rPr lang="it-IT" sz="2800" dirty="0" smtClean="0"/>
              <a:t>sono </a:t>
            </a:r>
            <a:r>
              <a:rPr lang="it-IT" sz="2800" dirty="0"/>
              <a:t>sostenuti i primi costi per la costruzione </a:t>
            </a:r>
            <a:r>
              <a:rPr lang="it-IT" sz="2800" dirty="0" smtClean="0"/>
              <a:t>del </a:t>
            </a:r>
            <a:r>
              <a:rPr lang="it-IT" sz="2800" dirty="0"/>
              <a:t>cespite. Esse rimangono iscritte come tali fino </a:t>
            </a:r>
            <a:r>
              <a:rPr lang="it-IT" sz="2800" dirty="0" smtClean="0"/>
              <a:t>alla </a:t>
            </a:r>
            <a:r>
              <a:rPr lang="it-IT" sz="2800" dirty="0"/>
              <a:t>data in cui il bene è </a:t>
            </a:r>
            <a:r>
              <a:rPr lang="it-IT" sz="2800" dirty="0" smtClean="0"/>
              <a:t>disponibile </a:t>
            </a:r>
            <a:r>
              <a:rPr lang="it-IT" sz="2800" dirty="0"/>
              <a:t>e pronto per l’uso</a:t>
            </a:r>
          </a:p>
          <a:p>
            <a:pPr algn="just"/>
            <a:endParaRPr lang="it-IT" sz="2800" dirty="0"/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0683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  <a:br>
              <a:rPr lang="it-IT" sz="2800" b="1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Le </a:t>
            </a:r>
            <a:r>
              <a:rPr lang="it-IT" dirty="0"/>
              <a:t>immobilizzazioni materiali sono </a:t>
            </a:r>
            <a:r>
              <a:rPr lang="it-IT" dirty="0" smtClean="0"/>
              <a:t>iscritte al </a:t>
            </a:r>
            <a:r>
              <a:rPr lang="it-IT" dirty="0"/>
              <a:t>costo d’acquisto o di produzione. </a:t>
            </a:r>
            <a:endParaRPr lang="it-IT" dirty="0" smtClean="0"/>
          </a:p>
          <a:p>
            <a:pPr algn="just"/>
            <a:r>
              <a:rPr lang="it-IT" dirty="0"/>
              <a:t>Le </a:t>
            </a:r>
            <a:r>
              <a:rPr lang="it-IT" dirty="0">
                <a:solidFill>
                  <a:srgbClr val="FFC000"/>
                </a:solidFill>
              </a:rPr>
              <a:t>attrezzature industriali e commerciali</a:t>
            </a:r>
            <a:r>
              <a:rPr lang="it-IT" dirty="0" smtClean="0"/>
              <a:t>, </a:t>
            </a:r>
            <a:r>
              <a:rPr lang="it-IT" dirty="0"/>
              <a:t>costantemente rinnovate e </a:t>
            </a:r>
            <a:r>
              <a:rPr lang="it-IT" dirty="0" smtClean="0"/>
              <a:t>complessivamente </a:t>
            </a:r>
            <a:r>
              <a:rPr lang="it-IT" dirty="0"/>
              <a:t>di scarsa rilevanza in </a:t>
            </a:r>
            <a:r>
              <a:rPr lang="it-IT" dirty="0" smtClean="0"/>
              <a:t>rapporto all’attivo </a:t>
            </a:r>
            <a:r>
              <a:rPr lang="it-IT" dirty="0"/>
              <a:t>di bilancio, </a:t>
            </a:r>
            <a:r>
              <a:rPr lang="it-IT" dirty="0">
                <a:solidFill>
                  <a:srgbClr val="FFC000"/>
                </a:solidFill>
              </a:rPr>
              <a:t>possono essere iscritte </a:t>
            </a:r>
            <a:r>
              <a:rPr lang="it-IT" dirty="0" smtClean="0">
                <a:solidFill>
                  <a:srgbClr val="FFC000"/>
                </a:solidFill>
              </a:rPr>
              <a:t>nell’attivo </a:t>
            </a:r>
            <a:r>
              <a:rPr lang="it-IT" dirty="0">
                <a:solidFill>
                  <a:srgbClr val="FFC000"/>
                </a:solidFill>
              </a:rPr>
              <a:t>ad un valore costante</a:t>
            </a:r>
            <a:r>
              <a:rPr lang="it-IT" dirty="0"/>
              <a:t>. Questa </a:t>
            </a:r>
            <a:r>
              <a:rPr lang="it-IT" dirty="0" smtClean="0"/>
              <a:t>valutazione </a:t>
            </a:r>
            <a:r>
              <a:rPr lang="it-IT" dirty="0"/>
              <a:t>approssima il costo effettivo delle </a:t>
            </a:r>
            <a:r>
              <a:rPr lang="it-IT" dirty="0" smtClean="0"/>
              <a:t>attrezzature </a:t>
            </a:r>
            <a:r>
              <a:rPr lang="it-IT" dirty="0"/>
              <a:t>industriali e commerciali sempreché </a:t>
            </a:r>
            <a:r>
              <a:rPr lang="it-IT" dirty="0" smtClean="0"/>
              <a:t>non </a:t>
            </a:r>
            <a:r>
              <a:rPr lang="it-IT" dirty="0"/>
              <a:t>si abbiano variazioni sensibili nell’entità, </a:t>
            </a:r>
            <a:r>
              <a:rPr lang="it-IT" dirty="0" smtClean="0"/>
              <a:t>valore </a:t>
            </a:r>
            <a:r>
              <a:rPr lang="it-IT" dirty="0"/>
              <a:t>e composizione di tali immobilizzazioni </a:t>
            </a:r>
            <a:r>
              <a:rPr lang="it-IT" dirty="0" smtClean="0"/>
              <a:t>materiali</a:t>
            </a:r>
            <a:r>
              <a:rPr lang="it-IT" dirty="0"/>
              <a:t>. A seguito della rilevazione iniziale non </a:t>
            </a:r>
            <a:r>
              <a:rPr lang="it-IT" dirty="0" smtClean="0"/>
              <a:t>si </a:t>
            </a:r>
            <a:r>
              <a:rPr lang="it-IT" dirty="0"/>
              <a:t>procede all’ammortamento sistematico di tali </a:t>
            </a:r>
            <a:r>
              <a:rPr lang="it-IT" dirty="0" smtClean="0"/>
              <a:t>beni lungo </a:t>
            </a:r>
            <a:r>
              <a:rPr lang="it-IT" dirty="0"/>
              <a:t>la loro vita utile, e gli acquisti degli </a:t>
            </a:r>
            <a:r>
              <a:rPr lang="it-IT" dirty="0" smtClean="0"/>
              <a:t>esercizi </a:t>
            </a:r>
            <a:r>
              <a:rPr lang="it-IT" dirty="0"/>
              <a:t>successivi vengono direttamente spesati a conto economico.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639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  <a:br>
              <a:rPr lang="it-IT" sz="2800" b="1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La capitalizzazione degli oneri finanziari può </a:t>
            </a:r>
            <a:r>
              <a:rPr lang="it-IT" dirty="0" smtClean="0"/>
              <a:t>essere </a:t>
            </a:r>
            <a:r>
              <a:rPr lang="it-IT" dirty="0"/>
              <a:t>effettuata quando ricorrono tutte le seguenti </a:t>
            </a:r>
            <a:r>
              <a:rPr lang="it-IT" dirty="0" smtClean="0"/>
              <a:t>condizioni</a:t>
            </a:r>
            <a:r>
              <a:rPr lang="it-IT" dirty="0"/>
              <a:t>, nei limiti applicabili </a:t>
            </a:r>
            <a:r>
              <a:rPr lang="it-IT" dirty="0" smtClean="0"/>
              <a:t>alla </a:t>
            </a:r>
            <a:r>
              <a:rPr lang="it-IT" dirty="0"/>
              <a:t>specifica fattispecie: </a:t>
            </a:r>
          </a:p>
          <a:p>
            <a:pPr marL="0" indent="0" algn="just">
              <a:buNone/>
            </a:pPr>
            <a:r>
              <a:rPr lang="it-IT" dirty="0" smtClean="0"/>
              <a:t>a)la </a:t>
            </a:r>
            <a:r>
              <a:rPr lang="it-IT" dirty="0"/>
              <a:t>capitalizzazione degli oneri finanziari è </a:t>
            </a:r>
            <a:r>
              <a:rPr lang="it-IT" dirty="0" smtClean="0"/>
              <a:t>ammessa </a:t>
            </a:r>
            <a:r>
              <a:rPr lang="it-IT" dirty="0"/>
              <a:t>con riguardo ad oneri effettivamente </a:t>
            </a:r>
            <a:r>
              <a:rPr lang="it-IT" dirty="0" smtClean="0"/>
              <a:t>sostenuti</a:t>
            </a:r>
            <a:r>
              <a:rPr lang="it-IT" dirty="0"/>
              <a:t>, oggettivamente determinabili, entro </a:t>
            </a:r>
            <a:r>
              <a:rPr lang="it-IT" dirty="0" smtClean="0"/>
              <a:t>il </a:t>
            </a:r>
            <a:r>
              <a:rPr lang="it-IT" dirty="0"/>
              <a:t>limite del valore recuperabile del </a:t>
            </a:r>
            <a:r>
              <a:rPr lang="it-IT" dirty="0" smtClean="0"/>
              <a:t>bene; 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b)sono </a:t>
            </a:r>
            <a:r>
              <a:rPr lang="it-IT" dirty="0"/>
              <a:t>capitalizzabili solo gli interessi </a:t>
            </a:r>
            <a:r>
              <a:rPr lang="it-IT" dirty="0" smtClean="0"/>
              <a:t>maturati </a:t>
            </a:r>
            <a:r>
              <a:rPr lang="it-IT" dirty="0"/>
              <a:t>su beni che richiedono un periodo di </a:t>
            </a:r>
            <a:r>
              <a:rPr lang="it-IT" dirty="0" smtClean="0"/>
              <a:t>costruzione </a:t>
            </a:r>
            <a:r>
              <a:rPr lang="it-IT" dirty="0"/>
              <a:t>significativo. </a:t>
            </a:r>
          </a:p>
        </p:txBody>
      </p:sp>
    </p:spTree>
    <p:extLst>
      <p:ext uri="{BB962C8B-B14F-4D97-AF65-F5344CB8AC3E}">
        <p14:creationId xmlns:p14="http://schemas.microsoft.com/office/powerpoint/2010/main" val="233240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  <a:br>
              <a:rPr lang="it-IT" sz="2800" b="1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 smtClean="0"/>
              <a:t>Scomposizione per singole componenti del </a:t>
            </a:r>
            <a:r>
              <a:rPr lang="it-IT" sz="2800" dirty="0"/>
              <a:t>costo di acquisto o di </a:t>
            </a:r>
            <a:r>
              <a:rPr lang="it-IT" sz="2800" dirty="0" smtClean="0"/>
              <a:t>produzione  di una </a:t>
            </a:r>
            <a:r>
              <a:rPr lang="it-IT" sz="2800" dirty="0"/>
              <a:t>unità </a:t>
            </a:r>
            <a:r>
              <a:rPr lang="it-IT" sz="2800" dirty="0" smtClean="0"/>
              <a:t>economico-tecnica per:</a:t>
            </a:r>
          </a:p>
          <a:p>
            <a:pPr marL="0" indent="0"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(a) </a:t>
            </a:r>
            <a:r>
              <a:rPr lang="it-IT" sz="2800" dirty="0" smtClean="0"/>
              <a:t>distinguere </a:t>
            </a:r>
            <a:r>
              <a:rPr lang="it-IT" sz="2800" dirty="0"/>
              <a:t>i cespiti </a:t>
            </a:r>
            <a:r>
              <a:rPr lang="it-IT" sz="2800" dirty="0" smtClean="0"/>
              <a:t>ammortizzabili da quelli </a:t>
            </a:r>
            <a:r>
              <a:rPr lang="it-IT" sz="2800" dirty="0"/>
              <a:t>che non lo sono </a:t>
            </a:r>
            <a:endParaRPr lang="it-IT" sz="2800" dirty="0" smtClean="0"/>
          </a:p>
          <a:p>
            <a:pPr marL="0" indent="0"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(b) individuare la </a:t>
            </a:r>
            <a:r>
              <a:rPr lang="it-IT" sz="2800" dirty="0" smtClean="0"/>
              <a:t>diversa </a:t>
            </a:r>
            <a:r>
              <a:rPr lang="it-IT" sz="2800" dirty="0"/>
              <a:t>durata della loro vita </a:t>
            </a:r>
            <a:r>
              <a:rPr lang="it-IT" sz="2800" dirty="0" smtClean="0"/>
              <a:t>utile</a:t>
            </a:r>
          </a:p>
          <a:p>
            <a:pPr marL="0" indent="0" algn="just">
              <a:buNone/>
            </a:pPr>
            <a:endParaRPr lang="it-IT" sz="2800" dirty="0" smtClean="0"/>
          </a:p>
          <a:p>
            <a:pPr marL="0" indent="0" algn="just">
              <a:buNone/>
            </a:pPr>
            <a:r>
              <a:rPr lang="it-IT" sz="2800" b="1" dirty="0" smtClean="0">
                <a:solidFill>
                  <a:srgbClr val="FFC000"/>
                </a:solidFill>
              </a:rPr>
              <a:t>Il </a:t>
            </a:r>
            <a:r>
              <a:rPr lang="it-IT" sz="2800" b="1" dirty="0">
                <a:solidFill>
                  <a:srgbClr val="FFC000"/>
                </a:solidFill>
              </a:rPr>
              <a:t>valore </a:t>
            </a:r>
            <a:r>
              <a:rPr lang="it-IT" sz="2800" b="1" dirty="0" smtClean="0">
                <a:solidFill>
                  <a:srgbClr val="FFC000"/>
                </a:solidFill>
              </a:rPr>
              <a:t>dei </a:t>
            </a:r>
            <a:r>
              <a:rPr lang="it-IT" sz="2800" b="1" dirty="0">
                <a:solidFill>
                  <a:srgbClr val="FFC000"/>
                </a:solidFill>
              </a:rPr>
              <a:t>singoli cespiti è determinato in base ai prezzi di </a:t>
            </a:r>
            <a:r>
              <a:rPr lang="it-IT" sz="2800" b="1" dirty="0" smtClean="0">
                <a:solidFill>
                  <a:srgbClr val="FFC000"/>
                </a:solidFill>
              </a:rPr>
              <a:t>mercato</a:t>
            </a:r>
            <a:r>
              <a:rPr lang="it-IT" sz="2800" b="1" dirty="0">
                <a:solidFill>
                  <a:srgbClr val="FFC000"/>
                </a:solidFill>
              </a:rPr>
              <a:t>, </a:t>
            </a:r>
            <a:r>
              <a:rPr lang="it-IT" sz="2800" b="1" dirty="0" smtClean="0">
                <a:solidFill>
                  <a:srgbClr val="FFC000"/>
                </a:solidFill>
              </a:rPr>
              <a:t>  tenendo </a:t>
            </a:r>
            <a:r>
              <a:rPr lang="it-IT" sz="2800" b="1" dirty="0">
                <a:solidFill>
                  <a:srgbClr val="FFC000"/>
                </a:solidFill>
              </a:rPr>
              <a:t>conto del loro stato</a:t>
            </a:r>
            <a:r>
              <a:rPr lang="it-IT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090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Se la somma dei valori attribuiti ai singoli </a:t>
            </a:r>
            <a:r>
              <a:rPr lang="it-IT" dirty="0" smtClean="0"/>
              <a:t>cespiti: </a:t>
            </a:r>
            <a:endParaRPr lang="it-IT" dirty="0"/>
          </a:p>
          <a:p>
            <a:pPr algn="just"/>
            <a:r>
              <a:rPr lang="it-IT" dirty="0"/>
              <a:t>eccede il costo dell’intera unità economico-tecnica, i singoli valori attribuiti sono proporzionalmente ridotti per ragguagliarne l’ammontare complessivo al costo dell’intera unità.</a:t>
            </a:r>
          </a:p>
          <a:p>
            <a:pPr algn="just"/>
            <a:r>
              <a:rPr lang="it-IT" dirty="0"/>
              <a:t> è inferiore al costo dell’intera unità, la differenza è portata proporzionalmente in aumento dei valori di mercato dei singoli cespiti sempreché il valore così risultante sia recuperabile.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6603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Immobilizzazioni acquisite a titolo gratuito </a:t>
            </a:r>
            <a:r>
              <a:rPr lang="it-IT" dirty="0" smtClean="0"/>
              <a:t>: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sono </a:t>
            </a:r>
            <a:r>
              <a:rPr lang="it-IT" dirty="0"/>
              <a:t>iscritte nell’attivo dello stato </a:t>
            </a:r>
            <a:r>
              <a:rPr lang="it-IT" dirty="0" smtClean="0"/>
              <a:t>patrimoniale </a:t>
            </a:r>
            <a:r>
              <a:rPr lang="it-IT" dirty="0"/>
              <a:t>in base al presumibile valore di </a:t>
            </a:r>
            <a:r>
              <a:rPr lang="it-IT" dirty="0" smtClean="0"/>
              <a:t>mercato </a:t>
            </a:r>
            <a:r>
              <a:rPr lang="it-IT" dirty="0"/>
              <a:t>attribuibile </a:t>
            </a:r>
            <a:r>
              <a:rPr lang="it-IT" dirty="0" smtClean="0"/>
              <a:t> </a:t>
            </a:r>
            <a:r>
              <a:rPr lang="it-IT" dirty="0"/>
              <a:t>alla data di </a:t>
            </a:r>
            <a:r>
              <a:rPr lang="it-IT" dirty="0" smtClean="0"/>
              <a:t>acquisizione</a:t>
            </a:r>
            <a:r>
              <a:rPr lang="it-IT" dirty="0"/>
              <a:t>, a cui </a:t>
            </a:r>
            <a:r>
              <a:rPr lang="it-IT" dirty="0" smtClean="0"/>
              <a:t>vanno aggiunti </a:t>
            </a:r>
            <a:r>
              <a:rPr lang="it-IT" dirty="0"/>
              <a:t>i costi </a:t>
            </a:r>
            <a:r>
              <a:rPr lang="it-IT" dirty="0" smtClean="0"/>
              <a:t>sostenuti </a:t>
            </a:r>
            <a:r>
              <a:rPr lang="it-IT" dirty="0"/>
              <a:t>e/o da sostenere affinché le stesse possano </a:t>
            </a:r>
            <a:r>
              <a:rPr lang="it-IT" dirty="0" smtClean="0"/>
              <a:t>essere </a:t>
            </a:r>
            <a:r>
              <a:rPr lang="it-IT" dirty="0"/>
              <a:t>durevolmente ed utilmente inserite nel </a:t>
            </a:r>
            <a:r>
              <a:rPr lang="it-IT" dirty="0" smtClean="0"/>
              <a:t>processo produttivo.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C000"/>
                </a:solidFill>
              </a:rPr>
              <a:t>In </a:t>
            </a:r>
            <a:r>
              <a:rPr lang="it-IT" dirty="0">
                <a:solidFill>
                  <a:srgbClr val="FFC000"/>
                </a:solidFill>
              </a:rPr>
              <a:t>ogni caso, il valore </a:t>
            </a:r>
            <a:r>
              <a:rPr lang="it-IT" dirty="0" smtClean="0">
                <a:solidFill>
                  <a:srgbClr val="FFC000"/>
                </a:solidFill>
              </a:rPr>
              <a:t>contabile </a:t>
            </a:r>
            <a:r>
              <a:rPr lang="it-IT" dirty="0">
                <a:solidFill>
                  <a:srgbClr val="FFC000"/>
                </a:solidFill>
              </a:rPr>
              <a:t>dell’immobilizzazione </a:t>
            </a:r>
            <a:r>
              <a:rPr lang="it-IT" dirty="0" smtClean="0">
                <a:solidFill>
                  <a:srgbClr val="FFC000"/>
                </a:solidFill>
              </a:rPr>
              <a:t>non </a:t>
            </a:r>
            <a:r>
              <a:rPr lang="it-IT" dirty="0">
                <a:solidFill>
                  <a:srgbClr val="FFC000"/>
                </a:solidFill>
              </a:rPr>
              <a:t>può superare il valore </a:t>
            </a:r>
            <a:r>
              <a:rPr lang="it-IT" dirty="0" smtClean="0">
                <a:solidFill>
                  <a:srgbClr val="FFC000"/>
                </a:solidFill>
              </a:rPr>
              <a:t>recuperabile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Il valore così </a:t>
            </a:r>
            <a:r>
              <a:rPr lang="it-IT" dirty="0" smtClean="0"/>
              <a:t>determinato </a:t>
            </a:r>
            <a:r>
              <a:rPr lang="it-IT" dirty="0"/>
              <a:t>è rilevato a conto </a:t>
            </a:r>
            <a:r>
              <a:rPr lang="it-IT" dirty="0" smtClean="0"/>
              <a:t>economico </a:t>
            </a:r>
            <a:r>
              <a:rPr lang="it-IT" dirty="0"/>
              <a:t>in contropartita alla voce A5 </a:t>
            </a:r>
            <a:r>
              <a:rPr lang="it-IT" dirty="0" smtClean="0"/>
              <a:t>“Altri </a:t>
            </a:r>
            <a:r>
              <a:rPr lang="it-IT" dirty="0"/>
              <a:t>ricavi </a:t>
            </a:r>
            <a:r>
              <a:rPr lang="it-IT" dirty="0" smtClean="0"/>
              <a:t>e proventi”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1192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Ricambi e imballaggi da riutilizzarsi 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dirty="0" smtClean="0">
                <a:solidFill>
                  <a:srgbClr val="FFC000"/>
                </a:solidFill>
              </a:rPr>
              <a:t>ricambi </a:t>
            </a:r>
            <a:r>
              <a:rPr lang="it-IT" dirty="0">
                <a:solidFill>
                  <a:srgbClr val="FFC000"/>
                </a:solidFill>
              </a:rPr>
              <a:t>di basso costo unitario, basso valore </a:t>
            </a:r>
            <a:r>
              <a:rPr lang="it-IT" dirty="0" smtClean="0">
                <a:solidFill>
                  <a:srgbClr val="FFC000"/>
                </a:solidFill>
              </a:rPr>
              <a:t>totale </a:t>
            </a:r>
            <a:r>
              <a:rPr lang="it-IT" dirty="0">
                <a:solidFill>
                  <a:srgbClr val="FFC000"/>
                </a:solidFill>
              </a:rPr>
              <a:t>e di uso </a:t>
            </a:r>
            <a:r>
              <a:rPr lang="it-IT" dirty="0" smtClean="0">
                <a:solidFill>
                  <a:srgbClr val="FFC000"/>
                </a:solidFill>
              </a:rPr>
              <a:t>ricorrente</a:t>
            </a:r>
            <a:r>
              <a:rPr lang="it-IT" dirty="0" smtClean="0"/>
              <a:t>: assumono le </a:t>
            </a:r>
            <a:r>
              <a:rPr lang="it-IT" dirty="0"/>
              <a:t>caratteristiche di </a:t>
            </a:r>
            <a:r>
              <a:rPr lang="it-IT" dirty="0" smtClean="0"/>
              <a:t>beni </a:t>
            </a:r>
            <a:r>
              <a:rPr lang="it-IT" dirty="0"/>
              <a:t>di </a:t>
            </a:r>
            <a:r>
              <a:rPr lang="it-IT" dirty="0" smtClean="0"/>
              <a:t>consumo</a:t>
            </a:r>
          </a:p>
          <a:p>
            <a:pPr algn="just"/>
            <a:r>
              <a:rPr lang="it-IT" dirty="0" smtClean="0">
                <a:solidFill>
                  <a:srgbClr val="FFC000"/>
                </a:solidFill>
              </a:rPr>
              <a:t>Ricambi di </a:t>
            </a:r>
            <a:r>
              <a:rPr lang="it-IT" dirty="0">
                <a:solidFill>
                  <a:srgbClr val="FFC000"/>
                </a:solidFill>
              </a:rPr>
              <a:t>rilevante costo unitario e uso non </a:t>
            </a:r>
            <a:r>
              <a:rPr lang="it-IT" dirty="0" smtClean="0">
                <a:solidFill>
                  <a:srgbClr val="FFC000"/>
                </a:solidFill>
              </a:rPr>
              <a:t>ricorrente</a:t>
            </a:r>
            <a:r>
              <a:rPr lang="it-IT" dirty="0" smtClean="0"/>
              <a:t>  (costituiscono </a:t>
            </a:r>
            <a:r>
              <a:rPr lang="it-IT" dirty="0"/>
              <a:t>dotazione </a:t>
            </a:r>
            <a:r>
              <a:rPr lang="it-IT" dirty="0" smtClean="0"/>
              <a:t>necessaria del cespite per garantire </a:t>
            </a:r>
            <a:r>
              <a:rPr lang="it-IT" dirty="0"/>
              <a:t>la </a:t>
            </a:r>
            <a:r>
              <a:rPr lang="it-IT" dirty="0" smtClean="0"/>
              <a:t> sua continuità </a:t>
            </a:r>
            <a:r>
              <a:rPr lang="it-IT" dirty="0"/>
              <a:t>di </a:t>
            </a:r>
            <a:r>
              <a:rPr lang="it-IT" dirty="0" smtClean="0"/>
              <a:t>funzionamento): sono </a:t>
            </a:r>
            <a:r>
              <a:rPr lang="it-IT" dirty="0"/>
              <a:t>classificati tra </a:t>
            </a:r>
            <a:r>
              <a:rPr lang="it-IT" dirty="0" smtClean="0"/>
              <a:t>le immobilizzazioni materiali </a:t>
            </a:r>
            <a:r>
              <a:rPr lang="it-IT" dirty="0"/>
              <a:t>e ammortizzati lungo il periodo </a:t>
            </a:r>
            <a:r>
              <a:rPr lang="it-IT" dirty="0" smtClean="0"/>
              <a:t>più </a:t>
            </a:r>
            <a:r>
              <a:rPr lang="it-IT" dirty="0"/>
              <a:t>breve </a:t>
            </a:r>
            <a:r>
              <a:rPr lang="it-IT" dirty="0" smtClean="0"/>
              <a:t> </a:t>
            </a:r>
            <a:r>
              <a:rPr lang="it-IT" dirty="0"/>
              <a:t>tra la vita utile residua </a:t>
            </a:r>
            <a:r>
              <a:rPr lang="it-IT" dirty="0" smtClean="0"/>
              <a:t>del </a:t>
            </a:r>
            <a:r>
              <a:rPr lang="it-IT" dirty="0"/>
              <a:t>bene a cui si riferiscono e la loro vita utile </a:t>
            </a:r>
            <a:r>
              <a:rPr lang="it-IT" dirty="0" smtClean="0"/>
              <a:t>calcolata </a:t>
            </a:r>
            <a:r>
              <a:rPr lang="it-IT" dirty="0"/>
              <a:t>mediante una stima dei tempi di utilizzo;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6908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Ricambi di </a:t>
            </a:r>
            <a:r>
              <a:rPr lang="it-IT" dirty="0">
                <a:solidFill>
                  <a:srgbClr val="FFC000"/>
                </a:solidFill>
              </a:rPr>
              <a:t>rilevante costo unitario e di uso molto </a:t>
            </a:r>
            <a:r>
              <a:rPr lang="it-IT" dirty="0" smtClean="0">
                <a:solidFill>
                  <a:srgbClr val="FFC000"/>
                </a:solidFill>
              </a:rPr>
              <a:t>ricorrente:</a:t>
            </a:r>
            <a:r>
              <a:rPr lang="it-IT" dirty="0" smtClean="0"/>
              <a:t> sono inclusi </a:t>
            </a:r>
            <a:r>
              <a:rPr lang="it-IT" dirty="0"/>
              <a:t>tra le rimanenze di </a:t>
            </a:r>
            <a:r>
              <a:rPr lang="it-IT" dirty="0" smtClean="0"/>
              <a:t>magazzino </a:t>
            </a:r>
            <a:r>
              <a:rPr lang="it-IT" dirty="0"/>
              <a:t>e scaricati in base al </a:t>
            </a:r>
            <a:r>
              <a:rPr lang="it-IT" dirty="0" smtClean="0"/>
              <a:t>consumo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>
                <a:solidFill>
                  <a:srgbClr val="FFC000"/>
                </a:solidFill>
              </a:rPr>
              <a:t>Gli imballaggi da riutilizzarsi</a:t>
            </a:r>
            <a:r>
              <a:rPr lang="it-IT" dirty="0"/>
              <a:t>, se di ammontare </a:t>
            </a:r>
            <a:r>
              <a:rPr lang="it-IT" dirty="0" smtClean="0"/>
              <a:t>rilevante</a:t>
            </a:r>
            <a:r>
              <a:rPr lang="it-IT" dirty="0"/>
              <a:t>, sono capitalizzati ed ammortizzati in </a:t>
            </a:r>
            <a:r>
              <a:rPr lang="it-IT" dirty="0" smtClean="0"/>
              <a:t>base </a:t>
            </a:r>
            <a:r>
              <a:rPr lang="it-IT" dirty="0"/>
              <a:t>alla loro stimata vita utile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287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LE IMMOBILIZZAZIONI  MAT. E IMMAT.NELLA  NORMATIVA CIVILISTICA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Articolo 2426, comma 1, n. 2:</a:t>
            </a:r>
          </a:p>
          <a:p>
            <a:pPr marL="0" indent="0" algn="just">
              <a:buNone/>
            </a:pPr>
            <a:r>
              <a:rPr lang="it-IT" dirty="0" smtClean="0"/>
              <a:t>«Il </a:t>
            </a:r>
            <a:r>
              <a:rPr lang="it-IT" dirty="0"/>
              <a:t>costo delle immobilizzazioni, </a:t>
            </a:r>
            <a:r>
              <a:rPr lang="it-IT" dirty="0" smtClean="0"/>
              <a:t>materiali </a:t>
            </a:r>
            <a:r>
              <a:rPr lang="it-IT" dirty="0"/>
              <a:t>e immateriali, la cui </a:t>
            </a:r>
            <a:r>
              <a:rPr lang="it-IT" dirty="0" smtClean="0"/>
              <a:t>utilizzazione </a:t>
            </a:r>
            <a:r>
              <a:rPr lang="it-IT" dirty="0"/>
              <a:t>è limitata nel tempo deve essere </a:t>
            </a:r>
            <a:r>
              <a:rPr lang="it-IT" u="sng" dirty="0" smtClean="0"/>
              <a:t>sistematicamente</a:t>
            </a:r>
            <a:r>
              <a:rPr lang="it-IT" dirty="0" smtClean="0"/>
              <a:t> </a:t>
            </a:r>
            <a:r>
              <a:rPr lang="it-IT" dirty="0"/>
              <a:t>ammortizzato in ogni esercizio in </a:t>
            </a:r>
            <a:r>
              <a:rPr lang="it-IT" dirty="0" smtClean="0"/>
              <a:t>relazione </a:t>
            </a:r>
            <a:r>
              <a:rPr lang="it-IT" dirty="0"/>
              <a:t>con la loro residua possibilità di </a:t>
            </a:r>
            <a:r>
              <a:rPr lang="it-IT" dirty="0" smtClean="0"/>
              <a:t>utilizzazione</a:t>
            </a:r>
            <a:r>
              <a:rPr lang="it-IT" dirty="0"/>
              <a:t>. Eventuali modifiche dei criteri di </a:t>
            </a:r>
            <a:r>
              <a:rPr lang="it-IT" dirty="0" smtClean="0"/>
              <a:t>ammortamento </a:t>
            </a:r>
            <a:r>
              <a:rPr lang="it-IT" dirty="0"/>
              <a:t>e dei coefficienti </a:t>
            </a:r>
            <a:r>
              <a:rPr lang="it-IT" dirty="0" smtClean="0"/>
              <a:t>applicati devono </a:t>
            </a:r>
            <a:r>
              <a:rPr lang="it-IT" dirty="0"/>
              <a:t>essere motivate nella nota </a:t>
            </a:r>
            <a:r>
              <a:rPr lang="it-IT" dirty="0" smtClean="0"/>
              <a:t>integrativa</a:t>
            </a:r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3061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AMMORTAMENTO</a:t>
            </a:r>
          </a:p>
          <a:p>
            <a:r>
              <a:rPr lang="it-IT" sz="2400" dirty="0" smtClean="0">
                <a:solidFill>
                  <a:srgbClr val="FFC000"/>
                </a:solidFill>
              </a:rPr>
              <a:t>è </a:t>
            </a:r>
            <a:r>
              <a:rPr lang="it-IT" sz="2400" dirty="0">
                <a:solidFill>
                  <a:srgbClr val="FFC000"/>
                </a:solidFill>
              </a:rPr>
              <a:t>calcolato anche </a:t>
            </a:r>
            <a:r>
              <a:rPr lang="it-IT" sz="2400" dirty="0" smtClean="0">
                <a:solidFill>
                  <a:srgbClr val="FFC000"/>
                </a:solidFill>
              </a:rPr>
              <a:t>sui cespiti temporaneamente </a:t>
            </a:r>
            <a:r>
              <a:rPr lang="it-IT" sz="2400" dirty="0">
                <a:solidFill>
                  <a:srgbClr val="FFC000"/>
                </a:solidFill>
              </a:rPr>
              <a:t>non utilizzati</a:t>
            </a:r>
            <a:r>
              <a:rPr lang="it-IT" sz="2400" dirty="0"/>
              <a:t>. </a:t>
            </a:r>
            <a:endParaRPr lang="it-IT" sz="2400" dirty="0" smtClean="0"/>
          </a:p>
          <a:p>
            <a:pPr algn="just"/>
            <a:r>
              <a:rPr lang="it-IT" sz="2400" dirty="0"/>
              <a:t>I fabbricati che rappresentano una forma di </a:t>
            </a:r>
            <a:r>
              <a:rPr lang="it-IT" sz="2400" dirty="0" smtClean="0"/>
              <a:t>investimento </a:t>
            </a:r>
            <a:r>
              <a:rPr lang="it-IT" sz="2400" dirty="0"/>
              <a:t>di mezzi finanziari, effettuato da parte </a:t>
            </a:r>
            <a:r>
              <a:rPr lang="it-IT" sz="2400" dirty="0" smtClean="0"/>
              <a:t>della società, </a:t>
            </a:r>
            <a:r>
              <a:rPr lang="it-IT" sz="2400" dirty="0"/>
              <a:t>non </a:t>
            </a:r>
            <a:r>
              <a:rPr lang="it-IT" sz="2400" dirty="0" smtClean="0"/>
              <a:t>sono </a:t>
            </a:r>
            <a:r>
              <a:rPr lang="it-IT" sz="2400" dirty="0"/>
              <a:t>ammortizzati se il valore residuo è pari o </a:t>
            </a:r>
            <a:r>
              <a:rPr lang="it-IT" sz="2400" dirty="0" smtClean="0"/>
              <a:t>superiore </a:t>
            </a:r>
            <a:r>
              <a:rPr lang="it-IT" sz="2400" dirty="0"/>
              <a:t>al valore netto contabile; se sono </a:t>
            </a:r>
            <a:r>
              <a:rPr lang="it-IT" sz="2400" dirty="0" smtClean="0"/>
              <a:t>ammortizzati</a:t>
            </a:r>
            <a:r>
              <a:rPr lang="it-IT" sz="2400" dirty="0"/>
              <a:t>, il loro piano di </a:t>
            </a:r>
            <a:r>
              <a:rPr lang="it-IT" sz="2400" dirty="0" smtClean="0"/>
              <a:t>ammortamento </a:t>
            </a:r>
            <a:r>
              <a:rPr lang="it-IT" sz="2400" dirty="0"/>
              <a:t>risponde alle </a:t>
            </a:r>
            <a:r>
              <a:rPr lang="it-IT" sz="2400" dirty="0" smtClean="0"/>
              <a:t>medesime caratteristiche </a:t>
            </a:r>
            <a:r>
              <a:rPr lang="it-IT" sz="2400" dirty="0"/>
              <a:t>delle altre </a:t>
            </a:r>
            <a:r>
              <a:rPr lang="it-IT" sz="2400" dirty="0" smtClean="0"/>
              <a:t>immobilizzazioni </a:t>
            </a:r>
            <a:r>
              <a:rPr lang="it-IT" sz="2400" dirty="0"/>
              <a:t>materiali</a:t>
            </a:r>
            <a:r>
              <a:rPr lang="it-IT" sz="2400" dirty="0" smtClean="0"/>
              <a:t>.</a:t>
            </a:r>
          </a:p>
          <a:p>
            <a:r>
              <a:rPr lang="it-IT" sz="2400" dirty="0" smtClean="0">
                <a:solidFill>
                  <a:srgbClr val="FFC000"/>
                </a:solidFill>
              </a:rPr>
              <a:t>decorre </a:t>
            </a:r>
            <a:r>
              <a:rPr lang="it-IT" sz="2400" dirty="0">
                <a:solidFill>
                  <a:srgbClr val="FFC000"/>
                </a:solidFill>
              </a:rPr>
              <a:t>dal momento in cui </a:t>
            </a:r>
            <a:r>
              <a:rPr lang="it-IT" sz="2400" dirty="0" smtClean="0">
                <a:solidFill>
                  <a:srgbClr val="FFC000"/>
                </a:solidFill>
              </a:rPr>
              <a:t>l’immobilizzazione </a:t>
            </a:r>
            <a:r>
              <a:rPr lang="it-IT" sz="2400" dirty="0">
                <a:solidFill>
                  <a:srgbClr val="FFC000"/>
                </a:solidFill>
              </a:rPr>
              <a:t>è disponibile e pronta per l’uso</a:t>
            </a:r>
            <a:r>
              <a:rPr lang="it-IT" sz="2400" dirty="0"/>
              <a:t>. </a:t>
            </a:r>
          </a:p>
          <a:p>
            <a:pPr algn="just"/>
            <a:endParaRPr lang="it-IT" sz="2400" dirty="0" smtClean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91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Piano d’ammortamento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Il valore </a:t>
            </a:r>
            <a:r>
              <a:rPr lang="it-IT" dirty="0" smtClean="0">
                <a:solidFill>
                  <a:srgbClr val="FF0000"/>
                </a:solidFill>
              </a:rPr>
              <a:t>residuo:</a:t>
            </a:r>
          </a:p>
          <a:p>
            <a:r>
              <a:rPr lang="it-IT" dirty="0" smtClean="0"/>
              <a:t> inizialmente stimato </a:t>
            </a:r>
            <a:r>
              <a:rPr lang="it-IT" dirty="0"/>
              <a:t>in base ai prezzi </a:t>
            </a:r>
            <a:r>
              <a:rPr lang="it-IT" dirty="0" smtClean="0"/>
              <a:t>realizzabili </a:t>
            </a:r>
            <a:r>
              <a:rPr lang="it-IT" dirty="0"/>
              <a:t>sul mercato </a:t>
            </a:r>
            <a:r>
              <a:rPr lang="it-IT" dirty="0" smtClean="0"/>
              <a:t> </a:t>
            </a:r>
            <a:r>
              <a:rPr lang="it-IT" dirty="0"/>
              <a:t>di </a:t>
            </a:r>
            <a:r>
              <a:rPr lang="it-IT" dirty="0" smtClean="0"/>
              <a:t>immobilizzazioni simili,  </a:t>
            </a:r>
            <a:r>
              <a:rPr lang="it-IT" dirty="0"/>
              <a:t>sia per caratteristiche </a:t>
            </a:r>
            <a:r>
              <a:rPr lang="it-IT" dirty="0" smtClean="0"/>
              <a:t>tecniche </a:t>
            </a:r>
            <a:r>
              <a:rPr lang="it-IT" dirty="0"/>
              <a:t>che per processo di utilizzazione cui sono </a:t>
            </a:r>
            <a:r>
              <a:rPr lang="it-IT" dirty="0" smtClean="0"/>
              <a:t>state </a:t>
            </a:r>
            <a:r>
              <a:rPr lang="it-IT" dirty="0"/>
              <a:t>sottoposte, </a:t>
            </a:r>
            <a:r>
              <a:rPr lang="it-IT" dirty="0">
                <a:solidFill>
                  <a:srgbClr val="FF0000"/>
                </a:solidFill>
              </a:rPr>
              <a:t>deve essere rivisto </a:t>
            </a:r>
            <a:r>
              <a:rPr lang="it-IT" dirty="0" smtClean="0">
                <a:solidFill>
                  <a:srgbClr val="FF0000"/>
                </a:solidFill>
              </a:rPr>
              <a:t>periodicamente</a:t>
            </a:r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va considerato al </a:t>
            </a:r>
            <a:r>
              <a:rPr lang="it-IT" dirty="0" smtClean="0"/>
              <a:t>netto </a:t>
            </a:r>
            <a:r>
              <a:rPr lang="it-IT" dirty="0"/>
              <a:t>dei presumibili costi di </a:t>
            </a:r>
            <a:r>
              <a:rPr lang="it-IT" dirty="0" smtClean="0"/>
              <a:t>rimozione  (spesso  è così </a:t>
            </a:r>
            <a:r>
              <a:rPr lang="it-IT" dirty="0"/>
              <a:t>esiguo rispetto al </a:t>
            </a:r>
            <a:r>
              <a:rPr lang="it-IT" dirty="0" smtClean="0"/>
              <a:t>valore da </a:t>
            </a:r>
            <a:r>
              <a:rPr lang="it-IT" dirty="0"/>
              <a:t>ammortizzare che di esso non si tiene </a:t>
            </a:r>
            <a:r>
              <a:rPr lang="it-IT" dirty="0" smtClean="0"/>
              <a:t>conto)</a:t>
            </a:r>
          </a:p>
          <a:p>
            <a:r>
              <a:rPr lang="it-IT" dirty="0" smtClean="0"/>
              <a:t>Se </a:t>
            </a:r>
            <a:r>
              <a:rPr lang="it-IT" dirty="0"/>
              <a:t>il costo di rimozione eccede il prezzo di </a:t>
            </a:r>
            <a:r>
              <a:rPr lang="it-IT" dirty="0" smtClean="0"/>
              <a:t>realizzo</a:t>
            </a:r>
            <a:r>
              <a:rPr lang="it-IT" dirty="0"/>
              <a:t>, l’eccedenza è accantonata lungo la vita utile </a:t>
            </a:r>
            <a:r>
              <a:rPr lang="it-IT" dirty="0" smtClean="0"/>
              <a:t>del </a:t>
            </a:r>
            <a:r>
              <a:rPr lang="it-IT" dirty="0"/>
              <a:t>cespite iscrivendo, pro quota, un fondo di </a:t>
            </a:r>
            <a:r>
              <a:rPr lang="it-IT" dirty="0" smtClean="0"/>
              <a:t>ripristino </a:t>
            </a:r>
            <a:r>
              <a:rPr lang="it-IT" dirty="0"/>
              <a:t>e bonifica o altro fondo analogo. </a:t>
            </a:r>
            <a:endParaRPr lang="it-IT" dirty="0" smtClean="0"/>
          </a:p>
          <a:p>
            <a:r>
              <a:rPr lang="it-IT" dirty="0" smtClean="0"/>
              <a:t>L’ammortamento </a:t>
            </a:r>
            <a:r>
              <a:rPr lang="it-IT" dirty="0"/>
              <a:t>va interrotto </a:t>
            </a:r>
            <a:r>
              <a:rPr lang="it-IT" dirty="0" smtClean="0"/>
              <a:t>quando  </a:t>
            </a:r>
            <a:r>
              <a:rPr lang="it-IT" dirty="0"/>
              <a:t>il </a:t>
            </a:r>
            <a:r>
              <a:rPr lang="it-IT" dirty="0" smtClean="0"/>
              <a:t> </a:t>
            </a:r>
            <a:r>
              <a:rPr lang="it-IT" dirty="0"/>
              <a:t>valore </a:t>
            </a:r>
            <a:r>
              <a:rPr lang="it-IT" dirty="0" smtClean="0"/>
              <a:t>residuo </a:t>
            </a:r>
            <a:r>
              <a:rPr lang="it-IT" dirty="0"/>
              <a:t>risulta pari o superiore al valore netto contabile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3934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</a:t>
            </a:r>
            <a:r>
              <a:rPr lang="it-IT" sz="2800" b="1" dirty="0" smtClean="0"/>
              <a:t>PARTICOLARI)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Metodi di ammortamento ammessi: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 quote costanti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 quote decrescenti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 quote variabili (per unità di prodotto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C000"/>
                </a:solidFill>
              </a:rPr>
              <a:t>Metodi non ammessi:</a:t>
            </a:r>
          </a:p>
          <a:p>
            <a:r>
              <a:rPr lang="it-IT" dirty="0" smtClean="0">
                <a:solidFill>
                  <a:srgbClr val="FFC000"/>
                </a:solidFill>
              </a:rPr>
              <a:t>A quote crescenti</a:t>
            </a:r>
          </a:p>
          <a:p>
            <a:pPr algn="just"/>
            <a:r>
              <a:rPr lang="it-IT" dirty="0" smtClean="0">
                <a:solidFill>
                  <a:srgbClr val="FFC000"/>
                </a:solidFill>
              </a:rPr>
              <a:t>A quote variabili commisurate </a:t>
            </a:r>
            <a:r>
              <a:rPr lang="it-IT" dirty="0">
                <a:solidFill>
                  <a:srgbClr val="FFC000"/>
                </a:solidFill>
              </a:rPr>
              <a:t>ai </a:t>
            </a:r>
            <a:r>
              <a:rPr lang="it-IT" dirty="0" smtClean="0">
                <a:solidFill>
                  <a:srgbClr val="FFC000"/>
                </a:solidFill>
              </a:rPr>
              <a:t>ricavi </a:t>
            </a:r>
            <a:r>
              <a:rPr lang="it-IT" dirty="0">
                <a:solidFill>
                  <a:srgbClr val="FFC000"/>
                </a:solidFill>
              </a:rPr>
              <a:t>o ai risultati d’esercizio della società o di un suo ramo o divisione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5196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it-IT" sz="2800" dirty="0" smtClean="0"/>
              <a:t>AMMORTAMENTO A QUOTE DECRESCENTI:</a:t>
            </a:r>
            <a:br>
              <a:rPr lang="it-IT" sz="2800" dirty="0" smtClean="0"/>
            </a:br>
            <a:r>
              <a:rPr lang="it-IT" sz="2800" dirty="0" smtClean="0"/>
              <a:t>METODI DI DETERMINAZIONE DELLE QUOTE D’AMM.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it-IT" sz="2800" dirty="0" smtClean="0"/>
              <a:t>aliquota (p) fissa sul valore contabile residuo</a:t>
            </a:r>
          </a:p>
          <a:p>
            <a:pPr marL="0" indent="0">
              <a:buNone/>
            </a:pPr>
            <a:r>
              <a:rPr lang="it-IT" sz="2800" dirty="0"/>
              <a:t> </a:t>
            </a:r>
            <a:r>
              <a:rPr lang="it-IT" sz="2800" dirty="0" smtClean="0"/>
              <a:t>         p = 1 – (</a:t>
            </a:r>
            <a:r>
              <a:rPr lang="it-IT" sz="2800" dirty="0" err="1" smtClean="0"/>
              <a:t>Vr</a:t>
            </a:r>
            <a:r>
              <a:rPr lang="it-IT" sz="2800" dirty="0" smtClean="0"/>
              <a:t>/Vo)¹/ⁿ</a:t>
            </a:r>
          </a:p>
          <a:p>
            <a:pPr marL="0" indent="0">
              <a:buNone/>
            </a:pPr>
            <a:r>
              <a:rPr lang="it-IT" sz="2800" dirty="0" smtClean="0"/>
              <a:t>2) aliquote decrescenti sul valore da ammortizzare</a:t>
            </a:r>
          </a:p>
          <a:p>
            <a:pPr marL="0" indent="0">
              <a:buNone/>
            </a:pPr>
            <a:r>
              <a:rPr lang="it-IT" sz="2800" dirty="0"/>
              <a:t> </a:t>
            </a:r>
            <a:r>
              <a:rPr lang="it-IT" sz="2800" dirty="0" smtClean="0"/>
              <a:t>          pᵢ = (n-i+1)/n(n+1)/2 </a:t>
            </a:r>
          </a:p>
          <a:p>
            <a:pPr marL="514350" indent="-514350">
              <a:buAutoNum type="arabicParenR" startAt="3"/>
            </a:pPr>
            <a:r>
              <a:rPr lang="it-IT" sz="2800" dirty="0" smtClean="0"/>
              <a:t>Quote decrescenti tali da mantenere costante l’onere complessivo d’incidenza del capitale fisso nei vari esercizi</a:t>
            </a:r>
          </a:p>
          <a:p>
            <a:pPr marL="0" indent="0">
              <a:buNone/>
            </a:pPr>
            <a:r>
              <a:rPr lang="it-IT" sz="2800" dirty="0"/>
              <a:t> </a:t>
            </a:r>
            <a:r>
              <a:rPr lang="it-IT" sz="2800" dirty="0" smtClean="0"/>
              <a:t>      (q. amm.to + costi diretti per il </a:t>
            </a:r>
            <a:r>
              <a:rPr lang="it-IT" sz="2800" dirty="0" err="1" smtClean="0"/>
              <a:t>funz</a:t>
            </a:r>
            <a:r>
              <a:rPr lang="it-IT" sz="2800" dirty="0" smtClean="0"/>
              <a:t>. </a:t>
            </a:r>
            <a:r>
              <a:rPr lang="it-IT" sz="2800" dirty="0"/>
              <a:t>d</a:t>
            </a:r>
            <a:r>
              <a:rPr lang="it-IT" sz="2800" dirty="0" smtClean="0"/>
              <a:t>el cespite) =K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632456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Componenti aventi vite utili diverse dal cespite </a:t>
            </a:r>
            <a:r>
              <a:rPr lang="it-IT" dirty="0" smtClean="0">
                <a:solidFill>
                  <a:srgbClr val="FF0000"/>
                </a:solidFill>
              </a:rPr>
              <a:t>principale:</a:t>
            </a:r>
            <a:endParaRPr lang="it-IT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dirty="0" smtClean="0"/>
              <a:t>Se </a:t>
            </a:r>
            <a:r>
              <a:rPr lang="it-IT" dirty="0"/>
              <a:t>l’immobilizzazione materiale comprende </a:t>
            </a:r>
            <a:r>
              <a:rPr lang="it-IT" dirty="0" smtClean="0"/>
              <a:t>componenti</a:t>
            </a:r>
            <a:r>
              <a:rPr lang="it-IT" dirty="0"/>
              <a:t>, pertinenze o </a:t>
            </a:r>
            <a:r>
              <a:rPr lang="it-IT" dirty="0" smtClean="0"/>
              <a:t>accessori</a:t>
            </a:r>
            <a:r>
              <a:rPr lang="it-IT" dirty="0"/>
              <a:t>, aventi vite utili </a:t>
            </a:r>
            <a:r>
              <a:rPr lang="it-IT" dirty="0" smtClean="0"/>
              <a:t>di </a:t>
            </a:r>
            <a:r>
              <a:rPr lang="it-IT" dirty="0"/>
              <a:t>durata diversa dal cespite principale, l’ammortamento di tali componenti si calcola </a:t>
            </a:r>
            <a:r>
              <a:rPr lang="it-IT" dirty="0" smtClean="0"/>
              <a:t>separatamente </a:t>
            </a:r>
            <a:r>
              <a:rPr lang="it-IT" dirty="0"/>
              <a:t>dal </a:t>
            </a:r>
            <a:r>
              <a:rPr lang="it-IT" dirty="0" smtClean="0"/>
              <a:t>cespite principale</a:t>
            </a:r>
            <a:r>
              <a:rPr lang="it-IT" dirty="0"/>
              <a:t>, salvo il </a:t>
            </a:r>
            <a:r>
              <a:rPr lang="it-IT"/>
              <a:t>caso </a:t>
            </a:r>
            <a:r>
              <a:rPr lang="it-IT" smtClean="0"/>
              <a:t>in cui </a:t>
            </a:r>
            <a:r>
              <a:rPr lang="it-IT" dirty="0"/>
              <a:t>ciò non sia praticabile o significativo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7913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VALUTAZIONE DELLE IMMOBILIZZ. MAT.</a:t>
            </a:r>
            <a:br>
              <a:rPr lang="it-IT" sz="2800" b="1" dirty="0"/>
            </a:br>
            <a:r>
              <a:rPr lang="it-IT" sz="2800" b="1" dirty="0"/>
              <a:t>OIC 16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Modifica del piano di ammortamento </a:t>
            </a:r>
          </a:p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dirty="0"/>
              <a:t>piano d’ammortamento deve essere periodicamente rivisto per verificare se sono intervenuti </a:t>
            </a:r>
            <a:r>
              <a:rPr lang="it-IT" dirty="0" smtClean="0"/>
              <a:t>cambiamenti </a:t>
            </a:r>
            <a:r>
              <a:rPr lang="it-IT" dirty="0"/>
              <a:t>tali da richiedere una modifica </a:t>
            </a:r>
            <a:r>
              <a:rPr lang="it-IT" dirty="0" smtClean="0"/>
              <a:t>delle stime </a:t>
            </a:r>
            <a:r>
              <a:rPr lang="it-IT" dirty="0"/>
              <a:t>effettuate nella determinazione della </a:t>
            </a:r>
            <a:r>
              <a:rPr lang="it-IT" dirty="0" smtClean="0"/>
              <a:t>residua </a:t>
            </a:r>
            <a:r>
              <a:rPr lang="it-IT" dirty="0"/>
              <a:t>possibilità di utilizzazione. Se </a:t>
            </a:r>
            <a:r>
              <a:rPr lang="it-IT" dirty="0" smtClean="0"/>
              <a:t>quest’ultima </a:t>
            </a:r>
            <a:r>
              <a:rPr lang="it-IT" dirty="0"/>
              <a:t>è modificata, il valore </a:t>
            </a:r>
            <a:r>
              <a:rPr lang="it-IT" dirty="0" smtClean="0"/>
              <a:t>contabile dell’immobilizzazione al </a:t>
            </a:r>
            <a:r>
              <a:rPr lang="it-IT" dirty="0"/>
              <a:t>tempo di tale </a:t>
            </a:r>
            <a:r>
              <a:rPr lang="it-IT" dirty="0" smtClean="0"/>
              <a:t>cambiamento </a:t>
            </a:r>
            <a:r>
              <a:rPr lang="it-IT" dirty="0"/>
              <a:t>è ripartito sulla nuova vita utile </a:t>
            </a:r>
          </a:p>
          <a:p>
            <a:pPr marL="0" indent="0" algn="just">
              <a:buNone/>
            </a:pPr>
            <a:r>
              <a:rPr lang="it-IT" dirty="0"/>
              <a:t>residua del cespite.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5790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SVALUTAZIONE </a:t>
            </a:r>
            <a:r>
              <a:rPr lang="it-IT" sz="2800" b="1" dirty="0"/>
              <a:t>DELLE IMMOBILIZZ. MAT.</a:t>
            </a:r>
            <a:br>
              <a:rPr lang="it-IT" sz="2800" b="1" dirty="0"/>
            </a:br>
            <a:r>
              <a:rPr lang="it-IT" sz="2800" b="1" dirty="0"/>
              <a:t>OIC 9</a:t>
            </a:r>
            <a:r>
              <a:rPr lang="it-IT" sz="2800" b="1" dirty="0" smtClean="0"/>
              <a:t>  </a:t>
            </a:r>
            <a:r>
              <a:rPr lang="it-IT" sz="2800" b="1" dirty="0"/>
              <a:t>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perdita </a:t>
            </a:r>
            <a:r>
              <a:rPr lang="it-IT" b="1" dirty="0">
                <a:solidFill>
                  <a:srgbClr val="FF0000"/>
                </a:solidFill>
              </a:rPr>
              <a:t>durevole di </a:t>
            </a:r>
            <a:r>
              <a:rPr lang="it-IT" b="1" dirty="0" smtClean="0">
                <a:solidFill>
                  <a:srgbClr val="FF0000"/>
                </a:solidFill>
              </a:rPr>
              <a:t>valore</a:t>
            </a:r>
            <a:r>
              <a:rPr lang="it-IT" dirty="0" smtClean="0"/>
              <a:t>: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la diminuzione di valore </a:t>
            </a:r>
            <a:r>
              <a:rPr lang="it-IT" dirty="0" smtClean="0"/>
              <a:t>che </a:t>
            </a:r>
            <a:r>
              <a:rPr lang="it-IT" dirty="0"/>
              <a:t>rende </a:t>
            </a:r>
            <a:r>
              <a:rPr lang="it-IT" dirty="0">
                <a:solidFill>
                  <a:srgbClr val="FF0000"/>
                </a:solidFill>
              </a:rPr>
              <a:t>il valore recuperabile</a:t>
            </a:r>
            <a:r>
              <a:rPr lang="it-IT" dirty="0"/>
              <a:t> </a:t>
            </a:r>
            <a:r>
              <a:rPr lang="it-IT" dirty="0" smtClean="0"/>
              <a:t>di un’immobilizzazione determinato </a:t>
            </a:r>
            <a:r>
              <a:rPr lang="it-IT" dirty="0"/>
              <a:t>in una </a:t>
            </a:r>
            <a:r>
              <a:rPr lang="it-IT" dirty="0" smtClean="0"/>
              <a:t>prospettiva di </a:t>
            </a:r>
            <a:r>
              <a:rPr lang="it-IT" dirty="0"/>
              <a:t>lungo termine, inferiore rispetto al suo </a:t>
            </a:r>
            <a:r>
              <a:rPr lang="it-IT" dirty="0" smtClean="0"/>
              <a:t>valore </a:t>
            </a:r>
            <a:r>
              <a:rPr lang="it-IT" dirty="0"/>
              <a:t>netto contabile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valore </a:t>
            </a:r>
            <a:r>
              <a:rPr lang="it-IT" dirty="0" smtClean="0">
                <a:solidFill>
                  <a:srgbClr val="FF0000"/>
                </a:solidFill>
              </a:rPr>
              <a:t>recuperabile </a:t>
            </a:r>
            <a:r>
              <a:rPr lang="it-IT" dirty="0" smtClean="0"/>
              <a:t>di </a:t>
            </a:r>
            <a:r>
              <a:rPr lang="it-IT" dirty="0"/>
              <a:t>un’attività o di un’unità generatrice di flussi di cassa </a:t>
            </a:r>
            <a:r>
              <a:rPr lang="it-IT" dirty="0" smtClean="0"/>
              <a:t> (UGC):  </a:t>
            </a: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maggiore tra il suo valore d’uso e il suo </a:t>
            </a:r>
            <a:r>
              <a:rPr lang="it-IT" dirty="0" smtClean="0">
                <a:solidFill>
                  <a:srgbClr val="FF0000"/>
                </a:solidFill>
              </a:rPr>
              <a:t>fair </a:t>
            </a:r>
            <a:r>
              <a:rPr lang="it-IT" dirty="0" err="1" smtClean="0">
                <a:solidFill>
                  <a:srgbClr val="FF0000"/>
                </a:solidFill>
              </a:rPr>
              <a:t>value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</a:rPr>
              <a:t>al netto dei costi di vendita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48321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SVALUTAZIONE DELLE IMMOBILIZZ. MAT.</a:t>
            </a:r>
            <a:br>
              <a:rPr lang="it-IT" sz="2800" b="1" dirty="0"/>
            </a:br>
            <a:r>
              <a:rPr lang="it-IT" sz="2800" b="1" dirty="0"/>
              <a:t>OIC 9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b="1" dirty="0" smtClean="0">
                <a:solidFill>
                  <a:srgbClr val="FF0000"/>
                </a:solidFill>
              </a:rPr>
              <a:t>valore d’uso</a:t>
            </a:r>
            <a:r>
              <a:rPr lang="it-IT" dirty="0" smtClean="0"/>
              <a:t>: il </a:t>
            </a:r>
            <a:r>
              <a:rPr lang="it-IT" dirty="0"/>
              <a:t>valore attuale dei flussi di </a:t>
            </a:r>
            <a:r>
              <a:rPr lang="it-IT" dirty="0" smtClean="0"/>
              <a:t>cassa </a:t>
            </a:r>
            <a:r>
              <a:rPr lang="it-IT" dirty="0"/>
              <a:t>attesi da un’attività o da un’unità </a:t>
            </a:r>
            <a:r>
              <a:rPr lang="it-IT" dirty="0" smtClean="0"/>
              <a:t>generatrice </a:t>
            </a:r>
            <a:r>
              <a:rPr lang="it-IT" dirty="0"/>
              <a:t>di flussi di </a:t>
            </a:r>
            <a:r>
              <a:rPr lang="it-IT" dirty="0" smtClean="0"/>
              <a:t>cassa</a:t>
            </a:r>
            <a:r>
              <a:rPr lang="it-IT" dirty="0"/>
              <a:t> </a:t>
            </a:r>
            <a:r>
              <a:rPr lang="it-IT" dirty="0" smtClean="0"/>
              <a:t>(UGC: il più </a:t>
            </a:r>
            <a:r>
              <a:rPr lang="it-IT" dirty="0"/>
              <a:t>piccolo gruppo identificabile di attività che include </a:t>
            </a:r>
            <a:r>
              <a:rPr lang="it-IT" dirty="0" smtClean="0"/>
              <a:t>l’attività </a:t>
            </a:r>
            <a:r>
              <a:rPr lang="it-IT" dirty="0"/>
              <a:t>oggetto di valutazione e genera </a:t>
            </a:r>
            <a:r>
              <a:rPr lang="it-IT" dirty="0" smtClean="0"/>
              <a:t>flussi finanziari </a:t>
            </a:r>
            <a:r>
              <a:rPr lang="it-IT" dirty="0"/>
              <a:t>in entrata che siano ampiamente </a:t>
            </a:r>
            <a:r>
              <a:rPr lang="it-IT" dirty="0" smtClean="0"/>
              <a:t>indipendenti </a:t>
            </a:r>
            <a:r>
              <a:rPr lang="it-IT" dirty="0"/>
              <a:t>dai flussi finanziari in entrata </a:t>
            </a:r>
            <a:r>
              <a:rPr lang="it-IT" dirty="0" smtClean="0"/>
              <a:t>generati </a:t>
            </a:r>
            <a:r>
              <a:rPr lang="it-IT" dirty="0"/>
              <a:t>da altre </a:t>
            </a:r>
            <a:r>
              <a:rPr lang="it-IT" dirty="0" smtClean="0"/>
              <a:t>attività o </a:t>
            </a:r>
            <a:r>
              <a:rPr lang="it-IT" dirty="0"/>
              <a:t>gruppi di </a:t>
            </a:r>
            <a:r>
              <a:rPr lang="it-IT" dirty="0" smtClean="0"/>
              <a:t>attività) 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fair </a:t>
            </a:r>
            <a:r>
              <a:rPr lang="it-IT" b="1" dirty="0" err="1" smtClean="0">
                <a:solidFill>
                  <a:srgbClr val="FF0000"/>
                </a:solidFill>
              </a:rPr>
              <a:t>value</a:t>
            </a:r>
            <a:r>
              <a:rPr lang="it-IT" dirty="0" smtClean="0"/>
              <a:t>: </a:t>
            </a:r>
            <a:r>
              <a:rPr lang="it-IT" dirty="0"/>
              <a:t>il prezzo che si percepirebbe per la </a:t>
            </a:r>
            <a:r>
              <a:rPr lang="it-IT" dirty="0" smtClean="0"/>
              <a:t>vendita </a:t>
            </a:r>
            <a:r>
              <a:rPr lang="it-IT" dirty="0"/>
              <a:t>di un’attività </a:t>
            </a:r>
            <a:r>
              <a:rPr lang="it-IT" dirty="0" smtClean="0"/>
              <a:t>in </a:t>
            </a:r>
            <a:r>
              <a:rPr lang="it-IT" dirty="0"/>
              <a:t>una </a:t>
            </a:r>
            <a:r>
              <a:rPr lang="it-IT" dirty="0" smtClean="0"/>
              <a:t>regolare </a:t>
            </a:r>
            <a:r>
              <a:rPr lang="it-IT" dirty="0"/>
              <a:t>operazione tra operatori di mercato alla data </a:t>
            </a:r>
            <a:r>
              <a:rPr lang="it-IT" dirty="0" smtClean="0"/>
              <a:t>di </a:t>
            </a:r>
            <a:r>
              <a:rPr lang="it-IT" dirty="0"/>
              <a:t>valutazione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568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SVALUTAZIONE DELLE IMMOBILIZZ. MAT.</a:t>
            </a:r>
            <a:br>
              <a:rPr lang="it-IT" sz="3200" b="1" dirty="0"/>
            </a:br>
            <a:r>
              <a:rPr lang="it-IT" sz="3200" b="1" dirty="0"/>
              <a:t>OIC 9  (ASPETTI PARTICOLARI)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La DETERMINAZIONE  DEL  VALORE  D’USO prevede le seguenti fasi:</a:t>
            </a:r>
          </a:p>
          <a:p>
            <a:pPr marL="0" indent="0">
              <a:buNone/>
            </a:pPr>
            <a:endParaRPr lang="it-IT" sz="2800" dirty="0" smtClean="0"/>
          </a:p>
          <a:p>
            <a:pPr marL="514350" indent="-514350">
              <a:buAutoNum type="alphaLcPeriod"/>
            </a:pPr>
            <a:r>
              <a:rPr lang="it-IT" sz="2800" dirty="0" smtClean="0"/>
              <a:t>Stima dei </a:t>
            </a:r>
            <a:r>
              <a:rPr lang="it-IT" sz="2800" dirty="0"/>
              <a:t>flussi finanziari futuri in entrata e in uscita che deriveranno dall’uso continuativo dell’attività e dalla sua dismissione </a:t>
            </a:r>
            <a:r>
              <a:rPr lang="it-IT" sz="2800" dirty="0" smtClean="0"/>
              <a:t>finale;</a:t>
            </a:r>
          </a:p>
          <a:p>
            <a:pPr marL="514350" indent="-514350">
              <a:buAutoNum type="alphaLcPeriod"/>
            </a:pPr>
            <a:r>
              <a:rPr lang="it-IT" sz="2800" dirty="0" smtClean="0"/>
              <a:t>applicazione del </a:t>
            </a:r>
            <a:r>
              <a:rPr lang="it-IT" sz="2800" dirty="0"/>
              <a:t>tasso di attualizzazione appropriato </a:t>
            </a:r>
            <a:r>
              <a:rPr lang="it-IT" sz="2800" dirty="0" smtClean="0"/>
              <a:t>   a </a:t>
            </a:r>
            <a:r>
              <a:rPr lang="it-IT" sz="2800" dirty="0"/>
              <a:t>quei flussi finanziari futuri.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99013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SVALUTAZIONE DELLE IMMOBILIZZ. MAT.</a:t>
            </a:r>
            <a:br>
              <a:rPr lang="it-IT" sz="3200" b="1" dirty="0"/>
            </a:br>
            <a:r>
              <a:rPr lang="it-IT" sz="3200" b="1" dirty="0"/>
              <a:t>OIC 9  (ASPETTI PARTICOLARI)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Determinazione del valore d’uso </a:t>
            </a:r>
            <a:r>
              <a:rPr lang="it-IT" b="1" dirty="0" smtClean="0"/>
              <a:t>, fase a):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/>
              <a:t>La società utilizza i piani o le previsioni approvati dall’organo amministrativo più recenti a disposizione per stimare i flussi finanziari. </a:t>
            </a:r>
            <a:r>
              <a:rPr lang="it-IT" dirty="0">
                <a:solidFill>
                  <a:srgbClr val="FF0000"/>
                </a:solidFill>
              </a:rPr>
              <a:t>In linea tendenziale, tali piani non superano un orizzonte temporale di cinque anni.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2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LE IMMOBILIZZAZIONI  MAT. E IMMAT.NELLA  NORMATIVA CIVILISTICA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Articolo 2426, comma 1, n. 3:</a:t>
            </a:r>
          </a:p>
          <a:p>
            <a:pPr marL="0" indent="0" algn="just">
              <a:buNone/>
            </a:pPr>
            <a:r>
              <a:rPr lang="it-IT" dirty="0" smtClean="0"/>
              <a:t>«L'immobilizzazione </a:t>
            </a:r>
            <a:r>
              <a:rPr lang="it-IT" dirty="0"/>
              <a:t>che, alla </a:t>
            </a:r>
            <a:r>
              <a:rPr lang="it-IT" dirty="0" smtClean="0"/>
              <a:t>data </a:t>
            </a:r>
            <a:r>
              <a:rPr lang="it-IT" dirty="0"/>
              <a:t>della chiusura dell'esercizio, </a:t>
            </a:r>
            <a:r>
              <a:rPr lang="it-IT" dirty="0" smtClean="0"/>
              <a:t>risulti </a:t>
            </a:r>
            <a:r>
              <a:rPr lang="it-IT" dirty="0"/>
              <a:t>durevolmente di valore inferiore a quello determinato secondo i numeri 1) e 2) deve essere </a:t>
            </a:r>
            <a:r>
              <a:rPr lang="it-IT" dirty="0" smtClean="0"/>
              <a:t>iscritta </a:t>
            </a:r>
            <a:r>
              <a:rPr lang="it-IT" dirty="0"/>
              <a:t>a tale minore valore. Il minor </a:t>
            </a:r>
            <a:r>
              <a:rPr lang="it-IT" dirty="0" smtClean="0"/>
              <a:t>valore </a:t>
            </a:r>
            <a:r>
              <a:rPr lang="it-IT" dirty="0"/>
              <a:t>non può essere mantenuto nei successivi bilanci se </a:t>
            </a:r>
            <a:r>
              <a:rPr lang="it-IT" dirty="0" smtClean="0"/>
              <a:t>sono </a:t>
            </a:r>
            <a:r>
              <a:rPr lang="it-IT" dirty="0"/>
              <a:t>venuti meno i motivi della </a:t>
            </a:r>
            <a:r>
              <a:rPr lang="it-IT" dirty="0" smtClean="0"/>
              <a:t>rettifica </a:t>
            </a:r>
            <a:r>
              <a:rPr lang="it-IT" dirty="0"/>
              <a:t>effettuata; </a:t>
            </a:r>
            <a:r>
              <a:rPr lang="it-IT" dirty="0">
                <a:solidFill>
                  <a:srgbClr val="FF0000"/>
                </a:solidFill>
              </a:rPr>
              <a:t>questa </a:t>
            </a:r>
            <a:r>
              <a:rPr lang="it-IT" dirty="0" smtClean="0">
                <a:solidFill>
                  <a:srgbClr val="FF0000"/>
                </a:solidFill>
              </a:rPr>
              <a:t>disposizione non </a:t>
            </a:r>
            <a:r>
              <a:rPr lang="it-IT" dirty="0">
                <a:solidFill>
                  <a:srgbClr val="FF0000"/>
                </a:solidFill>
              </a:rPr>
              <a:t>si applica a rettifiche di </a:t>
            </a:r>
            <a:r>
              <a:rPr lang="it-IT" dirty="0" smtClean="0">
                <a:solidFill>
                  <a:srgbClr val="FF0000"/>
                </a:solidFill>
              </a:rPr>
              <a:t>valore </a:t>
            </a:r>
            <a:r>
              <a:rPr lang="it-IT" dirty="0">
                <a:solidFill>
                  <a:srgbClr val="FF0000"/>
                </a:solidFill>
              </a:rPr>
              <a:t>relative </a:t>
            </a:r>
            <a:r>
              <a:rPr lang="it-IT" dirty="0" smtClean="0">
                <a:solidFill>
                  <a:srgbClr val="FF0000"/>
                </a:solidFill>
              </a:rPr>
              <a:t>all’avviamento»</a:t>
            </a:r>
            <a:endParaRPr lang="it-IT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589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it-IT" sz="3200" b="1" dirty="0"/>
              <a:t>SVALUTAZIONE DELLE IMMOBILIZZ. MAT.</a:t>
            </a:r>
            <a:br>
              <a:rPr lang="it-IT" sz="3200" b="1" dirty="0"/>
            </a:br>
            <a:r>
              <a:rPr lang="it-IT" sz="3200" b="1" dirty="0"/>
              <a:t>OIC 9  (ASPETTI PARTICOLARI)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b="1" dirty="0">
                <a:solidFill>
                  <a:srgbClr val="FF0000"/>
                </a:solidFill>
              </a:rPr>
              <a:t>Determinazione del valore d’uso </a:t>
            </a:r>
            <a:r>
              <a:rPr lang="it-IT" sz="2600" b="1" dirty="0"/>
              <a:t>, fase a</a:t>
            </a:r>
            <a:r>
              <a:rPr lang="it-IT" sz="2600" b="1" dirty="0" smtClean="0"/>
              <a:t>) </a:t>
            </a:r>
            <a:r>
              <a:rPr lang="it-IT" sz="2600" dirty="0" smtClean="0"/>
              <a:t>(continua):</a:t>
            </a:r>
          </a:p>
          <a:p>
            <a:pPr marL="0" indent="0" algn="just">
              <a:buNone/>
            </a:pPr>
            <a:r>
              <a:rPr lang="it-IT" sz="2600" dirty="0" smtClean="0"/>
              <a:t>Per </a:t>
            </a:r>
            <a:r>
              <a:rPr lang="it-IT" sz="2600" dirty="0"/>
              <a:t>stimare le proiezioni dei flussi finanziari per un periodo più ampio </a:t>
            </a:r>
            <a:r>
              <a:rPr lang="it-IT" sz="2600" dirty="0" smtClean="0"/>
              <a:t>la </a:t>
            </a:r>
            <a:r>
              <a:rPr lang="it-IT" sz="2600" dirty="0"/>
              <a:t>società può estrapolare le proiezioni fondate su piani o previsioni </a:t>
            </a:r>
            <a:r>
              <a:rPr lang="it-IT" sz="2600" dirty="0">
                <a:solidFill>
                  <a:srgbClr val="FF0000"/>
                </a:solidFill>
              </a:rPr>
              <a:t>facendo uso per gli anni successivi di un tasso di crescita stabile o in diminuzione</a:t>
            </a:r>
            <a:r>
              <a:rPr lang="it-IT" sz="2600" dirty="0"/>
              <a:t>, salvo che possa essere giustificato un tasso crescente</a:t>
            </a:r>
            <a:r>
              <a:rPr lang="it-IT" sz="2600" dirty="0" smtClean="0"/>
              <a:t>.</a:t>
            </a:r>
          </a:p>
          <a:p>
            <a:pPr marL="0" indent="0" algn="just">
              <a:buNone/>
            </a:pPr>
            <a:r>
              <a:rPr lang="it-IT" sz="2600" dirty="0"/>
              <a:t>Questo tasso di crescita non deve eccedere il tasso medio di crescita a lungo termine della produzione, dei settori industriali, del Paese o dei Paesi in cui la società opera, o dei mercati nei quali il bene utilizzato è inserito, salvo che un tasso superiore possa essere giustificato.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255724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SVALUTAZIONE DELLE IMMOBILIZZ. MAT.</a:t>
            </a:r>
            <a:br>
              <a:rPr lang="it-IT" sz="3200" b="1" dirty="0"/>
            </a:br>
            <a:r>
              <a:rPr lang="it-IT" sz="3200" b="1" dirty="0"/>
              <a:t>OIC 9  (ASPETTI PARTICOLARI)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>
                <a:solidFill>
                  <a:srgbClr val="FF0000"/>
                </a:solidFill>
              </a:rPr>
              <a:t>Determinazione del valore d’uso </a:t>
            </a:r>
            <a:r>
              <a:rPr lang="it-IT" sz="2800" b="1" dirty="0"/>
              <a:t>, fase </a:t>
            </a:r>
            <a:r>
              <a:rPr lang="it-IT" sz="2800" b="1" dirty="0" smtClean="0"/>
              <a:t>b</a:t>
            </a:r>
            <a:r>
              <a:rPr lang="it-IT" sz="2800" dirty="0" smtClean="0"/>
              <a:t>):</a:t>
            </a:r>
            <a:endParaRPr lang="it-IT" sz="2800" dirty="0"/>
          </a:p>
          <a:p>
            <a:pPr marL="0" indent="0" algn="just">
              <a:buNone/>
            </a:pPr>
            <a:r>
              <a:rPr lang="it-IT" dirty="0" smtClean="0"/>
              <a:t>Il tasso </a:t>
            </a:r>
            <a:r>
              <a:rPr lang="it-IT" dirty="0"/>
              <a:t>di sconto </a:t>
            </a:r>
            <a:r>
              <a:rPr lang="it-IT" dirty="0" smtClean="0"/>
              <a:t>usato </a:t>
            </a:r>
            <a:r>
              <a:rPr lang="it-IT" dirty="0"/>
              <a:t>ai fini del calcolo del valore attuale </a:t>
            </a:r>
            <a:r>
              <a:rPr lang="it-IT" dirty="0" smtClean="0"/>
              <a:t>è il tasso </a:t>
            </a:r>
            <a:r>
              <a:rPr lang="it-IT" dirty="0"/>
              <a:t>che </a:t>
            </a:r>
            <a:r>
              <a:rPr lang="it-IT" dirty="0" smtClean="0"/>
              <a:t>rifletta </a:t>
            </a:r>
            <a:r>
              <a:rPr lang="it-IT" dirty="0"/>
              <a:t>le valutazioni correnti del mercato</a:t>
            </a:r>
            <a:r>
              <a:rPr lang="it-IT" dirty="0" smtClean="0"/>
              <a:t>:</a:t>
            </a:r>
          </a:p>
          <a:p>
            <a:pPr marL="514350" indent="-514350" algn="just">
              <a:buAutoNum type="alphaLcPeriod"/>
            </a:pPr>
            <a:r>
              <a:rPr lang="it-IT" dirty="0" smtClean="0"/>
              <a:t>del </a:t>
            </a:r>
            <a:r>
              <a:rPr lang="it-IT" dirty="0"/>
              <a:t>valore temporale del denaro</a:t>
            </a:r>
            <a:r>
              <a:rPr lang="it-IT" dirty="0" smtClean="0"/>
              <a:t>, e</a:t>
            </a:r>
          </a:p>
          <a:p>
            <a:pPr marL="514350" indent="-514350" algn="just">
              <a:buAutoNum type="alphaLcPeriod"/>
            </a:pPr>
            <a:r>
              <a:rPr lang="it-IT" dirty="0" smtClean="0"/>
              <a:t> dei </a:t>
            </a:r>
            <a:r>
              <a:rPr lang="it-IT" dirty="0"/>
              <a:t>rischi specifici dell’attività per i quali le stime dei flussi finanziari futuri non sono state rettificate.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6115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SVALUTAZIONE DELLE IMMOBILIZZ. MAT.</a:t>
            </a:r>
            <a:br>
              <a:rPr lang="it-IT" sz="2800" b="1" dirty="0"/>
            </a:br>
            <a:r>
              <a:rPr lang="it-IT" sz="2800" b="1" dirty="0"/>
              <a:t>OIC 9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Indicatori di potenziali perdite di valore </a:t>
            </a:r>
            <a:r>
              <a:rPr lang="it-IT" dirty="0" smtClean="0"/>
              <a:t>:</a:t>
            </a:r>
          </a:p>
          <a:p>
            <a:r>
              <a:rPr lang="it-IT" dirty="0" smtClean="0"/>
              <a:t>Diminuzione significativa del valore </a:t>
            </a:r>
            <a:r>
              <a:rPr lang="it-IT" dirty="0"/>
              <a:t>di mercato di un’attività </a:t>
            </a:r>
            <a:endParaRPr lang="it-IT" dirty="0" smtClean="0"/>
          </a:p>
          <a:p>
            <a:pPr algn="just"/>
            <a:r>
              <a:rPr lang="it-IT" dirty="0" smtClean="0"/>
              <a:t>variazioni significative nell’ambiente tecnologico</a:t>
            </a:r>
            <a:r>
              <a:rPr lang="it-IT" dirty="0"/>
              <a:t>, di mercato, economico o </a:t>
            </a:r>
            <a:r>
              <a:rPr lang="it-IT" dirty="0" smtClean="0"/>
              <a:t>normativo </a:t>
            </a:r>
            <a:r>
              <a:rPr lang="it-IT" dirty="0"/>
              <a:t>in cui la società opera o </a:t>
            </a:r>
            <a:r>
              <a:rPr lang="it-IT" dirty="0" smtClean="0"/>
              <a:t>nel </a:t>
            </a:r>
            <a:r>
              <a:rPr lang="it-IT" dirty="0"/>
              <a:t>mercato cui </a:t>
            </a:r>
            <a:r>
              <a:rPr lang="it-IT" dirty="0" smtClean="0"/>
              <a:t>un’attività </a:t>
            </a:r>
            <a:r>
              <a:rPr lang="it-IT" dirty="0"/>
              <a:t>è rivolta</a:t>
            </a:r>
            <a:r>
              <a:rPr lang="it-IT" dirty="0" smtClean="0"/>
              <a:t>;</a:t>
            </a:r>
          </a:p>
          <a:p>
            <a:pPr algn="just"/>
            <a:r>
              <a:rPr lang="it-IT" dirty="0" smtClean="0"/>
              <a:t>aumenti  significativi dei </a:t>
            </a:r>
            <a:r>
              <a:rPr lang="it-IT" dirty="0"/>
              <a:t>tassi di </a:t>
            </a:r>
            <a:r>
              <a:rPr lang="it-IT" dirty="0" smtClean="0"/>
              <a:t>interesse </a:t>
            </a:r>
            <a:r>
              <a:rPr lang="it-IT" dirty="0"/>
              <a:t>di mercato o </a:t>
            </a:r>
            <a:r>
              <a:rPr lang="it-IT" dirty="0" smtClean="0"/>
              <a:t>dei </a:t>
            </a:r>
            <a:r>
              <a:rPr lang="it-IT" dirty="0"/>
              <a:t>tassi di rendimento </a:t>
            </a:r>
            <a:r>
              <a:rPr lang="it-IT" dirty="0" smtClean="0"/>
              <a:t>degli </a:t>
            </a:r>
            <a:r>
              <a:rPr lang="it-IT" dirty="0" err="1" smtClean="0"/>
              <a:t>inv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r>
              <a:rPr lang="it-IT" dirty="0" smtClean="0"/>
              <a:t>Obsolescenza, deterioramento fisico, piani di dismissione, di ristrutturazione, ecc. 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9212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SVALUTAZIONE DELLE IMMOBILIZZ. MAT.</a:t>
            </a:r>
            <a:br>
              <a:rPr lang="it-IT" sz="2800" b="1" dirty="0"/>
            </a:br>
            <a:r>
              <a:rPr lang="it-IT" sz="2800" b="1" dirty="0"/>
              <a:t>OIC 9  (ASPETTI PARTICOLARI)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Svalutazione dell’immobilizzazione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Se il valore </a:t>
            </a:r>
            <a:r>
              <a:rPr lang="it-IT" dirty="0"/>
              <a:t>recuperabile di </a:t>
            </a:r>
            <a:r>
              <a:rPr lang="it-IT" dirty="0" smtClean="0"/>
              <a:t>un’immobilizzazione </a:t>
            </a:r>
            <a:r>
              <a:rPr lang="it-IT" dirty="0"/>
              <a:t>è inferiore al suo </a:t>
            </a:r>
            <a:r>
              <a:rPr lang="it-IT" dirty="0" smtClean="0"/>
              <a:t>valore contabile: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l’immobilizzazione </a:t>
            </a:r>
            <a:r>
              <a:rPr lang="it-IT" dirty="0">
                <a:solidFill>
                  <a:srgbClr val="FF0000"/>
                </a:solidFill>
              </a:rPr>
              <a:t>si rileva a tale minor valore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88613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/>
              <a:t>APPROCCIO SEMPLIFICATO ALLA DETERMINAZIONE DELLE PERDITE DUREVOLI DI VALORE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Soggetti abilitati:</a:t>
            </a:r>
          </a:p>
          <a:p>
            <a:pPr marL="514350" indent="-514350">
              <a:buAutoNum type="alphaLcParenR"/>
            </a:pPr>
            <a:r>
              <a:rPr lang="it-IT" dirty="0" smtClean="0"/>
              <a:t>Imprese di minori dimensioni che redigono il bilancio in forma abbreviata</a:t>
            </a:r>
          </a:p>
          <a:p>
            <a:pPr marL="514350" indent="-514350">
              <a:buAutoNum type="alphaLcParenR"/>
            </a:pPr>
            <a:r>
              <a:rPr lang="it-IT" dirty="0" smtClean="0"/>
              <a:t>Micro- imprese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2870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/>
              <a:t>APPROCCIO SEMPLIFICATO ALLA DETERMINAZIONE DELLE PERDITE DUREVOLI DI VALORE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Le assunzioni fondamentali del modello semplificato sono le </a:t>
            </a:r>
            <a:r>
              <a:rPr lang="it-IT" dirty="0" smtClean="0"/>
              <a:t>seguenti: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l’unità </a:t>
            </a:r>
            <a:r>
              <a:rPr lang="it-IT" dirty="0"/>
              <a:t>generatrice di cassa, nelle società di minori dimensioni, tende a coincidere con l’intera società; </a:t>
            </a:r>
            <a:r>
              <a:rPr lang="it-IT" dirty="0" smtClean="0"/>
              <a:t>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i </a:t>
            </a:r>
            <a:r>
              <a:rPr lang="it-IT" dirty="0"/>
              <a:t>flussi di reddito, se la dinamica del circolante si mantiene stabile, approssimano i flussi di cassa.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0801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LE IMMOBILIZZAZIONI  MAT. E IMMAT</a:t>
            </a:r>
            <a:r>
              <a:rPr lang="it-IT" sz="2800" b="1" dirty="0" smtClean="0"/>
              <a:t>. NELLA  </a:t>
            </a:r>
            <a:r>
              <a:rPr lang="it-IT" sz="2800" b="1" dirty="0"/>
              <a:t>NORMATIVA CIVILISTICA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sz="5100" dirty="0" smtClean="0"/>
          </a:p>
          <a:p>
            <a:pPr marL="0" indent="0">
              <a:buNone/>
            </a:pPr>
            <a:r>
              <a:rPr lang="it-IT" sz="9600" dirty="0" smtClean="0"/>
              <a:t>Art. 2426, comma 1, n.5 </a:t>
            </a:r>
          </a:p>
          <a:p>
            <a:pPr marL="0" indent="0">
              <a:buNone/>
            </a:pPr>
            <a:endParaRPr lang="it-IT" sz="9600" dirty="0" smtClean="0"/>
          </a:p>
          <a:p>
            <a:pPr marL="0" indent="0" algn="just">
              <a:buNone/>
            </a:pPr>
            <a:r>
              <a:rPr lang="it-IT" sz="9600" dirty="0" smtClean="0"/>
              <a:t>« </a:t>
            </a:r>
            <a:r>
              <a:rPr lang="it-IT" sz="9600" dirty="0">
                <a:solidFill>
                  <a:srgbClr val="FF0000"/>
                </a:solidFill>
              </a:rPr>
              <a:t>i costi di impianto e di ampliamento </a:t>
            </a:r>
            <a:r>
              <a:rPr lang="it-IT" sz="9600" dirty="0"/>
              <a:t>e </a:t>
            </a:r>
            <a:r>
              <a:rPr lang="it-IT" sz="9600" dirty="0">
                <a:solidFill>
                  <a:srgbClr val="FFC000"/>
                </a:solidFill>
              </a:rPr>
              <a:t>i costi di sviluppo</a:t>
            </a:r>
            <a:r>
              <a:rPr lang="it-IT" sz="9600" dirty="0">
                <a:solidFill>
                  <a:srgbClr val="FF0000"/>
                </a:solidFill>
              </a:rPr>
              <a:t> </a:t>
            </a:r>
            <a:r>
              <a:rPr lang="it-IT" sz="9600" dirty="0"/>
              <a:t>aventi utilità pluriennale possono essere iscritti nell'attivo con il consenso, ove esistente, del collegio sindacale. </a:t>
            </a:r>
            <a:endParaRPr lang="it-IT" sz="9600" dirty="0" smtClean="0"/>
          </a:p>
          <a:p>
            <a:pPr marL="0" indent="0" algn="just">
              <a:buNone/>
            </a:pPr>
            <a:r>
              <a:rPr lang="it-IT" sz="9600" dirty="0" smtClean="0">
                <a:solidFill>
                  <a:srgbClr val="FF0000"/>
                </a:solidFill>
              </a:rPr>
              <a:t>I </a:t>
            </a:r>
            <a:r>
              <a:rPr lang="it-IT" sz="9600" dirty="0">
                <a:solidFill>
                  <a:srgbClr val="FF0000"/>
                </a:solidFill>
              </a:rPr>
              <a:t>costi di impianto e ampliamento devono essere ammortizzati entro un periodo non superiore a cinque anni.</a:t>
            </a:r>
            <a:r>
              <a:rPr lang="it-IT" sz="9600" dirty="0"/>
              <a:t> </a:t>
            </a:r>
            <a:endParaRPr lang="it-IT" sz="9600" dirty="0" smtClean="0"/>
          </a:p>
          <a:p>
            <a:pPr marL="0" indent="0" algn="just">
              <a:buNone/>
            </a:pPr>
            <a:r>
              <a:rPr lang="it-IT" sz="9600" dirty="0" smtClean="0">
                <a:solidFill>
                  <a:srgbClr val="FFC000"/>
                </a:solidFill>
              </a:rPr>
              <a:t>I </a:t>
            </a:r>
            <a:r>
              <a:rPr lang="it-IT" sz="9600" dirty="0">
                <a:solidFill>
                  <a:srgbClr val="FFC000"/>
                </a:solidFill>
              </a:rPr>
              <a:t>costi di sviluppo sono ammortizzati secondo la loro vita utile; nei casi eccezionali in cui non è possibile stimarne attendibilmente la vita utile, sono ammortizzati entro un periodo non superiore a cinque anni</a:t>
            </a:r>
            <a:r>
              <a:rPr lang="it-IT" sz="9600" dirty="0" smtClean="0">
                <a:solidFill>
                  <a:srgbClr val="FFC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9600" dirty="0" smtClean="0">
                <a:solidFill>
                  <a:srgbClr val="FFC000"/>
                </a:solidFill>
              </a:rPr>
              <a:t> </a:t>
            </a:r>
            <a:r>
              <a:rPr lang="it-IT" sz="9600" dirty="0"/>
              <a:t>Fino a che l'ammortamento dei costi di impianto e ampliamento e di sviluppo non è completato possono essere distribuiti dividendi solo se residuano riserve disponibili sufficienti a coprire l'ammontare dei costi non </a:t>
            </a:r>
            <a:r>
              <a:rPr lang="it-IT" sz="9600" dirty="0" smtClean="0"/>
              <a:t>ammortizzati</a:t>
            </a:r>
            <a:r>
              <a:rPr lang="it-IT" sz="7400" dirty="0" smtClean="0"/>
              <a:t>»</a:t>
            </a:r>
            <a:endParaRPr lang="it-IT" sz="7400" dirty="0"/>
          </a:p>
        </p:txBody>
      </p:sp>
    </p:spTree>
    <p:extLst>
      <p:ext uri="{BB962C8B-B14F-4D97-AF65-F5344CB8AC3E}">
        <p14:creationId xmlns:p14="http://schemas.microsoft.com/office/powerpoint/2010/main" val="58809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2451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LE </a:t>
            </a:r>
            <a:r>
              <a:rPr lang="it-IT" sz="2800" b="1" dirty="0"/>
              <a:t>IMMOBILIZZAZIONI  MAT. E IMMAT. NELLA  NORMATIVA CIVILISTICA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 smtClean="0"/>
              <a:t>Art. 2426, comma 1, n. 6:</a:t>
            </a:r>
          </a:p>
          <a:p>
            <a:pPr marL="0" indent="0" algn="just">
              <a:buNone/>
            </a:pPr>
            <a:r>
              <a:rPr lang="it-IT" sz="2800" dirty="0"/>
              <a:t>«l'</a:t>
            </a:r>
            <a:r>
              <a:rPr lang="it-IT" sz="2800" dirty="0">
                <a:solidFill>
                  <a:srgbClr val="FF0000"/>
                </a:solidFill>
              </a:rPr>
              <a:t>avviamento</a:t>
            </a:r>
            <a:r>
              <a:rPr lang="it-IT" sz="2800" dirty="0"/>
              <a:t> può essere iscritto nell'attivo con il consenso, ove esistente, del collegio sindacale, se acquisito a titolo oneroso, nei limiti del costo per esso sostenuto. </a:t>
            </a:r>
            <a:r>
              <a:rPr lang="it-IT" sz="2800" dirty="0">
                <a:solidFill>
                  <a:srgbClr val="FFC000"/>
                </a:solidFill>
              </a:rPr>
              <a:t>L'ammortamento dell'avviamento è effettuato secondo la sua vita utile</a:t>
            </a:r>
            <a:r>
              <a:rPr lang="it-IT" sz="2800" dirty="0"/>
              <a:t>; nei casi eccezionali in cui non è possibile stimarne attendibilmente la vita utile, è ammortizzato </a:t>
            </a:r>
            <a:r>
              <a:rPr lang="it-IT" sz="2800" dirty="0">
                <a:solidFill>
                  <a:srgbClr val="FFC000"/>
                </a:solidFill>
              </a:rPr>
              <a:t>entro un periodo non superiore a dieci anni.</a:t>
            </a:r>
            <a:r>
              <a:rPr lang="it-IT" sz="2800" dirty="0"/>
              <a:t> Nella nota integrativa è fornita una spiegazione del periodo di ammortamento dell'avviamento; </a:t>
            </a:r>
          </a:p>
        </p:txBody>
      </p:sp>
    </p:spTree>
    <p:extLst>
      <p:ext uri="{BB962C8B-B14F-4D97-AF65-F5344CB8AC3E}">
        <p14:creationId xmlns:p14="http://schemas.microsoft.com/office/powerpoint/2010/main" val="403659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/>
              <a:t>VALUTAZIONE DELLE IMMOBILIZZ. IMMAT.</a:t>
            </a:r>
            <a:br>
              <a:rPr lang="it-IT" sz="3200" dirty="0" smtClean="0"/>
            </a:br>
            <a:r>
              <a:rPr lang="it-IT" sz="3200" dirty="0" smtClean="0"/>
              <a:t>OIC 24  (ASPETTI PARTICOLARI)</a:t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800" dirty="0" smtClean="0"/>
              <a:t>VALUTAZIONE INIZIALE:</a:t>
            </a:r>
          </a:p>
          <a:p>
            <a:pPr marL="0" indent="0">
              <a:buNone/>
            </a:pPr>
            <a:r>
              <a:rPr lang="it-IT" sz="2800" dirty="0">
                <a:solidFill>
                  <a:srgbClr val="FF0000"/>
                </a:solidFill>
              </a:rPr>
              <a:t>Le immobilizzazioni immateriali sono </a:t>
            </a:r>
            <a:r>
              <a:rPr lang="it-IT" sz="2800" dirty="0" smtClean="0">
                <a:solidFill>
                  <a:srgbClr val="FF0000"/>
                </a:solidFill>
              </a:rPr>
              <a:t>iscritte al </a:t>
            </a:r>
            <a:r>
              <a:rPr lang="it-IT" sz="2800" dirty="0">
                <a:solidFill>
                  <a:srgbClr val="FF0000"/>
                </a:solidFill>
              </a:rPr>
              <a:t>costo d’acquisto o di produzione. </a:t>
            </a:r>
          </a:p>
          <a:p>
            <a:pPr marL="0" indent="0" algn="just">
              <a:buNone/>
            </a:pPr>
            <a:r>
              <a:rPr lang="it-IT" sz="2800" dirty="0" smtClean="0"/>
              <a:t>I </a:t>
            </a:r>
            <a:r>
              <a:rPr lang="it-IT" sz="2800" dirty="0"/>
              <a:t>costi iscritti in precedenti esercizi nel conto </a:t>
            </a:r>
            <a:r>
              <a:rPr lang="it-IT" sz="2800" dirty="0" smtClean="0"/>
              <a:t>economico </a:t>
            </a:r>
            <a:r>
              <a:rPr lang="it-IT" sz="2800" dirty="0"/>
              <a:t>non possono essere ripresi e capitalizzati </a:t>
            </a:r>
            <a:r>
              <a:rPr lang="it-IT" sz="2800" dirty="0" smtClean="0"/>
              <a:t>nell'attivo </a:t>
            </a:r>
            <a:r>
              <a:rPr lang="it-IT" sz="2800" dirty="0"/>
              <a:t>dello stato patrimoniale, in </a:t>
            </a:r>
            <a:r>
              <a:rPr lang="it-IT" sz="2800" dirty="0" smtClean="0"/>
              <a:t>conseguenza </a:t>
            </a:r>
            <a:r>
              <a:rPr lang="it-IT" sz="2800" dirty="0"/>
              <a:t>di condizioni che non sussistevano all’epoca e </a:t>
            </a:r>
            <a:r>
              <a:rPr lang="it-IT" sz="2800" dirty="0" smtClean="0"/>
              <a:t>che </a:t>
            </a:r>
            <a:r>
              <a:rPr lang="it-IT" sz="2800" dirty="0"/>
              <a:t>pertanto non ne avevano consentito la </a:t>
            </a:r>
            <a:r>
              <a:rPr lang="it-IT" sz="2800" dirty="0" smtClean="0"/>
              <a:t>capitalizzazione.</a:t>
            </a:r>
          </a:p>
          <a:p>
            <a:pPr marL="0" indent="0" algn="just">
              <a:buNone/>
            </a:pPr>
            <a:r>
              <a:rPr lang="it-IT" sz="2800" dirty="0" smtClean="0"/>
              <a:t>I </a:t>
            </a:r>
            <a:r>
              <a:rPr lang="it-IT" sz="2800" dirty="0">
                <a:solidFill>
                  <a:srgbClr val="FF0000"/>
                </a:solidFill>
              </a:rPr>
              <a:t>beni immateriali ricevuti a titolo gratuito </a:t>
            </a:r>
            <a:r>
              <a:rPr lang="it-IT" sz="2800" dirty="0" smtClean="0"/>
              <a:t>non </a:t>
            </a:r>
            <a:r>
              <a:rPr lang="it-IT" sz="2800" dirty="0"/>
              <a:t>sono capitalizzabili, </a:t>
            </a:r>
            <a:r>
              <a:rPr lang="it-IT" sz="2800" dirty="0" smtClean="0"/>
              <a:t>sia </a:t>
            </a:r>
            <a:r>
              <a:rPr lang="it-IT" sz="2800" dirty="0"/>
              <a:t>per la mancanza del </a:t>
            </a:r>
            <a:r>
              <a:rPr lang="it-IT" sz="2800" dirty="0" smtClean="0"/>
              <a:t>sostenimento </a:t>
            </a:r>
            <a:r>
              <a:rPr lang="it-IT" sz="2800" dirty="0"/>
              <a:t>del costo di acquisto sia perché </a:t>
            </a:r>
            <a:r>
              <a:rPr lang="it-IT" sz="2800" dirty="0" smtClean="0"/>
              <a:t>generalmente </a:t>
            </a:r>
            <a:r>
              <a:rPr lang="it-IT" sz="2800" dirty="0"/>
              <a:t>non è possibile individuare elementi </a:t>
            </a:r>
            <a:r>
              <a:rPr lang="it-IT" sz="2800" dirty="0" smtClean="0"/>
              <a:t>valutativi </a:t>
            </a:r>
            <a:r>
              <a:rPr lang="it-IT" sz="2800" dirty="0"/>
              <a:t>attendibili. 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28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38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VALUTAZIONE DELLE IMMOBILIZZ. IMMAT.</a:t>
            </a:r>
            <a:br>
              <a:rPr lang="it-IT" sz="2800" dirty="0"/>
            </a:br>
            <a:r>
              <a:rPr lang="it-IT" sz="2800" dirty="0"/>
              <a:t>OIC 24  (ASPETTI PARTICOLARI)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Gli oneri pluriennali possono essere iscritti </a:t>
            </a:r>
            <a:r>
              <a:rPr lang="it-IT" dirty="0" smtClean="0"/>
              <a:t>nell’attivo </a:t>
            </a:r>
            <a:r>
              <a:rPr lang="it-IT" dirty="0"/>
              <a:t>dello stato patrimoniale solo se: </a:t>
            </a:r>
          </a:p>
          <a:p>
            <a:r>
              <a:rPr lang="it-IT" dirty="0"/>
              <a:t>è dimostrata la loro utilità futura; </a:t>
            </a:r>
          </a:p>
          <a:p>
            <a:r>
              <a:rPr lang="it-IT" dirty="0"/>
              <a:t>esiste una correlazione oggettiva con i relativi benefici futuri di cui godrà la società; </a:t>
            </a:r>
          </a:p>
          <a:p>
            <a:r>
              <a:rPr lang="it-IT" dirty="0"/>
              <a:t>è stimabile con ragionevole certezza la </a:t>
            </a:r>
            <a:r>
              <a:rPr lang="it-IT" dirty="0" smtClean="0"/>
              <a:t>loro recuperabilità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0817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/>
              <a:t>VALUTAZIONE DELLE IMMOBILIZZ. IMMAT.</a:t>
            </a:r>
            <a:br>
              <a:rPr lang="it-IT" sz="3600" dirty="0"/>
            </a:br>
            <a:r>
              <a:rPr lang="it-IT" sz="3600" dirty="0"/>
              <a:t>OIC 24  (ASPETTI PARTICOLARI)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 beni immateriali sono </a:t>
            </a:r>
            <a:r>
              <a:rPr lang="it-IT" dirty="0" smtClean="0"/>
              <a:t>rilevati </a:t>
            </a:r>
            <a:r>
              <a:rPr lang="it-IT" dirty="0"/>
              <a:t>in bilancio quando: </a:t>
            </a:r>
          </a:p>
          <a:p>
            <a:r>
              <a:rPr lang="it-IT" dirty="0" smtClean="0"/>
              <a:t>la </a:t>
            </a:r>
            <a:r>
              <a:rPr lang="it-IT" dirty="0"/>
              <a:t>società acquisisce il potere di usufruire dei benefici economici futuri derivanti dal bene </a:t>
            </a:r>
            <a:r>
              <a:rPr lang="it-IT" dirty="0" smtClean="0"/>
              <a:t>stesso </a:t>
            </a:r>
            <a:r>
              <a:rPr lang="it-IT" dirty="0"/>
              <a:t>e può limitare l’accesso da parte di terzi a tali benefici; </a:t>
            </a:r>
            <a:r>
              <a:rPr lang="it-IT" dirty="0" smtClean="0"/>
              <a:t> </a:t>
            </a:r>
            <a:endParaRPr lang="it-IT" dirty="0"/>
          </a:p>
          <a:p>
            <a:pPr algn="just"/>
            <a:r>
              <a:rPr lang="it-IT" dirty="0"/>
              <a:t>il costo è stimabile con </a:t>
            </a:r>
            <a:r>
              <a:rPr lang="it-IT" dirty="0" smtClean="0"/>
              <a:t>sufficiente attendibilità</a:t>
            </a:r>
            <a:r>
              <a:rPr lang="it-IT" dirty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968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b="1" dirty="0"/>
              <a:t>VALUTAZIONE DELLE IMMOBILIZZ. IMMAT.</a:t>
            </a:r>
            <a:br>
              <a:rPr lang="it-IT" sz="2800" b="1" dirty="0"/>
            </a:br>
            <a:r>
              <a:rPr lang="it-IT" sz="2800" b="1" dirty="0"/>
              <a:t>OIC 24  (ASPETTI PARTICOLARI)</a:t>
            </a:r>
            <a:br>
              <a:rPr lang="it-IT" sz="2800" b="1" dirty="0"/>
            </a:b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METODI DI AMMORTAMENTO:</a:t>
            </a:r>
          </a:p>
          <a:p>
            <a:r>
              <a:rPr lang="it-IT" sz="2800" dirty="0" smtClean="0"/>
              <a:t>A quote costanti</a:t>
            </a:r>
          </a:p>
          <a:p>
            <a:r>
              <a:rPr lang="it-IT" sz="2800" dirty="0" smtClean="0"/>
              <a:t>A quote decrescenti</a:t>
            </a:r>
          </a:p>
          <a:p>
            <a:r>
              <a:rPr lang="it-IT" sz="2800" dirty="0" smtClean="0"/>
              <a:t>Per unità di prodotto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rgbClr val="FF0000"/>
                </a:solidFill>
              </a:rPr>
              <a:t>Non sono ammessi  </a:t>
            </a:r>
            <a:r>
              <a:rPr lang="it-IT" sz="2800" dirty="0">
                <a:solidFill>
                  <a:srgbClr val="FF0000"/>
                </a:solidFill>
              </a:rPr>
              <a:t>metodi di </a:t>
            </a:r>
            <a:r>
              <a:rPr lang="it-IT" sz="2800" dirty="0" smtClean="0">
                <a:solidFill>
                  <a:srgbClr val="FF0000"/>
                </a:solidFill>
              </a:rPr>
              <a:t>ammortamento:</a:t>
            </a:r>
          </a:p>
          <a:p>
            <a:pPr algn="just"/>
            <a:r>
              <a:rPr lang="it-IT" sz="2800" dirty="0" smtClean="0">
                <a:solidFill>
                  <a:srgbClr val="FF0000"/>
                </a:solidFill>
              </a:rPr>
              <a:t>a quote crescenti (per contrasto </a:t>
            </a:r>
            <a:r>
              <a:rPr lang="it-IT" sz="2800" dirty="0">
                <a:solidFill>
                  <a:srgbClr val="FF0000"/>
                </a:solidFill>
              </a:rPr>
              <a:t>con il principio </a:t>
            </a:r>
            <a:r>
              <a:rPr lang="it-IT" sz="2800" dirty="0" smtClean="0">
                <a:solidFill>
                  <a:srgbClr val="FF0000"/>
                </a:solidFill>
              </a:rPr>
              <a:t>della prudenza);</a:t>
            </a:r>
            <a:endParaRPr lang="it-IT" sz="2800" dirty="0">
              <a:solidFill>
                <a:srgbClr val="FF0000"/>
              </a:solidFill>
            </a:endParaRPr>
          </a:p>
          <a:p>
            <a:r>
              <a:rPr lang="it-IT" sz="2800" dirty="0" smtClean="0">
                <a:solidFill>
                  <a:srgbClr val="FF0000"/>
                </a:solidFill>
              </a:rPr>
              <a:t>A quote commisurate </a:t>
            </a:r>
            <a:r>
              <a:rPr lang="it-IT" sz="2800" dirty="0">
                <a:solidFill>
                  <a:srgbClr val="FF0000"/>
                </a:solidFill>
              </a:rPr>
              <a:t>ai ricavi o ai </a:t>
            </a:r>
            <a:r>
              <a:rPr lang="it-IT" sz="2800" dirty="0" smtClean="0">
                <a:solidFill>
                  <a:srgbClr val="FF0000"/>
                </a:solidFill>
              </a:rPr>
              <a:t>risultati </a:t>
            </a:r>
            <a:r>
              <a:rPr lang="it-IT" sz="2800" dirty="0">
                <a:solidFill>
                  <a:srgbClr val="FF0000"/>
                </a:solidFill>
              </a:rPr>
              <a:t>d'esercizio della </a:t>
            </a:r>
            <a:r>
              <a:rPr lang="it-IT" sz="2800" dirty="0" smtClean="0">
                <a:solidFill>
                  <a:srgbClr val="FF0000"/>
                </a:solidFill>
              </a:rPr>
              <a:t>società </a:t>
            </a:r>
            <a:r>
              <a:rPr lang="it-IT" sz="2800" dirty="0">
                <a:solidFill>
                  <a:srgbClr val="FF0000"/>
                </a:solidFill>
              </a:rPr>
              <a:t>o di un suo ramo o divisione. </a:t>
            </a:r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2506586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2626</Words>
  <Application>Microsoft Office PowerPoint</Application>
  <PresentationFormat>Presentazione su schermo (4:3)</PresentationFormat>
  <Paragraphs>177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6" baseType="lpstr">
      <vt:lpstr>Tema di Office</vt:lpstr>
      <vt:lpstr>LE IMMOBILIZZAZIONI  MAT. E IMMAT.NELLA  NORMATIVA CIVILISTICA</vt:lpstr>
      <vt:lpstr>LE IMMOBILIZZAZIONI  MAT. E IMMAT.NELLA  NORMATIVA CIVILISTICA</vt:lpstr>
      <vt:lpstr>LE IMMOBILIZZAZIONI  MAT. E IMMAT.NELLA  NORMATIVA CIVILISTICA</vt:lpstr>
      <vt:lpstr>LE IMMOBILIZZAZIONI  MAT. E IMMAT. NELLA  NORMATIVA CIVILISTICA</vt:lpstr>
      <vt:lpstr> LE IMMOBILIZZAZIONI  MAT. E IMMAT. NELLA  NORMATIVA CIVILISTICA</vt:lpstr>
      <vt:lpstr>VALUTAZIONE DELLE IMMOBILIZZ. IMMAT. OIC 24  (ASPETTI PARTICOLARI) </vt:lpstr>
      <vt:lpstr>VALUTAZIONE DELLE IMMOBILIZZ. IMMAT. OIC 24  (ASPETTI PARTICOLARI) </vt:lpstr>
      <vt:lpstr>VALUTAZIONE DELLE IMMOBILIZZ. IMMAT. OIC 24  (ASPETTI PARTICOLARI) </vt:lpstr>
      <vt:lpstr>VALUTAZIONE DELLE IMMOBILIZZ. IMMAT. OIC 24  (ASPETTI PARTICOLARI) </vt:lpstr>
      <vt:lpstr>VALUTAZIONE DELLE IMMOBILIZZ. IMMAT. OIC 24  (ASPETTI PARTICOLARI) </vt:lpstr>
      <vt:lpstr>VALUTAZIONE DELLE IMMOBILIZZ. IMMAT. OIC 24  (ASPETTI PARTICOLARI) </vt:lpstr>
      <vt:lpstr>VALUTAZIONE DELLE IMMOBILIZZ. MAT. OIC 16  (ASPETTI PARTICOLARI) </vt:lpstr>
      <vt:lpstr>VALUTAZIONE DELLE IMMOBILIZZ. MAT. OIC 16  (ASPETTI PARTICOLARI) </vt:lpstr>
      <vt:lpstr>VALUTAZIONE DELLE IMMOBILIZZ. MAT. OIC 16  (ASPETTI PARTICOLARI) </vt:lpstr>
      <vt:lpstr>VALUTAZIONE DELLE IMMOBILIZZ. MAT. OIC 16  (ASPETTI PARTICOLARI) </vt:lpstr>
      <vt:lpstr>VALUTAZIONE DELLE IMMOBILIZZ. MAT. OIC 16  (ASPETTI PARTICOLARI)</vt:lpstr>
      <vt:lpstr>VALUTAZIONE DELLE IMMOBILIZZ. MAT. OIC 16  (ASPETTI PARTICOLARI)</vt:lpstr>
      <vt:lpstr>VALUTAZIONE DELLE IMMOBILIZZ. MAT. OIC 16  (ASPETTI PARTICOLARI)</vt:lpstr>
      <vt:lpstr>VALUTAZIONE DELLE IMMOBILIZZ. MAT. OIC 16  (ASPETTI PARTICOLARI)</vt:lpstr>
      <vt:lpstr>VALUTAZIONE DELLE IMMOBILIZZ. MAT. OIC 16  (ASPETTI PARTICOLARI)</vt:lpstr>
      <vt:lpstr>VALUTAZIONE DELLE IMMOBILIZZ. MAT. OIC 16  (ASPETTI PARTICOLARI)</vt:lpstr>
      <vt:lpstr>VALUTAZIONE DELLE IMMOBILIZZ. MAT. OIC 16  (ASPETTI PARTICOLARI)</vt:lpstr>
      <vt:lpstr>AMMORTAMENTO A QUOTE DECRESCENTI: METODI DI DETERMINAZIONE DELLE QUOTE D’AMM.</vt:lpstr>
      <vt:lpstr>VALUTAZIONE DELLE IMMOBILIZZ. MAT. OIC 16  (ASPETTI PARTICOLARI)</vt:lpstr>
      <vt:lpstr>VALUTAZIONE DELLE IMMOBILIZZ. MAT. OIC 16  (ASPETTI PARTICOLARI)</vt:lpstr>
      <vt:lpstr>SVALUTAZIONE DELLE IMMOBILIZZ. MAT. OIC 9  (ASPETTI PARTICOLARI)</vt:lpstr>
      <vt:lpstr>SVALUTAZIONE DELLE IMMOBILIZZ. MAT. OIC 9  (ASPETTI PARTICOLARI)</vt:lpstr>
      <vt:lpstr>SVALUTAZIONE DELLE IMMOBILIZZ. MAT. OIC 9  (ASPETTI PARTICOLARI)</vt:lpstr>
      <vt:lpstr>SVALUTAZIONE DELLE IMMOBILIZZ. MAT. OIC 9  (ASPETTI PARTICOLARI)</vt:lpstr>
      <vt:lpstr>SVALUTAZIONE DELLE IMMOBILIZZ. MAT. OIC 9  (ASPETTI PARTICOLARI)</vt:lpstr>
      <vt:lpstr>SVALUTAZIONE DELLE IMMOBILIZZ. MAT. OIC 9  (ASPETTI PARTICOLARI)</vt:lpstr>
      <vt:lpstr>SVALUTAZIONE DELLE IMMOBILIZZ. MAT. OIC 9  (ASPETTI PARTICOLARI)</vt:lpstr>
      <vt:lpstr>SVALUTAZIONE DELLE IMMOBILIZZ. MAT. OIC 9  (ASPETTI PARTICOLARI)</vt:lpstr>
      <vt:lpstr>APPROCCIO SEMPLIFICATO ALLA DETERMINAZIONE DELLE PERDITE DUREVOLI DI VALORE</vt:lpstr>
      <vt:lpstr>APPROCCIO SEMPLIFICATO ALLA DETERMINAZIONE DELLE PERDITE DUREVOLI DI VALORE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IMMOBILIZZAZIONI  MAT. E IMMAT.NELLA  NORMATIVA CIVILISTICA</dc:title>
  <dc:creator>Livio</dc:creator>
  <cp:lastModifiedBy>Livio</cp:lastModifiedBy>
  <cp:revision>42</cp:revision>
  <dcterms:created xsi:type="dcterms:W3CDTF">2017-04-19T21:21:06Z</dcterms:created>
  <dcterms:modified xsi:type="dcterms:W3CDTF">2019-05-06T17:48:45Z</dcterms:modified>
</cp:coreProperties>
</file>