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85" r:id="rId13"/>
    <p:sldId id="296" r:id="rId14"/>
    <p:sldId id="298" r:id="rId15"/>
    <p:sldId id="299" r:id="rId16"/>
    <p:sldId id="300" r:id="rId17"/>
    <p:sldId id="297" r:id="rId18"/>
    <p:sldId id="301" r:id="rId19"/>
    <p:sldId id="303" r:id="rId20"/>
    <p:sldId id="304" r:id="rId21"/>
    <p:sldId id="302" r:id="rId22"/>
    <p:sldId id="305" r:id="rId23"/>
    <p:sldId id="306" r:id="rId24"/>
    <p:sldId id="307" r:id="rId25"/>
    <p:sldId id="308" r:id="rId26"/>
    <p:sldId id="309" r:id="rId27"/>
    <p:sldId id="311" r:id="rId28"/>
    <p:sldId id="310" r:id="rId29"/>
    <p:sldId id="313" r:id="rId30"/>
    <p:sldId id="314" r:id="rId31"/>
    <p:sldId id="315" r:id="rId32"/>
    <p:sldId id="312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365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82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7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76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12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76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268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8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49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64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38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31CB9-C1F7-469F-82B0-6525867F229B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5811-1EEA-486F-986D-C58DB696B30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16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667" y="524933"/>
            <a:ext cx="6578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Altre buone norme di scrittura:</a:t>
            </a:r>
          </a:p>
          <a:p>
            <a:endParaRPr lang="it-IT" dirty="0"/>
          </a:p>
          <a:p>
            <a:pPr marL="342900" indent="-342900">
              <a:buAutoNum type="arabicPeriod"/>
            </a:pPr>
            <a:r>
              <a:rPr lang="it-IT" dirty="0" smtClean="0"/>
              <a:t>Usare </a:t>
            </a:r>
            <a:r>
              <a:rPr lang="it-IT" b="1" dirty="0" smtClean="0"/>
              <a:t>VERBI che comunichino l’AZIONE</a:t>
            </a:r>
            <a:r>
              <a:rPr lang="it-IT" dirty="0" smtClean="0"/>
              <a:t>, cercando di evitare strutture passive e con verbi ausiliari essere/avere + nome.</a:t>
            </a:r>
          </a:p>
          <a:p>
            <a:endParaRPr lang="it-IT" dirty="0"/>
          </a:p>
          <a:p>
            <a:r>
              <a:rPr lang="it-IT" dirty="0" smtClean="0"/>
              <a:t>Es. L’analisi è stata effettuata…   </a:t>
            </a:r>
            <a:r>
              <a:rPr lang="it-IT" dirty="0" smtClean="0">
                <a:sym typeface="Wingdings" panose="05000000000000000000" pitchFamily="2" charset="2"/>
              </a:rPr>
              <a:t> abbiamo analizzato*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     La purificazione è stata fatta…   abbiamo purificato*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* Per la forma verbale (impersonale, prima persona singolare o plurale) consultarsi con il supervisore per verificare le sue preferenze anche a seconda del contesto (ad es. attività di gruppo in lab, tesi o altro)</a:t>
            </a:r>
          </a:p>
          <a:p>
            <a:pPr marL="285750" indent="-285750">
              <a:buFont typeface="Arial" charset="0"/>
              <a:buChar char="•"/>
            </a:pPr>
            <a:endParaRPr lang="it-IT" dirty="0">
              <a:sym typeface="Wingdings" panose="05000000000000000000" pitchFamily="2" charset="2"/>
            </a:endParaRPr>
          </a:p>
          <a:p>
            <a:r>
              <a:rPr lang="it-IT" i="1" dirty="0" smtClean="0">
                <a:sym typeface="Wingdings" panose="05000000000000000000" pitchFamily="2" charset="2"/>
              </a:rPr>
              <a:t>Consiglio: rileggere la bozza cercando i «nomi» e chiedersi se si possono sostituire con verbi</a:t>
            </a:r>
          </a:p>
          <a:p>
            <a:pPr marL="285750" indent="-285750">
              <a:buFont typeface="Arial" charset="0"/>
              <a:buChar char="•"/>
            </a:pPr>
            <a:endParaRPr lang="it-IT" dirty="0">
              <a:sym typeface="Wingdings" panose="05000000000000000000" pitchFamily="2" charset="2"/>
            </a:endParaRPr>
          </a:p>
          <a:p>
            <a:pPr marL="285750" indent="-285750">
              <a:buFont typeface="Arial" charset="0"/>
              <a:buChar char="•"/>
            </a:pPr>
            <a:endParaRPr lang="it-IT" dirty="0" smtClean="0"/>
          </a:p>
          <a:p>
            <a:pPr marL="342900" indent="-3429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9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5132" y="499533"/>
            <a:ext cx="780344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COSE DA EVITARE</a:t>
            </a:r>
          </a:p>
          <a:p>
            <a:endParaRPr lang="it-IT" dirty="0" smtClean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GRASSETTO, SOTTOLINEATURE, CORSIVO, ecc. e virgolette!!! (soprattutto per usare termini poco appropriati, meglio cambiare termine)</a:t>
            </a:r>
          </a:p>
          <a:p>
            <a:pPr marL="342900" indent="-342900">
              <a:buAutoNum type="arabicPeriod"/>
            </a:pPr>
            <a:endParaRPr lang="it-IT" dirty="0">
              <a:solidFill>
                <a:schemeClr val="bg1">
                  <a:lumMod val="65000"/>
                </a:schemeClr>
              </a:solidFill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Locuzioni quali «il fatto che», «comunque», «eccetera», «a proposito di»,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Lunghi giri di parole</a:t>
            </a:r>
          </a:p>
          <a:p>
            <a:endParaRPr lang="it-IT" dirty="0" smtClean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«i protoni direttamente legati al doppio legame»  protoni vinilici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«il composto viene fatto sonicare fino a dissoluzione» - si scioglie il composto in un bagno a ultrasuoni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«si riporta ora una tabella che riassume le prove»  gli esperimenti effettuati sono riportati in Tabella 1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«la formazione di questi aggregati dà come conseguenza emissione di fluorescenza»  gli aggregati fluorescono oppure sono fluorescenti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«come ovvia conseguenza di questa analisi»  quindi</a:t>
            </a:r>
          </a:p>
          <a:p>
            <a:endParaRPr lang="it-IT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614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5132" y="499533"/>
            <a:ext cx="780344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Ritorniamo ora alle parti del testo scientifico…</a:t>
            </a:r>
          </a:p>
          <a:p>
            <a:endParaRPr lang="it-IT" dirty="0" smtClean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Titolo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Abstract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Introduzione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b="1" dirty="0" smtClean="0">
                <a:sym typeface="Wingdings" panose="05000000000000000000" pitchFamily="2" charset="2"/>
              </a:rPr>
              <a:t>RISULTATI E DISCUSSIONE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Materiali e Metodi /parte sperimentale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Conclusioni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Bibliografia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Appendici</a:t>
            </a:r>
          </a:p>
        </p:txBody>
      </p:sp>
    </p:spTree>
    <p:extLst>
      <p:ext uri="{BB962C8B-B14F-4D97-AF65-F5344CB8AC3E}">
        <p14:creationId xmlns:p14="http://schemas.microsoft.com/office/powerpoint/2010/main" val="264978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dirty="0" smtClean="0"/>
              <a:t>-    Deve spiegare in modo chiaro e sequenza LOGICA (non temporale) il lavoro 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Deve riportare in modo OBIETTIVO ciò che è stato fatto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Non deve riportare troppi dettagli (vanno in materiali e metodi)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1059891" y="4764817"/>
            <a:ext cx="6580252" cy="157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quali grafici/schemi illustrano i tratti salienti del lavoro? </a:t>
            </a:r>
          </a:p>
          <a:p>
            <a:endParaRPr lang="it-IT" dirty="0" smtClean="0"/>
          </a:p>
          <a:p>
            <a:endParaRPr lang="it-IT" i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1059891" y="4764817"/>
            <a:ext cx="6580252" cy="157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6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quali grafici/schemi illustrano i tratti salienti del lavoro? </a:t>
            </a:r>
          </a:p>
          <a:p>
            <a:endParaRPr lang="it-IT" dirty="0" smtClean="0"/>
          </a:p>
          <a:p>
            <a:r>
              <a:rPr lang="it-IT" dirty="0" smtClean="0"/>
              <a:t>  </a:t>
            </a:r>
            <a:r>
              <a:rPr lang="it-IT" i="1" dirty="0" smtClean="0"/>
              <a:t>es. TLC/cromatogramma di una miscela complessa</a:t>
            </a:r>
          </a:p>
          <a:p>
            <a:r>
              <a:rPr lang="it-IT" i="1" dirty="0"/>
              <a:t> </a:t>
            </a:r>
            <a:r>
              <a:rPr lang="it-IT" i="1" dirty="0" smtClean="0"/>
              <a:t>        spettro NMR del prodotto pulito</a:t>
            </a:r>
          </a:p>
          <a:p>
            <a:r>
              <a:rPr lang="it-IT" i="1" dirty="0"/>
              <a:t> </a:t>
            </a:r>
            <a:r>
              <a:rPr lang="it-IT" i="1" dirty="0" smtClean="0"/>
              <a:t>        IR se cambio di gruppi funzionali</a:t>
            </a:r>
          </a:p>
          <a:p>
            <a:r>
              <a:rPr lang="it-IT" i="1" dirty="0"/>
              <a:t> </a:t>
            </a:r>
            <a:r>
              <a:rPr lang="it-IT" i="1" dirty="0" smtClean="0"/>
              <a:t>       diagramma/schema se molte operazioni (es. estrazione sostanze naturali)</a:t>
            </a:r>
          </a:p>
          <a:p>
            <a:r>
              <a:rPr lang="it-IT" i="1" dirty="0"/>
              <a:t> </a:t>
            </a:r>
            <a:r>
              <a:rPr lang="it-IT" i="1" dirty="0" smtClean="0"/>
              <a:t>       schema sintetico dettagliato (consiglio ACS 1996 come format per                   	Chemdraw)</a:t>
            </a:r>
          </a:p>
          <a:p>
            <a:endParaRPr lang="it-IT" i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1059891" y="4764817"/>
            <a:ext cx="6580252" cy="157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quali grafici/schemi illustrano i tratti salienti del lavoro?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870" t="37983" r="32130" b="12799"/>
          <a:stretch/>
        </p:blipFill>
        <p:spPr>
          <a:xfrm>
            <a:off x="1092199" y="2170792"/>
            <a:ext cx="6663267" cy="4099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0000" y="2514600"/>
            <a:ext cx="3826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Un NMR pulito è sempre piacevole…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quali grafici/schemi illustrano i tratti salienti del lavoro?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1467" y="3877733"/>
            <a:ext cx="64854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Es. reazione di idrolisi monitorata per via spettrofotometrica (prodotto giallo). Scrivere in giallo la struttura non era una buona opzione, quindi si è scelto uno sfondo giallo. </a:t>
            </a:r>
          </a:p>
          <a:p>
            <a:endParaRPr lang="it-IT" i="1" dirty="0"/>
          </a:p>
          <a:p>
            <a:r>
              <a:rPr lang="it-IT" i="1" dirty="0" smtClean="0"/>
              <a:t>Probabilmente sarebbe stato meglio togliere il bordo (dettaglio inutile che distrae) e mettere lo sfondo dietro la molecola non davanti </a:t>
            </a:r>
            <a:endParaRPr lang="it-IT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1481" t="25473" r="32685" b="52469"/>
          <a:stretch/>
        </p:blipFill>
        <p:spPr>
          <a:xfrm>
            <a:off x="1523999" y="2170792"/>
            <a:ext cx="5973735" cy="161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1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quali grafici/schemi illustrano i tratti salienti del lavoro? </a:t>
            </a:r>
          </a:p>
          <a:p>
            <a:endParaRPr lang="it-IT" dirty="0" smtClean="0"/>
          </a:p>
          <a:p>
            <a:r>
              <a:rPr lang="it-IT" i="1" dirty="0" smtClean="0"/>
              <a:t>Il testo deve riassumere e sottolineare i tratti salienti dei grafici, </a:t>
            </a:r>
          </a:p>
          <a:p>
            <a:r>
              <a:rPr lang="it-IT" i="1" dirty="0" smtClean="0"/>
              <a:t>NON ripetere tutto il loro contenuto!</a:t>
            </a:r>
          </a:p>
          <a:p>
            <a:endParaRPr lang="it-IT" i="1" dirty="0"/>
          </a:p>
          <a:p>
            <a:r>
              <a:rPr lang="it-IT" i="1" dirty="0" smtClean="0"/>
              <a:t>Indicate sempre fonte delle immagini e verificate Copyrights</a:t>
            </a:r>
          </a:p>
          <a:p>
            <a:endParaRPr lang="it-IT" i="1" dirty="0"/>
          </a:p>
          <a:p>
            <a:r>
              <a:rPr lang="it-IT" i="1" dirty="0" smtClean="0"/>
              <a:t>Spiegate ANDAMENTI, ECCEZIONI, LIMITI, SIMILITUDINI E DIFFERENZE</a:t>
            </a:r>
          </a:p>
          <a:p>
            <a:endParaRPr lang="it-IT" i="1" dirty="0"/>
          </a:p>
          <a:p>
            <a:endParaRPr lang="it-IT" dirty="0" smtClean="0"/>
          </a:p>
          <a:p>
            <a:endParaRPr lang="it-IT" i="1" dirty="0"/>
          </a:p>
          <a:p>
            <a:endParaRPr lang="it-IT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778" t="47695" r="37871" b="14115"/>
          <a:stretch/>
        </p:blipFill>
        <p:spPr>
          <a:xfrm>
            <a:off x="956734" y="4207933"/>
            <a:ext cx="4285012" cy="2339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41746" y="4377266"/>
            <a:ext cx="34619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Es. I composti 1 e 4 sono risultati negativi al test. </a:t>
            </a:r>
            <a:r>
              <a:rPr lang="it-IT" i="1" dirty="0" smtClean="0"/>
              <a:t>Al contrario</a:t>
            </a:r>
            <a:r>
              <a:rPr lang="it-IT" dirty="0" smtClean="0"/>
              <a:t>,  i composti 3-5-6 sono risultati positivi, senza differenze significative tra 3 e 6, i composti con maggior fluorescenza.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227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quali grafici/schemi illustrano i tratti salienti del lavoro? </a:t>
            </a:r>
          </a:p>
          <a:p>
            <a:endParaRPr lang="it-IT" dirty="0" smtClean="0"/>
          </a:p>
          <a:p>
            <a:r>
              <a:rPr lang="it-IT" i="1" dirty="0" smtClean="0"/>
              <a:t>Spiegate ANDAMENTI, ECCEZIONI, LIMITI, SIMILITUDINI E DIFFERENZE</a:t>
            </a:r>
          </a:p>
          <a:p>
            <a:endParaRPr lang="it-IT" i="1" dirty="0" smtClean="0"/>
          </a:p>
          <a:p>
            <a:r>
              <a:rPr lang="it-IT" i="1" dirty="0" smtClean="0"/>
              <a:t>Cosa significa? Analisi?</a:t>
            </a:r>
            <a:endParaRPr lang="it-IT" i="1" dirty="0"/>
          </a:p>
          <a:p>
            <a:endParaRPr lang="it-IT" dirty="0" smtClean="0"/>
          </a:p>
          <a:p>
            <a:endParaRPr lang="it-IT" i="1" dirty="0"/>
          </a:p>
          <a:p>
            <a:endParaRPr lang="it-IT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778" t="47695" r="37871" b="14115"/>
          <a:stretch/>
        </p:blipFill>
        <p:spPr>
          <a:xfrm>
            <a:off x="778932" y="3420533"/>
            <a:ext cx="4285012" cy="2339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44594" y="2812533"/>
            <a:ext cx="376920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Es. … Recenti studi suggeriscono che la fluorescenza sia direttamente correlata con una struttura secondaria di tipo </a:t>
            </a:r>
            <a:r>
              <a:rPr lang="el-GR" dirty="0" smtClean="0"/>
              <a:t>β</a:t>
            </a:r>
            <a:r>
              <a:rPr lang="it-IT" dirty="0" smtClean="0"/>
              <a:t>, e/o con una maggiore area superficiale delle fibrille per legare il fluoroforo. Tuttavia, analisi di struttura secondaria (dicroismo circolare, IR, vedi appendice A1) e di nanomorfologia (TEM, AFM, vedi appendice A2) non hanno permesso di identificare delle correlazioni evidenti.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01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quali grafici/schemi illustrano i tratti salienti del lavoro? </a:t>
            </a:r>
          </a:p>
          <a:p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i="1" dirty="0" smtClean="0">
                <a:solidFill>
                  <a:schemeClr val="bg1">
                    <a:lumMod val="65000"/>
                  </a:schemeClr>
                </a:solidFill>
              </a:rPr>
              <a:t>Spiegate ANDAMENTI, ECCEZIONI, LIMITI, SIMILITUDINI E DIFFERENZE</a:t>
            </a:r>
          </a:p>
          <a:p>
            <a:endParaRPr lang="it-IT" i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i="1" dirty="0" smtClean="0">
                <a:solidFill>
                  <a:schemeClr val="bg1">
                    <a:lumMod val="65000"/>
                  </a:schemeClr>
                </a:solidFill>
              </a:rPr>
              <a:t>Cosa significa? Analisi?</a:t>
            </a:r>
          </a:p>
          <a:p>
            <a:endParaRPr lang="it-IT" i="1" dirty="0"/>
          </a:p>
          <a:p>
            <a:r>
              <a:rPr lang="it-IT" i="1" dirty="0" smtClean="0"/>
              <a:t>Come supporta l’obiettivo della tesi? Come avanza la conoscenza? </a:t>
            </a:r>
            <a:endParaRPr lang="it-IT" i="1" dirty="0"/>
          </a:p>
          <a:p>
            <a:endParaRPr lang="it-IT" dirty="0" smtClean="0"/>
          </a:p>
          <a:p>
            <a:endParaRPr lang="it-IT" i="1" dirty="0"/>
          </a:p>
          <a:p>
            <a:endParaRPr lang="it-IT" i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2778" t="47695" r="37871" b="14115"/>
          <a:stretch/>
        </p:blipFill>
        <p:spPr>
          <a:xfrm>
            <a:off x="745065" y="3869267"/>
            <a:ext cx="4285012" cy="2339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5328919" y="4055533"/>
            <a:ext cx="2976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… Quindi questo saggio di fluorescenza è coerente con i dati spettroscopici e conferma una struttura secondaria di tipo </a:t>
            </a:r>
            <a:r>
              <a:rPr lang="el-GR" dirty="0" smtClean="0"/>
              <a:t>β</a:t>
            </a:r>
            <a:r>
              <a:rPr lang="it-IT" dirty="0" smtClean="0"/>
              <a:t> per i composti 3-5-6, come dettato dal design di queste molecole per self-assembly (Ref.).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880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666" y="524933"/>
            <a:ext cx="780344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Altre buone norme di scrittura:</a:t>
            </a:r>
          </a:p>
          <a:p>
            <a:endParaRPr lang="it-IT" dirty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Usare VERBI che comunichino l’AZIONE, cercando di evitare strutture passive e con verbi ausiliari essere/avere + nome.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/>
              <a:t>Riconoscere ed evitare TAUTOLOGIE e CONTRADDIZIONI:</a:t>
            </a:r>
          </a:p>
          <a:p>
            <a:r>
              <a:rPr lang="it-IT" dirty="0"/>
              <a:t> </a:t>
            </a:r>
            <a:r>
              <a:rPr lang="it-IT" dirty="0" smtClean="0"/>
              <a:t>      </a:t>
            </a:r>
          </a:p>
          <a:p>
            <a:r>
              <a:rPr lang="it-IT" dirty="0"/>
              <a:t> </a:t>
            </a:r>
            <a:r>
              <a:rPr lang="it-IT" dirty="0" smtClean="0"/>
              <a:t>     Es. «il reagente reagisce» </a:t>
            </a:r>
            <a:r>
              <a:rPr lang="it-IT" dirty="0" smtClean="0">
                <a:sym typeface="Wingdings" panose="05000000000000000000" pitchFamily="2" charset="2"/>
              </a:rPr>
              <a:t> «il composto (quale?) reagisce»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«il primo vero modello» </a:t>
            </a:r>
            <a:r>
              <a:rPr lang="it-IT" dirty="0" smtClean="0">
                <a:sym typeface="Wingdings" panose="05000000000000000000" pitchFamily="2" charset="2"/>
              </a:rPr>
              <a:t>«il primo modello» (si spera sia vero, non falso!)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   «concetti teorici»   «teorie» o «concetti»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    «impurezze indesiderate» (quando mai sono desiderate?!)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781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RAGIONATE per IMMAGINI: </a:t>
            </a:r>
          </a:p>
          <a:p>
            <a:r>
              <a:rPr lang="it-IT" dirty="0"/>
              <a:t> </a:t>
            </a:r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quali grafici/schemi illustrano i tratti salienti del lavoro? </a:t>
            </a:r>
          </a:p>
          <a:p>
            <a:endParaRPr lang="it-IT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i="1" dirty="0" smtClean="0">
                <a:solidFill>
                  <a:schemeClr val="bg1">
                    <a:lumMod val="65000"/>
                  </a:schemeClr>
                </a:solidFill>
              </a:rPr>
              <a:t>Spiegate ANDAMENTI, ECCEZIONI, LIMITI, SIMILITUDINI E DIFFERENZE</a:t>
            </a:r>
          </a:p>
          <a:p>
            <a:endParaRPr lang="it-IT" i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i="1" dirty="0" smtClean="0">
                <a:solidFill>
                  <a:schemeClr val="bg1">
                    <a:lumMod val="65000"/>
                  </a:schemeClr>
                </a:solidFill>
              </a:rPr>
              <a:t>Cosa significa? Analisi?</a:t>
            </a:r>
          </a:p>
          <a:p>
            <a:endParaRPr lang="it-IT" i="1" dirty="0"/>
          </a:p>
          <a:p>
            <a:r>
              <a:rPr lang="it-IT" i="1" dirty="0" smtClean="0"/>
              <a:t>Come supporta l’obiettivo della tesi? Come avanza la conoscenza? </a:t>
            </a:r>
            <a:endParaRPr lang="it-IT" i="1" dirty="0"/>
          </a:p>
          <a:p>
            <a:endParaRPr lang="it-IT" dirty="0" smtClean="0"/>
          </a:p>
          <a:p>
            <a:endParaRPr lang="it-IT" i="1" dirty="0"/>
          </a:p>
          <a:p>
            <a:endParaRPr lang="it-IT" i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2778" t="47695" r="37871" b="14115"/>
          <a:stretch/>
        </p:blipFill>
        <p:spPr>
          <a:xfrm>
            <a:off x="745065" y="3869267"/>
            <a:ext cx="4285012" cy="2339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4927600" y="4055533"/>
            <a:ext cx="41486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Es. … Al contrario, i composti 2 e 4 assumono una conformazione di tipo </a:t>
            </a:r>
            <a:r>
              <a:rPr lang="el-GR" dirty="0" smtClean="0"/>
              <a:t>α</a:t>
            </a:r>
            <a:r>
              <a:rPr lang="it-IT" dirty="0" smtClean="0"/>
              <a:t> elica e costituiscono il primo esempio di peptidi minimalisti con questa conformazione. Generalmente le </a:t>
            </a:r>
            <a:r>
              <a:rPr lang="el-GR" dirty="0" smtClean="0"/>
              <a:t>α</a:t>
            </a:r>
            <a:r>
              <a:rPr lang="it-IT" dirty="0" smtClean="0"/>
              <a:t> eliche infatti richiedono almeno 5 amminoacidi (ref.) o modifiche sintetiche che irrigidiscano la struttura (ref.)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27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ERRORI</a:t>
            </a:r>
            <a:r>
              <a:rPr lang="it-IT" b="1" dirty="0"/>
              <a:t> </a:t>
            </a:r>
            <a:r>
              <a:rPr lang="it-IT" b="1" dirty="0" smtClean="0"/>
              <a:t>da EVITARE: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Ripetere gli stessi dati in più grafici, o sia in grafici sia tabelle</a:t>
            </a:r>
          </a:p>
          <a:p>
            <a:endParaRPr lang="it-IT" dirty="0"/>
          </a:p>
          <a:p>
            <a:r>
              <a:rPr lang="it-IT" dirty="0" smtClean="0"/>
              <a:t>Ripetere i dati di grafici e tabelle nel testo, senza analisi del loro significato</a:t>
            </a:r>
          </a:p>
          <a:p>
            <a:endParaRPr lang="it-IT" dirty="0"/>
          </a:p>
          <a:p>
            <a:r>
              <a:rPr lang="it-IT" dirty="0" smtClean="0"/>
              <a:t>Ignorare i dati inusuali (possono essere i più interessanti invece!)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i="1" dirty="0"/>
          </a:p>
          <a:p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338683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OBIETTIVO DA PERSEGUIRE: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Discussione logica, coerente, con 1 messaggio chiaro.</a:t>
            </a:r>
          </a:p>
          <a:p>
            <a:endParaRPr lang="it-IT" dirty="0"/>
          </a:p>
          <a:p>
            <a:r>
              <a:rPr lang="it-IT" dirty="0" smtClean="0"/>
              <a:t>Approfondita ma non prolissa, ben collegata con la letteratura. (es. simili?)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i="1" dirty="0"/>
          </a:p>
          <a:p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367392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OBIETTIVO DA PERSEGUIRE: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Discussione logica, coerente, con 1 messaggio chiaro.</a:t>
            </a:r>
          </a:p>
          <a:p>
            <a:endParaRPr lang="it-IT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Approfondita ma non prolissa, ben collegata con la letteratura. (es. simili?)</a:t>
            </a:r>
          </a:p>
          <a:p>
            <a:endParaRPr lang="it-IT" dirty="0"/>
          </a:p>
          <a:p>
            <a:r>
              <a:rPr lang="it-IT" dirty="0" smtClean="0"/>
              <a:t>Permette di elaborare nuove teorie? Quali? </a:t>
            </a:r>
          </a:p>
          <a:p>
            <a:endParaRPr lang="it-IT" dirty="0"/>
          </a:p>
          <a:p>
            <a:r>
              <a:rPr lang="it-IT" dirty="0" smtClean="0"/>
              <a:t>Quali dati mancano per permettere di elaborare nuove teorie? Quali controlli?</a:t>
            </a:r>
          </a:p>
          <a:p>
            <a:endParaRPr lang="it-IT" dirty="0"/>
          </a:p>
          <a:p>
            <a:r>
              <a:rPr lang="it-IT" dirty="0" smtClean="0"/>
              <a:t>Ci sono sufficienti esempi per estendere le osservazioni e generalizzarle?</a:t>
            </a:r>
          </a:p>
          <a:p>
            <a:endParaRPr lang="it-IT" dirty="0"/>
          </a:p>
          <a:p>
            <a:r>
              <a:rPr lang="it-IT" dirty="0" smtClean="0"/>
              <a:t>Che tipo di altri composti servirebbero per completare una buona libreria? </a:t>
            </a:r>
          </a:p>
          <a:p>
            <a:endParaRPr lang="it-IT" dirty="0"/>
          </a:p>
          <a:p>
            <a:r>
              <a:rPr lang="it-IT" dirty="0" smtClean="0"/>
              <a:t>(variazione strutturale composti chimici: per gruppo funzionale, oppure per proprietà come idrofobicità o aromaticità, oppure per posizione del gruppo sostituente, ecc.)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i="1" dirty="0"/>
          </a:p>
          <a:p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1650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4. RISULTATI e DISCUSSIONE</a:t>
            </a:r>
          </a:p>
          <a:p>
            <a:endParaRPr lang="it-IT" dirty="0" smtClean="0"/>
          </a:p>
          <a:p>
            <a:r>
              <a:rPr lang="it-IT" b="1" dirty="0" smtClean="0"/>
              <a:t>OBIETTIVO DA PERSEGUIRE: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Discussione logica, coerente, con 1 messaggio chiaro.</a:t>
            </a:r>
          </a:p>
          <a:p>
            <a:endParaRPr lang="it-IT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Approfondita ma non prolissa, ben collegata con la letteratura. (es. simili?)</a:t>
            </a:r>
          </a:p>
          <a:p>
            <a:endParaRPr lang="it-IT" dirty="0"/>
          </a:p>
          <a:p>
            <a:r>
              <a:rPr lang="it-IT" dirty="0" smtClean="0"/>
              <a:t>Permette di elaborare nuove teorie? Quali? </a:t>
            </a:r>
          </a:p>
          <a:p>
            <a:endParaRPr lang="it-IT" dirty="0"/>
          </a:p>
          <a:p>
            <a:r>
              <a:rPr lang="it-IT" dirty="0" smtClean="0"/>
              <a:t>Espressioni utili:</a:t>
            </a:r>
          </a:p>
          <a:p>
            <a:endParaRPr lang="it-IT" dirty="0"/>
          </a:p>
          <a:p>
            <a:r>
              <a:rPr lang="it-IT" i="1" dirty="0" smtClean="0"/>
              <a:t>Questi dati suggeriscono…. Come riportato anche per…</a:t>
            </a:r>
          </a:p>
          <a:p>
            <a:r>
              <a:rPr lang="it-IT" i="1" dirty="0" smtClean="0"/>
              <a:t>Una possibile spiegazione…. Un’altra possibilità…</a:t>
            </a:r>
          </a:p>
          <a:p>
            <a:r>
              <a:rPr lang="it-IT" i="1" dirty="0" smtClean="0"/>
              <a:t>Questa ipotesi potrebbe essere verificata con…</a:t>
            </a:r>
          </a:p>
          <a:p>
            <a:r>
              <a:rPr lang="it-IT" i="1" dirty="0" smtClean="0"/>
              <a:t>Ulteriori studi sono necessari su composti (quali? Isomeri ecc.)…</a:t>
            </a:r>
          </a:p>
          <a:p>
            <a:r>
              <a:rPr lang="it-IT" i="1" dirty="0" smtClean="0"/>
              <a:t>Se questa ipotesi fosse corretta…</a:t>
            </a:r>
          </a:p>
          <a:p>
            <a:r>
              <a:rPr lang="it-IT" i="1" dirty="0" smtClean="0"/>
              <a:t>Sfortunatamente il limitato numero di esempi oggetto di studio, non permette una generalizzazione di queste osservazioni. (perchè? Cosa si può fare in futuro?)</a:t>
            </a:r>
          </a:p>
          <a:p>
            <a:endParaRPr lang="it-IT" i="1" dirty="0"/>
          </a:p>
          <a:p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233102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</a:rPr>
              <a:t>5</a:t>
            </a:r>
            <a:r>
              <a:rPr lang="it-IT" sz="2400" b="1" dirty="0" smtClean="0">
                <a:solidFill>
                  <a:srgbClr val="0000FF"/>
                </a:solidFill>
              </a:rPr>
              <a:t>. MATERIALI E METODI</a:t>
            </a:r>
          </a:p>
          <a:p>
            <a:endParaRPr lang="it-IT" dirty="0" smtClean="0"/>
          </a:p>
          <a:p>
            <a:r>
              <a:rPr lang="it-IT" b="1" dirty="0" smtClean="0"/>
              <a:t>OBIETTIVO DA PERSEGUIRE: </a:t>
            </a:r>
          </a:p>
          <a:p>
            <a:r>
              <a:rPr lang="it-IT" dirty="0"/>
              <a:t> </a:t>
            </a:r>
          </a:p>
          <a:p>
            <a:r>
              <a:rPr lang="it-IT" dirty="0" smtClean="0"/>
              <a:t>Permettere ad altri di poter ripetere gli esperimenti e riprodurre i risultati</a:t>
            </a:r>
          </a:p>
          <a:p>
            <a:endParaRPr lang="it-IT" dirty="0"/>
          </a:p>
          <a:p>
            <a:r>
              <a:rPr lang="it-IT" dirty="0" smtClean="0"/>
              <a:t>Deve essere un testo conciso ma con tutti i dettagli necessari</a:t>
            </a:r>
          </a:p>
          <a:p>
            <a:endParaRPr lang="it-IT" dirty="0"/>
          </a:p>
          <a:p>
            <a:r>
              <a:rPr lang="it-IT" dirty="0" smtClean="0"/>
              <a:t>Importante aver scritto un buon lab book</a:t>
            </a:r>
          </a:p>
          <a:p>
            <a:endParaRPr lang="it-IT" dirty="0"/>
          </a:p>
          <a:p>
            <a:r>
              <a:rPr lang="it-IT" dirty="0" smtClean="0"/>
              <a:t>Osservazioni possono essere utili </a:t>
            </a:r>
          </a:p>
          <a:p>
            <a:endParaRPr lang="it-IT" dirty="0"/>
          </a:p>
          <a:p>
            <a:r>
              <a:rPr lang="it-IT" dirty="0" smtClean="0"/>
              <a:t>(</a:t>
            </a:r>
            <a:r>
              <a:rPr lang="it-IT" i="1" dirty="0" smtClean="0"/>
              <a:t>Dopo 10 minuti, la miscela di reazione assume un colore rosaceo… Un precipitato è osservabile dopo 2 ore…</a:t>
            </a:r>
            <a:r>
              <a:rPr lang="it-IT" dirty="0" smtClean="0"/>
              <a:t>) </a:t>
            </a:r>
            <a:endParaRPr lang="it-IT" i="1" dirty="0" smtClean="0"/>
          </a:p>
          <a:p>
            <a:endParaRPr lang="it-IT" i="1" dirty="0"/>
          </a:p>
          <a:p>
            <a:r>
              <a:rPr lang="it-IT" i="1" dirty="0" smtClean="0"/>
              <a:t>Attenzione alle note di sicurezza! Sono sempre utili… (chiedete al supervisor)</a:t>
            </a:r>
          </a:p>
          <a:p>
            <a:r>
              <a:rPr lang="it-IT" i="1" dirty="0" smtClean="0"/>
              <a:t>Es. … con una spatola di legno per evitare scintille.</a:t>
            </a:r>
          </a:p>
          <a:p>
            <a:r>
              <a:rPr lang="it-IT" i="1" dirty="0" smtClean="0"/>
              <a:t>… in un bagno da ghiaccio essendo la reazione esotermica. </a:t>
            </a:r>
            <a:endParaRPr lang="it-IT" i="1" dirty="0"/>
          </a:p>
          <a:p>
            <a:r>
              <a:rPr lang="it-IT" i="1" dirty="0" smtClean="0"/>
              <a:t>…Nota: la soluzione piraña va maneggiata con estrema attenzione, in quanto molto reattiva e corrosiva.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067" y="67734"/>
            <a:ext cx="2836333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6. CONCLUSIONI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44991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6. CONCLUSIONI</a:t>
            </a:r>
          </a:p>
          <a:p>
            <a:endParaRPr lang="it-IT" dirty="0" smtClean="0"/>
          </a:p>
          <a:p>
            <a:r>
              <a:rPr lang="it-IT" dirty="0" smtClean="0"/>
              <a:t>Qual è il messaggio CHIAVE che riassume tutta la tesi?</a:t>
            </a:r>
          </a:p>
          <a:p>
            <a:endParaRPr lang="it-IT" dirty="0"/>
          </a:p>
          <a:p>
            <a:r>
              <a:rPr lang="it-IT" dirty="0" smtClean="0"/>
              <a:t>La conclusione deve essere ricollegata alla domanda iniziale e ai metodi usati</a:t>
            </a:r>
          </a:p>
          <a:p>
            <a:endParaRPr lang="it-IT" dirty="0"/>
          </a:p>
          <a:p>
            <a:r>
              <a:rPr lang="it-IT" dirty="0" smtClean="0"/>
              <a:t>Meglio focalizzarsi su 1-2 messaggi chiave. </a:t>
            </a:r>
          </a:p>
          <a:p>
            <a:endParaRPr lang="it-IT" dirty="0"/>
          </a:p>
          <a:p>
            <a:r>
              <a:rPr lang="it-IT" dirty="0" smtClean="0"/>
              <a:t>Eventualmente, nelle parti successive si possono menzionare le conclusioni «minori» e le domande aperte che quindi gettano le basi per studi successivi</a:t>
            </a:r>
          </a:p>
        </p:txBody>
      </p:sp>
    </p:spTree>
    <p:extLst>
      <p:ext uri="{BB962C8B-B14F-4D97-AF65-F5344CB8AC3E}">
        <p14:creationId xmlns:p14="http://schemas.microsoft.com/office/powerpoint/2010/main" val="6271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6. CONCLUSIONI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26068" y="1219199"/>
            <a:ext cx="673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Quali sono i risultati che hai ottenuto?</a:t>
            </a:r>
          </a:p>
          <a:p>
            <a:endParaRPr lang="it-IT" dirty="0"/>
          </a:p>
          <a:p>
            <a:r>
              <a:rPr lang="it-IT" i="1" dirty="0"/>
              <a:t>Es. In conclusione, sono stati sintetizzati X composti (quali?)… Tutti i composti sono stati purificati e caratterizzati tramite….</a:t>
            </a:r>
          </a:p>
          <a:p>
            <a:r>
              <a:rPr lang="it-IT" i="1" dirty="0"/>
              <a:t>La reazione di ozonolisi è stata effettuata….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96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6. CONCLUSIONI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26068" y="1219199"/>
            <a:ext cx="673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Quali sono i risultati che hai ottenuto?</a:t>
            </a:r>
          </a:p>
          <a:p>
            <a:endParaRPr lang="it-IT" dirty="0"/>
          </a:p>
          <a:p>
            <a:r>
              <a:rPr lang="it-IT" dirty="0" smtClean="0"/>
              <a:t>Quali sono i contributi di NUOVA CONOSCENZA che la tua tesi apporta?</a:t>
            </a:r>
          </a:p>
          <a:p>
            <a:endParaRPr lang="it-IT" dirty="0"/>
          </a:p>
          <a:p>
            <a:r>
              <a:rPr lang="it-IT" i="1" dirty="0" smtClean="0"/>
              <a:t>Es. Per la prima volta… Contrariamente alle aspettative,…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10794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666" y="524933"/>
            <a:ext cx="780344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Altre buone norme di scrittura:</a:t>
            </a:r>
          </a:p>
          <a:p>
            <a:endParaRPr lang="it-IT" dirty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Usare VERBI che comunichino l’AZIONE, cercando di evitare strutture passive e con verbi ausiliari essere/avere + nome.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Riconoscere ed evitare TAUTOLOGIE e CONTRADDIZIONI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Riferisci gli AGGETTIVI giusti ai nomi e non creare strutture ambigue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Es. «modelli di enzimi sempre più accurati»   «modelli sempre più accurati di enzimi» (chi è accurato? deve stare vicino al nome a cui si riferisce)       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01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6. CONCLUSIONI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26068" y="1219199"/>
            <a:ext cx="673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Quali sono i risultati che hai ottenuto?</a:t>
            </a:r>
          </a:p>
          <a:p>
            <a:endParaRPr lang="it-IT" dirty="0"/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Quali sono i contributi di NUOVA CONOSCENZA che la tua tesi apporta?</a:t>
            </a:r>
          </a:p>
          <a:p>
            <a:endParaRPr lang="it-IT" dirty="0"/>
          </a:p>
          <a:p>
            <a:r>
              <a:rPr lang="it-IT" dirty="0" smtClean="0"/>
              <a:t>Come potrebbero essere migliorati i metodi per i ricercatori che continueranno il lavoro in futuro?</a:t>
            </a:r>
          </a:p>
          <a:p>
            <a:endParaRPr lang="it-IT" dirty="0"/>
          </a:p>
          <a:p>
            <a:r>
              <a:rPr lang="it-IT" i="1" dirty="0" smtClean="0"/>
              <a:t>Es. Il composto X si è rivelato particolarmente insolubile, tuttavia si è riscontrato che quesot problema può essere ovviato utilizzando invece il suo sale Y….In futuro, sarà utile pertanto…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6443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6. CONCLUSIONI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26068" y="1219199"/>
            <a:ext cx="673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Quali sono i risultati che hai ottenuto?</a:t>
            </a:r>
          </a:p>
          <a:p>
            <a:endParaRPr lang="it-IT" dirty="0"/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Quali sono i contributi di NUOVA CONOSCENZA che la tua tesi apporta?</a:t>
            </a:r>
          </a:p>
          <a:p>
            <a:endParaRPr lang="it-IT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Come potrebbero essere migliorati i metodi per i ricercatori che continueranno il lavoro in futuro?</a:t>
            </a:r>
          </a:p>
          <a:p>
            <a:endParaRPr lang="it-IT" dirty="0"/>
          </a:p>
          <a:p>
            <a:r>
              <a:rPr lang="it-IT" dirty="0" smtClean="0"/>
              <a:t>Il tuo lavoro ha aperto nuove strade/prospettive?</a:t>
            </a:r>
          </a:p>
          <a:p>
            <a:endParaRPr lang="it-IT" dirty="0"/>
          </a:p>
          <a:p>
            <a:r>
              <a:rPr lang="it-IT" dirty="0" smtClean="0"/>
              <a:t>Quali sono le implicazioni più ampie per il settore di ricerca?</a:t>
            </a:r>
          </a:p>
          <a:p>
            <a:endParaRPr lang="it-IT" dirty="0"/>
          </a:p>
          <a:p>
            <a:r>
              <a:rPr lang="it-IT" i="1" dirty="0" smtClean="0"/>
              <a:t>L’ozono generato in situ dall’aria tramite irradiazione UV ha ossidato…. </a:t>
            </a:r>
          </a:p>
          <a:p>
            <a:r>
              <a:rPr lang="it-IT" i="1" dirty="0" smtClean="0"/>
              <a:t>I risultati XPS hanno evidenziato una maggior presenza di gruppi carbonilici rispetto ai carbossilici. Ciò è in contrasto con la letteratura…</a:t>
            </a:r>
          </a:p>
          <a:p>
            <a:r>
              <a:rPr lang="it-IT" i="1" dirty="0" smtClean="0"/>
              <a:t>E’ possibile che il meccanismo di reazione… In futuro, sarà utile…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7004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734" y="601132"/>
            <a:ext cx="7490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6. CONCLUSIONI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26068" y="1219199"/>
            <a:ext cx="673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Concludere con frasi semplici e incisive – vantaggi?</a:t>
            </a:r>
            <a:endParaRPr lang="it-IT" b="1" dirty="0"/>
          </a:p>
          <a:p>
            <a:endParaRPr lang="it-IT" i="1" dirty="0"/>
          </a:p>
          <a:p>
            <a:r>
              <a:rPr lang="it-IT" i="1" dirty="0" smtClean="0"/>
              <a:t>Es. Il generatore di ozono è quindi un valido strumento per l’ossidazione di… Permette una resa quantitativa senza necessità di purificazione. Il processo non genera scarti di alcun genere…</a:t>
            </a:r>
          </a:p>
          <a:p>
            <a:r>
              <a:rPr lang="it-IT" i="1" dirty="0" smtClean="0"/>
              <a:t>Questo approccio è quindi notevolmente preferibile alle alternative in fase liquida, che invece producono grandi volumi di rifiuti da smaltire (provenienti dai lavaggi), …</a:t>
            </a:r>
          </a:p>
          <a:p>
            <a:r>
              <a:rPr lang="it-IT" i="1" dirty="0" smtClean="0"/>
              <a:t>In futuro, sarà interessante valutare anche altre reazioni in fase gassosa al fine di trovare ulteriori metodi sostenibili per…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2063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666" y="524933"/>
            <a:ext cx="780344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Altre buone norme di scrittura:</a:t>
            </a:r>
          </a:p>
          <a:p>
            <a:endParaRPr lang="it-IT" dirty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Usare VERBI che comunichino l’AZIONE, cercando di evitare strutture passive e con verbi ausiliari essere/avere + nome.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Riconoscere ed evitare TAUTOLOGIE e CONTRADDIZIONI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Riferisci gli AGGETTIVI giusti ai nomi e non creare strutture ambigue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Attenzione alle PROPOSIZIONI corrette: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      Es. «la sintesi </a:t>
            </a:r>
            <a:r>
              <a:rPr lang="it-IT" i="1" dirty="0" smtClean="0">
                <a:sym typeface="Wingdings" panose="05000000000000000000" pitchFamily="2" charset="2"/>
              </a:rPr>
              <a:t>per</a:t>
            </a:r>
            <a:r>
              <a:rPr lang="it-IT" dirty="0" smtClean="0">
                <a:sym typeface="Wingdings" panose="05000000000000000000" pitchFamily="2" charset="2"/>
              </a:rPr>
              <a:t> fase solida»  «la sintesi </a:t>
            </a:r>
            <a:r>
              <a:rPr lang="it-IT" i="1" dirty="0" smtClean="0">
                <a:sym typeface="Wingdings" panose="05000000000000000000" pitchFamily="2" charset="2"/>
              </a:rPr>
              <a:t>in</a:t>
            </a:r>
            <a:r>
              <a:rPr lang="it-IT" dirty="0" smtClean="0">
                <a:sym typeface="Wingdings" panose="05000000000000000000" pitchFamily="2" charset="2"/>
              </a:rPr>
              <a:t> fase solida»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      «la purificazione </a:t>
            </a:r>
            <a:r>
              <a:rPr lang="it-IT" i="1" dirty="0" smtClean="0">
                <a:sym typeface="Wingdings" panose="05000000000000000000" pitchFamily="2" charset="2"/>
              </a:rPr>
              <a:t>su</a:t>
            </a:r>
            <a:r>
              <a:rPr lang="it-IT" dirty="0" smtClean="0">
                <a:sym typeface="Wingdings" panose="05000000000000000000" pitchFamily="2" charset="2"/>
              </a:rPr>
              <a:t> colonna»   «la purificazione </a:t>
            </a:r>
            <a:r>
              <a:rPr lang="it-IT" i="1" dirty="0" smtClean="0">
                <a:sym typeface="Wingdings" panose="05000000000000000000" pitchFamily="2" charset="2"/>
              </a:rPr>
              <a:t>in</a:t>
            </a:r>
            <a:r>
              <a:rPr lang="it-IT" dirty="0" smtClean="0">
                <a:sym typeface="Wingdings" panose="05000000000000000000" pitchFamily="2" charset="2"/>
              </a:rPr>
              <a:t> colonna» o </a:t>
            </a:r>
            <a:r>
              <a:rPr lang="it-IT" i="1" dirty="0" smtClean="0">
                <a:sym typeface="Wingdings" panose="05000000000000000000" pitchFamily="2" charset="2"/>
              </a:rPr>
              <a:t>tramite</a:t>
            </a:r>
          </a:p>
          <a:p>
            <a:r>
              <a:rPr lang="it-IT" i="1" dirty="0">
                <a:sym typeface="Wingdings" panose="05000000000000000000" pitchFamily="2" charset="2"/>
              </a:rPr>
              <a:t> </a:t>
            </a:r>
            <a:r>
              <a:rPr lang="it-IT" i="1" dirty="0" smtClean="0">
                <a:sym typeface="Wingdings" panose="05000000000000000000" pitchFamily="2" charset="2"/>
              </a:rPr>
              <a:t>      </a:t>
            </a:r>
            <a:r>
              <a:rPr lang="it-IT" dirty="0" smtClean="0">
                <a:sym typeface="Wingdings" panose="05000000000000000000" pitchFamily="2" charset="2"/>
              </a:rPr>
              <a:t>«analisi </a:t>
            </a:r>
            <a:r>
              <a:rPr lang="it-IT" i="1" dirty="0" smtClean="0">
                <a:sym typeface="Wingdings" panose="05000000000000000000" pitchFamily="2" charset="2"/>
              </a:rPr>
              <a:t>con</a:t>
            </a:r>
            <a:r>
              <a:rPr lang="it-IT" dirty="0" smtClean="0">
                <a:sym typeface="Wingdings" panose="05000000000000000000" pitchFamily="2" charset="2"/>
              </a:rPr>
              <a:t> NMR»  «analisi </a:t>
            </a:r>
            <a:r>
              <a:rPr lang="it-IT" i="1" dirty="0" smtClean="0">
                <a:sym typeface="Wingdings" panose="05000000000000000000" pitchFamily="2" charset="2"/>
              </a:rPr>
              <a:t>tramite</a:t>
            </a:r>
            <a:r>
              <a:rPr lang="it-IT" dirty="0" smtClean="0">
                <a:sym typeface="Wingdings" panose="05000000000000000000" pitchFamily="2" charset="2"/>
              </a:rPr>
              <a:t> NMR»</a:t>
            </a:r>
          </a:p>
        </p:txBody>
      </p:sp>
    </p:spTree>
    <p:extLst>
      <p:ext uri="{BB962C8B-B14F-4D97-AF65-F5344CB8AC3E}">
        <p14:creationId xmlns:p14="http://schemas.microsoft.com/office/powerpoint/2010/main" val="39110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666" y="524933"/>
            <a:ext cx="780344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Altre buone norme di scrittura:</a:t>
            </a:r>
          </a:p>
          <a:p>
            <a:endParaRPr lang="it-IT" dirty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Usare VERBI che comunichino l’AZIONE, cercando di evitare strutture passive e con verbi ausiliari essere/avere + nome.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Riconoscere ed evitare TAUTOLOGIE e CONTRADDIZIONI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Riferisci gli AGGETTIVI giusti ai nomi e non creare strutture ambigue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Attenzione alle PROPOSIZIONI corrette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Usa POCHI aggettivi e che siano accurati, moderati  e con significato utile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     Es. «numerosi segnali (NMR)»  quanti?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   «insostituibili»  «utili» – spiega </a:t>
            </a:r>
            <a:r>
              <a:rPr lang="it-IT" dirty="0" err="1" smtClean="0">
                <a:sym typeface="Wingdings" panose="05000000000000000000" pitchFamily="2" charset="2"/>
              </a:rPr>
              <a:t>perchè</a:t>
            </a:r>
            <a:endParaRPr lang="it-IT" dirty="0" smtClean="0">
              <a:sym typeface="Wingdings" panose="05000000000000000000" pitchFamily="2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312" y="4123266"/>
            <a:ext cx="2544287" cy="251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666" y="524933"/>
            <a:ext cx="780344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Altre buone norme di scrittura:</a:t>
            </a:r>
          </a:p>
          <a:p>
            <a:endParaRPr lang="it-IT" dirty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Usare VERBI che comunichino l’AZIONE, cercando di evitare strutture passive e con verbi ausiliari essere/avere + nome.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Riconoscere ed evitare TAUTOLOGIE e CONTRADDIZIONI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Riferisci gli AGGETTIVI giusti ai nomi e non creare strutture ambigue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Attenzione alle PROPOSIZIONI corrette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Usa POCHI aggettivi e che siano accurati, moderati  e con significato utile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Non usare lo stesso termine per cose diverse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     Es. «sistema», «elemento»… evita situazioni ambigue in cui con lo stesso termine ti riferisci a cose diverse nel testo</a:t>
            </a:r>
          </a:p>
        </p:txBody>
      </p:sp>
    </p:spTree>
    <p:extLst>
      <p:ext uri="{BB962C8B-B14F-4D97-AF65-F5344CB8AC3E}">
        <p14:creationId xmlns:p14="http://schemas.microsoft.com/office/powerpoint/2010/main" val="14188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666" y="524933"/>
            <a:ext cx="780344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Altre buone norme di scrittura:</a:t>
            </a:r>
          </a:p>
          <a:p>
            <a:endParaRPr lang="it-IT" dirty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Usare VERBI che comunichino l’AZIONE, cercando di evitare strutture passive e con verbi ausiliari essere/avere + nome.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Riconoscere ed evitare TAUTOLOGIE e CONTRADDIZIONI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Riferisci gli AGGETTIVI giusti ai nomi e non creare strutture ambigue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Attenzione alle PROPOSIZIONI corrette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Usa POCHI aggettivi e che siano accurati, moderati  e con significato utile</a:t>
            </a:r>
          </a:p>
          <a:p>
            <a:pPr marL="342900" indent="-342900">
              <a:buAutoNum type="arabicPeriod"/>
            </a:pPr>
            <a:endParaRPr lang="it-IT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Non usare lo stesso termine per cose diverse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Usa il CORSIVO per i termini stranieri poco comuni e il latino, altrimenti evita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Es. </a:t>
            </a:r>
            <a:r>
              <a:rPr lang="it-IT" i="1" dirty="0" smtClean="0">
                <a:sym typeface="Wingdings" panose="05000000000000000000" pitchFamily="2" charset="2"/>
              </a:rPr>
              <a:t>in vitro, in vivo, via, ad hoc, de novo</a:t>
            </a:r>
            <a:endParaRPr lang="it-IT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1217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5132" y="499533"/>
            <a:ext cx="78034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COSE DA EVITARE</a:t>
            </a:r>
          </a:p>
          <a:p>
            <a:endParaRPr lang="it-IT" dirty="0" smtClean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GRASSETTO, SOTTOLINEATURE, CORSIVO, ecc. e virgolette!!! (soprattutto per usare termini poco appropriati, meglio cambiare termine)</a:t>
            </a:r>
          </a:p>
          <a:p>
            <a:endParaRPr lang="it-IT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1946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5132" y="499533"/>
            <a:ext cx="78034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00FF"/>
                </a:solidFill>
              </a:rPr>
              <a:t>COSE DA EVITARE</a:t>
            </a:r>
          </a:p>
          <a:p>
            <a:endParaRPr lang="it-IT" dirty="0" smtClean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GRASSETTO, SOTTOLINEATURE, CORSIVO, ecc. e virgolette!!! (soprattutto per usare termini poco appropriati, meglio cambiare termine)</a:t>
            </a:r>
          </a:p>
          <a:p>
            <a:pPr marL="342900" indent="-342900">
              <a:buAutoNum type="arabicPeriod"/>
            </a:pPr>
            <a:endParaRPr lang="it-IT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sym typeface="Wingdings" panose="05000000000000000000" pitchFamily="2" charset="2"/>
              </a:rPr>
              <a:t>Locuzioni quali «il fatto che», «comunque», «eccetera», «a proposito di»,</a:t>
            </a:r>
          </a:p>
        </p:txBody>
      </p:sp>
    </p:spTree>
    <p:extLst>
      <p:ext uri="{BB962C8B-B14F-4D97-AF65-F5344CB8AC3E}">
        <p14:creationId xmlns:p14="http://schemas.microsoft.com/office/powerpoint/2010/main" val="6047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1866</TotalTime>
  <Words>2315</Words>
  <Application>Microsoft Office PowerPoint</Application>
  <PresentationFormat>On-screen Show (4:3)</PresentationFormat>
  <Paragraphs>340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</dc:creator>
  <cp:lastModifiedBy>author</cp:lastModifiedBy>
  <cp:revision>39</cp:revision>
  <dcterms:created xsi:type="dcterms:W3CDTF">2019-04-29T16:12:15Z</dcterms:created>
  <dcterms:modified xsi:type="dcterms:W3CDTF">2019-05-10T11:37:28Z</dcterms:modified>
</cp:coreProperties>
</file>