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71" r:id="rId10"/>
    <p:sldId id="264" r:id="rId11"/>
    <p:sldId id="263" r:id="rId12"/>
    <p:sldId id="273" r:id="rId13"/>
    <p:sldId id="272" r:id="rId14"/>
    <p:sldId id="274" r:id="rId15"/>
    <p:sldId id="275" r:id="rId16"/>
    <p:sldId id="284" r:id="rId17"/>
    <p:sldId id="279" r:id="rId18"/>
    <p:sldId id="280" r:id="rId19"/>
    <p:sldId id="276" r:id="rId20"/>
    <p:sldId id="286" r:id="rId21"/>
    <p:sldId id="288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29" autoAdjust="0"/>
  </p:normalViewPr>
  <p:slideViewPr>
    <p:cSldViewPr snapToGrid="0" snapToObjects="1"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0CB03-8AC4-6D41-9892-30D77CEF6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3CE84F-A01F-4C45-8ACF-D8BEAE76C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47089-767B-1E41-A724-23F4541B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4467DE-48AA-6F41-B5BB-9B1852E7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BAAC99-2A75-084D-A9B4-932486AF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49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79EFFE-B69F-AD4D-B9F6-2B78EBDB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AE061E-CC13-154F-8882-CF1ECF2F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3214F5-EBDD-C147-8B10-FA4E82CC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4364E8-0984-D949-9D33-002800DC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7F8E72-E241-5E41-A326-8216C217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1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A6A29B3-ED0A-1E48-9572-359DEB088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BA22F3-43CD-4546-82C0-44EB3634D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E242D9-EE96-E94F-A2B2-0673C215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ADEB5-0B67-2046-BD19-B1EF037B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E5E6D-7A8D-1D42-B122-EF9B79A6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5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456FB-A6FA-3147-AB74-3CA2030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5464E5-1F5D-FC41-B529-639312EC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E05AC9-04C9-924F-AF45-6C68AE8C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8AA45E-33D8-0A4D-96CF-EE0C8114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54ED4-9BBC-1E4F-88D5-E78EC9B0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7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1D7F6-EE65-4742-B260-D5441F2D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8E6002-F1D6-EB4C-8FEA-9A18F480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5BD304-0E65-594E-8E28-5E28D073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9ED85-3F32-CF47-A1B0-B8F8B452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1C644-3AC5-8F47-9DEB-D2AACD52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0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A0198-FC1E-6E4C-8024-4A695F6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B726AF-4A66-1D45-9272-EF0B7AA2D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114E78-E9E2-794D-A5DC-7B5119168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C8D33F-FC4E-F44E-BA2E-6E30552D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04CF7F-0B2D-1041-9C54-02F575AE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18402-3BFB-C341-BA16-055DEC9B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385BF-953F-3742-8CBB-8DB21E21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41FEFE-E9DB-544B-8612-029256AC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CBCF35-0871-744C-A86B-2B635157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46DC42-07BA-834A-98AE-31FE08F0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F0AB6C-08B2-EF43-91A5-29B7E7C2E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ED5F1E8-4177-7A4F-BC1D-111086F4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6D1693-677B-5444-90F2-9351C4E5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A6B2C8-EEB6-7748-98DC-5D4EAFA7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8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E2179F-D45D-5E42-8AAA-5E4AB31C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365D5E-8969-F54F-A99B-EFD94A8F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F3AECC-06F4-D842-B820-069A586C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D06433-C9DC-A141-B6B7-6F02782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61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268492-BEA9-CC43-A0A9-3355B2D7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8A1782-FEA0-F443-8D72-4EEDE5C6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0185E0-B5AE-554E-A86F-53EC01EA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5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4E6E5-C21A-E249-A95F-6BB4B707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4EDD0-A14D-A746-AF77-0FCA5629F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F2C8AD-C2B1-E845-B3D0-CB269CDEC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5CEC86-44C3-8840-BDCF-C1711DEE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D73D1B-9926-3C4D-9BA0-86E9CDF6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392B53-E098-EF46-A912-64A17994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67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83AB4-6E42-8648-B3E7-DBB99530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F8E858-46F3-E040-8537-F084066F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E542BB-7FB3-B94C-90F0-FECA66217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604A71-2C4F-4842-A7CB-49862C1E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6CD656-C03C-8944-B301-A4419C0F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E54E49-AF7E-CE4E-846E-9AAEDCBC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70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E31C8F-B12C-D546-89BC-FE30CB54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275565-386C-6243-B7F4-B2995BC18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A9CE39-7932-C74D-A309-FD1280953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1071-DBD4-544E-A2E4-41F70151B414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22BA1-B246-BB4B-884B-589D49295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FB49EB-988E-CE49-A63A-64A5D0C0B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9679-134A-E346-8090-FCA825652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7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8306" y="875956"/>
            <a:ext cx="7669893" cy="2359513"/>
          </a:xfrm>
        </p:spPr>
        <p:txBody>
          <a:bodyPr>
            <a:normAutofit/>
          </a:bodyPr>
          <a:lstStyle/>
          <a:p>
            <a:r>
              <a:rPr lang="it-IT" dirty="0">
                <a:latin typeface="Garamond"/>
                <a:cs typeface="Garamond"/>
              </a:rPr>
              <a:t>Patrimonio intangibile e </a:t>
            </a:r>
            <a:br>
              <a:rPr lang="it-IT" dirty="0">
                <a:latin typeface="Garamond"/>
                <a:cs typeface="Garamond"/>
              </a:rPr>
            </a:br>
            <a:r>
              <a:rPr lang="it-IT" dirty="0">
                <a:latin typeface="Garamond"/>
                <a:cs typeface="Garamond"/>
              </a:rPr>
              <a:t>paesaggi nei distretti del vino </a:t>
            </a:r>
            <a:br>
              <a:rPr lang="it-IT" dirty="0">
                <a:latin typeface="Garamond"/>
                <a:cs typeface="Garamond"/>
              </a:rPr>
            </a:br>
            <a:r>
              <a:rPr lang="it-IT" dirty="0">
                <a:latin typeface="Garamond"/>
                <a:cs typeface="Garamond"/>
              </a:rPr>
              <a:t>del Friuli – Venezia Giulia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9629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I vini più diffusi</a:t>
            </a:r>
          </a:p>
        </p:txBody>
      </p:sp>
      <p:pic>
        <p:nvPicPr>
          <p:cNvPr id="4" name="Segnaposto contenuto 3" descr="Schermata 2015-11-18 alle 16.16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86" y="1825625"/>
            <a:ext cx="5859227" cy="4351338"/>
          </a:xfrm>
        </p:spPr>
      </p:pic>
    </p:spTree>
    <p:extLst>
      <p:ext uri="{BB962C8B-B14F-4D97-AF65-F5344CB8AC3E}">
        <p14:creationId xmlns:p14="http://schemas.microsoft.com/office/powerpoint/2010/main" val="179568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Le zone DOC</a:t>
            </a:r>
          </a:p>
        </p:txBody>
      </p:sp>
      <p:pic>
        <p:nvPicPr>
          <p:cNvPr id="4" name="Segnaposto contenuto 3" descr="Schermata 2015-11-18 alle 16.20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82" r="-19782"/>
          <a:stretch>
            <a:fillRect/>
          </a:stretch>
        </p:blipFill>
        <p:spPr>
          <a:xfrm>
            <a:off x="1283852" y="2815106"/>
            <a:ext cx="6422802" cy="3532294"/>
          </a:xfrm>
        </p:spPr>
      </p:pic>
    </p:spTree>
    <p:extLst>
      <p:ext uri="{BB962C8B-B14F-4D97-AF65-F5344CB8AC3E}">
        <p14:creationId xmlns:p14="http://schemas.microsoft.com/office/powerpoint/2010/main" val="14657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Frasca / </a:t>
            </a:r>
            <a:r>
              <a:rPr lang="it-IT" sz="4000" i="1" dirty="0" err="1">
                <a:latin typeface="Garamond"/>
                <a:cs typeface="Garamond"/>
              </a:rPr>
              <a:t>osmiza</a:t>
            </a:r>
            <a:r>
              <a:rPr lang="it-IT" sz="4000" i="1" dirty="0">
                <a:latin typeface="Garamond"/>
                <a:cs typeface="Garamond"/>
              </a:rPr>
              <a:t> / osmica</a:t>
            </a:r>
          </a:p>
        </p:txBody>
      </p:sp>
      <p:pic>
        <p:nvPicPr>
          <p:cNvPr id="7" name="Segnaposto contenuto 6" descr="Schermata 2015-11-18 alle 16.46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 b="15034"/>
          <a:stretch>
            <a:fillRect/>
          </a:stretch>
        </p:blipFill>
        <p:spPr>
          <a:xfrm>
            <a:off x="1670389" y="2304293"/>
            <a:ext cx="5608314" cy="3084357"/>
          </a:xfrm>
        </p:spPr>
      </p:pic>
    </p:spTree>
    <p:extLst>
      <p:ext uri="{BB962C8B-B14F-4D97-AF65-F5344CB8AC3E}">
        <p14:creationId xmlns:p14="http://schemas.microsoft.com/office/powerpoint/2010/main" val="204329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681325" cy="1480439"/>
          </a:xfrm>
        </p:spPr>
        <p:txBody>
          <a:bodyPr>
            <a:noAutofit/>
          </a:bodyPr>
          <a:lstStyle/>
          <a:p>
            <a:r>
              <a:rPr lang="it-IT" sz="4000" dirty="0">
                <a:latin typeface="Garamond"/>
                <a:cs typeface="Garamond"/>
              </a:rPr>
              <a:t>Sauvignon</a:t>
            </a:r>
            <a:br>
              <a:rPr lang="it-IT" sz="4000" dirty="0">
                <a:latin typeface="Garamond"/>
                <a:cs typeface="Garamond"/>
              </a:rPr>
            </a:br>
            <a:r>
              <a:rPr lang="it-IT" sz="4000" dirty="0">
                <a:latin typeface="Garamond"/>
                <a:cs typeface="Garamond"/>
              </a:rPr>
              <a:t> (connection)</a:t>
            </a:r>
          </a:p>
        </p:txBody>
      </p:sp>
      <p:pic>
        <p:nvPicPr>
          <p:cNvPr id="4" name="Segnaposto contenuto 3" descr="Schermata 2015-11-18 alle 17.24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629" r="-321629"/>
          <a:stretch>
            <a:fillRect/>
          </a:stretch>
        </p:blipFill>
        <p:spPr>
          <a:xfrm>
            <a:off x="944037" y="345980"/>
            <a:ext cx="11500082" cy="6324602"/>
          </a:xfrm>
        </p:spPr>
      </p:pic>
    </p:spTree>
    <p:extLst>
      <p:ext uri="{BB962C8B-B14F-4D97-AF65-F5344CB8AC3E}">
        <p14:creationId xmlns:p14="http://schemas.microsoft.com/office/powerpoint/2010/main" val="255889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Tocai e Tokaj</a:t>
            </a:r>
          </a:p>
        </p:txBody>
      </p:sp>
      <p:pic>
        <p:nvPicPr>
          <p:cNvPr id="4" name="Segnaposto contenuto 3" descr="Schermata 2015-11-18 alle 17.41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11" r="-86111"/>
          <a:stretch>
            <a:fillRect/>
          </a:stretch>
        </p:blipFill>
        <p:spPr>
          <a:xfrm>
            <a:off x="0" y="2718467"/>
            <a:ext cx="5504406" cy="3092627"/>
          </a:xfrm>
        </p:spPr>
      </p:pic>
      <p:pic>
        <p:nvPicPr>
          <p:cNvPr id="5" name="Immagine 4" descr="Schermata 2015-11-18 alle 17.40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72" y="2718467"/>
            <a:ext cx="3559234" cy="30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6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La regione del Tokaj e il Friuli</a:t>
            </a:r>
          </a:p>
        </p:txBody>
      </p:sp>
      <p:pic>
        <p:nvPicPr>
          <p:cNvPr id="4" name="Segnaposto contenuto 3" descr="Schermata 2015-11-18 alle 17.39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4" r="-18004"/>
          <a:stretch>
            <a:fillRect/>
          </a:stretch>
        </p:blipFill>
        <p:spPr>
          <a:xfrm>
            <a:off x="0" y="2465927"/>
            <a:ext cx="4929847" cy="2711226"/>
          </a:xfrm>
        </p:spPr>
      </p:pic>
      <p:pic>
        <p:nvPicPr>
          <p:cNvPr id="5" name="Immagine 4" descr="Schermata 2015-11-18 alle 17.46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47" y="2477808"/>
            <a:ext cx="3307306" cy="26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3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563" y="570156"/>
            <a:ext cx="7756263" cy="1054250"/>
          </a:xfrm>
        </p:spPr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Il Friulano (Tipicamente Friulano)</a:t>
            </a:r>
          </a:p>
        </p:txBody>
      </p:sp>
      <p:pic>
        <p:nvPicPr>
          <p:cNvPr id="4" name="Segnaposto contenuto 3" descr="Schermata 2015-11-19 alle 10.25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9" r="-18149"/>
          <a:stretch>
            <a:fillRect/>
          </a:stretch>
        </p:blipFill>
        <p:spPr>
          <a:xfrm>
            <a:off x="457200" y="2684702"/>
            <a:ext cx="4553966" cy="250450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84" y="2787256"/>
            <a:ext cx="2240022" cy="24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Il Prosecco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14471"/>
            <a:ext cx="5133771" cy="2630139"/>
          </a:xfrm>
        </p:spPr>
        <p:txBody>
          <a:bodyPr/>
          <a:lstStyle/>
          <a:p>
            <a:r>
              <a:rPr lang="it-IT" dirty="0">
                <a:latin typeface="Garamond"/>
                <a:cs typeface="Garamond"/>
              </a:rPr>
              <a:t>Produzione bottiglie: 306 milioni</a:t>
            </a:r>
          </a:p>
          <a:p>
            <a:endParaRPr lang="it-IT" dirty="0">
              <a:latin typeface="Garamond"/>
              <a:cs typeface="Garamond"/>
            </a:endParaRPr>
          </a:p>
          <a:p>
            <a:r>
              <a:rPr lang="it-IT" dirty="0">
                <a:latin typeface="Garamond"/>
                <a:cs typeface="Garamond"/>
              </a:rPr>
              <a:t>Produzione doc prosecco: 2,2 milioni di ettolitri (Veneto 1,8; FVG 0,4)</a:t>
            </a:r>
          </a:p>
          <a:p>
            <a:endParaRPr lang="it-IT" dirty="0">
              <a:latin typeface="Garamond"/>
              <a:cs typeface="Garamond"/>
            </a:endParaRPr>
          </a:p>
        </p:txBody>
      </p:sp>
      <p:pic>
        <p:nvPicPr>
          <p:cNvPr id="4" name="Immagine 3" descr="Schermata 2015-11-18 alle 18.0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47" y="2551092"/>
            <a:ext cx="1686102" cy="24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latin typeface="Garamond"/>
                <a:cs typeface="Garamond"/>
              </a:rPr>
              <a:t>Prosecco </a:t>
            </a:r>
            <a:br>
              <a:rPr lang="it-IT" sz="4000" dirty="0">
                <a:latin typeface="Garamond"/>
                <a:cs typeface="Garamond"/>
              </a:rPr>
            </a:br>
            <a:r>
              <a:rPr lang="it-IT" sz="4000" dirty="0">
                <a:latin typeface="Garamond"/>
                <a:cs typeface="Garamond"/>
              </a:rPr>
              <a:t>(frazione del Comune di Trieste)</a:t>
            </a:r>
          </a:p>
        </p:txBody>
      </p:sp>
      <p:pic>
        <p:nvPicPr>
          <p:cNvPr id="4" name="Segnaposto contenuto 3" descr="Schermata 2015-11-18 alle 18.07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89" r="-21189"/>
          <a:stretch>
            <a:fillRect/>
          </a:stretch>
        </p:blipFill>
        <p:spPr>
          <a:xfrm>
            <a:off x="19635" y="2721047"/>
            <a:ext cx="4440854" cy="2442299"/>
          </a:xfrm>
        </p:spPr>
      </p:pic>
      <p:pic>
        <p:nvPicPr>
          <p:cNvPr id="6" name="Immagine 5" descr="Schermata 2015-11-18 alle 18.2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13" y="2721048"/>
            <a:ext cx="4167172" cy="24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5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Da Prosecco al Prosecco</a:t>
            </a:r>
          </a:p>
        </p:txBody>
      </p:sp>
      <p:pic>
        <p:nvPicPr>
          <p:cNvPr id="4" name="Segnaposto contenuto 3" descr="Schermata 2015-11-18 alle 17.59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2" r="-17122"/>
          <a:stretch>
            <a:fillRect/>
          </a:stretch>
        </p:blipFill>
        <p:spPr>
          <a:xfrm>
            <a:off x="1408096" y="2911745"/>
            <a:ext cx="6091485" cy="3350082"/>
          </a:xfrm>
        </p:spPr>
      </p:pic>
    </p:spTree>
    <p:extLst>
      <p:ext uri="{BB962C8B-B14F-4D97-AF65-F5344CB8AC3E}">
        <p14:creationId xmlns:p14="http://schemas.microsoft.com/office/powerpoint/2010/main" val="52593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14 ottobre 2015</a:t>
            </a:r>
          </a:p>
        </p:txBody>
      </p:sp>
      <p:pic>
        <p:nvPicPr>
          <p:cNvPr id="4" name="Segnaposto contenuto 3" descr="Schermata 2015-11-18 alle 15.27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65338"/>
            <a:ext cx="7886700" cy="3871912"/>
          </a:xfrm>
        </p:spPr>
      </p:pic>
    </p:spTree>
    <p:extLst>
      <p:ext uri="{BB962C8B-B14F-4D97-AF65-F5344CB8AC3E}">
        <p14:creationId xmlns:p14="http://schemas.microsoft.com/office/powerpoint/2010/main" val="376817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(Happy?) </a:t>
            </a:r>
            <a:r>
              <a:rPr lang="it-IT" sz="4000" dirty="0" err="1">
                <a:latin typeface="Garamond"/>
                <a:cs typeface="Garamond"/>
              </a:rPr>
              <a:t>Ending</a:t>
            </a:r>
            <a:endParaRPr lang="it-IT" sz="4000" dirty="0">
              <a:latin typeface="Garamond"/>
              <a:cs typeface="Garamon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32271"/>
            <a:ext cx="8229600" cy="3480311"/>
          </a:xfrm>
        </p:spPr>
        <p:txBody>
          <a:bodyPr>
            <a:normAutofit/>
          </a:bodyPr>
          <a:lstStyle/>
          <a:p>
            <a:r>
              <a:rPr lang="it-IT" dirty="0">
                <a:latin typeface="Garamond"/>
                <a:cs typeface="Garamond"/>
              </a:rPr>
              <a:t>Il Friuli Venezia Giulia è una regione che ha deciso di utilizzare il proprio patrimonio intangibile come traino al suo sviluppo economico.</a:t>
            </a:r>
          </a:p>
          <a:p>
            <a:r>
              <a:rPr lang="it-IT" dirty="0">
                <a:latin typeface="Garamond"/>
                <a:cs typeface="Garamond"/>
              </a:rPr>
              <a:t>Il vino è stata identificato come elemento prioritario in questo processo.</a:t>
            </a:r>
          </a:p>
          <a:p>
            <a:r>
              <a:rPr lang="it-IT" dirty="0">
                <a:latin typeface="Garamond"/>
                <a:cs typeface="Garamond"/>
              </a:rPr>
              <a:t>Ciò è stato possibile perché esiste una oggettiva qualità del prodotto.</a:t>
            </a:r>
          </a:p>
          <a:p>
            <a:r>
              <a:rPr lang="it-IT" dirty="0">
                <a:latin typeface="Garamond"/>
                <a:cs typeface="Garamond"/>
              </a:rPr>
              <a:t>La fine del controllo (eredità del passato) sul territorio ha consentito lo sblocco degli investimenti anche in questa nicchia di settore.</a:t>
            </a:r>
          </a:p>
          <a:p>
            <a:r>
              <a:rPr lang="it-IT" dirty="0">
                <a:latin typeface="Garamond"/>
                <a:cs typeface="Garamond"/>
              </a:rPr>
              <a:t>Le scelte politiche (anche in materia turistica) dipendono da priorità economiche che la “politica” non riesce a controllare se non dispone di strumenti di conoscenza adeguati, ovvero di ragionamenti complessivi sul paesaggio, letto come sintesi tra uomo, ambiente e territorio. </a:t>
            </a:r>
          </a:p>
          <a:p>
            <a:endParaRPr lang="it-IT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9715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(Happy?) </a:t>
            </a:r>
            <a:r>
              <a:rPr lang="it-IT" sz="4000" dirty="0" err="1">
                <a:latin typeface="Garamond"/>
                <a:cs typeface="Garamond"/>
              </a:rPr>
              <a:t>Ending</a:t>
            </a:r>
            <a:endParaRPr lang="it-IT" sz="4000" dirty="0">
              <a:latin typeface="Garamond"/>
              <a:cs typeface="Garamon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101575"/>
            <a:ext cx="8229600" cy="3784038"/>
          </a:xfrm>
        </p:spPr>
        <p:txBody>
          <a:bodyPr/>
          <a:lstStyle/>
          <a:p>
            <a:r>
              <a:rPr lang="it-IT" dirty="0">
                <a:latin typeface="Garamond"/>
                <a:cs typeface="Garamond"/>
              </a:rPr>
              <a:t>Le scelte politiche (anche in materia turistica) dipendono da priorità economiche che la “politica” non riesce a controllare se non dispone di strumenti di conoscenza adeguati, ovvero di ragionamenti complessivi sul paesaggio, letto come sintesi tra uomo, ambiente e territorio.</a:t>
            </a:r>
          </a:p>
          <a:p>
            <a:endParaRPr lang="it-IT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0731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Al IV posto….</a:t>
            </a:r>
          </a:p>
        </p:txBody>
      </p:sp>
      <p:pic>
        <p:nvPicPr>
          <p:cNvPr id="5" name="Segnaposto contenuto 4" descr="Schermata 2015-11-18 alle 15.27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445" b="-64445"/>
          <a:stretch>
            <a:fillRect/>
          </a:stretch>
        </p:blipFill>
        <p:spPr>
          <a:xfrm>
            <a:off x="1013059" y="1600201"/>
            <a:ext cx="7310853" cy="4020688"/>
          </a:xfrm>
        </p:spPr>
      </p:pic>
    </p:spTree>
    <p:extLst>
      <p:ext uri="{BB962C8B-B14F-4D97-AF65-F5344CB8AC3E}">
        <p14:creationId xmlns:p14="http://schemas.microsoft.com/office/powerpoint/2010/main" val="240869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75954" y="136064"/>
            <a:ext cx="3069420" cy="6120367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Garamond"/>
                <a:cs typeface="Garamond"/>
              </a:rPr>
              <a:t>- </a:t>
            </a:r>
            <a:r>
              <a:rPr lang="it-IT" sz="1800" dirty="0" err="1">
                <a:latin typeface="Garamond"/>
                <a:cs typeface="Garamond"/>
              </a:rPr>
              <a:t>Winemakers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</a:t>
            </a:r>
            <a:r>
              <a:rPr lang="it-IT" sz="1800" dirty="0" err="1">
                <a:latin typeface="Garamond"/>
                <a:cs typeface="Garamond"/>
              </a:rPr>
              <a:t>Very</a:t>
            </a:r>
            <a:r>
              <a:rPr lang="it-IT" sz="1800" dirty="0">
                <a:latin typeface="Garamond"/>
                <a:cs typeface="Garamond"/>
              </a:rPr>
              <a:t> </a:t>
            </a:r>
            <a:r>
              <a:rPr lang="it-IT" sz="1800" dirty="0" err="1">
                <a:latin typeface="Garamond"/>
                <a:cs typeface="Garamond"/>
              </a:rPr>
              <a:t>little</a:t>
            </a:r>
            <a:r>
              <a:rPr lang="it-IT" sz="1800" dirty="0">
                <a:latin typeface="Garamond"/>
                <a:cs typeface="Garamond"/>
              </a:rPr>
              <a:t> </a:t>
            </a:r>
            <a:r>
              <a:rPr lang="it-IT" sz="1800" dirty="0" err="1">
                <a:latin typeface="Garamond"/>
                <a:cs typeface="Garamond"/>
              </a:rPr>
              <a:t>visited</a:t>
            </a:r>
            <a:r>
              <a:rPr lang="it-IT" sz="1800" dirty="0">
                <a:latin typeface="Garamond"/>
                <a:cs typeface="Garamond"/>
              </a:rPr>
              <a:t> </a:t>
            </a:r>
            <a:r>
              <a:rPr lang="it-IT" sz="1800" dirty="0" err="1">
                <a:latin typeface="Garamond"/>
                <a:cs typeface="Garamond"/>
              </a:rPr>
              <a:t>destination</a:t>
            </a:r>
            <a:r>
              <a:rPr lang="it-IT" sz="1800" dirty="0">
                <a:latin typeface="Garamond"/>
                <a:cs typeface="Garamond"/>
              </a:rPr>
              <a:t> / far from large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</a:t>
            </a:r>
            <a:r>
              <a:rPr lang="it-IT" sz="1800" dirty="0" err="1">
                <a:latin typeface="Garamond"/>
                <a:cs typeface="Garamond"/>
              </a:rPr>
              <a:t>Cosmopolitan</a:t>
            </a:r>
            <a:r>
              <a:rPr lang="it-IT" sz="1800" dirty="0">
                <a:latin typeface="Garamond"/>
                <a:cs typeface="Garamond"/>
              </a:rPr>
              <a:t> and cultural pedigree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Collio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Colli orientali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Carso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Frasca / </a:t>
            </a:r>
            <a:r>
              <a:rPr lang="it-IT" sz="1800" dirty="0" err="1">
                <a:latin typeface="Garamond"/>
                <a:cs typeface="Garamond"/>
              </a:rPr>
              <a:t>osmize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</a:t>
            </a:r>
            <a:r>
              <a:rPr lang="it-IT" sz="1800" dirty="0" err="1">
                <a:latin typeface="Garamond"/>
                <a:cs typeface="Garamond"/>
              </a:rPr>
              <a:t>Grapes</a:t>
            </a:r>
            <a:br>
              <a:rPr lang="it-IT" sz="1800" dirty="0">
                <a:latin typeface="Garamond"/>
                <a:cs typeface="Garamond"/>
              </a:rPr>
            </a:br>
            <a:br>
              <a:rPr lang="it-IT" sz="1800" dirty="0">
                <a:latin typeface="Garamond"/>
                <a:cs typeface="Garamond"/>
              </a:rPr>
            </a:br>
            <a:r>
              <a:rPr lang="it-IT" sz="1800" dirty="0">
                <a:latin typeface="Garamond"/>
                <a:cs typeface="Garamond"/>
              </a:rPr>
              <a:t>- Sauvignon</a:t>
            </a:r>
          </a:p>
        </p:txBody>
      </p:sp>
      <p:pic>
        <p:nvPicPr>
          <p:cNvPr id="4" name="Segnaposto contenuto 3" descr="Schermata 2015-11-18 alle 15.30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015" r="-121015"/>
          <a:stretch>
            <a:fillRect/>
          </a:stretch>
        </p:blipFill>
        <p:spPr>
          <a:xfrm>
            <a:off x="-533711" y="136064"/>
            <a:ext cx="5689731" cy="6375204"/>
          </a:xfrm>
        </p:spPr>
      </p:pic>
    </p:spTree>
    <p:extLst>
      <p:ext uri="{BB962C8B-B14F-4D97-AF65-F5344CB8AC3E}">
        <p14:creationId xmlns:p14="http://schemas.microsoft.com/office/powerpoint/2010/main" val="134510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La regione</a:t>
            </a:r>
          </a:p>
        </p:txBody>
      </p:sp>
      <p:pic>
        <p:nvPicPr>
          <p:cNvPr id="4" name="Segnaposto contenuto 3" descr="friuli-venezia_giul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78174"/>
            <a:ext cx="3505200" cy="354330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6D827C4-E508-C645-A5EF-1AC22D8762F3}"/>
              </a:ext>
            </a:extLst>
          </p:cNvPr>
          <p:cNvSpPr/>
          <p:nvPr/>
        </p:nvSpPr>
        <p:spPr>
          <a:xfrm>
            <a:off x="1655806" y="50185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Garamond"/>
                <a:cs typeface="Garamond"/>
              </a:rPr>
              <a:t>- </a:t>
            </a:r>
            <a:r>
              <a:rPr lang="it-IT" i="1" dirty="0" err="1">
                <a:latin typeface="Garamond"/>
                <a:cs typeface="Garamond"/>
              </a:rPr>
              <a:t>Very</a:t>
            </a:r>
            <a:r>
              <a:rPr lang="it-IT" i="1" dirty="0">
                <a:latin typeface="Garamond"/>
                <a:cs typeface="Garamond"/>
              </a:rPr>
              <a:t> </a:t>
            </a:r>
            <a:r>
              <a:rPr lang="it-IT" i="1" dirty="0" err="1">
                <a:latin typeface="Garamond"/>
                <a:cs typeface="Garamond"/>
              </a:rPr>
              <a:t>little</a:t>
            </a:r>
            <a:r>
              <a:rPr lang="it-IT" i="1" dirty="0">
                <a:latin typeface="Garamond"/>
                <a:cs typeface="Garamond"/>
              </a:rPr>
              <a:t> </a:t>
            </a:r>
            <a:r>
              <a:rPr lang="it-IT" i="1" dirty="0" err="1">
                <a:latin typeface="Garamond"/>
                <a:cs typeface="Garamond"/>
              </a:rPr>
              <a:t>visited</a:t>
            </a:r>
            <a:r>
              <a:rPr lang="it-IT" i="1" dirty="0">
                <a:latin typeface="Garamond"/>
                <a:cs typeface="Garamond"/>
              </a:rPr>
              <a:t> </a:t>
            </a:r>
            <a:r>
              <a:rPr lang="it-IT" i="1" dirty="0" err="1">
                <a:latin typeface="Garamond"/>
                <a:cs typeface="Garamond"/>
              </a:rPr>
              <a:t>destination</a:t>
            </a:r>
            <a:r>
              <a:rPr lang="it-IT" i="1" dirty="0">
                <a:latin typeface="Garamond"/>
                <a:cs typeface="Garamond"/>
              </a:rPr>
              <a:t> / far from large</a:t>
            </a:r>
          </a:p>
          <a:p>
            <a:endParaRPr lang="it-IT" i="1" dirty="0">
              <a:latin typeface="Garamond"/>
              <a:cs typeface="Garamond"/>
            </a:endParaRPr>
          </a:p>
          <a:p>
            <a:r>
              <a:rPr lang="it-IT" i="1" dirty="0">
                <a:latin typeface="Garamond"/>
                <a:cs typeface="Garamond"/>
              </a:rPr>
              <a:t>- </a:t>
            </a:r>
            <a:r>
              <a:rPr lang="it-IT" i="1" dirty="0" err="1">
                <a:latin typeface="Garamond"/>
                <a:cs typeface="Garamond"/>
              </a:rPr>
              <a:t>Cosmopolitan</a:t>
            </a:r>
            <a:r>
              <a:rPr lang="it-IT" i="1" dirty="0">
                <a:latin typeface="Garamond"/>
                <a:cs typeface="Garamond"/>
              </a:rPr>
              <a:t> and cultural pedigree</a:t>
            </a:r>
          </a:p>
        </p:txBody>
      </p:sp>
    </p:spTree>
    <p:extLst>
      <p:ext uri="{BB962C8B-B14F-4D97-AF65-F5344CB8AC3E}">
        <p14:creationId xmlns:p14="http://schemas.microsoft.com/office/powerpoint/2010/main" val="378797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Garamond"/>
                <a:cs typeface="Garamond"/>
              </a:rPr>
              <a:t>Lo spazio agricolo utilizzato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79906"/>
            <a:ext cx="8229600" cy="3477454"/>
          </a:xfrm>
        </p:spPr>
        <p:txBody>
          <a:bodyPr/>
          <a:lstStyle/>
          <a:p>
            <a:r>
              <a:rPr lang="it-IT" dirty="0">
                <a:latin typeface="Garamond"/>
                <a:cs typeface="Garamond"/>
              </a:rPr>
              <a:t>Superficie complessiva: 785.000 ettari (montagna: 334; collina 151; pianura 300)</a:t>
            </a:r>
          </a:p>
          <a:p>
            <a:pPr marL="0" indent="0">
              <a:buNone/>
            </a:pPr>
            <a:endParaRPr lang="it-IT" dirty="0">
              <a:latin typeface="Garamond"/>
              <a:cs typeface="Garamond"/>
            </a:endParaRPr>
          </a:p>
          <a:p>
            <a:r>
              <a:rPr lang="it-IT" dirty="0">
                <a:latin typeface="Garamond"/>
                <a:cs typeface="Garamond"/>
              </a:rPr>
              <a:t>Superficie agricola utilizzata da aziende agricole: 218.000 ettari</a:t>
            </a:r>
          </a:p>
          <a:p>
            <a:pPr marL="0" indent="0">
              <a:buNone/>
            </a:pPr>
            <a:endParaRPr lang="it-IT" dirty="0">
              <a:latin typeface="Garamond"/>
              <a:cs typeface="Garamond"/>
            </a:endParaRPr>
          </a:p>
          <a:p>
            <a:r>
              <a:rPr lang="it-IT" dirty="0">
                <a:latin typeface="Garamond"/>
                <a:cs typeface="Garamond"/>
              </a:rPr>
              <a:t>Superficie utilizzata a vite: 19.500 ettari (80% doc)</a:t>
            </a:r>
          </a:p>
        </p:txBody>
      </p:sp>
    </p:spTree>
    <p:extLst>
      <p:ext uri="{BB962C8B-B14F-4D97-AF65-F5344CB8AC3E}">
        <p14:creationId xmlns:p14="http://schemas.microsoft.com/office/powerpoint/2010/main" val="97274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latin typeface="Garamond"/>
                <a:cs typeface="Garamond"/>
              </a:rPr>
              <a:t>Il vino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8490" y="2593490"/>
            <a:ext cx="7745505" cy="3877815"/>
          </a:xfrm>
        </p:spPr>
        <p:txBody>
          <a:bodyPr>
            <a:normAutofit/>
          </a:bodyPr>
          <a:lstStyle/>
          <a:p>
            <a:r>
              <a:rPr lang="it-IT" dirty="0">
                <a:latin typeface="Garamond"/>
                <a:cs typeface="Garamond"/>
              </a:rPr>
              <a:t>Produzione vinicola italiana:</a:t>
            </a:r>
          </a:p>
          <a:p>
            <a:pPr marL="0" indent="0">
              <a:buNone/>
            </a:pPr>
            <a:r>
              <a:rPr lang="it-IT" dirty="0">
                <a:latin typeface="Garamond"/>
                <a:cs typeface="Garamond"/>
              </a:rPr>
              <a:t>		42 milioni di ettolitri</a:t>
            </a:r>
          </a:p>
          <a:p>
            <a:pPr marL="0" indent="0">
              <a:buNone/>
            </a:pPr>
            <a:r>
              <a:rPr lang="it-IT" sz="2400" dirty="0">
                <a:latin typeface="Garamond"/>
                <a:cs typeface="Garamond"/>
              </a:rPr>
              <a:t>(maggiori produttori: Veneto, Emilia Romagna, Puglia e Sicilia – assieme 60% totale)</a:t>
            </a:r>
          </a:p>
          <a:p>
            <a:pPr marL="0" indent="0">
              <a:buNone/>
            </a:pPr>
            <a:endParaRPr lang="it-IT" dirty="0">
              <a:latin typeface="Garamond"/>
              <a:cs typeface="Garamond"/>
            </a:endParaRPr>
          </a:p>
          <a:p>
            <a:r>
              <a:rPr lang="it-IT" dirty="0">
                <a:latin typeface="Garamond"/>
                <a:cs typeface="Garamond"/>
              </a:rPr>
              <a:t>Produzione vinicola FVG: </a:t>
            </a:r>
          </a:p>
          <a:p>
            <a:pPr marL="0" indent="0">
              <a:buNone/>
            </a:pPr>
            <a:r>
              <a:rPr lang="it-IT" dirty="0">
                <a:latin typeface="Garamond"/>
                <a:cs typeface="Garamond"/>
              </a:rPr>
              <a:t>		1,2 milioni ettolitri</a:t>
            </a:r>
          </a:p>
          <a:p>
            <a:pPr marL="0" indent="0">
              <a:buNone/>
            </a:pPr>
            <a:r>
              <a:rPr lang="it-IT" dirty="0">
                <a:latin typeface="Garamond"/>
                <a:cs typeface="Garamond"/>
                <a:sym typeface="Wingdings"/>
              </a:rPr>
              <a:t>					 </a:t>
            </a:r>
            <a:r>
              <a:rPr lang="it-IT" b="1" dirty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2,8</a:t>
            </a:r>
            <a:r>
              <a:rPr lang="it-IT" dirty="0">
                <a:latin typeface="Garamond"/>
                <a:cs typeface="Garamond"/>
                <a:sym typeface="Wingdings"/>
              </a:rPr>
              <a:t>% totale italiano</a:t>
            </a:r>
            <a:endParaRPr lang="it-IT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901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i="1" dirty="0" err="1">
                <a:latin typeface="Garamond"/>
                <a:cs typeface="Garamond"/>
              </a:rPr>
              <a:t>Winemakers</a:t>
            </a:r>
            <a:endParaRPr lang="it-IT" sz="4000" i="1" dirty="0">
              <a:latin typeface="Garamond"/>
              <a:cs typeface="Garamond"/>
            </a:endParaRPr>
          </a:p>
        </p:txBody>
      </p:sp>
      <p:pic>
        <p:nvPicPr>
          <p:cNvPr id="4" name="Segnaposto contenuto 3" descr="Schermata 2015-11-18 alle 18.24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80" r="-19380"/>
          <a:stretch>
            <a:fillRect/>
          </a:stretch>
        </p:blipFill>
        <p:spPr>
          <a:xfrm>
            <a:off x="1421900" y="2318099"/>
            <a:ext cx="6353777" cy="3494333"/>
          </a:xfrm>
        </p:spPr>
      </p:pic>
      <p:sp>
        <p:nvSpPr>
          <p:cNvPr id="5" name="CasellaDiTesto 4"/>
          <p:cNvSpPr txBox="1"/>
          <p:nvPr/>
        </p:nvSpPr>
        <p:spPr>
          <a:xfrm>
            <a:off x="414147" y="5983076"/>
            <a:ext cx="803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Garamond"/>
                <a:cs typeface="Garamond"/>
              </a:rPr>
              <a:t>6600 aziende agricole interessate dalla produzione vinicola  (su totale di circa 22.000)</a:t>
            </a:r>
          </a:p>
        </p:txBody>
      </p:sp>
    </p:spTree>
    <p:extLst>
      <p:ext uri="{BB962C8B-B14F-4D97-AF65-F5344CB8AC3E}">
        <p14:creationId xmlns:p14="http://schemas.microsoft.com/office/powerpoint/2010/main" val="363737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i="1" dirty="0" err="1">
                <a:latin typeface="Garamond"/>
                <a:cs typeface="Garamond"/>
              </a:rPr>
              <a:t>Grapes</a:t>
            </a:r>
            <a:r>
              <a:rPr lang="it-IT" sz="4000" i="1" dirty="0">
                <a:latin typeface="Garamond"/>
                <a:cs typeface="Garamond"/>
              </a:rPr>
              <a:t> </a:t>
            </a:r>
            <a:r>
              <a:rPr lang="it-IT" sz="4000" dirty="0">
                <a:latin typeface="Garamond"/>
                <a:cs typeface="Garamond"/>
              </a:rPr>
              <a:t>/ vitigni</a:t>
            </a:r>
          </a:p>
        </p:txBody>
      </p:sp>
      <p:pic>
        <p:nvPicPr>
          <p:cNvPr id="4" name="Segnaposto contenuto 3" descr="Schermata 2015-11-18 alle 17.19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33" y="1825625"/>
            <a:ext cx="2306733" cy="4351338"/>
          </a:xfrm>
        </p:spPr>
      </p:pic>
    </p:spTree>
    <p:extLst>
      <p:ext uri="{BB962C8B-B14F-4D97-AF65-F5344CB8AC3E}">
        <p14:creationId xmlns:p14="http://schemas.microsoft.com/office/powerpoint/2010/main" val="2964151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</TotalTime>
  <Words>324</Words>
  <Application>Microsoft Macintosh PowerPoint</Application>
  <PresentationFormat>Presentazione su schermo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Wingdings</vt:lpstr>
      <vt:lpstr>Tema di Office</vt:lpstr>
      <vt:lpstr>Patrimonio intangibile e  paesaggi nei distretti del vino  del Friuli – Venezia Giulia</vt:lpstr>
      <vt:lpstr>14 ottobre 2015</vt:lpstr>
      <vt:lpstr>Al IV posto….</vt:lpstr>
      <vt:lpstr>- Winemakers  - Very little visited destination / far from large  - Cosmopolitan and cultural pedigree  - Collio  - Colli orientali  - Carso  - Frasca / osmize  - Grapes  - Sauvignon</vt:lpstr>
      <vt:lpstr>La regione</vt:lpstr>
      <vt:lpstr>Lo spazio agricolo utilizzato</vt:lpstr>
      <vt:lpstr>Il vino</vt:lpstr>
      <vt:lpstr>Winemakers</vt:lpstr>
      <vt:lpstr>Grapes / vitigni</vt:lpstr>
      <vt:lpstr>I vini più diffusi</vt:lpstr>
      <vt:lpstr>Le zone DOC</vt:lpstr>
      <vt:lpstr>Frasca / osmiza / osmica</vt:lpstr>
      <vt:lpstr>Sauvignon  (connection)</vt:lpstr>
      <vt:lpstr>Tocai e Tokaj</vt:lpstr>
      <vt:lpstr>La regione del Tokaj e il Friuli</vt:lpstr>
      <vt:lpstr>Il Friulano (Tipicamente Friulano)</vt:lpstr>
      <vt:lpstr>Il Prosecco </vt:lpstr>
      <vt:lpstr>Prosecco  (frazione del Comune di Trieste)</vt:lpstr>
      <vt:lpstr>Da Prosecco al Prosecco</vt:lpstr>
      <vt:lpstr>(Happy?) Ending</vt:lpstr>
      <vt:lpstr>(Happy?) Ending</vt:lpstr>
    </vt:vector>
  </TitlesOfParts>
  <Company>dipartimento studi umanistici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Patrimonio intangibile e paesaggi nei distretti del vino  tra Friuli – Venezia Giulia e Slovenia</dc:title>
  <dc:creator>sergio zilli</dc:creator>
  <cp:lastModifiedBy>sergio zilli</cp:lastModifiedBy>
  <cp:revision>24</cp:revision>
  <dcterms:created xsi:type="dcterms:W3CDTF">2015-11-18T14:49:20Z</dcterms:created>
  <dcterms:modified xsi:type="dcterms:W3CDTF">2019-05-12T15:48:31Z</dcterms:modified>
</cp:coreProperties>
</file>