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7" r:id="rId21"/>
    <p:sldId id="275" r:id="rId22"/>
    <p:sldId id="276" r:id="rId23"/>
    <p:sldId id="278" r:id="rId2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9"/>
  </p:normalViewPr>
  <p:slideViewPr>
    <p:cSldViewPr snapToGrid="0" snapToObjects="1">
      <p:cViewPr varScale="1">
        <p:scale>
          <a:sx n="104" d="100"/>
          <a:sy n="104" d="100"/>
        </p:scale>
        <p:origin x="8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6643B0-6B43-B047-B982-D82F38727E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218FB58-D67F-864C-A459-FDDDAF6552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6EFB010-E17A-464B-8622-3D95D03AD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9006F-5633-7B49-AA1F-AA793923A69D}" type="datetimeFigureOut">
              <a:rPr lang="it-IT" smtClean="0"/>
              <a:t>12/05/19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4DE8454-7E1E-B446-9C75-25AE5EFA0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7EA9DE4-21CC-954D-A05B-9D4CA2AA3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A74C2-6CBF-8F42-9EDF-B80BBB159A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6563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A3B068-9340-4347-9A5B-550F50D08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7292E07-7D9A-9E4A-9822-24D524BBB9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F120172-C4CB-3D41-BDEC-B5220A90C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9006F-5633-7B49-AA1F-AA793923A69D}" type="datetimeFigureOut">
              <a:rPr lang="it-IT" smtClean="0"/>
              <a:t>12/05/19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558CF2-61F8-8D42-BD03-81D581B46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2931750-B3E2-4044-AB88-14B115F0E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A74C2-6CBF-8F42-9EDF-B80BBB159A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1338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296121B-37F6-7A4F-8600-CDF902C5BD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69229AF-3E64-554C-9134-B0ED50FEA4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AE4A86D-7E87-3F4D-8C76-927FE4D36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9006F-5633-7B49-AA1F-AA793923A69D}" type="datetimeFigureOut">
              <a:rPr lang="it-IT" smtClean="0"/>
              <a:t>12/05/19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5A060E9-6607-A640-A199-D0F49F747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7B8321A-4D40-F542-B027-20AE93509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A74C2-6CBF-8F42-9EDF-B80BBB159A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0613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ED0FD0-FE85-2B40-A5C1-CD996F1B2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7AB49E3-FD45-C841-80FE-00C14FB4B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0B6580F-BD12-0B45-B9D1-2D1A854F4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9006F-5633-7B49-AA1F-AA793923A69D}" type="datetimeFigureOut">
              <a:rPr lang="it-IT" smtClean="0"/>
              <a:t>12/05/19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52183F3-ACE2-AD4C-B579-4B2E9A529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28EDAF7-DB60-8B4B-8DBC-2EC8FC488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A74C2-6CBF-8F42-9EDF-B80BBB159A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4558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195BEA-7A30-8841-97EF-B40CB0CC6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CAE5CAE-CF20-D943-AE6C-828AD9C7EA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84F6001-F0EB-5446-BEB3-D8435A03F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9006F-5633-7B49-AA1F-AA793923A69D}" type="datetimeFigureOut">
              <a:rPr lang="it-IT" smtClean="0"/>
              <a:t>12/05/19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67A1899-D7E5-E34F-9878-D6BBAD0F3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5DA541E-13A2-7844-B4BC-08F2F00D3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A74C2-6CBF-8F42-9EDF-B80BBB159A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0065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3FDC51-664D-BC48-A3E1-45EA4BEE4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4C2384-5EE6-0B43-B51F-E5FE2BF90F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9EB906D-733D-EA4A-97B2-1079890964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58E8EA8-9658-964F-A9D8-DC553C113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9006F-5633-7B49-AA1F-AA793923A69D}" type="datetimeFigureOut">
              <a:rPr lang="it-IT" smtClean="0"/>
              <a:t>12/05/19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5D53C85-167D-0C45-B147-1195CDA84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2FE8F77-15DD-A14A-91D1-FB478848D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A74C2-6CBF-8F42-9EDF-B80BBB159A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2774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D3D801-8C1F-444F-9A73-6B135AEE3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F477622-1CB5-B340-9D74-4D05F4736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32DEC06-5BE0-1849-9606-05DA0EB547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4166CAA-44E9-FC4A-8ADA-5D3CF44E14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AE1245D-DFB2-E448-9871-C01DA05A38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AC3BAC3-BA89-1948-B371-81490E3D9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9006F-5633-7B49-AA1F-AA793923A69D}" type="datetimeFigureOut">
              <a:rPr lang="it-IT" smtClean="0"/>
              <a:t>12/05/19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1AC99A2-F185-5642-BDBD-C0049C65A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0ACA618-5107-3344-A3C8-644992E02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A74C2-6CBF-8F42-9EDF-B80BBB159A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1396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5B06B3-6231-F04E-82BB-64D2D334A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348D652-F1A6-204D-A316-67DA40F2E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9006F-5633-7B49-AA1F-AA793923A69D}" type="datetimeFigureOut">
              <a:rPr lang="it-IT" smtClean="0"/>
              <a:t>12/05/19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F0CE5F6-D8A1-F742-90BE-0099110A1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B25CB2D-EB68-9A43-B39F-70E4D183F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A74C2-6CBF-8F42-9EDF-B80BBB159A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34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935A5A4-1064-2B4B-817D-968696028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9006F-5633-7B49-AA1F-AA793923A69D}" type="datetimeFigureOut">
              <a:rPr lang="it-IT" smtClean="0"/>
              <a:t>12/05/19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ECD8B80-F430-384C-9723-078A3F41A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527E68B-E875-3D41-85FC-F21A24C10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A74C2-6CBF-8F42-9EDF-B80BBB159A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6192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E99CB6-9578-5B45-85DB-9CB441317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8CE061-8B1B-6244-AB49-59CE23EB3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47693F5-6B54-2C4C-9806-CF27F2AD6C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2515C56-4273-E248-9A9F-5144D2CBA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9006F-5633-7B49-AA1F-AA793923A69D}" type="datetimeFigureOut">
              <a:rPr lang="it-IT" smtClean="0"/>
              <a:t>12/05/19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3D193C0-44B4-D34F-977D-3BE24A64D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BE8D518-BEF2-7249-8F5B-1A7301C8F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A74C2-6CBF-8F42-9EDF-B80BBB159A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9857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CB54ED-497C-E147-A12E-0F31200B9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6F1A0C6-AA7C-D54C-8D98-28EBC0C1AF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0E85182-CD40-3B45-BFBE-5E0B36DB71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5ECC99A-4C3F-D949-8606-77F5BC520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9006F-5633-7B49-AA1F-AA793923A69D}" type="datetimeFigureOut">
              <a:rPr lang="it-IT" smtClean="0"/>
              <a:t>12/05/19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28E607D-B3A4-CC4C-9CE1-52EE88FF2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5713A8A-970A-CB46-B333-4ACFEF574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A74C2-6CBF-8F42-9EDF-B80BBB159A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788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56614FE-1F31-054D-85B3-4A0C4384C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230CFC8-3145-1540-B87B-BB52494D57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B9C541D-157F-4F4D-A3D7-B3946FF221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9006F-5633-7B49-AA1F-AA793923A69D}" type="datetimeFigureOut">
              <a:rPr lang="it-IT" smtClean="0"/>
              <a:t>12/05/19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787A457-12E8-FB44-ADB6-890722CF92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A64F5D4-5474-994C-8D42-7DF19244B7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A74C2-6CBF-8F42-9EDF-B80BBB159A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6307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EE1DA5-9728-FB41-8555-8B03B6F6AB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Geografia culturale </a:t>
            </a:r>
            <a:br>
              <a:rPr lang="it-IT" dirty="0"/>
            </a:br>
            <a:r>
              <a:rPr lang="it-IT" dirty="0"/>
              <a:t>e globalizzazione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12D25D7-2519-2C4B-9FB9-B5A448230F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6243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28D404-3DC2-9C43-9C38-EEB5AC90D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milieu territoriale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31C6D55-9C0D-A441-8FE2-ADF826A59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Con il capitale sociale</a:t>
            </a:r>
          </a:p>
          <a:p>
            <a:pPr lvl="1"/>
            <a:r>
              <a:rPr lang="it-IT" dirty="0"/>
              <a:t>Rapporti di fiducia e di cooperazione</a:t>
            </a:r>
          </a:p>
          <a:p>
            <a:pPr lvl="1"/>
            <a:r>
              <a:rPr lang="it-IT" dirty="0"/>
              <a:t>Associazionismo</a:t>
            </a:r>
          </a:p>
          <a:p>
            <a:pPr lvl="1"/>
            <a:r>
              <a:rPr lang="it-IT" dirty="0"/>
              <a:t>Volontariato</a:t>
            </a:r>
          </a:p>
          <a:p>
            <a:pPr lvl="1"/>
            <a:endParaRPr lang="it-IT" dirty="0"/>
          </a:p>
          <a:p>
            <a:pPr marL="268288" lvl="1" indent="-134938"/>
            <a:r>
              <a:rPr lang="it-IT" sz="2800" dirty="0"/>
              <a:t>E con il capitale istituzionale locale</a:t>
            </a:r>
          </a:p>
          <a:p>
            <a:pPr lvl="1"/>
            <a:r>
              <a:rPr lang="it-IT" dirty="0"/>
              <a:t>Istituzioni civiche</a:t>
            </a:r>
          </a:p>
          <a:p>
            <a:pPr lvl="1"/>
            <a:r>
              <a:rPr lang="it-IT" dirty="0"/>
              <a:t>Scientifiche</a:t>
            </a:r>
          </a:p>
          <a:p>
            <a:pPr lvl="1"/>
            <a:r>
              <a:rPr lang="it-IT" dirty="0"/>
              <a:t>Scolastiche</a:t>
            </a:r>
          </a:p>
          <a:p>
            <a:pPr lvl="1"/>
            <a:r>
              <a:rPr lang="it-IT" dirty="0"/>
              <a:t>Musei</a:t>
            </a:r>
          </a:p>
          <a:p>
            <a:pPr lvl="1"/>
            <a:r>
              <a:rPr lang="it-IT" dirty="0"/>
              <a:t>Biblioteche</a:t>
            </a:r>
          </a:p>
          <a:p>
            <a:pPr lvl="1"/>
            <a:r>
              <a:rPr lang="it-IT" dirty="0"/>
              <a:t>…</a:t>
            </a: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68342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AA97BC-1986-3C4B-8396-72F9E6F65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milieu territoriale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A40710-5A69-A64E-9CFE-1F4E9899D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3398"/>
            <a:ext cx="10515600" cy="4351338"/>
          </a:xfrm>
        </p:spPr>
        <p:txBody>
          <a:bodyPr/>
          <a:lstStyle/>
          <a:p>
            <a:r>
              <a:rPr lang="it-IT" dirty="0"/>
              <a:t>L’insieme è il sistema territoriale locale</a:t>
            </a:r>
          </a:p>
          <a:p>
            <a:pPr lvl="1"/>
            <a:r>
              <a:rPr lang="it-IT" dirty="0"/>
              <a:t>Un sistema formato da una rete locale di soggetti che cooperano per valorizzare le risorse specifiche del loro contesto territoriale, interagendo con le reti globali della finanza, della conoscenza e delle grandi imprese</a:t>
            </a:r>
          </a:p>
          <a:p>
            <a:pPr lvl="1"/>
            <a:endParaRPr lang="it-IT" dirty="0"/>
          </a:p>
          <a:p>
            <a:pPr lvl="1"/>
            <a:endParaRPr lang="it-IT" dirty="0"/>
          </a:p>
          <a:p>
            <a:pPr marL="328613" lvl="1" indent="-328613">
              <a:tabLst>
                <a:tab pos="255588" algn="l"/>
              </a:tabLst>
            </a:pPr>
            <a:r>
              <a:rPr lang="it-IT" sz="2800" dirty="0"/>
              <a:t>Secondo le tesi della </a:t>
            </a:r>
            <a:r>
              <a:rPr lang="it-IT" sz="2800" i="1" dirty="0" err="1"/>
              <a:t>glocalizzazione</a:t>
            </a:r>
            <a:r>
              <a:rPr lang="it-IT" sz="2800" dirty="0"/>
              <a:t> il rapporto fra reti globali e sistemi locali non sempre di dominanza e/o dipendenza</a:t>
            </a:r>
          </a:p>
        </p:txBody>
      </p:sp>
    </p:spTree>
    <p:extLst>
      <p:ext uri="{BB962C8B-B14F-4D97-AF65-F5344CB8AC3E}">
        <p14:creationId xmlns:p14="http://schemas.microsoft.com/office/powerpoint/2010/main" val="2017642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2C575E-4589-324D-9F29-A5DAD49C2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milieu territoriale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095AC6-83C4-8642-9FE4-3DB03DF41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403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In teoria i soggetti locali possono dare risposte autonome agli stimoli globali</a:t>
            </a:r>
          </a:p>
          <a:p>
            <a:pPr marL="0" indent="0" algn="ctr">
              <a:buNone/>
            </a:pPr>
            <a:r>
              <a:rPr lang="it-IT" dirty="0"/>
              <a:t>Però</a:t>
            </a:r>
          </a:p>
          <a:p>
            <a:r>
              <a:rPr lang="it-IT" dirty="0"/>
              <a:t>Devono collegarsi in </a:t>
            </a:r>
            <a:r>
              <a:rPr lang="it-IT" u="sng" dirty="0"/>
              <a:t>rete</a:t>
            </a:r>
            <a:r>
              <a:rPr lang="it-IT" dirty="0"/>
              <a:t> e far valere i loro </a:t>
            </a:r>
            <a:r>
              <a:rPr lang="it-IT" u="sng" dirty="0"/>
              <a:t>nodi</a:t>
            </a:r>
            <a:r>
              <a:rPr lang="it-IT" dirty="0"/>
              <a:t> interni alla rete (aziende agricole, fabbriche, laboratori, etc.) che sono funzionali alle reti globali</a:t>
            </a:r>
          </a:p>
          <a:p>
            <a:r>
              <a:rPr lang="it-IT" dirty="0"/>
              <a:t>Sono serbatoi potenziali di risorse localizzate che assicurano vantaggi competitivi sul mercato mondiale</a:t>
            </a:r>
          </a:p>
          <a:p>
            <a:pPr marL="0" indent="0">
              <a:buNone/>
            </a:pPr>
            <a:endParaRPr lang="it-IT" dirty="0"/>
          </a:p>
          <a:p>
            <a:pPr>
              <a:buFont typeface="Wingdings" pitchFamily="2" charset="2"/>
              <a:buChar char="à"/>
            </a:pPr>
            <a:r>
              <a:rPr lang="it-IT" dirty="0">
                <a:sym typeface="Wingdings" pitchFamily="2" charset="2"/>
              </a:rPr>
              <a:t>distretti industriali (saper fare / </a:t>
            </a:r>
            <a:r>
              <a:rPr lang="it-IT" dirty="0" err="1">
                <a:sym typeface="Wingdings" pitchFamily="2" charset="2"/>
              </a:rPr>
              <a:t>know</a:t>
            </a:r>
            <a:r>
              <a:rPr lang="it-IT" dirty="0">
                <a:sym typeface="Wingdings" pitchFamily="2" charset="2"/>
              </a:rPr>
              <a:t> </a:t>
            </a:r>
            <a:r>
              <a:rPr lang="it-IT" dirty="0" err="1">
                <a:sym typeface="Wingdings" pitchFamily="2" charset="2"/>
              </a:rPr>
              <a:t>how</a:t>
            </a:r>
            <a:r>
              <a:rPr lang="it-IT" dirty="0">
                <a:sym typeface="Wingdings" pitchFamily="2" charset="2"/>
              </a:rPr>
              <a:t>)</a:t>
            </a:r>
          </a:p>
          <a:p>
            <a:pPr>
              <a:buFont typeface="Wingdings" pitchFamily="2" charset="2"/>
              <a:buChar char="à"/>
            </a:pPr>
            <a:r>
              <a:rPr lang="it-IT" dirty="0">
                <a:sym typeface="Wingdings" pitchFamily="2" charset="2"/>
              </a:rPr>
              <a:t>Vantaggio del grande produttore a sfruttare/mantenere i nodi locali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28649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406F82-ADDC-464B-B249-F56536057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milieu territoriale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3EB609-6BE8-E543-AA92-68D3653AF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65884"/>
            <a:ext cx="10515600" cy="4351338"/>
          </a:xfrm>
        </p:spPr>
        <p:txBody>
          <a:bodyPr/>
          <a:lstStyle/>
          <a:p>
            <a:r>
              <a:rPr lang="it-IT" dirty="0"/>
              <a:t>La </a:t>
            </a:r>
            <a:r>
              <a:rPr lang="it-IT" dirty="0" err="1"/>
              <a:t>glocalizzazione</a:t>
            </a:r>
            <a:r>
              <a:rPr lang="it-IT" dirty="0"/>
              <a:t> è il risultato di una relazione dinamica fra forze globali e locali, tale per cui le forze locali si globalizzano e quelle globali si localizzano</a:t>
            </a:r>
          </a:p>
          <a:p>
            <a:endParaRPr lang="it-IT" dirty="0"/>
          </a:p>
          <a:p>
            <a:pPr lvl="1"/>
            <a:r>
              <a:rPr lang="it-IT" dirty="0"/>
              <a:t>Rapporto non paritario</a:t>
            </a:r>
          </a:p>
          <a:p>
            <a:pPr lvl="1"/>
            <a:endParaRPr lang="it-IT" dirty="0"/>
          </a:p>
          <a:p>
            <a:pPr lvl="1"/>
            <a:r>
              <a:rPr lang="it-IT" dirty="0"/>
              <a:t>Convenienza reciproca MA sbilanciata</a:t>
            </a:r>
          </a:p>
        </p:txBody>
      </p:sp>
    </p:spTree>
    <p:extLst>
      <p:ext uri="{BB962C8B-B14F-4D97-AF65-F5344CB8AC3E}">
        <p14:creationId xmlns:p14="http://schemas.microsoft.com/office/powerpoint/2010/main" val="15261882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93C2F2-0B8F-EB4C-9178-5FB436C9F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Mercificazione della cultura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E3DC0B8-9B30-6341-9A16-92BAC5607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cultura è una creazione sociale che consiste nell’insieme dinamico delle pratiche e delle credenze condivise da un gruppo di persone</a:t>
            </a:r>
          </a:p>
          <a:p>
            <a:endParaRPr lang="it-IT" dirty="0"/>
          </a:p>
          <a:p>
            <a:r>
              <a:rPr lang="it-IT" dirty="0"/>
              <a:t>Le manifestazioni della cultura sono:</a:t>
            </a:r>
          </a:p>
          <a:p>
            <a:endParaRPr lang="it-IT" dirty="0"/>
          </a:p>
          <a:p>
            <a:pPr lvl="1"/>
            <a:r>
              <a:rPr lang="it-IT" dirty="0"/>
              <a:t>Materiali (artefatti tangibili o visibili)</a:t>
            </a:r>
          </a:p>
          <a:p>
            <a:pPr lvl="1"/>
            <a:endParaRPr lang="it-IT" dirty="0"/>
          </a:p>
          <a:p>
            <a:pPr lvl="1"/>
            <a:r>
              <a:rPr lang="it-IT" dirty="0"/>
              <a:t>Immateriali (tradizioni orali e pratiche di comportamento)</a:t>
            </a:r>
          </a:p>
        </p:txBody>
      </p:sp>
    </p:spTree>
    <p:extLst>
      <p:ext uri="{BB962C8B-B14F-4D97-AF65-F5344CB8AC3E}">
        <p14:creationId xmlns:p14="http://schemas.microsoft.com/office/powerpoint/2010/main" val="2159687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83ACD2-E867-BF4B-B9B4-90BDD200D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Geografia culturale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7A2504-793C-174B-83C7-EEE9202B6F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branca della geografia umana che attribuisce particolare importanza alle idee e alle attività delle persone e alle modalità con le quali esse sono diverse da un luogo all’altro o si relazionano con il paesaggio</a:t>
            </a:r>
          </a:p>
          <a:p>
            <a:endParaRPr lang="it-IT" dirty="0"/>
          </a:p>
          <a:p>
            <a:r>
              <a:rPr lang="it-IT" dirty="0"/>
              <a:t>Quindi si occupa di </a:t>
            </a:r>
          </a:p>
          <a:p>
            <a:pPr lvl="1"/>
            <a:r>
              <a:rPr lang="it-IT" dirty="0"/>
              <a:t>Mercificazione della cultura (trasformata in bene di mercato)</a:t>
            </a:r>
          </a:p>
          <a:p>
            <a:pPr lvl="1"/>
            <a:r>
              <a:rPr lang="it-IT" dirty="0"/>
              <a:t>Modi con cui a nostra cultura influenza i consumi</a:t>
            </a:r>
          </a:p>
          <a:p>
            <a:pPr lvl="1"/>
            <a:r>
              <a:rPr lang="it-IT" dirty="0"/>
              <a:t>Relazioni sociali</a:t>
            </a:r>
          </a:p>
        </p:txBody>
      </p:sp>
    </p:spTree>
    <p:extLst>
      <p:ext uri="{BB962C8B-B14F-4D97-AF65-F5344CB8AC3E}">
        <p14:creationId xmlns:p14="http://schemas.microsoft.com/office/powerpoint/2010/main" val="40823638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EE03E5-B8DA-0B48-B991-7ECEBD8A2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Geografia culturale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3DC9026-CE55-B546-954C-CA13D8533F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Quindi </a:t>
            </a:r>
          </a:p>
          <a:p>
            <a:pPr lvl="1"/>
            <a:r>
              <a:rPr lang="it-IT" sz="2800" dirty="0"/>
              <a:t>Pubblicità (condizionamento dei comportamenti e delle scelte)</a:t>
            </a:r>
          </a:p>
          <a:p>
            <a:pPr lvl="1"/>
            <a:endParaRPr lang="it-IT" sz="2800" dirty="0"/>
          </a:p>
          <a:p>
            <a:pPr lvl="1"/>
            <a:r>
              <a:rPr lang="it-IT" sz="2800" dirty="0"/>
              <a:t>Mercificazione </a:t>
            </a:r>
          </a:p>
          <a:p>
            <a:pPr lvl="2"/>
            <a:r>
              <a:rPr lang="it-IT" dirty="0"/>
              <a:t>Industria del patrimonio culturale (musei, archeologia, tradizioni…)</a:t>
            </a:r>
          </a:p>
          <a:p>
            <a:pPr lvl="2"/>
            <a:r>
              <a:rPr lang="it-IT" dirty="0"/>
              <a:t>Cultural Heritage (ad esempio le Guide)</a:t>
            </a:r>
          </a:p>
          <a:p>
            <a:pPr lvl="2"/>
            <a:endParaRPr lang="it-IT" dirty="0"/>
          </a:p>
          <a:p>
            <a:pPr marL="671513" lvl="2" indent="-317500"/>
            <a:r>
              <a:rPr lang="it-IT" sz="2800" dirty="0"/>
              <a:t>Pratiche culturali </a:t>
            </a:r>
            <a:r>
              <a:rPr lang="it-IT" dirty="0"/>
              <a:t>(ad esempio Siti Unesco di eccezionale qualità culturale o naturale)</a:t>
            </a:r>
          </a:p>
        </p:txBody>
      </p:sp>
    </p:spTree>
    <p:extLst>
      <p:ext uri="{BB962C8B-B14F-4D97-AF65-F5344CB8AC3E}">
        <p14:creationId xmlns:p14="http://schemas.microsoft.com/office/powerpoint/2010/main" val="13975953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51DA52-D7AF-A444-9B96-F9CEFBEB4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Unesco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A0618D-9F81-6243-B82A-0AF276B62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L’UNESCO è l’organizzazione dell’ONU per l’Educazione, la Scienza e la Cultura, fondata nel 1945 e che conta 192 Paesi aderenti</a:t>
            </a:r>
          </a:p>
          <a:p>
            <a:r>
              <a:rPr lang="it-IT" dirty="0"/>
              <a:t>Dal 1992 produce una lista del Patrimonio Mondiale dell’Umanità (</a:t>
            </a:r>
            <a:r>
              <a:rPr lang="it-IT" i="1" dirty="0"/>
              <a:t>World Heritage List</a:t>
            </a:r>
            <a:r>
              <a:rPr lang="it-IT" dirty="0"/>
              <a:t>) </a:t>
            </a:r>
          </a:p>
          <a:p>
            <a:pPr marL="1611313" lvl="1" indent="-231775"/>
            <a:r>
              <a:rPr lang="it-IT" dirty="0"/>
              <a:t>Che però presenta i limiti di essere</a:t>
            </a:r>
          </a:p>
          <a:p>
            <a:pPr marL="2136775" lvl="2" indent="-207963"/>
            <a:r>
              <a:rPr lang="it-IT" dirty="0"/>
              <a:t>Eurocentrica</a:t>
            </a:r>
          </a:p>
          <a:p>
            <a:pPr marL="2136775" lvl="2" indent="-207963"/>
            <a:r>
              <a:rPr lang="it-IT" dirty="0"/>
              <a:t>Concentrata sui luoghi di maggior turismo</a:t>
            </a:r>
          </a:p>
          <a:p>
            <a:pPr marL="2136775" lvl="2" indent="-207963"/>
            <a:r>
              <a:rPr lang="it-IT" dirty="0"/>
              <a:t>Portatrice di un incremento dei costi di gestione e di conservazione</a:t>
            </a:r>
          </a:p>
        </p:txBody>
      </p:sp>
    </p:spTree>
    <p:extLst>
      <p:ext uri="{BB962C8B-B14F-4D97-AF65-F5344CB8AC3E}">
        <p14:creationId xmlns:p14="http://schemas.microsoft.com/office/powerpoint/2010/main" val="34563135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0DA81A-8FEA-CC41-B801-C59C9AA28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unesco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B95230-EBAD-D44C-84C5-B1D90084C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World Heritage List dovrebbe valorizzare e tutelare la diversità e la varietà culturale</a:t>
            </a:r>
          </a:p>
          <a:p>
            <a:pPr marL="1751013" indent="-457200">
              <a:buFont typeface="Wingdings" pitchFamily="2" charset="2"/>
              <a:buChar char="à"/>
            </a:pPr>
            <a:r>
              <a:rPr lang="it-IT" dirty="0">
                <a:sym typeface="Wingdings" pitchFamily="2" charset="2"/>
              </a:rPr>
              <a:t>il contrario dell’omogeneità culturale, ovvero fare in modo che i diversi gruppi umani, alle diverse scale, fino a quella locale, conservino le loro differenze culturali pur trasformandosi continuamente</a:t>
            </a:r>
          </a:p>
          <a:p>
            <a:pPr marL="1751013" indent="-457200">
              <a:buFont typeface="Wingdings" pitchFamily="2" charset="2"/>
              <a:buChar char="à"/>
            </a:pPr>
            <a:r>
              <a:rPr lang="it-IT" dirty="0">
                <a:sym typeface="Wingdings" pitchFamily="2" charset="2"/>
              </a:rPr>
              <a:t>Per questo nel 2005 è stata sottoscritta la Convenzione sulla protezione e la promozione della diversità culturale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110382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85AB95-8001-CB47-BC73-113740801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Unesco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67C25D-4407-8F48-9765-737560B507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siti Unesco in Italia sono 54</a:t>
            </a:r>
          </a:p>
          <a:p>
            <a:r>
              <a:rPr lang="it-IT" dirty="0"/>
              <a:t>In Friuli Venezia Giulia sono cinque:</a:t>
            </a:r>
          </a:p>
          <a:p>
            <a:pPr lvl="1"/>
            <a:r>
              <a:rPr lang="it-IT" dirty="0"/>
              <a:t>Aquileia (provincia di Udine; Basilica, Scavi della città romana)</a:t>
            </a:r>
          </a:p>
          <a:p>
            <a:pPr lvl="1"/>
            <a:r>
              <a:rPr lang="it-IT" dirty="0"/>
              <a:t>Dolomiti (provincia di Pordenone;  Prealpi Carniche, parte friulana dell’area a confine fra Veneto e Trentino)</a:t>
            </a:r>
          </a:p>
          <a:p>
            <a:pPr lvl="1"/>
            <a:r>
              <a:rPr lang="it-IT" dirty="0"/>
              <a:t>Cividale del Friuli (provincia di Udine; principale testimonianza della presenza longobarda in Italia, fra VI e VIII secolo)</a:t>
            </a:r>
          </a:p>
          <a:p>
            <a:pPr lvl="1"/>
            <a:r>
              <a:rPr lang="it-IT" dirty="0"/>
              <a:t>Palù di Livenza (c/o Polcenigo, provincia di Pordenone; sito abitativo del neolitico, tra i più antichi in area umida, condiviso con altre 18 località)</a:t>
            </a:r>
          </a:p>
          <a:p>
            <a:pPr lvl="1"/>
            <a:r>
              <a:rPr lang="it-IT" dirty="0"/>
              <a:t>Palmanova (provincia di Udine; opere di difesa veneziana in </a:t>
            </a:r>
            <a:r>
              <a:rPr lang="it-IT" dirty="0" err="1"/>
              <a:t>terrferma</a:t>
            </a:r>
            <a:r>
              <a:rPr lang="it-IT" dirty="0"/>
              <a:t> fra XVI e XVII secolo, condivisa con altre 5 località)</a:t>
            </a:r>
          </a:p>
        </p:txBody>
      </p:sp>
    </p:spTree>
    <p:extLst>
      <p:ext uri="{BB962C8B-B14F-4D97-AF65-F5344CB8AC3E}">
        <p14:creationId xmlns:p14="http://schemas.microsoft.com/office/powerpoint/2010/main" val="2133330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F5D558-7758-AC46-A8E4-DC58E50E9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Globalizzazione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2947DC-8155-D54C-80F2-85D2E4AC06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insieme di processi che contribuiscono a incrementare l’interconnessione e l’interdipendenza tra le persone, il luoghi e le organizzazioni di tutto il mondo</a:t>
            </a:r>
          </a:p>
          <a:p>
            <a:pPr lvl="1"/>
            <a:r>
              <a:rPr lang="it-IT" dirty="0"/>
              <a:t>Cibo</a:t>
            </a:r>
          </a:p>
          <a:p>
            <a:pPr lvl="1"/>
            <a:r>
              <a:rPr lang="it-IT" dirty="0"/>
              <a:t>Vestiti</a:t>
            </a:r>
          </a:p>
          <a:p>
            <a:pPr lvl="1"/>
            <a:r>
              <a:rPr lang="it-IT" dirty="0"/>
              <a:t>Musica</a:t>
            </a:r>
          </a:p>
          <a:p>
            <a:pPr lvl="1"/>
            <a:r>
              <a:rPr lang="it-IT" dirty="0"/>
              <a:t>Social media</a:t>
            </a:r>
          </a:p>
          <a:p>
            <a:pPr lvl="1"/>
            <a:r>
              <a:rPr lang="it-IT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27208002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470A68-93BA-F14F-A09A-A3FB13F8A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Geografia culturale dei </a:t>
            </a:r>
            <a:r>
              <a:rPr lang="it-IT" dirty="0" err="1"/>
              <a:t>saperi</a:t>
            </a:r>
            <a:r>
              <a:rPr lang="it-IT" dirty="0"/>
              <a:t> locali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DBD49B-5EE5-7940-8DA0-6AD262B3A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Cultura di </a:t>
            </a:r>
            <a:r>
              <a:rPr lang="it-IT" u="sng" dirty="0"/>
              <a:t>massa, </a:t>
            </a:r>
            <a:r>
              <a:rPr lang="it-IT" dirty="0"/>
              <a:t>che è cosa diversa dal folklore (per il quale sono presenti gli stressi tratti culturali in aree prevalentemente rurali e </a:t>
            </a:r>
            <a:r>
              <a:rPr lang="it-IT" dirty="0" err="1"/>
              <a:t>preglobalizzazione</a:t>
            </a:r>
            <a:r>
              <a:rPr lang="it-IT" dirty="0"/>
              <a:t>)</a:t>
            </a:r>
          </a:p>
          <a:p>
            <a:pPr lvl="1">
              <a:buFont typeface="Wingdings" pitchFamily="2" charset="2"/>
              <a:buChar char="à"/>
            </a:pPr>
            <a:r>
              <a:rPr lang="it-IT" dirty="0">
                <a:sym typeface="Wingdings" pitchFamily="2" charset="2"/>
              </a:rPr>
              <a:t>la differenza è sui cambiamenti legati all’affermazione della società capitalistica</a:t>
            </a:r>
          </a:p>
          <a:p>
            <a:pPr marL="0" indent="0">
              <a:buNone/>
            </a:pPr>
            <a:r>
              <a:rPr lang="it-IT" dirty="0"/>
              <a:t>Diversa da</a:t>
            </a:r>
          </a:p>
          <a:p>
            <a:r>
              <a:rPr lang="it-IT" dirty="0"/>
              <a:t>Cultura </a:t>
            </a:r>
            <a:r>
              <a:rPr lang="it-IT" u="sng" dirty="0"/>
              <a:t>popolare</a:t>
            </a:r>
            <a:r>
              <a:rPr lang="it-IT" dirty="0"/>
              <a:t>, propria delle classi </a:t>
            </a:r>
            <a:r>
              <a:rPr lang="it-IT" dirty="0" err="1"/>
              <a:t>sublaterne</a:t>
            </a:r>
            <a:r>
              <a:rPr lang="it-IT" dirty="0"/>
              <a:t>, tradizionale (discussa da Antonio Gramsci e Ernesto de Martino)</a:t>
            </a:r>
          </a:p>
          <a:p>
            <a:pPr marL="0" indent="0">
              <a:buNone/>
            </a:pPr>
            <a:r>
              <a:rPr lang="it-IT" dirty="0"/>
              <a:t>In contrapposizione a</a:t>
            </a:r>
          </a:p>
          <a:p>
            <a:r>
              <a:rPr lang="it-IT" dirty="0"/>
              <a:t>Cultura </a:t>
            </a:r>
            <a:r>
              <a:rPr lang="it-IT" u="sng" dirty="0"/>
              <a:t>colta</a:t>
            </a:r>
            <a:r>
              <a:rPr lang="it-IT" dirty="0"/>
              <a:t> o </a:t>
            </a:r>
            <a:r>
              <a:rPr lang="it-IT" u="sng" dirty="0"/>
              <a:t>egemonica</a:t>
            </a:r>
            <a:r>
              <a:rPr lang="it-IT" dirty="0"/>
              <a:t>, propria delle classi dominanti</a:t>
            </a:r>
          </a:p>
          <a:p>
            <a:pPr>
              <a:buFont typeface="Wingdings" pitchFamily="2" charset="2"/>
              <a:buChar char="à"/>
            </a:pPr>
            <a:endParaRPr lang="it-IT" dirty="0">
              <a:sym typeface="Wingdings" pitchFamily="2" charset="2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187819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8D8EBF-AC8E-6648-A138-74653C3BD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Geografia culturale dei </a:t>
            </a:r>
            <a:r>
              <a:rPr lang="it-IT" dirty="0" err="1"/>
              <a:t>saperi</a:t>
            </a:r>
            <a:r>
              <a:rPr lang="it-IT" dirty="0"/>
              <a:t> locali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2A71C2E-50F6-CF4E-9258-C06248E81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Oggi è difficile distinguere fra cultura di massa, folklore e cultura popolare (mentre quella egemonica si identifica bene)</a:t>
            </a:r>
          </a:p>
          <a:p>
            <a:r>
              <a:rPr lang="it-IT" dirty="0"/>
              <a:t>Si parla quindi di cultura locale</a:t>
            </a:r>
          </a:p>
          <a:p>
            <a:pPr marL="457200" lvl="1" indent="0">
              <a:buNone/>
            </a:pPr>
            <a:r>
              <a:rPr lang="it-IT" dirty="0">
                <a:sym typeface="Wingdings" pitchFamily="2" charset="2"/>
              </a:rPr>
              <a:t></a:t>
            </a:r>
            <a:r>
              <a:rPr lang="it-IT" dirty="0"/>
              <a:t>Le pratiche, i comportamenti e le preferenze condivise dai membri di una comunità che interagisce con le caratteristiche naturali e storiche di un certo ambiente locale</a:t>
            </a:r>
          </a:p>
          <a:p>
            <a:pPr marL="457200" lvl="1" indent="0">
              <a:buNone/>
            </a:pPr>
            <a:endParaRPr lang="it-IT" dirty="0"/>
          </a:p>
          <a:p>
            <a:r>
              <a:rPr lang="it-IT" dirty="0"/>
              <a:t>Quindi c’è un sapere locale</a:t>
            </a:r>
          </a:p>
          <a:p>
            <a:pPr marL="0" indent="0">
              <a:buNone/>
            </a:pPr>
            <a:r>
              <a:rPr lang="it-IT" dirty="0">
                <a:sym typeface="Wingdings" pitchFamily="2" charset="2"/>
              </a:rPr>
              <a:t> le conoscenze collettive di una comunità, derivate dalle esperienze quotidiane legate al contesto locale</a:t>
            </a:r>
            <a:endParaRPr lang="it-IT" dirty="0"/>
          </a:p>
          <a:p>
            <a:pPr marL="457200" lvl="1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001118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034016-40B4-0943-A4B9-0030A23F2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Geografia culturale dei </a:t>
            </a:r>
            <a:r>
              <a:rPr lang="it-IT" dirty="0" err="1"/>
              <a:t>saperi</a:t>
            </a:r>
            <a:r>
              <a:rPr lang="it-IT"/>
              <a:t> locali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CC1436-779E-704B-96AD-588C9AE8D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9988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>
                <a:sym typeface="Wingdings" pitchFamily="2" charset="2"/>
              </a:rPr>
              <a:t>Le caratteristiche sono:</a:t>
            </a:r>
          </a:p>
          <a:p>
            <a:pPr lvl="1"/>
            <a:r>
              <a:rPr lang="it-IT" dirty="0">
                <a:sym typeface="Wingdings" pitchFamily="2" charset="2"/>
              </a:rPr>
              <a:t>Trasmissione orale</a:t>
            </a:r>
          </a:p>
          <a:p>
            <a:pPr lvl="1"/>
            <a:r>
              <a:rPr lang="it-IT" dirty="0">
                <a:sym typeface="Wingdings" pitchFamily="2" charset="2"/>
              </a:rPr>
              <a:t>Essere un sapere dinamico e in continua evoluzione</a:t>
            </a:r>
          </a:p>
          <a:p>
            <a:pPr lvl="1"/>
            <a:r>
              <a:rPr lang="it-IT" dirty="0">
                <a:sym typeface="Wingdings" pitchFamily="2" charset="2"/>
              </a:rPr>
              <a:t>Non è un sapere monolitico, ma è plurale (</a:t>
            </a:r>
            <a:r>
              <a:rPr lang="it-IT" u="sng" dirty="0">
                <a:sym typeface="Wingdings" pitchFamily="2" charset="2"/>
              </a:rPr>
              <a:t>i </a:t>
            </a:r>
            <a:r>
              <a:rPr lang="it-IT" u="sng" dirty="0" err="1">
                <a:sym typeface="Wingdings" pitchFamily="2" charset="2"/>
              </a:rPr>
              <a:t>saperi</a:t>
            </a:r>
            <a:r>
              <a:rPr lang="it-IT" u="sng" dirty="0">
                <a:sym typeface="Wingdings" pitchFamily="2" charset="2"/>
              </a:rPr>
              <a:t> </a:t>
            </a:r>
            <a:r>
              <a:rPr lang="it-IT" dirty="0">
                <a:sym typeface="Wingdings" pitchFamily="2" charset="2"/>
              </a:rPr>
              <a:t>locali)	</a:t>
            </a:r>
          </a:p>
          <a:p>
            <a:pPr lvl="2"/>
            <a:r>
              <a:rPr lang="it-IT" dirty="0">
                <a:sym typeface="Wingdings" pitchFamily="2" charset="2"/>
              </a:rPr>
              <a:t>La medicina tradizionale</a:t>
            </a:r>
          </a:p>
          <a:p>
            <a:pPr lvl="2"/>
            <a:r>
              <a:rPr lang="it-IT" dirty="0">
                <a:sym typeface="Wingdings" pitchFamily="2" charset="2"/>
              </a:rPr>
              <a:t>L’architettura tradizionale («rurale»)</a:t>
            </a:r>
          </a:p>
          <a:p>
            <a:pPr lvl="2"/>
            <a:r>
              <a:rPr lang="it-IT" dirty="0">
                <a:sym typeface="Wingdings" pitchFamily="2" charset="2"/>
              </a:rPr>
              <a:t>…</a:t>
            </a:r>
          </a:p>
          <a:p>
            <a:pPr lvl="2"/>
            <a:endParaRPr lang="it-IT" dirty="0">
              <a:sym typeface="Wingdings" pitchFamily="2" charset="2"/>
            </a:endParaRPr>
          </a:p>
          <a:p>
            <a:pPr marL="0" lvl="2" indent="0">
              <a:buNone/>
            </a:pPr>
            <a:r>
              <a:rPr lang="it-IT" sz="2800" dirty="0"/>
              <a:t>C’è una necessità di conoscere i </a:t>
            </a:r>
            <a:r>
              <a:rPr lang="it-IT" sz="2800" dirty="0" err="1"/>
              <a:t>saperi</a:t>
            </a:r>
            <a:r>
              <a:rPr lang="it-IT" sz="2800" dirty="0"/>
              <a:t> locali per cogliere le relazioni fra uomo e territorio soprattutto in realtà non particolarmente  coinvolte dalla globalizzazione (aree rurali, periferie, aree interne) o che vogliono non essere omogeneizzate dalla globalizzazione</a:t>
            </a:r>
          </a:p>
        </p:txBody>
      </p:sp>
    </p:spTree>
    <p:extLst>
      <p:ext uri="{BB962C8B-B14F-4D97-AF65-F5344CB8AC3E}">
        <p14:creationId xmlns:p14="http://schemas.microsoft.com/office/powerpoint/2010/main" val="4668621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A3F5DB-7239-974C-9E02-451055D8B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C821B7-2533-1F4D-9791-EB7BBF656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20690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553EDF-45CA-334A-B5B4-AEC996760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Globalizzazione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672A7C5-AE67-C749-8C0B-3F7FB7BFF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99889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La globalizzazione attuale è il frutto della diffusione dell’economia di mercato, del primato del commercio e della finanza internazionale</a:t>
            </a:r>
          </a:p>
          <a:p>
            <a:pPr marL="0" indent="0" algn="ctr">
              <a:buNone/>
            </a:pPr>
            <a:r>
              <a:rPr lang="it-IT" dirty="0"/>
              <a:t>ma</a:t>
            </a:r>
          </a:p>
          <a:p>
            <a:r>
              <a:rPr lang="it-IT" dirty="0"/>
              <a:t>La tendenza all’interconnessione (rapportata ai tempi) è una costante</a:t>
            </a:r>
          </a:p>
          <a:p>
            <a:pPr>
              <a:buFont typeface="Wingdings" pitchFamily="2" charset="2"/>
              <a:buChar char="à"/>
            </a:pPr>
            <a:r>
              <a:rPr lang="it-IT" dirty="0">
                <a:sym typeface="Wingdings" pitchFamily="2" charset="2"/>
              </a:rPr>
              <a:t>globalizzazione contemporanea</a:t>
            </a:r>
          </a:p>
          <a:p>
            <a:pPr marL="0" indent="0">
              <a:buNone/>
            </a:pPr>
            <a:endParaRPr lang="it-IT" dirty="0">
              <a:sym typeface="Wingdings" pitchFamily="2" charset="2"/>
            </a:endParaRPr>
          </a:p>
          <a:p>
            <a:r>
              <a:rPr lang="it-IT" dirty="0">
                <a:sym typeface="Wingdings" pitchFamily="2" charset="2"/>
              </a:rPr>
              <a:t>La novità risiede nell’alto livello di interconnessione/interdipendenza finanziaria, politica e culturale</a:t>
            </a:r>
          </a:p>
          <a:p>
            <a:pPr lvl="1"/>
            <a:r>
              <a:rPr lang="it-IT" dirty="0">
                <a:sym typeface="Wingdings" pitchFamily="2" charset="2"/>
              </a:rPr>
              <a:t>Compressione spazio/temporale</a:t>
            </a:r>
          </a:p>
          <a:p>
            <a:pPr lvl="1"/>
            <a:r>
              <a:rPr lang="it-IT" dirty="0">
                <a:sym typeface="Wingdings" pitchFamily="2" charset="2"/>
              </a:rPr>
              <a:t>Espansione  (reti)</a:t>
            </a:r>
          </a:p>
          <a:p>
            <a:pPr lvl="2"/>
            <a:r>
              <a:rPr lang="it-IT" dirty="0">
                <a:sym typeface="Wingdings" pitchFamily="2" charset="2"/>
              </a:rPr>
              <a:t>Orizzontale (da luogo a luogo)</a:t>
            </a:r>
          </a:p>
          <a:p>
            <a:pPr lvl="2"/>
            <a:r>
              <a:rPr lang="it-IT" dirty="0">
                <a:sym typeface="Wingdings" pitchFamily="2" charset="2"/>
              </a:rPr>
              <a:t>Verticale (da locale a mondiale)</a:t>
            </a:r>
          </a:p>
        </p:txBody>
      </p:sp>
    </p:spTree>
    <p:extLst>
      <p:ext uri="{BB962C8B-B14F-4D97-AF65-F5344CB8AC3E}">
        <p14:creationId xmlns:p14="http://schemas.microsoft.com/office/powerpoint/2010/main" val="467035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36D378-1C23-7448-98B4-0A00E576E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Globalizzazione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163A11-83DD-9D4E-97F4-4B11CE0A9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44609"/>
            <a:ext cx="10515600" cy="4351338"/>
          </a:xfrm>
        </p:spPr>
        <p:txBody>
          <a:bodyPr/>
          <a:lstStyle/>
          <a:p>
            <a:r>
              <a:rPr lang="it-IT" dirty="0"/>
              <a:t>La globalizzazione è favorita da 5 elementi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dirty="0"/>
              <a:t>Mercati globali (affermazione del capitalismo)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dirty="0"/>
              <a:t>Innovazioni tecnologiche (trasporti, telecomunicazioni, comunicazione digitale)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dirty="0"/>
              <a:t>Riduzione dei costi e dei tempi di trasporto e di comunicazione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dirty="0"/>
              <a:t>Aumento dei flussi di capitale finanziario (commercio, speculazioni finanziarie, investimenti internazionali)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dirty="0"/>
              <a:t>Diffusione di politiche, leggi e assetti istituzionali che hanno favorito i quattro fattori precedenti</a:t>
            </a:r>
          </a:p>
        </p:txBody>
      </p:sp>
    </p:spTree>
    <p:extLst>
      <p:ext uri="{BB962C8B-B14F-4D97-AF65-F5344CB8AC3E}">
        <p14:creationId xmlns:p14="http://schemas.microsoft.com/office/powerpoint/2010/main" val="3690055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04ED0D-26E6-C24B-A2E2-4F56CFD28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Globalizzazione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A6CBB66-25D2-E447-9623-15E21B418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0334"/>
            <a:ext cx="10515600" cy="4351338"/>
          </a:xfrm>
        </p:spPr>
        <p:txBody>
          <a:bodyPr/>
          <a:lstStyle/>
          <a:p>
            <a:r>
              <a:rPr lang="it-IT" dirty="0"/>
              <a:t>1995: WTO (World </a:t>
            </a:r>
            <a:r>
              <a:rPr lang="it-IT" dirty="0" err="1"/>
              <a:t>Trade</a:t>
            </a:r>
            <a:r>
              <a:rPr lang="it-IT" dirty="0"/>
              <a:t> </a:t>
            </a:r>
            <a:r>
              <a:rPr lang="it-IT" dirty="0" err="1"/>
              <a:t>Organisation</a:t>
            </a:r>
            <a:r>
              <a:rPr lang="it-IT" dirty="0"/>
              <a:t>)</a:t>
            </a:r>
          </a:p>
          <a:p>
            <a:pPr lvl="1"/>
            <a:r>
              <a:rPr lang="it-IT" dirty="0"/>
              <a:t>Dopo il crollo del muro di Berlino</a:t>
            </a:r>
          </a:p>
          <a:p>
            <a:pPr lvl="1"/>
            <a:r>
              <a:rPr lang="it-IT" dirty="0"/>
              <a:t>Regolamentazione in senso liberista del commercio internazionale</a:t>
            </a:r>
          </a:p>
          <a:p>
            <a:pPr lvl="1"/>
            <a:endParaRPr lang="it-IT" dirty="0"/>
          </a:p>
          <a:p>
            <a:pPr lvl="1">
              <a:buFont typeface="Wingdings" pitchFamily="2" charset="2"/>
              <a:buChar char="à"/>
            </a:pPr>
            <a:r>
              <a:rPr lang="it-IT" dirty="0">
                <a:sym typeface="Wingdings" pitchFamily="2" charset="2"/>
              </a:rPr>
              <a:t>imprese multinazionali /transnazionali (alcune hanno guadagni superiori al PIL – prodotto interno lordo – di alcuni Paesi)</a:t>
            </a:r>
          </a:p>
          <a:p>
            <a:pPr lvl="1">
              <a:buFont typeface="Wingdings" pitchFamily="2" charset="2"/>
              <a:buChar char="à"/>
            </a:pPr>
            <a:endParaRPr lang="it-IT" dirty="0">
              <a:sym typeface="Wingdings" pitchFamily="2" charset="2"/>
            </a:endParaRPr>
          </a:p>
          <a:p>
            <a:pPr lvl="1"/>
            <a:r>
              <a:rPr lang="it-IT" dirty="0">
                <a:sym typeface="Wingdings" pitchFamily="2" charset="2"/>
              </a:rPr>
              <a:t>Investimenti soprattutto all’estero, o comunque dove conviene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43041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A5861F-EC00-FA49-A1F6-8BA6C684F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Impatti culturali della globalizzazione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43CEAE-2A3B-434A-8894-4BDBB21A8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Cultura di massa («omologazione»: </a:t>
            </a:r>
            <a:r>
              <a:rPr lang="it-IT" dirty="0" err="1"/>
              <a:t>P.P.Pasolini</a:t>
            </a:r>
            <a:r>
              <a:rPr lang="it-IT" dirty="0"/>
              <a:t>)</a:t>
            </a:r>
          </a:p>
          <a:p>
            <a:pPr lvl="2"/>
            <a:r>
              <a:rPr lang="it-IT" dirty="0"/>
              <a:t>Influenza</a:t>
            </a:r>
          </a:p>
          <a:p>
            <a:pPr marL="450850" lvl="2" indent="-450850">
              <a:tabLst>
                <a:tab pos="219075" algn="l"/>
              </a:tabLst>
            </a:pPr>
            <a:r>
              <a:rPr lang="it-IT" sz="2800" dirty="0"/>
              <a:t>Omogeneizzazione</a:t>
            </a:r>
          </a:p>
          <a:p>
            <a:pPr marL="908050" lvl="3" indent="-450850">
              <a:tabLst>
                <a:tab pos="219075" algn="l"/>
              </a:tabLst>
            </a:pPr>
            <a:r>
              <a:rPr lang="it-IT" sz="2400" dirty="0"/>
              <a:t>convergenza di gusti, convinzioni, pratiche culturali</a:t>
            </a:r>
          </a:p>
          <a:p>
            <a:pPr marL="908050" lvl="3" indent="-450850">
              <a:tabLst>
                <a:tab pos="219075" algn="l"/>
              </a:tabLst>
            </a:pPr>
            <a:r>
              <a:rPr lang="it-IT" sz="2400" dirty="0"/>
              <a:t>«non luoghi» Marc </a:t>
            </a:r>
            <a:r>
              <a:rPr lang="it-IT" sz="2400" dirty="0" err="1"/>
              <a:t>Augé</a:t>
            </a:r>
            <a:endParaRPr lang="it-IT" sz="2400" dirty="0"/>
          </a:p>
          <a:p>
            <a:pPr marL="457200" lvl="3" indent="0">
              <a:buNone/>
              <a:tabLst>
                <a:tab pos="219075" algn="l"/>
              </a:tabLst>
            </a:pPr>
            <a:endParaRPr lang="it-IT" sz="2400" dirty="0"/>
          </a:p>
          <a:p>
            <a:pPr marL="450850" lvl="3" indent="-450850">
              <a:tabLst>
                <a:tab pos="219075" algn="l"/>
              </a:tabLst>
            </a:pPr>
            <a:r>
              <a:rPr lang="it-IT" sz="2800" dirty="0"/>
              <a:t>Reazioni opposte e contrarie</a:t>
            </a:r>
          </a:p>
          <a:p>
            <a:pPr marL="908050" lvl="3" indent="-450850">
              <a:tabLst>
                <a:tab pos="219075" algn="l"/>
              </a:tabLst>
            </a:pPr>
            <a:r>
              <a:rPr lang="it-IT" sz="2400" dirty="0"/>
              <a:t>Polarizzazione</a:t>
            </a:r>
          </a:p>
          <a:p>
            <a:pPr marL="908050" lvl="3" indent="-450850">
              <a:tabLst>
                <a:tab pos="219075" algn="l"/>
              </a:tabLst>
            </a:pPr>
            <a:r>
              <a:rPr lang="it-IT" sz="2400" dirty="0"/>
              <a:t>Aumento del senso di identità delle diverse società e culture</a:t>
            </a:r>
          </a:p>
          <a:p>
            <a:pPr marL="1365250" lvl="4" indent="-450850">
              <a:tabLst>
                <a:tab pos="219075" algn="l"/>
              </a:tabLst>
            </a:pPr>
            <a:r>
              <a:rPr lang="it-IT" sz="2200" dirty="0"/>
              <a:t>Conflitti</a:t>
            </a:r>
          </a:p>
          <a:p>
            <a:pPr marL="1365250" lvl="4" indent="-450850">
              <a:tabLst>
                <a:tab pos="219075" algn="l"/>
              </a:tabLst>
            </a:pPr>
            <a:endParaRPr lang="it-IT" sz="2600" dirty="0"/>
          </a:p>
          <a:p>
            <a:pPr marL="500063" lvl="4" indent="-415925">
              <a:tabLst>
                <a:tab pos="219075" algn="l"/>
              </a:tabLst>
            </a:pPr>
            <a:r>
              <a:rPr lang="it-IT" sz="3000" dirty="0" err="1"/>
              <a:t>Neolocalismo</a:t>
            </a:r>
            <a:r>
              <a:rPr lang="it-IT" sz="2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370432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A021B4-E0E7-5E41-8772-C6D368201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Reti globali e sistemi locali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0CD1399-2280-2942-A2FA-21885D6DD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Glocalizzazione</a:t>
            </a:r>
            <a:r>
              <a:rPr lang="it-IT" dirty="0"/>
              <a:t>: processo per cui gli attori locali e globali interagiscono, influenzandosi a vicenda</a:t>
            </a:r>
          </a:p>
          <a:p>
            <a:r>
              <a:rPr lang="it-IT" dirty="0"/>
              <a:t>Globalizzazione</a:t>
            </a:r>
            <a:r>
              <a:rPr lang="it-IT" dirty="0">
                <a:sym typeface="Wingdings" pitchFamily="2" charset="2"/>
              </a:rPr>
              <a:t> competizione fra territori</a:t>
            </a:r>
          </a:p>
          <a:p>
            <a:pPr lvl="1"/>
            <a:r>
              <a:rPr lang="it-IT" dirty="0">
                <a:sym typeface="Wingdings" pitchFamily="2" charset="2"/>
              </a:rPr>
              <a:t>Territori che hanno al loro interno soggetti privati e pubblici che hanno e sono portatori di una </a:t>
            </a:r>
            <a:r>
              <a:rPr lang="it-IT" i="1" dirty="0">
                <a:sym typeface="Wingdings" pitchFamily="2" charset="2"/>
              </a:rPr>
              <a:t>identità territoriale</a:t>
            </a:r>
            <a:r>
              <a:rPr lang="it-IT" dirty="0">
                <a:sym typeface="Wingdings" pitchFamily="2" charset="2"/>
              </a:rPr>
              <a:t> comune (milieu territoriale) e possono lavorare /collaborare per valorizzarla</a:t>
            </a:r>
          </a:p>
          <a:p>
            <a:pPr marL="457200" lvl="1" indent="0">
              <a:buNone/>
            </a:pPr>
            <a:r>
              <a:rPr lang="it-IT" dirty="0">
                <a:sym typeface="Wingdings" pitchFamily="2" charset="2"/>
              </a:rPr>
              <a:t> fare rete</a:t>
            </a:r>
          </a:p>
          <a:p>
            <a:pPr marL="457200" lvl="1" indent="0">
              <a:buNone/>
            </a:pPr>
            <a:endParaRPr lang="it-IT" dirty="0">
              <a:sym typeface="Wingdings" pitchFamily="2" charset="2"/>
            </a:endParaRPr>
          </a:p>
          <a:p>
            <a:pPr marL="457200" lvl="1" indent="0">
              <a:buNone/>
            </a:pPr>
            <a:r>
              <a:rPr lang="it-IT" dirty="0">
                <a:sym typeface="Wingdings" pitchFamily="2" charset="2"/>
              </a:rPr>
              <a:t>Questa è una potenzialità, un capitale da adoperare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91042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126B14-7DE2-A94D-9686-54572D5E0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milieu territoriale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18BFDC-C82B-3247-B254-C40943E60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Ci sono delle condizioni naturali originarie</a:t>
            </a:r>
          </a:p>
          <a:p>
            <a:pPr lvl="1"/>
            <a:r>
              <a:rPr lang="it-IT" dirty="0"/>
              <a:t>Posizione geografica</a:t>
            </a:r>
          </a:p>
          <a:p>
            <a:pPr lvl="1"/>
            <a:r>
              <a:rPr lang="it-IT" dirty="0"/>
              <a:t>Clima</a:t>
            </a:r>
          </a:p>
          <a:p>
            <a:pPr lvl="1"/>
            <a:r>
              <a:rPr lang="it-IT" dirty="0"/>
              <a:t>Risorse minerarie</a:t>
            </a:r>
          </a:p>
          <a:p>
            <a:pPr lvl="1"/>
            <a:r>
              <a:rPr lang="it-IT" dirty="0"/>
              <a:t>Forma del suolo</a:t>
            </a:r>
          </a:p>
          <a:p>
            <a:pPr lvl="1"/>
            <a:r>
              <a:rPr lang="it-IT" dirty="0"/>
              <a:t>Paesaggi naturali</a:t>
            </a:r>
          </a:p>
          <a:p>
            <a:pPr lvl="1"/>
            <a:r>
              <a:rPr lang="it-IT" dirty="0" err="1"/>
              <a:t>Etc</a:t>
            </a:r>
            <a:endParaRPr lang="it-IT" dirty="0"/>
          </a:p>
          <a:p>
            <a:pPr lvl="1"/>
            <a:endParaRPr lang="it-IT" dirty="0"/>
          </a:p>
          <a:p>
            <a:pPr marL="457200" lvl="1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91493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480C55-0BC8-1F43-B560-C9A23CA6A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milieu territoriale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836E67C-E496-3949-AFD9-AD94004E1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Queste devono essere combinate con </a:t>
            </a:r>
          </a:p>
          <a:p>
            <a:r>
              <a:rPr lang="it-IT" dirty="0"/>
              <a:t>I prodotti della cultura materiale</a:t>
            </a:r>
          </a:p>
          <a:p>
            <a:pPr lvl="1"/>
            <a:r>
              <a:rPr lang="it-IT" dirty="0"/>
              <a:t>Infrastrutture</a:t>
            </a:r>
          </a:p>
          <a:p>
            <a:pPr lvl="1"/>
            <a:r>
              <a:rPr lang="it-IT" dirty="0"/>
              <a:t>Edifici</a:t>
            </a:r>
          </a:p>
          <a:p>
            <a:pPr lvl="1"/>
            <a:r>
              <a:rPr lang="it-IT" dirty="0"/>
              <a:t>Monumenti</a:t>
            </a:r>
          </a:p>
          <a:p>
            <a:pPr lvl="1"/>
            <a:r>
              <a:rPr lang="it-IT" dirty="0"/>
              <a:t>Paesaggi culturali</a:t>
            </a:r>
          </a:p>
          <a:p>
            <a:pPr marL="328613" lvl="1" indent="-328613"/>
            <a:r>
              <a:rPr lang="it-IT" sz="2800" dirty="0"/>
              <a:t>E della cultura immateriale</a:t>
            </a:r>
          </a:p>
          <a:p>
            <a:pPr lvl="1"/>
            <a:r>
              <a:rPr lang="it-IT" dirty="0"/>
              <a:t>Tradizioni</a:t>
            </a:r>
          </a:p>
          <a:p>
            <a:pPr lvl="1"/>
            <a:r>
              <a:rPr lang="it-IT" dirty="0"/>
              <a:t>«saper fare» diffusi</a:t>
            </a:r>
          </a:p>
          <a:p>
            <a:pPr lvl="1"/>
            <a:r>
              <a:rPr lang="it-IT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22144244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1189</Words>
  <Application>Microsoft Macintosh PowerPoint</Application>
  <PresentationFormat>Widescreen</PresentationFormat>
  <Paragraphs>173</Paragraphs>
  <Slides>23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Wingdings</vt:lpstr>
      <vt:lpstr>Tema di Office</vt:lpstr>
      <vt:lpstr>Geografia culturale  e globalizzazione</vt:lpstr>
      <vt:lpstr>Globalizzazione</vt:lpstr>
      <vt:lpstr>Globalizzazione</vt:lpstr>
      <vt:lpstr>Globalizzazione</vt:lpstr>
      <vt:lpstr>Globalizzazione</vt:lpstr>
      <vt:lpstr>Impatti culturali della globalizzazione</vt:lpstr>
      <vt:lpstr>Reti globali e sistemi locali</vt:lpstr>
      <vt:lpstr>Il milieu territoriale</vt:lpstr>
      <vt:lpstr>Il milieu territoriale</vt:lpstr>
      <vt:lpstr>Il milieu territoriale</vt:lpstr>
      <vt:lpstr>Il milieu territoriale</vt:lpstr>
      <vt:lpstr>Il milieu territoriale</vt:lpstr>
      <vt:lpstr>Il milieu territoriale</vt:lpstr>
      <vt:lpstr>Mercificazione della cultura</vt:lpstr>
      <vt:lpstr>Geografia culturale</vt:lpstr>
      <vt:lpstr>Geografia culturale</vt:lpstr>
      <vt:lpstr>Unesco</vt:lpstr>
      <vt:lpstr>unesco</vt:lpstr>
      <vt:lpstr>Unesco</vt:lpstr>
      <vt:lpstr>Geografia culturale dei saperi locali</vt:lpstr>
      <vt:lpstr>Geografia culturale dei saperi locali</vt:lpstr>
      <vt:lpstr>Geografia culturale dei saperi locali</vt:lpstr>
      <vt:lpstr>Presentazione standard di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Geografia culturale  e globalizzazione</dc:title>
  <dc:creator>sergio zilli</dc:creator>
  <cp:lastModifiedBy>sergio zilli</cp:lastModifiedBy>
  <cp:revision>8</cp:revision>
  <dcterms:created xsi:type="dcterms:W3CDTF">2019-05-12T15:54:25Z</dcterms:created>
  <dcterms:modified xsi:type="dcterms:W3CDTF">2019-05-12T17:15:52Z</dcterms:modified>
</cp:coreProperties>
</file>