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8" r:id="rId3"/>
    <p:sldId id="259" r:id="rId4"/>
    <p:sldId id="260" r:id="rId5"/>
    <p:sldId id="261" r:id="rId6"/>
    <p:sldId id="262" r:id="rId7"/>
    <p:sldId id="263" r:id="rId8"/>
    <p:sldId id="265" r:id="rId9"/>
    <p:sldId id="264" r:id="rId10"/>
    <p:sldId id="257" r:id="rId11"/>
    <p:sldId id="267" r:id="rId12"/>
    <p:sldId id="266" r:id="rId13"/>
    <p:sldId id="268" r:id="rId14"/>
    <p:sldId id="269" r:id="rId15"/>
    <p:sldId id="271" r:id="rId16"/>
    <p:sldId id="27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63" d="100"/>
          <a:sy n="63" d="100"/>
        </p:scale>
        <p:origin x="780"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B33980-5EAC-465D-BE8B-79136FF71BAD}" type="datetimeFigureOut">
              <a:rPr lang="it-IT" smtClean="0"/>
              <a:t>03/05/2019</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3EAFD8-21DF-48CC-94C8-81D3D1869EE1}" type="slidenum">
              <a:rPr lang="it-IT" smtClean="0"/>
              <a:t>‹N›</a:t>
            </a:fld>
            <a:endParaRPr lang="it-IT"/>
          </a:p>
        </p:txBody>
      </p:sp>
    </p:spTree>
    <p:extLst>
      <p:ext uri="{BB962C8B-B14F-4D97-AF65-F5344CB8AC3E}">
        <p14:creationId xmlns:p14="http://schemas.microsoft.com/office/powerpoint/2010/main" val="3125555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C3EAFD8-21DF-48CC-94C8-81D3D1869EE1}" type="slidenum">
              <a:rPr lang="it-IT" smtClean="0"/>
              <a:t>13</a:t>
            </a:fld>
            <a:endParaRPr lang="it-IT"/>
          </a:p>
        </p:txBody>
      </p:sp>
    </p:spTree>
    <p:extLst>
      <p:ext uri="{BB962C8B-B14F-4D97-AF65-F5344CB8AC3E}">
        <p14:creationId xmlns:p14="http://schemas.microsoft.com/office/powerpoint/2010/main" val="3945232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lvl1pPr algn="l">
              <a:defRPr/>
            </a:lvl1pPr>
          </a:lstStyle>
          <a:p>
            <a:fld id="{EC6E27B0-CB82-40A2-BCDF-89CC00D5DDC2}" type="datetimeFigureOut">
              <a:rPr lang="it-IT" smtClean="0"/>
              <a:t>03/05/2019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E0D5E63-D71F-47F7-9F9E-805A8AD0BFC2}" type="slidenum">
              <a:rPr lang="it-IT" smtClean="0"/>
              <a:t>‹N›</a:t>
            </a:fld>
            <a:endParaRPr lang="it-IT"/>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0246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C6E27B0-CB82-40A2-BCDF-89CC00D5DDC2}" type="datetimeFigureOut">
              <a:rPr lang="it-IT" smtClean="0"/>
              <a:t>03/05/2019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E0D5E63-D71F-47F7-9F9E-805A8AD0BFC2}" type="slidenum">
              <a:rPr lang="it-IT" smtClean="0"/>
              <a:t>‹N›</a:t>
            </a:fld>
            <a:endParaRPr lang="it-IT"/>
          </a:p>
        </p:txBody>
      </p:sp>
    </p:spTree>
    <p:extLst>
      <p:ext uri="{BB962C8B-B14F-4D97-AF65-F5344CB8AC3E}">
        <p14:creationId xmlns:p14="http://schemas.microsoft.com/office/powerpoint/2010/main" val="422634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C6E27B0-CB82-40A2-BCDF-89CC00D5DDC2}" type="datetimeFigureOut">
              <a:rPr lang="it-IT" smtClean="0"/>
              <a:t>03/05/2019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E0D5E63-D71F-47F7-9F9E-805A8AD0BFC2}" type="slidenum">
              <a:rPr lang="it-IT" smtClean="0"/>
              <a:t>‹N›</a:t>
            </a:fld>
            <a:endParaRPr lang="it-IT"/>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4696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C6E27B0-CB82-40A2-BCDF-89CC00D5DDC2}" type="datetimeFigureOut">
              <a:rPr lang="it-IT" smtClean="0"/>
              <a:t>03/05/2019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E0D5E63-D71F-47F7-9F9E-805A8AD0BFC2}" type="slidenum">
              <a:rPr lang="it-IT" smtClean="0"/>
              <a:t>‹N›</a:t>
            </a:fld>
            <a:endParaRPr lang="it-IT"/>
          </a:p>
        </p:txBody>
      </p:sp>
    </p:spTree>
    <p:extLst>
      <p:ext uri="{BB962C8B-B14F-4D97-AF65-F5344CB8AC3E}">
        <p14:creationId xmlns:p14="http://schemas.microsoft.com/office/powerpoint/2010/main" val="4230878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EC6E27B0-CB82-40A2-BCDF-89CC00D5DDC2}" type="datetimeFigureOut">
              <a:rPr lang="it-IT" smtClean="0"/>
              <a:t>03/05/2019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E0D5E63-D71F-47F7-9F9E-805A8AD0BFC2}" type="slidenum">
              <a:rPr lang="it-IT" smtClean="0"/>
              <a:t>‹N›</a:t>
            </a:fld>
            <a:endParaRPr lang="it-IT"/>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1632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EC6E27B0-CB82-40A2-BCDF-89CC00D5DDC2}" type="datetimeFigureOut">
              <a:rPr lang="it-IT" smtClean="0"/>
              <a:t>03/05/2019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E0D5E63-D71F-47F7-9F9E-805A8AD0BFC2}" type="slidenum">
              <a:rPr lang="it-IT" smtClean="0"/>
              <a:t>‹N›</a:t>
            </a:fld>
            <a:endParaRPr lang="it-IT"/>
          </a:p>
        </p:txBody>
      </p:sp>
    </p:spTree>
    <p:extLst>
      <p:ext uri="{BB962C8B-B14F-4D97-AF65-F5344CB8AC3E}">
        <p14:creationId xmlns:p14="http://schemas.microsoft.com/office/powerpoint/2010/main" val="3502619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024128" y="2967788"/>
            <a:ext cx="4754880" cy="334157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it-IT"/>
              <a:t>Fare clic per modificare gli stili del testo dello schema</a:t>
            </a:r>
          </a:p>
        </p:txBody>
      </p:sp>
      <p:sp>
        <p:nvSpPr>
          <p:cNvPr id="6" name="Content Placeholder 5"/>
          <p:cNvSpPr>
            <a:spLocks noGrp="1"/>
          </p:cNvSpPr>
          <p:nvPr>
            <p:ph sz="quarter" idx="4"/>
          </p:nvPr>
        </p:nvSpPr>
        <p:spPr>
          <a:xfrm>
            <a:off x="5990888" y="2967788"/>
            <a:ext cx="4754880" cy="334157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EC6E27B0-CB82-40A2-BCDF-89CC00D5DDC2}" type="datetimeFigureOut">
              <a:rPr lang="it-IT" smtClean="0"/>
              <a:t>03/05/2019</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8E0D5E63-D71F-47F7-9F9E-805A8AD0BFC2}" type="slidenum">
              <a:rPr lang="it-IT" smtClean="0"/>
              <a:t>‹N›</a:t>
            </a:fld>
            <a:endParaRPr lang="it-IT"/>
          </a:p>
        </p:txBody>
      </p:sp>
    </p:spTree>
    <p:extLst>
      <p:ext uri="{BB962C8B-B14F-4D97-AF65-F5344CB8AC3E}">
        <p14:creationId xmlns:p14="http://schemas.microsoft.com/office/powerpoint/2010/main" val="239891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EC6E27B0-CB82-40A2-BCDF-89CC00D5DDC2}" type="datetimeFigureOut">
              <a:rPr lang="it-IT" smtClean="0"/>
              <a:t>03/05/2019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8E0D5E63-D71F-47F7-9F9E-805A8AD0BFC2}" type="slidenum">
              <a:rPr lang="it-IT" smtClean="0"/>
              <a:t>‹N›</a:t>
            </a:fld>
            <a:endParaRPr lang="it-IT"/>
          </a:p>
        </p:txBody>
      </p:sp>
    </p:spTree>
    <p:extLst>
      <p:ext uri="{BB962C8B-B14F-4D97-AF65-F5344CB8AC3E}">
        <p14:creationId xmlns:p14="http://schemas.microsoft.com/office/powerpoint/2010/main" val="3780882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6E27B0-CB82-40A2-BCDF-89CC00D5DDC2}" type="datetimeFigureOut">
              <a:rPr lang="it-IT" smtClean="0"/>
              <a:t>03/05/2019</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8E0D5E63-D71F-47F7-9F9E-805A8AD0BFC2}" type="slidenum">
              <a:rPr lang="it-IT" smtClean="0"/>
              <a:t>‹N›</a:t>
            </a:fld>
            <a:endParaRPr lang="it-IT"/>
          </a:p>
        </p:txBody>
      </p:sp>
    </p:spTree>
    <p:extLst>
      <p:ext uri="{BB962C8B-B14F-4D97-AF65-F5344CB8AC3E}">
        <p14:creationId xmlns:p14="http://schemas.microsoft.com/office/powerpoint/2010/main" val="1387582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EC6E27B0-CB82-40A2-BCDF-89CC00D5DDC2}" type="datetimeFigureOut">
              <a:rPr lang="it-IT" smtClean="0"/>
              <a:t>03/05/2019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E0D5E63-D71F-47F7-9F9E-805A8AD0BFC2}" type="slidenum">
              <a:rPr lang="it-IT" smtClean="0"/>
              <a:t>‹N›</a:t>
            </a:fld>
            <a:endParaRPr lang="it-IT"/>
          </a:p>
        </p:txBody>
      </p:sp>
    </p:spTree>
    <p:extLst>
      <p:ext uri="{BB962C8B-B14F-4D97-AF65-F5344CB8AC3E}">
        <p14:creationId xmlns:p14="http://schemas.microsoft.com/office/powerpoint/2010/main" val="620127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EC6E27B0-CB82-40A2-BCDF-89CC00D5DDC2}" type="datetimeFigureOut">
              <a:rPr lang="it-IT" smtClean="0"/>
              <a:t>03/05/2019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E0D5E63-D71F-47F7-9F9E-805A8AD0BFC2}" type="slidenum">
              <a:rPr lang="it-IT" smtClean="0"/>
              <a:t>‹N›</a:t>
            </a:fld>
            <a:endParaRPr lang="it-IT"/>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9368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C6E27B0-CB82-40A2-BCDF-89CC00D5DDC2}" type="datetimeFigureOut">
              <a:rPr lang="it-IT" smtClean="0"/>
              <a:t>03/05/2019</a:t>
            </a:fld>
            <a:endParaRPr lang="it-IT"/>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it-IT"/>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E0D5E63-D71F-47F7-9F9E-805A8AD0BFC2}" type="slidenum">
              <a:rPr lang="it-IT" smtClean="0"/>
              <a:t>‹N›</a:t>
            </a:fld>
            <a:endParaRPr lang="it-IT"/>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37315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620599-4166-471D-995E-D3D9EDAE720F}"/>
              </a:ext>
            </a:extLst>
          </p:cNvPr>
          <p:cNvSpPr>
            <a:spLocks noGrp="1"/>
          </p:cNvSpPr>
          <p:nvPr>
            <p:ph type="ctrTitle"/>
          </p:nvPr>
        </p:nvSpPr>
        <p:spPr/>
        <p:txBody>
          <a:bodyPr>
            <a:normAutofit fontScale="90000"/>
          </a:bodyPr>
          <a:lstStyle/>
          <a:p>
            <a:r>
              <a:rPr lang="it-IT" b="1" dirty="0"/>
              <a:t>Intersezioni: </a:t>
            </a:r>
            <a:br>
              <a:rPr lang="it-IT" b="1" dirty="0"/>
            </a:br>
            <a:r>
              <a:rPr lang="it-IT" b="1" dirty="0"/>
              <a:t>Dispersione, </a:t>
            </a:r>
            <a:r>
              <a:rPr lang="it-IT" b="1" i="1" dirty="0"/>
              <a:t>intercultura, </a:t>
            </a:r>
            <a:r>
              <a:rPr lang="it-IT" b="1" dirty="0" err="1"/>
              <a:t>equitÁ</a:t>
            </a:r>
            <a:endParaRPr lang="it-IT" dirty="0"/>
          </a:p>
        </p:txBody>
      </p:sp>
      <p:sp>
        <p:nvSpPr>
          <p:cNvPr id="3" name="Sottotitolo 2">
            <a:extLst>
              <a:ext uri="{FF2B5EF4-FFF2-40B4-BE49-F238E27FC236}">
                <a16:creationId xmlns:a16="http://schemas.microsoft.com/office/drawing/2014/main" id="{DE56BD65-607D-4F67-8D6B-4D8A05791F48}"/>
              </a:ext>
            </a:extLst>
          </p:cNvPr>
          <p:cNvSpPr>
            <a:spLocks noGrp="1"/>
          </p:cNvSpPr>
          <p:nvPr>
            <p:ph type="subTitle" idx="1"/>
          </p:nvPr>
        </p:nvSpPr>
        <p:spPr/>
        <p:txBody>
          <a:bodyPr>
            <a:normAutofit/>
          </a:bodyPr>
          <a:lstStyle/>
          <a:p>
            <a:r>
              <a:rPr lang="it-IT" b="1"/>
              <a:t>Formazione 24CFU UNITS</a:t>
            </a:r>
            <a:endParaRPr lang="it-IT" b="1" dirty="0"/>
          </a:p>
          <a:p>
            <a:r>
              <a:rPr lang="it-IT" b="1" dirty="0"/>
              <a:t>Lezione 1.A</a:t>
            </a:r>
          </a:p>
          <a:p>
            <a:r>
              <a:rPr lang="it-IT" dirty="0"/>
              <a:t>Flavia Virgilio </a:t>
            </a:r>
          </a:p>
          <a:p>
            <a:r>
              <a:rPr lang="it-IT" dirty="0"/>
              <a:t>flavia.virgilio66@gmail.com</a:t>
            </a:r>
          </a:p>
        </p:txBody>
      </p:sp>
    </p:spTree>
    <p:extLst>
      <p:ext uri="{BB962C8B-B14F-4D97-AF65-F5344CB8AC3E}">
        <p14:creationId xmlns:p14="http://schemas.microsoft.com/office/powerpoint/2010/main" val="3700421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7CC957-0D77-445A-A548-C05AC08BA378}"/>
              </a:ext>
            </a:extLst>
          </p:cNvPr>
          <p:cNvSpPr>
            <a:spLocks noGrp="1"/>
          </p:cNvSpPr>
          <p:nvPr>
            <p:ph type="title"/>
          </p:nvPr>
        </p:nvSpPr>
        <p:spPr/>
        <p:txBody>
          <a:bodyPr>
            <a:normAutofit/>
          </a:bodyPr>
          <a:lstStyle/>
          <a:p>
            <a:r>
              <a:rPr lang="it-IT" dirty="0"/>
              <a:t>Lotta alla Dispersione</a:t>
            </a:r>
          </a:p>
        </p:txBody>
      </p:sp>
      <p:sp>
        <p:nvSpPr>
          <p:cNvPr id="6" name="Segnaposto contenuto 5">
            <a:extLst>
              <a:ext uri="{FF2B5EF4-FFF2-40B4-BE49-F238E27FC236}">
                <a16:creationId xmlns:a16="http://schemas.microsoft.com/office/drawing/2014/main" id="{974184B7-6AFD-48BA-A399-C9A4A1952391}"/>
              </a:ext>
            </a:extLst>
          </p:cNvPr>
          <p:cNvSpPr>
            <a:spLocks noGrp="1"/>
          </p:cNvSpPr>
          <p:nvPr>
            <p:ph idx="1"/>
          </p:nvPr>
        </p:nvSpPr>
        <p:spPr/>
        <p:txBody>
          <a:bodyPr>
            <a:normAutofit/>
          </a:bodyPr>
          <a:lstStyle/>
          <a:p>
            <a:r>
              <a:rPr lang="it-IT" dirty="0"/>
              <a:t>riduzione n. abbandoni non formalizzati in corso d’anno e da un anno all’altro,</a:t>
            </a:r>
          </a:p>
          <a:p>
            <a:r>
              <a:rPr lang="it-IT" dirty="0"/>
              <a:t>riduzione ripetenze e debiti formativi, </a:t>
            </a:r>
          </a:p>
          <a:p>
            <a:r>
              <a:rPr lang="it-IT" dirty="0"/>
              <a:t>riduzione numero di giorni di assenza, </a:t>
            </a:r>
          </a:p>
          <a:p>
            <a:r>
              <a:rPr lang="it-IT" dirty="0"/>
              <a:t>riduzione sanzioni disciplinari,</a:t>
            </a:r>
          </a:p>
          <a:p>
            <a:r>
              <a:rPr lang="it-IT" dirty="0"/>
              <a:t>acquisizione di  conoscenze certe e consolidate che assicurino prospettive di crescita culturale e professionale.</a:t>
            </a:r>
          </a:p>
          <a:p>
            <a:endParaRPr lang="it-IT" dirty="0"/>
          </a:p>
          <a:p>
            <a:r>
              <a:rPr lang="it-IT" dirty="0"/>
              <a:t>(decreto MIUR 273/2016 “La Scuola al Centro”. Piano Nazionale per la prevenzione della dispersione scolastica nelle periferie)</a:t>
            </a:r>
          </a:p>
        </p:txBody>
      </p:sp>
    </p:spTree>
    <p:extLst>
      <p:ext uri="{BB962C8B-B14F-4D97-AF65-F5344CB8AC3E}">
        <p14:creationId xmlns:p14="http://schemas.microsoft.com/office/powerpoint/2010/main" val="4097985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AD6B15-0D6E-40E8-B099-9C49F169EBC1}"/>
              </a:ext>
            </a:extLst>
          </p:cNvPr>
          <p:cNvSpPr>
            <a:spLocks noGrp="1"/>
          </p:cNvSpPr>
          <p:nvPr>
            <p:ph type="title"/>
          </p:nvPr>
        </p:nvSpPr>
        <p:spPr/>
        <p:txBody>
          <a:bodyPr/>
          <a:lstStyle/>
          <a:p>
            <a:r>
              <a:rPr lang="it-IT" dirty="0"/>
              <a:t>Che fare?</a:t>
            </a:r>
          </a:p>
        </p:txBody>
      </p:sp>
      <p:sp>
        <p:nvSpPr>
          <p:cNvPr id="3" name="Segnaposto contenuto 2">
            <a:extLst>
              <a:ext uri="{FF2B5EF4-FFF2-40B4-BE49-F238E27FC236}">
                <a16:creationId xmlns:a16="http://schemas.microsoft.com/office/drawing/2014/main" id="{D59783DA-35A9-4286-B208-2A9E37D879E7}"/>
              </a:ext>
            </a:extLst>
          </p:cNvPr>
          <p:cNvSpPr>
            <a:spLocks noGrp="1"/>
          </p:cNvSpPr>
          <p:nvPr>
            <p:ph idx="1"/>
          </p:nvPr>
        </p:nvSpPr>
        <p:spPr/>
        <p:txBody>
          <a:bodyPr>
            <a:normAutofit fontScale="77500" lnSpcReduction="20000"/>
          </a:bodyPr>
          <a:lstStyle/>
          <a:p>
            <a:pPr marL="0" indent="0">
              <a:buNone/>
            </a:pPr>
            <a:r>
              <a:rPr lang="it-IT" dirty="0"/>
              <a:t>Un’ importante indagine conoscitiva sulla dispersione scolastica condotta nel corso del 2014 dalla VII Commissione della Camera si </a:t>
            </a:r>
            <a:r>
              <a:rPr lang="it-IT" dirty="0" err="1"/>
              <a:t>conlcuse</a:t>
            </a:r>
            <a:r>
              <a:rPr lang="it-IT" dirty="0"/>
              <a:t> con un ampio documento indicante le strategie di azione per combattere la dispersione scolastica con 5 priorità:</a:t>
            </a:r>
          </a:p>
          <a:p>
            <a:r>
              <a:rPr lang="it-IT" dirty="0"/>
              <a:t>1. l'incremento dell'accesso agli asili nido e alla scuola dell'infanzia, soprattutto nelle regioni del Sud;</a:t>
            </a:r>
          </a:p>
          <a:p>
            <a:r>
              <a:rPr lang="it-IT" dirty="0"/>
              <a:t>2. la qualificazione di percorsi di istruzione e formazione professionale, con l'applicazione rigorosa in ogni regione italiana dell'ordinamento relativo all'ampliamento dell'offerta formativa;</a:t>
            </a:r>
          </a:p>
          <a:p>
            <a:r>
              <a:rPr lang="it-IT" dirty="0"/>
              <a:t>3. la creazione di idonei ambienti di apprendimento (non solo una questione di allestimenti), con la realizzazione di un piano di formazione dei docenti in servizio e di sperimentazione di princìpi educativi e pratiche didattiche centrati sui fattori d'influenza dell'apprendimento;</a:t>
            </a:r>
          </a:p>
          <a:p>
            <a:r>
              <a:rPr lang="it-IT" dirty="0"/>
              <a:t>4. l'organizzazione e la strutturazione di un sistema di monitoraggio, con un'anagrafe nazionale dello studente basata sui dati delle rilevazioni del Sistema nazionale di valutazione (che si avvale dell'attività dell'INVALSI), per valutare un rischio basso, medio o alto di abbandono precoce degli studi;</a:t>
            </a:r>
          </a:p>
          <a:p>
            <a:r>
              <a:rPr lang="it-IT" dirty="0"/>
              <a:t>5. interventi in molteplici dimensioni nei confronti delle famiglie degli studenti a rischio, potenziandone i compiti e le capacità educative.</a:t>
            </a:r>
          </a:p>
        </p:txBody>
      </p:sp>
    </p:spTree>
    <p:extLst>
      <p:ext uri="{BB962C8B-B14F-4D97-AF65-F5344CB8AC3E}">
        <p14:creationId xmlns:p14="http://schemas.microsoft.com/office/powerpoint/2010/main" val="3805769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D0D71D-B7C7-469F-BBE2-122ABD62709D}"/>
              </a:ext>
            </a:extLst>
          </p:cNvPr>
          <p:cNvSpPr>
            <a:spLocks noGrp="1"/>
          </p:cNvSpPr>
          <p:nvPr>
            <p:ph type="title"/>
          </p:nvPr>
        </p:nvSpPr>
        <p:spPr/>
        <p:txBody>
          <a:bodyPr/>
          <a:lstStyle/>
          <a:p>
            <a:r>
              <a:rPr lang="it-IT" dirty="0"/>
              <a:t>Innovare la professionalità docente</a:t>
            </a:r>
          </a:p>
        </p:txBody>
      </p:sp>
      <p:sp>
        <p:nvSpPr>
          <p:cNvPr id="5" name="Segnaposto contenuto 4">
            <a:extLst>
              <a:ext uri="{FF2B5EF4-FFF2-40B4-BE49-F238E27FC236}">
                <a16:creationId xmlns:a16="http://schemas.microsoft.com/office/drawing/2014/main" id="{908AB437-CE1F-4AA3-A3D7-03200B9C8424}"/>
              </a:ext>
            </a:extLst>
          </p:cNvPr>
          <p:cNvSpPr>
            <a:spLocks noGrp="1"/>
          </p:cNvSpPr>
          <p:nvPr>
            <p:ph idx="1"/>
          </p:nvPr>
        </p:nvSpPr>
        <p:spPr/>
        <p:txBody>
          <a:bodyPr>
            <a:normAutofit lnSpcReduction="10000"/>
          </a:bodyPr>
          <a:lstStyle/>
          <a:p>
            <a:r>
              <a:rPr lang="it-IT" dirty="0"/>
              <a:t>L’innovazione dovrebbe passare attraverso la connessione di interventi strutturali con la promozione di cambiamenti culturali da parte di tutti gli operatori della formazione e dell’educazione. </a:t>
            </a:r>
          </a:p>
          <a:p>
            <a:r>
              <a:rPr lang="it-IT" dirty="0"/>
              <a:t>Le azioni devono:</a:t>
            </a:r>
          </a:p>
          <a:p>
            <a:r>
              <a:rPr lang="it-IT" dirty="0"/>
              <a:t>- migliorare la qualità dell’attività didattica della scuola dando spazio alla motivazione, alla relazione, all’orientamento, agli stili di apprendimento.</a:t>
            </a:r>
          </a:p>
          <a:p>
            <a:r>
              <a:rPr lang="it-IT" dirty="0"/>
              <a:t>- garantire flessibilità e personalizzazione degli studi.</a:t>
            </a:r>
          </a:p>
          <a:p>
            <a:r>
              <a:rPr lang="it-IT" dirty="0"/>
              <a:t>- sostenere la funzione genitoriale degli alunni inadempienti appartenenti a famiglie multiproblematiche.</a:t>
            </a:r>
          </a:p>
          <a:p>
            <a:r>
              <a:rPr lang="it-IT" dirty="0"/>
              <a:t>- sostenere le scuole attraverso l’implementazione di progetti mirati alla prevenzione e al contrasto della dispersione scolastica.</a:t>
            </a:r>
          </a:p>
          <a:p>
            <a:endParaRPr lang="it-IT" dirty="0"/>
          </a:p>
        </p:txBody>
      </p:sp>
    </p:spTree>
    <p:extLst>
      <p:ext uri="{BB962C8B-B14F-4D97-AF65-F5344CB8AC3E}">
        <p14:creationId xmlns:p14="http://schemas.microsoft.com/office/powerpoint/2010/main" val="1875321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CEA44C-16AE-4E9D-85EA-BD0166D308C3}"/>
              </a:ext>
            </a:extLst>
          </p:cNvPr>
          <p:cNvSpPr>
            <a:spLocks noGrp="1"/>
          </p:cNvSpPr>
          <p:nvPr>
            <p:ph type="title"/>
          </p:nvPr>
        </p:nvSpPr>
        <p:spPr/>
        <p:txBody>
          <a:bodyPr/>
          <a:lstStyle/>
          <a:p>
            <a:r>
              <a:rPr lang="it-IT" dirty="0"/>
              <a:t>In concreto</a:t>
            </a:r>
          </a:p>
        </p:txBody>
      </p:sp>
      <p:sp>
        <p:nvSpPr>
          <p:cNvPr id="3" name="Segnaposto contenuto 2">
            <a:extLst>
              <a:ext uri="{FF2B5EF4-FFF2-40B4-BE49-F238E27FC236}">
                <a16:creationId xmlns:a16="http://schemas.microsoft.com/office/drawing/2014/main" id="{C910B5A8-10D4-42CF-A33A-5EFFCE4FB5C4}"/>
              </a:ext>
            </a:extLst>
          </p:cNvPr>
          <p:cNvSpPr>
            <a:spLocks noGrp="1"/>
          </p:cNvSpPr>
          <p:nvPr>
            <p:ph idx="1"/>
          </p:nvPr>
        </p:nvSpPr>
        <p:spPr/>
        <p:txBody>
          <a:bodyPr>
            <a:normAutofit fontScale="77500" lnSpcReduction="20000"/>
          </a:bodyPr>
          <a:lstStyle/>
          <a:p>
            <a:pPr marL="0" indent="0">
              <a:lnSpc>
                <a:spcPct val="120000"/>
              </a:lnSpc>
              <a:spcAft>
                <a:spcPts val="0"/>
              </a:spcAft>
              <a:buNone/>
            </a:pPr>
            <a:endParaRPr lang="it-IT" dirty="0"/>
          </a:p>
          <a:p>
            <a:pPr>
              <a:lnSpc>
                <a:spcPct val="120000"/>
              </a:lnSpc>
              <a:spcBef>
                <a:spcPts val="0"/>
              </a:spcBef>
              <a:spcAft>
                <a:spcPts val="0"/>
              </a:spcAft>
            </a:pPr>
            <a:r>
              <a:rPr lang="it-IT" dirty="0"/>
              <a:t>• aumentare gli investimenti per rendere le scuole più sicure, accoglienti e inclusive facendone anche luoghi comunitari;</a:t>
            </a:r>
          </a:p>
          <a:p>
            <a:pPr>
              <a:lnSpc>
                <a:spcPct val="120000"/>
              </a:lnSpc>
              <a:spcBef>
                <a:spcPts val="0"/>
              </a:spcBef>
              <a:spcAft>
                <a:spcPts val="0"/>
              </a:spcAft>
            </a:pPr>
            <a:r>
              <a:rPr lang="it-IT" dirty="0"/>
              <a:t>• proseguire sulla strada disegnata dal </a:t>
            </a:r>
            <a:r>
              <a:rPr lang="it-IT" dirty="0" err="1"/>
              <a:t>D.Lgs.</a:t>
            </a:r>
            <a:r>
              <a:rPr lang="it-IT" dirty="0"/>
              <a:t> n. 65 del 13 aprile 2017 relativo </a:t>
            </a:r>
            <a:r>
              <a:rPr lang="it-IT" b="1" dirty="0"/>
              <a:t>al segmento 0-6 </a:t>
            </a:r>
            <a:r>
              <a:rPr lang="it-IT" dirty="0"/>
              <a:t>aumentando fortemente la presenza di asili-nido e servizi per la prima infanzia e di programmi di sostegno alla genitorialità;</a:t>
            </a:r>
          </a:p>
          <a:p>
            <a:pPr>
              <a:lnSpc>
                <a:spcPct val="120000"/>
              </a:lnSpc>
              <a:spcBef>
                <a:spcPts val="0"/>
              </a:spcBef>
              <a:spcAft>
                <a:spcPts val="0"/>
              </a:spcAft>
            </a:pPr>
            <a:r>
              <a:rPr lang="it-IT" dirty="0"/>
              <a:t>• sostenere le buone pratiche preventive, a partire da quelle dedicate all'infanzia, che sono forti </a:t>
            </a:r>
            <a:r>
              <a:rPr lang="it-IT" b="1" dirty="0"/>
              <a:t>compensatori di diseguaglianza</a:t>
            </a:r>
            <a:r>
              <a:rPr lang="it-IT" dirty="0"/>
              <a:t> e dunque implementando, regione per regione, quanto dedicato dal Governo all'ambito 0-6; </a:t>
            </a:r>
          </a:p>
          <a:p>
            <a:pPr>
              <a:lnSpc>
                <a:spcPct val="120000"/>
              </a:lnSpc>
              <a:spcBef>
                <a:spcPts val="0"/>
              </a:spcBef>
              <a:spcAft>
                <a:spcPts val="0"/>
              </a:spcAft>
            </a:pPr>
            <a:r>
              <a:rPr lang="it-IT" dirty="0"/>
              <a:t>• stabilire </a:t>
            </a:r>
            <a:r>
              <a:rPr lang="it-IT" b="1" dirty="0"/>
              <a:t>modalità di formazione, riflessione sulle pratiche e supervisione competente - d’accordo anche con Asl e altre risorse esperte dei territori</a:t>
            </a:r>
            <a:r>
              <a:rPr lang="it-IT" dirty="0"/>
              <a:t> - per docenti senior di scuola dell’infanzia e scuola primaria e superiore di I grado nella gestione quotidiana dei rapporti con genitori inesperti e fragili;</a:t>
            </a:r>
          </a:p>
          <a:p>
            <a:pPr>
              <a:lnSpc>
                <a:spcPct val="120000"/>
              </a:lnSpc>
              <a:spcBef>
                <a:spcPts val="0"/>
              </a:spcBef>
              <a:spcAft>
                <a:spcPts val="0"/>
              </a:spcAft>
            </a:pPr>
            <a:r>
              <a:rPr lang="it-IT" dirty="0"/>
              <a:t>• promuovere un piano </a:t>
            </a:r>
            <a:r>
              <a:rPr lang="it-IT" b="1" dirty="0"/>
              <a:t>mense di qualità </a:t>
            </a:r>
            <a:r>
              <a:rPr lang="it-IT" dirty="0"/>
              <a:t>in ogni scuola; </a:t>
            </a:r>
          </a:p>
          <a:p>
            <a:pPr>
              <a:lnSpc>
                <a:spcPct val="120000"/>
              </a:lnSpc>
              <a:spcBef>
                <a:spcPts val="0"/>
              </a:spcBef>
              <a:spcAft>
                <a:spcPts val="0"/>
              </a:spcAft>
            </a:pPr>
            <a:r>
              <a:rPr lang="it-IT" dirty="0"/>
              <a:t>• estendere il </a:t>
            </a:r>
            <a:r>
              <a:rPr lang="it-IT" b="1" dirty="0"/>
              <a:t>tempo prolungato e pieno</a:t>
            </a:r>
            <a:r>
              <a:rPr lang="it-IT" dirty="0"/>
              <a:t>;</a:t>
            </a:r>
          </a:p>
          <a:p>
            <a:pPr>
              <a:lnSpc>
                <a:spcPct val="120000"/>
              </a:lnSpc>
              <a:spcBef>
                <a:spcPts val="0"/>
              </a:spcBef>
            </a:pPr>
            <a:r>
              <a:rPr lang="it-IT" dirty="0"/>
              <a:t>• promuovere, in particolare, orchestre, gruppi musicali e cori </a:t>
            </a:r>
          </a:p>
        </p:txBody>
      </p:sp>
    </p:spTree>
    <p:extLst>
      <p:ext uri="{BB962C8B-B14F-4D97-AF65-F5344CB8AC3E}">
        <p14:creationId xmlns:p14="http://schemas.microsoft.com/office/powerpoint/2010/main" val="3184442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CB4056-796D-4F0C-95A3-56A133A995AA}"/>
              </a:ext>
            </a:extLst>
          </p:cNvPr>
          <p:cNvSpPr>
            <a:spLocks noGrp="1"/>
          </p:cNvSpPr>
          <p:nvPr>
            <p:ph type="title"/>
          </p:nvPr>
        </p:nvSpPr>
        <p:spPr/>
        <p:txBody>
          <a:bodyPr/>
          <a:lstStyle/>
          <a:p>
            <a:r>
              <a:rPr lang="it-IT" dirty="0"/>
              <a:t>In concreto</a:t>
            </a:r>
          </a:p>
        </p:txBody>
      </p:sp>
      <p:sp>
        <p:nvSpPr>
          <p:cNvPr id="3" name="Segnaposto contenuto 2">
            <a:extLst>
              <a:ext uri="{FF2B5EF4-FFF2-40B4-BE49-F238E27FC236}">
                <a16:creationId xmlns:a16="http://schemas.microsoft.com/office/drawing/2014/main" id="{85C39053-6318-49CD-83CA-B4ECA070FC45}"/>
              </a:ext>
            </a:extLst>
          </p:cNvPr>
          <p:cNvSpPr>
            <a:spLocks noGrp="1"/>
          </p:cNvSpPr>
          <p:nvPr>
            <p:ph idx="1"/>
          </p:nvPr>
        </p:nvSpPr>
        <p:spPr>
          <a:xfrm>
            <a:off x="1083601" y="2084832"/>
            <a:ext cx="9720073" cy="4023360"/>
          </a:xfrm>
        </p:spPr>
        <p:txBody>
          <a:bodyPr>
            <a:normAutofit fontScale="40000" lnSpcReduction="20000"/>
          </a:bodyPr>
          <a:lstStyle/>
          <a:p>
            <a:pPr>
              <a:lnSpc>
                <a:spcPct val="120000"/>
              </a:lnSpc>
              <a:spcBef>
                <a:spcPts val="0"/>
              </a:spcBef>
              <a:spcAft>
                <a:spcPts val="0"/>
              </a:spcAft>
            </a:pPr>
            <a:r>
              <a:rPr lang="it-IT" sz="5200" dirty="0"/>
              <a:t>• </a:t>
            </a:r>
            <a:r>
              <a:rPr lang="it-IT" sz="5200" b="1" dirty="0"/>
              <a:t>sostenere l’innovazione digitale</a:t>
            </a:r>
            <a:r>
              <a:rPr lang="it-IT" sz="5200" dirty="0"/>
              <a:t>, promuovere lo studio con metodo sperimentale e affiancando continuamente media tradizionali, esperienze creative con diversi metodi, materiali, manipolazioni, nuovi media;</a:t>
            </a:r>
          </a:p>
          <a:p>
            <a:pPr>
              <a:lnSpc>
                <a:spcPct val="120000"/>
              </a:lnSpc>
              <a:spcBef>
                <a:spcPts val="0"/>
              </a:spcBef>
              <a:spcAft>
                <a:spcPts val="0"/>
              </a:spcAft>
            </a:pPr>
            <a:r>
              <a:rPr lang="it-IT" sz="5200" dirty="0"/>
              <a:t>• estendere a tutti gli ordini di scuola, d’intesa con le parti sociali, le due ore settimanali retribuite dedicate a </a:t>
            </a:r>
            <a:r>
              <a:rPr lang="it-IT" sz="5200" b="1" dirty="0"/>
              <a:t>coordinamento tra docenti</a:t>
            </a:r>
            <a:r>
              <a:rPr lang="it-IT" sz="5200" dirty="0"/>
              <a:t>;</a:t>
            </a:r>
          </a:p>
          <a:p>
            <a:pPr>
              <a:lnSpc>
                <a:spcPct val="120000"/>
              </a:lnSpc>
              <a:spcBef>
                <a:spcPts val="0"/>
              </a:spcBef>
              <a:spcAft>
                <a:spcPts val="0"/>
              </a:spcAft>
            </a:pPr>
            <a:r>
              <a:rPr lang="it-IT" sz="5200" dirty="0"/>
              <a:t>• dedicare attenzione particolare ad attività di danza, mimo, movimento e di sport aumentando a tal fine l’offerta oraria;</a:t>
            </a:r>
          </a:p>
          <a:p>
            <a:pPr>
              <a:lnSpc>
                <a:spcPct val="120000"/>
              </a:lnSpc>
              <a:spcBef>
                <a:spcPts val="0"/>
              </a:spcBef>
              <a:spcAft>
                <a:spcPts val="0"/>
              </a:spcAft>
            </a:pPr>
            <a:r>
              <a:rPr lang="it-IT" sz="5200" dirty="0"/>
              <a:t>• aumentare le dotazioni di bilancio e le occasioni di </a:t>
            </a:r>
            <a:r>
              <a:rPr lang="it-IT" sz="5200" b="1" dirty="0"/>
              <a:t>formazione ordinaria dei docenti a partire dal primo ciclo ma concentrandosi sulla scuola secondaria di II grado dove maggiori sono le resistenze alla didattica laboratoriale</a:t>
            </a:r>
            <a:r>
              <a:rPr lang="it-IT" sz="5200" dirty="0"/>
              <a:t>;</a:t>
            </a:r>
          </a:p>
          <a:p>
            <a:pPr>
              <a:lnSpc>
                <a:spcPct val="120000"/>
              </a:lnSpc>
              <a:spcBef>
                <a:spcPts val="0"/>
              </a:spcBef>
              <a:spcAft>
                <a:spcPts val="0"/>
              </a:spcAft>
            </a:pPr>
            <a:r>
              <a:rPr lang="it-IT" sz="5200" dirty="0"/>
              <a:t>• investire sulla formazione dei docenti e in particolare sulla </a:t>
            </a:r>
            <a:r>
              <a:rPr lang="it-IT" sz="5200" b="1" dirty="0"/>
              <a:t>formazione in ingresso</a:t>
            </a:r>
            <a:r>
              <a:rPr lang="it-IT" sz="5200" dirty="0"/>
              <a:t>;</a:t>
            </a:r>
          </a:p>
          <a:p>
            <a:pPr marL="0" indent="0">
              <a:lnSpc>
                <a:spcPct val="120000"/>
              </a:lnSpc>
              <a:spcBef>
                <a:spcPts val="0"/>
              </a:spcBef>
              <a:spcAft>
                <a:spcPts val="0"/>
              </a:spcAft>
              <a:buNone/>
            </a:pPr>
            <a:r>
              <a:rPr lang="it-IT" sz="5200" dirty="0"/>
              <a:t>  • assicurare nelle aree di massima crisi un forte organico per i </a:t>
            </a:r>
            <a:r>
              <a:rPr lang="it-IT" sz="5200" b="1" dirty="0"/>
              <a:t>BES</a:t>
            </a:r>
            <a:r>
              <a:rPr lang="it-IT" sz="5200" dirty="0"/>
              <a:t>.</a:t>
            </a:r>
          </a:p>
          <a:p>
            <a:endParaRPr lang="it-IT" dirty="0"/>
          </a:p>
        </p:txBody>
      </p:sp>
    </p:spTree>
    <p:extLst>
      <p:ext uri="{BB962C8B-B14F-4D97-AF65-F5344CB8AC3E}">
        <p14:creationId xmlns:p14="http://schemas.microsoft.com/office/powerpoint/2010/main" val="2430454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DA14D1F-25D7-4A01-990B-99A315965C01}"/>
              </a:ext>
            </a:extLst>
          </p:cNvPr>
          <p:cNvSpPr>
            <a:spLocks noGrp="1"/>
          </p:cNvSpPr>
          <p:nvPr>
            <p:ph type="title"/>
          </p:nvPr>
        </p:nvSpPr>
        <p:spPr/>
        <p:txBody>
          <a:bodyPr/>
          <a:lstStyle/>
          <a:p>
            <a:r>
              <a:rPr lang="it-IT" dirty="0"/>
              <a:t>In concreto</a:t>
            </a:r>
          </a:p>
        </p:txBody>
      </p:sp>
      <p:sp>
        <p:nvSpPr>
          <p:cNvPr id="3" name="Segnaposto contenuto 2">
            <a:extLst>
              <a:ext uri="{FF2B5EF4-FFF2-40B4-BE49-F238E27FC236}">
                <a16:creationId xmlns:a16="http://schemas.microsoft.com/office/drawing/2014/main" id="{7F497B18-9934-4ACE-8BEF-EAA11069062E}"/>
              </a:ext>
            </a:extLst>
          </p:cNvPr>
          <p:cNvSpPr>
            <a:spLocks noGrp="1"/>
          </p:cNvSpPr>
          <p:nvPr>
            <p:ph idx="1"/>
          </p:nvPr>
        </p:nvSpPr>
        <p:spPr/>
        <p:txBody>
          <a:bodyPr>
            <a:normAutofit fontScale="77500" lnSpcReduction="20000"/>
          </a:bodyPr>
          <a:lstStyle/>
          <a:p>
            <a:r>
              <a:rPr lang="it-IT" dirty="0"/>
              <a:t>• investire sull’apertura prolungata delle scuole, in particolare nelle aree a più alto rischio unendo attività comunitarie, anche offerte a famiglie, attività laboratoriali in collegamento con le attività didattiche ordinarie;</a:t>
            </a:r>
          </a:p>
          <a:p>
            <a:r>
              <a:rPr lang="it-IT" dirty="0"/>
              <a:t>• rafforzare le dotazioni di organico e il finanziamento per i CPIA, e favorire il loro coordinamento con la </a:t>
            </a:r>
            <a:r>
              <a:rPr lang="it-IT" dirty="0" err="1"/>
              <a:t>IeFP</a:t>
            </a:r>
            <a:r>
              <a:rPr lang="it-IT" dirty="0"/>
              <a:t> in forme flessibili capaci di intercettare i ragazzi particolarmente fragili, in particolare i MSNA;</a:t>
            </a:r>
          </a:p>
          <a:p>
            <a:r>
              <a:rPr lang="it-IT" dirty="0"/>
              <a:t>• rafforzare il coordinamento nazionale già in atto e le esperienze di inclusione di bambini e ragazzi stranieri diffondendo le buone pratiche;</a:t>
            </a:r>
          </a:p>
          <a:p>
            <a:r>
              <a:rPr lang="it-IT" dirty="0"/>
              <a:t>• favorire la didattica laboratoriale superando il prevalere dell'approccio trasmissivo in ogni grado e ordine di scuola, soprattutto nella scuola media di I e II grado;</a:t>
            </a:r>
          </a:p>
          <a:p>
            <a:r>
              <a:rPr lang="it-IT" dirty="0"/>
              <a:t>• sostenere le esperienze di peer </a:t>
            </a:r>
            <a:r>
              <a:rPr lang="it-IT" dirty="0" err="1"/>
              <a:t>education</a:t>
            </a:r>
            <a:r>
              <a:rPr lang="it-IT" dirty="0"/>
              <a:t> ben fondate e condotte;</a:t>
            </a:r>
          </a:p>
          <a:p>
            <a:r>
              <a:rPr lang="it-IT" dirty="0"/>
              <a:t>• promuovere forme di tutoring e mentoring dei ragazzi lungo i percorsi, basandoli sull’uso costante delle pratiche del bilancio partecipativo di competenze e del portfolio, inglobando più media nella sua compilazione per nutrire l’autostima, motivare, riconoscere forze e debolezze, attestare </a:t>
            </a:r>
            <a:r>
              <a:rPr lang="it-IT" dirty="0" err="1"/>
              <a:t>saperi</a:t>
            </a:r>
            <a:r>
              <a:rPr lang="it-IT" dirty="0"/>
              <a:t>, auto-valutare;</a:t>
            </a:r>
          </a:p>
          <a:p>
            <a:r>
              <a:rPr lang="it-IT" dirty="0"/>
              <a:t>• predisporre percorsi che si possano concludere con prove d’opera e momenti di riconoscimento individuali o di gruppo del percorso fatto</a:t>
            </a:r>
          </a:p>
        </p:txBody>
      </p:sp>
    </p:spTree>
    <p:extLst>
      <p:ext uri="{BB962C8B-B14F-4D97-AF65-F5344CB8AC3E}">
        <p14:creationId xmlns:p14="http://schemas.microsoft.com/office/powerpoint/2010/main" val="980110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34D87D-16F5-4193-918F-052F22080AEE}"/>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BF3F2D4D-F95E-4ACC-95F1-242723354574}"/>
              </a:ext>
            </a:extLst>
          </p:cNvPr>
          <p:cNvSpPr>
            <a:spLocks noGrp="1"/>
          </p:cNvSpPr>
          <p:nvPr>
            <p:ph idx="1"/>
          </p:nvPr>
        </p:nvSpPr>
        <p:spPr/>
        <p:txBody>
          <a:bodyPr/>
          <a:lstStyle/>
          <a:p>
            <a:pPr algn="ctr"/>
            <a:r>
              <a:rPr lang="it-IT" dirty="0"/>
              <a:t>La qualità dell’istruzione non può mai prescindere da quella dei docenti. Proprio per questo le aspettative nei confronti degli insegnanti sono molto alte. </a:t>
            </a:r>
          </a:p>
          <a:p>
            <a:pPr algn="ctr"/>
            <a:r>
              <a:rPr lang="it-IT" dirty="0"/>
              <a:t>Ci aspettiamo che abbiano una profonda conoscenza di ciò che insegnano, che siano appassionati, che sappiano coinvolgere gli studenti, che sappiano rispondere ai loro differenti bisogni, che promuovano l’inclusione e la coesione sociale, che lavorino in team e siano collaborativi con le altre scuole e con le famiglie. </a:t>
            </a:r>
          </a:p>
          <a:p>
            <a:pPr algn="ctr"/>
            <a:r>
              <a:rPr lang="it-IT" dirty="0"/>
              <a:t>Ma per raggiungere questi obiettivi, il sistema di istruzione deve porre la massima attenzione a come i docenti vengono reclutati, alla loro formazione iniziale, alla formazione in servizio, a come premiare i migliori, ma anche sostenere quelli che stanno cercando di migliorare</a:t>
            </a:r>
          </a:p>
          <a:p>
            <a:pPr algn="ctr"/>
            <a:r>
              <a:rPr lang="it-IT" dirty="0"/>
              <a:t>(Andreas </a:t>
            </a:r>
            <a:r>
              <a:rPr lang="it-IT" dirty="0" err="1"/>
              <a:t>Schleicher</a:t>
            </a:r>
            <a:r>
              <a:rPr lang="it-IT" dirty="0"/>
              <a:t> - Direttore del </a:t>
            </a:r>
            <a:r>
              <a:rPr lang="it-IT" dirty="0" err="1"/>
              <a:t>Directorate</a:t>
            </a:r>
            <a:r>
              <a:rPr lang="it-IT" dirty="0"/>
              <a:t> of </a:t>
            </a:r>
            <a:r>
              <a:rPr lang="it-IT" dirty="0" err="1"/>
              <a:t>Education</a:t>
            </a:r>
            <a:r>
              <a:rPr lang="it-IT" dirty="0"/>
              <a:t> dell’Ocse)</a:t>
            </a:r>
          </a:p>
          <a:p>
            <a:endParaRPr lang="it-IT" dirty="0"/>
          </a:p>
        </p:txBody>
      </p:sp>
    </p:spTree>
    <p:extLst>
      <p:ext uri="{BB962C8B-B14F-4D97-AF65-F5344CB8AC3E}">
        <p14:creationId xmlns:p14="http://schemas.microsoft.com/office/powerpoint/2010/main" val="1029774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1BFF72-992B-45BF-B2FE-E17A59FB9423}"/>
              </a:ext>
            </a:extLst>
          </p:cNvPr>
          <p:cNvSpPr>
            <a:spLocks noGrp="1"/>
          </p:cNvSpPr>
          <p:nvPr>
            <p:ph type="title"/>
          </p:nvPr>
        </p:nvSpPr>
        <p:spPr/>
        <p:txBody>
          <a:bodyPr/>
          <a:lstStyle/>
          <a:p>
            <a:r>
              <a:rPr lang="it-IT" dirty="0"/>
              <a:t>Art. 3 costituzione</a:t>
            </a:r>
          </a:p>
        </p:txBody>
      </p:sp>
      <p:sp>
        <p:nvSpPr>
          <p:cNvPr id="3" name="Segnaposto contenuto 2">
            <a:extLst>
              <a:ext uri="{FF2B5EF4-FFF2-40B4-BE49-F238E27FC236}">
                <a16:creationId xmlns:a16="http://schemas.microsoft.com/office/drawing/2014/main" id="{62200F1A-56A2-47E6-B578-A4966C2BBEF6}"/>
              </a:ext>
            </a:extLst>
          </p:cNvPr>
          <p:cNvSpPr>
            <a:spLocks noGrp="1"/>
          </p:cNvSpPr>
          <p:nvPr>
            <p:ph idx="1"/>
          </p:nvPr>
        </p:nvSpPr>
        <p:spPr/>
        <p:txBody>
          <a:bodyPr/>
          <a:lstStyle/>
          <a:p>
            <a:pPr algn="ctr">
              <a:lnSpc>
                <a:spcPct val="200000"/>
              </a:lnSpc>
            </a:pPr>
            <a:r>
              <a:rPr lang="it-IT" dirty="0"/>
              <a:t>È compito della Repubblica rimuovere gli ostacoli di ordine economico e sociale, che, limitando di fatto la libertà e l'eguaglianza dei cittadini, impediscono il pieno sviluppo della persona umana e l'effettiva partecipazione di tutti i lavoratori all'organizzazione politica, economica e sociale del Paese.</a:t>
            </a:r>
          </a:p>
          <a:p>
            <a:endParaRPr lang="it-IT" dirty="0"/>
          </a:p>
        </p:txBody>
      </p:sp>
    </p:spTree>
    <p:extLst>
      <p:ext uri="{BB962C8B-B14F-4D97-AF65-F5344CB8AC3E}">
        <p14:creationId xmlns:p14="http://schemas.microsoft.com/office/powerpoint/2010/main" val="932015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EB8236-BA8C-45B2-92EB-96E2CA77AEFC}"/>
              </a:ext>
            </a:extLst>
          </p:cNvPr>
          <p:cNvSpPr>
            <a:spLocks noGrp="1"/>
          </p:cNvSpPr>
          <p:nvPr>
            <p:ph type="title"/>
          </p:nvPr>
        </p:nvSpPr>
        <p:spPr/>
        <p:txBody>
          <a:bodyPr/>
          <a:lstStyle/>
          <a:p>
            <a:r>
              <a:rPr lang="it-IT" dirty="0"/>
              <a:t>La dispersione </a:t>
            </a:r>
          </a:p>
        </p:txBody>
      </p:sp>
      <p:sp>
        <p:nvSpPr>
          <p:cNvPr id="3" name="Segnaposto contenuto 2">
            <a:extLst>
              <a:ext uri="{FF2B5EF4-FFF2-40B4-BE49-F238E27FC236}">
                <a16:creationId xmlns:a16="http://schemas.microsoft.com/office/drawing/2014/main" id="{BB6C0A59-22B1-4BE2-AF08-64E109BF3E9A}"/>
              </a:ext>
            </a:extLst>
          </p:cNvPr>
          <p:cNvSpPr>
            <a:spLocks noGrp="1"/>
          </p:cNvSpPr>
          <p:nvPr>
            <p:ph idx="1"/>
          </p:nvPr>
        </p:nvSpPr>
        <p:spPr/>
        <p:txBody>
          <a:bodyPr>
            <a:normAutofit/>
          </a:bodyPr>
          <a:lstStyle/>
          <a:p>
            <a:r>
              <a:rPr lang="it-IT" dirty="0"/>
              <a:t>non è un epifenomeno marginale, per quanto numericamente significativo;</a:t>
            </a:r>
          </a:p>
          <a:p>
            <a:r>
              <a:rPr lang="it-IT" dirty="0"/>
              <a:t>non è solo una disfunzione della scuola; </a:t>
            </a:r>
          </a:p>
          <a:p>
            <a:r>
              <a:rPr lang="it-IT" dirty="0"/>
              <a:t>per il sistema di istruzione e formazione non è un problema, è il problema; </a:t>
            </a:r>
          </a:p>
          <a:p>
            <a:r>
              <a:rPr lang="it-IT" dirty="0"/>
              <a:t>è causa e insieme conseguenza di mancata crescita e, al contempo, di deficit democratico nei meccanismi di mobilità sociale</a:t>
            </a:r>
          </a:p>
          <a:p>
            <a:pPr marL="0" indent="0">
              <a:buNone/>
            </a:pPr>
            <a:r>
              <a:rPr lang="it-IT" dirty="0"/>
              <a:t> è l’indicatore di una deficienza del nostro sistema in termini di equità. </a:t>
            </a:r>
          </a:p>
        </p:txBody>
      </p:sp>
    </p:spTree>
    <p:extLst>
      <p:ext uri="{BB962C8B-B14F-4D97-AF65-F5344CB8AC3E}">
        <p14:creationId xmlns:p14="http://schemas.microsoft.com/office/powerpoint/2010/main" val="1653469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5DC581-BDF9-4497-AACB-B2EB217BC563}"/>
              </a:ext>
            </a:extLst>
          </p:cNvPr>
          <p:cNvSpPr>
            <a:spLocks noGrp="1"/>
          </p:cNvSpPr>
          <p:nvPr>
            <p:ph type="title"/>
          </p:nvPr>
        </p:nvSpPr>
        <p:spPr/>
        <p:txBody>
          <a:bodyPr/>
          <a:lstStyle/>
          <a:p>
            <a:endParaRPr lang="it-IT" dirty="0"/>
          </a:p>
        </p:txBody>
      </p:sp>
      <p:sp>
        <p:nvSpPr>
          <p:cNvPr id="3" name="Segnaposto contenuto 2">
            <a:extLst>
              <a:ext uri="{FF2B5EF4-FFF2-40B4-BE49-F238E27FC236}">
                <a16:creationId xmlns:a16="http://schemas.microsoft.com/office/drawing/2014/main" id="{3173501E-1AB7-4886-A63F-C4A6D09CBC98}"/>
              </a:ext>
            </a:extLst>
          </p:cNvPr>
          <p:cNvSpPr>
            <a:spLocks noGrp="1"/>
          </p:cNvSpPr>
          <p:nvPr>
            <p:ph idx="1"/>
          </p:nvPr>
        </p:nvSpPr>
        <p:spPr/>
        <p:txBody>
          <a:bodyPr>
            <a:normAutofit/>
          </a:bodyPr>
          <a:lstStyle/>
          <a:p>
            <a:pPr algn="ctr"/>
            <a:r>
              <a:rPr lang="it-IT" dirty="0"/>
              <a:t>Ogni scuola affaccia su una strada, un quartiere, un mondo con il quale, volente o nolente, deve dialogare ogni giorno, non fosse altro per il via vai degli alunni che la frequentano. Il fenomeno della dispersione scolastica è strettamente correlato alla difficoltà della scuola di aprirsi, farsi comunità educante e mettersi in rete con i propri territori di appartenenza… I territori sono segnati da profonde differenze in termini di spazi, servizi, attività culturali e produttive, condizioni occupazionali, culturali, sociali. Veri e propri baratri in certi casi, che hanno il potere di condizionare le stesse regole di ingaggio della sfida educativa.</a:t>
            </a:r>
          </a:p>
          <a:p>
            <a:pPr algn="ctr"/>
            <a:endParaRPr lang="it-IT" dirty="0"/>
          </a:p>
          <a:p>
            <a:r>
              <a:rPr lang="it-IT" sz="1800" dirty="0"/>
              <a:t>(Save the Children, Atlante dell’infanzia a rischio – lettera alla scuola, Enciclopedia Treccani, 2017)</a:t>
            </a:r>
          </a:p>
        </p:txBody>
      </p:sp>
    </p:spTree>
    <p:extLst>
      <p:ext uri="{BB962C8B-B14F-4D97-AF65-F5344CB8AC3E}">
        <p14:creationId xmlns:p14="http://schemas.microsoft.com/office/powerpoint/2010/main" val="825850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3F3434-3F18-43AA-A863-6B2182FD034E}"/>
              </a:ext>
            </a:extLst>
          </p:cNvPr>
          <p:cNvSpPr>
            <a:spLocks noGrp="1"/>
          </p:cNvSpPr>
          <p:nvPr>
            <p:ph type="title"/>
          </p:nvPr>
        </p:nvSpPr>
        <p:spPr/>
        <p:txBody>
          <a:bodyPr/>
          <a:lstStyle/>
          <a:p>
            <a:r>
              <a:rPr lang="it-IT" dirty="0"/>
              <a:t>I dati 1</a:t>
            </a:r>
          </a:p>
        </p:txBody>
      </p:sp>
      <p:sp>
        <p:nvSpPr>
          <p:cNvPr id="3" name="Segnaposto contenuto 2">
            <a:extLst>
              <a:ext uri="{FF2B5EF4-FFF2-40B4-BE49-F238E27FC236}">
                <a16:creationId xmlns:a16="http://schemas.microsoft.com/office/drawing/2014/main" id="{9C4FD071-9895-42E8-A434-4028D47D7DAE}"/>
              </a:ext>
            </a:extLst>
          </p:cNvPr>
          <p:cNvSpPr>
            <a:spLocks noGrp="1"/>
          </p:cNvSpPr>
          <p:nvPr>
            <p:ph idx="1"/>
          </p:nvPr>
        </p:nvSpPr>
        <p:spPr/>
        <p:txBody>
          <a:bodyPr>
            <a:normAutofit fontScale="92500" lnSpcReduction="10000"/>
          </a:bodyPr>
          <a:lstStyle/>
          <a:p>
            <a:r>
              <a:rPr lang="it-IT" dirty="0"/>
              <a:t>23.000 alunni “a rischio dispersione” nella secondaria di I grado </a:t>
            </a:r>
          </a:p>
          <a:p>
            <a:r>
              <a:rPr lang="it-IT" dirty="0"/>
              <a:t>112.000 alunni nella scuola secondaria di II grado</a:t>
            </a:r>
          </a:p>
          <a:p>
            <a:endParaRPr lang="it-IT" dirty="0"/>
          </a:p>
          <a:p>
            <a:r>
              <a:rPr lang="it-IT" dirty="0"/>
              <a:t>La categoria di ragazzi che abbandonano che più preoccupa: quella dei precocissimi abbandoni della scuola durante il primo ciclo dell’istruzione obbligatoria, nelle “scuole medie”. Risulta che questi ragazzi sono: in numero maggiore nel Mezzogiorno; soprattutto in Sicilia e in Campania; in prevalenza maschi; spesso di origine straniera (3,3% contro lo 0,6% degli alunni di cittadinanza italiana), in particolare nati all’estero. </a:t>
            </a:r>
          </a:p>
          <a:p>
            <a:endParaRPr lang="it-IT" dirty="0"/>
          </a:p>
          <a:p>
            <a:r>
              <a:rPr lang="it-IT" dirty="0"/>
              <a:t>In tutti i gradi di istruzione e anche nella formazione professionale l’abbandono colpisce soprattutto gli alunni ritardatari, confermando che le ripetenze sono l’anticamera della dispersione. </a:t>
            </a:r>
          </a:p>
        </p:txBody>
      </p:sp>
    </p:spTree>
    <p:extLst>
      <p:ext uri="{BB962C8B-B14F-4D97-AF65-F5344CB8AC3E}">
        <p14:creationId xmlns:p14="http://schemas.microsoft.com/office/powerpoint/2010/main" val="2750329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992DAC-1A25-4611-ABAE-FEFC339595CD}"/>
              </a:ext>
            </a:extLst>
          </p:cNvPr>
          <p:cNvSpPr>
            <a:spLocks noGrp="1"/>
          </p:cNvSpPr>
          <p:nvPr>
            <p:ph type="title"/>
          </p:nvPr>
        </p:nvSpPr>
        <p:spPr/>
        <p:txBody>
          <a:bodyPr/>
          <a:lstStyle/>
          <a:p>
            <a:r>
              <a:rPr lang="it-IT" dirty="0"/>
              <a:t>I dati 2</a:t>
            </a:r>
          </a:p>
        </p:txBody>
      </p:sp>
      <p:sp>
        <p:nvSpPr>
          <p:cNvPr id="3" name="Segnaposto contenuto 2">
            <a:extLst>
              <a:ext uri="{FF2B5EF4-FFF2-40B4-BE49-F238E27FC236}">
                <a16:creationId xmlns:a16="http://schemas.microsoft.com/office/drawing/2014/main" id="{ED04FF3F-D959-415C-9D1E-E3923A03B163}"/>
              </a:ext>
            </a:extLst>
          </p:cNvPr>
          <p:cNvSpPr>
            <a:spLocks noGrp="1"/>
          </p:cNvSpPr>
          <p:nvPr>
            <p:ph idx="1"/>
          </p:nvPr>
        </p:nvSpPr>
        <p:spPr/>
        <p:txBody>
          <a:bodyPr>
            <a:normAutofit fontScale="92500"/>
          </a:bodyPr>
          <a:lstStyle/>
          <a:p>
            <a:r>
              <a:rPr lang="it-IT" dirty="0"/>
              <a:t>Se si esaminano i ragazzi con i livelli più bassi di competenza nei </a:t>
            </a:r>
            <a:r>
              <a:rPr lang="it-IT" dirty="0" err="1"/>
              <a:t>saperi</a:t>
            </a:r>
            <a:r>
              <a:rPr lang="it-IT" dirty="0"/>
              <a:t> irrinunciabili della</a:t>
            </a:r>
          </a:p>
          <a:p>
            <a:r>
              <a:rPr lang="it-IT" dirty="0"/>
              <a:t>matematica di base e della lettura (</a:t>
            </a:r>
            <a:r>
              <a:rPr lang="it-IT" i="1" dirty="0"/>
              <a:t>low </a:t>
            </a:r>
            <a:r>
              <a:rPr lang="it-IT" i="1" dirty="0" err="1"/>
              <a:t>achievers</a:t>
            </a:r>
            <a:r>
              <a:rPr lang="it-IT" dirty="0"/>
              <a:t>), il 36% dei quindicenni figli di poveri non</a:t>
            </a:r>
          </a:p>
          <a:p>
            <a:r>
              <a:rPr lang="it-IT" dirty="0"/>
              <a:t>raggiunge le competenze minime in matematica e il 29% in lettura e comprensione di</a:t>
            </a:r>
          </a:p>
          <a:p>
            <a:r>
              <a:rPr lang="it-IT" dirty="0"/>
              <a:t>semplici testi. </a:t>
            </a:r>
          </a:p>
          <a:p>
            <a:r>
              <a:rPr lang="it-IT" dirty="0"/>
              <a:t>E, ancora una volta, vi è un forte divario territoriale: i quindicenni con basse </a:t>
            </a:r>
          </a:p>
          <a:p>
            <a:r>
              <a:rPr lang="it-IT" dirty="0"/>
              <a:t>conoscenze in lettura e in matematica sono, rispettivamente, il 23% e il 20% ma al Sud sono il 34 % e il 30% (PISA 2015).</a:t>
            </a:r>
          </a:p>
          <a:p>
            <a:r>
              <a:rPr lang="it-IT" dirty="0"/>
              <a:t>Questa fotografia viene sostanzialmente confermata, su altri gradi e ordini di studio, dalle</a:t>
            </a:r>
          </a:p>
          <a:p>
            <a:r>
              <a:rPr lang="it-IT" dirty="0"/>
              <a:t>indagini condotte periodicamente dall’Istituto nazionale per la valutazione (INVALSI). </a:t>
            </a:r>
          </a:p>
        </p:txBody>
      </p:sp>
    </p:spTree>
    <p:extLst>
      <p:ext uri="{BB962C8B-B14F-4D97-AF65-F5344CB8AC3E}">
        <p14:creationId xmlns:p14="http://schemas.microsoft.com/office/powerpoint/2010/main" val="881573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F80E8B-8E4C-402E-8253-25AFAD86B942}"/>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A0F5C939-38C4-4E4B-A4D5-80A39C79B169}"/>
              </a:ext>
            </a:extLst>
          </p:cNvPr>
          <p:cNvSpPr>
            <a:spLocks noGrp="1"/>
          </p:cNvSpPr>
          <p:nvPr>
            <p:ph idx="1"/>
          </p:nvPr>
        </p:nvSpPr>
        <p:spPr/>
        <p:txBody>
          <a:bodyPr>
            <a:normAutofit/>
          </a:bodyPr>
          <a:lstStyle/>
          <a:p>
            <a:pPr algn="ctr"/>
            <a:r>
              <a:rPr lang="it-IT" dirty="0"/>
              <a:t>Il cadere fuori (</a:t>
            </a:r>
            <a:r>
              <a:rPr lang="it-IT" i="1" dirty="0" err="1"/>
              <a:t>dropping</a:t>
            </a:r>
            <a:r>
              <a:rPr lang="it-IT" i="1" dirty="0"/>
              <a:t> out</a:t>
            </a:r>
            <a:r>
              <a:rPr lang="it-IT" dirty="0"/>
              <a:t>) dal nostro sistema scolastico e formativo e l’imparare meno sono condizioni, all’avvio della vita, che riguardano tendenzialmente, sempre e molto di più, i figli di famiglie povere e povere di istruzione, a maggior ragione se crescono in contesti territoriali escludenti, in particolare nel Mezzogiorno ma anche nelle periferie urbane di tutta Italia, in modo marcato se stranieri con un forte trend migliorativo se di seconda o terza generazione e peggiorativo se non nati in Italia</a:t>
            </a:r>
          </a:p>
        </p:txBody>
      </p:sp>
    </p:spTree>
    <p:extLst>
      <p:ext uri="{BB962C8B-B14F-4D97-AF65-F5344CB8AC3E}">
        <p14:creationId xmlns:p14="http://schemas.microsoft.com/office/powerpoint/2010/main" val="3818643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2265AD6A-D139-4EC2-8846-0855D93F6F99}"/>
              </a:ext>
            </a:extLst>
          </p:cNvPr>
          <p:cNvSpPr>
            <a:spLocks noGrp="1"/>
          </p:cNvSpPr>
          <p:nvPr>
            <p:ph type="title"/>
          </p:nvPr>
        </p:nvSpPr>
        <p:spPr/>
        <p:txBody>
          <a:bodyPr/>
          <a:lstStyle/>
          <a:p>
            <a:r>
              <a:rPr lang="it-IT" dirty="0"/>
              <a:t>Guardare oltre l’orizzonte </a:t>
            </a:r>
          </a:p>
        </p:txBody>
      </p:sp>
      <p:sp>
        <p:nvSpPr>
          <p:cNvPr id="6" name="Segnaposto contenuto 5">
            <a:extLst>
              <a:ext uri="{FF2B5EF4-FFF2-40B4-BE49-F238E27FC236}">
                <a16:creationId xmlns:a16="http://schemas.microsoft.com/office/drawing/2014/main" id="{D1DCF6A4-031D-4A2F-AB9C-442C4590FC59}"/>
              </a:ext>
            </a:extLst>
          </p:cNvPr>
          <p:cNvSpPr>
            <a:spLocks noGrp="1"/>
          </p:cNvSpPr>
          <p:nvPr>
            <p:ph sz="half" idx="1"/>
          </p:nvPr>
        </p:nvSpPr>
        <p:spPr/>
        <p:txBody>
          <a:bodyPr/>
          <a:lstStyle/>
          <a:p>
            <a:pPr algn="ctr"/>
            <a:r>
              <a:rPr lang="it-IT" dirty="0"/>
              <a:t>"Se i ragazzi stranieri resteranno relegati in ruoli subalterni, come gran parte dei loro genitori, l'intercultura resterà una parola vuota" </a:t>
            </a:r>
          </a:p>
          <a:p>
            <a:pPr algn="ctr"/>
            <a:r>
              <a:rPr lang="it-IT" dirty="0"/>
              <a:t>(Dalla </a:t>
            </a:r>
            <a:r>
              <a:rPr lang="it-IT" dirty="0" err="1"/>
              <a:t>Zuanna</a:t>
            </a:r>
            <a:r>
              <a:rPr lang="it-IT" dirty="0"/>
              <a:t> et </a:t>
            </a:r>
            <a:r>
              <a:rPr lang="it-IT" dirty="0" err="1"/>
              <a:t>alii</a:t>
            </a:r>
            <a:r>
              <a:rPr lang="it-IT" dirty="0"/>
              <a:t>, 2009:29)</a:t>
            </a:r>
          </a:p>
          <a:p>
            <a:endParaRPr lang="it-IT" dirty="0"/>
          </a:p>
        </p:txBody>
      </p:sp>
      <p:pic>
        <p:nvPicPr>
          <p:cNvPr id="9" name="Immagine 8">
            <a:extLst>
              <a:ext uri="{FF2B5EF4-FFF2-40B4-BE49-F238E27FC236}">
                <a16:creationId xmlns:a16="http://schemas.microsoft.com/office/drawing/2014/main" id="{9207501A-D64D-40A9-876D-4F6E50138B8B}"/>
              </a:ext>
            </a:extLst>
          </p:cNvPr>
          <p:cNvPicPr>
            <a:picLocks noChangeAspect="1"/>
          </p:cNvPicPr>
          <p:nvPr/>
        </p:nvPicPr>
        <p:blipFill>
          <a:blip r:embed="rId2"/>
          <a:stretch>
            <a:fillRect/>
          </a:stretch>
        </p:blipFill>
        <p:spPr>
          <a:xfrm>
            <a:off x="6800111" y="2286000"/>
            <a:ext cx="1359526" cy="1877731"/>
          </a:xfrm>
          <a:prstGeom prst="rect">
            <a:avLst/>
          </a:prstGeom>
        </p:spPr>
      </p:pic>
      <p:pic>
        <p:nvPicPr>
          <p:cNvPr id="10" name="Immagine 9">
            <a:extLst>
              <a:ext uri="{FF2B5EF4-FFF2-40B4-BE49-F238E27FC236}">
                <a16:creationId xmlns:a16="http://schemas.microsoft.com/office/drawing/2014/main" id="{DBC59638-287F-486E-8C2E-B92EF2037F63}"/>
              </a:ext>
            </a:extLst>
          </p:cNvPr>
          <p:cNvPicPr>
            <a:picLocks noChangeAspect="1"/>
          </p:cNvPicPr>
          <p:nvPr/>
        </p:nvPicPr>
        <p:blipFill>
          <a:blip r:embed="rId3"/>
          <a:stretch>
            <a:fillRect/>
          </a:stretch>
        </p:blipFill>
        <p:spPr>
          <a:xfrm>
            <a:off x="6207760" y="4718685"/>
            <a:ext cx="2867025" cy="1590675"/>
          </a:xfrm>
          <a:prstGeom prst="rect">
            <a:avLst/>
          </a:prstGeom>
        </p:spPr>
      </p:pic>
      <p:pic>
        <p:nvPicPr>
          <p:cNvPr id="13" name="Segnaposto contenuto 12">
            <a:extLst>
              <a:ext uri="{FF2B5EF4-FFF2-40B4-BE49-F238E27FC236}">
                <a16:creationId xmlns:a16="http://schemas.microsoft.com/office/drawing/2014/main" id="{E73B4C8D-74F2-498E-BBC9-B125B1D5D469}"/>
              </a:ext>
            </a:extLst>
          </p:cNvPr>
          <p:cNvPicPr>
            <a:picLocks noGrp="1" noChangeAspect="1"/>
          </p:cNvPicPr>
          <p:nvPr>
            <p:ph sz="half" idx="2"/>
          </p:nvPr>
        </p:nvPicPr>
        <p:blipFill>
          <a:blip r:embed="rId4"/>
          <a:stretch>
            <a:fillRect/>
          </a:stretch>
        </p:blipFill>
        <p:spPr>
          <a:xfrm>
            <a:off x="5989638" y="3103650"/>
            <a:ext cx="4754562" cy="2387425"/>
          </a:xfrm>
          <a:prstGeom prst="rect">
            <a:avLst/>
          </a:prstGeom>
        </p:spPr>
      </p:pic>
    </p:spTree>
    <p:extLst>
      <p:ext uri="{BB962C8B-B14F-4D97-AF65-F5344CB8AC3E}">
        <p14:creationId xmlns:p14="http://schemas.microsoft.com/office/powerpoint/2010/main" val="298569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CC3FB058-309D-48A4-A2EB-7D57CF8D7AA9}"/>
              </a:ext>
            </a:extLst>
          </p:cNvPr>
          <p:cNvSpPr>
            <a:spLocks noGrp="1"/>
          </p:cNvSpPr>
          <p:nvPr>
            <p:ph type="title"/>
          </p:nvPr>
        </p:nvSpPr>
        <p:spPr/>
        <p:txBody>
          <a:bodyPr/>
          <a:lstStyle/>
          <a:p>
            <a:r>
              <a:rPr lang="it-IT" dirty="0"/>
              <a:t>prospettive</a:t>
            </a:r>
          </a:p>
        </p:txBody>
      </p:sp>
      <p:sp>
        <p:nvSpPr>
          <p:cNvPr id="3" name="Segnaposto contenuto 2">
            <a:extLst>
              <a:ext uri="{FF2B5EF4-FFF2-40B4-BE49-F238E27FC236}">
                <a16:creationId xmlns:a16="http://schemas.microsoft.com/office/drawing/2014/main" id="{88D1FAB3-734C-414E-BE3B-D337CC44DABE}"/>
              </a:ext>
            </a:extLst>
          </p:cNvPr>
          <p:cNvSpPr>
            <a:spLocks noGrp="1"/>
          </p:cNvSpPr>
          <p:nvPr>
            <p:ph sz="half" idx="1"/>
          </p:nvPr>
        </p:nvSpPr>
        <p:spPr/>
        <p:txBody>
          <a:bodyPr/>
          <a:lstStyle/>
          <a:p>
            <a:r>
              <a:rPr lang="it-IT" dirty="0"/>
              <a:t>Gli studenti con back ground migratorio rappresentano la componente dinamica del sistema scolastico italiano, che contribuisce con la sua crescita a contenere la flessione della popolazione scolastica complessiva, derivante dal costante calo degli studenti italiani; la scuola riesce, nella maggioranza dei casi, a integrare questi bambini e ragazzi nella vita scolastica con crescenti attese di successo formativo.</a:t>
            </a:r>
          </a:p>
        </p:txBody>
      </p:sp>
      <p:pic>
        <p:nvPicPr>
          <p:cNvPr id="8" name="Segnaposto contenuto 7">
            <a:extLst>
              <a:ext uri="{FF2B5EF4-FFF2-40B4-BE49-F238E27FC236}">
                <a16:creationId xmlns:a16="http://schemas.microsoft.com/office/drawing/2014/main" id="{C5B865D3-B783-4DFA-A33F-B512CBD898D3}"/>
              </a:ext>
            </a:extLst>
          </p:cNvPr>
          <p:cNvPicPr>
            <a:picLocks noGrp="1" noChangeAspect="1"/>
          </p:cNvPicPr>
          <p:nvPr>
            <p:ph sz="half" idx="2"/>
          </p:nvPr>
        </p:nvPicPr>
        <p:blipFill>
          <a:blip r:embed="rId2"/>
          <a:stretch>
            <a:fillRect/>
          </a:stretch>
        </p:blipFill>
        <p:spPr>
          <a:xfrm>
            <a:off x="6504429" y="2434873"/>
            <a:ext cx="3724979" cy="3724979"/>
          </a:xfrm>
          <a:prstGeom prst="rect">
            <a:avLst/>
          </a:prstGeom>
        </p:spPr>
      </p:pic>
    </p:spTree>
    <p:extLst>
      <p:ext uri="{BB962C8B-B14F-4D97-AF65-F5344CB8AC3E}">
        <p14:creationId xmlns:p14="http://schemas.microsoft.com/office/powerpoint/2010/main" val="1172883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e">
  <a:themeElements>
    <a:clrScheme name="Integrale">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e">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e">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0</TotalTime>
  <Words>1752</Words>
  <Application>Microsoft Office PowerPoint</Application>
  <PresentationFormat>Widescreen</PresentationFormat>
  <Paragraphs>89</Paragraphs>
  <Slides>16</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16</vt:i4>
      </vt:variant>
    </vt:vector>
  </HeadingPairs>
  <TitlesOfParts>
    <vt:vector size="21" baseType="lpstr">
      <vt:lpstr>Calibri</vt:lpstr>
      <vt:lpstr>Tw Cen MT</vt:lpstr>
      <vt:lpstr>Tw Cen MT Condensed</vt:lpstr>
      <vt:lpstr>Wingdings 3</vt:lpstr>
      <vt:lpstr>Integrale</vt:lpstr>
      <vt:lpstr>Intersezioni:  Dispersione, intercultura, equitÁ</vt:lpstr>
      <vt:lpstr>Art. 3 costituzione</vt:lpstr>
      <vt:lpstr>La dispersione </vt:lpstr>
      <vt:lpstr>Presentazione standard di PowerPoint</vt:lpstr>
      <vt:lpstr>I dati 1</vt:lpstr>
      <vt:lpstr>I dati 2</vt:lpstr>
      <vt:lpstr>Presentazione standard di PowerPoint</vt:lpstr>
      <vt:lpstr>Guardare oltre l’orizzonte </vt:lpstr>
      <vt:lpstr>prospettive</vt:lpstr>
      <vt:lpstr>Lotta alla Dispersione</vt:lpstr>
      <vt:lpstr>Che fare?</vt:lpstr>
      <vt:lpstr>Innovare la professionalità docente</vt:lpstr>
      <vt:lpstr>In concreto</vt:lpstr>
      <vt:lpstr>In concreto</vt:lpstr>
      <vt:lpstr>In concreto</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Intersezioni: Dispersione, inclusione, intercultura</dc:title>
  <dc:creator>Flavia Virgilio</dc:creator>
  <cp:lastModifiedBy>Flavia Virgilio</cp:lastModifiedBy>
  <cp:revision>30</cp:revision>
  <dcterms:created xsi:type="dcterms:W3CDTF">2019-02-17T16:07:42Z</dcterms:created>
  <dcterms:modified xsi:type="dcterms:W3CDTF">2019-05-03T04:20:05Z</dcterms:modified>
</cp:coreProperties>
</file>