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2" r:id="rId2"/>
    <p:sldMasterId id="2147483675" r:id="rId3"/>
  </p:sldMasterIdLst>
  <p:notesMasterIdLst>
    <p:notesMasterId r:id="rId127"/>
  </p:notesMasterIdLst>
  <p:sldIdLst>
    <p:sldId id="439" r:id="rId4"/>
    <p:sldId id="1109" r:id="rId5"/>
    <p:sldId id="1110" r:id="rId6"/>
    <p:sldId id="1085" r:id="rId7"/>
    <p:sldId id="961" r:id="rId8"/>
    <p:sldId id="962" r:id="rId9"/>
    <p:sldId id="963" r:id="rId10"/>
    <p:sldId id="964" r:id="rId11"/>
    <p:sldId id="965" r:id="rId12"/>
    <p:sldId id="966" r:id="rId13"/>
    <p:sldId id="967" r:id="rId14"/>
    <p:sldId id="968" r:id="rId15"/>
    <p:sldId id="969" r:id="rId16"/>
    <p:sldId id="970" r:id="rId17"/>
    <p:sldId id="971" r:id="rId18"/>
    <p:sldId id="972" r:id="rId19"/>
    <p:sldId id="973" r:id="rId20"/>
    <p:sldId id="974" r:id="rId21"/>
    <p:sldId id="975" r:id="rId22"/>
    <p:sldId id="976" r:id="rId23"/>
    <p:sldId id="977" r:id="rId24"/>
    <p:sldId id="978" r:id="rId25"/>
    <p:sldId id="979" r:id="rId26"/>
    <p:sldId id="980" r:id="rId27"/>
    <p:sldId id="981" r:id="rId28"/>
    <p:sldId id="1094" r:id="rId29"/>
    <p:sldId id="1099" r:id="rId30"/>
    <p:sldId id="1089" r:id="rId31"/>
    <p:sldId id="1100" r:id="rId32"/>
    <p:sldId id="1090" r:id="rId33"/>
    <p:sldId id="1101" r:id="rId34"/>
    <p:sldId id="1091" r:id="rId35"/>
    <p:sldId id="1102" r:id="rId36"/>
    <p:sldId id="1092" r:id="rId37"/>
    <p:sldId id="1103" r:id="rId38"/>
    <p:sldId id="1095" r:id="rId39"/>
    <p:sldId id="1104" r:id="rId40"/>
    <p:sldId id="1096" r:id="rId41"/>
    <p:sldId id="1105" r:id="rId42"/>
    <p:sldId id="1097" r:id="rId43"/>
    <p:sldId id="1106" r:id="rId44"/>
    <p:sldId id="1098" r:id="rId45"/>
    <p:sldId id="1082" r:id="rId46"/>
    <p:sldId id="1081" r:id="rId47"/>
    <p:sldId id="1088" r:id="rId48"/>
    <p:sldId id="988" r:id="rId49"/>
    <p:sldId id="989" r:id="rId50"/>
    <p:sldId id="990" r:id="rId51"/>
    <p:sldId id="991" r:id="rId52"/>
    <p:sldId id="992" r:id="rId53"/>
    <p:sldId id="993" r:id="rId54"/>
    <p:sldId id="994" r:id="rId55"/>
    <p:sldId id="995" r:id="rId56"/>
    <p:sldId id="996" r:id="rId57"/>
    <p:sldId id="997" r:id="rId58"/>
    <p:sldId id="998" r:id="rId59"/>
    <p:sldId id="999" r:id="rId60"/>
    <p:sldId id="1000" r:id="rId61"/>
    <p:sldId id="1001" r:id="rId62"/>
    <p:sldId id="1002" r:id="rId63"/>
    <p:sldId id="1003" r:id="rId64"/>
    <p:sldId id="1004" r:id="rId65"/>
    <p:sldId id="1005" r:id="rId66"/>
    <p:sldId id="1006" r:id="rId67"/>
    <p:sldId id="1007" r:id="rId68"/>
    <p:sldId id="1008" r:id="rId69"/>
    <p:sldId id="1009" r:id="rId70"/>
    <p:sldId id="1010" r:id="rId71"/>
    <p:sldId id="1011" r:id="rId72"/>
    <p:sldId id="1012" r:id="rId73"/>
    <p:sldId id="1013" r:id="rId74"/>
    <p:sldId id="1014" r:id="rId75"/>
    <p:sldId id="1015" r:id="rId76"/>
    <p:sldId id="1016" r:id="rId77"/>
    <p:sldId id="1017" r:id="rId78"/>
    <p:sldId id="1018" r:id="rId79"/>
    <p:sldId id="1019" r:id="rId80"/>
    <p:sldId id="1020" r:id="rId81"/>
    <p:sldId id="1021" r:id="rId82"/>
    <p:sldId id="1022" r:id="rId83"/>
    <p:sldId id="1023" r:id="rId84"/>
    <p:sldId id="1024" r:id="rId85"/>
    <p:sldId id="1025" r:id="rId86"/>
    <p:sldId id="1026" r:id="rId87"/>
    <p:sldId id="1027" r:id="rId88"/>
    <p:sldId id="1028" r:id="rId89"/>
    <p:sldId id="1029" r:id="rId90"/>
    <p:sldId id="1030" r:id="rId91"/>
    <p:sldId id="1031" r:id="rId92"/>
    <p:sldId id="1032" r:id="rId93"/>
    <p:sldId id="1033" r:id="rId94"/>
    <p:sldId id="1034" r:id="rId95"/>
    <p:sldId id="1083" r:id="rId96"/>
    <p:sldId id="1084" r:id="rId97"/>
    <p:sldId id="1035" r:id="rId98"/>
    <p:sldId id="1036" r:id="rId99"/>
    <p:sldId id="1037" r:id="rId100"/>
    <p:sldId id="1038" r:id="rId101"/>
    <p:sldId id="1039" r:id="rId102"/>
    <p:sldId id="1040" r:id="rId103"/>
    <p:sldId id="1041" r:id="rId104"/>
    <p:sldId id="1042" r:id="rId105"/>
    <p:sldId id="1043" r:id="rId106"/>
    <p:sldId id="1044" r:id="rId107"/>
    <p:sldId id="1045" r:id="rId108"/>
    <p:sldId id="1046" r:id="rId109"/>
    <p:sldId id="1047" r:id="rId110"/>
    <p:sldId id="1048" r:id="rId111"/>
    <p:sldId id="1049" r:id="rId112"/>
    <p:sldId id="1050" r:id="rId113"/>
    <p:sldId id="1051" r:id="rId114"/>
    <p:sldId id="1052" r:id="rId115"/>
    <p:sldId id="1107" r:id="rId116"/>
    <p:sldId id="1053" r:id="rId117"/>
    <p:sldId id="1054" r:id="rId118"/>
    <p:sldId id="1055" r:id="rId119"/>
    <p:sldId id="1056" r:id="rId120"/>
    <p:sldId id="1057" r:id="rId121"/>
    <p:sldId id="1058" r:id="rId122"/>
    <p:sldId id="1059" r:id="rId123"/>
    <p:sldId id="1060" r:id="rId124"/>
    <p:sldId id="1061" r:id="rId125"/>
    <p:sldId id="1062" r:id="rId126"/>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os="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7F7F7F"/>
    <a:srgbClr val="8C8C8C"/>
    <a:srgbClr val="8B8B8B"/>
    <a:srgbClr val="7D7D7D"/>
    <a:srgbClr val="8A8A8A"/>
    <a:srgbClr val="888888"/>
    <a:srgbClr val="3333CC"/>
    <a:srgbClr val="858585"/>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0" autoAdjust="0"/>
    <p:restoredTop sz="71553" autoAdjust="0"/>
  </p:normalViewPr>
  <p:slideViewPr>
    <p:cSldViewPr snapToGrid="0">
      <p:cViewPr varScale="1">
        <p:scale>
          <a:sx n="62" d="100"/>
          <a:sy n="62" d="100"/>
        </p:scale>
        <p:origin x="2262" y="72"/>
      </p:cViewPr>
      <p:guideLst>
        <p:guide orient="horz" pos="4319"/>
        <p:guide pos="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145DD2A-0CDF-4F91-A4B4-474857A9D323}" type="slidenum">
              <a:rPr lang="en-US" altLang="it-IT"/>
              <a:pPr/>
              <a:t>‹#›</a:t>
            </a:fld>
            <a:endParaRPr lang="en-US" altLang="it-IT"/>
          </a:p>
        </p:txBody>
      </p:sp>
    </p:spTree>
    <p:extLst>
      <p:ext uri="{BB962C8B-B14F-4D97-AF65-F5344CB8AC3E}">
        <p14:creationId xmlns:p14="http://schemas.microsoft.com/office/powerpoint/2010/main" val="465994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317221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Quindi la correlazione fornisce solo una </a:t>
            </a:r>
            <a:endParaRPr lang="it-IT" dirty="0"/>
          </a:p>
        </p:txBody>
      </p:sp>
      <p:sp>
        <p:nvSpPr>
          <p:cNvPr id="4" name="Slide Number Placeholder 3"/>
          <p:cNvSpPr>
            <a:spLocks noGrp="1"/>
          </p:cNvSpPr>
          <p:nvPr>
            <p:ph type="sldNum" sz="quarter" idx="10"/>
          </p:nvPr>
        </p:nvSpPr>
        <p:spPr/>
        <p:txBody>
          <a:bodyPr/>
          <a:lstStyle/>
          <a:p>
            <a:fld id="{61FED98C-447F-43E4-B2D9-AE6AFF331B78}" type="slidenum">
              <a:rPr lang="en-US" altLang="it-IT" smtClean="0"/>
              <a:pPr/>
              <a:t>12</a:t>
            </a:fld>
            <a:endParaRPr lang="en-US" altLang="it-IT"/>
          </a:p>
        </p:txBody>
      </p:sp>
    </p:spTree>
    <p:extLst>
      <p:ext uri="{BB962C8B-B14F-4D97-AF65-F5344CB8AC3E}">
        <p14:creationId xmlns:p14="http://schemas.microsoft.com/office/powerpoint/2010/main" val="17259124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E166274F-0D1C-4D4D-B2D1-EEA8900E52C0}" type="slidenum">
              <a:rPr lang="en-US" altLang="it-IT" sz="1200">
                <a:solidFill>
                  <a:srgbClr val="000000"/>
                </a:solidFill>
              </a:rPr>
              <a:pPr algn="r"/>
              <a:t>115</a:t>
            </a:fld>
            <a:endParaRPr lang="en-US" altLang="it-IT" sz="1200">
              <a:solidFill>
                <a:srgbClr val="000000"/>
              </a:solidFill>
            </a:endParaRPr>
          </a:p>
        </p:txBody>
      </p:sp>
      <p:sp>
        <p:nvSpPr>
          <p:cNvPr id="489475" name="Rectangle 2"/>
          <p:cNvSpPr>
            <a:spLocks noGrp="1" noRot="1" noChangeAspect="1" noChangeArrowheads="1" noTextEdit="1"/>
          </p:cNvSpPr>
          <p:nvPr>
            <p:ph type="sldImg"/>
          </p:nvPr>
        </p:nvSpPr>
        <p:spPr>
          <a:solidFill>
            <a:srgbClr val="FFFFFF"/>
          </a:solidFill>
          <a:ln/>
        </p:spPr>
      </p:sp>
      <p:sp>
        <p:nvSpPr>
          <p:cNvPr id="489476"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232277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5B2F639B-E42D-4208-8D72-142DE25B1897}" type="slidenum">
              <a:rPr lang="en-US" altLang="it-IT" sz="1200">
                <a:solidFill>
                  <a:srgbClr val="000000"/>
                </a:solidFill>
              </a:rPr>
              <a:pPr algn="r"/>
              <a:t>116</a:t>
            </a:fld>
            <a:endParaRPr lang="en-US" altLang="it-IT" sz="1200">
              <a:solidFill>
                <a:srgbClr val="000000"/>
              </a:solidFill>
            </a:endParaRPr>
          </a:p>
        </p:txBody>
      </p:sp>
      <p:sp>
        <p:nvSpPr>
          <p:cNvPr id="491523" name="Rectangle 2"/>
          <p:cNvSpPr>
            <a:spLocks noGrp="1" noRot="1" noChangeAspect="1" noChangeArrowheads="1" noTextEdit="1"/>
          </p:cNvSpPr>
          <p:nvPr>
            <p:ph type="sldImg"/>
          </p:nvPr>
        </p:nvSpPr>
        <p:spPr>
          <a:solidFill>
            <a:srgbClr val="FFFFFF"/>
          </a:solidFill>
          <a:ln/>
        </p:spPr>
      </p:sp>
      <p:sp>
        <p:nvSpPr>
          <p:cNvPr id="491524"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8169350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2CCF881-5DAE-4BEE-A63B-25B25BE1D3E9}" type="slidenum">
              <a:rPr lang="en-US" altLang="it-IT" sz="1200">
                <a:solidFill>
                  <a:srgbClr val="000000"/>
                </a:solidFill>
              </a:rPr>
              <a:pPr algn="r"/>
              <a:t>117</a:t>
            </a:fld>
            <a:endParaRPr lang="en-US" altLang="it-IT" sz="1200">
              <a:solidFill>
                <a:srgbClr val="000000"/>
              </a:solidFill>
            </a:endParaRPr>
          </a:p>
        </p:txBody>
      </p:sp>
      <p:sp>
        <p:nvSpPr>
          <p:cNvPr id="493571" name="Rectangle 2"/>
          <p:cNvSpPr>
            <a:spLocks noGrp="1" noRot="1" noChangeAspect="1" noChangeArrowheads="1" noTextEdit="1"/>
          </p:cNvSpPr>
          <p:nvPr>
            <p:ph type="sldImg"/>
          </p:nvPr>
        </p:nvSpPr>
        <p:spPr>
          <a:solidFill>
            <a:srgbClr val="FFFFFF"/>
          </a:solidFill>
          <a:ln/>
        </p:spPr>
      </p:sp>
      <p:sp>
        <p:nvSpPr>
          <p:cNvPr id="493572"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7626014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DF5672B2-5E40-43BE-AEE2-457864C2C515}" type="slidenum">
              <a:rPr lang="en-US" altLang="it-IT" sz="1200">
                <a:solidFill>
                  <a:srgbClr val="000000"/>
                </a:solidFill>
              </a:rPr>
              <a:pPr algn="r"/>
              <a:t>118</a:t>
            </a:fld>
            <a:endParaRPr lang="en-US" altLang="it-IT" sz="1200">
              <a:solidFill>
                <a:srgbClr val="000000"/>
              </a:solidFill>
            </a:endParaRPr>
          </a:p>
        </p:txBody>
      </p:sp>
      <p:sp>
        <p:nvSpPr>
          <p:cNvPr id="495619" name="Rectangle 2"/>
          <p:cNvSpPr>
            <a:spLocks noGrp="1" noRot="1" noChangeAspect="1" noChangeArrowheads="1" noTextEdit="1"/>
          </p:cNvSpPr>
          <p:nvPr>
            <p:ph type="sldImg"/>
          </p:nvPr>
        </p:nvSpPr>
        <p:spPr>
          <a:solidFill>
            <a:srgbClr val="FFFFFF"/>
          </a:solidFill>
          <a:ln/>
        </p:spPr>
      </p:sp>
      <p:sp>
        <p:nvSpPr>
          <p:cNvPr id="495620"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7093255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BF14FF34-3D91-4554-8C92-BE52A20FEC75}" type="slidenum">
              <a:rPr lang="en-US" altLang="it-IT" sz="1200">
                <a:solidFill>
                  <a:srgbClr val="000000"/>
                </a:solidFill>
              </a:rPr>
              <a:pPr algn="r"/>
              <a:t>119</a:t>
            </a:fld>
            <a:endParaRPr lang="en-US" altLang="it-IT" sz="1200">
              <a:solidFill>
                <a:srgbClr val="000000"/>
              </a:solidFill>
            </a:endParaRPr>
          </a:p>
        </p:txBody>
      </p:sp>
      <p:sp>
        <p:nvSpPr>
          <p:cNvPr id="497667" name="Rectangle 2"/>
          <p:cNvSpPr>
            <a:spLocks noGrp="1" noRot="1" noChangeAspect="1" noChangeArrowheads="1" noTextEdit="1"/>
          </p:cNvSpPr>
          <p:nvPr>
            <p:ph type="sldImg"/>
          </p:nvPr>
        </p:nvSpPr>
        <p:spPr>
          <a:solidFill>
            <a:srgbClr val="FFFFFF"/>
          </a:solidFill>
          <a:ln/>
        </p:spPr>
      </p:sp>
      <p:sp>
        <p:nvSpPr>
          <p:cNvPr id="497668"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9790221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6442A60A-1C04-4DA2-BC0B-AB4C3BA430C9}" type="slidenum">
              <a:rPr lang="en-US" altLang="it-IT" sz="1200">
                <a:solidFill>
                  <a:srgbClr val="000000"/>
                </a:solidFill>
              </a:rPr>
              <a:pPr algn="r"/>
              <a:t>120</a:t>
            </a:fld>
            <a:endParaRPr lang="en-US" altLang="it-IT" sz="1200">
              <a:solidFill>
                <a:srgbClr val="000000"/>
              </a:solidFill>
            </a:endParaRPr>
          </a:p>
        </p:txBody>
      </p:sp>
      <p:sp>
        <p:nvSpPr>
          <p:cNvPr id="499715" name="Rectangle 2"/>
          <p:cNvSpPr>
            <a:spLocks noGrp="1" noRot="1" noChangeAspect="1" noChangeArrowheads="1" noTextEdit="1"/>
          </p:cNvSpPr>
          <p:nvPr>
            <p:ph type="sldImg"/>
          </p:nvPr>
        </p:nvSpPr>
        <p:spPr>
          <a:solidFill>
            <a:srgbClr val="FFFFFF"/>
          </a:solidFill>
          <a:ln/>
        </p:spPr>
      </p:sp>
      <p:sp>
        <p:nvSpPr>
          <p:cNvPr id="499716"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747770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A0F09351-C4B1-4AA8-A2E7-1C20936B2634}" type="slidenum">
              <a:rPr lang="en-US" altLang="it-IT" sz="1200">
                <a:solidFill>
                  <a:srgbClr val="000000"/>
                </a:solidFill>
              </a:rPr>
              <a:pPr algn="r"/>
              <a:t>121</a:t>
            </a:fld>
            <a:endParaRPr lang="en-US" altLang="it-IT" sz="1200">
              <a:solidFill>
                <a:srgbClr val="000000"/>
              </a:solidFill>
            </a:endParaRPr>
          </a:p>
        </p:txBody>
      </p:sp>
      <p:sp>
        <p:nvSpPr>
          <p:cNvPr id="501763" name="Rectangle 2"/>
          <p:cNvSpPr>
            <a:spLocks noGrp="1" noRot="1" noChangeAspect="1" noChangeArrowheads="1" noTextEdit="1"/>
          </p:cNvSpPr>
          <p:nvPr>
            <p:ph type="sldImg"/>
          </p:nvPr>
        </p:nvSpPr>
        <p:spPr>
          <a:solidFill>
            <a:srgbClr val="FFFFFF"/>
          </a:solidFill>
          <a:ln/>
        </p:spPr>
      </p:sp>
      <p:sp>
        <p:nvSpPr>
          <p:cNvPr id="501764"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794831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35AE9ADB-6D8C-450C-A225-C2AAA04864AF}" type="slidenum">
              <a:rPr lang="en-US" altLang="it-IT" sz="1200">
                <a:solidFill>
                  <a:srgbClr val="000000"/>
                </a:solidFill>
              </a:rPr>
              <a:pPr algn="r"/>
              <a:t>122</a:t>
            </a:fld>
            <a:endParaRPr lang="en-US" altLang="it-IT" sz="1200">
              <a:solidFill>
                <a:srgbClr val="000000"/>
              </a:solidFill>
            </a:endParaRPr>
          </a:p>
        </p:txBody>
      </p:sp>
      <p:sp>
        <p:nvSpPr>
          <p:cNvPr id="503811" name="Rectangle 2"/>
          <p:cNvSpPr>
            <a:spLocks noGrp="1" noRot="1" noChangeAspect="1" noChangeArrowheads="1" noTextEdit="1"/>
          </p:cNvSpPr>
          <p:nvPr>
            <p:ph type="sldImg"/>
          </p:nvPr>
        </p:nvSpPr>
        <p:spPr>
          <a:solidFill>
            <a:srgbClr val="FFFFFF"/>
          </a:solidFill>
          <a:ln/>
        </p:spPr>
      </p:sp>
      <p:sp>
        <p:nvSpPr>
          <p:cNvPr id="503812"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53287547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DEFA58E0-39B0-40D0-8839-33D6E1B0DD44}" type="slidenum">
              <a:rPr lang="en-US" altLang="it-IT" sz="1200">
                <a:solidFill>
                  <a:srgbClr val="000000"/>
                </a:solidFill>
              </a:rPr>
              <a:pPr algn="r"/>
              <a:t>123</a:t>
            </a:fld>
            <a:endParaRPr lang="en-US" altLang="it-IT" sz="1200">
              <a:solidFill>
                <a:srgbClr val="000000"/>
              </a:solidFill>
            </a:endParaRPr>
          </a:p>
        </p:txBody>
      </p:sp>
      <p:sp>
        <p:nvSpPr>
          <p:cNvPr id="505859" name="Rectangle 2"/>
          <p:cNvSpPr>
            <a:spLocks noGrp="1" noRot="1" noChangeAspect="1" noChangeArrowheads="1" noTextEdit="1"/>
          </p:cNvSpPr>
          <p:nvPr>
            <p:ph type="sldImg"/>
          </p:nvPr>
        </p:nvSpPr>
        <p:spPr>
          <a:solidFill>
            <a:srgbClr val="FFFFFF"/>
          </a:solidFill>
          <a:ln/>
        </p:spPr>
      </p:sp>
      <p:sp>
        <p:nvSpPr>
          <p:cNvPr id="505860"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416215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latin typeface="Times" panose="02020603050405020304" pitchFamily="18" charset="0"/>
              </a:rPr>
              <a:t>Concordanza: </a:t>
            </a:r>
            <a:r>
              <a:rPr lang="it-IT" altLang="it-IT" smtClean="0">
                <a:latin typeface="Times" panose="02020603050405020304" pitchFamily="18" charset="0"/>
              </a:rPr>
              <a:t>gli scarti dalla media di X e Y tendono ad avere lo stesso segno</a:t>
            </a:r>
            <a:endParaRPr lang="en-US" altLang="it-IT" smtClean="0">
              <a:latin typeface="Times" panose="02020603050405020304" pitchFamily="18" charset="0"/>
            </a:endParaRPr>
          </a:p>
          <a:p>
            <a:r>
              <a:rPr lang="en-US" altLang="it-IT" smtClean="0">
                <a:latin typeface="Times" panose="02020603050405020304" pitchFamily="18" charset="0"/>
              </a:rPr>
              <a:t>Discordanza: gli scarti dalla media di X e Y tendono ad avere segno opposto</a:t>
            </a:r>
          </a:p>
          <a:p>
            <a:r>
              <a:rPr lang="en-US" altLang="it-IT" smtClean="0">
                <a:latin typeface="Times" panose="02020603050405020304" pitchFamily="18" charset="0"/>
              </a:rPr>
              <a:t>Indipendenza: Gli scarti dalla media sono distribuiti a random e le variabili si dicono linearmente indipendenti</a:t>
            </a:r>
          </a:p>
          <a:p>
            <a:endParaRPr lang="en-US" altLang="it-IT" smtClean="0">
              <a:latin typeface="Times" panose="02020603050405020304" pitchFamily="18" charset="0"/>
            </a:endParaRPr>
          </a:p>
          <a:p>
            <a:r>
              <a:rPr lang="en-US" altLang="it-IT" smtClean="0">
                <a:latin typeface="Times" panose="02020603050405020304" pitchFamily="18" charset="0"/>
              </a:rPr>
              <a:t>L'intensità della relazione lineare tra le variabili è dicilmente discernibile dal valore numerico espresso dalla covarianza, dato che tale valore dipende dall'unità di misura delle variabili esaminate, proprio come la devianza. </a:t>
            </a:r>
          </a:p>
          <a:p>
            <a:r>
              <a:rPr lang="en-US" altLang="it-IT" smtClean="0">
                <a:latin typeface="Times" panose="02020603050405020304" pitchFamily="18" charset="0"/>
              </a:rPr>
              <a:t>Si preferisce quindi usare un indice indipendente dall'unità di misura delle variabili.</a:t>
            </a:r>
          </a:p>
        </p:txBody>
      </p:sp>
    </p:spTree>
    <p:extLst>
      <p:ext uri="{BB962C8B-B14F-4D97-AF65-F5344CB8AC3E}">
        <p14:creationId xmlns:p14="http://schemas.microsoft.com/office/powerpoint/2010/main" val="169299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720079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i="1" dirty="0" smtClean="0">
                <a:latin typeface="Times" panose="02020603050405020304" pitchFamily="18" charset="0"/>
              </a:rPr>
              <a:t>r</a:t>
            </a:r>
            <a:r>
              <a:rPr lang="it-IT" altLang="it-IT" dirty="0" smtClean="0">
                <a:latin typeface="Times" panose="02020603050405020304" pitchFamily="18" charset="0"/>
              </a:rPr>
              <a:t> è anche esprimibile nei termini del prodotto dei punteggi standardizzati da cui si capisce perché la misura è una misura standard dato che lavora sui punteggi standard riportati su una stessa scala ossia sulle deviazioni standard dalla media delle due variabili che per definizioni hanno varianza 0 e deviazione standard 1. </a:t>
            </a:r>
          </a:p>
          <a:p>
            <a:r>
              <a:rPr lang="it-IT" altLang="it-IT" dirty="0" smtClean="0">
                <a:latin typeface="Times" panose="02020603050405020304" pitchFamily="18" charset="0"/>
              </a:rPr>
              <a:t>E’ interpretabile come il valore assunto dalla pendenza della retta quando le due distribuzioni hanno deviazioni standard uguali</a:t>
            </a:r>
            <a:endParaRPr lang="en-US" altLang="it-IT" dirty="0" smtClean="0">
              <a:latin typeface="Times" panose="02020603050405020304" pitchFamily="18" charset="0"/>
            </a:endParaRPr>
          </a:p>
          <a:p>
            <a:endParaRPr lang="en-US" altLang="it-IT" dirty="0" smtClean="0">
              <a:latin typeface="Times" panose="02020603050405020304" pitchFamily="18" charset="0"/>
            </a:endParaRPr>
          </a:p>
        </p:txBody>
      </p:sp>
    </p:spTree>
    <p:extLst>
      <p:ext uri="{BB962C8B-B14F-4D97-AF65-F5344CB8AC3E}">
        <p14:creationId xmlns:p14="http://schemas.microsoft.com/office/powerpoint/2010/main" val="156213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i="1" dirty="0" smtClean="0">
                <a:latin typeface="Times" panose="02020603050405020304" pitchFamily="18" charset="0"/>
              </a:rPr>
              <a:t>r</a:t>
            </a:r>
            <a:r>
              <a:rPr lang="it-IT" altLang="it-IT" dirty="0" smtClean="0">
                <a:latin typeface="Times" panose="02020603050405020304" pitchFamily="18" charset="0"/>
              </a:rPr>
              <a:t> è anche esprimibile nei termini del prodotto dei punteggi standardizzati da cui si capisce perché la misura è una misura standard dato che lavora sui punteggi standard riportati su una stessa scala ossia sulle deviazioni standard dalla media delle due variabili che per definizioni hanno varianza 0 e deviazione standard 1. </a:t>
            </a:r>
          </a:p>
          <a:p>
            <a:r>
              <a:rPr lang="it-IT" altLang="it-IT" dirty="0" smtClean="0">
                <a:latin typeface="Times" panose="02020603050405020304" pitchFamily="18" charset="0"/>
              </a:rPr>
              <a:t>E’ interpretabile come il valore assunto dalla pendenza della retta quando le due distribuzioni hanno deviazioni standard uguali</a:t>
            </a:r>
            <a:endParaRPr lang="en-US" altLang="it-IT" dirty="0" smtClean="0">
              <a:latin typeface="Times" panose="02020603050405020304" pitchFamily="18" charset="0"/>
            </a:endParaRPr>
          </a:p>
          <a:p>
            <a:endParaRPr lang="en-US" altLang="it-IT" dirty="0" smtClean="0">
              <a:latin typeface="Times" panose="02020603050405020304" pitchFamily="18" charset="0"/>
            </a:endParaRPr>
          </a:p>
        </p:txBody>
      </p:sp>
    </p:spTree>
    <p:extLst>
      <p:ext uri="{BB962C8B-B14F-4D97-AF65-F5344CB8AC3E}">
        <p14:creationId xmlns:p14="http://schemas.microsoft.com/office/powerpoint/2010/main" val="391169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402673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Un possibile esercizio per casa potrebbe essere quello di varificare le altre due formule per r di pearson</a:t>
            </a:r>
          </a:p>
        </p:txBody>
      </p:sp>
    </p:spTree>
    <p:extLst>
      <p:ext uri="{BB962C8B-B14F-4D97-AF65-F5344CB8AC3E}">
        <p14:creationId xmlns:p14="http://schemas.microsoft.com/office/powerpoint/2010/main" val="3841804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19840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E564BF04-35EF-4432-B2C7-CD2EDE524A39}" type="slidenum">
              <a:rPr lang="en-US" altLang="it-IT" sz="1200">
                <a:solidFill>
                  <a:srgbClr val="000000"/>
                </a:solidFill>
              </a:rPr>
              <a:pPr algn="r"/>
              <a:t>22</a:t>
            </a:fld>
            <a:endParaRPr lang="en-US" altLang="it-IT" sz="1200">
              <a:solidFill>
                <a:srgbClr val="000000"/>
              </a:solidFill>
            </a:endParaRPr>
          </a:p>
        </p:txBody>
      </p:sp>
      <p:sp>
        <p:nvSpPr>
          <p:cNvPr id="1084419" name="Rectangle 2"/>
          <p:cNvSpPr>
            <a:spLocks noGrp="1" noRot="1" noChangeAspect="1" noChangeArrowheads="1" noTextEdit="1"/>
          </p:cNvSpPr>
          <p:nvPr>
            <p:ph type="sldImg"/>
          </p:nvPr>
        </p:nvSpPr>
        <p:spPr>
          <a:solidFill>
            <a:srgbClr val="FFFFFF"/>
          </a:solidFill>
          <a:ln/>
        </p:spPr>
      </p:sp>
      <p:sp>
        <p:nvSpPr>
          <p:cNvPr id="1084420"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224108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3FB2307D-DC9C-4FB5-B080-A7A9421A337D}" type="slidenum">
              <a:rPr lang="en-US" altLang="it-IT" sz="1200">
                <a:solidFill>
                  <a:srgbClr val="000000"/>
                </a:solidFill>
              </a:rPr>
              <a:pPr algn="r"/>
              <a:t>23</a:t>
            </a:fld>
            <a:endParaRPr lang="en-US" altLang="it-IT" sz="1200">
              <a:solidFill>
                <a:srgbClr val="000000"/>
              </a:solidFill>
            </a:endParaRPr>
          </a:p>
        </p:txBody>
      </p:sp>
      <p:sp>
        <p:nvSpPr>
          <p:cNvPr id="338947" name="Rectangle 2"/>
          <p:cNvSpPr>
            <a:spLocks noGrp="1" noRot="1" noChangeAspect="1" noChangeArrowheads="1" noTextEdit="1"/>
          </p:cNvSpPr>
          <p:nvPr>
            <p:ph type="sldImg"/>
          </p:nvPr>
        </p:nvSpPr>
        <p:spPr>
          <a:solidFill>
            <a:srgbClr val="FFFFFF"/>
          </a:solidFill>
          <a:ln/>
        </p:spPr>
      </p:sp>
      <p:sp>
        <p:nvSpPr>
          <p:cNvPr id="338948"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423259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FF31000-6024-4DA2-9488-2C080CDE13D9}" type="slidenum">
              <a:rPr lang="en-US" altLang="it-IT" sz="1200"/>
              <a:pPr algn="r"/>
              <a:t>4</a:t>
            </a:fld>
            <a:endParaRPr lang="en-US" altLang="it-IT"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latin typeface="Times" panose="02020603050405020304" pitchFamily="18" charset="0"/>
              </a:rPr>
              <a:t>Esempio: amico arrabbiato subito dopo aver dato un esame. Abiamo una teoria ingenua è arrabbiato perchè non è passato all’esame ma potrebbe essere successo altro. Lo ha lasciato la fidanzata. Posso chiedere e vedere se la risposta falsifica o meno la mia teoria ingenua, oppure applicare test del comportamento per verificare se la persona è sogetta a suscettibilità cronica etc… La differenza quindi tra teoria ingenua e scientifica sta nel metodo di controllo della spiegazione alla base del fenomeno osservato (ira) attraverso qualcosa di non direttamente osservato (non ha superato l’esame, oppure è stato lasciato etc…), che nel caso della teoria scientifica è basato sul metodo sperimentale. </a:t>
            </a:r>
          </a:p>
          <a:p>
            <a:endParaRPr lang="en-US" altLang="it-IT" smtClean="0">
              <a:latin typeface="Times" panose="02020603050405020304" pitchFamily="18" charset="0"/>
            </a:endParaRPr>
          </a:p>
          <a:p>
            <a:r>
              <a:rPr lang="en-US" altLang="it-IT" smtClean="0">
                <a:latin typeface="Times" panose="02020603050405020304" pitchFamily="18" charset="0"/>
              </a:rPr>
              <a:t>Bisogna però distinguere tra tipi di esperimenti dato che esperimento viene usato nel linguaggio comune, dato che sappiamo che alcuni esperimenti (così detti) non lo sono, sono quasi-esperimenti o esperimenti naturali alla cui base non vi è l’idea di manipolare in maniera sistematica le variabili studiate: nel vostro testo si fa a tal proposito riferimento agli esperimenti corelazionali, il cui scopo è la semplice scoperta di relazioni tra 2 o più variabili (non la relazione di causa-effetto) </a:t>
            </a:r>
          </a:p>
        </p:txBody>
      </p:sp>
    </p:spTree>
    <p:extLst>
      <p:ext uri="{BB962C8B-B14F-4D97-AF65-F5344CB8AC3E}">
        <p14:creationId xmlns:p14="http://schemas.microsoft.com/office/powerpoint/2010/main" val="2964336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47BEFE46-B002-4D9A-823A-45DE268F1AE6}" type="slidenum">
              <a:rPr lang="en-US" altLang="it-IT" sz="1200">
                <a:solidFill>
                  <a:srgbClr val="000000"/>
                </a:solidFill>
              </a:rPr>
              <a:pPr algn="r"/>
              <a:t>24</a:t>
            </a:fld>
            <a:endParaRPr lang="en-US" altLang="it-IT" sz="1200">
              <a:solidFill>
                <a:srgbClr val="000000"/>
              </a:solidFill>
            </a:endParaRPr>
          </a:p>
        </p:txBody>
      </p:sp>
      <p:sp>
        <p:nvSpPr>
          <p:cNvPr id="340995" name="Rectangle 2"/>
          <p:cNvSpPr>
            <a:spLocks noGrp="1" noRot="1" noChangeAspect="1" noChangeArrowheads="1" noTextEdit="1"/>
          </p:cNvSpPr>
          <p:nvPr>
            <p:ph type="sldImg"/>
          </p:nvPr>
        </p:nvSpPr>
        <p:spPr>
          <a:solidFill>
            <a:srgbClr val="FFFFFF"/>
          </a:solidFill>
          <a:ln/>
        </p:spPr>
      </p:sp>
      <p:sp>
        <p:nvSpPr>
          <p:cNvPr id="340996" name="Rectangle 3"/>
          <p:cNvSpPr>
            <a:spLocks noGrp="1" noChangeArrowheads="1"/>
          </p:cNvSpPr>
          <p:nvPr>
            <p:ph type="body" idx="1"/>
          </p:nvPr>
        </p:nvSpPr>
        <p:spPr>
          <a:solidFill>
            <a:srgbClr val="FFFFFF"/>
          </a:solidFill>
          <a:ln>
            <a:solidFill>
              <a:srgbClr val="000000"/>
            </a:solidFill>
          </a:ln>
        </p:spPr>
        <p:txBody>
          <a:bodyPr/>
          <a:lstStyle/>
          <a:p>
            <a:r>
              <a:rPr lang="it-IT" dirty="0" smtClean="0"/>
              <a:t>fondatori dell'oftalmologia moderna lavora a Utrecht</a:t>
            </a:r>
            <a:endParaRPr lang="en-GB" altLang="it-IT" dirty="0" smtClean="0">
              <a:latin typeface="Times" panose="02020603050405020304" pitchFamily="18" charset="0"/>
            </a:endParaRPr>
          </a:p>
        </p:txBody>
      </p:sp>
    </p:spTree>
    <p:extLst>
      <p:ext uri="{BB962C8B-B14F-4D97-AF65-F5344CB8AC3E}">
        <p14:creationId xmlns:p14="http://schemas.microsoft.com/office/powerpoint/2010/main" val="2887978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45FD73C7-E17B-40A8-A1BC-882A4A64B83C}" type="slidenum">
              <a:rPr lang="en-US" altLang="it-IT" sz="1200">
                <a:solidFill>
                  <a:srgbClr val="000000"/>
                </a:solidFill>
              </a:rPr>
              <a:pPr algn="r"/>
              <a:t>25</a:t>
            </a:fld>
            <a:endParaRPr lang="en-US" altLang="it-IT" sz="1200">
              <a:solidFill>
                <a:srgbClr val="000000"/>
              </a:solidFill>
            </a:endParaRPr>
          </a:p>
        </p:txBody>
      </p:sp>
      <p:sp>
        <p:nvSpPr>
          <p:cNvPr id="343043" name="Rectangle 2"/>
          <p:cNvSpPr>
            <a:spLocks noGrp="1" noRot="1" noChangeAspect="1" noChangeArrowheads="1" noTextEdit="1"/>
          </p:cNvSpPr>
          <p:nvPr>
            <p:ph type="sldImg"/>
          </p:nvPr>
        </p:nvSpPr>
        <p:spPr>
          <a:solidFill>
            <a:srgbClr val="FFFFFF"/>
          </a:solidFill>
          <a:ln/>
        </p:spPr>
      </p:sp>
      <p:sp>
        <p:nvSpPr>
          <p:cNvPr id="343044" name="Rectangle 3"/>
          <p:cNvSpPr>
            <a:spLocks noGrp="1" noChangeArrowheads="1"/>
          </p:cNvSpPr>
          <p:nvPr>
            <p:ph type="body" idx="1"/>
          </p:nvPr>
        </p:nvSpPr>
        <p:spPr>
          <a:solidFill>
            <a:srgbClr val="FFFFFF"/>
          </a:solidFill>
          <a:ln>
            <a:solidFill>
              <a:srgbClr val="000000"/>
            </a:solidFill>
          </a:ln>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595027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26</a:t>
            </a:fld>
            <a:endParaRPr lang="en-US" altLang="it-IT"/>
          </a:p>
        </p:txBody>
      </p:sp>
    </p:spTree>
    <p:extLst>
      <p:ext uri="{BB962C8B-B14F-4D97-AF65-F5344CB8AC3E}">
        <p14:creationId xmlns:p14="http://schemas.microsoft.com/office/powerpoint/2010/main" val="115965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355725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14382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691448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769186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50741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561785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76943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1D81C11-09AF-4BEE-96F8-C0D98D7B7B15}" type="slidenum">
              <a:rPr lang="en-US" altLang="it-IT" sz="1200"/>
              <a:pPr/>
              <a:t>5</a:t>
            </a:fld>
            <a:endParaRPr lang="en-US" altLang="it-IT"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1416757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906090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Gabor Patches usati come elementi in maniera da riprodurre al meglio l’attivazione dei campi recettivi delle cellule semplici in V1</a:t>
            </a:r>
          </a:p>
          <a:p>
            <a:r>
              <a:rPr lang="it-IT" dirty="0" smtClean="0"/>
              <a:t>L’angolo fra un patch e l’altro deve essere minore di 60°,</a:t>
            </a:r>
          </a:p>
          <a:p>
            <a:r>
              <a:rPr lang="it-IT" dirty="0" smtClean="0"/>
              <a:t>La distanza deve essere proporzionale alla lunghezza d’onda del campo recettivo o Gabor</a:t>
            </a:r>
          </a:p>
          <a:p>
            <a:r>
              <a:rPr lang="it-IT" dirty="0" smtClean="0"/>
              <a:t>L’orientamento degli elementi singoli deve essere</a:t>
            </a:r>
            <a:r>
              <a:rPr lang="it-IT" baseline="0" dirty="0" smtClean="0"/>
              <a:t> tanto più simile a quello del contorno globale</a:t>
            </a:r>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44</a:t>
            </a:fld>
            <a:endParaRPr lang="en-US" altLang="it-IT"/>
          </a:p>
        </p:txBody>
      </p:sp>
    </p:spTree>
    <p:extLst>
      <p:ext uri="{BB962C8B-B14F-4D97-AF65-F5344CB8AC3E}">
        <p14:creationId xmlns:p14="http://schemas.microsoft.com/office/powerpoint/2010/main" val="791845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9A2EC52-AE00-40A3-A46B-51C424672E9A}" type="slidenum">
              <a:rPr lang="en-US" altLang="it-IT" sz="1200">
                <a:solidFill>
                  <a:srgbClr val="000000"/>
                </a:solidFill>
              </a:rPr>
              <a:pPr algn="r"/>
              <a:t>46</a:t>
            </a:fld>
            <a:endParaRPr lang="en-US" altLang="it-IT" sz="1200">
              <a:solidFill>
                <a:srgbClr val="000000"/>
              </a:solidFill>
            </a:endParaRPr>
          </a:p>
        </p:txBody>
      </p:sp>
      <p:sp>
        <p:nvSpPr>
          <p:cNvPr id="350211" name="Rectangle 2"/>
          <p:cNvSpPr>
            <a:spLocks noGrp="1" noRot="1" noChangeAspect="1" noChangeArrowheads="1" noTextEdit="1"/>
          </p:cNvSpPr>
          <p:nvPr>
            <p:ph type="sldImg"/>
          </p:nvPr>
        </p:nvSpPr>
        <p:spPr>
          <a:solidFill>
            <a:srgbClr val="FFFFFF"/>
          </a:solidFill>
          <a:ln/>
        </p:spPr>
      </p:sp>
      <p:sp>
        <p:nvSpPr>
          <p:cNvPr id="350212" name="Rectangle 3"/>
          <p:cNvSpPr>
            <a:spLocks noGrp="1" noChangeArrowheads="1"/>
          </p:cNvSpPr>
          <p:nvPr>
            <p:ph type="body" idx="1"/>
          </p:nvPr>
        </p:nvSpPr>
        <p:spPr>
          <a:solidFill>
            <a:srgbClr val="FFFFFF"/>
          </a:solidFill>
          <a:ln>
            <a:solidFill>
              <a:srgbClr val="000000"/>
            </a:solidFill>
          </a:ln>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973506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607DB45C-DC8C-42E9-94B5-B73C51C56AF2}" type="slidenum">
              <a:rPr lang="en-US" altLang="it-IT" sz="1200">
                <a:solidFill>
                  <a:srgbClr val="000000"/>
                </a:solidFill>
              </a:rPr>
              <a:pPr algn="r"/>
              <a:t>47</a:t>
            </a:fld>
            <a:endParaRPr lang="en-US" altLang="it-IT" sz="1200">
              <a:solidFill>
                <a:srgbClr val="000000"/>
              </a:solidFill>
            </a:endParaRPr>
          </a:p>
        </p:txBody>
      </p:sp>
      <p:sp>
        <p:nvSpPr>
          <p:cNvPr id="352259" name="Rectangle 2"/>
          <p:cNvSpPr>
            <a:spLocks noGrp="1" noRot="1" noChangeAspect="1" noChangeArrowheads="1" noTextEdit="1"/>
          </p:cNvSpPr>
          <p:nvPr>
            <p:ph type="sldImg"/>
          </p:nvPr>
        </p:nvSpPr>
        <p:spPr>
          <a:solidFill>
            <a:srgbClr val="FFFFFF"/>
          </a:solidFill>
          <a:ln/>
        </p:spPr>
      </p:sp>
      <p:sp>
        <p:nvSpPr>
          <p:cNvPr id="352260"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726285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it-IT" altLang="it-IT" sz="800" b="1" smtClean="0">
              <a:latin typeface="Times" panose="02020603050405020304" pitchFamily="18" charset="0"/>
            </a:endParaRPr>
          </a:p>
        </p:txBody>
      </p:sp>
    </p:spTree>
    <p:extLst>
      <p:ext uri="{BB962C8B-B14F-4D97-AF65-F5344CB8AC3E}">
        <p14:creationId xmlns:p14="http://schemas.microsoft.com/office/powerpoint/2010/main" val="3456562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70602B04-F006-4128-8C2A-E78EBB94AB4C}" type="slidenum">
              <a:rPr lang="en-US" altLang="it-IT" sz="1200">
                <a:solidFill>
                  <a:srgbClr val="000000"/>
                </a:solidFill>
              </a:rPr>
              <a:pPr algn="r"/>
              <a:t>49</a:t>
            </a:fld>
            <a:endParaRPr lang="en-US" altLang="it-IT" sz="1200">
              <a:solidFill>
                <a:srgbClr val="000000"/>
              </a:solidFill>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107703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D902E8AC-7B7A-4F2C-83EB-647E021941CA}" type="slidenum">
              <a:rPr lang="en-US" altLang="it-IT" sz="1200">
                <a:solidFill>
                  <a:srgbClr val="000000"/>
                </a:solidFill>
              </a:rPr>
              <a:pPr algn="r"/>
              <a:t>50</a:t>
            </a:fld>
            <a:endParaRPr lang="en-US" altLang="it-IT" sz="1200">
              <a:solidFill>
                <a:srgbClr val="000000"/>
              </a:solidFill>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379069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8D2E905-451D-4A80-A03D-82CE5B76D41E}" type="slidenum">
              <a:rPr lang="en-US" altLang="it-IT" sz="1200">
                <a:solidFill>
                  <a:srgbClr val="000000"/>
                </a:solidFill>
              </a:rPr>
              <a:pPr algn="r"/>
              <a:t>51</a:t>
            </a:fld>
            <a:endParaRPr lang="en-US" altLang="it-IT" sz="1200">
              <a:solidFill>
                <a:srgbClr val="000000"/>
              </a:solidFill>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461324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C55DC406-AC43-4473-9628-E142DA344A16}" type="slidenum">
              <a:rPr lang="en-US" altLang="it-IT" sz="1200">
                <a:solidFill>
                  <a:srgbClr val="000000"/>
                </a:solidFill>
              </a:rPr>
              <a:pPr algn="r"/>
              <a:t>52</a:t>
            </a:fld>
            <a:endParaRPr lang="en-US" altLang="it-IT" sz="1200">
              <a:solidFill>
                <a:srgbClr val="000000"/>
              </a:solidFill>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302112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031806E-2076-4111-8DF3-2339D5916A13}" type="slidenum">
              <a:rPr lang="en-US" altLang="it-IT" sz="1200">
                <a:solidFill>
                  <a:srgbClr val="000000"/>
                </a:solidFill>
              </a:rPr>
              <a:pPr algn="r"/>
              <a:t>53</a:t>
            </a:fld>
            <a:endParaRPr lang="en-US" altLang="it-IT" sz="1200">
              <a:solidFill>
                <a:srgbClr val="000000"/>
              </a:solidFill>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02565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58B1166-F15B-4476-A7FD-A0D2FE2A61D6}" type="slidenum">
              <a:rPr lang="en-US" altLang="it-IT" sz="1200"/>
              <a:pPr/>
              <a:t>6</a:t>
            </a:fld>
            <a:endParaRPr lang="en-US" altLang="it-IT"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253696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5456492-015D-4A6B-B73D-4A0741C32550}" type="slidenum">
              <a:rPr lang="en-US" altLang="it-IT" sz="1200">
                <a:solidFill>
                  <a:srgbClr val="000000"/>
                </a:solidFill>
              </a:rPr>
              <a:pPr algn="r"/>
              <a:t>54</a:t>
            </a:fld>
            <a:endParaRPr lang="en-US" altLang="it-IT" sz="1200">
              <a:solidFill>
                <a:srgbClr val="000000"/>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273169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ADEEA37D-CA0C-49AC-883E-3C6884087AD3}" type="slidenum">
              <a:rPr lang="en-US" altLang="it-IT" sz="1200">
                <a:solidFill>
                  <a:srgbClr val="000000"/>
                </a:solidFill>
              </a:rPr>
              <a:pPr algn="r"/>
              <a:t>55</a:t>
            </a:fld>
            <a:endParaRPr lang="en-US" altLang="it-IT" sz="1200">
              <a:solidFill>
                <a:srgbClr val="000000"/>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305209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4F5FDD32-2824-415A-A7FA-02A9E5210BDD}" type="slidenum">
              <a:rPr lang="en-US" altLang="it-IT" sz="1200">
                <a:solidFill>
                  <a:srgbClr val="000000"/>
                </a:solidFill>
              </a:rPr>
              <a:pPr algn="r"/>
              <a:t>56</a:t>
            </a:fld>
            <a:endParaRPr lang="en-US" altLang="it-IT" sz="1200">
              <a:solidFill>
                <a:srgbClr val="000000"/>
              </a:solidFill>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4255797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B6E6B16C-93EE-4F84-B12A-C6663985EC0B}" type="slidenum">
              <a:rPr lang="en-US" altLang="it-IT" sz="1200">
                <a:solidFill>
                  <a:srgbClr val="000000"/>
                </a:solidFill>
              </a:rPr>
              <a:pPr algn="r"/>
              <a:t>57</a:t>
            </a:fld>
            <a:endParaRPr lang="en-US" altLang="it-IT" sz="1200">
              <a:solidFill>
                <a:srgbClr val="000000"/>
              </a:solidFill>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665592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44B20843-3E83-4A4F-8A80-89942DB1BF57}" type="slidenum">
              <a:rPr lang="en-US" altLang="it-IT" sz="1200">
                <a:solidFill>
                  <a:srgbClr val="000000"/>
                </a:solidFill>
              </a:rPr>
              <a:pPr algn="r"/>
              <a:t>58</a:t>
            </a:fld>
            <a:endParaRPr lang="en-US" altLang="it-IT" sz="1200">
              <a:solidFill>
                <a:srgbClr val="000000"/>
              </a:solidFill>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2604102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2A04B049-9B71-4F5B-9D7F-6436DCB3B042}" type="slidenum">
              <a:rPr lang="en-US" altLang="it-IT" sz="1200">
                <a:solidFill>
                  <a:srgbClr val="000000"/>
                </a:solidFill>
              </a:rPr>
              <a:pPr algn="r"/>
              <a:t>59</a:t>
            </a:fld>
            <a:endParaRPr lang="en-US" altLang="it-IT" sz="1200">
              <a:solidFill>
                <a:srgbClr val="000000"/>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621211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76131550-F082-455E-B9E9-3F01DDBB3242}" type="slidenum">
              <a:rPr lang="en-US" altLang="it-IT" sz="1200">
                <a:solidFill>
                  <a:srgbClr val="000000"/>
                </a:solidFill>
              </a:rPr>
              <a:pPr algn="r"/>
              <a:t>60</a:t>
            </a:fld>
            <a:endParaRPr lang="en-US" altLang="it-IT" sz="1200">
              <a:solidFill>
                <a:srgbClr val="000000"/>
              </a:solidFill>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682276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022015C7-C9CE-4506-A98A-9443D446896E}" type="slidenum">
              <a:rPr lang="en-US" altLang="it-IT" sz="1200">
                <a:solidFill>
                  <a:srgbClr val="000000"/>
                </a:solidFill>
              </a:rPr>
              <a:pPr algn="r"/>
              <a:t>61</a:t>
            </a:fld>
            <a:endParaRPr lang="en-US" altLang="it-IT" sz="1200">
              <a:solidFill>
                <a:srgbClr val="000000"/>
              </a:solidFill>
            </a:endParaRPr>
          </a:p>
        </p:txBody>
      </p:sp>
      <p:sp>
        <p:nvSpPr>
          <p:cNvPr id="360451" name="Rectangle 2"/>
          <p:cNvSpPr>
            <a:spLocks noGrp="1" noRot="1" noChangeAspect="1" noChangeArrowheads="1" noTextEdit="1"/>
          </p:cNvSpPr>
          <p:nvPr>
            <p:ph type="sldImg"/>
          </p:nvPr>
        </p:nvSpPr>
        <p:spPr>
          <a:solidFill>
            <a:srgbClr val="FFFFFF"/>
          </a:solidFill>
          <a:ln/>
        </p:spPr>
      </p:sp>
      <p:sp>
        <p:nvSpPr>
          <p:cNvPr id="360452"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697575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it-IT" altLang="it-IT" sz="800" b="1" smtClean="0">
              <a:latin typeface="Times" panose="02020603050405020304" pitchFamily="18" charset="0"/>
            </a:endParaRPr>
          </a:p>
        </p:txBody>
      </p:sp>
    </p:spTree>
    <p:extLst>
      <p:ext uri="{BB962C8B-B14F-4D97-AF65-F5344CB8AC3E}">
        <p14:creationId xmlns:p14="http://schemas.microsoft.com/office/powerpoint/2010/main" val="3915347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AAFD0A46-805B-4A05-8B22-B6A1950F9236}" type="slidenum">
              <a:rPr lang="en-US" altLang="it-IT" sz="1200">
                <a:solidFill>
                  <a:srgbClr val="000000"/>
                </a:solidFill>
              </a:rPr>
              <a:pPr algn="r"/>
              <a:t>63</a:t>
            </a:fld>
            <a:endParaRPr lang="en-US" altLang="it-IT" sz="1200">
              <a:solidFill>
                <a:srgbClr val="000000"/>
              </a:solidFill>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444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82C454C-C06E-451D-994D-90DF476AE6D6}" type="slidenum">
              <a:rPr lang="en-US" altLang="it-IT" sz="1200"/>
              <a:pPr/>
              <a:t>7</a:t>
            </a:fld>
            <a:endParaRPr lang="en-US" altLang="it-IT"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1707158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BB00311-4F95-4FF7-9B67-87E70927E0A4}" type="slidenum">
              <a:rPr lang="en-US" altLang="it-IT" sz="1200">
                <a:solidFill>
                  <a:srgbClr val="000000"/>
                </a:solidFill>
              </a:rPr>
              <a:pPr algn="r"/>
              <a:t>64</a:t>
            </a:fld>
            <a:endParaRPr lang="en-US" altLang="it-IT" sz="1200">
              <a:solidFill>
                <a:srgbClr val="000000"/>
              </a:solidFill>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1281305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04C803C9-E417-424C-9F5A-19B34C480A8F}" type="slidenum">
              <a:rPr lang="en-US" altLang="it-IT" sz="1200">
                <a:solidFill>
                  <a:srgbClr val="000000"/>
                </a:solidFill>
              </a:rPr>
              <a:pPr algn="r"/>
              <a:t>65</a:t>
            </a:fld>
            <a:endParaRPr lang="en-US" altLang="it-IT" sz="1200">
              <a:solidFill>
                <a:srgbClr val="000000"/>
              </a:solidFill>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4474866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AC36D546-9FE1-4CF8-AF3D-3BBF91C3FA46}" type="slidenum">
              <a:rPr lang="en-US" altLang="it-IT" sz="1200">
                <a:solidFill>
                  <a:srgbClr val="000000"/>
                </a:solidFill>
              </a:rPr>
              <a:pPr algn="r"/>
              <a:t>66</a:t>
            </a:fld>
            <a:endParaRPr lang="en-US" altLang="it-IT" sz="1200">
              <a:solidFill>
                <a:srgbClr val="000000"/>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2844883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FE07059C-586D-4650-8D1C-67C99DA4C89E}" type="slidenum">
              <a:rPr lang="en-US" altLang="it-IT" sz="1200">
                <a:solidFill>
                  <a:srgbClr val="000000"/>
                </a:solidFill>
              </a:rPr>
              <a:pPr algn="r"/>
              <a:t>67</a:t>
            </a:fld>
            <a:endParaRPr lang="en-US" altLang="it-IT" sz="1200">
              <a:solidFill>
                <a:srgbClr val="000000"/>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28420465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CD1A7A38-6C04-432B-84DF-89403ADB1CA0}" type="slidenum">
              <a:rPr lang="en-US" altLang="it-IT" sz="1200">
                <a:solidFill>
                  <a:srgbClr val="000000"/>
                </a:solidFill>
              </a:rPr>
              <a:pPr algn="r"/>
              <a:t>68</a:t>
            </a:fld>
            <a:endParaRPr lang="en-US" altLang="it-IT" sz="1200">
              <a:solidFill>
                <a:srgbClr val="000000"/>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741207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600F900-6F3E-4899-BAC0-CBAAEDDDD8D2}" type="slidenum">
              <a:rPr lang="en-US" altLang="it-IT" sz="1200">
                <a:solidFill>
                  <a:srgbClr val="000000"/>
                </a:solidFill>
              </a:rPr>
              <a:pPr algn="r"/>
              <a:t>69</a:t>
            </a:fld>
            <a:endParaRPr lang="en-US" altLang="it-IT" sz="1200">
              <a:solidFill>
                <a:srgbClr val="000000"/>
              </a:solidFill>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139101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E0836A91-679B-411D-81B1-C4B5C1C07065}" type="slidenum">
              <a:rPr lang="en-US" altLang="it-IT" sz="1200">
                <a:solidFill>
                  <a:srgbClr val="000000"/>
                </a:solidFill>
              </a:rPr>
              <a:pPr algn="r"/>
              <a:t>70</a:t>
            </a:fld>
            <a:endParaRPr lang="en-US" altLang="it-IT" sz="1200">
              <a:solidFill>
                <a:srgbClr val="000000"/>
              </a:solidFill>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454242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0FF4498E-1D91-4D07-A212-D6BAB79D796C}" type="slidenum">
              <a:rPr lang="en-US" altLang="it-IT" sz="1200">
                <a:solidFill>
                  <a:srgbClr val="000000"/>
                </a:solidFill>
              </a:rPr>
              <a:pPr algn="r"/>
              <a:t>71</a:t>
            </a:fld>
            <a:endParaRPr lang="en-US" altLang="it-IT" sz="1200">
              <a:solidFill>
                <a:srgbClr val="000000"/>
              </a:solidFill>
            </a:endParaRPr>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048420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5184EEF3-61F8-4EBD-A053-F7E9348D6A11}" type="slidenum">
              <a:rPr lang="en-US" altLang="it-IT" sz="1200">
                <a:solidFill>
                  <a:srgbClr val="000000"/>
                </a:solidFill>
              </a:rPr>
              <a:pPr algn="r"/>
              <a:t>72</a:t>
            </a:fld>
            <a:endParaRPr lang="en-US" altLang="it-IT" sz="1200">
              <a:solidFill>
                <a:srgbClr val="000000"/>
              </a:solidFill>
            </a:endParaRPr>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2237501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F35671FD-A179-4AFC-A0CA-3C2E636BF9FA}" type="slidenum">
              <a:rPr lang="en-US" altLang="it-IT" sz="1200">
                <a:solidFill>
                  <a:srgbClr val="000000"/>
                </a:solidFill>
              </a:rPr>
              <a:pPr algn="r"/>
              <a:t>73</a:t>
            </a:fld>
            <a:endParaRPr lang="en-US" altLang="it-IT" sz="1200">
              <a:solidFill>
                <a:srgbClr val="000000"/>
              </a:solidFill>
            </a:endParaRPr>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298072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latin typeface="Times" panose="02020603050405020304" pitchFamily="18" charset="0"/>
              </a:rPr>
              <a:t>Hanno a che fare con dati bivariati</a:t>
            </a:r>
          </a:p>
        </p:txBody>
      </p:sp>
    </p:spTree>
    <p:extLst>
      <p:ext uri="{BB962C8B-B14F-4D97-AF65-F5344CB8AC3E}">
        <p14:creationId xmlns:p14="http://schemas.microsoft.com/office/powerpoint/2010/main" val="32964399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C81B0177-0615-40C9-8E9B-798757865487}" type="slidenum">
              <a:rPr lang="en-US" altLang="it-IT" sz="1200">
                <a:solidFill>
                  <a:srgbClr val="000000"/>
                </a:solidFill>
              </a:rPr>
              <a:pPr algn="r"/>
              <a:t>74</a:t>
            </a:fld>
            <a:endParaRPr lang="en-US" altLang="it-IT" sz="1200">
              <a:solidFill>
                <a:srgbClr val="000000"/>
              </a:solidFill>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7705955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11766D74-6C7B-4D9B-9675-407365E65A84}" type="slidenum">
              <a:rPr lang="en-US" altLang="it-IT" sz="1200">
                <a:solidFill>
                  <a:srgbClr val="000000"/>
                </a:solidFill>
              </a:rPr>
              <a:pPr algn="r"/>
              <a:t>75</a:t>
            </a:fld>
            <a:endParaRPr lang="en-US" altLang="it-IT" sz="1200">
              <a:solidFill>
                <a:srgbClr val="000000"/>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5278770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EBF82CE4-1392-4F58-A77B-E71946A916C0}" type="slidenum">
              <a:rPr lang="en-US" altLang="it-IT" sz="1200">
                <a:solidFill>
                  <a:srgbClr val="000000"/>
                </a:solidFill>
              </a:rPr>
              <a:pPr algn="r"/>
              <a:t>76</a:t>
            </a:fld>
            <a:endParaRPr lang="en-US" altLang="it-IT" sz="1200">
              <a:solidFill>
                <a:srgbClr val="000000"/>
              </a:solidFill>
            </a:endParaRPr>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24741602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1CCC3062-F16D-4158-9DC1-81454CE65101}" type="slidenum">
              <a:rPr lang="en-US" altLang="it-IT" sz="1200">
                <a:solidFill>
                  <a:srgbClr val="000000"/>
                </a:solidFill>
              </a:rPr>
              <a:pPr algn="r"/>
              <a:t>77</a:t>
            </a:fld>
            <a:endParaRPr lang="en-US" altLang="it-IT" sz="1200">
              <a:solidFill>
                <a:srgbClr val="000000"/>
              </a:solidFill>
            </a:endParaRPr>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7987337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39C47F63-38BD-4B29-84AE-E6BC8866D8B6}" type="slidenum">
              <a:rPr lang="en-US" altLang="it-IT" sz="1200">
                <a:solidFill>
                  <a:srgbClr val="000000"/>
                </a:solidFill>
              </a:rPr>
              <a:pPr algn="r"/>
              <a:t>78</a:t>
            </a:fld>
            <a:endParaRPr lang="en-US" altLang="it-IT" sz="1200">
              <a:solidFill>
                <a:srgbClr val="000000"/>
              </a:solidFill>
            </a:endParaRPr>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8375538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6A1EEF68-DCCD-4E4C-987D-5A87C3ADA816}" type="slidenum">
              <a:rPr lang="en-US" altLang="it-IT" sz="1200">
                <a:solidFill>
                  <a:srgbClr val="000000"/>
                </a:solidFill>
              </a:rPr>
              <a:pPr algn="r"/>
              <a:t>79</a:t>
            </a:fld>
            <a:endParaRPr lang="en-US" altLang="it-IT" sz="1200">
              <a:solidFill>
                <a:srgbClr val="000000"/>
              </a:solidFill>
            </a:endParaRPr>
          </a:p>
        </p:txBody>
      </p:sp>
      <p:sp>
        <p:nvSpPr>
          <p:cNvPr id="372739" name="Rectangle 2"/>
          <p:cNvSpPr>
            <a:spLocks noGrp="1" noRot="1" noChangeAspect="1" noChangeArrowheads="1" noTextEdit="1"/>
          </p:cNvSpPr>
          <p:nvPr>
            <p:ph type="sldImg"/>
          </p:nvPr>
        </p:nvSpPr>
        <p:spPr>
          <a:solidFill>
            <a:srgbClr val="FFFFFF"/>
          </a:solidFill>
          <a:ln/>
        </p:spPr>
      </p:sp>
      <p:sp>
        <p:nvSpPr>
          <p:cNvPr id="372740"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1082569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it-IT" altLang="it-IT" sz="800" b="1" smtClean="0">
              <a:latin typeface="Times" panose="02020603050405020304" pitchFamily="18" charset="0"/>
            </a:endParaRPr>
          </a:p>
        </p:txBody>
      </p:sp>
    </p:spTree>
    <p:extLst>
      <p:ext uri="{BB962C8B-B14F-4D97-AF65-F5344CB8AC3E}">
        <p14:creationId xmlns:p14="http://schemas.microsoft.com/office/powerpoint/2010/main" val="6518797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5E81F1AF-833F-4FF8-A4B7-FA0EAA795EA4}" type="slidenum">
              <a:rPr lang="en-US" altLang="it-IT" sz="1200">
                <a:solidFill>
                  <a:srgbClr val="000000"/>
                </a:solidFill>
              </a:rPr>
              <a:pPr algn="r"/>
              <a:t>81</a:t>
            </a:fld>
            <a:endParaRPr lang="en-US" altLang="it-IT" sz="1200">
              <a:solidFill>
                <a:srgbClr val="000000"/>
              </a:solidFill>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6652924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E3FF5D59-B4D2-4D00-8FD4-5B084350DDAF}" type="slidenum">
              <a:rPr lang="en-US" altLang="it-IT" sz="1200">
                <a:solidFill>
                  <a:srgbClr val="000000"/>
                </a:solidFill>
              </a:rPr>
              <a:pPr algn="r"/>
              <a:t>82</a:t>
            </a:fld>
            <a:endParaRPr lang="en-US" altLang="it-IT" sz="1200">
              <a:solidFill>
                <a:srgbClr val="000000"/>
              </a:solidFill>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1033163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36871A22-6374-4453-9DEC-F34F8EF614EB}" type="slidenum">
              <a:rPr lang="en-US" altLang="it-IT" sz="1200">
                <a:solidFill>
                  <a:srgbClr val="000000"/>
                </a:solidFill>
              </a:rPr>
              <a:pPr algn="r"/>
              <a:t>83</a:t>
            </a:fld>
            <a:endParaRPr lang="en-US" altLang="it-IT" sz="1200">
              <a:solidFill>
                <a:srgbClr val="000000"/>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344961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Ricchezza</a:t>
            </a:r>
            <a:r>
              <a:rPr lang="it-IT" baseline="0" dirty="0" smtClean="0"/>
              <a:t> non determina la capacità scolastica. Tale assenza di correlazione non necessariamente significa che successo economico e voto non siano relati ma che in realtà essi vengano modulati da altre variabili co-occorrenti in maniera opposta….ad esempio è possibile che ci sia</a:t>
            </a:r>
            <a:endParaRPr lang="it-IT" dirty="0"/>
          </a:p>
        </p:txBody>
      </p:sp>
      <p:sp>
        <p:nvSpPr>
          <p:cNvPr id="4" name="Slide Number Placeholder 3"/>
          <p:cNvSpPr>
            <a:spLocks noGrp="1"/>
          </p:cNvSpPr>
          <p:nvPr>
            <p:ph type="sldNum" sz="quarter" idx="10"/>
          </p:nvPr>
        </p:nvSpPr>
        <p:spPr/>
        <p:txBody>
          <a:bodyPr/>
          <a:lstStyle/>
          <a:p>
            <a:fld id="{61FED98C-447F-43E4-B2D9-AE6AFF331B78}" type="slidenum">
              <a:rPr lang="en-US" altLang="it-IT" smtClean="0"/>
              <a:pPr/>
              <a:t>9</a:t>
            </a:fld>
            <a:endParaRPr lang="en-US" altLang="it-IT"/>
          </a:p>
        </p:txBody>
      </p:sp>
    </p:spTree>
    <p:extLst>
      <p:ext uri="{BB962C8B-B14F-4D97-AF65-F5344CB8AC3E}">
        <p14:creationId xmlns:p14="http://schemas.microsoft.com/office/powerpoint/2010/main" val="41508364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332AA8F-4930-43F8-9FDA-DD0810E18FEA}" type="slidenum">
              <a:rPr lang="en-US" altLang="it-IT" sz="1200">
                <a:solidFill>
                  <a:srgbClr val="000000"/>
                </a:solidFill>
              </a:rPr>
              <a:pPr algn="r"/>
              <a:t>84</a:t>
            </a:fld>
            <a:endParaRPr lang="en-US" altLang="it-IT" sz="1200">
              <a:solidFill>
                <a:srgbClr val="000000"/>
              </a:solidFill>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3276696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0D6A0C1-88A2-4983-A1D8-58B63CBA8DF2}" type="slidenum">
              <a:rPr lang="en-US" altLang="it-IT" sz="1200">
                <a:solidFill>
                  <a:srgbClr val="000000"/>
                </a:solidFill>
              </a:rPr>
              <a:pPr algn="r"/>
              <a:t>85</a:t>
            </a:fld>
            <a:endParaRPr lang="en-US" altLang="it-IT" sz="1200">
              <a:solidFill>
                <a:srgbClr val="000000"/>
              </a:solidFill>
            </a:endParaRPr>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3018630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8EF9CED-75BF-48F2-93CE-ACFC28C40BCF}" type="slidenum">
              <a:rPr lang="en-US" altLang="it-IT" sz="1200">
                <a:solidFill>
                  <a:srgbClr val="000000"/>
                </a:solidFill>
              </a:rPr>
              <a:pPr algn="r"/>
              <a:t>86</a:t>
            </a:fld>
            <a:endParaRPr lang="en-US" altLang="it-IT" sz="1200">
              <a:solidFill>
                <a:srgbClr val="000000"/>
              </a:solidFill>
            </a:endParaRPr>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13893139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69C68D00-038D-4F65-90C5-8604BADDE192}" type="slidenum">
              <a:rPr lang="en-US" altLang="it-IT" sz="1200">
                <a:solidFill>
                  <a:srgbClr val="000000"/>
                </a:solidFill>
              </a:rPr>
              <a:pPr algn="r"/>
              <a:t>87</a:t>
            </a:fld>
            <a:endParaRPr lang="en-US" altLang="it-IT" sz="1200">
              <a:solidFill>
                <a:srgbClr val="000000"/>
              </a:solidFill>
            </a:endParaRPr>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42285607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06137698-C8E9-4E96-8E41-2D688BCAB5C4}" type="slidenum">
              <a:rPr lang="en-US" altLang="it-IT" sz="1200">
                <a:solidFill>
                  <a:srgbClr val="000000"/>
                </a:solidFill>
              </a:rPr>
              <a:pPr algn="r"/>
              <a:t>88</a:t>
            </a:fld>
            <a:endParaRPr lang="en-US" altLang="it-IT" sz="1200">
              <a:solidFill>
                <a:srgbClr val="000000"/>
              </a:solidFill>
            </a:endParaRPr>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Times" panose="02020603050405020304" pitchFamily="18" charset="0"/>
            </a:endParaRPr>
          </a:p>
        </p:txBody>
      </p:sp>
    </p:spTree>
    <p:extLst>
      <p:ext uri="{BB962C8B-B14F-4D97-AF65-F5344CB8AC3E}">
        <p14:creationId xmlns:p14="http://schemas.microsoft.com/office/powerpoint/2010/main" val="39015083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AD8C4FF4-48A3-4FD6-B4FD-F3AB5DA32730}" type="slidenum">
              <a:rPr lang="en-US" altLang="it-IT" sz="1200">
                <a:solidFill>
                  <a:srgbClr val="000000"/>
                </a:solidFill>
              </a:rPr>
              <a:pPr algn="r"/>
              <a:t>89</a:t>
            </a:fld>
            <a:endParaRPr lang="en-US" altLang="it-IT" sz="1200">
              <a:solidFill>
                <a:srgbClr val="000000"/>
              </a:solidFill>
            </a:endParaRPr>
          </a:p>
        </p:txBody>
      </p:sp>
      <p:sp>
        <p:nvSpPr>
          <p:cNvPr id="415747" name="Rectangle 2"/>
          <p:cNvSpPr>
            <a:spLocks noGrp="1" noRot="1" noChangeAspect="1" noChangeArrowheads="1" noTextEdit="1"/>
          </p:cNvSpPr>
          <p:nvPr>
            <p:ph type="sldImg"/>
          </p:nvPr>
        </p:nvSpPr>
        <p:spPr>
          <a:solidFill>
            <a:srgbClr val="FFFFFF"/>
          </a:solidFill>
          <a:ln/>
        </p:spPr>
      </p:sp>
      <p:sp>
        <p:nvSpPr>
          <p:cNvPr id="415748" name="Rectangle 3"/>
          <p:cNvSpPr>
            <a:spLocks noGrp="1" noChangeArrowheads="1"/>
          </p:cNvSpPr>
          <p:nvPr>
            <p:ph type="body" idx="1"/>
          </p:nvPr>
        </p:nvSpPr>
        <p:spPr>
          <a:solidFill>
            <a:srgbClr val="FFFFFF"/>
          </a:solidFill>
          <a:ln>
            <a:solidFill>
              <a:srgbClr val="000000"/>
            </a:solidFill>
          </a:ln>
        </p:spPr>
        <p:txBody>
          <a:bodyPr/>
          <a:lstStyle/>
          <a:p>
            <a:r>
              <a:rPr lang="it-IT" altLang="it-IT" smtClean="0">
                <a:latin typeface="Times" panose="02020603050405020304" pitchFamily="18" charset="0"/>
              </a:rPr>
              <a:t>Ispirato dalla misurazione della velocità degli impulsi nervosi di Helmholtz, propose questa logica:</a:t>
            </a:r>
          </a:p>
          <a:p>
            <a:endParaRPr lang="it-IT" altLang="it-IT" smtClean="0">
              <a:latin typeface="Times" panose="02020603050405020304" pitchFamily="18" charset="0"/>
            </a:endParaRPr>
          </a:p>
          <a:p>
            <a:r>
              <a:rPr lang="it-IT" altLang="it-IT" smtClean="0">
                <a:latin typeface="Times" panose="02020603050405020304" pitchFamily="18" charset="0"/>
              </a:rPr>
              <a:t>(</a:t>
            </a:r>
            <a:r>
              <a:rPr lang="it-IT" altLang="it-IT" b="1" smtClean="0">
                <a:latin typeface="Times" panose="02020603050405020304" pitchFamily="18" charset="0"/>
              </a:rPr>
              <a:t>ASSUNZIONE di SERIALITA</a:t>
            </a:r>
            <a:r>
              <a:rPr lang="ja-JP" altLang="it-IT" b="1" smtClean="0">
                <a:latin typeface="Times" panose="02020603050405020304" pitchFamily="18" charset="0"/>
              </a:rPr>
              <a:t>’</a:t>
            </a:r>
            <a:r>
              <a:rPr lang="it-IT" altLang="ja-JP" smtClean="0">
                <a:latin typeface="Times" panose="02020603050405020304" pitchFamily="18" charset="0"/>
              </a:rPr>
              <a:t>)</a:t>
            </a:r>
          </a:p>
          <a:p>
            <a:endParaRPr lang="it-IT" altLang="it-IT" smtClean="0">
              <a:latin typeface="Times" panose="02020603050405020304" pitchFamily="18" charset="0"/>
            </a:endParaRPr>
          </a:p>
          <a:p>
            <a:pPr>
              <a:spcBef>
                <a:spcPct val="50000"/>
              </a:spcBef>
              <a:buClr>
                <a:schemeClr val="accent2"/>
              </a:buClr>
              <a:buFont typeface="Wingdings" panose="05000000000000000000" pitchFamily="2" charset="2"/>
              <a:buChar char="§"/>
            </a:pPr>
            <a:r>
              <a:rPr lang="it-IT" altLang="it-IT" smtClean="0">
                <a:latin typeface="Times" panose="02020603050405020304" pitchFamily="18" charset="0"/>
              </a:rPr>
              <a:t>ALLORA possiamo misurare la durata media del processo addizionale</a:t>
            </a:r>
          </a:p>
          <a:p>
            <a:endParaRPr lang="it-IT" altLang="it-IT" smtClean="0">
              <a:latin typeface="Times" panose="02020603050405020304" pitchFamily="18" charset="0"/>
            </a:endParaRPr>
          </a:p>
        </p:txBody>
      </p:sp>
    </p:spTree>
    <p:extLst>
      <p:ext uri="{BB962C8B-B14F-4D97-AF65-F5344CB8AC3E}">
        <p14:creationId xmlns:p14="http://schemas.microsoft.com/office/powerpoint/2010/main" val="7179122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6B956090-C8F9-45A7-9EC2-F9CCCB861458}" type="slidenum">
              <a:rPr lang="en-US" altLang="it-IT" sz="1200">
                <a:solidFill>
                  <a:srgbClr val="000000"/>
                </a:solidFill>
              </a:rPr>
              <a:pPr algn="r"/>
              <a:t>90</a:t>
            </a:fld>
            <a:endParaRPr lang="en-US" altLang="it-IT" sz="1200">
              <a:solidFill>
                <a:srgbClr val="000000"/>
              </a:solidFill>
            </a:endParaRPr>
          </a:p>
        </p:txBody>
      </p:sp>
      <p:sp>
        <p:nvSpPr>
          <p:cNvPr id="572419" name="Rectangle 2"/>
          <p:cNvSpPr>
            <a:spLocks noGrp="1" noRot="1" noChangeAspect="1" noChangeArrowheads="1" noTextEdit="1"/>
          </p:cNvSpPr>
          <p:nvPr>
            <p:ph type="sldImg"/>
          </p:nvPr>
        </p:nvSpPr>
        <p:spPr>
          <a:solidFill>
            <a:srgbClr val="FFFFFF"/>
          </a:solidFill>
          <a:ln/>
        </p:spPr>
      </p:sp>
      <p:sp>
        <p:nvSpPr>
          <p:cNvPr id="572420" name="Rectangle 3"/>
          <p:cNvSpPr>
            <a:spLocks noGrp="1" noChangeArrowheads="1"/>
          </p:cNvSpPr>
          <p:nvPr>
            <p:ph type="body" idx="1"/>
          </p:nvPr>
        </p:nvSpPr>
        <p:spPr>
          <a:solidFill>
            <a:srgbClr val="FFFFFF"/>
          </a:solidFill>
          <a:ln>
            <a:solidFill>
              <a:srgbClr val="000000"/>
            </a:solidFill>
          </a:ln>
        </p:spPr>
        <p:txBody>
          <a:bodyPr/>
          <a:lstStyle/>
          <a:p>
            <a:r>
              <a:rPr lang="it-IT" altLang="it-IT" smtClean="0">
                <a:latin typeface="Times" panose="02020603050405020304" pitchFamily="18" charset="0"/>
              </a:rPr>
              <a:t>A richiede sia la discriminazione che la selezione della risposta</a:t>
            </a:r>
          </a:p>
          <a:p>
            <a:endParaRPr lang="it-IT" altLang="it-IT" smtClean="0">
              <a:latin typeface="Times" panose="02020603050405020304" pitchFamily="18" charset="0"/>
            </a:endParaRPr>
          </a:p>
          <a:p>
            <a:r>
              <a:rPr lang="it-IT" altLang="it-IT" smtClean="0">
                <a:latin typeface="Times" panose="02020603050405020304" pitchFamily="18" charset="0"/>
              </a:rPr>
              <a:t>https://www.jove.com/science-education/10087/measuring-reaction-time-and-donders-method-of-subtraction</a:t>
            </a:r>
          </a:p>
          <a:p>
            <a:endParaRPr lang="it-IT" altLang="it-IT" smtClean="0">
              <a:latin typeface="Times" panose="02020603050405020304" pitchFamily="18" charset="0"/>
            </a:endParaRPr>
          </a:p>
          <a:p>
            <a:r>
              <a:rPr lang="it-IT" altLang="it-IT" b="1" smtClean="0">
                <a:latin typeface="Times" panose="02020603050405020304" pitchFamily="18" charset="0"/>
              </a:rPr>
              <a:t>Applications and Summary</a:t>
            </a:r>
          </a:p>
          <a:p>
            <a:r>
              <a:rPr lang="it-IT" altLang="it-IT" b="1" smtClean="0">
                <a:latin typeface="Times" panose="02020603050405020304" pitchFamily="18" charset="0"/>
              </a:rPr>
              <a:t>DONDERS’ METHOD OF SUBTRACTION CAN BE USED WITH REACTION TIME MEASURES IN A VARIETY OF AREAS IN EXPERIMENTAL PSYCHOLOGY, NOT JUST WITH STROOP OR CONFLICT PARADIGMS. IN ADDITION, THE METHOD OF SUBTRACTION UNDERPINS THE BASIC LOGIC FOR A WIDE ARRAY OF APPROACHES TO EXPERIMENTAL PSYCHOLOGY WITH DEPENDENT VARIABLES BEYOND REACTION TIME. THESE INCLUDE MEASURES AS DIVERSE AS HOW LONG AN INFANT GLARES AT A STIMULUS, AND THE BLOOD-OXYGEN-LEVEL-DEPENDENT (BOLD) RESPONSE MEASURED IN THE HUMAN BRAIN BY SOPHISTICATED FMRI MACHINES. IN MANY FMRI EXPERIMENTS, RESEARCHERS OBTAIN PATTERNS OF BRAIN ACTIVITY FROM TWO EXPERIMENTAL CONDITIONS THAT ARE IDENTICAL, EXCEPTING THE INVOLVEMENT OF A MENTAL PROCESS OF INTEREST. BY SUBTRACTING ONE PATTERN FROM THE OTHER, THEY CAN ISOLATE BRAIN AREAS INVOLVED IN THAT PROCESS. INDEED, THE STROOP IS A CLASSIC EXAMPLE. PARTICIPANTS HAVE THEIR BRAINS SCANNED DURING CONFLICT AND NO CONFLICT TRIALS. MANY BRAIN AREAS ARE INVOLVED IN EACH KIND OF TRIAL, INCLUDING VISUAL CORTEX AND REGIONS INVOLVED IN READING. BUT WHEN THE NO CONFLICT SCANS ARE SUBTRACTED FROM THE CONFLICT ONES, FAIRLY ISOLATED FRONTAL REGIONS OF THE BRAIN—ESPECIALLY ONE CALLED THE ANTERIOR CINGULATE CORTEX—APPEAR TO BE CRITICALLY ACTIVE IN ONLY THE NO CONFLICT TRIALS. THIS MAKES SENSE! THOSE FRONTAL REGIONS ARE OFTEN ASSOCIATED WITH THE ABILITY TO CONTROL ONE’S OWN BEHAVIOR UNDER DIFFICULT CONDITIONS.   </a:t>
            </a:r>
          </a:p>
        </p:txBody>
      </p:sp>
    </p:spTree>
    <p:extLst>
      <p:ext uri="{BB962C8B-B14F-4D97-AF65-F5344CB8AC3E}">
        <p14:creationId xmlns:p14="http://schemas.microsoft.com/office/powerpoint/2010/main" val="15651098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D8F8B55A-350A-4441-A3EE-9371B2957E7C}" type="slidenum">
              <a:rPr lang="en-US" altLang="it-IT" sz="1200">
                <a:solidFill>
                  <a:srgbClr val="000000"/>
                </a:solidFill>
              </a:rPr>
              <a:pPr algn="r"/>
              <a:t>91</a:t>
            </a:fld>
            <a:endParaRPr lang="en-US" altLang="it-IT" sz="1200">
              <a:solidFill>
                <a:srgbClr val="000000"/>
              </a:solidFill>
            </a:endParaRPr>
          </a:p>
        </p:txBody>
      </p:sp>
      <p:sp>
        <p:nvSpPr>
          <p:cNvPr id="417795" name="Rectangle 2"/>
          <p:cNvSpPr>
            <a:spLocks noGrp="1" noRot="1" noChangeAspect="1" noChangeArrowheads="1" noTextEdit="1"/>
          </p:cNvSpPr>
          <p:nvPr>
            <p:ph type="sldImg"/>
          </p:nvPr>
        </p:nvSpPr>
        <p:spPr>
          <a:solidFill>
            <a:srgbClr val="FFFFFF"/>
          </a:solidFill>
          <a:ln/>
        </p:spPr>
      </p:sp>
      <p:sp>
        <p:nvSpPr>
          <p:cNvPr id="417796" name="Rectangle 3"/>
          <p:cNvSpPr>
            <a:spLocks noGrp="1" noChangeArrowheads="1"/>
          </p:cNvSpPr>
          <p:nvPr>
            <p:ph type="body" idx="1"/>
          </p:nvPr>
        </p:nvSpPr>
        <p:spPr>
          <a:solidFill>
            <a:srgbClr val="FFFFFF"/>
          </a:solidFill>
          <a:ln>
            <a:solidFill>
              <a:srgbClr val="000000"/>
            </a:solidFill>
          </a:ln>
        </p:spPr>
        <p:txBody>
          <a:bodyPr/>
          <a:lstStyle/>
          <a:p>
            <a:r>
              <a:rPr lang="it-IT" altLang="it-IT" dirty="0" smtClean="0">
                <a:latin typeface="Times" panose="02020603050405020304" pitchFamily="18" charset="0"/>
              </a:rPr>
              <a:t>A richiede sia la discriminazione che la selezione della risposta</a:t>
            </a:r>
          </a:p>
          <a:p>
            <a:endParaRPr lang="it-IT" altLang="it-IT" dirty="0" smtClean="0">
              <a:latin typeface="Times" panose="02020603050405020304" pitchFamily="18" charset="0"/>
            </a:endParaRPr>
          </a:p>
          <a:p>
            <a:r>
              <a:rPr lang="it-IT" altLang="it-IT" dirty="0" smtClean="0">
                <a:latin typeface="Times" panose="02020603050405020304" pitchFamily="18" charset="0"/>
              </a:rPr>
              <a:t>https://www.jove.com/science-education/10087/measuring-reaction-time-and-donders-method-of-subtraction</a:t>
            </a:r>
          </a:p>
          <a:p>
            <a:endParaRPr lang="it-IT" altLang="it-IT" dirty="0" smtClean="0">
              <a:latin typeface="Times" panose="02020603050405020304" pitchFamily="18" charset="0"/>
            </a:endParaRPr>
          </a:p>
          <a:p>
            <a:r>
              <a:rPr lang="it-IT" altLang="it-IT" b="1" dirty="0" smtClean="0">
                <a:latin typeface="Times" panose="02020603050405020304" pitchFamily="18" charset="0"/>
              </a:rPr>
              <a:t>Applications and Summary</a:t>
            </a:r>
          </a:p>
          <a:p>
            <a:r>
              <a:rPr lang="it-IT" altLang="it-IT" b="1" dirty="0" smtClean="0">
                <a:latin typeface="Times" panose="02020603050405020304" pitchFamily="18" charset="0"/>
              </a:rPr>
              <a:t>DONDERS’ METHOD OF SUBTRACTION CAN BE USED WITH REACTION TIME MEASURES IN A VARIETY OF AREAS IN EXPERIMENTAL PSYCHOLOGY, NOT JUST WITH STROOP OR CONFLICT PARADIGMS. IN ADDITION, THE METHOD OF SUBTRACTION UNDERPINS THE BASIC LOGIC FOR A WIDE ARRAY OF APPROACHES TO EXPERIMENTAL PSYCHOLOGY WITH DEPENDENT VARIABLES BEYOND REACTION TIME. THESE INCLUDE MEASURES AS DIVERSE AS HOW LONG AN INFANT GLARES AT A STIMULUS, AND THE BLOOD-OXYGEN-LEVEL-DEPENDENT (BOLD) RESPONSE MEASURED IN THE HUMAN BRAIN BY SOPHISTICATED FMRI MACHINES. IN MANY FMRI EXPERIMENTS, RESEARCHERS OBTAIN PATTERNS OF BRAIN ACTIVITY FROM TWO EXPERIMENTAL CONDITIONS THAT ARE IDENTICAL, EXCEPTING THE INVOLVEMENT OF A MENTAL PROCESS OF INTEREST. BY SUBTRACTING ONE PATTERN FROM THE OTHER, THEY CAN ISOLATE BRAIN AREAS INVOLVED IN THAT PROCESS. INDEED, THE STROOP IS A CLASSIC EXAMPLE. PARTICIPANTS HAVE THEIR BRAINS SCANNED DURING CONFLICT AND NO CONFLICT TRIALS. MANY BRAIN AREAS ARE INVOLVED IN EACH KIND OF TRIAL, INCLUDING VISUAL CORTEX AND REGIONS INVOLVED IN READING. BUT WHEN THE NO CONFLICT SCANS ARE SUBTRACTED FROM THE CONFLICT ONES, FAIRLY ISOLATED FRONTAL REGIONS OF THE BRAIN—ESPECIALLY ONE CALLED THE ANTERIOR CINGULATE CORTEX—APPEAR TO BE CRITICALLY ACTIVE IN ONLY THE NO CONFLICT TRIALS. THIS MAKES SENSE! THOSE FRONTAL REGIONS ARE OFTEN ASSOCIATED WITH THE ABILITY TO CONTROL ONE’S OWN BEHAVIOR UNDER DIFFICULT CONDITIONS.   </a:t>
            </a:r>
          </a:p>
        </p:txBody>
      </p:sp>
    </p:spTree>
    <p:extLst>
      <p:ext uri="{BB962C8B-B14F-4D97-AF65-F5344CB8AC3E}">
        <p14:creationId xmlns:p14="http://schemas.microsoft.com/office/powerpoint/2010/main" val="39262931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Oggi il metodo sottrattivo non viene applicato nella sua interezza a causa della</a:t>
            </a:r>
            <a:r>
              <a:rPr lang="it-IT" altLang="it-IT" baseline="0" dirty="0" smtClean="0">
                <a:latin typeface="Times" panose="02020603050405020304" pitchFamily="18" charset="0"/>
              </a:rPr>
              <a:t> violazione della assunzione di serialità stretta a cui sono generalmente soggetti i processi percettivi</a:t>
            </a:r>
            <a:endParaRPr lang="it-IT" altLang="it-IT" dirty="0" smtClean="0">
              <a:latin typeface="Times" panose="02020603050405020304" pitchFamily="18" charset="0"/>
            </a:endParaRPr>
          </a:p>
          <a:p>
            <a:r>
              <a:rPr lang="it-IT" altLang="it-IT" dirty="0" smtClean="0">
                <a:latin typeface="Times" panose="02020603050405020304" pitchFamily="18" charset="0"/>
              </a:rPr>
              <a:t>Tuttavia i diversi compiti detezione, go/no-go e Y/N vengono tutt’ora largamente</a:t>
            </a:r>
            <a:r>
              <a:rPr lang="it-IT" altLang="it-IT" baseline="0" dirty="0" smtClean="0">
                <a:latin typeface="Times" panose="02020603050405020304" pitchFamily="18" charset="0"/>
              </a:rPr>
              <a:t> applicati individualmente su manipolazioni sistematiche di proprietà rilevanti dello stimolo atte ad investigare effetti di interferenza/facilitazione risultanti dalla congruenza/incongruenza fra diversi attributi.</a:t>
            </a:r>
          </a:p>
          <a:p>
            <a:r>
              <a:rPr lang="it-IT" altLang="it-IT" baseline="0" dirty="0" smtClean="0">
                <a:latin typeface="Times" panose="02020603050405020304" pitchFamily="18" charset="0"/>
              </a:rPr>
              <a:t>Facciamo un esempio del go/no-go</a:t>
            </a:r>
            <a:endParaRPr lang="it-IT" altLang="it-IT" dirty="0" smtClean="0">
              <a:latin typeface="Times" panose="02020603050405020304" pitchFamily="18" charset="0"/>
            </a:endParaRPr>
          </a:p>
        </p:txBody>
      </p:sp>
    </p:spTree>
    <p:extLst>
      <p:ext uri="{BB962C8B-B14F-4D97-AF65-F5344CB8AC3E}">
        <p14:creationId xmlns:p14="http://schemas.microsoft.com/office/powerpoint/2010/main" val="42487755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94</a:t>
            </a:fld>
            <a:endParaRPr lang="en-US" altLang="it-IT"/>
          </a:p>
        </p:txBody>
      </p:sp>
    </p:spTree>
    <p:extLst>
      <p:ext uri="{BB962C8B-B14F-4D97-AF65-F5344CB8AC3E}">
        <p14:creationId xmlns:p14="http://schemas.microsoft.com/office/powerpoint/2010/main" val="414220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Una correlazione positiva tra </a:t>
            </a:r>
          </a:p>
          <a:p>
            <a:endParaRPr lang="it-IT" dirty="0" smtClean="0"/>
          </a:p>
          <a:p>
            <a:r>
              <a:rPr lang="it-IT" dirty="0" smtClean="0"/>
              <a:t>Migliori capacità sociali più ricchi</a:t>
            </a:r>
            <a:endParaRPr lang="it-IT" dirty="0"/>
          </a:p>
        </p:txBody>
      </p:sp>
      <p:sp>
        <p:nvSpPr>
          <p:cNvPr id="4" name="Slide Number Placeholder 3"/>
          <p:cNvSpPr>
            <a:spLocks noGrp="1"/>
          </p:cNvSpPr>
          <p:nvPr>
            <p:ph type="sldNum" sz="quarter" idx="10"/>
          </p:nvPr>
        </p:nvSpPr>
        <p:spPr/>
        <p:txBody>
          <a:bodyPr/>
          <a:lstStyle/>
          <a:p>
            <a:fld id="{61FED98C-447F-43E4-B2D9-AE6AFF331B78}" type="slidenum">
              <a:rPr lang="en-US" altLang="it-IT" smtClean="0"/>
              <a:pPr/>
              <a:t>10</a:t>
            </a:fld>
            <a:endParaRPr lang="en-US" altLang="it-IT"/>
          </a:p>
        </p:txBody>
      </p:sp>
    </p:spTree>
    <p:extLst>
      <p:ext uri="{BB962C8B-B14F-4D97-AF65-F5344CB8AC3E}">
        <p14:creationId xmlns:p14="http://schemas.microsoft.com/office/powerpoint/2010/main" val="37881466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210FD8F7-8964-482C-8AD2-B905D1CC6DB9}" type="slidenum">
              <a:rPr lang="en-US" altLang="it-IT" sz="1200">
                <a:solidFill>
                  <a:srgbClr val="000000"/>
                </a:solidFill>
              </a:rPr>
              <a:pPr algn="r"/>
              <a:t>95</a:t>
            </a:fld>
            <a:endParaRPr lang="en-US" altLang="it-IT" sz="1200">
              <a:solidFill>
                <a:srgbClr val="000000"/>
              </a:solidFill>
            </a:endParaRPr>
          </a:p>
        </p:txBody>
      </p:sp>
      <p:sp>
        <p:nvSpPr>
          <p:cNvPr id="485379" name="Rectangle 2"/>
          <p:cNvSpPr>
            <a:spLocks noGrp="1" noRot="1" noChangeAspect="1" noChangeArrowheads="1" noTextEdit="1"/>
          </p:cNvSpPr>
          <p:nvPr>
            <p:ph type="sldImg"/>
          </p:nvPr>
        </p:nvSpPr>
        <p:spPr>
          <a:solidFill>
            <a:srgbClr val="FFFFFF"/>
          </a:solidFill>
          <a:ln/>
        </p:spPr>
      </p:sp>
      <p:sp>
        <p:nvSpPr>
          <p:cNvPr id="485380" name="Rectangle 3"/>
          <p:cNvSpPr>
            <a:spLocks noGrp="1" noChangeArrowheads="1"/>
          </p:cNvSpPr>
          <p:nvPr>
            <p:ph type="body" idx="1"/>
          </p:nvPr>
        </p:nvSpPr>
        <p:spPr>
          <a:solidFill>
            <a:srgbClr val="FFFFFF"/>
          </a:solidFill>
          <a:ln>
            <a:solidFill>
              <a:srgbClr val="000000"/>
            </a:solidFill>
          </a:ln>
        </p:spPr>
        <p:txBody>
          <a:bodyPr/>
          <a:lstStyle/>
          <a:p>
            <a:r>
              <a:rPr lang="en-US" altLang="it-IT" smtClean="0">
                <a:latin typeface="Times" panose="02020603050405020304" pitchFamily="18" charset="0"/>
              </a:rPr>
              <a:t>Studia le basi neurali delle funzioni mentali. </a:t>
            </a:r>
          </a:p>
        </p:txBody>
      </p:sp>
    </p:spTree>
    <p:extLst>
      <p:ext uri="{BB962C8B-B14F-4D97-AF65-F5344CB8AC3E}">
        <p14:creationId xmlns:p14="http://schemas.microsoft.com/office/powerpoint/2010/main" val="38883220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3100695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Esempio con compito di Priming semantico</a:t>
            </a:r>
          </a:p>
        </p:txBody>
      </p:sp>
    </p:spTree>
    <p:extLst>
      <p:ext uri="{BB962C8B-B14F-4D97-AF65-F5344CB8AC3E}">
        <p14:creationId xmlns:p14="http://schemas.microsoft.com/office/powerpoint/2010/main" val="686441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4893214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5580228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Interferenza semantica</a:t>
            </a:r>
          </a:p>
        </p:txBody>
      </p:sp>
    </p:spTree>
    <p:extLst>
      <p:ext uri="{BB962C8B-B14F-4D97-AF65-F5344CB8AC3E}">
        <p14:creationId xmlns:p14="http://schemas.microsoft.com/office/powerpoint/2010/main" val="14334746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2084480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4089038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4824297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92908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E una correlazione negativa tra </a:t>
            </a:r>
          </a:p>
          <a:p>
            <a:endParaRPr lang="it-IT" dirty="0" smtClean="0"/>
          </a:p>
          <a:p>
            <a:r>
              <a:rPr lang="it-IT" dirty="0" smtClean="0"/>
              <a:t>Il che non significa però che necessariamente ci sarà una relazione diretta tra capacità sociali e voto agli esami ansi in genere si sa l’incontrario ossia che tanto minori</a:t>
            </a:r>
            <a:r>
              <a:rPr lang="it-IT" baseline="0" dirty="0" smtClean="0"/>
              <a:t> sono le capacità sociali tanto più si prende voti alti a scuola il che significa</a:t>
            </a:r>
            <a:endParaRPr lang="it-IT" dirty="0"/>
          </a:p>
        </p:txBody>
      </p:sp>
      <p:sp>
        <p:nvSpPr>
          <p:cNvPr id="4" name="Slide Number Placeholder 3"/>
          <p:cNvSpPr>
            <a:spLocks noGrp="1"/>
          </p:cNvSpPr>
          <p:nvPr>
            <p:ph type="sldNum" sz="quarter" idx="10"/>
          </p:nvPr>
        </p:nvSpPr>
        <p:spPr/>
        <p:txBody>
          <a:bodyPr/>
          <a:lstStyle/>
          <a:p>
            <a:fld id="{61FED98C-447F-43E4-B2D9-AE6AFF331B78}" type="slidenum">
              <a:rPr lang="en-US" altLang="it-IT" smtClean="0"/>
              <a:pPr/>
              <a:t>11</a:t>
            </a:fld>
            <a:endParaRPr lang="en-US" altLang="it-IT"/>
          </a:p>
        </p:txBody>
      </p:sp>
    </p:spTree>
    <p:extLst>
      <p:ext uri="{BB962C8B-B14F-4D97-AF65-F5344CB8AC3E}">
        <p14:creationId xmlns:p14="http://schemas.microsoft.com/office/powerpoint/2010/main" val="10551551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4265593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5923250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8169840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8573329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8771233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4410837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8664828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4475476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Prime effect</a:t>
            </a:r>
          </a:p>
        </p:txBody>
      </p:sp>
    </p:spTree>
    <p:extLst>
      <p:ext uri="{BB962C8B-B14F-4D97-AF65-F5344CB8AC3E}">
        <p14:creationId xmlns:p14="http://schemas.microsoft.com/office/powerpoint/2010/main" val="20840843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A163A0AD-9C60-486C-B515-A2D9169E9CCB}" type="slidenum">
              <a:rPr lang="en-US" altLang="it-IT" sz="1200">
                <a:solidFill>
                  <a:srgbClr val="000000"/>
                </a:solidFill>
              </a:rPr>
              <a:pPr algn="r"/>
              <a:t>114</a:t>
            </a:fld>
            <a:endParaRPr lang="en-US" altLang="it-IT" sz="1200">
              <a:solidFill>
                <a:srgbClr val="000000"/>
              </a:solidFill>
            </a:endParaRPr>
          </a:p>
        </p:txBody>
      </p:sp>
      <p:sp>
        <p:nvSpPr>
          <p:cNvPr id="487427" name="Rectangle 2"/>
          <p:cNvSpPr>
            <a:spLocks noGrp="1" noRot="1" noChangeAspect="1" noChangeArrowheads="1" noTextEdit="1"/>
          </p:cNvSpPr>
          <p:nvPr>
            <p:ph type="sldImg"/>
          </p:nvPr>
        </p:nvSpPr>
        <p:spPr>
          <a:solidFill>
            <a:srgbClr val="FFFFFF"/>
          </a:solidFill>
          <a:ln/>
        </p:spPr>
      </p:sp>
      <p:sp>
        <p:nvSpPr>
          <p:cNvPr id="487428"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51731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5A9FD1AF-AA67-457D-8723-8326E25E934D}" type="datetimeFigureOut">
              <a:rPr lang="it-IT" altLang="it-IT"/>
              <a:pPr/>
              <a:t>14/05/2019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42D285DC-1F84-46F5-B2B5-18D7144183F3}" type="slidenum">
              <a:rPr lang="it-IT" altLang="it-IT"/>
              <a:pPr/>
              <a:t>‹#›</a:t>
            </a:fld>
            <a:endParaRPr lang="it-IT" altLang="it-IT"/>
          </a:p>
        </p:txBody>
      </p:sp>
    </p:spTree>
    <p:extLst>
      <p:ext uri="{BB962C8B-B14F-4D97-AF65-F5344CB8AC3E}">
        <p14:creationId xmlns:p14="http://schemas.microsoft.com/office/powerpoint/2010/main" val="4625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4CB1B8E0-EC30-4A26-A532-4C550B483F3B}" type="datetimeFigureOut">
              <a:rPr lang="it-IT" altLang="it-IT"/>
              <a:pPr/>
              <a:t>14/05/2019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367D4FCE-9C24-4CB5-9029-670AD984D6EC}" type="slidenum">
              <a:rPr lang="it-IT" altLang="it-IT"/>
              <a:pPr/>
              <a:t>‹#›</a:t>
            </a:fld>
            <a:endParaRPr lang="it-IT" altLang="it-IT"/>
          </a:p>
        </p:txBody>
      </p:sp>
    </p:spTree>
    <p:extLst>
      <p:ext uri="{BB962C8B-B14F-4D97-AF65-F5344CB8AC3E}">
        <p14:creationId xmlns:p14="http://schemas.microsoft.com/office/powerpoint/2010/main" val="310420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34431ECE-4144-42C7-B538-F357A88CF17B}" type="datetimeFigureOut">
              <a:rPr lang="it-IT" altLang="it-IT"/>
              <a:pPr/>
              <a:t>14/05/2019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7A3AA2DE-1C5A-4ECF-B32C-C68573D7078C}" type="slidenum">
              <a:rPr lang="it-IT" altLang="it-IT"/>
              <a:pPr/>
              <a:t>‹#›</a:t>
            </a:fld>
            <a:endParaRPr lang="it-IT" altLang="it-IT"/>
          </a:p>
        </p:txBody>
      </p:sp>
    </p:spTree>
    <p:extLst>
      <p:ext uri="{BB962C8B-B14F-4D97-AF65-F5344CB8AC3E}">
        <p14:creationId xmlns:p14="http://schemas.microsoft.com/office/powerpoint/2010/main" val="114478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AB45798B-A16A-471B-811A-A47C694424B0}" type="slidenum">
              <a:rPr lang="it-IT" altLang="it-IT"/>
              <a:pPr/>
              <a:t>‹#›</a:t>
            </a:fld>
            <a:endParaRPr lang="it-IT" altLang="it-IT"/>
          </a:p>
        </p:txBody>
      </p:sp>
    </p:spTree>
    <p:extLst>
      <p:ext uri="{BB962C8B-B14F-4D97-AF65-F5344CB8AC3E}">
        <p14:creationId xmlns:p14="http://schemas.microsoft.com/office/powerpoint/2010/main" val="52947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F2635140-3FAD-4C0E-8072-EE0F06296295}" type="slidenum">
              <a:rPr lang="it-IT" altLang="it-IT"/>
              <a:pPr/>
              <a:t>‹#›</a:t>
            </a:fld>
            <a:endParaRPr lang="it-IT" altLang="it-IT"/>
          </a:p>
        </p:txBody>
      </p:sp>
    </p:spTree>
    <p:extLst>
      <p:ext uri="{BB962C8B-B14F-4D97-AF65-F5344CB8AC3E}">
        <p14:creationId xmlns:p14="http://schemas.microsoft.com/office/powerpoint/2010/main" val="7929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D2404CBF-9449-4B0E-A43F-241293775363}" type="slidenum">
              <a:rPr lang="it-IT" altLang="it-IT"/>
              <a:pPr/>
              <a:t>‹#›</a:t>
            </a:fld>
            <a:endParaRPr lang="it-IT" altLang="it-IT"/>
          </a:p>
        </p:txBody>
      </p:sp>
    </p:spTree>
    <p:extLst>
      <p:ext uri="{BB962C8B-B14F-4D97-AF65-F5344CB8AC3E}">
        <p14:creationId xmlns:p14="http://schemas.microsoft.com/office/powerpoint/2010/main" val="194413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7D7281A0-DF48-468C-862B-B7EA388A004B}" type="slidenum">
              <a:rPr lang="it-IT" altLang="it-IT"/>
              <a:pPr/>
              <a:t>‹#›</a:t>
            </a:fld>
            <a:endParaRPr lang="it-IT" altLang="it-IT"/>
          </a:p>
        </p:txBody>
      </p:sp>
    </p:spTree>
    <p:extLst>
      <p:ext uri="{BB962C8B-B14F-4D97-AF65-F5344CB8AC3E}">
        <p14:creationId xmlns:p14="http://schemas.microsoft.com/office/powerpoint/2010/main" val="168070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pPr>
              <a:defRPr/>
            </a:pPr>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2B3EE05D-8B21-4E00-B810-264E3F68461E}" type="slidenum">
              <a:rPr lang="it-IT" altLang="it-IT"/>
              <a:pPr/>
              <a:t>‹#›</a:t>
            </a:fld>
            <a:endParaRPr lang="it-IT" altLang="it-IT"/>
          </a:p>
        </p:txBody>
      </p:sp>
    </p:spTree>
    <p:extLst>
      <p:ext uri="{BB962C8B-B14F-4D97-AF65-F5344CB8AC3E}">
        <p14:creationId xmlns:p14="http://schemas.microsoft.com/office/powerpoint/2010/main" val="248562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pPr>
              <a:defRPr/>
            </a:pPr>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fld id="{84538A47-E423-451B-94EE-F9D31B36BD2F}" type="slidenum">
              <a:rPr lang="it-IT" altLang="it-IT"/>
              <a:pPr/>
              <a:t>‹#›</a:t>
            </a:fld>
            <a:endParaRPr lang="it-IT" altLang="it-IT"/>
          </a:p>
        </p:txBody>
      </p:sp>
    </p:spTree>
    <p:extLst>
      <p:ext uri="{BB962C8B-B14F-4D97-AF65-F5344CB8AC3E}">
        <p14:creationId xmlns:p14="http://schemas.microsoft.com/office/powerpoint/2010/main" val="226607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fld id="{00160646-E541-4895-80D4-CABFD4D94CED}" type="slidenum">
              <a:rPr lang="it-IT" altLang="it-IT"/>
              <a:pPr/>
              <a:t>‹#›</a:t>
            </a:fld>
            <a:endParaRPr lang="it-IT" altLang="it-IT"/>
          </a:p>
        </p:txBody>
      </p:sp>
    </p:spTree>
    <p:extLst>
      <p:ext uri="{BB962C8B-B14F-4D97-AF65-F5344CB8AC3E}">
        <p14:creationId xmlns:p14="http://schemas.microsoft.com/office/powerpoint/2010/main" val="3494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DCD2A3C5-DAEF-4A9C-9FDF-4239290E61EE}" type="slidenum">
              <a:rPr lang="it-IT" altLang="it-IT"/>
              <a:pPr/>
              <a:t>‹#›</a:t>
            </a:fld>
            <a:endParaRPr lang="it-IT" altLang="it-IT"/>
          </a:p>
        </p:txBody>
      </p:sp>
    </p:spTree>
    <p:extLst>
      <p:ext uri="{BB962C8B-B14F-4D97-AF65-F5344CB8AC3E}">
        <p14:creationId xmlns:p14="http://schemas.microsoft.com/office/powerpoint/2010/main" val="201991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7559D67C-2D1C-4133-8CB3-5E94FE422AB8}" type="datetimeFigureOut">
              <a:rPr lang="it-IT" altLang="it-IT"/>
              <a:pPr/>
              <a:t>14/05/2019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3DD798C-96C5-4A8E-AB33-981E853AF235}" type="slidenum">
              <a:rPr lang="it-IT" altLang="it-IT"/>
              <a:pPr/>
              <a:t>‹#›</a:t>
            </a:fld>
            <a:endParaRPr lang="it-IT" altLang="it-IT"/>
          </a:p>
        </p:txBody>
      </p:sp>
    </p:spTree>
    <p:extLst>
      <p:ext uri="{BB962C8B-B14F-4D97-AF65-F5344CB8AC3E}">
        <p14:creationId xmlns:p14="http://schemas.microsoft.com/office/powerpoint/2010/main" val="572930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201D0300-21BB-4884-B964-3FF884C89E30}" type="slidenum">
              <a:rPr lang="it-IT" altLang="it-IT"/>
              <a:pPr/>
              <a:t>‹#›</a:t>
            </a:fld>
            <a:endParaRPr lang="it-IT" altLang="it-IT"/>
          </a:p>
        </p:txBody>
      </p:sp>
    </p:spTree>
    <p:extLst>
      <p:ext uri="{BB962C8B-B14F-4D97-AF65-F5344CB8AC3E}">
        <p14:creationId xmlns:p14="http://schemas.microsoft.com/office/powerpoint/2010/main" val="165916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18028FDA-7994-4D28-91F9-96B5DBC6F082}" type="slidenum">
              <a:rPr lang="it-IT" altLang="it-IT"/>
              <a:pPr/>
              <a:t>‹#›</a:t>
            </a:fld>
            <a:endParaRPr lang="it-IT" altLang="it-IT"/>
          </a:p>
        </p:txBody>
      </p:sp>
    </p:spTree>
    <p:extLst>
      <p:ext uri="{BB962C8B-B14F-4D97-AF65-F5344CB8AC3E}">
        <p14:creationId xmlns:p14="http://schemas.microsoft.com/office/powerpoint/2010/main" val="2850735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98D021EC-9BC2-4B7D-A288-066D04C6862E}" type="slidenum">
              <a:rPr lang="it-IT" altLang="it-IT"/>
              <a:pPr/>
              <a:t>‹#›</a:t>
            </a:fld>
            <a:endParaRPr lang="it-IT" altLang="it-IT"/>
          </a:p>
        </p:txBody>
      </p:sp>
    </p:spTree>
    <p:extLst>
      <p:ext uri="{BB962C8B-B14F-4D97-AF65-F5344CB8AC3E}">
        <p14:creationId xmlns:p14="http://schemas.microsoft.com/office/powerpoint/2010/main" val="3288458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8BDF9ED5-1992-4BED-BB14-09E2F743467E}" type="datetimeFigureOut">
              <a:rPr lang="it-IT" altLang="it-IT">
                <a:solidFill>
                  <a:srgbClr val="000000"/>
                </a:solidFill>
              </a:rPr>
              <a:pPr/>
              <a:t>14/05/2019</a:t>
            </a:fld>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E8902E-A331-4E69-8651-265D8311973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770987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088E475A-A824-4B25-95EB-087B796196EA}" type="datetimeFigureOut">
              <a:rPr lang="it-IT" altLang="it-IT">
                <a:solidFill>
                  <a:srgbClr val="000000"/>
                </a:solidFill>
              </a:rPr>
              <a:pPr/>
              <a:t>14/05/2019</a:t>
            </a:fld>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0678E1-C256-4027-8766-6B9860B51C9D}"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4121274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57EE2AB-D72D-427F-8722-7C72A62F7FFC}" type="datetimeFigureOut">
              <a:rPr lang="it-IT" altLang="it-IT">
                <a:solidFill>
                  <a:srgbClr val="000000"/>
                </a:solidFill>
              </a:rPr>
              <a:pPr/>
              <a:t>14/05/2019</a:t>
            </a:fld>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D2CE33-1DB4-4B30-B5C8-509BC31A4952}"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426767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C1451041-70EA-4B3C-87CF-A95A5806B1EB}" type="datetimeFigureOut">
              <a:rPr lang="it-IT" altLang="it-IT">
                <a:solidFill>
                  <a:srgbClr val="000000"/>
                </a:solidFill>
              </a:rPr>
              <a:pPr/>
              <a:t>14/05/2019</a:t>
            </a:fld>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984154-E9EA-4E11-A1CA-BCB2731CF999}"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467288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B8BC6BE2-1AA3-48D7-943B-8893080E2F96}" type="datetimeFigureOut">
              <a:rPr lang="it-IT" altLang="it-IT">
                <a:solidFill>
                  <a:srgbClr val="000000"/>
                </a:solidFill>
              </a:rPr>
              <a:pPr/>
              <a:t>14/05/2019</a:t>
            </a:fld>
            <a:endParaRPr lang="it-IT" altLang="it-I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6B334BB-E360-452D-9773-C7F15CB9EA15}"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406787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2F0B27D1-F364-494F-B0C3-81F53EACC2E3}" type="datetimeFigureOut">
              <a:rPr lang="it-IT" altLang="it-IT">
                <a:solidFill>
                  <a:srgbClr val="000000"/>
                </a:solidFill>
              </a:rPr>
              <a:pPr/>
              <a:t>14/05/2019</a:t>
            </a:fld>
            <a:endParaRPr lang="it-IT" altLang="it-I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8EEDCAC-1FED-4310-982C-2A0EDDCE1D5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860976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DA84045-D80D-4B7F-876D-E7A544859CEB}" type="datetimeFigureOut">
              <a:rPr lang="it-IT" altLang="it-IT">
                <a:solidFill>
                  <a:srgbClr val="000000"/>
                </a:solidFill>
              </a:rPr>
              <a:pPr/>
              <a:t>14/05/2019</a:t>
            </a:fld>
            <a:endParaRPr lang="it-IT" altLang="it-I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409C4A-439D-4E89-B715-344924060C1B}"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61002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218BED-1641-409F-806A-BCDB5B050FC2}" type="datetimeFigureOut">
              <a:rPr lang="it-IT" altLang="it-IT"/>
              <a:pPr/>
              <a:t>14/05/2019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B64A3F35-5188-45F7-A20A-10FE920298B5}" type="slidenum">
              <a:rPr lang="it-IT" altLang="it-IT"/>
              <a:pPr/>
              <a:t>‹#›</a:t>
            </a:fld>
            <a:endParaRPr lang="it-IT" altLang="it-IT"/>
          </a:p>
        </p:txBody>
      </p:sp>
    </p:spTree>
    <p:extLst>
      <p:ext uri="{BB962C8B-B14F-4D97-AF65-F5344CB8AC3E}">
        <p14:creationId xmlns:p14="http://schemas.microsoft.com/office/powerpoint/2010/main" val="3043180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B72532C-B829-4448-A107-F724805BD273}" type="datetimeFigureOut">
              <a:rPr lang="it-IT" altLang="it-IT">
                <a:solidFill>
                  <a:srgbClr val="000000"/>
                </a:solidFill>
              </a:rPr>
              <a:pPr/>
              <a:t>14/05/2019</a:t>
            </a:fld>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2D0CF2-684D-4855-BE2C-AC036E20CC0A}"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547887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71FDAA-4A31-47D6-9CEC-4A64375424B9}" type="datetimeFigureOut">
              <a:rPr lang="it-IT" altLang="it-IT">
                <a:solidFill>
                  <a:srgbClr val="000000"/>
                </a:solidFill>
              </a:rPr>
              <a:pPr/>
              <a:t>14/05/2019</a:t>
            </a:fld>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52D6063-6EC1-46C7-9D3B-1FFA50EACD87}"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783264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756D9ECB-B5C7-463B-823A-4D40F8574E41}" type="datetimeFigureOut">
              <a:rPr lang="it-IT" altLang="it-IT">
                <a:solidFill>
                  <a:srgbClr val="000000"/>
                </a:solidFill>
              </a:rPr>
              <a:pPr/>
              <a:t>14/05/2019</a:t>
            </a:fld>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630A76-7EBB-4BEB-BCD8-DB222A4DC54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4011990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8666DFE7-CB35-4D98-BB2D-6B42E9C6D346}" type="datetimeFigureOut">
              <a:rPr lang="it-IT" altLang="it-IT">
                <a:solidFill>
                  <a:srgbClr val="000000"/>
                </a:solidFill>
              </a:rPr>
              <a:pPr/>
              <a:t>14/05/2019</a:t>
            </a:fld>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374BDF-EF01-49E1-8EA8-F17353D76200}"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411044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7DFB60A6-7B08-4632-A6D2-3C9313C5430C}" type="datetimeFigureOut">
              <a:rPr lang="it-IT" altLang="it-IT"/>
              <a:pPr/>
              <a:t>14/05/2019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7BB05089-8219-4088-849F-6ED1066635FF}" type="slidenum">
              <a:rPr lang="it-IT" altLang="it-IT"/>
              <a:pPr/>
              <a:t>‹#›</a:t>
            </a:fld>
            <a:endParaRPr lang="it-IT" altLang="it-IT"/>
          </a:p>
        </p:txBody>
      </p:sp>
    </p:spTree>
    <p:extLst>
      <p:ext uri="{BB962C8B-B14F-4D97-AF65-F5344CB8AC3E}">
        <p14:creationId xmlns:p14="http://schemas.microsoft.com/office/powerpoint/2010/main" val="142668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9ACA1875-3060-40EA-922A-AB487CEFFAF8}" type="datetimeFigureOut">
              <a:rPr lang="it-IT" altLang="it-IT"/>
              <a:pPr/>
              <a:t>14/05/2019</a:t>
            </a:fld>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2BA0D2A3-C6B9-44E6-90E0-D967CFA82A5E}" type="slidenum">
              <a:rPr lang="it-IT" altLang="it-IT"/>
              <a:pPr/>
              <a:t>‹#›</a:t>
            </a:fld>
            <a:endParaRPr lang="it-IT" altLang="it-IT"/>
          </a:p>
        </p:txBody>
      </p:sp>
    </p:spTree>
    <p:extLst>
      <p:ext uri="{BB962C8B-B14F-4D97-AF65-F5344CB8AC3E}">
        <p14:creationId xmlns:p14="http://schemas.microsoft.com/office/powerpoint/2010/main" val="171477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65ACC959-8112-49CC-9A6C-62B6F997AE9F}" type="datetimeFigureOut">
              <a:rPr lang="it-IT" altLang="it-IT"/>
              <a:pPr/>
              <a:t>14/05/2019</a:t>
            </a:fld>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C35C1B7E-8ACC-4846-A54A-15B796114D80}" type="slidenum">
              <a:rPr lang="it-IT" altLang="it-IT"/>
              <a:pPr/>
              <a:t>‹#›</a:t>
            </a:fld>
            <a:endParaRPr lang="it-IT" altLang="it-IT"/>
          </a:p>
        </p:txBody>
      </p:sp>
    </p:spTree>
    <p:extLst>
      <p:ext uri="{BB962C8B-B14F-4D97-AF65-F5344CB8AC3E}">
        <p14:creationId xmlns:p14="http://schemas.microsoft.com/office/powerpoint/2010/main" val="194902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9FD0A5-4144-4217-92DD-638440AF5AA2}" type="datetimeFigureOut">
              <a:rPr lang="it-IT" altLang="it-IT"/>
              <a:pPr/>
              <a:t>14/05/2019</a:t>
            </a:fld>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DB20C014-C908-4294-94D5-EF4E9164C058}" type="slidenum">
              <a:rPr lang="it-IT" altLang="it-IT"/>
              <a:pPr/>
              <a:t>‹#›</a:t>
            </a:fld>
            <a:endParaRPr lang="it-IT" altLang="it-IT"/>
          </a:p>
        </p:txBody>
      </p:sp>
    </p:spTree>
    <p:extLst>
      <p:ext uri="{BB962C8B-B14F-4D97-AF65-F5344CB8AC3E}">
        <p14:creationId xmlns:p14="http://schemas.microsoft.com/office/powerpoint/2010/main" val="170128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A2081B-9F6C-482E-AB50-1C9B87E1E13B}" type="datetimeFigureOut">
              <a:rPr lang="it-IT" altLang="it-IT"/>
              <a:pPr/>
              <a:t>14/05/2019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BFEC0705-D286-47B4-A6A3-BDB4DB90CAFB}" type="slidenum">
              <a:rPr lang="it-IT" altLang="it-IT"/>
              <a:pPr/>
              <a:t>‹#›</a:t>
            </a:fld>
            <a:endParaRPr lang="it-IT" altLang="it-IT"/>
          </a:p>
        </p:txBody>
      </p:sp>
    </p:spTree>
    <p:extLst>
      <p:ext uri="{BB962C8B-B14F-4D97-AF65-F5344CB8AC3E}">
        <p14:creationId xmlns:p14="http://schemas.microsoft.com/office/powerpoint/2010/main" val="245004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298048-3D5E-43DD-BF80-ECD1342FE624}" type="datetimeFigureOut">
              <a:rPr lang="it-IT" altLang="it-IT"/>
              <a:pPr/>
              <a:t>14/05/2019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46513584-9908-48D7-89DE-A1EE0502E3BD}" type="slidenum">
              <a:rPr lang="it-IT" altLang="it-IT"/>
              <a:pPr/>
              <a:t>‹#›</a:t>
            </a:fld>
            <a:endParaRPr lang="it-IT" altLang="it-IT"/>
          </a:p>
        </p:txBody>
      </p:sp>
    </p:spTree>
    <p:extLst>
      <p:ext uri="{BB962C8B-B14F-4D97-AF65-F5344CB8AC3E}">
        <p14:creationId xmlns:p14="http://schemas.microsoft.com/office/powerpoint/2010/main" val="42575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6BA4E78-A060-43D9-ADB5-059C2CADCAA8}" type="datetimeFigureOut">
              <a:rPr lang="it-IT" altLang="it-IT"/>
              <a:pPr/>
              <a:t>14/05/2019</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D455396-04D9-4576-840D-A7F1B6CDF146}"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272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0356DE98-9A06-4F55-98BE-F656A31322D5}"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2pPr>
      <a:lvl3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3pPr>
      <a:lvl4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4pPr>
      <a:lvl5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6pPr>
      <a:lvl7pPr marL="9144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7pPr>
      <a:lvl8pPr marL="13716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8pPr>
      <a:lvl9pPr marL="18288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6103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6103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474C3422-7F8F-4770-8542-EAE3CF222BAA}" type="datetimeFigureOut">
              <a:rPr lang="it-IT" altLang="it-IT">
                <a:solidFill>
                  <a:srgbClr val="000000"/>
                </a:solidFill>
              </a:rPr>
              <a:pPr/>
              <a:t>14/05/2019</a:t>
            </a:fld>
            <a:endParaRPr lang="it-IT" altLang="it-IT">
              <a:solidFill>
                <a:srgbClr val="000000"/>
              </a:solidFill>
            </a:endParaRPr>
          </a:p>
        </p:txBody>
      </p:sp>
      <p:sp>
        <p:nvSpPr>
          <p:cNvPr id="6103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solidFill>
                <a:srgbClr val="000000"/>
              </a:solidFill>
            </a:endParaRPr>
          </a:p>
        </p:txBody>
      </p:sp>
      <p:sp>
        <p:nvSpPr>
          <p:cNvPr id="6103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54C4E115-09DA-4A92-9BA5-3845C1EA0795}"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3351021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6.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7.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8.xml"/><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3" Type="http://schemas.openxmlformats.org/officeDocument/2006/relationships/hyperlink" Target="https://psych.hanover.edu/classes/Cognition/papers/stroop%201933.pdf" TargetMode="External"/><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7.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4.wmf"/><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CorrelationCalculator.xl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CorrelationCalculator.xl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vlp.mpiwg-berlin.mpg.de/experiments/data?id=exp4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23.emf"/><Relationship Id="rId4" Type="http://schemas.openxmlformats.org/officeDocument/2006/relationships/image" Target="../media/image22.emf"/></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Aqu3P6c7LAhXmdpoKHYHpDasQjRwIBw&amp;url=http://playbeppe.blogspot.com/2010_01_01_archive.html&amp;bvm=bv.117218890,d.d24&amp;psig=AFQjCNE9j4z8696pFai3Ate9SpjxUeR4dQ&amp;ust=1458548170490580"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Aqu3P6c7LAhXmdpoKHYHpDasQjRwIBw&amp;url=http://playbeppe.blogspot.com/2010_01_01_archive.html&amp;bvm=bv.117218890,d.d24&amp;psig=AFQjCNE9j4z8696pFai3Ate9SpjxUeR4dQ&amp;ust=1458548170490580"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Aqu3P6c7LAhXmdpoKHYHpDasQjRwIBw&amp;url=http://playbeppe.blogspot.com/2010_01_01_archive.html&amp;bvm=bv.117218890,d.d24&amp;psig=AFQjCNE9j4z8696pFai3Ate9SpjxUeR4dQ&amp;ust=1458548170490580"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file:///C:\Users\Carlo\Documents\D_new\Didattica_2014\PERCEZIONE_2017\PERC_2017\SLIDES_18_19\Shaki&amp;Fisher2018_NumberSNARC_Cognition.pdf" TargetMode="Externa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9.xml"/><Relationship Id="rId1" Type="http://schemas.openxmlformats.org/officeDocument/2006/relationships/slideLayout" Target="../slideLayouts/slideLayout18.xml"/><Relationship Id="rId4" Type="http://schemas.openxmlformats.org/officeDocument/2006/relationships/image" Target="../media/image30.emf"/></Relationships>
</file>

<file path=ppt/slides/_rels/slide95.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2ahUKEwiD96mhvtLaAhXDhqQKHUvKBCYQjRx6BAgAEAU&amp;url=https://www.emeditaly.com/&amp;psig=AOvVaw3UsQqE-tHWcqj2R34u-V1M&amp;ust=1524644695763945" TargetMode="External"/><Relationship Id="rId2" Type="http://schemas.openxmlformats.org/officeDocument/2006/relationships/notesSlide" Target="../notesSlides/notesSlide80.xml"/><Relationship Id="rId1" Type="http://schemas.openxmlformats.org/officeDocument/2006/relationships/slideLayout" Target="../slideLayouts/slideLayout18.xml"/><Relationship Id="rId4" Type="http://schemas.openxmlformats.org/officeDocument/2006/relationships/image" Target="../media/image31.gif"/></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60325" y="5899150"/>
            <a:ext cx="4324350" cy="1009650"/>
            <a:chOff x="468" y="3786"/>
            <a:chExt cx="2724" cy="636"/>
          </a:xfrm>
        </p:grpSpPr>
        <p:sp>
          <p:nvSpPr>
            <p:cNvPr id="5427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it-IT" sz="2800" b="1">
                  <a:solidFill>
                    <a:srgbClr val="000090"/>
                  </a:solidFill>
                  <a:latin typeface="Arial" panose="020B0604020202020204" pitchFamily="34" charset="0"/>
                </a:rPr>
                <a:t>prof. Carlo Fantoni</a:t>
              </a:r>
            </a:p>
          </p:txBody>
        </p:sp>
        <p:pic>
          <p:nvPicPr>
            <p:cNvPr id="5427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sp>
        <p:nvSpPr>
          <p:cNvPr id="54279" name="Text Box 7"/>
          <p:cNvSpPr txBox="1">
            <a:spLocks noChangeArrowheads="1"/>
          </p:cNvSpPr>
          <p:nvPr/>
        </p:nvSpPr>
        <p:spPr bwMode="auto">
          <a:xfrm>
            <a:off x="5757863" y="6421438"/>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2018-2019</a:t>
            </a:r>
            <a:endParaRPr lang="en-GB" altLang="it-IT" b="1" dirty="0">
              <a:latin typeface="Arial" panose="020B0604020202020204" pitchFamily="34" charset="0"/>
            </a:endParaRPr>
          </a:p>
        </p:txBody>
      </p:sp>
      <p:sp>
        <p:nvSpPr>
          <p:cNvPr id="54280" name="Rectangle 8"/>
          <p:cNvSpPr>
            <a:spLocks noChangeArrowheads="1"/>
          </p:cNvSpPr>
          <p:nvPr/>
        </p:nvSpPr>
        <p:spPr bwMode="auto">
          <a:xfrm>
            <a:off x="5203024" y="1380033"/>
            <a:ext cx="3644426" cy="4585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800100" indent="-342900" eaLnBrk="0" hangingPunct="0">
              <a:defRPr sz="2400">
                <a:solidFill>
                  <a:schemeClr val="tx1"/>
                </a:solidFill>
                <a:latin typeface="Times" panose="02020603050405020304" pitchFamily="18" charset="0"/>
                <a:ea typeface="MS PGothic" panose="020B0600070205080204" pitchFamily="34" charset="-128"/>
              </a:defRPr>
            </a:lvl2pPr>
            <a:lvl3pPr marL="1257300" indent="-342900" eaLnBrk="0" hangingPunct="0">
              <a:defRPr sz="2400">
                <a:solidFill>
                  <a:schemeClr val="tx1"/>
                </a:solidFill>
                <a:latin typeface="Times" panose="02020603050405020304" pitchFamily="18" charset="0"/>
                <a:ea typeface="MS PGothic" panose="020B0600070205080204" pitchFamily="34" charset="-128"/>
              </a:defRPr>
            </a:lvl3pPr>
            <a:lvl4pPr marL="1714500" indent="-342900" eaLnBrk="0" hangingPunct="0">
              <a:defRPr sz="2400">
                <a:solidFill>
                  <a:schemeClr val="tx1"/>
                </a:solidFill>
                <a:latin typeface="Times" panose="02020603050405020304" pitchFamily="18" charset="0"/>
                <a:ea typeface="MS PGothic" panose="020B0600070205080204" pitchFamily="34" charset="-128"/>
              </a:defRPr>
            </a:lvl4pPr>
            <a:lvl5pPr marL="2171700" indent="-342900" eaLnBrk="0" hangingPunct="0">
              <a:defRPr sz="2400">
                <a:solidFill>
                  <a:schemeClr val="tx1"/>
                </a:solidFill>
                <a:latin typeface="Times" panose="02020603050405020304" pitchFamily="18" charset="0"/>
                <a:ea typeface="MS PGothic" panose="020B0600070205080204" pitchFamily="34" charset="-128"/>
              </a:defRPr>
            </a:lvl5pPr>
            <a:lvl6pPr marL="2628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861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43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000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a:t>
            </a:r>
            <a:r>
              <a:rPr lang="it-IT" altLang="it-IT" b="1" dirty="0" smtClean="0">
                <a:latin typeface="Arial" panose="020B0604020202020204" pitchFamily="34" charset="0"/>
              </a:rPr>
              <a:t>15</a:t>
            </a:r>
            <a:endParaRPr lang="it-IT" altLang="it-IT" b="1" dirty="0">
              <a:latin typeface="Arial" panose="020B0604020202020204" pitchFamily="34" charset="0"/>
            </a:endParaRPr>
          </a:p>
          <a:p>
            <a:pPr algn="ctr" eaLnBrk="1" hangingPunct="1"/>
            <a:r>
              <a:rPr lang="it-IT" altLang="it-IT" b="1" dirty="0" smtClean="0">
                <a:latin typeface="Arial" panose="020B0604020202020204" pitchFamily="34" charset="0"/>
              </a:rPr>
              <a:t>14/05/2019</a:t>
            </a:r>
          </a:p>
          <a:p>
            <a:pPr algn="ctr" eaLnBrk="1" hangingPunct="1"/>
            <a:endParaRPr lang="it-IT" altLang="it-IT" sz="1200" dirty="0">
              <a:latin typeface="Arial" panose="020B0604020202020204" pitchFamily="34" charset="0"/>
            </a:endParaRPr>
          </a:p>
          <a:p>
            <a:pPr eaLnBrk="1" hangingPunct="1">
              <a:buFontTx/>
              <a:buChar char="•"/>
            </a:pPr>
            <a:r>
              <a:rPr lang="it-IT" sz="1400" dirty="0" smtClean="0">
                <a:latin typeface="+mj-lt"/>
              </a:rPr>
              <a:t>misure </a:t>
            </a:r>
            <a:r>
              <a:rPr lang="it-IT" sz="1400" dirty="0">
                <a:latin typeface="+mj-lt"/>
              </a:rPr>
              <a:t>del </a:t>
            </a:r>
            <a:r>
              <a:rPr lang="it-IT" sz="1400" dirty="0" smtClean="0">
                <a:latin typeface="+mj-lt"/>
              </a:rPr>
              <a:t>comportamento</a:t>
            </a:r>
          </a:p>
          <a:p>
            <a:pPr eaLnBrk="1" hangingPunct="1">
              <a:buFontTx/>
              <a:buChar char="•"/>
            </a:pPr>
            <a:r>
              <a:rPr lang="it-IT" sz="1400" dirty="0" smtClean="0">
                <a:latin typeface="+mj-lt"/>
              </a:rPr>
              <a:t>esperimento correlazionale: </a:t>
            </a:r>
          </a:p>
          <a:p>
            <a:pPr eaLnBrk="1" hangingPunct="1">
              <a:buFontTx/>
              <a:buChar char="•"/>
            </a:pPr>
            <a:r>
              <a:rPr lang="it-IT" sz="1400" dirty="0">
                <a:latin typeface="+mj-lt"/>
              </a:rPr>
              <a:t>q</a:t>
            </a:r>
            <a:r>
              <a:rPr lang="it-IT" sz="1400" dirty="0" smtClean="0">
                <a:latin typeface="+mj-lt"/>
              </a:rPr>
              <a:t>ualificare e quantificare la correlazione tra variabili   </a:t>
            </a:r>
            <a:endParaRPr lang="it-IT" sz="1400" dirty="0">
              <a:latin typeface="+mj-lt"/>
            </a:endParaRPr>
          </a:p>
          <a:p>
            <a:pPr>
              <a:buFont typeface="Arial" panose="020B0604020202020204" pitchFamily="34" charset="0"/>
              <a:buChar char="•"/>
            </a:pPr>
            <a:r>
              <a:rPr lang="it-IT" sz="1400" dirty="0" smtClean="0">
                <a:latin typeface="+mj-lt"/>
              </a:rPr>
              <a:t>cronometria mentale</a:t>
            </a:r>
          </a:p>
          <a:p>
            <a:pPr>
              <a:buFont typeface="Arial" panose="020B0604020202020204" pitchFamily="34" charset="0"/>
              <a:buChar char="•"/>
            </a:pPr>
            <a:r>
              <a:rPr lang="it-IT" sz="1400" dirty="0">
                <a:latin typeface="+mj-lt"/>
              </a:rPr>
              <a:t>d</a:t>
            </a:r>
            <a:r>
              <a:rPr lang="it-IT" sz="1400" dirty="0" smtClean="0">
                <a:latin typeface="+mj-lt"/>
              </a:rPr>
              <a:t>efinizione di Tempi di Reazione</a:t>
            </a:r>
          </a:p>
          <a:p>
            <a:pPr>
              <a:buFont typeface="Arial" panose="020B0604020202020204" pitchFamily="34" charset="0"/>
              <a:buChar char="•"/>
            </a:pPr>
            <a:r>
              <a:rPr lang="it-IT" sz="1400" dirty="0" smtClean="0">
                <a:latin typeface="+mj-lt"/>
              </a:rPr>
              <a:t>Ricerca visiva e detezione di </a:t>
            </a:r>
            <a:r>
              <a:rPr lang="it-IT" sz="1400" dirty="0" smtClean="0">
                <a:latin typeface="+mj-lt"/>
              </a:rPr>
              <a:t>caratteristiche salienti: </a:t>
            </a:r>
            <a:r>
              <a:rPr lang="it-IT" sz="1400" dirty="0" smtClean="0">
                <a:latin typeface="+mj-lt"/>
              </a:rPr>
              <a:t>Il caso della detezione di contorni definiti da frammenti visivi (Hess &amp; Field 1991) </a:t>
            </a:r>
            <a:endParaRPr lang="it-IT" sz="1400" dirty="0">
              <a:latin typeface="+mj-lt"/>
            </a:endParaRPr>
          </a:p>
          <a:p>
            <a:pPr>
              <a:buFont typeface="Arial" panose="020B0604020202020204" pitchFamily="34" charset="0"/>
              <a:buChar char="•"/>
            </a:pPr>
            <a:r>
              <a:rPr lang="it-IT" sz="1400" dirty="0" smtClean="0">
                <a:latin typeface="+mj-lt"/>
              </a:rPr>
              <a:t>Il metodo </a:t>
            </a:r>
            <a:r>
              <a:rPr lang="it-IT" sz="1400" dirty="0">
                <a:latin typeface="+mj-lt"/>
              </a:rPr>
              <a:t>sottrattivo </a:t>
            </a:r>
            <a:r>
              <a:rPr lang="it-IT" sz="1400" dirty="0" smtClean="0">
                <a:latin typeface="+mj-lt"/>
              </a:rPr>
              <a:t>di Donders</a:t>
            </a:r>
          </a:p>
          <a:p>
            <a:pPr>
              <a:buFont typeface="Arial" panose="020B0604020202020204" pitchFamily="34" charset="0"/>
              <a:buChar char="•"/>
            </a:pPr>
            <a:r>
              <a:rPr lang="it-IT" sz="1400" dirty="0" smtClean="0">
                <a:latin typeface="+mj-lt"/>
              </a:rPr>
              <a:t>TR per complessità crescenti e assunzione di serialità: </a:t>
            </a:r>
          </a:p>
          <a:p>
            <a:pPr>
              <a:buFont typeface="Arial" panose="020B0604020202020204" pitchFamily="34" charset="0"/>
              <a:buChar char="•"/>
            </a:pPr>
            <a:r>
              <a:rPr lang="it-IT" sz="1400" dirty="0" smtClean="0">
                <a:latin typeface="+mj-lt"/>
              </a:rPr>
              <a:t>TR semplici, di discriminazione e di scelta</a:t>
            </a:r>
            <a:endParaRPr lang="it-IT" sz="1400" dirty="0">
              <a:latin typeface="+mj-lt"/>
            </a:endParaRPr>
          </a:p>
          <a:p>
            <a:pPr>
              <a:buFont typeface="Arial" panose="020B0604020202020204" pitchFamily="34" charset="0"/>
              <a:buChar char="•"/>
            </a:pPr>
            <a:r>
              <a:rPr lang="it-IT" sz="1400" dirty="0" smtClean="0">
                <a:latin typeface="+mj-lt"/>
              </a:rPr>
              <a:t>Facilitazione</a:t>
            </a:r>
            <a:r>
              <a:rPr lang="it-IT" sz="1400" dirty="0">
                <a:latin typeface="+mj-lt"/>
              </a:rPr>
              <a:t> </a:t>
            </a:r>
            <a:r>
              <a:rPr lang="it-IT" sz="1400" dirty="0" smtClean="0">
                <a:latin typeface="+mj-lt"/>
              </a:rPr>
              <a:t>e interferenza con diversi paradigmi: go/no-go, priming, effetto Stroop</a:t>
            </a:r>
          </a:p>
        </p:txBody>
      </p:sp>
      <p:sp>
        <p:nvSpPr>
          <p:cNvPr id="54281" name="Text Box 9"/>
          <p:cNvSpPr txBox="1">
            <a:spLocks noChangeArrowheads="1"/>
          </p:cNvSpPr>
          <p:nvPr/>
        </p:nvSpPr>
        <p:spPr bwMode="auto">
          <a:xfrm>
            <a:off x="5757863" y="6117749"/>
            <a:ext cx="338613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STP</a:t>
            </a:r>
            <a:endParaRPr lang="en-GB" altLang="it-IT" b="1" dirty="0">
              <a:latin typeface="Arial" panose="020B0604020202020204" pitchFamily="34" charset="0"/>
            </a:endParaRPr>
          </a:p>
        </p:txBody>
      </p:sp>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984375"/>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Grp="1" noChangeArrowheads="1"/>
          </p:cNvSpPr>
          <p:nvPr>
            <p:ph type="ctrTitle"/>
          </p:nvPr>
        </p:nvSpPr>
        <p:spPr>
          <a:xfrm>
            <a:off x="136525" y="89618"/>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1919288" y="207963"/>
            <a:ext cx="5280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correlazione positiva</a:t>
            </a:r>
          </a:p>
        </p:txBody>
      </p:sp>
      <p:grpSp>
        <p:nvGrpSpPr>
          <p:cNvPr id="192515" name="Group 3"/>
          <p:cNvGrpSpPr>
            <a:grpSpLocks/>
          </p:cNvGrpSpPr>
          <p:nvPr/>
        </p:nvGrpSpPr>
        <p:grpSpPr bwMode="auto">
          <a:xfrm>
            <a:off x="3019425" y="1698625"/>
            <a:ext cx="3438525" cy="3190875"/>
            <a:chOff x="1902" y="1070"/>
            <a:chExt cx="2166" cy="2010"/>
          </a:xfrm>
        </p:grpSpPr>
        <p:sp>
          <p:nvSpPr>
            <p:cNvPr id="192516" name="Oval 4"/>
            <p:cNvSpPr>
              <a:spLocks noChangeArrowheads="1"/>
            </p:cNvSpPr>
            <p:nvPr/>
          </p:nvSpPr>
          <p:spPr bwMode="auto">
            <a:xfrm>
              <a:off x="1902" y="3026"/>
              <a:ext cx="54" cy="54"/>
            </a:xfrm>
            <a:prstGeom prst="ellipse">
              <a:avLst/>
            </a:prstGeom>
            <a:solidFill>
              <a:srgbClr val="000000"/>
            </a:solidFill>
            <a:ln w="9525">
              <a:solidFill>
                <a:srgbClr val="808080"/>
              </a:solidFill>
              <a:round/>
              <a:headEnd/>
              <a:tailEnd/>
            </a:ln>
          </p:spPr>
          <p:txBody>
            <a:bodyPr/>
            <a:lstStyle/>
            <a:p>
              <a:endParaRPr lang="it-IT"/>
            </a:p>
          </p:txBody>
        </p:sp>
        <p:grpSp>
          <p:nvGrpSpPr>
            <p:cNvPr id="192517" name="Group 5"/>
            <p:cNvGrpSpPr>
              <a:grpSpLocks/>
            </p:cNvGrpSpPr>
            <p:nvPr/>
          </p:nvGrpSpPr>
          <p:grpSpPr bwMode="auto">
            <a:xfrm>
              <a:off x="1902" y="1070"/>
              <a:ext cx="2166" cy="1818"/>
              <a:chOff x="1902" y="1070"/>
              <a:chExt cx="2166" cy="1818"/>
            </a:xfrm>
          </p:grpSpPr>
          <p:sp>
            <p:nvSpPr>
              <p:cNvPr id="192518" name="Oval 6"/>
              <p:cNvSpPr>
                <a:spLocks noChangeArrowheads="1"/>
              </p:cNvSpPr>
              <p:nvPr/>
            </p:nvSpPr>
            <p:spPr bwMode="auto">
              <a:xfrm>
                <a:off x="1902" y="2678"/>
                <a:ext cx="54" cy="54"/>
              </a:xfrm>
              <a:prstGeom prst="ellipse">
                <a:avLst/>
              </a:prstGeom>
              <a:solidFill>
                <a:srgbClr val="000000"/>
              </a:solidFill>
              <a:ln w="9525">
                <a:solidFill>
                  <a:srgbClr val="808080"/>
                </a:solidFill>
                <a:round/>
                <a:headEnd/>
                <a:tailEnd/>
              </a:ln>
            </p:spPr>
            <p:txBody>
              <a:bodyPr/>
              <a:lstStyle/>
              <a:p>
                <a:endParaRPr lang="it-IT"/>
              </a:p>
            </p:txBody>
          </p:sp>
          <p:sp>
            <p:nvSpPr>
              <p:cNvPr id="192519" name="Oval 7"/>
              <p:cNvSpPr>
                <a:spLocks noChangeArrowheads="1"/>
              </p:cNvSpPr>
              <p:nvPr/>
            </p:nvSpPr>
            <p:spPr bwMode="auto">
              <a:xfrm>
                <a:off x="1902" y="2834"/>
                <a:ext cx="54" cy="54"/>
              </a:xfrm>
              <a:prstGeom prst="ellipse">
                <a:avLst/>
              </a:prstGeom>
              <a:solidFill>
                <a:srgbClr val="000000"/>
              </a:solidFill>
              <a:ln w="9525">
                <a:solidFill>
                  <a:srgbClr val="808080"/>
                </a:solidFill>
                <a:round/>
                <a:headEnd/>
                <a:tailEnd/>
              </a:ln>
            </p:spPr>
            <p:txBody>
              <a:bodyPr/>
              <a:lstStyle/>
              <a:p>
                <a:endParaRPr lang="it-IT"/>
              </a:p>
            </p:txBody>
          </p:sp>
          <p:sp>
            <p:nvSpPr>
              <p:cNvPr id="192520" name="Oval 8"/>
              <p:cNvSpPr>
                <a:spLocks noChangeArrowheads="1"/>
              </p:cNvSpPr>
              <p:nvPr/>
            </p:nvSpPr>
            <p:spPr bwMode="auto">
              <a:xfrm>
                <a:off x="2136" y="2708"/>
                <a:ext cx="54" cy="54"/>
              </a:xfrm>
              <a:prstGeom prst="ellipse">
                <a:avLst/>
              </a:prstGeom>
              <a:solidFill>
                <a:srgbClr val="000000"/>
              </a:solidFill>
              <a:ln w="9525">
                <a:solidFill>
                  <a:srgbClr val="808080"/>
                </a:solidFill>
                <a:round/>
                <a:headEnd/>
                <a:tailEnd/>
              </a:ln>
            </p:spPr>
            <p:txBody>
              <a:bodyPr/>
              <a:lstStyle/>
              <a:p>
                <a:endParaRPr lang="it-IT"/>
              </a:p>
            </p:txBody>
          </p:sp>
          <p:sp>
            <p:nvSpPr>
              <p:cNvPr id="192521" name="Oval 9"/>
              <p:cNvSpPr>
                <a:spLocks noChangeArrowheads="1"/>
              </p:cNvSpPr>
              <p:nvPr/>
            </p:nvSpPr>
            <p:spPr bwMode="auto">
              <a:xfrm>
                <a:off x="2136" y="2252"/>
                <a:ext cx="54" cy="54"/>
              </a:xfrm>
              <a:prstGeom prst="ellipse">
                <a:avLst/>
              </a:prstGeom>
              <a:solidFill>
                <a:srgbClr val="000000"/>
              </a:solidFill>
              <a:ln w="9525">
                <a:solidFill>
                  <a:srgbClr val="808080"/>
                </a:solidFill>
                <a:round/>
                <a:headEnd/>
                <a:tailEnd/>
              </a:ln>
            </p:spPr>
            <p:txBody>
              <a:bodyPr/>
              <a:lstStyle/>
              <a:p>
                <a:endParaRPr lang="it-IT"/>
              </a:p>
            </p:txBody>
          </p:sp>
          <p:sp>
            <p:nvSpPr>
              <p:cNvPr id="192522" name="Oval 10"/>
              <p:cNvSpPr>
                <a:spLocks noChangeArrowheads="1"/>
              </p:cNvSpPr>
              <p:nvPr/>
            </p:nvSpPr>
            <p:spPr bwMode="auto">
              <a:xfrm>
                <a:off x="2136" y="2522"/>
                <a:ext cx="54" cy="54"/>
              </a:xfrm>
              <a:prstGeom prst="ellipse">
                <a:avLst/>
              </a:prstGeom>
              <a:solidFill>
                <a:srgbClr val="000000"/>
              </a:solidFill>
              <a:ln w="9525">
                <a:solidFill>
                  <a:srgbClr val="808080"/>
                </a:solidFill>
                <a:round/>
                <a:headEnd/>
                <a:tailEnd/>
              </a:ln>
            </p:spPr>
            <p:txBody>
              <a:bodyPr/>
              <a:lstStyle/>
              <a:p>
                <a:endParaRPr lang="it-IT"/>
              </a:p>
            </p:txBody>
          </p:sp>
          <p:sp>
            <p:nvSpPr>
              <p:cNvPr id="192523" name="Oval 11"/>
              <p:cNvSpPr>
                <a:spLocks noChangeArrowheads="1"/>
              </p:cNvSpPr>
              <p:nvPr/>
            </p:nvSpPr>
            <p:spPr bwMode="auto">
              <a:xfrm>
                <a:off x="2370" y="2750"/>
                <a:ext cx="54" cy="54"/>
              </a:xfrm>
              <a:prstGeom prst="ellipse">
                <a:avLst/>
              </a:prstGeom>
              <a:solidFill>
                <a:srgbClr val="000000"/>
              </a:solidFill>
              <a:ln w="9525">
                <a:solidFill>
                  <a:srgbClr val="808080"/>
                </a:solidFill>
                <a:round/>
                <a:headEnd/>
                <a:tailEnd/>
              </a:ln>
            </p:spPr>
            <p:txBody>
              <a:bodyPr/>
              <a:lstStyle/>
              <a:p>
                <a:endParaRPr lang="it-IT"/>
              </a:p>
            </p:txBody>
          </p:sp>
          <p:sp>
            <p:nvSpPr>
              <p:cNvPr id="192524" name="Oval 12"/>
              <p:cNvSpPr>
                <a:spLocks noChangeArrowheads="1"/>
              </p:cNvSpPr>
              <p:nvPr/>
            </p:nvSpPr>
            <p:spPr bwMode="auto">
              <a:xfrm>
                <a:off x="2370" y="2786"/>
                <a:ext cx="54" cy="54"/>
              </a:xfrm>
              <a:prstGeom prst="ellipse">
                <a:avLst/>
              </a:prstGeom>
              <a:solidFill>
                <a:srgbClr val="000000"/>
              </a:solidFill>
              <a:ln w="9525">
                <a:solidFill>
                  <a:srgbClr val="808080"/>
                </a:solidFill>
                <a:round/>
                <a:headEnd/>
                <a:tailEnd/>
              </a:ln>
            </p:spPr>
            <p:txBody>
              <a:bodyPr/>
              <a:lstStyle/>
              <a:p>
                <a:endParaRPr lang="it-IT"/>
              </a:p>
            </p:txBody>
          </p:sp>
          <p:sp>
            <p:nvSpPr>
              <p:cNvPr id="192525" name="Oval 13"/>
              <p:cNvSpPr>
                <a:spLocks noChangeArrowheads="1"/>
              </p:cNvSpPr>
              <p:nvPr/>
            </p:nvSpPr>
            <p:spPr bwMode="auto">
              <a:xfrm>
                <a:off x="2370" y="2582"/>
                <a:ext cx="54" cy="54"/>
              </a:xfrm>
              <a:prstGeom prst="ellipse">
                <a:avLst/>
              </a:prstGeom>
              <a:solidFill>
                <a:srgbClr val="000000"/>
              </a:solidFill>
              <a:ln w="9525">
                <a:solidFill>
                  <a:srgbClr val="808080"/>
                </a:solidFill>
                <a:round/>
                <a:headEnd/>
                <a:tailEnd/>
              </a:ln>
            </p:spPr>
            <p:txBody>
              <a:bodyPr/>
              <a:lstStyle/>
              <a:p>
                <a:endParaRPr lang="it-IT"/>
              </a:p>
            </p:txBody>
          </p:sp>
          <p:sp>
            <p:nvSpPr>
              <p:cNvPr id="192526" name="Oval 14"/>
              <p:cNvSpPr>
                <a:spLocks noChangeArrowheads="1"/>
              </p:cNvSpPr>
              <p:nvPr/>
            </p:nvSpPr>
            <p:spPr bwMode="auto">
              <a:xfrm>
                <a:off x="2604" y="2174"/>
                <a:ext cx="54" cy="54"/>
              </a:xfrm>
              <a:prstGeom prst="ellipse">
                <a:avLst/>
              </a:prstGeom>
              <a:solidFill>
                <a:srgbClr val="000000"/>
              </a:solidFill>
              <a:ln w="9525">
                <a:solidFill>
                  <a:srgbClr val="808080"/>
                </a:solidFill>
                <a:round/>
                <a:headEnd/>
                <a:tailEnd/>
              </a:ln>
            </p:spPr>
            <p:txBody>
              <a:bodyPr/>
              <a:lstStyle/>
              <a:p>
                <a:endParaRPr lang="it-IT"/>
              </a:p>
            </p:txBody>
          </p:sp>
          <p:sp>
            <p:nvSpPr>
              <p:cNvPr id="192527" name="Oval 15"/>
              <p:cNvSpPr>
                <a:spLocks noChangeArrowheads="1"/>
              </p:cNvSpPr>
              <p:nvPr/>
            </p:nvSpPr>
            <p:spPr bwMode="auto">
              <a:xfrm>
                <a:off x="2604" y="2084"/>
                <a:ext cx="54" cy="54"/>
              </a:xfrm>
              <a:prstGeom prst="ellipse">
                <a:avLst/>
              </a:prstGeom>
              <a:solidFill>
                <a:srgbClr val="000000"/>
              </a:solidFill>
              <a:ln w="9525">
                <a:solidFill>
                  <a:srgbClr val="808080"/>
                </a:solidFill>
                <a:round/>
                <a:headEnd/>
                <a:tailEnd/>
              </a:ln>
            </p:spPr>
            <p:txBody>
              <a:bodyPr/>
              <a:lstStyle/>
              <a:p>
                <a:endParaRPr lang="it-IT"/>
              </a:p>
            </p:txBody>
          </p:sp>
          <p:sp>
            <p:nvSpPr>
              <p:cNvPr id="192528" name="Oval 16"/>
              <p:cNvSpPr>
                <a:spLocks noChangeArrowheads="1"/>
              </p:cNvSpPr>
              <p:nvPr/>
            </p:nvSpPr>
            <p:spPr bwMode="auto">
              <a:xfrm>
                <a:off x="2604" y="2108"/>
                <a:ext cx="54" cy="54"/>
              </a:xfrm>
              <a:prstGeom prst="ellipse">
                <a:avLst/>
              </a:prstGeom>
              <a:solidFill>
                <a:srgbClr val="000000"/>
              </a:solidFill>
              <a:ln w="9525">
                <a:solidFill>
                  <a:srgbClr val="808080"/>
                </a:solidFill>
                <a:round/>
                <a:headEnd/>
                <a:tailEnd/>
              </a:ln>
            </p:spPr>
            <p:txBody>
              <a:bodyPr/>
              <a:lstStyle/>
              <a:p>
                <a:endParaRPr lang="it-IT"/>
              </a:p>
            </p:txBody>
          </p:sp>
          <p:sp>
            <p:nvSpPr>
              <p:cNvPr id="192529" name="Oval 17"/>
              <p:cNvSpPr>
                <a:spLocks noChangeArrowheads="1"/>
              </p:cNvSpPr>
              <p:nvPr/>
            </p:nvSpPr>
            <p:spPr bwMode="auto">
              <a:xfrm>
                <a:off x="2844" y="2168"/>
                <a:ext cx="54" cy="54"/>
              </a:xfrm>
              <a:prstGeom prst="ellipse">
                <a:avLst/>
              </a:prstGeom>
              <a:solidFill>
                <a:srgbClr val="000000"/>
              </a:solidFill>
              <a:ln w="9525">
                <a:solidFill>
                  <a:srgbClr val="808080"/>
                </a:solidFill>
                <a:round/>
                <a:headEnd/>
                <a:tailEnd/>
              </a:ln>
            </p:spPr>
            <p:txBody>
              <a:bodyPr/>
              <a:lstStyle/>
              <a:p>
                <a:endParaRPr lang="it-IT"/>
              </a:p>
            </p:txBody>
          </p:sp>
          <p:sp>
            <p:nvSpPr>
              <p:cNvPr id="192530" name="Oval 18"/>
              <p:cNvSpPr>
                <a:spLocks noChangeArrowheads="1"/>
              </p:cNvSpPr>
              <p:nvPr/>
            </p:nvSpPr>
            <p:spPr bwMode="auto">
              <a:xfrm>
                <a:off x="2844" y="1730"/>
                <a:ext cx="54" cy="54"/>
              </a:xfrm>
              <a:prstGeom prst="ellipse">
                <a:avLst/>
              </a:prstGeom>
              <a:solidFill>
                <a:srgbClr val="000000"/>
              </a:solidFill>
              <a:ln w="9525">
                <a:solidFill>
                  <a:srgbClr val="808080"/>
                </a:solidFill>
                <a:round/>
                <a:headEnd/>
                <a:tailEnd/>
              </a:ln>
            </p:spPr>
            <p:txBody>
              <a:bodyPr/>
              <a:lstStyle/>
              <a:p>
                <a:endParaRPr lang="it-IT"/>
              </a:p>
            </p:txBody>
          </p:sp>
          <p:sp>
            <p:nvSpPr>
              <p:cNvPr id="192531" name="Oval 19"/>
              <p:cNvSpPr>
                <a:spLocks noChangeArrowheads="1"/>
              </p:cNvSpPr>
              <p:nvPr/>
            </p:nvSpPr>
            <p:spPr bwMode="auto">
              <a:xfrm>
                <a:off x="2844" y="2432"/>
                <a:ext cx="54" cy="54"/>
              </a:xfrm>
              <a:prstGeom prst="ellipse">
                <a:avLst/>
              </a:prstGeom>
              <a:solidFill>
                <a:srgbClr val="000000"/>
              </a:solidFill>
              <a:ln w="9525">
                <a:solidFill>
                  <a:srgbClr val="808080"/>
                </a:solidFill>
                <a:round/>
                <a:headEnd/>
                <a:tailEnd/>
              </a:ln>
            </p:spPr>
            <p:txBody>
              <a:bodyPr/>
              <a:lstStyle/>
              <a:p>
                <a:endParaRPr lang="it-IT"/>
              </a:p>
            </p:txBody>
          </p:sp>
          <p:sp>
            <p:nvSpPr>
              <p:cNvPr id="192532" name="Oval 20"/>
              <p:cNvSpPr>
                <a:spLocks noChangeArrowheads="1"/>
              </p:cNvSpPr>
              <p:nvPr/>
            </p:nvSpPr>
            <p:spPr bwMode="auto">
              <a:xfrm>
                <a:off x="3078" y="1802"/>
                <a:ext cx="54" cy="54"/>
              </a:xfrm>
              <a:prstGeom prst="ellipse">
                <a:avLst/>
              </a:prstGeom>
              <a:solidFill>
                <a:srgbClr val="000000"/>
              </a:solidFill>
              <a:ln w="9525">
                <a:solidFill>
                  <a:srgbClr val="808080"/>
                </a:solidFill>
                <a:round/>
                <a:headEnd/>
                <a:tailEnd/>
              </a:ln>
            </p:spPr>
            <p:txBody>
              <a:bodyPr/>
              <a:lstStyle/>
              <a:p>
                <a:endParaRPr lang="it-IT"/>
              </a:p>
            </p:txBody>
          </p:sp>
          <p:sp>
            <p:nvSpPr>
              <p:cNvPr id="192533" name="Oval 21"/>
              <p:cNvSpPr>
                <a:spLocks noChangeArrowheads="1"/>
              </p:cNvSpPr>
              <p:nvPr/>
            </p:nvSpPr>
            <p:spPr bwMode="auto">
              <a:xfrm>
                <a:off x="3078" y="1718"/>
                <a:ext cx="54" cy="54"/>
              </a:xfrm>
              <a:prstGeom prst="ellipse">
                <a:avLst/>
              </a:prstGeom>
              <a:solidFill>
                <a:srgbClr val="000000"/>
              </a:solidFill>
              <a:ln w="9525">
                <a:solidFill>
                  <a:srgbClr val="808080"/>
                </a:solidFill>
                <a:round/>
                <a:headEnd/>
                <a:tailEnd/>
              </a:ln>
            </p:spPr>
            <p:txBody>
              <a:bodyPr/>
              <a:lstStyle/>
              <a:p>
                <a:endParaRPr lang="it-IT"/>
              </a:p>
            </p:txBody>
          </p:sp>
          <p:sp>
            <p:nvSpPr>
              <p:cNvPr id="192534" name="Oval 22"/>
              <p:cNvSpPr>
                <a:spLocks noChangeArrowheads="1"/>
              </p:cNvSpPr>
              <p:nvPr/>
            </p:nvSpPr>
            <p:spPr bwMode="auto">
              <a:xfrm>
                <a:off x="3078" y="1478"/>
                <a:ext cx="54" cy="54"/>
              </a:xfrm>
              <a:prstGeom prst="ellipse">
                <a:avLst/>
              </a:prstGeom>
              <a:solidFill>
                <a:srgbClr val="000000"/>
              </a:solidFill>
              <a:ln w="9525">
                <a:solidFill>
                  <a:srgbClr val="808080"/>
                </a:solidFill>
                <a:round/>
                <a:headEnd/>
                <a:tailEnd/>
              </a:ln>
            </p:spPr>
            <p:txBody>
              <a:bodyPr/>
              <a:lstStyle/>
              <a:p>
                <a:endParaRPr lang="it-IT"/>
              </a:p>
            </p:txBody>
          </p:sp>
          <p:sp>
            <p:nvSpPr>
              <p:cNvPr id="192535" name="Oval 23"/>
              <p:cNvSpPr>
                <a:spLocks noChangeArrowheads="1"/>
              </p:cNvSpPr>
              <p:nvPr/>
            </p:nvSpPr>
            <p:spPr bwMode="auto">
              <a:xfrm>
                <a:off x="3312" y="1802"/>
                <a:ext cx="54" cy="54"/>
              </a:xfrm>
              <a:prstGeom prst="ellipse">
                <a:avLst/>
              </a:prstGeom>
              <a:solidFill>
                <a:srgbClr val="000000"/>
              </a:solidFill>
              <a:ln w="9525">
                <a:solidFill>
                  <a:srgbClr val="808080"/>
                </a:solidFill>
                <a:round/>
                <a:headEnd/>
                <a:tailEnd/>
              </a:ln>
            </p:spPr>
            <p:txBody>
              <a:bodyPr/>
              <a:lstStyle/>
              <a:p>
                <a:endParaRPr lang="it-IT"/>
              </a:p>
            </p:txBody>
          </p:sp>
          <p:sp>
            <p:nvSpPr>
              <p:cNvPr id="192536" name="Oval 24"/>
              <p:cNvSpPr>
                <a:spLocks noChangeArrowheads="1"/>
              </p:cNvSpPr>
              <p:nvPr/>
            </p:nvSpPr>
            <p:spPr bwMode="auto">
              <a:xfrm>
                <a:off x="3312" y="1550"/>
                <a:ext cx="54" cy="54"/>
              </a:xfrm>
              <a:prstGeom prst="ellipse">
                <a:avLst/>
              </a:prstGeom>
              <a:solidFill>
                <a:srgbClr val="000000"/>
              </a:solidFill>
              <a:ln w="9525">
                <a:solidFill>
                  <a:srgbClr val="808080"/>
                </a:solidFill>
                <a:round/>
                <a:headEnd/>
                <a:tailEnd/>
              </a:ln>
            </p:spPr>
            <p:txBody>
              <a:bodyPr/>
              <a:lstStyle/>
              <a:p>
                <a:endParaRPr lang="it-IT"/>
              </a:p>
            </p:txBody>
          </p:sp>
          <p:sp>
            <p:nvSpPr>
              <p:cNvPr id="192537" name="Oval 25"/>
              <p:cNvSpPr>
                <a:spLocks noChangeArrowheads="1"/>
              </p:cNvSpPr>
              <p:nvPr/>
            </p:nvSpPr>
            <p:spPr bwMode="auto">
              <a:xfrm>
                <a:off x="3312" y="1988"/>
                <a:ext cx="54" cy="54"/>
              </a:xfrm>
              <a:prstGeom prst="ellipse">
                <a:avLst/>
              </a:prstGeom>
              <a:solidFill>
                <a:srgbClr val="000000"/>
              </a:solidFill>
              <a:ln w="9525">
                <a:solidFill>
                  <a:srgbClr val="808080"/>
                </a:solidFill>
                <a:round/>
                <a:headEnd/>
                <a:tailEnd/>
              </a:ln>
            </p:spPr>
            <p:txBody>
              <a:bodyPr/>
              <a:lstStyle/>
              <a:p>
                <a:endParaRPr lang="it-IT"/>
              </a:p>
            </p:txBody>
          </p:sp>
          <p:sp>
            <p:nvSpPr>
              <p:cNvPr id="192538" name="Oval 26"/>
              <p:cNvSpPr>
                <a:spLocks noChangeArrowheads="1"/>
              </p:cNvSpPr>
              <p:nvPr/>
            </p:nvSpPr>
            <p:spPr bwMode="auto">
              <a:xfrm>
                <a:off x="3546" y="1364"/>
                <a:ext cx="54" cy="54"/>
              </a:xfrm>
              <a:prstGeom prst="ellipse">
                <a:avLst/>
              </a:prstGeom>
              <a:solidFill>
                <a:srgbClr val="000000"/>
              </a:solidFill>
              <a:ln w="9525">
                <a:solidFill>
                  <a:srgbClr val="808080"/>
                </a:solidFill>
                <a:round/>
                <a:headEnd/>
                <a:tailEnd/>
              </a:ln>
            </p:spPr>
            <p:txBody>
              <a:bodyPr/>
              <a:lstStyle/>
              <a:p>
                <a:endParaRPr lang="it-IT"/>
              </a:p>
            </p:txBody>
          </p:sp>
          <p:sp>
            <p:nvSpPr>
              <p:cNvPr id="192539" name="Oval 27"/>
              <p:cNvSpPr>
                <a:spLocks noChangeArrowheads="1"/>
              </p:cNvSpPr>
              <p:nvPr/>
            </p:nvSpPr>
            <p:spPr bwMode="auto">
              <a:xfrm>
                <a:off x="3546" y="1346"/>
                <a:ext cx="54" cy="54"/>
              </a:xfrm>
              <a:prstGeom prst="ellipse">
                <a:avLst/>
              </a:prstGeom>
              <a:solidFill>
                <a:srgbClr val="000000"/>
              </a:solidFill>
              <a:ln w="9525">
                <a:solidFill>
                  <a:srgbClr val="808080"/>
                </a:solidFill>
                <a:round/>
                <a:headEnd/>
                <a:tailEnd/>
              </a:ln>
            </p:spPr>
            <p:txBody>
              <a:bodyPr/>
              <a:lstStyle/>
              <a:p>
                <a:endParaRPr lang="it-IT"/>
              </a:p>
            </p:txBody>
          </p:sp>
          <p:sp>
            <p:nvSpPr>
              <p:cNvPr id="192540" name="Oval 28"/>
              <p:cNvSpPr>
                <a:spLocks noChangeArrowheads="1"/>
              </p:cNvSpPr>
              <p:nvPr/>
            </p:nvSpPr>
            <p:spPr bwMode="auto">
              <a:xfrm>
                <a:off x="3546" y="1424"/>
                <a:ext cx="54" cy="54"/>
              </a:xfrm>
              <a:prstGeom prst="ellipse">
                <a:avLst/>
              </a:prstGeom>
              <a:solidFill>
                <a:srgbClr val="000000"/>
              </a:solidFill>
              <a:ln w="9525">
                <a:solidFill>
                  <a:srgbClr val="808080"/>
                </a:solidFill>
                <a:round/>
                <a:headEnd/>
                <a:tailEnd/>
              </a:ln>
            </p:spPr>
            <p:txBody>
              <a:bodyPr/>
              <a:lstStyle/>
              <a:p>
                <a:endParaRPr lang="it-IT"/>
              </a:p>
            </p:txBody>
          </p:sp>
          <p:sp>
            <p:nvSpPr>
              <p:cNvPr id="192541" name="Oval 29"/>
              <p:cNvSpPr>
                <a:spLocks noChangeArrowheads="1"/>
              </p:cNvSpPr>
              <p:nvPr/>
            </p:nvSpPr>
            <p:spPr bwMode="auto">
              <a:xfrm>
                <a:off x="3780" y="1196"/>
                <a:ext cx="54" cy="54"/>
              </a:xfrm>
              <a:prstGeom prst="ellipse">
                <a:avLst/>
              </a:prstGeom>
              <a:solidFill>
                <a:srgbClr val="000000"/>
              </a:solidFill>
              <a:ln w="9525">
                <a:solidFill>
                  <a:srgbClr val="808080"/>
                </a:solidFill>
                <a:round/>
                <a:headEnd/>
                <a:tailEnd/>
              </a:ln>
            </p:spPr>
            <p:txBody>
              <a:bodyPr/>
              <a:lstStyle/>
              <a:p>
                <a:endParaRPr lang="it-IT"/>
              </a:p>
            </p:txBody>
          </p:sp>
          <p:sp>
            <p:nvSpPr>
              <p:cNvPr id="192542" name="Oval 30"/>
              <p:cNvSpPr>
                <a:spLocks noChangeArrowheads="1"/>
              </p:cNvSpPr>
              <p:nvPr/>
            </p:nvSpPr>
            <p:spPr bwMode="auto">
              <a:xfrm>
                <a:off x="3780"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2543" name="Oval 31"/>
              <p:cNvSpPr>
                <a:spLocks noChangeArrowheads="1"/>
              </p:cNvSpPr>
              <p:nvPr/>
            </p:nvSpPr>
            <p:spPr bwMode="auto">
              <a:xfrm>
                <a:off x="3780" y="1568"/>
                <a:ext cx="54" cy="54"/>
              </a:xfrm>
              <a:prstGeom prst="ellipse">
                <a:avLst/>
              </a:prstGeom>
              <a:solidFill>
                <a:srgbClr val="000000"/>
              </a:solidFill>
              <a:ln w="9525">
                <a:solidFill>
                  <a:srgbClr val="808080"/>
                </a:solidFill>
                <a:round/>
                <a:headEnd/>
                <a:tailEnd/>
              </a:ln>
            </p:spPr>
            <p:txBody>
              <a:bodyPr/>
              <a:lstStyle/>
              <a:p>
                <a:endParaRPr lang="it-IT"/>
              </a:p>
            </p:txBody>
          </p:sp>
          <p:sp>
            <p:nvSpPr>
              <p:cNvPr id="192544" name="Oval 32"/>
              <p:cNvSpPr>
                <a:spLocks noChangeArrowheads="1"/>
              </p:cNvSpPr>
              <p:nvPr/>
            </p:nvSpPr>
            <p:spPr bwMode="auto">
              <a:xfrm>
                <a:off x="4014" y="1424"/>
                <a:ext cx="54" cy="54"/>
              </a:xfrm>
              <a:prstGeom prst="ellipse">
                <a:avLst/>
              </a:prstGeom>
              <a:solidFill>
                <a:srgbClr val="000000"/>
              </a:solidFill>
              <a:ln w="9525">
                <a:solidFill>
                  <a:srgbClr val="808080"/>
                </a:solidFill>
                <a:round/>
                <a:headEnd/>
                <a:tailEnd/>
              </a:ln>
            </p:spPr>
            <p:txBody>
              <a:bodyPr/>
              <a:lstStyle/>
              <a:p>
                <a:endParaRPr lang="it-IT"/>
              </a:p>
            </p:txBody>
          </p:sp>
          <p:sp>
            <p:nvSpPr>
              <p:cNvPr id="192545" name="Oval 33"/>
              <p:cNvSpPr>
                <a:spLocks noChangeArrowheads="1"/>
              </p:cNvSpPr>
              <p:nvPr/>
            </p:nvSpPr>
            <p:spPr bwMode="auto">
              <a:xfrm>
                <a:off x="4014" y="1094"/>
                <a:ext cx="54" cy="54"/>
              </a:xfrm>
              <a:prstGeom prst="ellipse">
                <a:avLst/>
              </a:prstGeom>
              <a:solidFill>
                <a:srgbClr val="000000"/>
              </a:solidFill>
              <a:ln w="9525">
                <a:solidFill>
                  <a:srgbClr val="808080"/>
                </a:solidFill>
                <a:round/>
                <a:headEnd/>
                <a:tailEnd/>
              </a:ln>
            </p:spPr>
            <p:txBody>
              <a:bodyPr/>
              <a:lstStyle/>
              <a:p>
                <a:endParaRPr lang="it-IT"/>
              </a:p>
            </p:txBody>
          </p:sp>
        </p:grpSp>
      </p:grpSp>
      <p:grpSp>
        <p:nvGrpSpPr>
          <p:cNvPr id="192546" name="Group 34"/>
          <p:cNvGrpSpPr>
            <a:grpSpLocks/>
          </p:cNvGrpSpPr>
          <p:nvPr/>
        </p:nvGrpSpPr>
        <p:grpSpPr bwMode="auto">
          <a:xfrm>
            <a:off x="1428750" y="1641475"/>
            <a:ext cx="5083175" cy="4283075"/>
            <a:chOff x="900" y="1034"/>
            <a:chExt cx="3202" cy="2698"/>
          </a:xfrm>
        </p:grpSpPr>
        <p:sp>
          <p:nvSpPr>
            <p:cNvPr id="192547" name="Rectangle 35"/>
            <p:cNvSpPr>
              <a:spLocks noChangeArrowheads="1"/>
            </p:cNvSpPr>
            <p:nvPr/>
          </p:nvSpPr>
          <p:spPr bwMode="auto">
            <a:xfrm>
              <a:off x="1698" y="1100"/>
              <a:ext cx="2346"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92548" name="Rectangle 36"/>
            <p:cNvSpPr>
              <a:spLocks noChangeArrowheads="1"/>
            </p:cNvSpPr>
            <p:nvPr/>
          </p:nvSpPr>
          <p:spPr bwMode="auto">
            <a:xfrm rot="16200000">
              <a:off x="276" y="1968"/>
              <a:ext cx="15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b="1">
                  <a:latin typeface="Arial" panose="020B0604020202020204" pitchFamily="34" charset="0"/>
                </a:rPr>
                <a:t>capacità sociali</a:t>
              </a:r>
            </a:p>
          </p:txBody>
        </p:sp>
        <p:sp>
          <p:nvSpPr>
            <p:cNvPr id="192549" name="Rectangle 37"/>
            <p:cNvSpPr>
              <a:spLocks noChangeArrowheads="1"/>
            </p:cNvSpPr>
            <p:nvPr/>
          </p:nvSpPr>
          <p:spPr bwMode="auto">
            <a:xfrm>
              <a:off x="1662" y="3444"/>
              <a:ext cx="24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b="1">
                  <a:latin typeface="Arial" panose="020B0604020202020204" pitchFamily="34" charset="0"/>
                </a:rPr>
                <a:t>successo economico (%)</a:t>
              </a:r>
            </a:p>
          </p:txBody>
        </p:sp>
        <p:sp>
          <p:nvSpPr>
            <p:cNvPr id="192550" name="Rectangle 38"/>
            <p:cNvSpPr>
              <a:spLocks noChangeArrowheads="1"/>
            </p:cNvSpPr>
            <p:nvPr/>
          </p:nvSpPr>
          <p:spPr bwMode="auto">
            <a:xfrm>
              <a:off x="1698" y="1100"/>
              <a:ext cx="2346" cy="195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2551" name="Line 39"/>
            <p:cNvSpPr>
              <a:spLocks noChangeShapeType="1"/>
            </p:cNvSpPr>
            <p:nvPr/>
          </p:nvSpPr>
          <p:spPr bwMode="auto">
            <a:xfrm>
              <a:off x="1698" y="1100"/>
              <a:ext cx="1" cy="19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2552" name="Line 40"/>
            <p:cNvSpPr>
              <a:spLocks noChangeShapeType="1"/>
            </p:cNvSpPr>
            <p:nvPr/>
          </p:nvSpPr>
          <p:spPr bwMode="auto">
            <a:xfrm>
              <a:off x="1698" y="3056"/>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2553" name="Line 41"/>
            <p:cNvSpPr>
              <a:spLocks noChangeShapeType="1"/>
            </p:cNvSpPr>
            <p:nvPr/>
          </p:nvSpPr>
          <p:spPr bwMode="auto">
            <a:xfrm>
              <a:off x="1698" y="2078"/>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2554" name="Line 42"/>
            <p:cNvSpPr>
              <a:spLocks noChangeShapeType="1"/>
            </p:cNvSpPr>
            <p:nvPr/>
          </p:nvSpPr>
          <p:spPr bwMode="auto">
            <a:xfrm>
              <a:off x="1698" y="1100"/>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2555" name="Line 43"/>
            <p:cNvSpPr>
              <a:spLocks noChangeShapeType="1"/>
            </p:cNvSpPr>
            <p:nvPr/>
          </p:nvSpPr>
          <p:spPr bwMode="auto">
            <a:xfrm flipV="1">
              <a:off x="1698" y="3056"/>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2556" name="Line 44"/>
            <p:cNvSpPr>
              <a:spLocks noChangeShapeType="1"/>
            </p:cNvSpPr>
            <p:nvPr/>
          </p:nvSpPr>
          <p:spPr bwMode="auto">
            <a:xfrm flipV="1">
              <a:off x="2874" y="3056"/>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2557" name="Line 45"/>
            <p:cNvSpPr>
              <a:spLocks noChangeShapeType="1"/>
            </p:cNvSpPr>
            <p:nvPr/>
          </p:nvSpPr>
          <p:spPr bwMode="auto">
            <a:xfrm flipV="1">
              <a:off x="4044" y="3056"/>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2558" name="Rectangle 46"/>
            <p:cNvSpPr>
              <a:spLocks noChangeArrowheads="1"/>
            </p:cNvSpPr>
            <p:nvPr/>
          </p:nvSpPr>
          <p:spPr bwMode="auto">
            <a:xfrm>
              <a:off x="1446" y="2990"/>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0.0</a:t>
              </a:r>
              <a:endParaRPr lang="it-IT" altLang="it-IT"/>
            </a:p>
          </p:txBody>
        </p:sp>
        <p:sp>
          <p:nvSpPr>
            <p:cNvPr id="192559" name="Rectangle 47"/>
            <p:cNvSpPr>
              <a:spLocks noChangeArrowheads="1"/>
            </p:cNvSpPr>
            <p:nvPr/>
          </p:nvSpPr>
          <p:spPr bwMode="auto">
            <a:xfrm>
              <a:off x="1446" y="2012"/>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5.0</a:t>
              </a:r>
              <a:endParaRPr lang="it-IT" altLang="it-IT"/>
            </a:p>
          </p:txBody>
        </p:sp>
        <p:sp>
          <p:nvSpPr>
            <p:cNvPr id="192560" name="Rectangle 48"/>
            <p:cNvSpPr>
              <a:spLocks noChangeArrowheads="1"/>
            </p:cNvSpPr>
            <p:nvPr/>
          </p:nvSpPr>
          <p:spPr bwMode="auto">
            <a:xfrm>
              <a:off x="1380" y="1034"/>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10.0</a:t>
              </a:r>
              <a:endParaRPr lang="it-IT" altLang="it-IT"/>
            </a:p>
          </p:txBody>
        </p:sp>
        <p:sp>
          <p:nvSpPr>
            <p:cNvPr id="192561" name="Rectangle 49"/>
            <p:cNvSpPr>
              <a:spLocks noChangeArrowheads="1"/>
            </p:cNvSpPr>
            <p:nvPr/>
          </p:nvSpPr>
          <p:spPr bwMode="auto">
            <a:xfrm>
              <a:off x="1668" y="315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0</a:t>
              </a:r>
              <a:endParaRPr lang="it-IT" altLang="it-IT"/>
            </a:p>
          </p:txBody>
        </p:sp>
        <p:sp>
          <p:nvSpPr>
            <p:cNvPr id="192562" name="Rectangle 50"/>
            <p:cNvSpPr>
              <a:spLocks noChangeArrowheads="1"/>
            </p:cNvSpPr>
            <p:nvPr/>
          </p:nvSpPr>
          <p:spPr bwMode="auto">
            <a:xfrm>
              <a:off x="2844" y="315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5</a:t>
              </a:r>
              <a:endParaRPr lang="it-IT" altLang="it-IT"/>
            </a:p>
          </p:txBody>
        </p:sp>
        <p:sp>
          <p:nvSpPr>
            <p:cNvPr id="192563" name="Rectangle 51"/>
            <p:cNvSpPr>
              <a:spLocks noChangeArrowheads="1"/>
            </p:cNvSpPr>
            <p:nvPr/>
          </p:nvSpPr>
          <p:spPr bwMode="auto">
            <a:xfrm>
              <a:off x="3978" y="3158"/>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10</a:t>
              </a:r>
              <a:endParaRPr lang="it-IT" altLang="it-IT"/>
            </a:p>
          </p:txBody>
        </p:sp>
      </p:grpSp>
    </p:spTree>
    <p:extLst>
      <p:ext uri="{BB962C8B-B14F-4D97-AF65-F5344CB8AC3E}">
        <p14:creationId xmlns:p14="http://schemas.microsoft.com/office/powerpoint/2010/main" val="432839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92515"/>
                                        </p:tgtEl>
                                        <p:attrNameLst>
                                          <p:attrName>style.visibility</p:attrName>
                                        </p:attrNameLst>
                                      </p:cBhvr>
                                      <p:to>
                                        <p:strVal val="visible"/>
                                      </p:to>
                                    </p:set>
                                    <p:animEffect transition="in" filter="wipe(down)">
                                      <p:cBhvr>
                                        <p:cTn id="11" dur="500"/>
                                        <p:tgtEl>
                                          <p:spTgt spid="192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Text Box 2"/>
          <p:cNvSpPr txBox="1">
            <a:spLocks noChangeArrowheads="1"/>
          </p:cNvSpPr>
          <p:nvPr/>
        </p:nvSpPr>
        <p:spPr bwMode="auto">
          <a:xfrm>
            <a:off x="4419600" y="3165475"/>
            <a:ext cx="33337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3200">
                <a:solidFill>
                  <a:srgbClr val="FF0000"/>
                </a:solidFill>
                <a:latin typeface="Verdana" panose="020B0604030504040204" pitchFamily="34" charset="0"/>
              </a:rPr>
              <a:t>+</a:t>
            </a:r>
          </a:p>
        </p:txBody>
      </p:sp>
    </p:spTree>
    <p:extLst>
      <p:ext uri="{BB962C8B-B14F-4D97-AF65-F5344CB8AC3E}">
        <p14:creationId xmlns:p14="http://schemas.microsoft.com/office/powerpoint/2010/main" val="2676785534"/>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70"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56682" t="30013" r="15434" b="17816"/>
          <a:stretch>
            <a:fillRect/>
          </a:stretch>
        </p:blipFill>
        <p:spPr bwMode="auto">
          <a:xfrm>
            <a:off x="3078163" y="1876425"/>
            <a:ext cx="298767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890882"/>
      </p:ext>
    </p:extLst>
  </p:cSld>
  <p:clrMapOvr>
    <a:masterClrMapping/>
  </p:clrMapOvr>
  <p:transition advTm="20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ChangeArrowheads="1"/>
          </p:cNvSpPr>
          <p:nvPr/>
        </p:nvSpPr>
        <p:spPr bwMode="auto">
          <a:xfrm>
            <a:off x="4130675" y="3246438"/>
            <a:ext cx="8350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b="1">
                <a:solidFill>
                  <a:srgbClr val="000000"/>
                </a:solidFill>
                <a:latin typeface="Verdana" panose="020B0604030504040204" pitchFamily="34" charset="0"/>
              </a:rPr>
              <a:t>gioia</a:t>
            </a:r>
            <a:endParaRPr lang="en-US" altLang="it-IT" b="1">
              <a:solidFill>
                <a:srgbClr val="000000"/>
              </a:solidFill>
              <a:latin typeface="Verdana" panose="020B0604030504040204" pitchFamily="34" charset="0"/>
            </a:endParaRPr>
          </a:p>
        </p:txBody>
      </p:sp>
    </p:spTree>
    <p:extLst>
      <p:ext uri="{BB962C8B-B14F-4D97-AF65-F5344CB8AC3E}">
        <p14:creationId xmlns:p14="http://schemas.microsoft.com/office/powerpoint/2010/main" val="2476990505"/>
      </p:ext>
    </p:extLst>
  </p:cSld>
  <p:clrMapOvr>
    <a:masterClrMapping/>
  </p:clrMapOvr>
  <p:transition advTm="100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4419600" y="3165475"/>
            <a:ext cx="33337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3200">
                <a:solidFill>
                  <a:srgbClr val="FF0000"/>
                </a:solidFill>
                <a:latin typeface="Verdana" panose="020B0604030504040204" pitchFamily="34" charset="0"/>
              </a:rPr>
              <a:t>+</a:t>
            </a:r>
          </a:p>
        </p:txBody>
      </p:sp>
    </p:spTree>
    <p:extLst>
      <p:ext uri="{BB962C8B-B14F-4D97-AF65-F5344CB8AC3E}">
        <p14:creationId xmlns:p14="http://schemas.microsoft.com/office/powerpoint/2010/main" val="3664515186"/>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4"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27110" t="30013" r="43643" b="17816"/>
          <a:stretch>
            <a:fillRect/>
          </a:stretch>
        </p:blipFill>
        <p:spPr bwMode="auto">
          <a:xfrm>
            <a:off x="3005138" y="1876425"/>
            <a:ext cx="31337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292318"/>
      </p:ext>
    </p:extLst>
  </p:cSld>
  <p:clrMapOvr>
    <a:masterClrMapping/>
  </p:clrMapOvr>
  <p:transition advTm="20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ChangeArrowheads="1"/>
          </p:cNvSpPr>
          <p:nvPr/>
        </p:nvSpPr>
        <p:spPr bwMode="auto">
          <a:xfrm>
            <a:off x="4035425" y="3246438"/>
            <a:ext cx="9874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b="1">
                <a:solidFill>
                  <a:srgbClr val="000000"/>
                </a:solidFill>
                <a:latin typeface="Verdana" panose="020B0604030504040204" pitchFamily="34" charset="0"/>
              </a:rPr>
              <a:t>paura</a:t>
            </a:r>
            <a:endParaRPr lang="en-US" altLang="it-IT" b="1">
              <a:solidFill>
                <a:srgbClr val="000000"/>
              </a:solidFill>
              <a:latin typeface="Verdana" panose="020B0604030504040204" pitchFamily="34" charset="0"/>
            </a:endParaRPr>
          </a:p>
        </p:txBody>
      </p:sp>
    </p:spTree>
    <p:extLst>
      <p:ext uri="{BB962C8B-B14F-4D97-AF65-F5344CB8AC3E}">
        <p14:creationId xmlns:p14="http://schemas.microsoft.com/office/powerpoint/2010/main" val="144612843"/>
      </p:ext>
    </p:extLst>
  </p:cSld>
  <p:clrMapOvr>
    <a:masterClrMapping/>
  </p:clrMapOvr>
  <p:transition advClick="0" advTm="100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Text Box 2"/>
          <p:cNvSpPr txBox="1">
            <a:spLocks noChangeArrowheads="1"/>
          </p:cNvSpPr>
          <p:nvPr/>
        </p:nvSpPr>
        <p:spPr bwMode="auto">
          <a:xfrm>
            <a:off x="4419600" y="3165475"/>
            <a:ext cx="33337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3200">
                <a:solidFill>
                  <a:srgbClr val="FF0000"/>
                </a:solidFill>
                <a:latin typeface="Verdana" panose="020B0604030504040204" pitchFamily="34" charset="0"/>
              </a:rPr>
              <a:t>+</a:t>
            </a:r>
          </a:p>
        </p:txBody>
      </p:sp>
    </p:spTree>
    <p:extLst>
      <p:ext uri="{BB962C8B-B14F-4D97-AF65-F5344CB8AC3E}">
        <p14:creationId xmlns:p14="http://schemas.microsoft.com/office/powerpoint/2010/main" val="1501568810"/>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8"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56682" t="30013" r="15434" b="17816"/>
          <a:stretch>
            <a:fillRect/>
          </a:stretch>
        </p:blipFill>
        <p:spPr bwMode="auto">
          <a:xfrm>
            <a:off x="3078163" y="1876425"/>
            <a:ext cx="298767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554491"/>
      </p:ext>
    </p:extLst>
  </p:cSld>
  <p:clrMapOvr>
    <a:masterClrMapping/>
  </p:clrMapOvr>
  <p:transition advTm="20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4054475" y="3246438"/>
            <a:ext cx="9874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b="1">
                <a:solidFill>
                  <a:srgbClr val="000000"/>
                </a:solidFill>
                <a:latin typeface="Verdana" panose="020B0604030504040204" pitchFamily="34" charset="0"/>
              </a:rPr>
              <a:t>paura</a:t>
            </a:r>
            <a:endParaRPr lang="en-US" altLang="it-IT" b="1">
              <a:solidFill>
                <a:srgbClr val="000000"/>
              </a:solidFill>
              <a:latin typeface="Verdana" panose="020B0604030504040204" pitchFamily="34" charset="0"/>
            </a:endParaRPr>
          </a:p>
        </p:txBody>
      </p:sp>
    </p:spTree>
    <p:extLst>
      <p:ext uri="{BB962C8B-B14F-4D97-AF65-F5344CB8AC3E}">
        <p14:creationId xmlns:p14="http://schemas.microsoft.com/office/powerpoint/2010/main" val="2009735202"/>
      </p:ext>
    </p:extLst>
  </p:cSld>
  <p:clrMapOvr>
    <a:masterClrMapping/>
  </p:clrMapOvr>
  <p:transition advTm="100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Text Box 2"/>
          <p:cNvSpPr txBox="1">
            <a:spLocks noChangeArrowheads="1"/>
          </p:cNvSpPr>
          <p:nvPr/>
        </p:nvSpPr>
        <p:spPr bwMode="auto">
          <a:xfrm>
            <a:off x="4419600" y="3165475"/>
            <a:ext cx="33337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3200">
                <a:solidFill>
                  <a:srgbClr val="FF0000"/>
                </a:solidFill>
                <a:latin typeface="Verdana" panose="020B0604030504040204" pitchFamily="34" charset="0"/>
              </a:rPr>
              <a:t>+</a:t>
            </a:r>
          </a:p>
        </p:txBody>
      </p:sp>
    </p:spTree>
    <p:extLst>
      <p:ext uri="{BB962C8B-B14F-4D97-AF65-F5344CB8AC3E}">
        <p14:creationId xmlns:p14="http://schemas.microsoft.com/office/powerpoint/2010/main" val="24775708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1806575" y="207963"/>
            <a:ext cx="5499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correlazione negativa</a:t>
            </a:r>
          </a:p>
        </p:txBody>
      </p:sp>
      <p:sp>
        <p:nvSpPr>
          <p:cNvPr id="194563" name="Rectangle 3"/>
          <p:cNvSpPr>
            <a:spLocks noChangeArrowheads="1"/>
          </p:cNvSpPr>
          <p:nvPr/>
        </p:nvSpPr>
        <p:spPr bwMode="auto">
          <a:xfrm rot="16200000">
            <a:off x="438943" y="3123407"/>
            <a:ext cx="243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b="1">
                <a:latin typeface="Arial" panose="020B0604020202020204" pitchFamily="34" charset="0"/>
              </a:rPr>
              <a:t>capacità sociali</a:t>
            </a:r>
          </a:p>
        </p:txBody>
      </p:sp>
      <p:grpSp>
        <p:nvGrpSpPr>
          <p:cNvPr id="194564" name="Group 4"/>
          <p:cNvGrpSpPr>
            <a:grpSpLocks/>
          </p:cNvGrpSpPr>
          <p:nvPr/>
        </p:nvGrpSpPr>
        <p:grpSpPr bwMode="auto">
          <a:xfrm>
            <a:off x="3019425" y="1698625"/>
            <a:ext cx="3438525" cy="3190875"/>
            <a:chOff x="1902" y="1070"/>
            <a:chExt cx="2166" cy="2010"/>
          </a:xfrm>
        </p:grpSpPr>
        <p:sp>
          <p:nvSpPr>
            <p:cNvPr id="194565" name="Oval 5"/>
            <p:cNvSpPr>
              <a:spLocks noChangeArrowheads="1"/>
            </p:cNvSpPr>
            <p:nvPr/>
          </p:nvSpPr>
          <p:spPr bwMode="auto">
            <a:xfrm>
              <a:off x="1902"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4566" name="Oval 6"/>
            <p:cNvSpPr>
              <a:spLocks noChangeArrowheads="1"/>
            </p:cNvSpPr>
            <p:nvPr/>
          </p:nvSpPr>
          <p:spPr bwMode="auto">
            <a:xfrm>
              <a:off x="1902"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4567" name="Oval 7"/>
            <p:cNvSpPr>
              <a:spLocks noChangeArrowheads="1"/>
            </p:cNvSpPr>
            <p:nvPr/>
          </p:nvSpPr>
          <p:spPr bwMode="auto">
            <a:xfrm>
              <a:off x="1902" y="1748"/>
              <a:ext cx="54" cy="54"/>
            </a:xfrm>
            <a:prstGeom prst="ellipse">
              <a:avLst/>
            </a:prstGeom>
            <a:solidFill>
              <a:srgbClr val="000000"/>
            </a:solidFill>
            <a:ln w="9525">
              <a:solidFill>
                <a:srgbClr val="808080"/>
              </a:solidFill>
              <a:round/>
              <a:headEnd/>
              <a:tailEnd/>
            </a:ln>
          </p:spPr>
          <p:txBody>
            <a:bodyPr/>
            <a:lstStyle/>
            <a:p>
              <a:endParaRPr lang="it-IT"/>
            </a:p>
          </p:txBody>
        </p:sp>
        <p:sp>
          <p:nvSpPr>
            <p:cNvPr id="194568" name="Oval 8"/>
            <p:cNvSpPr>
              <a:spLocks noChangeArrowheads="1"/>
            </p:cNvSpPr>
            <p:nvPr/>
          </p:nvSpPr>
          <p:spPr bwMode="auto">
            <a:xfrm>
              <a:off x="2136"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4569" name="Oval 9"/>
            <p:cNvSpPr>
              <a:spLocks noChangeArrowheads="1"/>
            </p:cNvSpPr>
            <p:nvPr/>
          </p:nvSpPr>
          <p:spPr bwMode="auto">
            <a:xfrm>
              <a:off x="2136" y="1952"/>
              <a:ext cx="54" cy="54"/>
            </a:xfrm>
            <a:prstGeom prst="ellipse">
              <a:avLst/>
            </a:prstGeom>
            <a:solidFill>
              <a:srgbClr val="000000"/>
            </a:solidFill>
            <a:ln w="9525">
              <a:solidFill>
                <a:srgbClr val="808080"/>
              </a:solidFill>
              <a:round/>
              <a:headEnd/>
              <a:tailEnd/>
            </a:ln>
          </p:spPr>
          <p:txBody>
            <a:bodyPr/>
            <a:lstStyle/>
            <a:p>
              <a:endParaRPr lang="it-IT"/>
            </a:p>
          </p:txBody>
        </p:sp>
        <p:sp>
          <p:nvSpPr>
            <p:cNvPr id="194570" name="Oval 10"/>
            <p:cNvSpPr>
              <a:spLocks noChangeArrowheads="1"/>
            </p:cNvSpPr>
            <p:nvPr/>
          </p:nvSpPr>
          <p:spPr bwMode="auto">
            <a:xfrm>
              <a:off x="2136" y="1424"/>
              <a:ext cx="54" cy="54"/>
            </a:xfrm>
            <a:prstGeom prst="ellipse">
              <a:avLst/>
            </a:prstGeom>
            <a:solidFill>
              <a:srgbClr val="000000"/>
            </a:solidFill>
            <a:ln w="9525">
              <a:solidFill>
                <a:srgbClr val="808080"/>
              </a:solidFill>
              <a:round/>
              <a:headEnd/>
              <a:tailEnd/>
            </a:ln>
          </p:spPr>
          <p:txBody>
            <a:bodyPr/>
            <a:lstStyle/>
            <a:p>
              <a:endParaRPr lang="it-IT"/>
            </a:p>
          </p:txBody>
        </p:sp>
        <p:sp>
          <p:nvSpPr>
            <p:cNvPr id="194571" name="Oval 11"/>
            <p:cNvSpPr>
              <a:spLocks noChangeArrowheads="1"/>
            </p:cNvSpPr>
            <p:nvPr/>
          </p:nvSpPr>
          <p:spPr bwMode="auto">
            <a:xfrm>
              <a:off x="2370" y="1220"/>
              <a:ext cx="54" cy="54"/>
            </a:xfrm>
            <a:prstGeom prst="ellipse">
              <a:avLst/>
            </a:prstGeom>
            <a:solidFill>
              <a:srgbClr val="000000"/>
            </a:solidFill>
            <a:ln w="9525">
              <a:solidFill>
                <a:srgbClr val="808080"/>
              </a:solidFill>
              <a:round/>
              <a:headEnd/>
              <a:tailEnd/>
            </a:ln>
          </p:spPr>
          <p:txBody>
            <a:bodyPr/>
            <a:lstStyle/>
            <a:p>
              <a:endParaRPr lang="it-IT"/>
            </a:p>
          </p:txBody>
        </p:sp>
        <p:sp>
          <p:nvSpPr>
            <p:cNvPr id="194572" name="Oval 12"/>
            <p:cNvSpPr>
              <a:spLocks noChangeArrowheads="1"/>
            </p:cNvSpPr>
            <p:nvPr/>
          </p:nvSpPr>
          <p:spPr bwMode="auto">
            <a:xfrm>
              <a:off x="2370" y="1268"/>
              <a:ext cx="54" cy="54"/>
            </a:xfrm>
            <a:prstGeom prst="ellipse">
              <a:avLst/>
            </a:prstGeom>
            <a:solidFill>
              <a:srgbClr val="000000"/>
            </a:solidFill>
            <a:ln w="9525">
              <a:solidFill>
                <a:srgbClr val="808080"/>
              </a:solidFill>
              <a:round/>
              <a:headEnd/>
              <a:tailEnd/>
            </a:ln>
          </p:spPr>
          <p:txBody>
            <a:bodyPr/>
            <a:lstStyle/>
            <a:p>
              <a:endParaRPr lang="it-IT"/>
            </a:p>
          </p:txBody>
        </p:sp>
        <p:sp>
          <p:nvSpPr>
            <p:cNvPr id="194573" name="Oval 13"/>
            <p:cNvSpPr>
              <a:spLocks noChangeArrowheads="1"/>
            </p:cNvSpPr>
            <p:nvPr/>
          </p:nvSpPr>
          <p:spPr bwMode="auto">
            <a:xfrm>
              <a:off x="2370" y="1202"/>
              <a:ext cx="54" cy="54"/>
            </a:xfrm>
            <a:prstGeom prst="ellipse">
              <a:avLst/>
            </a:prstGeom>
            <a:solidFill>
              <a:srgbClr val="000000"/>
            </a:solidFill>
            <a:ln w="9525">
              <a:solidFill>
                <a:srgbClr val="808080"/>
              </a:solidFill>
              <a:round/>
              <a:headEnd/>
              <a:tailEnd/>
            </a:ln>
          </p:spPr>
          <p:txBody>
            <a:bodyPr/>
            <a:lstStyle/>
            <a:p>
              <a:endParaRPr lang="it-IT"/>
            </a:p>
          </p:txBody>
        </p:sp>
        <p:sp>
          <p:nvSpPr>
            <p:cNvPr id="194574" name="Oval 14"/>
            <p:cNvSpPr>
              <a:spLocks noChangeArrowheads="1"/>
            </p:cNvSpPr>
            <p:nvPr/>
          </p:nvSpPr>
          <p:spPr bwMode="auto">
            <a:xfrm>
              <a:off x="2604" y="2462"/>
              <a:ext cx="54" cy="54"/>
            </a:xfrm>
            <a:prstGeom prst="ellipse">
              <a:avLst/>
            </a:prstGeom>
            <a:solidFill>
              <a:srgbClr val="000000"/>
            </a:solidFill>
            <a:ln w="9525">
              <a:solidFill>
                <a:srgbClr val="808080"/>
              </a:solidFill>
              <a:round/>
              <a:headEnd/>
              <a:tailEnd/>
            </a:ln>
          </p:spPr>
          <p:txBody>
            <a:bodyPr/>
            <a:lstStyle/>
            <a:p>
              <a:endParaRPr lang="it-IT"/>
            </a:p>
          </p:txBody>
        </p:sp>
        <p:sp>
          <p:nvSpPr>
            <p:cNvPr id="194575" name="Oval 15"/>
            <p:cNvSpPr>
              <a:spLocks noChangeArrowheads="1"/>
            </p:cNvSpPr>
            <p:nvPr/>
          </p:nvSpPr>
          <p:spPr bwMode="auto">
            <a:xfrm>
              <a:off x="2604" y="2270"/>
              <a:ext cx="54" cy="54"/>
            </a:xfrm>
            <a:prstGeom prst="ellipse">
              <a:avLst/>
            </a:prstGeom>
            <a:solidFill>
              <a:srgbClr val="000000"/>
            </a:solidFill>
            <a:ln w="9525">
              <a:solidFill>
                <a:srgbClr val="808080"/>
              </a:solidFill>
              <a:round/>
              <a:headEnd/>
              <a:tailEnd/>
            </a:ln>
          </p:spPr>
          <p:txBody>
            <a:bodyPr/>
            <a:lstStyle/>
            <a:p>
              <a:endParaRPr lang="it-IT"/>
            </a:p>
          </p:txBody>
        </p:sp>
        <p:sp>
          <p:nvSpPr>
            <p:cNvPr id="194576" name="Oval 16"/>
            <p:cNvSpPr>
              <a:spLocks noChangeArrowheads="1"/>
            </p:cNvSpPr>
            <p:nvPr/>
          </p:nvSpPr>
          <p:spPr bwMode="auto">
            <a:xfrm>
              <a:off x="2604" y="1976"/>
              <a:ext cx="54" cy="54"/>
            </a:xfrm>
            <a:prstGeom prst="ellipse">
              <a:avLst/>
            </a:prstGeom>
            <a:solidFill>
              <a:srgbClr val="000000"/>
            </a:solidFill>
            <a:ln w="9525">
              <a:solidFill>
                <a:srgbClr val="808080"/>
              </a:solidFill>
              <a:round/>
              <a:headEnd/>
              <a:tailEnd/>
            </a:ln>
          </p:spPr>
          <p:txBody>
            <a:bodyPr/>
            <a:lstStyle/>
            <a:p>
              <a:endParaRPr lang="it-IT"/>
            </a:p>
          </p:txBody>
        </p:sp>
        <p:sp>
          <p:nvSpPr>
            <p:cNvPr id="194577" name="Oval 17"/>
            <p:cNvSpPr>
              <a:spLocks noChangeArrowheads="1"/>
            </p:cNvSpPr>
            <p:nvPr/>
          </p:nvSpPr>
          <p:spPr bwMode="auto">
            <a:xfrm>
              <a:off x="2844" y="1508"/>
              <a:ext cx="54" cy="54"/>
            </a:xfrm>
            <a:prstGeom prst="ellipse">
              <a:avLst/>
            </a:prstGeom>
            <a:solidFill>
              <a:srgbClr val="000000"/>
            </a:solidFill>
            <a:ln w="9525">
              <a:solidFill>
                <a:srgbClr val="808080"/>
              </a:solidFill>
              <a:round/>
              <a:headEnd/>
              <a:tailEnd/>
            </a:ln>
          </p:spPr>
          <p:txBody>
            <a:bodyPr/>
            <a:lstStyle/>
            <a:p>
              <a:endParaRPr lang="it-IT"/>
            </a:p>
          </p:txBody>
        </p:sp>
        <p:sp>
          <p:nvSpPr>
            <p:cNvPr id="194578" name="Oval 18"/>
            <p:cNvSpPr>
              <a:spLocks noChangeArrowheads="1"/>
            </p:cNvSpPr>
            <p:nvPr/>
          </p:nvSpPr>
          <p:spPr bwMode="auto">
            <a:xfrm>
              <a:off x="2844" y="1910"/>
              <a:ext cx="54" cy="54"/>
            </a:xfrm>
            <a:prstGeom prst="ellipse">
              <a:avLst/>
            </a:prstGeom>
            <a:solidFill>
              <a:srgbClr val="000000"/>
            </a:solidFill>
            <a:ln w="9525">
              <a:solidFill>
                <a:srgbClr val="808080"/>
              </a:solidFill>
              <a:round/>
              <a:headEnd/>
              <a:tailEnd/>
            </a:ln>
          </p:spPr>
          <p:txBody>
            <a:bodyPr/>
            <a:lstStyle/>
            <a:p>
              <a:endParaRPr lang="it-IT"/>
            </a:p>
          </p:txBody>
        </p:sp>
        <p:sp>
          <p:nvSpPr>
            <p:cNvPr id="194579" name="Oval 19"/>
            <p:cNvSpPr>
              <a:spLocks noChangeArrowheads="1"/>
            </p:cNvSpPr>
            <p:nvPr/>
          </p:nvSpPr>
          <p:spPr bwMode="auto">
            <a:xfrm>
              <a:off x="2844" y="1550"/>
              <a:ext cx="54" cy="54"/>
            </a:xfrm>
            <a:prstGeom prst="ellipse">
              <a:avLst/>
            </a:prstGeom>
            <a:solidFill>
              <a:srgbClr val="000000"/>
            </a:solidFill>
            <a:ln w="9525">
              <a:solidFill>
                <a:srgbClr val="808080"/>
              </a:solidFill>
              <a:round/>
              <a:headEnd/>
              <a:tailEnd/>
            </a:ln>
          </p:spPr>
          <p:txBody>
            <a:bodyPr/>
            <a:lstStyle/>
            <a:p>
              <a:endParaRPr lang="it-IT"/>
            </a:p>
          </p:txBody>
        </p:sp>
        <p:sp>
          <p:nvSpPr>
            <p:cNvPr id="194580" name="Oval 20"/>
            <p:cNvSpPr>
              <a:spLocks noChangeArrowheads="1"/>
            </p:cNvSpPr>
            <p:nvPr/>
          </p:nvSpPr>
          <p:spPr bwMode="auto">
            <a:xfrm>
              <a:off x="3078" y="1700"/>
              <a:ext cx="54" cy="54"/>
            </a:xfrm>
            <a:prstGeom prst="ellipse">
              <a:avLst/>
            </a:prstGeom>
            <a:solidFill>
              <a:srgbClr val="000000"/>
            </a:solidFill>
            <a:ln w="9525">
              <a:solidFill>
                <a:srgbClr val="808080"/>
              </a:solidFill>
              <a:round/>
              <a:headEnd/>
              <a:tailEnd/>
            </a:ln>
          </p:spPr>
          <p:txBody>
            <a:bodyPr/>
            <a:lstStyle/>
            <a:p>
              <a:endParaRPr lang="it-IT"/>
            </a:p>
          </p:txBody>
        </p:sp>
        <p:sp>
          <p:nvSpPr>
            <p:cNvPr id="194581" name="Oval 21"/>
            <p:cNvSpPr>
              <a:spLocks noChangeArrowheads="1"/>
            </p:cNvSpPr>
            <p:nvPr/>
          </p:nvSpPr>
          <p:spPr bwMode="auto">
            <a:xfrm>
              <a:off x="3078" y="2354"/>
              <a:ext cx="54" cy="54"/>
            </a:xfrm>
            <a:prstGeom prst="ellipse">
              <a:avLst/>
            </a:prstGeom>
            <a:solidFill>
              <a:srgbClr val="000000"/>
            </a:solidFill>
            <a:ln w="9525">
              <a:solidFill>
                <a:srgbClr val="808080"/>
              </a:solidFill>
              <a:round/>
              <a:headEnd/>
              <a:tailEnd/>
            </a:ln>
          </p:spPr>
          <p:txBody>
            <a:bodyPr/>
            <a:lstStyle/>
            <a:p>
              <a:endParaRPr lang="it-IT"/>
            </a:p>
          </p:txBody>
        </p:sp>
        <p:sp>
          <p:nvSpPr>
            <p:cNvPr id="194582" name="Oval 22"/>
            <p:cNvSpPr>
              <a:spLocks noChangeArrowheads="1"/>
            </p:cNvSpPr>
            <p:nvPr/>
          </p:nvSpPr>
          <p:spPr bwMode="auto">
            <a:xfrm>
              <a:off x="3078" y="2030"/>
              <a:ext cx="54" cy="54"/>
            </a:xfrm>
            <a:prstGeom prst="ellipse">
              <a:avLst/>
            </a:prstGeom>
            <a:solidFill>
              <a:srgbClr val="000000"/>
            </a:solidFill>
            <a:ln w="9525">
              <a:solidFill>
                <a:srgbClr val="808080"/>
              </a:solidFill>
              <a:round/>
              <a:headEnd/>
              <a:tailEnd/>
            </a:ln>
          </p:spPr>
          <p:txBody>
            <a:bodyPr/>
            <a:lstStyle/>
            <a:p>
              <a:endParaRPr lang="it-IT"/>
            </a:p>
          </p:txBody>
        </p:sp>
        <p:sp>
          <p:nvSpPr>
            <p:cNvPr id="194583" name="Oval 23"/>
            <p:cNvSpPr>
              <a:spLocks noChangeArrowheads="1"/>
            </p:cNvSpPr>
            <p:nvPr/>
          </p:nvSpPr>
          <p:spPr bwMode="auto">
            <a:xfrm>
              <a:off x="3312" y="2240"/>
              <a:ext cx="54" cy="54"/>
            </a:xfrm>
            <a:prstGeom prst="ellipse">
              <a:avLst/>
            </a:prstGeom>
            <a:solidFill>
              <a:srgbClr val="000000"/>
            </a:solidFill>
            <a:ln w="9525">
              <a:solidFill>
                <a:srgbClr val="808080"/>
              </a:solidFill>
              <a:round/>
              <a:headEnd/>
              <a:tailEnd/>
            </a:ln>
          </p:spPr>
          <p:txBody>
            <a:bodyPr/>
            <a:lstStyle/>
            <a:p>
              <a:endParaRPr lang="it-IT"/>
            </a:p>
          </p:txBody>
        </p:sp>
        <p:sp>
          <p:nvSpPr>
            <p:cNvPr id="194584" name="Oval 24"/>
            <p:cNvSpPr>
              <a:spLocks noChangeArrowheads="1"/>
            </p:cNvSpPr>
            <p:nvPr/>
          </p:nvSpPr>
          <p:spPr bwMode="auto">
            <a:xfrm>
              <a:off x="3312" y="2882"/>
              <a:ext cx="54" cy="54"/>
            </a:xfrm>
            <a:prstGeom prst="ellipse">
              <a:avLst/>
            </a:prstGeom>
            <a:solidFill>
              <a:srgbClr val="000000"/>
            </a:solidFill>
            <a:ln w="9525">
              <a:solidFill>
                <a:srgbClr val="808080"/>
              </a:solidFill>
              <a:round/>
              <a:headEnd/>
              <a:tailEnd/>
            </a:ln>
          </p:spPr>
          <p:txBody>
            <a:bodyPr/>
            <a:lstStyle/>
            <a:p>
              <a:endParaRPr lang="it-IT"/>
            </a:p>
          </p:txBody>
        </p:sp>
        <p:sp>
          <p:nvSpPr>
            <p:cNvPr id="194585" name="Oval 25"/>
            <p:cNvSpPr>
              <a:spLocks noChangeArrowheads="1"/>
            </p:cNvSpPr>
            <p:nvPr/>
          </p:nvSpPr>
          <p:spPr bwMode="auto">
            <a:xfrm>
              <a:off x="3312" y="2324"/>
              <a:ext cx="54" cy="54"/>
            </a:xfrm>
            <a:prstGeom prst="ellipse">
              <a:avLst/>
            </a:prstGeom>
            <a:solidFill>
              <a:srgbClr val="000000"/>
            </a:solidFill>
            <a:ln w="9525">
              <a:solidFill>
                <a:srgbClr val="808080"/>
              </a:solidFill>
              <a:round/>
              <a:headEnd/>
              <a:tailEnd/>
            </a:ln>
          </p:spPr>
          <p:txBody>
            <a:bodyPr/>
            <a:lstStyle/>
            <a:p>
              <a:endParaRPr lang="it-IT"/>
            </a:p>
          </p:txBody>
        </p:sp>
        <p:sp>
          <p:nvSpPr>
            <p:cNvPr id="194586" name="Oval 26"/>
            <p:cNvSpPr>
              <a:spLocks noChangeArrowheads="1"/>
            </p:cNvSpPr>
            <p:nvPr/>
          </p:nvSpPr>
          <p:spPr bwMode="auto">
            <a:xfrm>
              <a:off x="3546" y="2972"/>
              <a:ext cx="54" cy="54"/>
            </a:xfrm>
            <a:prstGeom prst="ellipse">
              <a:avLst/>
            </a:prstGeom>
            <a:solidFill>
              <a:srgbClr val="000000"/>
            </a:solidFill>
            <a:ln w="9525">
              <a:solidFill>
                <a:srgbClr val="808080"/>
              </a:solidFill>
              <a:round/>
              <a:headEnd/>
              <a:tailEnd/>
            </a:ln>
          </p:spPr>
          <p:txBody>
            <a:bodyPr/>
            <a:lstStyle/>
            <a:p>
              <a:endParaRPr lang="it-IT"/>
            </a:p>
          </p:txBody>
        </p:sp>
        <p:sp>
          <p:nvSpPr>
            <p:cNvPr id="194587" name="Oval 27"/>
            <p:cNvSpPr>
              <a:spLocks noChangeArrowheads="1"/>
            </p:cNvSpPr>
            <p:nvPr/>
          </p:nvSpPr>
          <p:spPr bwMode="auto">
            <a:xfrm>
              <a:off x="3546" y="2000"/>
              <a:ext cx="54" cy="54"/>
            </a:xfrm>
            <a:prstGeom prst="ellipse">
              <a:avLst/>
            </a:prstGeom>
            <a:solidFill>
              <a:srgbClr val="000000"/>
            </a:solidFill>
            <a:ln w="9525">
              <a:solidFill>
                <a:srgbClr val="808080"/>
              </a:solidFill>
              <a:round/>
              <a:headEnd/>
              <a:tailEnd/>
            </a:ln>
          </p:spPr>
          <p:txBody>
            <a:bodyPr/>
            <a:lstStyle/>
            <a:p>
              <a:endParaRPr lang="it-IT"/>
            </a:p>
          </p:txBody>
        </p:sp>
        <p:sp>
          <p:nvSpPr>
            <p:cNvPr id="194588" name="Oval 28"/>
            <p:cNvSpPr>
              <a:spLocks noChangeArrowheads="1"/>
            </p:cNvSpPr>
            <p:nvPr/>
          </p:nvSpPr>
          <p:spPr bwMode="auto">
            <a:xfrm>
              <a:off x="3546" y="2492"/>
              <a:ext cx="54" cy="54"/>
            </a:xfrm>
            <a:prstGeom prst="ellipse">
              <a:avLst/>
            </a:prstGeom>
            <a:solidFill>
              <a:srgbClr val="000000"/>
            </a:solidFill>
            <a:ln w="9525">
              <a:solidFill>
                <a:srgbClr val="808080"/>
              </a:solidFill>
              <a:round/>
              <a:headEnd/>
              <a:tailEnd/>
            </a:ln>
          </p:spPr>
          <p:txBody>
            <a:bodyPr/>
            <a:lstStyle/>
            <a:p>
              <a:endParaRPr lang="it-IT"/>
            </a:p>
          </p:txBody>
        </p:sp>
        <p:sp>
          <p:nvSpPr>
            <p:cNvPr id="194589" name="Oval 29"/>
            <p:cNvSpPr>
              <a:spLocks noChangeArrowheads="1"/>
            </p:cNvSpPr>
            <p:nvPr/>
          </p:nvSpPr>
          <p:spPr bwMode="auto">
            <a:xfrm>
              <a:off x="3780"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4590" name="Oval 30"/>
            <p:cNvSpPr>
              <a:spLocks noChangeArrowheads="1"/>
            </p:cNvSpPr>
            <p:nvPr/>
          </p:nvSpPr>
          <p:spPr bwMode="auto">
            <a:xfrm>
              <a:off x="3780" y="2216"/>
              <a:ext cx="54" cy="54"/>
            </a:xfrm>
            <a:prstGeom prst="ellipse">
              <a:avLst/>
            </a:prstGeom>
            <a:solidFill>
              <a:srgbClr val="000000"/>
            </a:solidFill>
            <a:ln w="9525">
              <a:solidFill>
                <a:srgbClr val="808080"/>
              </a:solidFill>
              <a:round/>
              <a:headEnd/>
              <a:tailEnd/>
            </a:ln>
          </p:spPr>
          <p:txBody>
            <a:bodyPr/>
            <a:lstStyle/>
            <a:p>
              <a:endParaRPr lang="it-IT"/>
            </a:p>
          </p:txBody>
        </p:sp>
        <p:sp>
          <p:nvSpPr>
            <p:cNvPr id="194591" name="Oval 31"/>
            <p:cNvSpPr>
              <a:spLocks noChangeArrowheads="1"/>
            </p:cNvSpPr>
            <p:nvPr/>
          </p:nvSpPr>
          <p:spPr bwMode="auto">
            <a:xfrm>
              <a:off x="4014"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4592" name="Oval 32"/>
            <p:cNvSpPr>
              <a:spLocks noChangeArrowheads="1"/>
            </p:cNvSpPr>
            <p:nvPr/>
          </p:nvSpPr>
          <p:spPr bwMode="auto">
            <a:xfrm>
              <a:off x="4014" y="2486"/>
              <a:ext cx="54" cy="54"/>
            </a:xfrm>
            <a:prstGeom prst="ellipse">
              <a:avLst/>
            </a:prstGeom>
            <a:solidFill>
              <a:srgbClr val="000000"/>
            </a:solidFill>
            <a:ln w="9525">
              <a:solidFill>
                <a:srgbClr val="808080"/>
              </a:solidFill>
              <a:round/>
              <a:headEnd/>
              <a:tailEnd/>
            </a:ln>
          </p:spPr>
          <p:txBody>
            <a:bodyPr/>
            <a:lstStyle/>
            <a:p>
              <a:endParaRPr lang="it-IT"/>
            </a:p>
          </p:txBody>
        </p:sp>
      </p:grpSp>
      <p:grpSp>
        <p:nvGrpSpPr>
          <p:cNvPr id="194593" name="Group 33"/>
          <p:cNvGrpSpPr>
            <a:grpSpLocks/>
          </p:cNvGrpSpPr>
          <p:nvPr/>
        </p:nvGrpSpPr>
        <p:grpSpPr bwMode="auto">
          <a:xfrm>
            <a:off x="2190750" y="1641475"/>
            <a:ext cx="4321175" cy="4283075"/>
            <a:chOff x="1380" y="1034"/>
            <a:chExt cx="2722" cy="2698"/>
          </a:xfrm>
        </p:grpSpPr>
        <p:sp>
          <p:nvSpPr>
            <p:cNvPr id="194594" name="Rectangle 34"/>
            <p:cNvSpPr>
              <a:spLocks noChangeArrowheads="1"/>
            </p:cNvSpPr>
            <p:nvPr/>
          </p:nvSpPr>
          <p:spPr bwMode="auto">
            <a:xfrm>
              <a:off x="2292" y="3444"/>
              <a:ext cx="11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b="1">
                  <a:latin typeface="Arial" panose="020B0604020202020204" pitchFamily="34" charset="0"/>
                </a:rPr>
                <a:t>voto esami</a:t>
              </a:r>
            </a:p>
          </p:txBody>
        </p:sp>
        <p:sp>
          <p:nvSpPr>
            <p:cNvPr id="194595" name="Rectangle 35"/>
            <p:cNvSpPr>
              <a:spLocks noChangeArrowheads="1"/>
            </p:cNvSpPr>
            <p:nvPr/>
          </p:nvSpPr>
          <p:spPr bwMode="auto">
            <a:xfrm>
              <a:off x="1698" y="1100"/>
              <a:ext cx="2346"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94596" name="Rectangle 36"/>
            <p:cNvSpPr>
              <a:spLocks noChangeArrowheads="1"/>
            </p:cNvSpPr>
            <p:nvPr/>
          </p:nvSpPr>
          <p:spPr bwMode="auto">
            <a:xfrm>
              <a:off x="1698" y="1100"/>
              <a:ext cx="2346" cy="195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4597" name="Line 37"/>
            <p:cNvSpPr>
              <a:spLocks noChangeShapeType="1"/>
            </p:cNvSpPr>
            <p:nvPr/>
          </p:nvSpPr>
          <p:spPr bwMode="auto">
            <a:xfrm>
              <a:off x="1698" y="1100"/>
              <a:ext cx="1" cy="19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598" name="Line 38"/>
            <p:cNvSpPr>
              <a:spLocks noChangeShapeType="1"/>
            </p:cNvSpPr>
            <p:nvPr/>
          </p:nvSpPr>
          <p:spPr bwMode="auto">
            <a:xfrm>
              <a:off x="1698" y="3056"/>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599" name="Line 39"/>
            <p:cNvSpPr>
              <a:spLocks noChangeShapeType="1"/>
            </p:cNvSpPr>
            <p:nvPr/>
          </p:nvSpPr>
          <p:spPr bwMode="auto">
            <a:xfrm>
              <a:off x="1698" y="2078"/>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00" name="Line 40"/>
            <p:cNvSpPr>
              <a:spLocks noChangeShapeType="1"/>
            </p:cNvSpPr>
            <p:nvPr/>
          </p:nvSpPr>
          <p:spPr bwMode="auto">
            <a:xfrm>
              <a:off x="1698" y="1100"/>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01" name="Line 41"/>
            <p:cNvSpPr>
              <a:spLocks noChangeShapeType="1"/>
            </p:cNvSpPr>
            <p:nvPr/>
          </p:nvSpPr>
          <p:spPr bwMode="auto">
            <a:xfrm>
              <a:off x="1698" y="3056"/>
              <a:ext cx="23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02" name="Line 42"/>
            <p:cNvSpPr>
              <a:spLocks noChangeShapeType="1"/>
            </p:cNvSpPr>
            <p:nvPr/>
          </p:nvSpPr>
          <p:spPr bwMode="auto">
            <a:xfrm flipV="1">
              <a:off x="1698" y="3056"/>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03" name="Line 43"/>
            <p:cNvSpPr>
              <a:spLocks noChangeShapeType="1"/>
            </p:cNvSpPr>
            <p:nvPr/>
          </p:nvSpPr>
          <p:spPr bwMode="auto">
            <a:xfrm flipV="1">
              <a:off x="2874" y="3056"/>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04" name="Line 44"/>
            <p:cNvSpPr>
              <a:spLocks noChangeShapeType="1"/>
            </p:cNvSpPr>
            <p:nvPr/>
          </p:nvSpPr>
          <p:spPr bwMode="auto">
            <a:xfrm flipV="1">
              <a:off x="4044" y="3056"/>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05" name="Oval 45"/>
            <p:cNvSpPr>
              <a:spLocks noChangeArrowheads="1"/>
            </p:cNvSpPr>
            <p:nvPr/>
          </p:nvSpPr>
          <p:spPr bwMode="auto">
            <a:xfrm>
              <a:off x="3780"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4606" name="Oval 46"/>
            <p:cNvSpPr>
              <a:spLocks noChangeArrowheads="1"/>
            </p:cNvSpPr>
            <p:nvPr/>
          </p:nvSpPr>
          <p:spPr bwMode="auto">
            <a:xfrm>
              <a:off x="4014"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4607" name="Rectangle 47"/>
            <p:cNvSpPr>
              <a:spLocks noChangeArrowheads="1"/>
            </p:cNvSpPr>
            <p:nvPr/>
          </p:nvSpPr>
          <p:spPr bwMode="auto">
            <a:xfrm>
              <a:off x="1446" y="2990"/>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0.0</a:t>
              </a:r>
              <a:endParaRPr lang="it-IT" altLang="it-IT"/>
            </a:p>
          </p:txBody>
        </p:sp>
        <p:sp>
          <p:nvSpPr>
            <p:cNvPr id="194608" name="Rectangle 48"/>
            <p:cNvSpPr>
              <a:spLocks noChangeArrowheads="1"/>
            </p:cNvSpPr>
            <p:nvPr/>
          </p:nvSpPr>
          <p:spPr bwMode="auto">
            <a:xfrm>
              <a:off x="1446" y="2012"/>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5.0</a:t>
              </a:r>
              <a:endParaRPr lang="it-IT" altLang="it-IT"/>
            </a:p>
          </p:txBody>
        </p:sp>
        <p:sp>
          <p:nvSpPr>
            <p:cNvPr id="194609" name="Rectangle 49"/>
            <p:cNvSpPr>
              <a:spLocks noChangeArrowheads="1"/>
            </p:cNvSpPr>
            <p:nvPr/>
          </p:nvSpPr>
          <p:spPr bwMode="auto">
            <a:xfrm>
              <a:off x="1380" y="1034"/>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10.0</a:t>
              </a:r>
              <a:endParaRPr lang="it-IT" altLang="it-IT"/>
            </a:p>
          </p:txBody>
        </p:sp>
        <p:sp>
          <p:nvSpPr>
            <p:cNvPr id="194610" name="Rectangle 50"/>
            <p:cNvSpPr>
              <a:spLocks noChangeArrowheads="1"/>
            </p:cNvSpPr>
            <p:nvPr/>
          </p:nvSpPr>
          <p:spPr bwMode="auto">
            <a:xfrm>
              <a:off x="1668" y="315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0</a:t>
              </a:r>
              <a:endParaRPr lang="it-IT" altLang="it-IT"/>
            </a:p>
          </p:txBody>
        </p:sp>
        <p:sp>
          <p:nvSpPr>
            <p:cNvPr id="194611" name="Rectangle 51"/>
            <p:cNvSpPr>
              <a:spLocks noChangeArrowheads="1"/>
            </p:cNvSpPr>
            <p:nvPr/>
          </p:nvSpPr>
          <p:spPr bwMode="auto">
            <a:xfrm>
              <a:off x="2844" y="3158"/>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10</a:t>
              </a:r>
              <a:endParaRPr lang="it-IT" altLang="it-IT"/>
            </a:p>
          </p:txBody>
        </p:sp>
        <p:sp>
          <p:nvSpPr>
            <p:cNvPr id="194612" name="Rectangle 52"/>
            <p:cNvSpPr>
              <a:spLocks noChangeArrowheads="1"/>
            </p:cNvSpPr>
            <p:nvPr/>
          </p:nvSpPr>
          <p:spPr bwMode="auto">
            <a:xfrm>
              <a:off x="3978" y="3158"/>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30</a:t>
              </a:r>
              <a:endParaRPr lang="it-IT" altLang="it-IT"/>
            </a:p>
          </p:txBody>
        </p:sp>
      </p:grpSp>
    </p:spTree>
    <p:extLst>
      <p:ext uri="{BB962C8B-B14F-4D97-AF65-F5344CB8AC3E}">
        <p14:creationId xmlns:p14="http://schemas.microsoft.com/office/powerpoint/2010/main" val="3524617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945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94564"/>
                                        </p:tgtEl>
                                        <p:attrNameLst>
                                          <p:attrName>style.visibility</p:attrName>
                                        </p:attrNameLst>
                                      </p:cBhvr>
                                      <p:to>
                                        <p:strVal val="visible"/>
                                      </p:to>
                                    </p:set>
                                    <p:animEffect transition="in" filter="wipe(left)">
                                      <p:cBhvr>
                                        <p:cTn id="11" dur="5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0002"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27110" t="30013" r="43643" b="17816"/>
          <a:stretch>
            <a:fillRect/>
          </a:stretch>
        </p:blipFill>
        <p:spPr bwMode="auto">
          <a:xfrm>
            <a:off x="3005138" y="1876425"/>
            <a:ext cx="31337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831263"/>
      </p:ext>
    </p:extLst>
  </p:cSld>
  <p:clrMapOvr>
    <a:masterClrMapping/>
  </p:clrMapOvr>
  <p:transition advTm="20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4111625" y="3227388"/>
            <a:ext cx="8350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b="1">
                <a:solidFill>
                  <a:srgbClr val="000000"/>
                </a:solidFill>
                <a:latin typeface="Verdana" panose="020B0604030504040204" pitchFamily="34" charset="0"/>
              </a:rPr>
              <a:t>gioia</a:t>
            </a:r>
            <a:endParaRPr lang="en-US" altLang="it-IT" b="1">
              <a:solidFill>
                <a:srgbClr val="000000"/>
              </a:solidFill>
              <a:latin typeface="Verdana" panose="020B0604030504040204" pitchFamily="34" charset="0"/>
            </a:endParaRPr>
          </a:p>
        </p:txBody>
      </p:sp>
    </p:spTree>
    <p:extLst>
      <p:ext uri="{BB962C8B-B14F-4D97-AF65-F5344CB8AC3E}">
        <p14:creationId xmlns:p14="http://schemas.microsoft.com/office/powerpoint/2010/main" val="2000024841"/>
      </p:ext>
    </p:extLst>
  </p:cSld>
  <p:clrMapOvr>
    <a:masterClrMapping/>
  </p:clrMapOvr>
  <p:transition advTm="100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201613" y="127000"/>
            <a:ext cx="45323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4400" b="1">
                <a:solidFill>
                  <a:srgbClr val="333399"/>
                </a:solidFill>
                <a:latin typeface="Arial" panose="020B0604020202020204" pitchFamily="34" charset="0"/>
              </a:rPr>
              <a:t>effetto del </a:t>
            </a:r>
            <a:r>
              <a:rPr lang="it-IT" altLang="it-IT" sz="4400" b="1" i="1">
                <a:solidFill>
                  <a:srgbClr val="FF9900"/>
                </a:solidFill>
                <a:latin typeface="Arial" panose="020B0604020202020204" pitchFamily="34" charset="0"/>
              </a:rPr>
              <a:t>prime</a:t>
            </a:r>
          </a:p>
        </p:txBody>
      </p:sp>
      <p:grpSp>
        <p:nvGrpSpPr>
          <p:cNvPr id="644100" name="Group 4"/>
          <p:cNvGrpSpPr>
            <a:grpSpLocks/>
          </p:cNvGrpSpPr>
          <p:nvPr/>
        </p:nvGrpSpPr>
        <p:grpSpPr bwMode="auto">
          <a:xfrm>
            <a:off x="1443038" y="2968625"/>
            <a:ext cx="1816100" cy="779463"/>
            <a:chOff x="1545" y="2142"/>
            <a:chExt cx="1247" cy="535"/>
          </a:xfrm>
        </p:grpSpPr>
        <p:pic>
          <p:nvPicPr>
            <p:cNvPr id="644101" name="Picture 5"/>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27110" t="30013" r="43643" b="17816"/>
            <a:stretch>
              <a:fillRect/>
            </a:stretch>
          </p:blipFill>
          <p:spPr bwMode="auto">
            <a:xfrm>
              <a:off x="1545" y="2142"/>
              <a:ext cx="534" cy="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4102" name="Text Box 6"/>
            <p:cNvSpPr txBox="1">
              <a:spLocks noChangeArrowheads="1"/>
            </p:cNvSpPr>
            <p:nvPr/>
          </p:nvSpPr>
          <p:spPr bwMode="auto">
            <a:xfrm>
              <a:off x="2186" y="2293"/>
              <a:ext cx="6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a:solidFill>
                    <a:srgbClr val="000000"/>
                  </a:solidFill>
                  <a:latin typeface="Arial" panose="020B0604020202020204" pitchFamily="34" charset="0"/>
                </a:rPr>
                <a:t>&amp; gioia</a:t>
              </a:r>
            </a:p>
          </p:txBody>
        </p:sp>
      </p:grpSp>
      <p:grpSp>
        <p:nvGrpSpPr>
          <p:cNvPr id="644103" name="Group 7"/>
          <p:cNvGrpSpPr>
            <a:grpSpLocks/>
          </p:cNvGrpSpPr>
          <p:nvPr/>
        </p:nvGrpSpPr>
        <p:grpSpPr bwMode="auto">
          <a:xfrm>
            <a:off x="1406525" y="4003675"/>
            <a:ext cx="1822450" cy="693738"/>
            <a:chOff x="1579" y="2882"/>
            <a:chExt cx="1252" cy="476"/>
          </a:xfrm>
        </p:grpSpPr>
        <p:sp>
          <p:nvSpPr>
            <p:cNvPr id="644104" name="Text Box 8"/>
            <p:cNvSpPr txBox="1">
              <a:spLocks noChangeArrowheads="1"/>
            </p:cNvSpPr>
            <p:nvPr/>
          </p:nvSpPr>
          <p:spPr bwMode="auto">
            <a:xfrm>
              <a:off x="2155" y="3005"/>
              <a:ext cx="67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a:solidFill>
                    <a:srgbClr val="000000"/>
                  </a:solidFill>
                  <a:latin typeface="Arial" panose="020B0604020202020204" pitchFamily="34" charset="0"/>
                </a:rPr>
                <a:t>&amp; paura</a:t>
              </a:r>
            </a:p>
          </p:txBody>
        </p:sp>
        <p:pic>
          <p:nvPicPr>
            <p:cNvPr id="644105" name="Picture 9"/>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56682" t="30013" r="15434" b="17816"/>
            <a:stretch>
              <a:fillRect/>
            </a:stretch>
          </p:blipFill>
          <p:spPr bwMode="auto">
            <a:xfrm>
              <a:off x="1579" y="2882"/>
              <a:ext cx="453"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4106" name="Group 10"/>
          <p:cNvGrpSpPr>
            <a:grpSpLocks/>
          </p:cNvGrpSpPr>
          <p:nvPr/>
        </p:nvGrpSpPr>
        <p:grpSpPr bwMode="auto">
          <a:xfrm>
            <a:off x="3432175" y="2962275"/>
            <a:ext cx="1917700" cy="779463"/>
            <a:chOff x="3038" y="2180"/>
            <a:chExt cx="1316" cy="535"/>
          </a:xfrm>
        </p:grpSpPr>
        <p:pic>
          <p:nvPicPr>
            <p:cNvPr id="644107" name="Picture 11"/>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27110" t="30013" r="43643" b="17816"/>
            <a:stretch>
              <a:fillRect/>
            </a:stretch>
          </p:blipFill>
          <p:spPr bwMode="auto">
            <a:xfrm>
              <a:off x="3038" y="2180"/>
              <a:ext cx="534" cy="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4108" name="Text Box 12"/>
            <p:cNvSpPr txBox="1">
              <a:spLocks noChangeArrowheads="1"/>
            </p:cNvSpPr>
            <p:nvPr/>
          </p:nvSpPr>
          <p:spPr bwMode="auto">
            <a:xfrm>
              <a:off x="3679" y="2331"/>
              <a:ext cx="6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a:solidFill>
                    <a:srgbClr val="000000"/>
                  </a:solidFill>
                  <a:latin typeface="Arial" panose="020B0604020202020204" pitchFamily="34" charset="0"/>
                </a:rPr>
                <a:t>&amp; paura</a:t>
              </a:r>
            </a:p>
          </p:txBody>
        </p:sp>
      </p:grpSp>
      <p:grpSp>
        <p:nvGrpSpPr>
          <p:cNvPr id="644109" name="Group 13"/>
          <p:cNvGrpSpPr>
            <a:grpSpLocks/>
          </p:cNvGrpSpPr>
          <p:nvPr/>
        </p:nvGrpSpPr>
        <p:grpSpPr bwMode="auto">
          <a:xfrm>
            <a:off x="3514725" y="4011613"/>
            <a:ext cx="1722438" cy="693737"/>
            <a:chOff x="3072" y="2851"/>
            <a:chExt cx="1182" cy="476"/>
          </a:xfrm>
        </p:grpSpPr>
        <p:sp>
          <p:nvSpPr>
            <p:cNvPr id="644110" name="Text Box 14"/>
            <p:cNvSpPr txBox="1">
              <a:spLocks noChangeArrowheads="1"/>
            </p:cNvSpPr>
            <p:nvPr/>
          </p:nvSpPr>
          <p:spPr bwMode="auto">
            <a:xfrm>
              <a:off x="3648" y="2974"/>
              <a:ext cx="6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a:solidFill>
                    <a:srgbClr val="000000"/>
                  </a:solidFill>
                  <a:latin typeface="Arial" panose="020B0604020202020204" pitchFamily="34" charset="0"/>
                </a:rPr>
                <a:t>&amp; gioia</a:t>
              </a:r>
            </a:p>
          </p:txBody>
        </p:sp>
        <p:pic>
          <p:nvPicPr>
            <p:cNvPr id="644111" name="Picture 15"/>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56682" t="30013" r="15434" b="17816"/>
            <a:stretch>
              <a:fillRect/>
            </a:stretch>
          </p:blipFill>
          <p:spPr bwMode="auto">
            <a:xfrm>
              <a:off x="3072" y="2851"/>
              <a:ext cx="453"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4112" name="Group 16"/>
          <p:cNvGrpSpPr>
            <a:grpSpLocks/>
          </p:cNvGrpSpPr>
          <p:nvPr/>
        </p:nvGrpSpPr>
        <p:grpSpPr bwMode="auto">
          <a:xfrm>
            <a:off x="0" y="1990725"/>
            <a:ext cx="5400675" cy="2873375"/>
            <a:chOff x="504" y="1464"/>
            <a:chExt cx="3924" cy="2088"/>
          </a:xfrm>
        </p:grpSpPr>
        <p:sp>
          <p:nvSpPr>
            <p:cNvPr id="644113" name="Text Box 17"/>
            <p:cNvSpPr txBox="1">
              <a:spLocks noChangeArrowheads="1"/>
            </p:cNvSpPr>
            <p:nvPr/>
          </p:nvSpPr>
          <p:spPr bwMode="auto">
            <a:xfrm>
              <a:off x="1706" y="1506"/>
              <a:ext cx="2471"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b="1">
                  <a:solidFill>
                    <a:srgbClr val="000000"/>
                  </a:solidFill>
                  <a:latin typeface="Arial" panose="020B0604020202020204" pitchFamily="34" charset="0"/>
                </a:rPr>
                <a:t>   congruenza affettiva</a:t>
              </a:r>
            </a:p>
          </p:txBody>
        </p:sp>
        <p:grpSp>
          <p:nvGrpSpPr>
            <p:cNvPr id="644114" name="Group 18"/>
            <p:cNvGrpSpPr>
              <a:grpSpLocks/>
            </p:cNvGrpSpPr>
            <p:nvPr/>
          </p:nvGrpSpPr>
          <p:grpSpPr bwMode="auto">
            <a:xfrm>
              <a:off x="504" y="1464"/>
              <a:ext cx="3924" cy="2088"/>
              <a:chOff x="504" y="1656"/>
              <a:chExt cx="3924" cy="2088"/>
            </a:xfrm>
          </p:grpSpPr>
          <p:grpSp>
            <p:nvGrpSpPr>
              <p:cNvPr id="644115" name="Group 19"/>
              <p:cNvGrpSpPr>
                <a:grpSpLocks/>
              </p:cNvGrpSpPr>
              <p:nvPr/>
            </p:nvGrpSpPr>
            <p:grpSpPr bwMode="auto">
              <a:xfrm>
                <a:off x="504" y="1656"/>
                <a:ext cx="3924" cy="2088"/>
                <a:chOff x="504" y="1656"/>
                <a:chExt cx="3924" cy="2088"/>
              </a:xfrm>
            </p:grpSpPr>
            <p:grpSp>
              <p:nvGrpSpPr>
                <p:cNvPr id="644116" name="Group 20"/>
                <p:cNvGrpSpPr>
                  <a:grpSpLocks/>
                </p:cNvGrpSpPr>
                <p:nvPr/>
              </p:nvGrpSpPr>
              <p:grpSpPr bwMode="auto">
                <a:xfrm>
                  <a:off x="504" y="1656"/>
                  <a:ext cx="3924" cy="2088"/>
                  <a:chOff x="504" y="1128"/>
                  <a:chExt cx="3924" cy="2088"/>
                </a:xfrm>
              </p:grpSpPr>
              <p:grpSp>
                <p:nvGrpSpPr>
                  <p:cNvPr id="644117" name="Group 21"/>
                  <p:cNvGrpSpPr>
                    <a:grpSpLocks/>
                  </p:cNvGrpSpPr>
                  <p:nvPr/>
                </p:nvGrpSpPr>
                <p:grpSpPr bwMode="auto">
                  <a:xfrm>
                    <a:off x="504" y="1128"/>
                    <a:ext cx="3924" cy="2088"/>
                    <a:chOff x="504" y="1128"/>
                    <a:chExt cx="3924" cy="2088"/>
                  </a:xfrm>
                </p:grpSpPr>
                <p:grpSp>
                  <p:nvGrpSpPr>
                    <p:cNvPr id="644118" name="Group 22"/>
                    <p:cNvGrpSpPr>
                      <a:grpSpLocks/>
                    </p:cNvGrpSpPr>
                    <p:nvPr/>
                  </p:nvGrpSpPr>
                  <p:grpSpPr bwMode="auto">
                    <a:xfrm>
                      <a:off x="504" y="1128"/>
                      <a:ext cx="3924" cy="2088"/>
                      <a:chOff x="504" y="1080"/>
                      <a:chExt cx="3924" cy="2088"/>
                    </a:xfrm>
                  </p:grpSpPr>
                  <p:sp>
                    <p:nvSpPr>
                      <p:cNvPr id="644119" name="Rectangle 23"/>
                      <p:cNvSpPr>
                        <a:spLocks noChangeArrowheads="1"/>
                      </p:cNvSpPr>
                      <p:nvPr/>
                    </p:nvSpPr>
                    <p:spPr bwMode="auto">
                      <a:xfrm>
                        <a:off x="504" y="1752"/>
                        <a:ext cx="3924" cy="141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solidFill>
                            <a:srgbClr val="000000"/>
                          </a:solidFill>
                        </a:endParaRPr>
                      </a:p>
                    </p:txBody>
                  </p:sp>
                  <p:sp>
                    <p:nvSpPr>
                      <p:cNvPr id="644120" name="Rectangle 24"/>
                      <p:cNvSpPr>
                        <a:spLocks noChangeArrowheads="1"/>
                      </p:cNvSpPr>
                      <p:nvPr/>
                    </p:nvSpPr>
                    <p:spPr bwMode="auto">
                      <a:xfrm>
                        <a:off x="1404" y="1080"/>
                        <a:ext cx="3024" cy="20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solidFill>
                            <a:srgbClr val="000000"/>
                          </a:solidFill>
                        </a:endParaRPr>
                      </a:p>
                    </p:txBody>
                  </p:sp>
                </p:grpSp>
                <p:sp>
                  <p:nvSpPr>
                    <p:cNvPr id="644121" name="Line 25"/>
                    <p:cNvSpPr>
                      <a:spLocks noChangeShapeType="1"/>
                    </p:cNvSpPr>
                    <p:nvPr/>
                  </p:nvSpPr>
                  <p:spPr bwMode="auto">
                    <a:xfrm>
                      <a:off x="1404" y="1464"/>
                      <a:ext cx="3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000000"/>
                        </a:solidFill>
                      </a:endParaRPr>
                    </a:p>
                  </p:txBody>
                </p:sp>
              </p:grpSp>
              <p:sp>
                <p:nvSpPr>
                  <p:cNvPr id="644122" name="Line 26"/>
                  <p:cNvSpPr>
                    <a:spLocks noChangeShapeType="1"/>
                  </p:cNvSpPr>
                  <p:nvPr/>
                </p:nvSpPr>
                <p:spPr bwMode="auto">
                  <a:xfrm>
                    <a:off x="960" y="1800"/>
                    <a:ext cx="0" cy="14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000000"/>
                      </a:solidFill>
                    </a:endParaRPr>
                  </a:p>
                </p:txBody>
              </p:sp>
            </p:grpSp>
            <p:sp>
              <p:nvSpPr>
                <p:cNvPr id="644123" name="Line 27"/>
                <p:cNvSpPr>
                  <a:spLocks noChangeShapeType="1"/>
                </p:cNvSpPr>
                <p:nvPr/>
              </p:nvSpPr>
              <p:spPr bwMode="auto">
                <a:xfrm flipV="1">
                  <a:off x="2880" y="2004"/>
                  <a:ext cx="0" cy="17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000000"/>
                    </a:solidFill>
                  </a:endParaRPr>
                </a:p>
              </p:txBody>
            </p:sp>
          </p:grpSp>
          <p:sp>
            <p:nvSpPr>
              <p:cNvPr id="644124" name="Line 28"/>
              <p:cNvSpPr>
                <a:spLocks noChangeShapeType="1"/>
              </p:cNvSpPr>
              <p:nvPr/>
            </p:nvSpPr>
            <p:spPr bwMode="auto">
              <a:xfrm>
                <a:off x="960" y="2976"/>
                <a:ext cx="34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000000"/>
                  </a:solidFill>
                </a:endParaRPr>
              </a:p>
            </p:txBody>
          </p:sp>
        </p:grpSp>
        <p:sp>
          <p:nvSpPr>
            <p:cNvPr id="644125" name="Text Box 29"/>
            <p:cNvSpPr txBox="1">
              <a:spLocks noChangeArrowheads="1"/>
            </p:cNvSpPr>
            <p:nvPr/>
          </p:nvSpPr>
          <p:spPr bwMode="auto">
            <a:xfrm rot="16200000">
              <a:off x="99" y="2720"/>
              <a:ext cx="13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a:solidFill>
                    <a:srgbClr val="000000"/>
                  </a:solidFill>
                  <a:latin typeface="Arial" panose="020B0604020202020204" pitchFamily="34" charset="0"/>
                </a:rPr>
                <a:t>valenza prime</a:t>
              </a:r>
            </a:p>
          </p:txBody>
        </p:sp>
        <p:sp>
          <p:nvSpPr>
            <p:cNvPr id="644126" name="Text Box 30"/>
            <p:cNvSpPr txBox="1">
              <a:spLocks noChangeArrowheads="1"/>
            </p:cNvSpPr>
            <p:nvPr/>
          </p:nvSpPr>
          <p:spPr bwMode="auto">
            <a:xfrm>
              <a:off x="1719" y="1812"/>
              <a:ext cx="996"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solidFill>
                    <a:srgbClr val="000000"/>
                  </a:solidFill>
                  <a:latin typeface="Arial" panose="020B0604020202020204" pitchFamily="34" charset="0"/>
                </a:rPr>
                <a:t>presente</a:t>
              </a:r>
            </a:p>
          </p:txBody>
        </p:sp>
        <p:sp>
          <p:nvSpPr>
            <p:cNvPr id="644127" name="Text Box 31"/>
            <p:cNvSpPr txBox="1">
              <a:spLocks noChangeArrowheads="1"/>
            </p:cNvSpPr>
            <p:nvPr/>
          </p:nvSpPr>
          <p:spPr bwMode="auto">
            <a:xfrm>
              <a:off x="3355" y="1788"/>
              <a:ext cx="910"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solidFill>
                    <a:srgbClr val="000000"/>
                  </a:solidFill>
                  <a:latin typeface="Arial" panose="020B0604020202020204" pitchFamily="34" charset="0"/>
                </a:rPr>
                <a:t>assente</a:t>
              </a:r>
            </a:p>
          </p:txBody>
        </p:sp>
        <p:sp>
          <p:nvSpPr>
            <p:cNvPr id="644128" name="Text Box 32"/>
            <p:cNvSpPr txBox="1">
              <a:spLocks noChangeArrowheads="1"/>
            </p:cNvSpPr>
            <p:nvPr/>
          </p:nvSpPr>
          <p:spPr bwMode="auto">
            <a:xfrm>
              <a:off x="1070" y="2273"/>
              <a:ext cx="285"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a:solidFill>
                    <a:srgbClr val="000000"/>
                  </a:solidFill>
                  <a:latin typeface="Arial" panose="020B0604020202020204" pitchFamily="34" charset="0"/>
                </a:rPr>
                <a:t>+</a:t>
              </a:r>
            </a:p>
          </p:txBody>
        </p:sp>
        <p:sp>
          <p:nvSpPr>
            <p:cNvPr id="644129" name="Text Box 33"/>
            <p:cNvSpPr txBox="1">
              <a:spLocks noChangeArrowheads="1"/>
            </p:cNvSpPr>
            <p:nvPr/>
          </p:nvSpPr>
          <p:spPr bwMode="auto">
            <a:xfrm>
              <a:off x="1123" y="2974"/>
              <a:ext cx="221"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a:solidFill>
                    <a:srgbClr val="000000"/>
                  </a:solidFill>
                  <a:latin typeface="Arial" panose="020B0604020202020204" pitchFamily="34" charset="0"/>
                </a:rPr>
                <a:t>-</a:t>
              </a:r>
            </a:p>
          </p:txBody>
        </p:sp>
      </p:grpSp>
      <p:sp>
        <p:nvSpPr>
          <p:cNvPr id="644130" name="Rectangle 34"/>
          <p:cNvSpPr>
            <a:spLocks noChangeArrowheads="1"/>
          </p:cNvSpPr>
          <p:nvPr/>
        </p:nvSpPr>
        <p:spPr bwMode="auto">
          <a:xfrm>
            <a:off x="7351713" y="3175000"/>
            <a:ext cx="387350" cy="1236663"/>
          </a:xfrm>
          <a:prstGeom prst="rect">
            <a:avLst/>
          </a:prstGeom>
          <a:solidFill>
            <a:srgbClr val="FF99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endParaRPr lang="it-IT">
              <a:solidFill>
                <a:srgbClr val="000000"/>
              </a:solidFill>
            </a:endParaRPr>
          </a:p>
        </p:txBody>
      </p:sp>
      <p:sp>
        <p:nvSpPr>
          <p:cNvPr id="644131" name="Rectangle 35"/>
          <p:cNvSpPr>
            <a:spLocks noChangeArrowheads="1"/>
          </p:cNvSpPr>
          <p:nvPr/>
        </p:nvSpPr>
        <p:spPr bwMode="auto">
          <a:xfrm>
            <a:off x="8162925" y="2565400"/>
            <a:ext cx="407988" cy="1846263"/>
          </a:xfrm>
          <a:prstGeom prst="rect">
            <a:avLst/>
          </a:prstGeom>
          <a:solidFill>
            <a:srgbClr val="FF9900"/>
          </a:solidFill>
          <a:ln>
            <a:noFill/>
          </a:ln>
          <a:effectLst/>
          <a:extLs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endParaRPr lang="it-IT">
              <a:solidFill>
                <a:srgbClr val="000000"/>
              </a:solidFill>
            </a:endParaRPr>
          </a:p>
        </p:txBody>
      </p:sp>
      <p:grpSp>
        <p:nvGrpSpPr>
          <p:cNvPr id="644132" name="Group 36"/>
          <p:cNvGrpSpPr>
            <a:grpSpLocks/>
          </p:cNvGrpSpPr>
          <p:nvPr/>
        </p:nvGrpSpPr>
        <p:grpSpPr bwMode="auto">
          <a:xfrm>
            <a:off x="5440363" y="2184400"/>
            <a:ext cx="4367212" cy="3178175"/>
            <a:chOff x="908" y="1620"/>
            <a:chExt cx="2751" cy="2002"/>
          </a:xfrm>
        </p:grpSpPr>
        <p:sp>
          <p:nvSpPr>
            <p:cNvPr id="644133" name="Text Box 37"/>
            <p:cNvSpPr txBox="1">
              <a:spLocks noChangeArrowheads="1"/>
            </p:cNvSpPr>
            <p:nvPr/>
          </p:nvSpPr>
          <p:spPr bwMode="auto">
            <a:xfrm rot="16200000">
              <a:off x="552" y="2073"/>
              <a:ext cx="1232"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eaLnBrk="0" hangingPunct="0"/>
              <a:r>
                <a:rPr lang="it-IT" altLang="it-IT" sz="1800" b="1">
                  <a:solidFill>
                    <a:srgbClr val="000000"/>
                  </a:solidFill>
                  <a:latin typeface="Verdana" panose="020B0604030504040204" pitchFamily="34" charset="0"/>
                </a:rPr>
                <a:t>Tempo di </a:t>
              </a:r>
            </a:p>
            <a:p>
              <a:pPr algn="ctr" eaLnBrk="0" hangingPunct="0"/>
              <a:r>
                <a:rPr lang="it-IT" altLang="it-IT" sz="1800" b="1">
                  <a:solidFill>
                    <a:srgbClr val="000000"/>
                  </a:solidFill>
                  <a:latin typeface="Verdana" panose="020B0604030504040204" pitchFamily="34" charset="0"/>
                </a:rPr>
                <a:t>denominazione</a:t>
              </a:r>
            </a:p>
            <a:p>
              <a:pPr algn="ctr" eaLnBrk="0" hangingPunct="0"/>
              <a:r>
                <a:rPr lang="it-IT" altLang="it-IT" sz="1800" b="1">
                  <a:solidFill>
                    <a:srgbClr val="000000"/>
                  </a:solidFill>
                  <a:latin typeface="Verdana" panose="020B0604030504040204" pitchFamily="34" charset="0"/>
                </a:rPr>
                <a:t>(sec)</a:t>
              </a:r>
            </a:p>
          </p:txBody>
        </p:sp>
        <p:sp>
          <p:nvSpPr>
            <p:cNvPr id="644134" name="Text Box 38"/>
            <p:cNvSpPr txBox="1">
              <a:spLocks noChangeArrowheads="1"/>
            </p:cNvSpPr>
            <p:nvPr/>
          </p:nvSpPr>
          <p:spPr bwMode="auto">
            <a:xfrm>
              <a:off x="1332" y="3449"/>
              <a:ext cx="232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0" hangingPunct="0"/>
              <a:r>
                <a:rPr lang="it-IT" altLang="it-IT" sz="1800" b="1">
                  <a:solidFill>
                    <a:srgbClr val="000000"/>
                  </a:solidFill>
                  <a:latin typeface="Verdana" panose="020B0604030504040204" pitchFamily="34" charset="0"/>
                </a:rPr>
                <a:t>congruenza</a:t>
              </a:r>
            </a:p>
          </p:txBody>
        </p:sp>
        <p:sp>
          <p:nvSpPr>
            <p:cNvPr id="644135" name="Text Box 39"/>
            <p:cNvSpPr txBox="1">
              <a:spLocks noChangeArrowheads="1"/>
            </p:cNvSpPr>
            <p:nvPr/>
          </p:nvSpPr>
          <p:spPr bwMode="auto">
            <a:xfrm>
              <a:off x="1897" y="3145"/>
              <a:ext cx="4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1800">
                  <a:solidFill>
                    <a:srgbClr val="000000"/>
                  </a:solidFill>
                  <a:latin typeface="Verdana" panose="020B0604030504040204" pitchFamily="34" charset="0"/>
                </a:rPr>
                <a:t>    si</a:t>
              </a:r>
            </a:p>
          </p:txBody>
        </p:sp>
        <p:sp>
          <p:nvSpPr>
            <p:cNvPr id="644136" name="Text Box 40"/>
            <p:cNvSpPr txBox="1">
              <a:spLocks noChangeArrowheads="1"/>
            </p:cNvSpPr>
            <p:nvPr/>
          </p:nvSpPr>
          <p:spPr bwMode="auto">
            <a:xfrm>
              <a:off x="2482" y="3145"/>
              <a:ext cx="4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a:solidFill>
                    <a:srgbClr val="000000"/>
                  </a:solidFill>
                  <a:latin typeface="Verdana" panose="020B0604030504040204" pitchFamily="34" charset="0"/>
                </a:rPr>
                <a:t>   no</a:t>
              </a:r>
            </a:p>
          </p:txBody>
        </p:sp>
        <p:grpSp>
          <p:nvGrpSpPr>
            <p:cNvPr id="644137" name="Group 41"/>
            <p:cNvGrpSpPr>
              <a:grpSpLocks/>
            </p:cNvGrpSpPr>
            <p:nvPr/>
          </p:nvGrpSpPr>
          <p:grpSpPr bwMode="auto">
            <a:xfrm>
              <a:off x="1539" y="1620"/>
              <a:ext cx="1914" cy="1546"/>
              <a:chOff x="1539" y="1620"/>
              <a:chExt cx="1914" cy="1546"/>
            </a:xfrm>
          </p:grpSpPr>
          <p:sp>
            <p:nvSpPr>
              <p:cNvPr id="644138" name="Line 42"/>
              <p:cNvSpPr>
                <a:spLocks noChangeShapeType="1"/>
              </p:cNvSpPr>
              <p:nvPr/>
            </p:nvSpPr>
            <p:spPr bwMode="auto">
              <a:xfrm flipH="1">
                <a:off x="1775" y="1620"/>
                <a:ext cx="0" cy="150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solidFill>
                    <a:srgbClr val="000000"/>
                  </a:solidFill>
                </a:endParaRPr>
              </a:p>
            </p:txBody>
          </p:sp>
          <p:sp>
            <p:nvSpPr>
              <p:cNvPr id="644139" name="Line 43"/>
              <p:cNvSpPr>
                <a:spLocks noChangeShapeType="1"/>
              </p:cNvSpPr>
              <p:nvPr/>
            </p:nvSpPr>
            <p:spPr bwMode="auto">
              <a:xfrm>
                <a:off x="1682" y="3019"/>
                <a:ext cx="155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solidFill>
                    <a:srgbClr val="000000"/>
                  </a:solidFill>
                </a:endParaRPr>
              </a:p>
            </p:txBody>
          </p:sp>
          <p:sp>
            <p:nvSpPr>
              <p:cNvPr id="644140" name="Text Box 44"/>
              <p:cNvSpPr txBox="1">
                <a:spLocks noChangeArrowheads="1"/>
              </p:cNvSpPr>
              <p:nvPr/>
            </p:nvSpPr>
            <p:spPr bwMode="auto">
              <a:xfrm>
                <a:off x="1851" y="3028"/>
                <a:ext cx="655"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1400">
                    <a:solidFill>
                      <a:srgbClr val="FFFFFF"/>
                    </a:solidFill>
                    <a:latin typeface="Verdana" panose="020B0604030504040204" pitchFamily="34" charset="0"/>
                  </a:rPr>
                  <a:t>Congruente</a:t>
                </a:r>
              </a:p>
            </p:txBody>
          </p:sp>
          <p:sp>
            <p:nvSpPr>
              <p:cNvPr id="644141" name="Text Box 45"/>
              <p:cNvSpPr txBox="1">
                <a:spLocks noChangeArrowheads="1"/>
              </p:cNvSpPr>
              <p:nvPr/>
            </p:nvSpPr>
            <p:spPr bwMode="auto">
              <a:xfrm>
                <a:off x="2701" y="3032"/>
                <a:ext cx="752" cy="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1400">
                    <a:solidFill>
                      <a:srgbClr val="FFFFFF"/>
                    </a:solidFill>
                    <a:latin typeface="Verdana" panose="020B0604030504040204" pitchFamily="34" charset="0"/>
                  </a:rPr>
                  <a:t>Incongruente</a:t>
                </a:r>
              </a:p>
            </p:txBody>
          </p:sp>
          <p:sp>
            <p:nvSpPr>
              <p:cNvPr id="644142" name="Text Box 46"/>
              <p:cNvSpPr txBox="1">
                <a:spLocks noChangeArrowheads="1"/>
              </p:cNvSpPr>
              <p:nvPr/>
            </p:nvSpPr>
            <p:spPr bwMode="auto">
              <a:xfrm>
                <a:off x="1539" y="2930"/>
                <a:ext cx="92" cy="173"/>
              </a:xfrm>
              <a:prstGeom prst="rect">
                <a:avLst/>
              </a:prstGeom>
              <a:noFill/>
              <a:ln>
                <a:noFill/>
              </a:ln>
              <a:effectLst/>
              <a:extLst>
                <a:ext uri="{909E8E84-426E-40DD-AFC4-6F175D3DCCD1}">
                  <a14:hiddenFill xmlns:a14="http://schemas.microsoft.com/office/drawing/2010/main">
                    <a:solidFill>
                      <a:srgbClr val="0A098A"/>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1800">
                    <a:solidFill>
                      <a:srgbClr val="000000"/>
                    </a:solidFill>
                    <a:latin typeface="Verdana" panose="020B0604030504040204" pitchFamily="34" charset="0"/>
                  </a:rPr>
                  <a:t>0</a:t>
                </a:r>
              </a:p>
            </p:txBody>
          </p:sp>
          <p:sp>
            <p:nvSpPr>
              <p:cNvPr id="644143" name="Text Box 47"/>
              <p:cNvSpPr txBox="1">
                <a:spLocks noChangeArrowheads="1"/>
              </p:cNvSpPr>
              <p:nvPr/>
            </p:nvSpPr>
            <p:spPr bwMode="auto">
              <a:xfrm>
                <a:off x="1583" y="174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it-IT" altLang="it-IT" sz="1400">
                    <a:solidFill>
                      <a:srgbClr val="FFFFFF"/>
                    </a:solidFill>
                    <a:latin typeface="Verdana" panose="020B0604030504040204" pitchFamily="34" charset="0"/>
                    <a:sym typeface="Symbol" panose="05050102010706020507" pitchFamily="18" charset="2"/>
                  </a:rPr>
                  <a:t></a:t>
                </a:r>
              </a:p>
            </p:txBody>
          </p:sp>
          <p:sp>
            <p:nvSpPr>
              <p:cNvPr id="644144" name="Line 48"/>
              <p:cNvSpPr>
                <a:spLocks noChangeShapeType="1"/>
              </p:cNvSpPr>
              <p:nvPr/>
            </p:nvSpPr>
            <p:spPr bwMode="auto">
              <a:xfrm>
                <a:off x="2220" y="3012"/>
                <a:ext cx="0" cy="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000000"/>
                  </a:solidFill>
                </a:endParaRPr>
              </a:p>
            </p:txBody>
          </p:sp>
          <p:sp>
            <p:nvSpPr>
              <p:cNvPr id="644145" name="Line 49"/>
              <p:cNvSpPr>
                <a:spLocks noChangeShapeType="1"/>
              </p:cNvSpPr>
              <p:nvPr/>
            </p:nvSpPr>
            <p:spPr bwMode="auto">
              <a:xfrm>
                <a:off x="2765" y="3029"/>
                <a:ext cx="0" cy="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000000"/>
                  </a:solidFill>
                </a:endParaRPr>
              </a:p>
            </p:txBody>
          </p:sp>
        </p:grpSp>
      </p:grpSp>
    </p:spTree>
    <p:extLst>
      <p:ext uri="{BB962C8B-B14F-4D97-AF65-F5344CB8AC3E}">
        <p14:creationId xmlns:p14="http://schemas.microsoft.com/office/powerpoint/2010/main" val="1611994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4100"/>
                                        </p:tgtEl>
                                        <p:attrNameLst>
                                          <p:attrName>style.visibility</p:attrName>
                                        </p:attrNameLst>
                                      </p:cBhvr>
                                      <p:to>
                                        <p:strVal val="visible"/>
                                      </p:to>
                                    </p:set>
                                    <p:animEffect transition="in" filter="fade">
                                      <p:cBhvr>
                                        <p:cTn id="7" dur="1000"/>
                                        <p:tgtEl>
                                          <p:spTgt spid="64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4106"/>
                                        </p:tgtEl>
                                        <p:attrNameLst>
                                          <p:attrName>style.visibility</p:attrName>
                                        </p:attrNameLst>
                                      </p:cBhvr>
                                      <p:to>
                                        <p:strVal val="visible"/>
                                      </p:to>
                                    </p:set>
                                    <p:animEffect transition="in" filter="fade">
                                      <p:cBhvr>
                                        <p:cTn id="12" dur="1000"/>
                                        <p:tgtEl>
                                          <p:spTgt spid="644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4103"/>
                                        </p:tgtEl>
                                        <p:attrNameLst>
                                          <p:attrName>style.visibility</p:attrName>
                                        </p:attrNameLst>
                                      </p:cBhvr>
                                      <p:to>
                                        <p:strVal val="visible"/>
                                      </p:to>
                                    </p:set>
                                    <p:animEffect transition="in" filter="fade">
                                      <p:cBhvr>
                                        <p:cTn id="17" dur="1000"/>
                                        <p:tgtEl>
                                          <p:spTgt spid="644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4109"/>
                                        </p:tgtEl>
                                        <p:attrNameLst>
                                          <p:attrName>style.visibility</p:attrName>
                                        </p:attrNameLst>
                                      </p:cBhvr>
                                      <p:to>
                                        <p:strVal val="visible"/>
                                      </p:to>
                                    </p:set>
                                    <p:animEffect transition="in" filter="fade">
                                      <p:cBhvr>
                                        <p:cTn id="22" dur="1000"/>
                                        <p:tgtEl>
                                          <p:spTgt spid="6441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41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4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30" grpId="0" animBg="1"/>
      <p:bldP spid="64413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423452" y="-163113"/>
            <a:ext cx="839543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4400" b="1" dirty="0">
                <a:solidFill>
                  <a:srgbClr val="333399"/>
                </a:solidFill>
                <a:latin typeface="Arial" panose="020B0604020202020204" pitchFamily="34" charset="0"/>
              </a:rPr>
              <a:t>i</a:t>
            </a:r>
            <a:r>
              <a:rPr lang="it-IT" altLang="it-IT" sz="4400" b="1" dirty="0" smtClean="0">
                <a:solidFill>
                  <a:srgbClr val="333399"/>
                </a:solidFill>
                <a:latin typeface="Arial" panose="020B0604020202020204" pitchFamily="34" charset="0"/>
              </a:rPr>
              <a:t>mportanza dell’esperienza passata nei completamenti</a:t>
            </a:r>
            <a:endParaRPr lang="it-IT" altLang="it-IT" sz="4400" b="1" i="1" dirty="0">
              <a:solidFill>
                <a:srgbClr val="FF9900"/>
              </a:solidFill>
              <a:latin typeface="Arial" panose="020B0604020202020204" pitchFamily="34" charset="0"/>
            </a:endParaRPr>
          </a:p>
        </p:txBody>
      </p:sp>
      <p:sp>
        <p:nvSpPr>
          <p:cNvPr id="49" name="Rectangle 3"/>
          <p:cNvSpPr txBox="1">
            <a:spLocks noChangeArrowheads="1"/>
          </p:cNvSpPr>
          <p:nvPr/>
        </p:nvSpPr>
        <p:spPr bwMode="auto">
          <a:xfrm>
            <a:off x="0" y="1619953"/>
            <a:ext cx="9144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81000" indent="-381000" algn="just" eaLnBrk="0" hangingPunct="0">
              <a:spcBef>
                <a:spcPct val="50000"/>
              </a:spcBef>
              <a:buClr>
                <a:schemeClr val="accent2"/>
              </a:buClr>
              <a:buFont typeface="Wingdings" panose="05000000000000000000" pitchFamily="2" charset="2"/>
              <a:buChar char="§"/>
            </a:pPr>
            <a:r>
              <a:rPr lang="it-IT" altLang="it-IT" sz="2800" i="1" dirty="0">
                <a:latin typeface="Arial" panose="020B0604020202020204" pitchFamily="34" charset="0"/>
                <a:cs typeface="Arial" panose="020B0604020202020204" pitchFamily="34" charset="0"/>
              </a:rPr>
              <a:t>p</a:t>
            </a:r>
            <a:r>
              <a:rPr lang="it-IT" altLang="it-IT" sz="2800" i="1" dirty="0" smtClean="0">
                <a:latin typeface="Arial" panose="020B0604020202020204" pitchFamily="34" charset="0"/>
                <a:cs typeface="Arial" panose="020B0604020202020204" pitchFamily="34" charset="0"/>
              </a:rPr>
              <a:t>riming</a:t>
            </a:r>
            <a:r>
              <a:rPr lang="it-IT" altLang="it-IT" sz="2800" dirty="0" smtClean="0">
                <a:latin typeface="Arial" panose="020B0604020202020204" pitchFamily="34" charset="0"/>
                <a:cs typeface="Arial" panose="020B0604020202020204" pitchFamily="34" charset="0"/>
              </a:rPr>
              <a:t> con soluzioni di buona continuazione e esperienza passata convergenti vs. divergenti</a:t>
            </a:r>
            <a:endParaRPr lang="it-IT" altLang="it-IT" sz="2800" i="1" dirty="0" smtClean="0">
              <a:latin typeface="Arial" panose="020B0604020202020204" pitchFamily="34" charset="0"/>
              <a:cs typeface="Arial" panose="020B0604020202020204" pitchFamily="34" charset="0"/>
            </a:endParaRPr>
          </a:p>
          <a:p>
            <a:pPr marL="381000" indent="-381000" algn="just" eaLnBrk="0" hangingPunct="0">
              <a:spcBef>
                <a:spcPct val="50000"/>
              </a:spcBef>
              <a:buClr>
                <a:schemeClr val="accent2"/>
              </a:buClr>
              <a:buFont typeface="Wingdings" panose="05000000000000000000" pitchFamily="2" charset="2"/>
              <a:buChar char="§"/>
            </a:pPr>
            <a:endParaRPr lang="it-IT" altLang="it-IT" sz="2800" dirty="0">
              <a:latin typeface="Arial" panose="020B0604020202020204" pitchFamily="34" charset="0"/>
              <a:cs typeface="Arial" panose="020B0604020202020204" pitchFamily="34" charset="0"/>
            </a:endParaRPr>
          </a:p>
        </p:txBody>
      </p:sp>
      <p:sp>
        <p:nvSpPr>
          <p:cNvPr id="3" name="Rectangle 2"/>
          <p:cNvSpPr/>
          <p:nvPr/>
        </p:nvSpPr>
        <p:spPr>
          <a:xfrm>
            <a:off x="2137569" y="1049801"/>
            <a:ext cx="5518594" cy="461665"/>
          </a:xfrm>
          <a:prstGeom prst="rect">
            <a:avLst/>
          </a:prstGeom>
        </p:spPr>
        <p:txBody>
          <a:bodyPr wrap="square">
            <a:spAutoFit/>
          </a:bodyPr>
          <a:lstStyle/>
          <a:p>
            <a:r>
              <a:rPr lang="nl-NL" dirty="0">
                <a:solidFill>
                  <a:schemeClr val="bg1">
                    <a:lumMod val="65000"/>
                  </a:schemeClr>
                </a:solidFill>
                <a:latin typeface="ArialMT"/>
              </a:rPr>
              <a:t>(Yun, Hazenberg &amp; van Lier 2018)</a:t>
            </a:r>
            <a:endParaRPr lang="it-IT" dirty="0">
              <a:solidFill>
                <a:schemeClr val="bg1">
                  <a:lumMod val="65000"/>
                </a:schemeClr>
              </a:solidFill>
            </a:endParaRPr>
          </a:p>
        </p:txBody>
      </p:sp>
      <p:grpSp>
        <p:nvGrpSpPr>
          <p:cNvPr id="5" name="Group 4"/>
          <p:cNvGrpSpPr/>
          <p:nvPr/>
        </p:nvGrpSpPr>
        <p:grpSpPr>
          <a:xfrm>
            <a:off x="0" y="2604073"/>
            <a:ext cx="9144000" cy="4283481"/>
            <a:chOff x="0" y="2604073"/>
            <a:chExt cx="9144000" cy="4283481"/>
          </a:xfrm>
        </p:grpSpPr>
        <p:pic>
          <p:nvPicPr>
            <p:cNvPr id="2" name="Picture 1"/>
            <p:cNvPicPr>
              <a:picLocks noChangeAspect="1"/>
            </p:cNvPicPr>
            <p:nvPr/>
          </p:nvPicPr>
          <p:blipFill>
            <a:blip r:embed="rId3"/>
            <a:stretch>
              <a:fillRect/>
            </a:stretch>
          </p:blipFill>
          <p:spPr>
            <a:xfrm>
              <a:off x="0" y="2604073"/>
              <a:ext cx="9144000" cy="4283481"/>
            </a:xfrm>
            <a:prstGeom prst="rect">
              <a:avLst/>
            </a:prstGeom>
          </p:spPr>
        </p:pic>
        <p:sp>
          <p:nvSpPr>
            <p:cNvPr id="4" name="Rectangle 3"/>
            <p:cNvSpPr/>
            <p:nvPr/>
          </p:nvSpPr>
          <p:spPr>
            <a:xfrm rot="16200000">
              <a:off x="-1657760" y="4779898"/>
              <a:ext cx="3777185" cy="369332"/>
            </a:xfrm>
            <a:prstGeom prst="rect">
              <a:avLst/>
            </a:prstGeom>
            <a:solidFill>
              <a:schemeClr val="bg1"/>
            </a:solidFill>
          </p:spPr>
          <p:txBody>
            <a:bodyPr wrap="square">
              <a:spAutoFit/>
            </a:bodyPr>
            <a:lstStyle/>
            <a:p>
              <a:pPr algn="ctr"/>
              <a:r>
                <a:rPr lang="en-US" sz="1800" dirty="0" smtClean="0">
                  <a:latin typeface="STIXTwoText"/>
                </a:rPr>
                <a:t>RT(No-prime)</a:t>
              </a:r>
              <a:r>
                <a:rPr lang="en-US" sz="1800" dirty="0">
                  <a:latin typeface="STIXTwoMath"/>
                </a:rPr>
                <a:t>−</a:t>
              </a:r>
              <a:r>
                <a:rPr lang="en-US" sz="1800" dirty="0" smtClean="0">
                  <a:latin typeface="STIXTwoText"/>
                </a:rPr>
                <a:t>RT(Prime)</a:t>
              </a:r>
              <a:endParaRPr lang="it-IT" sz="1800" dirty="0"/>
            </a:p>
          </p:txBody>
        </p:sp>
      </p:grpSp>
    </p:spTree>
    <p:extLst>
      <p:ext uri="{BB962C8B-B14F-4D97-AF65-F5344CB8AC3E}">
        <p14:creationId xmlns:p14="http://schemas.microsoft.com/office/powerpoint/2010/main" val="2234546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wipe(left)">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1933575" y="2705100"/>
            <a:ext cx="53498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effetto Stroop (1935)</a:t>
            </a:r>
          </a:p>
          <a:p>
            <a:pPr algn="ctr"/>
            <a:r>
              <a:rPr lang="en-US" altLang="it-IT" sz="3200">
                <a:solidFill>
                  <a:srgbClr val="000000"/>
                </a:solidFill>
                <a:latin typeface="Arial" panose="020B0604020202020204" pitchFamily="34" charset="0"/>
              </a:rPr>
              <a:t>di che colore è lo stimolo?</a:t>
            </a:r>
          </a:p>
        </p:txBody>
      </p:sp>
      <p:sp>
        <p:nvSpPr>
          <p:cNvPr id="486403" name="Rectangle 3">
            <a:hlinkClick r:id="rId3"/>
          </p:cNvPr>
          <p:cNvSpPr>
            <a:spLocks noChangeArrowheads="1"/>
          </p:cNvSpPr>
          <p:nvPr/>
        </p:nvSpPr>
        <p:spPr bwMode="auto">
          <a:xfrm>
            <a:off x="0" y="5959475"/>
            <a:ext cx="9144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altLang="it-IT" sz="2000">
                <a:solidFill>
                  <a:srgbClr val="333399"/>
                </a:solidFill>
                <a:latin typeface="Arial" panose="020B0604020202020204" pitchFamily="34" charset="0"/>
              </a:rPr>
              <a:t>https://psych.hanover.edu/classes/Cognition/papers/stroop%201933.pdf</a:t>
            </a:r>
          </a:p>
        </p:txBody>
      </p:sp>
    </p:spTree>
    <p:extLst>
      <p:ext uri="{BB962C8B-B14F-4D97-AF65-F5344CB8AC3E}">
        <p14:creationId xmlns:p14="http://schemas.microsoft.com/office/powerpoint/2010/main" val="14802020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086" name="Oval 6"/>
          <p:cNvSpPr>
            <a:spLocks noChangeArrowheads="1"/>
          </p:cNvSpPr>
          <p:nvPr/>
        </p:nvSpPr>
        <p:spPr bwMode="auto">
          <a:xfrm>
            <a:off x="3752850" y="2349500"/>
            <a:ext cx="1079500" cy="107950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3417396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6"/>
                                        </p:tgtEl>
                                        <p:attrNameLst>
                                          <p:attrName>style.visibility</p:attrName>
                                        </p:attrNameLst>
                                      </p:cBhvr>
                                      <p:to>
                                        <p:strVal val="visible"/>
                                      </p:to>
                                    </p:set>
                                  </p:childTnLst>
                                  <p:subTnLst>
                                    <p:set>
                                      <p:cBhvr override="childStyle">
                                        <p:cTn dur="1" fill="hold" display="0" masterRel="nextClick" afterEffect="1"/>
                                        <p:tgtEl>
                                          <p:spTgt spid="1740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085" name="Oval 5"/>
          <p:cNvSpPr>
            <a:spLocks noChangeArrowheads="1"/>
          </p:cNvSpPr>
          <p:nvPr/>
        </p:nvSpPr>
        <p:spPr bwMode="auto">
          <a:xfrm>
            <a:off x="5492750" y="4660900"/>
            <a:ext cx="1079500" cy="10795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4293574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5"/>
                                        </p:tgtEl>
                                        <p:attrNameLst>
                                          <p:attrName>style.visibility</p:attrName>
                                        </p:attrNameLst>
                                      </p:cBhvr>
                                      <p:to>
                                        <p:strVal val="visible"/>
                                      </p:to>
                                    </p:set>
                                  </p:childTnLst>
                                  <p:subTnLst>
                                    <p:set>
                                      <p:cBhvr override="childStyle">
                                        <p:cTn dur="1" fill="hold" display="0" masterRel="nextClick" afterEffect="1"/>
                                        <p:tgtEl>
                                          <p:spTgt spid="17408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083" name="Oval 3"/>
          <p:cNvSpPr>
            <a:spLocks noChangeArrowheads="1"/>
          </p:cNvSpPr>
          <p:nvPr/>
        </p:nvSpPr>
        <p:spPr bwMode="auto">
          <a:xfrm>
            <a:off x="2393950" y="4102100"/>
            <a:ext cx="1079500" cy="10795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112225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gtEl>
                                        <p:attrNameLst>
                                          <p:attrName>style.visibility</p:attrName>
                                        </p:attrNameLst>
                                      </p:cBhvr>
                                      <p:to>
                                        <p:strVal val="visible"/>
                                      </p:to>
                                    </p:set>
                                  </p:childTnLst>
                                  <p:subTnLst>
                                    <p:set>
                                      <p:cBhvr override="childStyle">
                                        <p:cTn dur="1" fill="hold" display="0" masterRel="nextClick" afterEffect="1"/>
                                        <p:tgtEl>
                                          <p:spTgt spid="1740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082" name="Oval 2"/>
          <p:cNvSpPr>
            <a:spLocks noChangeArrowheads="1"/>
          </p:cNvSpPr>
          <p:nvPr/>
        </p:nvSpPr>
        <p:spPr bwMode="auto">
          <a:xfrm>
            <a:off x="5873750" y="1511300"/>
            <a:ext cx="1079500" cy="1079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788457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childTnLst>
                                  <p:subTnLst>
                                    <p:set>
                                      <p:cBhvr override="childStyle">
                                        <p:cTn dur="1" fill="hold" display="0" masterRel="nextClick" afterEffect="1"/>
                                        <p:tgtEl>
                                          <p:spTgt spid="17408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084" name="Oval 4"/>
          <p:cNvSpPr>
            <a:spLocks noChangeArrowheads="1"/>
          </p:cNvSpPr>
          <p:nvPr/>
        </p:nvSpPr>
        <p:spPr bwMode="auto">
          <a:xfrm>
            <a:off x="1619250" y="1028700"/>
            <a:ext cx="1079500" cy="10795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161072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childTnLst>
                                  <p:subTnLst>
                                    <p:set>
                                      <p:cBhvr override="childStyle">
                                        <p:cTn dur="1" fill="hold" display="0" masterRel="nextClick" afterEffect="1"/>
                                        <p:tgtEl>
                                          <p:spTgt spid="1740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949325" y="1465263"/>
            <a:ext cx="79121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571500" eaLnBrk="0" hangingPunct="0">
              <a:defRPr sz="2400">
                <a:solidFill>
                  <a:schemeClr val="tx1"/>
                </a:solidFill>
                <a:latin typeface="Times" panose="02020603050405020304" pitchFamily="18" charset="0"/>
                <a:ea typeface="MS PGothic" panose="020B0600070205080204" pitchFamily="34" charset="-128"/>
              </a:defRPr>
            </a:lvl2pPr>
            <a:lvl3pPr eaLnBrk="0" hangingPunct="0">
              <a:defRPr sz="2400">
                <a:solidFill>
                  <a:schemeClr val="tx1"/>
                </a:solidFill>
                <a:latin typeface="Times" panose="02020603050405020304" pitchFamily="18" charset="0"/>
                <a:ea typeface="MS PGothic" panose="020B0600070205080204" pitchFamily="34" charset="-128"/>
              </a:defRPr>
            </a:lvl3pPr>
            <a:lvl4pPr eaLnBrk="0" hangingPunct="0">
              <a:defRPr sz="2400">
                <a:solidFill>
                  <a:schemeClr val="tx1"/>
                </a:solidFill>
                <a:latin typeface="Times" panose="02020603050405020304" pitchFamily="18" charset="0"/>
                <a:ea typeface="MS PGothic" panose="020B0600070205080204" pitchFamily="34" charset="-128"/>
              </a:defRPr>
            </a:lvl4pPr>
            <a:lvl5pPr eaLnBrk="0" hangingPunct="0">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chemeClr val="accent2"/>
              </a:buClr>
              <a:buFont typeface="Wingdings" panose="05000000000000000000" pitchFamily="2" charset="2"/>
              <a:buChar char="§"/>
            </a:pPr>
            <a:r>
              <a:rPr lang="it-IT" altLang="it-IT" sz="3200" dirty="0">
                <a:latin typeface="Arial" panose="020B0604020202020204" pitchFamily="34" charset="0"/>
              </a:rPr>
              <a:t>lo studio correlazionale non da indicazione sull’esistenza di una relazione causale tra due </a:t>
            </a:r>
            <a:r>
              <a:rPr lang="it-IT" altLang="it-IT" sz="3200" dirty="0" smtClean="0">
                <a:latin typeface="Arial" panose="020B0604020202020204" pitchFamily="34" charset="0"/>
              </a:rPr>
              <a:t>variabili: successo economico – voto esami</a:t>
            </a:r>
            <a:endParaRPr lang="it-IT" altLang="it-IT" sz="3200" dirty="0">
              <a:latin typeface="Arial" panose="020B0604020202020204" pitchFamily="34" charset="0"/>
            </a:endParaRPr>
          </a:p>
          <a:p>
            <a:pPr>
              <a:spcBef>
                <a:spcPct val="50000"/>
              </a:spcBef>
              <a:buClr>
                <a:schemeClr val="accent2"/>
              </a:buClr>
              <a:buFont typeface="Wingdings" panose="05000000000000000000" pitchFamily="2" charset="2"/>
              <a:buChar char="§"/>
            </a:pPr>
            <a:r>
              <a:rPr lang="it-IT" altLang="it-IT" sz="3200" dirty="0">
                <a:latin typeface="Arial" panose="020B0604020202020204" pitchFamily="34" charset="0"/>
              </a:rPr>
              <a:t>se hai capacità sociali hai buone possibilità di raggiungere il successo economico, non necessariamente se sei stato un buono studente</a:t>
            </a:r>
          </a:p>
          <a:p>
            <a:pPr>
              <a:spcBef>
                <a:spcPct val="50000"/>
              </a:spcBef>
              <a:buClr>
                <a:schemeClr val="accent2"/>
              </a:buClr>
              <a:buFont typeface="Wingdings" panose="05000000000000000000" pitchFamily="2" charset="2"/>
              <a:buChar char="§"/>
            </a:pPr>
            <a:r>
              <a:rPr lang="it-IT" altLang="it-IT" sz="3200" dirty="0">
                <a:latin typeface="Arial" panose="020B0604020202020204" pitchFamily="34" charset="0"/>
              </a:rPr>
              <a:t>anche per sostenere questo punto c’è bisogno di </a:t>
            </a:r>
          </a:p>
          <a:p>
            <a:pPr>
              <a:spcBef>
                <a:spcPct val="50000"/>
              </a:spcBef>
              <a:buClr>
                <a:schemeClr val="accent2"/>
              </a:buClr>
              <a:buFont typeface="Wingdings" panose="05000000000000000000" pitchFamily="2" charset="2"/>
              <a:buNone/>
            </a:pPr>
            <a:endParaRPr lang="it-IT" altLang="it-IT" sz="3200" dirty="0">
              <a:latin typeface="Arial" panose="020B0604020202020204" pitchFamily="34" charset="0"/>
            </a:endParaRPr>
          </a:p>
        </p:txBody>
      </p:sp>
      <p:sp>
        <p:nvSpPr>
          <p:cNvPr id="195587" name="Rectangle 3"/>
          <p:cNvSpPr>
            <a:spLocks noChangeArrowheads="1"/>
          </p:cNvSpPr>
          <p:nvPr/>
        </p:nvSpPr>
        <p:spPr bwMode="auto">
          <a:xfrm>
            <a:off x="1736725" y="179388"/>
            <a:ext cx="56848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descrizione qualitativa</a:t>
            </a:r>
          </a:p>
        </p:txBody>
      </p:sp>
    </p:spTree>
    <p:extLst>
      <p:ext uri="{BB962C8B-B14F-4D97-AF65-F5344CB8AC3E}">
        <p14:creationId xmlns:p14="http://schemas.microsoft.com/office/powerpoint/2010/main" val="326725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55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5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1000125" y="533400"/>
            <a:ext cx="31178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6600" b="1">
                <a:solidFill>
                  <a:srgbClr val="FFFFFF"/>
                </a:solidFill>
                <a:latin typeface="Arial" panose="020B0604020202020204" pitchFamily="34" charset="0"/>
              </a:rPr>
              <a:t>TRENO</a:t>
            </a:r>
          </a:p>
        </p:txBody>
      </p:sp>
    </p:spTree>
    <p:extLst>
      <p:ext uri="{BB962C8B-B14F-4D97-AF65-F5344CB8AC3E}">
        <p14:creationId xmlns:p14="http://schemas.microsoft.com/office/powerpoint/2010/main" val="731542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subTnLst>
                                    <p:set>
                                      <p:cBhvr override="childStyle">
                                        <p:cTn dur="1" fill="hold" display="0" masterRel="nextClick" afterEffect="1"/>
                                        <p:tgtEl>
                                          <p:spTgt spid="1761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6132" name="Text Box 4"/>
          <p:cNvSpPr txBox="1">
            <a:spLocks noChangeArrowheads="1"/>
          </p:cNvSpPr>
          <p:nvPr/>
        </p:nvSpPr>
        <p:spPr bwMode="auto">
          <a:xfrm>
            <a:off x="1774825" y="3251200"/>
            <a:ext cx="33496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6600" b="1">
                <a:solidFill>
                  <a:srgbClr val="FFFF00"/>
                </a:solidFill>
                <a:latin typeface="Arial" panose="020B0604020202020204" pitchFamily="34" charset="0"/>
              </a:rPr>
              <a:t>GIALLO</a:t>
            </a:r>
          </a:p>
        </p:txBody>
      </p:sp>
    </p:spTree>
    <p:extLst>
      <p:ext uri="{BB962C8B-B14F-4D97-AF65-F5344CB8AC3E}">
        <p14:creationId xmlns:p14="http://schemas.microsoft.com/office/powerpoint/2010/main" val="1627905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childTnLst>
                                  <p:subTnLst>
                                    <p:set>
                                      <p:cBhvr override="childStyle">
                                        <p:cTn dur="1" fill="hold" display="0" masterRel="nextClick" afterEffect="1"/>
                                        <p:tgtEl>
                                          <p:spTgt spid="1761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6133" name="Text Box 5"/>
          <p:cNvSpPr txBox="1">
            <a:spLocks noChangeArrowheads="1"/>
          </p:cNvSpPr>
          <p:nvPr/>
        </p:nvSpPr>
        <p:spPr bwMode="auto">
          <a:xfrm>
            <a:off x="5800725" y="1403350"/>
            <a:ext cx="19065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6600" b="1" dirty="0">
                <a:solidFill>
                  <a:srgbClr val="4747FD"/>
                </a:solidFill>
                <a:latin typeface="Arial" panose="020B0604020202020204" pitchFamily="34" charset="0"/>
              </a:rPr>
              <a:t>BLU</a:t>
            </a:r>
          </a:p>
        </p:txBody>
      </p:sp>
    </p:spTree>
    <p:extLst>
      <p:ext uri="{BB962C8B-B14F-4D97-AF65-F5344CB8AC3E}">
        <p14:creationId xmlns:p14="http://schemas.microsoft.com/office/powerpoint/2010/main" val="1820766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3"/>
                                        </p:tgtEl>
                                        <p:attrNameLst>
                                          <p:attrName>style.visibility</p:attrName>
                                        </p:attrNameLst>
                                      </p:cBhvr>
                                      <p:to>
                                        <p:strVal val="visible"/>
                                      </p:to>
                                    </p:set>
                                  </p:childTnLst>
                                  <p:subTnLst>
                                    <p:set>
                                      <p:cBhvr override="childStyle">
                                        <p:cTn dur="1" fill="hold" display="0" masterRel="nextClick" afterEffect="1"/>
                                        <p:tgtEl>
                                          <p:spTgt spid="17613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6131" name="Text Box 3"/>
          <p:cNvSpPr txBox="1">
            <a:spLocks noChangeArrowheads="1"/>
          </p:cNvSpPr>
          <p:nvPr/>
        </p:nvSpPr>
        <p:spPr bwMode="auto">
          <a:xfrm>
            <a:off x="4924425" y="4965700"/>
            <a:ext cx="32115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6600" b="1" dirty="0">
                <a:solidFill>
                  <a:srgbClr val="00FF00"/>
                </a:solidFill>
                <a:latin typeface="Arial" panose="020B0604020202020204" pitchFamily="34" charset="0"/>
              </a:rPr>
              <a:t>ROSSO</a:t>
            </a:r>
          </a:p>
        </p:txBody>
      </p:sp>
    </p:spTree>
    <p:extLst>
      <p:ext uri="{BB962C8B-B14F-4D97-AF65-F5344CB8AC3E}">
        <p14:creationId xmlns:p14="http://schemas.microsoft.com/office/powerpoint/2010/main" val="3832421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gtEl>
                                        <p:attrNameLst>
                                          <p:attrName>style.visibility</p:attrName>
                                        </p:attrNameLst>
                                      </p:cBhvr>
                                      <p:to>
                                        <p:strVal val="visible"/>
                                      </p:to>
                                    </p:set>
                                  </p:childTnLst>
                                  <p:subTnLst>
                                    <p:set>
                                      <p:cBhvr override="childStyle">
                                        <p:cTn dur="1" fill="hold" display="0" masterRel="nextClick" afterEffect="1"/>
                                        <p:tgtEl>
                                          <p:spTgt spid="1761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93738" y="103188"/>
            <a:ext cx="78311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 una descrizione quantitativa</a:t>
            </a:r>
          </a:p>
        </p:txBody>
      </p:sp>
      <p:sp>
        <p:nvSpPr>
          <p:cNvPr id="196611" name="Rectangle 3"/>
          <p:cNvSpPr>
            <a:spLocks noChangeArrowheads="1"/>
          </p:cNvSpPr>
          <p:nvPr/>
        </p:nvSpPr>
        <p:spPr bwMode="auto">
          <a:xfrm>
            <a:off x="571500" y="1111250"/>
            <a:ext cx="88185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800">
                <a:latin typeface="Arial" panose="020B0604020202020204" pitchFamily="34" charset="0"/>
              </a:rPr>
              <a:t>L'intensità e il segno di una relazione lineare sono descritti da due indici quantitativi:</a:t>
            </a:r>
          </a:p>
        </p:txBody>
      </p:sp>
      <p:graphicFrame>
        <p:nvGraphicFramePr>
          <p:cNvPr id="196612" name="Object 4"/>
          <p:cNvGraphicFramePr>
            <a:graphicFrameLocks noChangeAspect="1"/>
          </p:cNvGraphicFramePr>
          <p:nvPr/>
        </p:nvGraphicFramePr>
        <p:xfrm>
          <a:off x="2728913" y="2109788"/>
          <a:ext cx="3502025" cy="931862"/>
        </p:xfrm>
        <a:graphic>
          <a:graphicData uri="http://schemas.openxmlformats.org/presentationml/2006/ole">
            <mc:AlternateContent xmlns:mc="http://schemas.openxmlformats.org/markup-compatibility/2006">
              <mc:Choice xmlns:v="urn:schemas-microsoft-com:vml" Requires="v">
                <p:oleObj spid="_x0000_s12372" name="Equation" r:id="rId4" imgW="1777680" imgH="469800" progId="Equation.3">
                  <p:embed/>
                </p:oleObj>
              </mc:Choice>
              <mc:Fallback>
                <p:oleObj name="Equation" r:id="rId4" imgW="177768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913" y="2109788"/>
                        <a:ext cx="3502025" cy="9318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6613" name="Rectangle 5"/>
          <p:cNvSpPr>
            <a:spLocks noChangeArrowheads="1"/>
          </p:cNvSpPr>
          <p:nvPr/>
        </p:nvSpPr>
        <p:spPr bwMode="auto">
          <a:xfrm>
            <a:off x="268288" y="2357438"/>
            <a:ext cx="26463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800" b="1">
                <a:solidFill>
                  <a:schemeClr val="accent2"/>
                </a:solidFill>
                <a:latin typeface="Arial" panose="020B0604020202020204" pitchFamily="34" charset="0"/>
              </a:rPr>
              <a:t>1.</a:t>
            </a:r>
            <a:r>
              <a:rPr lang="it-IT" altLang="it-IT" sz="2800">
                <a:latin typeface="Arial" panose="020B0604020202020204" pitchFamily="34" charset="0"/>
              </a:rPr>
              <a:t> covarianza:</a:t>
            </a:r>
          </a:p>
        </p:txBody>
      </p:sp>
      <p:sp>
        <p:nvSpPr>
          <p:cNvPr id="196614" name="Text Box 6"/>
          <p:cNvSpPr txBox="1">
            <a:spLocks noChangeArrowheads="1"/>
          </p:cNvSpPr>
          <p:nvPr/>
        </p:nvSpPr>
        <p:spPr bwMode="auto">
          <a:xfrm>
            <a:off x="323850" y="3132138"/>
            <a:ext cx="8523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800">
                <a:latin typeface="Arial" panose="020B0604020202020204" pitchFamily="34" charset="0"/>
              </a:rPr>
              <a:t>s(x,y)= 0 → </a:t>
            </a:r>
            <a:r>
              <a:rPr lang="it-IT" altLang="it-IT" sz="2800">
                <a:solidFill>
                  <a:srgbClr val="FF9900"/>
                </a:solidFill>
                <a:latin typeface="Arial" panose="020B0604020202020204" pitchFamily="34" charset="0"/>
              </a:rPr>
              <a:t>indipendenza; </a:t>
            </a:r>
            <a:r>
              <a:rPr lang="it-IT" altLang="it-IT" sz="2800">
                <a:latin typeface="Arial" panose="020B0604020202020204" pitchFamily="34" charset="0"/>
              </a:rPr>
              <a:t>s(x,y)&gt; 0 → </a:t>
            </a:r>
            <a:r>
              <a:rPr lang="it-IT" altLang="it-IT" sz="2800">
                <a:solidFill>
                  <a:srgbClr val="FF9900"/>
                </a:solidFill>
                <a:latin typeface="Arial" panose="020B0604020202020204" pitchFamily="34" charset="0"/>
              </a:rPr>
              <a:t>concordanza; </a:t>
            </a:r>
            <a:r>
              <a:rPr lang="it-IT" altLang="it-IT" sz="2800">
                <a:latin typeface="Arial" panose="020B0604020202020204" pitchFamily="34" charset="0"/>
              </a:rPr>
              <a:t>s(x,y)&lt; 0 → </a:t>
            </a:r>
            <a:r>
              <a:rPr lang="it-IT" altLang="it-IT" sz="2800">
                <a:solidFill>
                  <a:srgbClr val="FF9900"/>
                </a:solidFill>
                <a:latin typeface="Arial" panose="020B0604020202020204" pitchFamily="34" charset="0"/>
              </a:rPr>
              <a:t>discordanza </a:t>
            </a:r>
          </a:p>
        </p:txBody>
      </p:sp>
      <p:sp>
        <p:nvSpPr>
          <p:cNvPr id="196615" name="Rectangle 7"/>
          <p:cNvSpPr>
            <a:spLocks noChangeArrowheads="1"/>
          </p:cNvSpPr>
          <p:nvPr/>
        </p:nvSpPr>
        <p:spPr bwMode="auto">
          <a:xfrm>
            <a:off x="236538" y="4471988"/>
            <a:ext cx="89058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800">
                <a:solidFill>
                  <a:srgbClr val="000000"/>
                </a:solidFill>
                <a:latin typeface="leclq8" charset="0"/>
              </a:rPr>
              <a:t>È di difficile interpretazione dato che  </a:t>
            </a:r>
            <a:r>
              <a:rPr lang="it-IT" altLang="it-IT" sz="2800">
                <a:solidFill>
                  <a:srgbClr val="FF9900"/>
                </a:solidFill>
                <a:latin typeface="leclq8" charset="0"/>
              </a:rPr>
              <a:t>dipende dall'unità di misura</a:t>
            </a:r>
            <a:r>
              <a:rPr lang="it-IT" altLang="it-IT" sz="2800">
                <a:solidFill>
                  <a:srgbClr val="FF0000"/>
                </a:solidFill>
                <a:latin typeface="leclq8" charset="0"/>
              </a:rPr>
              <a:t> </a:t>
            </a:r>
            <a:r>
              <a:rPr lang="it-IT" altLang="it-IT" sz="2800">
                <a:solidFill>
                  <a:srgbClr val="000000"/>
                </a:solidFill>
                <a:latin typeface="leclq8" charset="0"/>
              </a:rPr>
              <a:t>delle variabili esaminate. Si preferisce quindi usare un indice standardizzato</a:t>
            </a:r>
          </a:p>
        </p:txBody>
      </p:sp>
    </p:spTree>
    <p:extLst>
      <p:ext uri="{BB962C8B-B14F-4D97-AF65-F5344CB8AC3E}">
        <p14:creationId xmlns:p14="http://schemas.microsoft.com/office/powerpoint/2010/main" val="381667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311275" y="2960688"/>
            <a:ext cx="65547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descrizione quantitativa</a:t>
            </a:r>
          </a:p>
          <a:p>
            <a:pPr algn="ctr"/>
            <a:r>
              <a:rPr lang="en-US" altLang="it-IT" sz="4400">
                <a:solidFill>
                  <a:srgbClr val="FF9900"/>
                </a:solidFill>
                <a:latin typeface="Arial" panose="020B0604020202020204" pitchFamily="34" charset="0"/>
              </a:rPr>
              <a:t>correlazione: </a:t>
            </a:r>
            <a:r>
              <a:rPr lang="en-US" altLang="it-IT" sz="4400" i="1">
                <a:solidFill>
                  <a:srgbClr val="FF9900"/>
                </a:solidFill>
                <a:latin typeface="Arial" panose="020B0604020202020204" pitchFamily="34" charset="0"/>
              </a:rPr>
              <a:t>r</a:t>
            </a:r>
            <a:r>
              <a:rPr lang="en-US" altLang="it-IT" sz="4400">
                <a:solidFill>
                  <a:srgbClr val="FF9900"/>
                </a:solidFill>
                <a:latin typeface="Arial" panose="020B0604020202020204" pitchFamily="34" charset="0"/>
              </a:rPr>
              <a:t> di Pearson</a:t>
            </a:r>
          </a:p>
        </p:txBody>
      </p:sp>
    </p:spTree>
    <p:extLst>
      <p:ext uri="{BB962C8B-B14F-4D97-AF65-F5344CB8AC3E}">
        <p14:creationId xmlns:p14="http://schemas.microsoft.com/office/powerpoint/2010/main" val="2986617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1316038" y="207963"/>
            <a:ext cx="68643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formalmente l’</a:t>
            </a:r>
            <a:r>
              <a:rPr lang="en-US" altLang="it-IT" sz="4400" i="1">
                <a:solidFill>
                  <a:schemeClr val="accent2"/>
                </a:solidFill>
                <a:latin typeface="Arial" panose="020B0604020202020204" pitchFamily="34" charset="0"/>
              </a:rPr>
              <a:t> r</a:t>
            </a:r>
            <a:r>
              <a:rPr lang="en-US" altLang="it-IT" sz="4400">
                <a:solidFill>
                  <a:schemeClr val="accent2"/>
                </a:solidFill>
                <a:latin typeface="Arial" panose="020B0604020202020204" pitchFamily="34" charset="0"/>
              </a:rPr>
              <a:t> di Pearson</a:t>
            </a:r>
          </a:p>
        </p:txBody>
      </p:sp>
      <p:sp>
        <p:nvSpPr>
          <p:cNvPr id="200707" name="Rectangle 3"/>
          <p:cNvSpPr>
            <a:spLocks noChangeArrowheads="1"/>
          </p:cNvSpPr>
          <p:nvPr/>
        </p:nvSpPr>
        <p:spPr bwMode="auto">
          <a:xfrm>
            <a:off x="571500" y="1160463"/>
            <a:ext cx="8134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800">
                <a:latin typeface="Arial" panose="020B0604020202020204" pitchFamily="34" charset="0"/>
              </a:rPr>
              <a:t>è il </a:t>
            </a:r>
            <a:r>
              <a:rPr lang="it-IT" altLang="it-IT" sz="2800" i="1">
                <a:solidFill>
                  <a:srgbClr val="FF9900"/>
                </a:solidFill>
                <a:latin typeface="Arial" panose="020B0604020202020204" pitchFamily="34" charset="0"/>
              </a:rPr>
              <a:t>rapporto critico</a:t>
            </a:r>
            <a:r>
              <a:rPr lang="it-IT" altLang="it-IT" sz="2800">
                <a:latin typeface="Arial" panose="020B0604020202020204" pitchFamily="34" charset="0"/>
              </a:rPr>
              <a:t> tra la covarianza e le deviazioni standard delle due varibili</a:t>
            </a:r>
          </a:p>
        </p:txBody>
      </p:sp>
      <p:sp>
        <p:nvSpPr>
          <p:cNvPr id="200709" name="Rectangle 5"/>
          <p:cNvSpPr>
            <a:spLocks noChangeArrowheads="1"/>
          </p:cNvSpPr>
          <p:nvPr/>
        </p:nvSpPr>
        <p:spPr bwMode="auto">
          <a:xfrm>
            <a:off x="560388" y="3821085"/>
            <a:ext cx="8134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800" dirty="0">
                <a:latin typeface="Arial" panose="020B0604020202020204" pitchFamily="34" charset="0"/>
              </a:rPr>
              <a:t>p</a:t>
            </a:r>
            <a:r>
              <a:rPr lang="it-IT" altLang="it-IT" sz="2800" dirty="0" smtClean="0">
                <a:latin typeface="Arial" panose="020B0604020202020204" pitchFamily="34" charset="0"/>
              </a:rPr>
              <a:t>iù semplicemente </a:t>
            </a:r>
            <a:r>
              <a:rPr lang="it-IT" altLang="it-IT" sz="2800" i="1" dirty="0" smtClean="0">
                <a:latin typeface="Arial" panose="020B0604020202020204" pitchFamily="34" charset="0"/>
              </a:rPr>
              <a:t>r</a:t>
            </a:r>
            <a:r>
              <a:rPr lang="it-IT" altLang="it-IT" sz="2800" dirty="0" smtClean="0">
                <a:latin typeface="Arial" panose="020B0604020202020204" pitchFamily="34" charset="0"/>
              </a:rPr>
              <a:t> </a:t>
            </a:r>
            <a:r>
              <a:rPr lang="it-IT" altLang="it-IT" sz="2800" dirty="0">
                <a:latin typeface="Arial" panose="020B0604020202020204" pitchFamily="34" charset="0"/>
              </a:rPr>
              <a:t>è anche esprimibile nei termini del prodotto dei punteggi standardizzati </a:t>
            </a:r>
          </a:p>
        </p:txBody>
      </p:sp>
      <p:graphicFrame>
        <p:nvGraphicFramePr>
          <p:cNvPr id="200710" name="Object 6"/>
          <p:cNvGraphicFramePr>
            <a:graphicFrameLocks noChangeAspect="1"/>
          </p:cNvGraphicFramePr>
          <p:nvPr>
            <p:extLst>
              <p:ext uri="{D42A27DB-BD31-4B8C-83A1-F6EECF244321}">
                <p14:modId xmlns:p14="http://schemas.microsoft.com/office/powerpoint/2010/main" val="4274260936"/>
              </p:ext>
            </p:extLst>
          </p:nvPr>
        </p:nvGraphicFramePr>
        <p:xfrm>
          <a:off x="3772694" y="5405382"/>
          <a:ext cx="1951038" cy="1076325"/>
        </p:xfrm>
        <a:graphic>
          <a:graphicData uri="http://schemas.openxmlformats.org/presentationml/2006/ole">
            <mc:AlternateContent xmlns:mc="http://schemas.openxmlformats.org/markup-compatibility/2006">
              <mc:Choice xmlns:v="urn:schemas-microsoft-com:vml" Requires="v">
                <p:oleObj spid="_x0000_s13506" name="Equation" r:id="rId4" imgW="787320" imgH="431640" progId="Equation.3">
                  <p:embed/>
                </p:oleObj>
              </mc:Choice>
              <mc:Fallback>
                <p:oleObj name="Equation" r:id="rId4" imgW="7873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2694" y="5405382"/>
                        <a:ext cx="1951038" cy="1076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1718993" y="2620600"/>
                <a:ext cx="1465786" cy="807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𝑟</m:t>
                      </m:r>
                      <m:r>
                        <a:rPr lang="it-IT" i="1" smtClean="0">
                          <a:latin typeface="Cambria Math" panose="02040503050406030204" pitchFamily="18" charset="0"/>
                        </a:rPr>
                        <m:t>=</m:t>
                      </m:r>
                      <m:f>
                        <m:fPr>
                          <m:ctrlPr>
                            <a:rPr lang="it-IT"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𝑥𝑦</m:t>
                              </m:r>
                            </m:sub>
                          </m:sSub>
                        </m:num>
                        <m:den>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𝑥</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b="0" i="1" smtClean="0">
                                  <a:latin typeface="Cambria Math" panose="02040503050406030204" pitchFamily="18" charset="0"/>
                                </a:rPr>
                                <m:t>𝑦</m:t>
                              </m:r>
                            </m:sub>
                          </m:sSub>
                        </m:den>
                      </m:f>
                    </m:oMath>
                  </m:oMathPara>
                </a14:m>
                <a:endParaRPr lang="it-IT" dirty="0"/>
              </a:p>
            </p:txBody>
          </p:sp>
        </mc:Choice>
        <mc:Fallback xmlns="">
          <p:sp>
            <p:nvSpPr>
              <p:cNvPr id="2" name="TextBox 1"/>
              <p:cNvSpPr txBox="1">
                <a:spLocks noRot="1" noChangeAspect="1" noMove="1" noResize="1" noEditPoints="1" noAdjustHandles="1" noChangeArrowheads="1" noChangeShapeType="1" noTextEdit="1"/>
              </p:cNvSpPr>
              <p:nvPr/>
            </p:nvSpPr>
            <p:spPr>
              <a:xfrm>
                <a:off x="1718993" y="2620600"/>
                <a:ext cx="1465786" cy="807593"/>
              </a:xfrm>
              <a:prstGeom prst="rect">
                <a:avLst/>
              </a:prstGeom>
              <a:blipFill rotWithShape="0">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04722" y="2605119"/>
                <a:ext cx="3766672" cy="751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𝑥𝑦</m:t>
                          </m:r>
                        </m:sub>
                      </m:sSub>
                      <m:r>
                        <a:rPr lang="it-IT" i="1" smtClean="0">
                          <a:latin typeface="Cambria Math" panose="02040503050406030204" pitchFamily="18" charset="0"/>
                        </a:rPr>
                        <m:t>=</m:t>
                      </m:r>
                      <m:f>
                        <m:fPr>
                          <m:ctrlPr>
                            <a:rPr lang="it-IT" i="1" smtClean="0">
                              <a:latin typeface="Cambria Math" panose="02040503050406030204" pitchFamily="18" charset="0"/>
                            </a:rPr>
                          </m:ctrlPr>
                        </m:fPr>
                        <m:num>
                          <m:nary>
                            <m:naryPr>
                              <m:chr m:val="∑"/>
                              <m:limLoc m:val="subSup"/>
                              <m:ctrlPr>
                                <a:rPr lang="it-IT" i="1" smtClean="0">
                                  <a:latin typeface="Cambria Math" panose="02040503050406030204" pitchFamily="18" charset="0"/>
                                </a:rPr>
                              </m:ctrlPr>
                            </m:naryPr>
                            <m:sub>
                              <m:r>
                                <m:rPr>
                                  <m:brk m:alnAt="25"/>
                                </m:rPr>
                                <a:rPr lang="it-IT" b="0" i="1" smtClean="0">
                                  <a:latin typeface="Cambria Math" panose="02040503050406030204" pitchFamily="18" charset="0"/>
                                </a:rPr>
                                <m:t>𝑖</m:t>
                              </m:r>
                              <m:r>
                                <a:rPr lang="it-IT" b="0" i="1" smtClean="0">
                                  <a:latin typeface="Cambria Math" panose="02040503050406030204" pitchFamily="18" charset="0"/>
                                </a:rPr>
                                <m:t>=1</m:t>
                              </m:r>
                            </m:sub>
                            <m:sup>
                              <m:r>
                                <a:rPr lang="it-IT" b="0" i="1" smtClean="0">
                                  <a:latin typeface="Cambria Math" panose="02040503050406030204" pitchFamily="18" charset="0"/>
                                </a:rPr>
                                <m:t>𝑁</m:t>
                              </m:r>
                            </m:sup>
                            <m:e>
                              <m:d>
                                <m:dPr>
                                  <m:ctrlPr>
                                    <a:rPr lang="it-IT" i="1" smtClean="0">
                                      <a:latin typeface="Cambria Math" panose="02040503050406030204" pitchFamily="18" charset="0"/>
                                    </a:rPr>
                                  </m:ctrlPr>
                                </m:dPr>
                                <m:e>
                                  <m:sSub>
                                    <m:sSubPr>
                                      <m:ctrlPr>
                                        <a:rPr lang="it-IT"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sub>
                                  </m:sSub>
                                  <m:r>
                                    <a:rPr lang="it-IT" b="0" i="1" smtClean="0">
                                      <a:latin typeface="Cambria Math" panose="02040503050406030204" pitchFamily="18" charset="0"/>
                                    </a:rPr>
                                    <m:t>− </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𝑥</m:t>
                                      </m:r>
                                    </m:e>
                                  </m:acc>
                                </m:e>
                              </m:d>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𝑖</m:t>
                                      </m:r>
                                    </m:sub>
                                  </m:sSub>
                                  <m:r>
                                    <a:rPr lang="it-IT" i="1">
                                      <a:latin typeface="Cambria Math" panose="02040503050406030204" pitchFamily="18" charset="0"/>
                                    </a:rPr>
                                    <m:t>− </m:t>
                                  </m:r>
                                  <m:acc>
                                    <m:accPr>
                                      <m:chr m:val="̅"/>
                                      <m:ctrlPr>
                                        <a:rPr lang="it-IT" i="1">
                                          <a:latin typeface="Cambria Math" panose="02040503050406030204" pitchFamily="18" charset="0"/>
                                        </a:rPr>
                                      </m:ctrlPr>
                                    </m:accPr>
                                    <m:e>
                                      <m:r>
                                        <a:rPr lang="it-IT" b="0" i="1" smtClean="0">
                                          <a:latin typeface="Cambria Math" panose="02040503050406030204" pitchFamily="18" charset="0"/>
                                        </a:rPr>
                                        <m:t>𝑦</m:t>
                                      </m:r>
                                    </m:e>
                                  </m:acc>
                                </m:e>
                              </m:d>
                            </m:e>
                          </m:nary>
                        </m:num>
                        <m:den>
                          <m:r>
                            <a:rPr lang="it-IT" i="1" smtClean="0">
                              <a:latin typeface="Cambria Math" panose="02040503050406030204" pitchFamily="18" charset="0"/>
                            </a:rPr>
                            <m:t>𝑁</m:t>
                          </m:r>
                          <m:r>
                            <a:rPr lang="it-IT" b="0" i="1" smtClean="0">
                              <a:latin typeface="Cambria Math" panose="02040503050406030204" pitchFamily="18" charset="0"/>
                            </a:rPr>
                            <m:t>−1</m:t>
                          </m:r>
                        </m:den>
                      </m:f>
                    </m:oMath>
                  </m:oMathPara>
                </a14:m>
                <a:endParaRPr lang="it-IT" dirty="0"/>
              </a:p>
            </p:txBody>
          </p:sp>
        </mc:Choice>
        <mc:Fallback xmlns="">
          <p:sp>
            <p:nvSpPr>
              <p:cNvPr id="11" name="TextBox 10"/>
              <p:cNvSpPr txBox="1">
                <a:spLocks noRot="1" noChangeAspect="1" noMove="1" noResize="1" noEditPoints="1" noAdjustHandles="1" noChangeArrowheads="1" noChangeShapeType="1" noTextEdit="1"/>
              </p:cNvSpPr>
              <p:nvPr/>
            </p:nvSpPr>
            <p:spPr>
              <a:xfrm>
                <a:off x="4204722" y="2605119"/>
                <a:ext cx="3766672" cy="751231"/>
              </a:xfrm>
              <a:prstGeom prst="rect">
                <a:avLst/>
              </a:prstGeom>
              <a:blipFill rotWithShape="0">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262944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1000125" y="144463"/>
            <a:ext cx="71453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coefficiente di correlazione </a:t>
            </a:r>
            <a:r>
              <a:rPr lang="en-US" altLang="it-IT" sz="4400" i="1">
                <a:solidFill>
                  <a:schemeClr val="accent2"/>
                </a:solidFill>
                <a:latin typeface="Arial" panose="020B0604020202020204" pitchFamily="34" charset="0"/>
              </a:rPr>
              <a:t>r</a:t>
            </a:r>
          </a:p>
        </p:txBody>
      </p:sp>
      <p:grpSp>
        <p:nvGrpSpPr>
          <p:cNvPr id="202755" name="Group 3"/>
          <p:cNvGrpSpPr>
            <a:grpSpLocks/>
          </p:cNvGrpSpPr>
          <p:nvPr/>
        </p:nvGrpSpPr>
        <p:grpSpPr bwMode="auto">
          <a:xfrm>
            <a:off x="698500" y="950913"/>
            <a:ext cx="7188200" cy="5761037"/>
            <a:chOff x="440" y="599"/>
            <a:chExt cx="4528" cy="3629"/>
          </a:xfrm>
        </p:grpSpPr>
        <p:pic>
          <p:nvPicPr>
            <p:cNvPr id="202756" name="Picture 4"/>
            <p:cNvPicPr>
              <a:picLocks noChangeAspect="1" noChangeArrowheads="1"/>
            </p:cNvPicPr>
            <p:nvPr/>
          </p:nvPicPr>
          <p:blipFill>
            <a:blip r:embed="rId3">
              <a:extLst>
                <a:ext uri="{28A0092B-C50C-407E-A947-70E740481C1C}">
                  <a14:useLocalDpi xmlns:a14="http://schemas.microsoft.com/office/drawing/2010/main" val="0"/>
                </a:ext>
              </a:extLst>
            </a:blip>
            <a:srcRect l="10709" t="7500" r="6075" b="21461"/>
            <a:stretch>
              <a:fillRect/>
            </a:stretch>
          </p:blipFill>
          <p:spPr bwMode="auto">
            <a:xfrm>
              <a:off x="729" y="2578"/>
              <a:ext cx="1628" cy="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2757" name="Group 5"/>
            <p:cNvGrpSpPr>
              <a:grpSpLocks/>
            </p:cNvGrpSpPr>
            <p:nvPr/>
          </p:nvGrpSpPr>
          <p:grpSpPr bwMode="auto">
            <a:xfrm>
              <a:off x="599" y="599"/>
              <a:ext cx="1769" cy="1914"/>
              <a:chOff x="599" y="599"/>
              <a:chExt cx="1769" cy="1914"/>
            </a:xfrm>
          </p:grpSpPr>
          <p:pic>
            <p:nvPicPr>
              <p:cNvPr id="202758" name="Picture 6"/>
              <p:cNvPicPr>
                <a:picLocks noChangeAspect="1" noChangeArrowheads="1"/>
              </p:cNvPicPr>
              <p:nvPr/>
            </p:nvPicPr>
            <p:blipFill>
              <a:blip r:embed="rId4">
                <a:extLst>
                  <a:ext uri="{28A0092B-C50C-407E-A947-70E740481C1C}">
                    <a14:useLocalDpi xmlns:a14="http://schemas.microsoft.com/office/drawing/2010/main" val="0"/>
                  </a:ext>
                </a:extLst>
              </a:blip>
              <a:srcRect l="7639" t="23209" r="8073"/>
              <a:stretch>
                <a:fillRect/>
              </a:stretch>
            </p:blipFill>
            <p:spPr bwMode="auto">
              <a:xfrm>
                <a:off x="599" y="599"/>
                <a:ext cx="1769" cy="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759" name="Text Box 7"/>
              <p:cNvSpPr txBox="1">
                <a:spLocks noChangeArrowheads="1"/>
              </p:cNvSpPr>
              <p:nvPr/>
            </p:nvSpPr>
            <p:spPr bwMode="auto">
              <a:xfrm>
                <a:off x="925" y="738"/>
                <a:ext cx="6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2000" i="1">
                    <a:latin typeface="Arial" panose="020B0604020202020204" pitchFamily="34" charset="0"/>
                  </a:rPr>
                  <a:t>r </a:t>
                </a:r>
                <a:r>
                  <a:rPr lang="en-US" altLang="it-IT" sz="2000">
                    <a:latin typeface="Arial" panose="020B0604020202020204" pitchFamily="34" charset="0"/>
                  </a:rPr>
                  <a:t>= 0,94</a:t>
                </a:r>
              </a:p>
            </p:txBody>
          </p:sp>
        </p:grpSp>
        <p:sp>
          <p:nvSpPr>
            <p:cNvPr id="202760" name="Text Box 8"/>
            <p:cNvSpPr txBox="1">
              <a:spLocks noChangeArrowheads="1"/>
            </p:cNvSpPr>
            <p:nvPr/>
          </p:nvSpPr>
          <p:spPr bwMode="auto">
            <a:xfrm>
              <a:off x="935" y="2681"/>
              <a:ext cx="6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2000" i="1">
                  <a:latin typeface="Arial" panose="020B0604020202020204" pitchFamily="34" charset="0"/>
                </a:rPr>
                <a:t>r</a:t>
              </a:r>
              <a:r>
                <a:rPr lang="en-US" altLang="it-IT" sz="2000">
                  <a:latin typeface="Arial" panose="020B0604020202020204" pitchFamily="34" charset="0"/>
                </a:rPr>
                <a:t> = 1,00</a:t>
              </a:r>
            </a:p>
          </p:txBody>
        </p:sp>
        <p:sp>
          <p:nvSpPr>
            <p:cNvPr id="202761" name="Line 9"/>
            <p:cNvSpPr>
              <a:spLocks noChangeAspect="1" noChangeShapeType="1"/>
            </p:cNvSpPr>
            <p:nvPr/>
          </p:nvSpPr>
          <p:spPr bwMode="auto">
            <a:xfrm flipV="1">
              <a:off x="914" y="713"/>
              <a:ext cx="1364" cy="1362"/>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2762" name="Line 10"/>
            <p:cNvSpPr>
              <a:spLocks noChangeAspect="1" noChangeShapeType="1"/>
            </p:cNvSpPr>
            <p:nvPr/>
          </p:nvSpPr>
          <p:spPr bwMode="auto">
            <a:xfrm flipV="1">
              <a:off x="916" y="2658"/>
              <a:ext cx="1364" cy="1362"/>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02763" name="Group 11"/>
            <p:cNvGrpSpPr>
              <a:grpSpLocks/>
            </p:cNvGrpSpPr>
            <p:nvPr/>
          </p:nvGrpSpPr>
          <p:grpSpPr bwMode="auto">
            <a:xfrm>
              <a:off x="3324" y="634"/>
              <a:ext cx="1644" cy="3594"/>
              <a:chOff x="3104" y="634"/>
              <a:chExt cx="1644" cy="3594"/>
            </a:xfrm>
          </p:grpSpPr>
          <p:pic>
            <p:nvPicPr>
              <p:cNvPr id="202764" name="Picture 12"/>
              <p:cNvPicPr>
                <a:picLocks noChangeAspect="1" noChangeArrowheads="1"/>
              </p:cNvPicPr>
              <p:nvPr/>
            </p:nvPicPr>
            <p:blipFill>
              <a:blip r:embed="rId5">
                <a:extLst>
                  <a:ext uri="{28A0092B-C50C-407E-A947-70E740481C1C}">
                    <a14:useLocalDpi xmlns:a14="http://schemas.microsoft.com/office/drawing/2010/main" val="0"/>
                  </a:ext>
                </a:extLst>
              </a:blip>
              <a:srcRect l="11086" t="24744" r="8563" b="7161"/>
              <a:stretch>
                <a:fillRect/>
              </a:stretch>
            </p:blipFill>
            <p:spPr bwMode="auto">
              <a:xfrm>
                <a:off x="3105" y="634"/>
                <a:ext cx="1590" cy="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765" name="Text Box 13"/>
              <p:cNvSpPr txBox="1">
                <a:spLocks noChangeArrowheads="1"/>
              </p:cNvSpPr>
              <p:nvPr/>
            </p:nvSpPr>
            <p:spPr bwMode="auto">
              <a:xfrm>
                <a:off x="3267" y="735"/>
                <a:ext cx="6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2000" i="1">
                    <a:latin typeface="Arial" panose="020B0604020202020204" pitchFamily="34" charset="0"/>
                  </a:rPr>
                  <a:t>r</a:t>
                </a:r>
                <a:r>
                  <a:rPr lang="en-US" altLang="it-IT" sz="2000">
                    <a:latin typeface="Arial" panose="020B0604020202020204" pitchFamily="34" charset="0"/>
                  </a:rPr>
                  <a:t> = 1,00</a:t>
                </a:r>
              </a:p>
            </p:txBody>
          </p:sp>
          <p:pic>
            <p:nvPicPr>
              <p:cNvPr id="202766" name="Picture 14"/>
              <p:cNvPicPr>
                <a:picLocks noChangeAspect="1" noChangeArrowheads="1"/>
              </p:cNvPicPr>
              <p:nvPr/>
            </p:nvPicPr>
            <p:blipFill>
              <a:blip r:embed="rId6">
                <a:extLst>
                  <a:ext uri="{28A0092B-C50C-407E-A947-70E740481C1C}">
                    <a14:useLocalDpi xmlns:a14="http://schemas.microsoft.com/office/drawing/2010/main" val="0"/>
                  </a:ext>
                </a:extLst>
              </a:blip>
              <a:srcRect l="21181" t="24562" r="8333" b="15205"/>
              <a:stretch>
                <a:fillRect/>
              </a:stretch>
            </p:blipFill>
            <p:spPr bwMode="auto">
              <a:xfrm>
                <a:off x="3104" y="2576"/>
                <a:ext cx="1644" cy="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767" name="Text Box 15"/>
              <p:cNvSpPr txBox="1">
                <a:spLocks noChangeArrowheads="1"/>
              </p:cNvSpPr>
              <p:nvPr/>
            </p:nvSpPr>
            <p:spPr bwMode="auto">
              <a:xfrm>
                <a:off x="3891" y="2683"/>
                <a:ext cx="7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2000" i="1">
                    <a:latin typeface="Arial" panose="020B0604020202020204" pitchFamily="34" charset="0"/>
                  </a:rPr>
                  <a:t>r</a:t>
                </a:r>
                <a:r>
                  <a:rPr lang="en-US" altLang="it-IT" sz="2000">
                    <a:latin typeface="Arial" panose="020B0604020202020204" pitchFamily="34" charset="0"/>
                  </a:rPr>
                  <a:t> = -0,84</a:t>
                </a:r>
              </a:p>
            </p:txBody>
          </p:sp>
          <p:sp>
            <p:nvSpPr>
              <p:cNvPr id="202768" name="Line 16"/>
              <p:cNvSpPr>
                <a:spLocks noChangeAspect="1" noChangeShapeType="1"/>
              </p:cNvSpPr>
              <p:nvPr/>
            </p:nvSpPr>
            <p:spPr bwMode="auto">
              <a:xfrm flipV="1">
                <a:off x="3270" y="709"/>
                <a:ext cx="1364" cy="1362"/>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2769" name="Line 17"/>
              <p:cNvSpPr>
                <a:spLocks noChangeAspect="1" noChangeShapeType="1"/>
              </p:cNvSpPr>
              <p:nvPr/>
            </p:nvSpPr>
            <p:spPr bwMode="auto">
              <a:xfrm flipH="1" flipV="1">
                <a:off x="3264" y="2650"/>
                <a:ext cx="1364" cy="1362"/>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02770" name="Text Box 18"/>
            <p:cNvSpPr txBox="1">
              <a:spLocks noChangeArrowheads="1"/>
            </p:cNvSpPr>
            <p:nvPr/>
          </p:nvSpPr>
          <p:spPr bwMode="auto">
            <a:xfrm>
              <a:off x="1447" y="3810"/>
              <a:ext cx="8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1600">
                  <a:latin typeface="Arial" panose="020B0604020202020204" pitchFamily="34" charset="0"/>
                </a:rPr>
                <a:t>y = 0,8 x -0,4</a:t>
              </a:r>
            </a:p>
          </p:txBody>
        </p:sp>
        <p:sp>
          <p:nvSpPr>
            <p:cNvPr id="202771" name="Rectangle 19"/>
            <p:cNvSpPr>
              <a:spLocks noChangeArrowheads="1"/>
            </p:cNvSpPr>
            <p:nvPr/>
          </p:nvSpPr>
          <p:spPr bwMode="auto">
            <a:xfrm>
              <a:off x="1344" y="2280"/>
              <a:ext cx="552" cy="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2772" name="Rectangle 20"/>
            <p:cNvSpPr>
              <a:spLocks noChangeArrowheads="1"/>
            </p:cNvSpPr>
            <p:nvPr/>
          </p:nvSpPr>
          <p:spPr bwMode="auto">
            <a:xfrm>
              <a:off x="440" y="1192"/>
              <a:ext cx="312" cy="4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02773" name="Rectangle 21"/>
          <p:cNvSpPr>
            <a:spLocks noChangeArrowheads="1"/>
          </p:cNvSpPr>
          <p:nvPr/>
        </p:nvSpPr>
        <p:spPr bwMode="auto">
          <a:xfrm>
            <a:off x="2147888" y="2879725"/>
            <a:ext cx="1419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1600">
                <a:latin typeface="Arial" panose="020B0604020202020204" pitchFamily="34" charset="0"/>
              </a:rPr>
              <a:t>y = 0,8 x +0,5</a:t>
            </a:r>
            <a:endParaRPr lang="it-IT" altLang="it-IT" sz="1600">
              <a:latin typeface="Arial" panose="020B0604020202020204" pitchFamily="34" charset="0"/>
            </a:endParaRPr>
          </a:p>
        </p:txBody>
      </p:sp>
      <p:sp>
        <p:nvSpPr>
          <p:cNvPr id="202774" name="Rectangle 22"/>
          <p:cNvSpPr>
            <a:spLocks noChangeArrowheads="1"/>
          </p:cNvSpPr>
          <p:nvPr/>
        </p:nvSpPr>
        <p:spPr bwMode="auto">
          <a:xfrm>
            <a:off x="6937375" y="2894013"/>
            <a:ext cx="620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1600">
                <a:latin typeface="Arial" panose="020B0604020202020204" pitchFamily="34" charset="0"/>
              </a:rPr>
              <a:t>y = x</a:t>
            </a:r>
            <a:endParaRPr lang="it-IT" altLang="it-IT" sz="1600">
              <a:latin typeface="Arial" panose="020B0604020202020204" pitchFamily="34" charset="0"/>
            </a:endParaRPr>
          </a:p>
        </p:txBody>
      </p:sp>
      <p:sp>
        <p:nvSpPr>
          <p:cNvPr id="202775" name="Rectangle 23"/>
          <p:cNvSpPr>
            <a:spLocks noChangeArrowheads="1"/>
          </p:cNvSpPr>
          <p:nvPr/>
        </p:nvSpPr>
        <p:spPr bwMode="auto">
          <a:xfrm>
            <a:off x="5630863" y="5943600"/>
            <a:ext cx="1487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1600">
                <a:latin typeface="Arial" panose="020B0604020202020204" pitchFamily="34" charset="0"/>
              </a:rPr>
              <a:t>y = -0.8 x +3,4</a:t>
            </a:r>
            <a:endParaRPr lang="it-IT" altLang="it-IT" sz="1600">
              <a:latin typeface="Arial" panose="020B0604020202020204" pitchFamily="34" charset="0"/>
            </a:endParaRPr>
          </a:p>
        </p:txBody>
      </p:sp>
    </p:spTree>
    <p:extLst>
      <p:ext uri="{BB962C8B-B14F-4D97-AF65-F5344CB8AC3E}">
        <p14:creationId xmlns:p14="http://schemas.microsoft.com/office/powerpoint/2010/main" val="1393576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l="12587" t="7692" r="7692" b="21846"/>
          <a:stretch>
            <a:fillRect/>
          </a:stretch>
        </p:blipFill>
        <p:spPr bwMode="auto">
          <a:xfrm>
            <a:off x="4889500" y="1149350"/>
            <a:ext cx="2578100"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3" name="Picture 3"/>
          <p:cNvPicPr>
            <a:picLocks noChangeAspect="1" noChangeArrowheads="1"/>
          </p:cNvPicPr>
          <p:nvPr/>
        </p:nvPicPr>
        <p:blipFill>
          <a:blip r:embed="rId4">
            <a:extLst>
              <a:ext uri="{28A0092B-C50C-407E-A947-70E740481C1C}">
                <a14:useLocalDpi xmlns:a14="http://schemas.microsoft.com/office/drawing/2010/main" val="0"/>
              </a:ext>
            </a:extLst>
          </a:blip>
          <a:srcRect l="12238" t="8308" r="5594" b="20308"/>
          <a:stretch>
            <a:fillRect/>
          </a:stretch>
        </p:blipFill>
        <p:spPr bwMode="auto">
          <a:xfrm>
            <a:off x="1169988" y="1174750"/>
            <a:ext cx="2551112"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04" name="Rectangle 4"/>
          <p:cNvSpPr>
            <a:spLocks noChangeArrowheads="1"/>
          </p:cNvSpPr>
          <p:nvPr/>
        </p:nvSpPr>
        <p:spPr bwMode="auto">
          <a:xfrm>
            <a:off x="1708150" y="207963"/>
            <a:ext cx="6057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assenza di correlazione</a:t>
            </a:r>
          </a:p>
        </p:txBody>
      </p:sp>
      <p:sp>
        <p:nvSpPr>
          <p:cNvPr id="204805" name="Text Box 5"/>
          <p:cNvSpPr txBox="1">
            <a:spLocks noChangeArrowheads="1"/>
          </p:cNvSpPr>
          <p:nvPr/>
        </p:nvSpPr>
        <p:spPr bwMode="auto">
          <a:xfrm>
            <a:off x="5233988" y="4886325"/>
            <a:ext cx="1400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2800" i="1">
                <a:latin typeface="Arial" panose="020B0604020202020204" pitchFamily="34" charset="0"/>
              </a:rPr>
              <a:t>r</a:t>
            </a:r>
            <a:r>
              <a:rPr lang="en-US" altLang="it-IT" sz="2800">
                <a:latin typeface="Arial" panose="020B0604020202020204" pitchFamily="34" charset="0"/>
              </a:rPr>
              <a:t> = 0,00</a:t>
            </a:r>
          </a:p>
        </p:txBody>
      </p:sp>
      <p:sp>
        <p:nvSpPr>
          <p:cNvPr id="204806" name="Text Box 6"/>
          <p:cNvSpPr txBox="1">
            <a:spLocks noChangeArrowheads="1"/>
          </p:cNvSpPr>
          <p:nvPr/>
        </p:nvSpPr>
        <p:spPr bwMode="auto">
          <a:xfrm>
            <a:off x="2519363" y="4235450"/>
            <a:ext cx="1049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it-IT" sz="2000">
                <a:latin typeface="Arial" panose="020B0604020202020204" pitchFamily="34" charset="0"/>
              </a:rPr>
              <a:t>r = 0,01</a:t>
            </a:r>
          </a:p>
        </p:txBody>
      </p:sp>
      <p:sp>
        <p:nvSpPr>
          <p:cNvPr id="204807" name="Line 7"/>
          <p:cNvSpPr>
            <a:spLocks noChangeAspect="1" noChangeShapeType="1"/>
          </p:cNvSpPr>
          <p:nvPr/>
        </p:nvSpPr>
        <p:spPr bwMode="auto">
          <a:xfrm flipV="1">
            <a:off x="1425575" y="1296988"/>
            <a:ext cx="2165350" cy="2162175"/>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08" name="Line 8"/>
          <p:cNvSpPr>
            <a:spLocks noChangeShapeType="1"/>
          </p:cNvSpPr>
          <p:nvPr/>
        </p:nvSpPr>
        <p:spPr bwMode="auto">
          <a:xfrm>
            <a:off x="6291263" y="1614488"/>
            <a:ext cx="0" cy="16160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4809" name="Line 9"/>
          <p:cNvSpPr>
            <a:spLocks noChangeAspect="1" noChangeShapeType="1"/>
          </p:cNvSpPr>
          <p:nvPr/>
        </p:nvSpPr>
        <p:spPr bwMode="auto">
          <a:xfrm flipV="1">
            <a:off x="5210175" y="1373188"/>
            <a:ext cx="2165350" cy="2162175"/>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204810" name="Picture 10"/>
          <p:cNvPicPr>
            <a:picLocks noChangeAspect="1" noChangeArrowheads="1"/>
          </p:cNvPicPr>
          <p:nvPr/>
        </p:nvPicPr>
        <p:blipFill>
          <a:blip r:embed="rId5">
            <a:extLst>
              <a:ext uri="{28A0092B-C50C-407E-A947-70E740481C1C}">
                <a14:useLocalDpi xmlns:a14="http://schemas.microsoft.com/office/drawing/2010/main" val="0"/>
              </a:ext>
            </a:extLst>
          </a:blip>
          <a:srcRect l="16177" t="9727" r="9441" b="21692"/>
          <a:stretch>
            <a:fillRect/>
          </a:stretch>
        </p:blipFill>
        <p:spPr bwMode="auto">
          <a:xfrm>
            <a:off x="1135063" y="4006850"/>
            <a:ext cx="2649537"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566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252" name="Picture 4"/>
          <p:cNvPicPr>
            <a:picLocks noChangeAspect="1" noChangeArrowheads="1"/>
          </p:cNvPicPr>
          <p:nvPr/>
        </p:nvPicPr>
        <p:blipFill>
          <a:blip r:embed="rId2">
            <a:extLst>
              <a:ext uri="{28A0092B-C50C-407E-A947-70E740481C1C}">
                <a14:useLocalDpi xmlns:a14="http://schemas.microsoft.com/office/drawing/2010/main" val="0"/>
              </a:ext>
            </a:extLst>
          </a:blip>
          <a:srcRect l="28917" t="21500" r="6187" b="4056"/>
          <a:stretch>
            <a:fillRect/>
          </a:stretch>
        </p:blipFill>
        <p:spPr bwMode="auto">
          <a:xfrm>
            <a:off x="6350" y="957263"/>
            <a:ext cx="9144000" cy="590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7253" name="Rectangle 5"/>
          <p:cNvSpPr>
            <a:spLocks noChangeArrowheads="1"/>
          </p:cNvSpPr>
          <p:nvPr/>
        </p:nvSpPr>
        <p:spPr bwMode="auto">
          <a:xfrm>
            <a:off x="1919288" y="22225"/>
            <a:ext cx="5310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 il dimostratore excel</a:t>
            </a:r>
          </a:p>
        </p:txBody>
      </p:sp>
      <p:sp>
        <p:nvSpPr>
          <p:cNvPr id="1077254" name="Rectangle 6"/>
          <p:cNvSpPr>
            <a:spLocks noChangeArrowheads="1"/>
          </p:cNvSpPr>
          <p:nvPr/>
        </p:nvSpPr>
        <p:spPr bwMode="auto">
          <a:xfrm>
            <a:off x="287338" y="5199063"/>
            <a:ext cx="4291012" cy="382587"/>
          </a:xfrm>
          <a:prstGeom prst="rect">
            <a:avLst/>
          </a:prstGeom>
          <a:solidFill>
            <a:srgbClr val="FF6600">
              <a:alpha val="30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Tree>
    <p:extLst>
      <p:ext uri="{BB962C8B-B14F-4D97-AF65-F5344CB8AC3E}">
        <p14:creationId xmlns:p14="http://schemas.microsoft.com/office/powerpoint/2010/main" val="246615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7254"/>
                                        </p:tgtEl>
                                        <p:attrNameLst>
                                          <p:attrName>style.visibility</p:attrName>
                                        </p:attrNameLst>
                                      </p:cBhvr>
                                      <p:to>
                                        <p:strVal val="visible"/>
                                      </p:to>
                                    </p:set>
                                    <p:animEffect transition="in" filter="fade">
                                      <p:cBhvr>
                                        <p:cTn id="7" dur="2000"/>
                                        <p:tgtEl>
                                          <p:spTgt spid="1077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ChangeArrowheads="1"/>
          </p:cNvSpPr>
          <p:nvPr/>
        </p:nvSpPr>
        <p:spPr bwMode="auto">
          <a:xfrm>
            <a:off x="1973263" y="0"/>
            <a:ext cx="516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sz="3600" dirty="0">
                <a:latin typeface="Arial" panose="020B0604020202020204" pitchFamily="34" charset="0"/>
                <a:hlinkClick r:id="rId2" action="ppaction://hlinkfile"/>
              </a:rPr>
              <a:t>CorrelationCalculator.xls</a:t>
            </a:r>
            <a:endParaRPr lang="it-IT" altLang="it-IT" sz="3600" dirty="0">
              <a:latin typeface="Arial" panose="020B0604020202020204" pitchFamily="34" charset="0"/>
            </a:endParaRPr>
          </a:p>
        </p:txBody>
      </p:sp>
      <p:pic>
        <p:nvPicPr>
          <p:cNvPr id="208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1238"/>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8901" name="Group 5"/>
          <p:cNvGrpSpPr>
            <a:grpSpLocks/>
          </p:cNvGrpSpPr>
          <p:nvPr/>
        </p:nvGrpSpPr>
        <p:grpSpPr bwMode="auto">
          <a:xfrm>
            <a:off x="1479550" y="1354138"/>
            <a:ext cx="3721100" cy="1217612"/>
            <a:chOff x="932" y="853"/>
            <a:chExt cx="2344" cy="767"/>
          </a:xfrm>
        </p:grpSpPr>
        <p:sp>
          <p:nvSpPr>
            <p:cNvPr id="208902" name="Text Box 6"/>
            <p:cNvSpPr txBox="1">
              <a:spLocks noChangeArrowheads="1"/>
            </p:cNvSpPr>
            <p:nvPr/>
          </p:nvSpPr>
          <p:spPr bwMode="auto">
            <a:xfrm>
              <a:off x="932" y="853"/>
              <a:ext cx="1536" cy="466"/>
            </a:xfrm>
            <a:prstGeom prst="rect">
              <a:avLst/>
            </a:prstGeom>
            <a:solidFill>
              <a:schemeClr val="bg1"/>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it-IT" altLang="it-IT" sz="1400">
                  <a:latin typeface="Arial" panose="020B0604020202020204" pitchFamily="34" charset="0"/>
                </a:rPr>
                <a:t>inserisci un numero da 0 a </a:t>
              </a:r>
              <a:r>
                <a:rPr lang="it-IT" altLang="it-IT" sz="1400">
                  <a:latin typeface="Arial" panose="020B0604020202020204" pitchFamily="34" charset="0"/>
                  <a:cs typeface="Times New Roman" panose="02020603050405020304" pitchFamily="18" charset="0"/>
                </a:rPr>
                <a:t>∞ per regolare lo sparpagliamento dei dati</a:t>
              </a:r>
            </a:p>
          </p:txBody>
        </p:sp>
        <p:sp>
          <p:nvSpPr>
            <p:cNvPr id="208903" name="Line 7"/>
            <p:cNvSpPr>
              <a:spLocks noChangeShapeType="1"/>
            </p:cNvSpPr>
            <p:nvPr/>
          </p:nvSpPr>
          <p:spPr bwMode="auto">
            <a:xfrm flipH="1" flipV="1">
              <a:off x="2472" y="1092"/>
              <a:ext cx="804" cy="528"/>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pSp>
      <p:grpSp>
        <p:nvGrpSpPr>
          <p:cNvPr id="208904" name="Group 8"/>
          <p:cNvGrpSpPr>
            <a:grpSpLocks/>
          </p:cNvGrpSpPr>
          <p:nvPr/>
        </p:nvGrpSpPr>
        <p:grpSpPr bwMode="auto">
          <a:xfrm>
            <a:off x="4519613" y="1298575"/>
            <a:ext cx="2600325" cy="1433513"/>
            <a:chOff x="2847" y="818"/>
            <a:chExt cx="1638" cy="903"/>
          </a:xfrm>
        </p:grpSpPr>
        <p:sp>
          <p:nvSpPr>
            <p:cNvPr id="208905" name="Rectangle 9"/>
            <p:cNvSpPr>
              <a:spLocks noChangeArrowheads="1"/>
            </p:cNvSpPr>
            <p:nvPr/>
          </p:nvSpPr>
          <p:spPr bwMode="auto">
            <a:xfrm>
              <a:off x="2847" y="818"/>
              <a:ext cx="1638" cy="600"/>
            </a:xfrm>
            <a:prstGeom prst="rect">
              <a:avLst/>
            </a:prstGeom>
            <a:solidFill>
              <a:schemeClr val="bg1"/>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it-IT" altLang="it-IT" sz="1400">
                  <a:latin typeface="Arial" panose="020B0604020202020204" pitchFamily="34" charset="0"/>
                  <a:cs typeface="Times New Roman" panose="02020603050405020304" pitchFamily="18" charset="0"/>
                </a:rPr>
                <a:t>inserisci un numero da 0 a 90° per regolare l’inclinazione della relazione di riferimento</a:t>
              </a:r>
            </a:p>
          </p:txBody>
        </p:sp>
        <p:sp>
          <p:nvSpPr>
            <p:cNvPr id="208906" name="Line 10"/>
            <p:cNvSpPr>
              <a:spLocks noChangeShapeType="1"/>
            </p:cNvSpPr>
            <p:nvPr/>
          </p:nvSpPr>
          <p:spPr bwMode="auto">
            <a:xfrm flipV="1">
              <a:off x="3353" y="1301"/>
              <a:ext cx="252" cy="42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pSp>
      <p:grpSp>
        <p:nvGrpSpPr>
          <p:cNvPr id="208907" name="Group 11"/>
          <p:cNvGrpSpPr>
            <a:grpSpLocks/>
          </p:cNvGrpSpPr>
          <p:nvPr/>
        </p:nvGrpSpPr>
        <p:grpSpPr bwMode="auto">
          <a:xfrm>
            <a:off x="5273675" y="1287463"/>
            <a:ext cx="3868738" cy="1624012"/>
            <a:chOff x="3322" y="811"/>
            <a:chExt cx="2437" cy="1023"/>
          </a:xfrm>
        </p:grpSpPr>
        <p:sp>
          <p:nvSpPr>
            <p:cNvPr id="208908" name="Rectangle 12"/>
            <p:cNvSpPr>
              <a:spLocks noChangeArrowheads="1"/>
            </p:cNvSpPr>
            <p:nvPr/>
          </p:nvSpPr>
          <p:spPr bwMode="auto">
            <a:xfrm>
              <a:off x="4616" y="811"/>
              <a:ext cx="1143" cy="466"/>
            </a:xfrm>
            <a:prstGeom prst="rect">
              <a:avLst/>
            </a:prstGeom>
            <a:solidFill>
              <a:schemeClr val="bg1"/>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it-IT" altLang="it-IT" sz="1400">
                  <a:latin typeface="Arial" panose="020B0604020202020204" pitchFamily="34" charset="0"/>
                  <a:cs typeface="Times New Roman" panose="02020603050405020304" pitchFamily="18" charset="0"/>
                </a:rPr>
                <a:t>inserisci un numero da 0 a 90° per regolare l’intercetta</a:t>
              </a:r>
            </a:p>
          </p:txBody>
        </p:sp>
        <p:sp>
          <p:nvSpPr>
            <p:cNvPr id="208909" name="Line 13"/>
            <p:cNvSpPr>
              <a:spLocks noChangeShapeType="1"/>
            </p:cNvSpPr>
            <p:nvPr/>
          </p:nvSpPr>
          <p:spPr bwMode="auto">
            <a:xfrm flipV="1">
              <a:off x="3322" y="1270"/>
              <a:ext cx="1572" cy="564"/>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pSp>
      <p:grpSp>
        <p:nvGrpSpPr>
          <p:cNvPr id="208910" name="Group 14"/>
          <p:cNvGrpSpPr>
            <a:grpSpLocks/>
          </p:cNvGrpSpPr>
          <p:nvPr/>
        </p:nvGrpSpPr>
        <p:grpSpPr bwMode="auto">
          <a:xfrm>
            <a:off x="6705600" y="704850"/>
            <a:ext cx="2438400" cy="6153150"/>
            <a:chOff x="4224" y="444"/>
            <a:chExt cx="1536" cy="3876"/>
          </a:xfrm>
        </p:grpSpPr>
        <p:sp>
          <p:nvSpPr>
            <p:cNvPr id="208911" name="Rectangle 15"/>
            <p:cNvSpPr>
              <a:spLocks noChangeArrowheads="1"/>
            </p:cNvSpPr>
            <p:nvPr/>
          </p:nvSpPr>
          <p:spPr bwMode="auto">
            <a:xfrm>
              <a:off x="4224" y="1440"/>
              <a:ext cx="1236" cy="2880"/>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208912" name="Rectangle 16"/>
            <p:cNvSpPr>
              <a:spLocks noChangeArrowheads="1"/>
            </p:cNvSpPr>
            <p:nvPr/>
          </p:nvSpPr>
          <p:spPr bwMode="auto">
            <a:xfrm>
              <a:off x="4617" y="444"/>
              <a:ext cx="1143" cy="332"/>
            </a:xfrm>
            <a:prstGeom prst="rect">
              <a:avLst/>
            </a:prstGeom>
            <a:solidFill>
              <a:schemeClr val="bg1"/>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it-IT" altLang="it-IT" sz="1400">
                  <a:latin typeface="Arial" panose="020B0604020202020204" pitchFamily="34" charset="0"/>
                  <a:cs typeface="Times New Roman" panose="02020603050405020304" pitchFamily="18" charset="0"/>
                </a:rPr>
                <a:t>calcolo manuale correlazione</a:t>
              </a:r>
            </a:p>
          </p:txBody>
        </p:sp>
        <p:cxnSp>
          <p:nvCxnSpPr>
            <p:cNvPr id="208913" name="AutoShape 17"/>
            <p:cNvCxnSpPr>
              <a:cxnSpLocks noChangeShapeType="1"/>
              <a:stCxn id="208911" idx="0"/>
              <a:endCxn id="208912" idx="2"/>
            </p:cNvCxnSpPr>
            <p:nvPr/>
          </p:nvCxnSpPr>
          <p:spPr bwMode="auto">
            <a:xfrm flipV="1">
              <a:off x="4842" y="776"/>
              <a:ext cx="347" cy="664"/>
            </a:xfrm>
            <a:prstGeom prst="straightConnector1">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4806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fade">
                                      <p:cBhvr>
                                        <p:cTn id="7" dur="500"/>
                                        <p:tgtEl>
                                          <p:spTgt spid="208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08901"/>
                                        </p:tgtEl>
                                        <p:attrNameLst>
                                          <p:attrName>style.visibility</p:attrName>
                                        </p:attrNameLst>
                                      </p:cBhvr>
                                      <p:to>
                                        <p:strVal val="visible"/>
                                      </p:to>
                                    </p:set>
                                    <p:animEffect transition="in" filter="wipe(down)">
                                      <p:cBhvr>
                                        <p:cTn id="12" dur="500"/>
                                        <p:tgtEl>
                                          <p:spTgt spid="2089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08904"/>
                                        </p:tgtEl>
                                        <p:attrNameLst>
                                          <p:attrName>style.visibility</p:attrName>
                                        </p:attrNameLst>
                                      </p:cBhvr>
                                      <p:to>
                                        <p:strVal val="visible"/>
                                      </p:to>
                                    </p:set>
                                    <p:animEffect transition="in" filter="wipe(down)">
                                      <p:cBhvr>
                                        <p:cTn id="17" dur="500"/>
                                        <p:tgtEl>
                                          <p:spTgt spid="2089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08907"/>
                                        </p:tgtEl>
                                        <p:attrNameLst>
                                          <p:attrName>style.visibility</p:attrName>
                                        </p:attrNameLst>
                                      </p:cBhvr>
                                      <p:to>
                                        <p:strVal val="visible"/>
                                      </p:to>
                                    </p:set>
                                    <p:animEffect transition="in" filter="wipe(down)">
                                      <p:cBhvr>
                                        <p:cTn id="22" dur="500"/>
                                        <p:tgtEl>
                                          <p:spTgt spid="2089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08910"/>
                                        </p:tgtEl>
                                        <p:attrNameLst>
                                          <p:attrName>style.visibility</p:attrName>
                                        </p:attrNameLst>
                                      </p:cBhvr>
                                      <p:to>
                                        <p:strVal val="visible"/>
                                      </p:to>
                                    </p:set>
                                    <p:animEffect transition="in" filter="wipe(down)">
                                      <p:cBhvr>
                                        <p:cTn id="27" dur="500"/>
                                        <p:tgtEl>
                                          <p:spTgt spid="208910"/>
                                        </p:tgtEl>
                                      </p:cBhvr>
                                    </p:animEffect>
                                  </p:childTnLst>
                                </p:cTn>
                              </p:par>
                              <p:par>
                                <p:cTn id="28" presetID="3" presetClass="exit" presetSubtype="10" fill="hold" nodeType="withEffect">
                                  <p:stCondLst>
                                    <p:cond delay="0"/>
                                  </p:stCondLst>
                                  <p:childTnLst>
                                    <p:animEffect transition="out" filter="blinds(horizontal)">
                                      <p:cBhvr>
                                        <p:cTn id="29" dur="500"/>
                                        <p:tgtEl>
                                          <p:spTgt spid="208901"/>
                                        </p:tgtEl>
                                      </p:cBhvr>
                                    </p:animEffect>
                                    <p:set>
                                      <p:cBhvr>
                                        <p:cTn id="30" dur="1" fill="hold">
                                          <p:stCondLst>
                                            <p:cond delay="499"/>
                                          </p:stCondLst>
                                        </p:cTn>
                                        <p:tgtEl>
                                          <p:spTgt spid="208901"/>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08904"/>
                                        </p:tgtEl>
                                      </p:cBhvr>
                                    </p:animEffect>
                                    <p:set>
                                      <p:cBhvr>
                                        <p:cTn id="33" dur="1" fill="hold">
                                          <p:stCondLst>
                                            <p:cond delay="499"/>
                                          </p:stCondLst>
                                        </p:cTn>
                                        <p:tgtEl>
                                          <p:spTgt spid="208904"/>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208907"/>
                                        </p:tgtEl>
                                      </p:cBhvr>
                                    </p:animEffect>
                                    <p:set>
                                      <p:cBhvr>
                                        <p:cTn id="36" dur="1" fill="hold">
                                          <p:stCondLst>
                                            <p:cond delay="499"/>
                                          </p:stCondLst>
                                        </p:cTn>
                                        <p:tgtEl>
                                          <p:spTgt spid="2089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668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smtClean="0">
                <a:solidFill>
                  <a:srgbClr val="333399"/>
                </a:solidFill>
                <a:latin typeface="Arial" panose="020B0604020202020204" pitchFamily="34" charset="0"/>
              </a:rPr>
              <a:t>Comunicazioni</a:t>
            </a:r>
            <a:endParaRPr lang="en-US" altLang="it-IT" dirty="0">
              <a:solidFill>
                <a:srgbClr val="FFC000"/>
              </a:solidFill>
              <a:latin typeface="Arial" panose="020B0604020202020204" pitchFamily="34" charset="0"/>
            </a:endParaRPr>
          </a:p>
        </p:txBody>
      </p:sp>
      <p:sp>
        <p:nvSpPr>
          <p:cNvPr id="6" name="Text Box 2"/>
          <p:cNvSpPr txBox="1">
            <a:spLocks noChangeArrowheads="1"/>
          </p:cNvSpPr>
          <p:nvPr/>
        </p:nvSpPr>
        <p:spPr bwMode="auto">
          <a:xfrm>
            <a:off x="481013" y="1584325"/>
            <a:ext cx="82311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chemeClr val="accent2"/>
              </a:buClr>
              <a:buFont typeface="Wingdings" panose="05000000000000000000" pitchFamily="2" charset="2"/>
              <a:buChar char="§"/>
            </a:pPr>
            <a:r>
              <a:rPr lang="en-US" altLang="it-IT" sz="3200" dirty="0" err="1" smtClean="0">
                <a:latin typeface="Arial" panose="020B0604020202020204" pitchFamily="34" charset="0"/>
              </a:rPr>
              <a:t>Pubblicata</a:t>
            </a:r>
            <a:r>
              <a:rPr lang="en-US" altLang="it-IT" sz="3200" dirty="0" smtClean="0">
                <a:latin typeface="Arial" panose="020B0604020202020204" pitchFamily="34" charset="0"/>
              </a:rPr>
              <a:t> </a:t>
            </a:r>
            <a:r>
              <a:rPr lang="en-US" altLang="it-IT" sz="3200" dirty="0" err="1" smtClean="0">
                <a:latin typeface="Arial" panose="020B0604020202020204" pitchFamily="34" charset="0"/>
              </a:rPr>
              <a:t>su</a:t>
            </a:r>
            <a:r>
              <a:rPr lang="en-US" altLang="it-IT" sz="3200" dirty="0" smtClean="0">
                <a:latin typeface="Arial" panose="020B0604020202020204" pitchFamily="34" charset="0"/>
              </a:rPr>
              <a:t> Moodle2 la </a:t>
            </a:r>
            <a:r>
              <a:rPr lang="en-US" altLang="it-IT" sz="3200" dirty="0" err="1" smtClean="0">
                <a:latin typeface="Arial" panose="020B0604020202020204" pitchFamily="34" charset="0"/>
              </a:rPr>
              <a:t>valutazione</a:t>
            </a:r>
            <a:r>
              <a:rPr lang="en-US" altLang="it-IT" sz="3200" dirty="0" smtClean="0">
                <a:latin typeface="Arial" panose="020B0604020202020204" pitchFamily="34" charset="0"/>
              </a:rPr>
              <a:t> del </a:t>
            </a:r>
            <a:r>
              <a:rPr lang="en-US" altLang="it-IT" sz="3200" dirty="0" err="1" smtClean="0">
                <a:latin typeface="Arial" panose="020B0604020202020204" pitchFamily="34" charset="0"/>
              </a:rPr>
              <a:t>lavoro</a:t>
            </a:r>
            <a:r>
              <a:rPr lang="en-US" altLang="it-IT" sz="3200" dirty="0" smtClean="0">
                <a:latin typeface="Arial" panose="020B0604020202020204" pitchFamily="34" charset="0"/>
              </a:rPr>
              <a:t> di </a:t>
            </a:r>
            <a:r>
              <a:rPr lang="en-US" altLang="it-IT" sz="3200" dirty="0" err="1" smtClean="0">
                <a:latin typeface="Arial" panose="020B0604020202020204" pitchFamily="34" charset="0"/>
              </a:rPr>
              <a:t>gruppo</a:t>
            </a:r>
            <a:r>
              <a:rPr lang="en-US" altLang="it-IT" sz="3200" dirty="0" smtClean="0">
                <a:latin typeface="Arial" panose="020B0604020202020204" pitchFamily="34" charset="0"/>
              </a:rPr>
              <a:t> </a:t>
            </a:r>
            <a:r>
              <a:rPr lang="en-US" altLang="it-IT" sz="3200" dirty="0" err="1" smtClean="0">
                <a:latin typeface="Arial" panose="020B0604020202020204" pitchFamily="34" charset="0"/>
              </a:rPr>
              <a:t>su</a:t>
            </a:r>
            <a:r>
              <a:rPr lang="en-US" altLang="it-IT" sz="3200" dirty="0" smtClean="0">
                <a:latin typeface="Arial" panose="020B0604020202020204" pitchFamily="34" charset="0"/>
              </a:rPr>
              <a:t> Goldstein</a:t>
            </a:r>
          </a:p>
          <a:p>
            <a:pPr>
              <a:spcBef>
                <a:spcPct val="50000"/>
              </a:spcBef>
              <a:buClr>
                <a:schemeClr val="accent2"/>
              </a:buClr>
              <a:buFont typeface="Wingdings" panose="05000000000000000000" pitchFamily="2" charset="2"/>
              <a:buChar char="§"/>
            </a:pPr>
            <a:r>
              <a:rPr lang="en-US" altLang="it-IT" sz="3200" dirty="0" err="1" smtClean="0">
                <a:latin typeface="Arial" panose="020B0604020202020204" pitchFamily="34" charset="0"/>
              </a:rPr>
              <a:t>Ottimo</a:t>
            </a:r>
            <a:r>
              <a:rPr lang="en-US" altLang="it-IT" sz="3200" dirty="0" smtClean="0">
                <a:latin typeface="Arial" panose="020B0604020202020204" pitchFamily="34" charset="0"/>
              </a:rPr>
              <a:t> </a:t>
            </a:r>
            <a:r>
              <a:rPr lang="en-US" altLang="it-IT" sz="3200" dirty="0" err="1" smtClean="0">
                <a:latin typeface="Arial" panose="020B0604020202020204" pitchFamily="34" charset="0"/>
              </a:rPr>
              <a:t>lavoro</a:t>
            </a:r>
            <a:r>
              <a:rPr lang="en-US" altLang="it-IT" sz="3200" dirty="0" smtClean="0">
                <a:latin typeface="Arial" panose="020B0604020202020204" pitchFamily="34" charset="0"/>
              </a:rPr>
              <a:t> !</a:t>
            </a:r>
          </a:p>
          <a:p>
            <a:pPr>
              <a:spcBef>
                <a:spcPct val="50000"/>
              </a:spcBef>
              <a:buClr>
                <a:schemeClr val="accent2"/>
              </a:buClr>
              <a:buFont typeface="Wingdings" panose="05000000000000000000" pitchFamily="2" charset="2"/>
              <a:buChar char="§"/>
            </a:pPr>
            <a:endParaRPr lang="en-US" altLang="it-IT" sz="3200" dirty="0">
              <a:latin typeface="Arial" panose="020B0604020202020204" pitchFamily="34" charset="0"/>
            </a:endParaRPr>
          </a:p>
          <a:p>
            <a:pPr>
              <a:spcBef>
                <a:spcPct val="50000"/>
              </a:spcBef>
              <a:buClr>
                <a:schemeClr val="accent2"/>
              </a:buClr>
              <a:buFont typeface="Wingdings" panose="05000000000000000000" pitchFamily="2" charset="2"/>
              <a:buChar char="§"/>
            </a:pPr>
            <a:endParaRPr lang="en-US" altLang="it-IT" sz="3200" dirty="0">
              <a:latin typeface="Arial" panose="020B0604020202020204" pitchFamily="34" charset="0"/>
            </a:endParaRPr>
          </a:p>
          <a:p>
            <a:pPr>
              <a:spcBef>
                <a:spcPct val="50000"/>
              </a:spcBef>
              <a:buClr>
                <a:schemeClr val="accent2"/>
              </a:buClr>
              <a:buFont typeface="Wingdings" panose="05000000000000000000" pitchFamily="2" charset="2"/>
              <a:buChar char="§"/>
            </a:pPr>
            <a:r>
              <a:rPr lang="en-US" altLang="it-IT" sz="3200" dirty="0" err="1" smtClean="0">
                <a:latin typeface="Arial" panose="020B0604020202020204" pitchFamily="34" charset="0"/>
              </a:rPr>
              <a:t>Previsione</a:t>
            </a:r>
            <a:r>
              <a:rPr lang="en-US" altLang="it-IT" sz="3200" dirty="0" smtClean="0">
                <a:latin typeface="Arial" panose="020B0604020202020204" pitchFamily="34" charset="0"/>
              </a:rPr>
              <a:t> ultima </a:t>
            </a:r>
            <a:r>
              <a:rPr lang="en-US" altLang="it-IT" sz="3200" dirty="0" err="1" smtClean="0">
                <a:latin typeface="Arial" panose="020B0604020202020204" pitchFamily="34" charset="0"/>
              </a:rPr>
              <a:t>lezione</a:t>
            </a:r>
            <a:r>
              <a:rPr lang="en-US" altLang="it-IT" sz="3200" dirty="0" smtClean="0">
                <a:latin typeface="Arial" panose="020B0604020202020204" pitchFamily="34" charset="0"/>
              </a:rPr>
              <a:t> </a:t>
            </a:r>
            <a:r>
              <a:rPr lang="en-US" altLang="it-IT" sz="3200" dirty="0" err="1" smtClean="0">
                <a:latin typeface="Arial" panose="020B0604020202020204" pitchFamily="34" charset="0"/>
              </a:rPr>
              <a:t>mercoledì</a:t>
            </a:r>
            <a:r>
              <a:rPr lang="en-US" altLang="it-IT" sz="3200" dirty="0" smtClean="0">
                <a:latin typeface="Arial" panose="020B0604020202020204" pitchFamily="34" charset="0"/>
              </a:rPr>
              <a:t> 29 </a:t>
            </a:r>
            <a:r>
              <a:rPr lang="en-US" altLang="it-IT" sz="3200" dirty="0" err="1" smtClean="0">
                <a:latin typeface="Arial" panose="020B0604020202020204" pitchFamily="34" charset="0"/>
              </a:rPr>
              <a:t>maggio</a:t>
            </a:r>
            <a:endParaRPr lang="en-US" altLang="it-IT" sz="3200" dirty="0">
              <a:latin typeface="Arial" panose="020B0604020202020204" pitchFamily="34" charset="0"/>
            </a:endParaRPr>
          </a:p>
        </p:txBody>
      </p:sp>
      <p:pic>
        <p:nvPicPr>
          <p:cNvPr id="7" name="Picture 6"/>
          <p:cNvPicPr>
            <a:picLocks noChangeAspect="1"/>
          </p:cNvPicPr>
          <p:nvPr/>
        </p:nvPicPr>
        <p:blipFill rotWithShape="1">
          <a:blip r:embed="rId2"/>
          <a:srcRect l="32543" t="45431" r="14407" b="26546"/>
          <a:stretch/>
        </p:blipFill>
        <p:spPr>
          <a:xfrm>
            <a:off x="3719592" y="2774196"/>
            <a:ext cx="4850971" cy="14413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504" y="2607909"/>
            <a:ext cx="2477146" cy="2477146"/>
          </a:xfrm>
          <a:prstGeom prst="rect">
            <a:avLst/>
          </a:prstGeom>
        </p:spPr>
      </p:pic>
    </p:spTree>
    <p:extLst>
      <p:ext uri="{BB962C8B-B14F-4D97-AF65-F5344CB8AC3E}">
        <p14:creationId xmlns:p14="http://schemas.microsoft.com/office/powerpoint/2010/main" val="16770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left)">
                                      <p:cBhvr>
                                        <p:cTn id="2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1238"/>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9925" name="Group 5"/>
          <p:cNvGrpSpPr>
            <a:grpSpLocks/>
          </p:cNvGrpSpPr>
          <p:nvPr/>
        </p:nvGrpSpPr>
        <p:grpSpPr bwMode="auto">
          <a:xfrm>
            <a:off x="6705600" y="704850"/>
            <a:ext cx="2438400" cy="6153150"/>
            <a:chOff x="4224" y="444"/>
            <a:chExt cx="1536" cy="3876"/>
          </a:xfrm>
        </p:grpSpPr>
        <p:sp>
          <p:nvSpPr>
            <p:cNvPr id="209926" name="Rectangle 6"/>
            <p:cNvSpPr>
              <a:spLocks noChangeArrowheads="1"/>
            </p:cNvSpPr>
            <p:nvPr/>
          </p:nvSpPr>
          <p:spPr bwMode="auto">
            <a:xfrm>
              <a:off x="4224" y="1440"/>
              <a:ext cx="1236" cy="2880"/>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209927" name="Rectangle 7"/>
            <p:cNvSpPr>
              <a:spLocks noChangeArrowheads="1"/>
            </p:cNvSpPr>
            <p:nvPr/>
          </p:nvSpPr>
          <p:spPr bwMode="auto">
            <a:xfrm>
              <a:off x="4617" y="444"/>
              <a:ext cx="1143" cy="332"/>
            </a:xfrm>
            <a:prstGeom prst="rect">
              <a:avLst/>
            </a:prstGeom>
            <a:solidFill>
              <a:schemeClr val="bg1"/>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it-IT" altLang="it-IT" sz="1400">
                  <a:latin typeface="Arial" panose="020B0604020202020204" pitchFamily="34" charset="0"/>
                  <a:cs typeface="Times New Roman" panose="02020603050405020304" pitchFamily="18" charset="0"/>
                </a:rPr>
                <a:t>calcolo manuale correlazione</a:t>
              </a:r>
            </a:p>
          </p:txBody>
        </p:sp>
        <p:cxnSp>
          <p:nvCxnSpPr>
            <p:cNvPr id="209928" name="AutoShape 8"/>
            <p:cNvCxnSpPr>
              <a:cxnSpLocks noChangeShapeType="1"/>
              <a:stCxn id="209926" idx="0"/>
              <a:endCxn id="209927" idx="2"/>
            </p:cNvCxnSpPr>
            <p:nvPr/>
          </p:nvCxnSpPr>
          <p:spPr bwMode="auto">
            <a:xfrm flipV="1">
              <a:off x="4842" y="776"/>
              <a:ext cx="347" cy="664"/>
            </a:xfrm>
            <a:prstGeom prst="straightConnector1">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9929" name="Group 9"/>
          <p:cNvGrpSpPr>
            <a:grpSpLocks/>
          </p:cNvGrpSpPr>
          <p:nvPr/>
        </p:nvGrpSpPr>
        <p:grpSpPr bwMode="auto">
          <a:xfrm>
            <a:off x="895350" y="2286000"/>
            <a:ext cx="2990850" cy="1352550"/>
            <a:chOff x="564" y="1440"/>
            <a:chExt cx="1884" cy="852"/>
          </a:xfrm>
        </p:grpSpPr>
        <p:sp>
          <p:nvSpPr>
            <p:cNvPr id="209930" name="Rectangle 10"/>
            <p:cNvSpPr>
              <a:spLocks noChangeArrowheads="1"/>
            </p:cNvSpPr>
            <p:nvPr/>
          </p:nvSpPr>
          <p:spPr bwMode="auto">
            <a:xfrm>
              <a:off x="564" y="1440"/>
              <a:ext cx="13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b="1">
                  <a:latin typeface="Arial" panose="020B0604020202020204" pitchFamily="34" charset="0"/>
                </a:rPr>
                <a:t>SLOPE(x</a:t>
              </a:r>
              <a:r>
                <a:rPr lang="it-IT" altLang="it-IT" sz="1600" b="1" baseline="-25000">
                  <a:latin typeface="Arial" panose="020B0604020202020204" pitchFamily="34" charset="0"/>
                </a:rPr>
                <a:t>i=1→n</a:t>
              </a:r>
              <a:r>
                <a:rPr lang="it-IT" altLang="it-IT" sz="1600" b="1">
                  <a:latin typeface="Arial" panose="020B0604020202020204" pitchFamily="34" charset="0"/>
                </a:rPr>
                <a:t>; y</a:t>
              </a:r>
              <a:r>
                <a:rPr lang="it-IT" altLang="it-IT" sz="1600" b="1" baseline="-25000">
                  <a:latin typeface="Arial" panose="020B0604020202020204" pitchFamily="34" charset="0"/>
                </a:rPr>
                <a:t>i=1→n</a:t>
              </a:r>
              <a:r>
                <a:rPr lang="it-IT" altLang="it-IT" sz="1600" b="1">
                  <a:latin typeface="Arial" panose="020B0604020202020204" pitchFamily="34" charset="0"/>
                </a:rPr>
                <a:t>)</a:t>
              </a:r>
            </a:p>
          </p:txBody>
        </p:sp>
        <p:sp>
          <p:nvSpPr>
            <p:cNvPr id="209931" name="Line 11"/>
            <p:cNvSpPr>
              <a:spLocks noChangeShapeType="1"/>
            </p:cNvSpPr>
            <p:nvPr/>
          </p:nvSpPr>
          <p:spPr bwMode="auto">
            <a:xfrm flipH="1" flipV="1">
              <a:off x="1896" y="1608"/>
              <a:ext cx="552" cy="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pSp>
      <p:grpSp>
        <p:nvGrpSpPr>
          <p:cNvPr id="209932" name="Group 12"/>
          <p:cNvGrpSpPr>
            <a:grpSpLocks/>
          </p:cNvGrpSpPr>
          <p:nvPr/>
        </p:nvGrpSpPr>
        <p:grpSpPr bwMode="auto">
          <a:xfrm>
            <a:off x="895350" y="1973263"/>
            <a:ext cx="2979738" cy="1425575"/>
            <a:chOff x="564" y="1243"/>
            <a:chExt cx="1877" cy="898"/>
          </a:xfrm>
        </p:grpSpPr>
        <p:sp>
          <p:nvSpPr>
            <p:cNvPr id="209933" name="Rectangle 13"/>
            <p:cNvSpPr>
              <a:spLocks noChangeArrowheads="1"/>
            </p:cNvSpPr>
            <p:nvPr/>
          </p:nvSpPr>
          <p:spPr bwMode="auto">
            <a:xfrm>
              <a:off x="564" y="1243"/>
              <a:ext cx="16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b="1">
                  <a:latin typeface="Arial" panose="020B0604020202020204" pitchFamily="34" charset="0"/>
                </a:rPr>
                <a:t>INTERCEPT(x</a:t>
              </a:r>
              <a:r>
                <a:rPr lang="it-IT" altLang="it-IT" sz="1600" b="1" baseline="-25000">
                  <a:latin typeface="Arial" panose="020B0604020202020204" pitchFamily="34" charset="0"/>
                </a:rPr>
                <a:t>i=1→n</a:t>
              </a:r>
              <a:r>
                <a:rPr lang="it-IT" altLang="it-IT" sz="1600" b="1">
                  <a:latin typeface="Arial" panose="020B0604020202020204" pitchFamily="34" charset="0"/>
                </a:rPr>
                <a:t>; y</a:t>
              </a:r>
              <a:r>
                <a:rPr lang="it-IT" altLang="it-IT" sz="1600" b="1" baseline="-25000">
                  <a:latin typeface="Arial" panose="020B0604020202020204" pitchFamily="34" charset="0"/>
                </a:rPr>
                <a:t>i=1→n</a:t>
              </a:r>
              <a:r>
                <a:rPr lang="it-IT" altLang="it-IT" sz="1600" b="1">
                  <a:latin typeface="Arial" panose="020B0604020202020204" pitchFamily="34" charset="0"/>
                </a:rPr>
                <a:t>)</a:t>
              </a:r>
            </a:p>
          </p:txBody>
        </p:sp>
        <p:sp>
          <p:nvSpPr>
            <p:cNvPr id="209934" name="Line 14"/>
            <p:cNvSpPr>
              <a:spLocks noChangeShapeType="1"/>
            </p:cNvSpPr>
            <p:nvPr/>
          </p:nvSpPr>
          <p:spPr bwMode="auto">
            <a:xfrm flipH="1" flipV="1">
              <a:off x="2153" y="1409"/>
              <a:ext cx="288" cy="7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pSp>
      <p:grpSp>
        <p:nvGrpSpPr>
          <p:cNvPr id="209935" name="Group 15"/>
          <p:cNvGrpSpPr>
            <a:grpSpLocks/>
          </p:cNvGrpSpPr>
          <p:nvPr/>
        </p:nvGrpSpPr>
        <p:grpSpPr bwMode="auto">
          <a:xfrm>
            <a:off x="2476500" y="1584325"/>
            <a:ext cx="2517775" cy="1555750"/>
            <a:chOff x="1560" y="998"/>
            <a:chExt cx="1586" cy="980"/>
          </a:xfrm>
        </p:grpSpPr>
        <p:sp>
          <p:nvSpPr>
            <p:cNvPr id="209936" name="Rectangle 16"/>
            <p:cNvSpPr>
              <a:spLocks noChangeArrowheads="1"/>
            </p:cNvSpPr>
            <p:nvPr/>
          </p:nvSpPr>
          <p:spPr bwMode="auto">
            <a:xfrm>
              <a:off x="1560" y="998"/>
              <a:ext cx="1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b="1">
                  <a:latin typeface="Arial" panose="020B0604020202020204" pitchFamily="34" charset="0"/>
                </a:rPr>
                <a:t>PEARSON(x</a:t>
              </a:r>
              <a:r>
                <a:rPr lang="it-IT" altLang="it-IT" sz="1600" b="1" baseline="-25000">
                  <a:latin typeface="Arial" panose="020B0604020202020204" pitchFamily="34" charset="0"/>
                </a:rPr>
                <a:t>i=1→n</a:t>
              </a:r>
              <a:r>
                <a:rPr lang="it-IT" altLang="it-IT" sz="1600" b="1">
                  <a:latin typeface="Arial" panose="020B0604020202020204" pitchFamily="34" charset="0"/>
                </a:rPr>
                <a:t>; y</a:t>
              </a:r>
              <a:r>
                <a:rPr lang="it-IT" altLang="it-IT" sz="1600" b="1" baseline="-25000">
                  <a:latin typeface="Arial" panose="020B0604020202020204" pitchFamily="34" charset="0"/>
                </a:rPr>
                <a:t>i=1→n</a:t>
              </a:r>
              <a:r>
                <a:rPr lang="it-IT" altLang="it-IT" sz="1600" b="1">
                  <a:latin typeface="Arial" panose="020B0604020202020204" pitchFamily="34" charset="0"/>
                </a:rPr>
                <a:t>)</a:t>
              </a:r>
            </a:p>
          </p:txBody>
        </p:sp>
        <p:sp>
          <p:nvSpPr>
            <p:cNvPr id="209937" name="Line 17"/>
            <p:cNvSpPr>
              <a:spLocks noChangeShapeType="1"/>
            </p:cNvSpPr>
            <p:nvPr/>
          </p:nvSpPr>
          <p:spPr bwMode="auto">
            <a:xfrm flipH="1" flipV="1">
              <a:off x="2278" y="1222"/>
              <a:ext cx="192" cy="7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pSp>
      <p:sp>
        <p:nvSpPr>
          <p:cNvPr id="209940" name="Rectangle 20"/>
          <p:cNvSpPr>
            <a:spLocks noChangeArrowheads="1"/>
          </p:cNvSpPr>
          <p:nvPr/>
        </p:nvSpPr>
        <p:spPr bwMode="auto">
          <a:xfrm>
            <a:off x="1973263" y="0"/>
            <a:ext cx="516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sz="3600">
                <a:latin typeface="Arial" panose="020B0604020202020204" pitchFamily="34" charset="0"/>
                <a:hlinkClick r:id="rId4" action="ppaction://hlinkfile"/>
              </a:rPr>
              <a:t>CorrelationCalculator.xls</a:t>
            </a:r>
            <a:endParaRPr lang="it-IT" altLang="it-IT" sz="3600">
              <a:latin typeface="Arial" panose="020B0604020202020204" pitchFamily="34" charset="0"/>
            </a:endParaRPr>
          </a:p>
        </p:txBody>
      </p:sp>
    </p:spTree>
    <p:extLst>
      <p:ext uri="{BB962C8B-B14F-4D97-AF65-F5344CB8AC3E}">
        <p14:creationId xmlns:p14="http://schemas.microsoft.com/office/powerpoint/2010/main" val="4120326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09935"/>
                                        </p:tgtEl>
                                        <p:attrNameLst>
                                          <p:attrName>style.visibility</p:attrName>
                                        </p:attrNameLst>
                                      </p:cBhvr>
                                      <p:to>
                                        <p:strVal val="visible"/>
                                      </p:to>
                                    </p:set>
                                    <p:animEffect transition="in" filter="wipe(down)">
                                      <p:cBhvr>
                                        <p:cTn id="7" dur="500"/>
                                        <p:tgtEl>
                                          <p:spTgt spid="209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09932"/>
                                        </p:tgtEl>
                                        <p:attrNameLst>
                                          <p:attrName>style.visibility</p:attrName>
                                        </p:attrNameLst>
                                      </p:cBhvr>
                                      <p:to>
                                        <p:strVal val="visible"/>
                                      </p:to>
                                    </p:set>
                                    <p:animEffect transition="in" filter="wipe(down)">
                                      <p:cBhvr>
                                        <p:cTn id="12" dur="500"/>
                                        <p:tgtEl>
                                          <p:spTgt spid="2099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09929"/>
                                        </p:tgtEl>
                                        <p:attrNameLst>
                                          <p:attrName>style.visibility</p:attrName>
                                        </p:attrNameLst>
                                      </p:cBhvr>
                                      <p:to>
                                        <p:strVal val="visible"/>
                                      </p:to>
                                    </p:set>
                                    <p:animEffect transition="in" filter="wipe(down)">
                                      <p:cBhvr>
                                        <p:cTn id="17" dur="500"/>
                                        <p:tgtEl>
                                          <p:spTgt spid="209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0" y="611188"/>
            <a:ext cx="8970963" cy="605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571500" eaLnBrk="0" hangingPunct="0">
              <a:defRPr sz="2400">
                <a:solidFill>
                  <a:schemeClr val="tx1"/>
                </a:solidFill>
                <a:latin typeface="Times" panose="02020603050405020304" pitchFamily="18" charset="0"/>
                <a:ea typeface="MS PGothic" panose="020B0600070205080204" pitchFamily="34" charset="-128"/>
              </a:defRPr>
            </a:lvl2pPr>
            <a:lvl3pPr eaLnBrk="0" hangingPunct="0">
              <a:defRPr sz="2400">
                <a:solidFill>
                  <a:schemeClr val="tx1"/>
                </a:solidFill>
                <a:latin typeface="Times" panose="02020603050405020304" pitchFamily="18" charset="0"/>
                <a:ea typeface="MS PGothic" panose="020B0600070205080204" pitchFamily="34" charset="-128"/>
              </a:defRPr>
            </a:lvl3pPr>
            <a:lvl4pPr eaLnBrk="0" hangingPunct="0">
              <a:defRPr sz="2400">
                <a:solidFill>
                  <a:schemeClr val="tx1"/>
                </a:solidFill>
                <a:latin typeface="Times" panose="02020603050405020304" pitchFamily="18" charset="0"/>
                <a:ea typeface="MS PGothic" panose="020B0600070205080204" pitchFamily="34" charset="-128"/>
              </a:defRPr>
            </a:lvl4pPr>
            <a:lvl5pPr eaLnBrk="0" hangingPunct="0">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
              </a:spcBef>
              <a:buClr>
                <a:schemeClr val="accent2"/>
              </a:buClr>
              <a:buFont typeface="Wingdings" panose="05000000000000000000" pitchFamily="2" charset="2"/>
              <a:buChar char="§"/>
            </a:pPr>
            <a:r>
              <a:rPr lang="it-IT" altLang="it-IT" sz="3200">
                <a:latin typeface="Arial" panose="020B0604020202020204" pitchFamily="34" charset="0"/>
                <a:sym typeface="Symbol" panose="05050102010706020507" pitchFamily="18" charset="2"/>
              </a:rPr>
              <a:t>-1 </a:t>
            </a:r>
            <a:r>
              <a:rPr lang="it-IT" altLang="it-IT" sz="3200" i="1">
                <a:latin typeface="Arial" panose="020B0604020202020204" pitchFamily="34" charset="0"/>
              </a:rPr>
              <a:t> r </a:t>
            </a:r>
            <a:r>
              <a:rPr lang="it-IT" altLang="it-IT" sz="3200">
                <a:latin typeface="Arial" panose="020B0604020202020204" pitchFamily="34" charset="0"/>
                <a:sym typeface="Symbol" panose="05050102010706020507" pitchFamily="18" charset="2"/>
              </a:rPr>
              <a:t> 1</a:t>
            </a:r>
            <a:endParaRPr lang="it-IT" altLang="it-IT" sz="3200">
              <a:latin typeface="Arial" panose="020B0604020202020204" pitchFamily="34" charset="0"/>
            </a:endParaRPr>
          </a:p>
          <a:p>
            <a:pPr algn="just">
              <a:spcBef>
                <a:spcPct val="5000"/>
              </a:spcBef>
              <a:buClr>
                <a:schemeClr val="accent2"/>
              </a:buClr>
              <a:buFont typeface="Wingdings" panose="05000000000000000000" pitchFamily="2" charset="2"/>
              <a:buChar char="§"/>
            </a:pPr>
            <a:r>
              <a:rPr lang="it-IT" altLang="it-IT" sz="3200">
                <a:latin typeface="Arial" panose="020B0604020202020204" pitchFamily="34" charset="0"/>
              </a:rPr>
              <a:t>Il segno di </a:t>
            </a:r>
            <a:r>
              <a:rPr lang="it-IT" altLang="it-IT" sz="3200" i="1">
                <a:latin typeface="Arial" panose="020B0604020202020204" pitchFamily="34" charset="0"/>
              </a:rPr>
              <a:t>r </a:t>
            </a:r>
            <a:r>
              <a:rPr lang="it-IT" altLang="it-IT" sz="3200">
                <a:latin typeface="Arial" panose="020B0604020202020204" pitchFamily="34" charset="0"/>
              </a:rPr>
              <a:t>è uguale al segno della pendenza</a:t>
            </a:r>
            <a:endParaRPr lang="it-IT" altLang="it-IT" sz="3200" i="1">
              <a:latin typeface="Arial" panose="020B0604020202020204" pitchFamily="34" charset="0"/>
            </a:endParaRPr>
          </a:p>
          <a:p>
            <a:pPr algn="just">
              <a:spcBef>
                <a:spcPct val="5000"/>
              </a:spcBef>
              <a:buClr>
                <a:schemeClr val="accent2"/>
              </a:buClr>
              <a:buFont typeface="Wingdings" panose="05000000000000000000" pitchFamily="2" charset="2"/>
              <a:buChar char="§"/>
            </a:pPr>
            <a:r>
              <a:rPr lang="it-IT" altLang="it-IT" sz="3200">
                <a:latin typeface="Arial" panose="020B0604020202020204" pitchFamily="34" charset="0"/>
              </a:rPr>
              <a:t>Il suo valore non dipende dall’unità di misura della variabile</a:t>
            </a:r>
            <a:endParaRPr lang="it-IT" altLang="it-IT" sz="3200" i="1">
              <a:latin typeface="Arial" panose="020B0604020202020204" pitchFamily="34" charset="0"/>
            </a:endParaRPr>
          </a:p>
          <a:p>
            <a:pPr algn="just">
              <a:spcBef>
                <a:spcPct val="5000"/>
              </a:spcBef>
              <a:buClr>
                <a:schemeClr val="accent2"/>
              </a:buClr>
              <a:buFont typeface="Wingdings" panose="05000000000000000000" pitchFamily="2" charset="2"/>
              <a:buChar char="§"/>
            </a:pPr>
            <a:r>
              <a:rPr lang="it-IT" altLang="it-IT" sz="3200">
                <a:latin typeface="Arial" panose="020B0604020202020204" pitchFamily="34" charset="0"/>
              </a:rPr>
              <a:t>se i dati sono una nuvola allora r</a:t>
            </a:r>
            <a:r>
              <a:rPr lang="it-IT" altLang="it-IT" sz="3200">
                <a:latin typeface="Times New Roman" panose="02020603050405020304" pitchFamily="18" charset="0"/>
                <a:cs typeface="Times New Roman" panose="02020603050405020304" pitchFamily="18" charset="0"/>
              </a:rPr>
              <a:t>≈ 0 </a:t>
            </a:r>
            <a:r>
              <a:rPr lang="it-IT" altLang="it-IT" sz="3200" b="1">
                <a:latin typeface="Arial" panose="020B0604020202020204" pitchFamily="34" charset="0"/>
                <a:cs typeface="Times New Roman" panose="02020603050405020304" pitchFamily="18" charset="0"/>
              </a:rPr>
              <a:t>ma</a:t>
            </a:r>
            <a:r>
              <a:rPr lang="it-IT" altLang="it-IT" sz="3200">
                <a:latin typeface="Times New Roman" panose="02020603050405020304" pitchFamily="18" charset="0"/>
                <a:cs typeface="Times New Roman" panose="02020603050405020304" pitchFamily="18" charset="0"/>
              </a:rPr>
              <a:t> </a:t>
            </a:r>
            <a:r>
              <a:rPr lang="it-IT" altLang="it-IT" sz="3200">
                <a:latin typeface="Arial" panose="020B0604020202020204" pitchFamily="34" charset="0"/>
                <a:cs typeface="Times New Roman" panose="02020603050405020304" pitchFamily="18" charset="0"/>
              </a:rPr>
              <a:t>non è detto l’inverso</a:t>
            </a:r>
            <a:endParaRPr lang="it-IT" altLang="it-IT" sz="3200">
              <a:effectLst>
                <a:outerShdw blurRad="38100" dist="38100" dir="2700000" algn="tl">
                  <a:srgbClr val="C0C0C0"/>
                </a:outerShdw>
              </a:effectLst>
              <a:latin typeface="Arial" panose="020B0604020202020204" pitchFamily="34" charset="0"/>
              <a:cs typeface="Times New Roman" panose="02020603050405020304" pitchFamily="18" charset="0"/>
            </a:endParaRPr>
          </a:p>
          <a:p>
            <a:pPr algn="just">
              <a:spcBef>
                <a:spcPct val="5000"/>
              </a:spcBef>
              <a:buClr>
                <a:schemeClr val="accent2"/>
              </a:buClr>
              <a:buFont typeface="Wingdings" panose="05000000000000000000" pitchFamily="2" charset="2"/>
              <a:buChar char="§"/>
            </a:pPr>
            <a:r>
              <a:rPr lang="it-IT" altLang="it-IT" sz="3200">
                <a:latin typeface="Arial" panose="020B0604020202020204" pitchFamily="34" charset="0"/>
              </a:rPr>
              <a:t>se conosciamo solo r=0 non possiamo fare inferenze sulla distribuzione dei dati</a:t>
            </a:r>
          </a:p>
          <a:p>
            <a:pPr algn="just">
              <a:spcBef>
                <a:spcPct val="5000"/>
              </a:spcBef>
              <a:buClr>
                <a:schemeClr val="accent2"/>
              </a:buClr>
              <a:buFont typeface="Wingdings" panose="05000000000000000000" pitchFamily="2" charset="2"/>
              <a:buChar char="§"/>
            </a:pPr>
            <a:r>
              <a:rPr lang="it-IT" altLang="it-IT" sz="3200">
                <a:latin typeface="Arial" panose="020B0604020202020204" pitchFamily="34" charset="0"/>
              </a:rPr>
              <a:t>nella regressione lineare </a:t>
            </a:r>
            <a:r>
              <a:rPr lang="it-IT" altLang="it-IT" sz="3200" i="1">
                <a:latin typeface="Arial" panose="020B0604020202020204" pitchFamily="34" charset="0"/>
              </a:rPr>
              <a:t>r</a:t>
            </a:r>
            <a:r>
              <a:rPr lang="it-IT" altLang="it-IT" sz="3200" i="1" baseline="30000">
                <a:latin typeface="Arial" panose="020B0604020202020204" pitchFamily="34" charset="0"/>
              </a:rPr>
              <a:t>2 </a:t>
            </a:r>
            <a:r>
              <a:rPr lang="it-IT" altLang="it-IT" sz="3200">
                <a:latin typeface="Arial" panose="020B0604020202020204" pitchFamily="34" charset="0"/>
              </a:rPr>
              <a:t>corrisponde al </a:t>
            </a:r>
            <a:r>
              <a:rPr lang="it-IT" altLang="it-IT" sz="3200">
                <a:solidFill>
                  <a:srgbClr val="FF9900"/>
                </a:solidFill>
                <a:latin typeface="Arial" panose="020B0604020202020204" pitchFamily="34" charset="0"/>
              </a:rPr>
              <a:t>coefficiente di determinazione </a:t>
            </a:r>
            <a:r>
              <a:rPr lang="it-IT" altLang="it-IT" sz="3200">
                <a:latin typeface="Arial" panose="020B0604020202020204" pitchFamily="34" charset="0"/>
              </a:rPr>
              <a:t>(</a:t>
            </a:r>
            <a:r>
              <a:rPr lang="it-IT" altLang="it-IT" sz="3200" i="1">
                <a:latin typeface="Arial" panose="020B0604020202020204" pitchFamily="34" charset="0"/>
              </a:rPr>
              <a:t>R</a:t>
            </a:r>
            <a:r>
              <a:rPr lang="it-IT" altLang="it-IT" sz="3200" i="1" baseline="30000">
                <a:latin typeface="Arial" panose="020B0604020202020204" pitchFamily="34" charset="0"/>
              </a:rPr>
              <a:t>2</a:t>
            </a:r>
            <a:r>
              <a:rPr lang="it-IT" altLang="it-IT" sz="3200">
                <a:latin typeface="Arial" panose="020B0604020202020204" pitchFamily="34" charset="0"/>
              </a:rPr>
              <a:t>): proporzione di varianza spiegata dalla retta dei minimi quadrati </a:t>
            </a:r>
          </a:p>
        </p:txBody>
      </p:sp>
      <p:sp>
        <p:nvSpPr>
          <p:cNvPr id="206851" name="Rectangle 3"/>
          <p:cNvSpPr>
            <a:spLocks noChangeArrowheads="1"/>
          </p:cNvSpPr>
          <p:nvPr/>
        </p:nvSpPr>
        <p:spPr bwMode="auto">
          <a:xfrm>
            <a:off x="3546475" y="55563"/>
            <a:ext cx="23907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proprietà</a:t>
            </a:r>
          </a:p>
        </p:txBody>
      </p:sp>
    </p:spTree>
    <p:extLst>
      <p:ext uri="{BB962C8B-B14F-4D97-AF65-F5344CB8AC3E}">
        <p14:creationId xmlns:p14="http://schemas.microsoft.com/office/powerpoint/2010/main" val="1225046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6850">
                                            <p:txEl>
                                              <p:pRg st="0" end="0"/>
                                            </p:txEl>
                                          </p:spTgt>
                                        </p:tgtEl>
                                        <p:attrNameLst>
                                          <p:attrName>style.visibility</p:attrName>
                                        </p:attrNameLst>
                                      </p:cBhvr>
                                      <p:to>
                                        <p:strVal val="visible"/>
                                      </p:to>
                                    </p:set>
                                    <p:animEffect transition="in" filter="wipe(up)">
                                      <p:cBhvr>
                                        <p:cTn id="7" dur="500"/>
                                        <p:tgtEl>
                                          <p:spTgt spid="2068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6850">
                                            <p:txEl>
                                              <p:pRg st="1" end="1"/>
                                            </p:txEl>
                                          </p:spTgt>
                                        </p:tgtEl>
                                        <p:attrNameLst>
                                          <p:attrName>style.visibility</p:attrName>
                                        </p:attrNameLst>
                                      </p:cBhvr>
                                      <p:to>
                                        <p:strVal val="visible"/>
                                      </p:to>
                                    </p:set>
                                    <p:animEffect transition="in" filter="wipe(up)">
                                      <p:cBhvr>
                                        <p:cTn id="12" dur="500"/>
                                        <p:tgtEl>
                                          <p:spTgt spid="2068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6850">
                                            <p:txEl>
                                              <p:pRg st="2" end="2"/>
                                            </p:txEl>
                                          </p:spTgt>
                                        </p:tgtEl>
                                        <p:attrNameLst>
                                          <p:attrName>style.visibility</p:attrName>
                                        </p:attrNameLst>
                                      </p:cBhvr>
                                      <p:to>
                                        <p:strVal val="visible"/>
                                      </p:to>
                                    </p:set>
                                    <p:animEffect transition="in" filter="wipe(up)">
                                      <p:cBhvr>
                                        <p:cTn id="17" dur="500"/>
                                        <p:tgtEl>
                                          <p:spTgt spid="2068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6850">
                                            <p:txEl>
                                              <p:pRg st="3" end="3"/>
                                            </p:txEl>
                                          </p:spTgt>
                                        </p:tgtEl>
                                        <p:attrNameLst>
                                          <p:attrName>style.visibility</p:attrName>
                                        </p:attrNameLst>
                                      </p:cBhvr>
                                      <p:to>
                                        <p:strVal val="visible"/>
                                      </p:to>
                                    </p:set>
                                    <p:animEffect transition="in" filter="wipe(up)">
                                      <p:cBhvr>
                                        <p:cTn id="22" dur="500"/>
                                        <p:tgtEl>
                                          <p:spTgt spid="2068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6850">
                                            <p:txEl>
                                              <p:pRg st="4" end="4"/>
                                            </p:txEl>
                                          </p:spTgt>
                                        </p:tgtEl>
                                        <p:attrNameLst>
                                          <p:attrName>style.visibility</p:attrName>
                                        </p:attrNameLst>
                                      </p:cBhvr>
                                      <p:to>
                                        <p:strVal val="visible"/>
                                      </p:to>
                                    </p:set>
                                    <p:animEffect transition="in" filter="wipe(up)">
                                      <p:cBhvr>
                                        <p:cTn id="27" dur="500"/>
                                        <p:tgtEl>
                                          <p:spTgt spid="20685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6850">
                                            <p:txEl>
                                              <p:pRg st="5" end="5"/>
                                            </p:txEl>
                                          </p:spTgt>
                                        </p:tgtEl>
                                        <p:attrNameLst>
                                          <p:attrName>style.visibility</p:attrName>
                                        </p:attrNameLst>
                                      </p:cBhvr>
                                      <p:to>
                                        <p:strVal val="visible"/>
                                      </p:to>
                                    </p:set>
                                    <p:animEffect transition="in" filter="wipe(up)">
                                      <p:cBhvr>
                                        <p:cTn id="32" dur="500"/>
                                        <p:tgtEl>
                                          <p:spTgt spid="2068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ChangeArrowheads="1"/>
          </p:cNvSpPr>
          <p:nvPr/>
        </p:nvSpPr>
        <p:spPr bwMode="auto">
          <a:xfrm>
            <a:off x="1217694" y="2908515"/>
            <a:ext cx="68024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99"/>
                </a:solidFill>
                <a:latin typeface="Arial" panose="020B0604020202020204" pitchFamily="34" charset="0"/>
              </a:rPr>
              <a:t>misure</a:t>
            </a:r>
            <a:r>
              <a:rPr lang="en-US" altLang="it-IT" sz="4400" dirty="0">
                <a:solidFill>
                  <a:srgbClr val="333399"/>
                </a:solidFill>
                <a:latin typeface="Arial" panose="020B0604020202020204" pitchFamily="34" charset="0"/>
              </a:rPr>
              <a:t> del </a:t>
            </a:r>
            <a:r>
              <a:rPr lang="en-US" altLang="it-IT" sz="4400" dirty="0" err="1">
                <a:solidFill>
                  <a:srgbClr val="333399"/>
                </a:solidFill>
                <a:latin typeface="Arial" panose="020B0604020202020204" pitchFamily="34" charset="0"/>
              </a:rPr>
              <a:t>comportamento</a:t>
            </a:r>
            <a:endParaRPr lang="en-US" altLang="it-IT" sz="4400" dirty="0">
              <a:solidFill>
                <a:srgbClr val="333399"/>
              </a:solidFill>
              <a:latin typeface="Arial" panose="020B0604020202020204" pitchFamily="34" charset="0"/>
            </a:endParaRPr>
          </a:p>
        </p:txBody>
      </p:sp>
    </p:spTree>
    <p:extLst>
      <p:ext uri="{BB962C8B-B14F-4D97-AF65-F5344CB8AC3E}">
        <p14:creationId xmlns:p14="http://schemas.microsoft.com/office/powerpoint/2010/main" val="278238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ChangeArrowheads="1"/>
          </p:cNvSpPr>
          <p:nvPr/>
        </p:nvSpPr>
        <p:spPr bwMode="auto">
          <a:xfrm>
            <a:off x="1866900" y="400050"/>
            <a:ext cx="52784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99"/>
                </a:solidFill>
                <a:latin typeface="Arial" panose="020B0604020202020204" pitchFamily="34" charset="0"/>
              </a:rPr>
              <a:t>cronometria mentale</a:t>
            </a:r>
          </a:p>
        </p:txBody>
      </p:sp>
      <p:pic>
        <p:nvPicPr>
          <p:cNvPr id="337924" name="Picture 4" descr="Cronometro-Marino-8947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2314575"/>
            <a:ext cx="3686175"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22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4748213" y="1008063"/>
            <a:ext cx="3925887"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elaborazione seriale dell’informazione</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misura delle operazioni mentali</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tempi di reazione</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metodo sottrattivo</a:t>
            </a:r>
          </a:p>
        </p:txBody>
      </p:sp>
      <p:grpSp>
        <p:nvGrpSpPr>
          <p:cNvPr id="339971" name="Group 3"/>
          <p:cNvGrpSpPr>
            <a:grpSpLocks/>
          </p:cNvGrpSpPr>
          <p:nvPr/>
        </p:nvGrpSpPr>
        <p:grpSpPr bwMode="auto">
          <a:xfrm>
            <a:off x="144463" y="900113"/>
            <a:ext cx="4427537" cy="5387975"/>
            <a:chOff x="91" y="567"/>
            <a:chExt cx="2789" cy="3394"/>
          </a:xfrm>
        </p:grpSpPr>
        <p:pic>
          <p:nvPicPr>
            <p:cNvPr id="339972" name="Picture 4" descr="img6863"/>
            <p:cNvPicPr>
              <a:picLocks noChangeAspect="1" noChangeArrowheads="1"/>
            </p:cNvPicPr>
            <p:nvPr/>
          </p:nvPicPr>
          <p:blipFill>
            <a:blip r:embed="rId3">
              <a:extLst>
                <a:ext uri="{28A0092B-C50C-407E-A947-70E740481C1C}">
                  <a14:useLocalDpi xmlns:a14="http://schemas.microsoft.com/office/drawing/2010/main" val="0"/>
                </a:ext>
              </a:extLst>
            </a:blip>
            <a:srcRect l="6067" r="6067"/>
            <a:stretch>
              <a:fillRect/>
            </a:stretch>
          </p:blipFill>
          <p:spPr bwMode="auto">
            <a:xfrm>
              <a:off x="133" y="567"/>
              <a:ext cx="2704" cy="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3" name="Rectangle 5"/>
            <p:cNvSpPr>
              <a:spLocks noChangeArrowheads="1"/>
            </p:cNvSpPr>
            <p:nvPr/>
          </p:nvSpPr>
          <p:spPr bwMode="auto">
            <a:xfrm>
              <a:off x="91" y="3730"/>
              <a:ext cx="27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1800">
                  <a:solidFill>
                    <a:srgbClr val="000000"/>
                  </a:solidFill>
                  <a:latin typeface="Arial" panose="020B0604020202020204" pitchFamily="34" charset="0"/>
                </a:rPr>
                <a:t>Franciscus Cornelis Donders (1818-1889)</a:t>
              </a:r>
              <a:r>
                <a:rPr lang="it-IT" altLang="it-IT">
                  <a:solidFill>
                    <a:srgbClr val="000000"/>
                  </a:solidFill>
                  <a:latin typeface="Arial" panose="020B0604020202020204" pitchFamily="34" charset="0"/>
                </a:rPr>
                <a:t> </a:t>
              </a:r>
            </a:p>
          </p:txBody>
        </p:sp>
      </p:grpSp>
      <p:sp>
        <p:nvSpPr>
          <p:cNvPr id="339974" name="Rectangle 6">
            <a:hlinkClick r:id="rId4"/>
          </p:cNvPr>
          <p:cNvSpPr>
            <a:spLocks noChangeArrowheads="1"/>
          </p:cNvSpPr>
          <p:nvPr/>
        </p:nvSpPr>
        <p:spPr bwMode="auto">
          <a:xfrm>
            <a:off x="593725" y="133350"/>
            <a:ext cx="7461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solidFill>
                  <a:srgbClr val="000000"/>
                </a:solidFill>
              </a:rPr>
              <a:t>http://vlp.mpiwg-berlin.mpg.de/experiments/data?id=exp42</a:t>
            </a:r>
          </a:p>
        </p:txBody>
      </p:sp>
    </p:spTree>
    <p:extLst>
      <p:ext uri="{BB962C8B-B14F-4D97-AF65-F5344CB8AC3E}">
        <p14:creationId xmlns:p14="http://schemas.microsoft.com/office/powerpoint/2010/main" val="310128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9314">
                                            <p:txEl>
                                              <p:pRg st="0" end="0"/>
                                            </p:txEl>
                                          </p:spTgt>
                                        </p:tgtEl>
                                        <p:attrNameLst>
                                          <p:attrName>style.visibility</p:attrName>
                                        </p:attrNameLst>
                                      </p:cBhvr>
                                      <p:to>
                                        <p:strVal val="visible"/>
                                      </p:to>
                                    </p:set>
                                    <p:animEffect transition="in" filter="wipe(up)">
                                      <p:cBhvr>
                                        <p:cTn id="7" dur="500"/>
                                        <p:tgtEl>
                                          <p:spTgt spid="269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9314">
                                            <p:txEl>
                                              <p:pRg st="1" end="1"/>
                                            </p:txEl>
                                          </p:spTgt>
                                        </p:tgtEl>
                                        <p:attrNameLst>
                                          <p:attrName>style.visibility</p:attrName>
                                        </p:attrNameLst>
                                      </p:cBhvr>
                                      <p:to>
                                        <p:strVal val="visible"/>
                                      </p:to>
                                    </p:set>
                                    <p:animEffect transition="in" filter="wipe(up)">
                                      <p:cBhvr>
                                        <p:cTn id="12" dur="500"/>
                                        <p:tgtEl>
                                          <p:spTgt spid="269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9314">
                                            <p:txEl>
                                              <p:pRg st="2" end="2"/>
                                            </p:txEl>
                                          </p:spTgt>
                                        </p:tgtEl>
                                        <p:attrNameLst>
                                          <p:attrName>style.visibility</p:attrName>
                                        </p:attrNameLst>
                                      </p:cBhvr>
                                      <p:to>
                                        <p:strVal val="visible"/>
                                      </p:to>
                                    </p:set>
                                    <p:animEffect transition="in" filter="wipe(up)">
                                      <p:cBhvr>
                                        <p:cTn id="17" dur="500"/>
                                        <p:tgtEl>
                                          <p:spTgt spid="269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9314">
                                            <p:txEl>
                                              <p:pRg st="3" end="3"/>
                                            </p:txEl>
                                          </p:spTgt>
                                        </p:tgtEl>
                                        <p:attrNameLst>
                                          <p:attrName>style.visibility</p:attrName>
                                        </p:attrNameLst>
                                      </p:cBhvr>
                                      <p:to>
                                        <p:strVal val="visible"/>
                                      </p:to>
                                    </p:set>
                                    <p:animEffect transition="in" filter="wipe(up)">
                                      <p:cBhvr>
                                        <p:cTn id="22" dur="500"/>
                                        <p:tgtEl>
                                          <p:spTgt spid="269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p:cNvSpPr>
          <p:nvPr/>
        </p:nvSpPr>
        <p:spPr bwMode="auto">
          <a:xfrm>
            <a:off x="240223" y="1560594"/>
            <a:ext cx="50831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rgbClr val="3333CC"/>
              </a:buClr>
              <a:buFont typeface="Wingdings" panose="05000000000000000000" pitchFamily="2" charset="2"/>
              <a:buChar char="§"/>
            </a:pPr>
            <a:r>
              <a:rPr lang="it-IT" altLang="it-IT" dirty="0">
                <a:solidFill>
                  <a:srgbClr val="000000"/>
                </a:solidFill>
                <a:latin typeface="Arial" panose="020B0604020202020204" pitchFamily="34" charset="0"/>
              </a:rPr>
              <a:t>TR: intervallo temporale che intercorre tra presentazione dello stimolo e </a:t>
            </a:r>
            <a:r>
              <a:rPr lang="it-IT" altLang="ja-JP" dirty="0">
                <a:solidFill>
                  <a:srgbClr val="000000"/>
                </a:solidFill>
                <a:latin typeface="Arial" panose="020B0604020202020204" pitchFamily="34" charset="0"/>
              </a:rPr>
              <a:t>inizio della risposta ad esso collegata </a:t>
            </a:r>
          </a:p>
          <a:p>
            <a:pPr>
              <a:spcBef>
                <a:spcPct val="50000"/>
              </a:spcBef>
              <a:buClr>
                <a:srgbClr val="3333CC"/>
              </a:buClr>
              <a:buFont typeface="Wingdings" panose="05000000000000000000" pitchFamily="2" charset="2"/>
              <a:buChar char="§"/>
            </a:pPr>
            <a:r>
              <a:rPr lang="it-IT" altLang="it-IT" dirty="0">
                <a:solidFill>
                  <a:srgbClr val="000000"/>
                </a:solidFill>
                <a:latin typeface="Arial" panose="020B0604020202020204" pitchFamily="34" charset="0"/>
              </a:rPr>
              <a:t>fase centrale-cognitiva: dai processi di codifica ed elaborazione dell’</a:t>
            </a:r>
            <a:r>
              <a:rPr lang="it-IT" altLang="ja-JP" dirty="0">
                <a:solidFill>
                  <a:srgbClr val="000000"/>
                </a:solidFill>
                <a:latin typeface="Arial" panose="020B0604020202020204" pitchFamily="34" charset="0"/>
              </a:rPr>
              <a:t>informazione in input alla selezione della risposta</a:t>
            </a:r>
          </a:p>
          <a:p>
            <a:pPr>
              <a:spcBef>
                <a:spcPct val="50000"/>
              </a:spcBef>
              <a:buClr>
                <a:srgbClr val="3333CC"/>
              </a:buClr>
              <a:buFont typeface="Wingdings" panose="05000000000000000000" pitchFamily="2" charset="2"/>
              <a:buChar char="§"/>
            </a:pPr>
            <a:r>
              <a:rPr lang="it-IT" altLang="it-IT" dirty="0">
                <a:solidFill>
                  <a:srgbClr val="000000"/>
                </a:solidFill>
                <a:latin typeface="Arial" panose="020B0604020202020204" pitchFamily="34" charset="0"/>
              </a:rPr>
              <a:t>fase periferica-motoria: prima contrazione muscolare dell’</a:t>
            </a:r>
            <a:r>
              <a:rPr lang="it-IT" altLang="ja-JP" dirty="0">
                <a:solidFill>
                  <a:srgbClr val="000000"/>
                </a:solidFill>
                <a:latin typeface="Arial" panose="020B0604020202020204" pitchFamily="34" charset="0"/>
              </a:rPr>
              <a:t>effettore deputato alla </a:t>
            </a:r>
            <a:r>
              <a:rPr lang="it-IT" altLang="ja-JP" dirty="0" smtClean="0">
                <a:solidFill>
                  <a:srgbClr val="000000"/>
                </a:solidFill>
                <a:latin typeface="Arial" panose="020B0604020202020204" pitchFamily="34" charset="0"/>
              </a:rPr>
              <a:t>risposta</a:t>
            </a:r>
          </a:p>
        </p:txBody>
      </p:sp>
      <p:sp>
        <p:nvSpPr>
          <p:cNvPr id="342019" name="Rectangle 3"/>
          <p:cNvSpPr>
            <a:spLocks noChangeArrowheads="1"/>
          </p:cNvSpPr>
          <p:nvPr/>
        </p:nvSpPr>
        <p:spPr bwMode="auto">
          <a:xfrm>
            <a:off x="2260600" y="0"/>
            <a:ext cx="4625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a:solidFill>
                  <a:srgbClr val="333399"/>
                </a:solidFill>
                <a:latin typeface="Arial" panose="020B0604020202020204" pitchFamily="34" charset="0"/>
              </a:rPr>
              <a:t>tempo di reazione</a:t>
            </a:r>
          </a:p>
        </p:txBody>
      </p:sp>
      <p:pic>
        <p:nvPicPr>
          <p:cNvPr id="342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1438275"/>
            <a:ext cx="3687762" cy="42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5413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9554">
                                            <p:txEl>
                                              <p:pRg st="0" end="0"/>
                                            </p:txEl>
                                          </p:spTgt>
                                        </p:tgtEl>
                                        <p:attrNameLst>
                                          <p:attrName>style.visibility</p:attrName>
                                        </p:attrNameLst>
                                      </p:cBhvr>
                                      <p:to>
                                        <p:strVal val="visible"/>
                                      </p:to>
                                    </p:set>
                                    <p:animEffect transition="in" filter="wipe(up)">
                                      <p:cBhvr>
                                        <p:cTn id="7" dur="500"/>
                                        <p:tgtEl>
                                          <p:spTgt spid="279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9554">
                                            <p:txEl>
                                              <p:pRg st="1" end="1"/>
                                            </p:txEl>
                                          </p:spTgt>
                                        </p:tgtEl>
                                        <p:attrNameLst>
                                          <p:attrName>style.visibility</p:attrName>
                                        </p:attrNameLst>
                                      </p:cBhvr>
                                      <p:to>
                                        <p:strVal val="visible"/>
                                      </p:to>
                                    </p:set>
                                    <p:animEffect transition="in" filter="wipe(up)">
                                      <p:cBhvr>
                                        <p:cTn id="12" dur="500"/>
                                        <p:tgtEl>
                                          <p:spTgt spid="2795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9554">
                                            <p:txEl>
                                              <p:pRg st="2" end="2"/>
                                            </p:txEl>
                                          </p:spTgt>
                                        </p:tgtEl>
                                        <p:attrNameLst>
                                          <p:attrName>style.visibility</p:attrName>
                                        </p:attrNameLst>
                                      </p:cBhvr>
                                      <p:to>
                                        <p:strVal val="visible"/>
                                      </p:to>
                                    </p:set>
                                    <p:animEffect transition="in" filter="wipe(up)">
                                      <p:cBhvr>
                                        <p:cTn id="17" dur="500"/>
                                        <p:tgtEl>
                                          <p:spTgt spid="279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2755670" y="0"/>
            <a:ext cx="360226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sz="4400" dirty="0">
                <a:solidFill>
                  <a:srgbClr val="3333CC"/>
                </a:solidFill>
                <a:latin typeface="Arial" panose="020B0604020202020204" pitchFamily="34" charset="0"/>
              </a:rPr>
              <a:t>r</a:t>
            </a:r>
            <a:r>
              <a:rPr lang="it-IT" altLang="it-IT" sz="4400" dirty="0" smtClean="0">
                <a:solidFill>
                  <a:srgbClr val="3333CC"/>
                </a:solidFill>
                <a:latin typeface="Arial" panose="020B0604020202020204" pitchFamily="34" charset="0"/>
              </a:rPr>
              <a:t>icerca visiva </a:t>
            </a:r>
          </a:p>
          <a:p>
            <a:pPr algn="ctr" eaLnBrk="0" hangingPunct="0"/>
            <a:r>
              <a:rPr lang="it-IT" altLang="it-IT" sz="4400" dirty="0" smtClean="0">
                <a:solidFill>
                  <a:srgbClr val="FFC000"/>
                </a:solidFill>
                <a:latin typeface="Arial" panose="020B0604020202020204" pitchFamily="34" charset="0"/>
              </a:rPr>
              <a:t>detezione</a:t>
            </a:r>
            <a:endParaRPr lang="it-IT" altLang="it-IT" sz="4400" dirty="0">
              <a:solidFill>
                <a:srgbClr val="FFC000"/>
              </a:solidFill>
              <a:latin typeface="Arial" panose="020B0604020202020204" pitchFamily="34" charset="0"/>
            </a:endParaRPr>
          </a:p>
        </p:txBody>
      </p:sp>
      <p:grpSp>
        <p:nvGrpSpPr>
          <p:cNvPr id="21" name="Group 20"/>
          <p:cNvGrpSpPr/>
          <p:nvPr/>
        </p:nvGrpSpPr>
        <p:grpSpPr>
          <a:xfrm>
            <a:off x="1" y="1481000"/>
            <a:ext cx="8485278" cy="1367668"/>
            <a:chOff x="1" y="1481000"/>
            <a:chExt cx="8485278" cy="1367668"/>
          </a:xfrm>
        </p:grpSpPr>
        <p:grpSp>
          <p:nvGrpSpPr>
            <p:cNvPr id="16" name="Group 15"/>
            <p:cNvGrpSpPr/>
            <p:nvPr/>
          </p:nvGrpSpPr>
          <p:grpSpPr>
            <a:xfrm>
              <a:off x="6152302" y="1481000"/>
              <a:ext cx="2332977" cy="1367668"/>
              <a:chOff x="4215538" y="1025065"/>
              <a:chExt cx="2598629" cy="1523402"/>
            </a:xfrm>
          </p:grpSpPr>
          <p:sp>
            <p:nvSpPr>
              <p:cNvPr id="10" name="Rectangle 9"/>
              <p:cNvSpPr/>
              <p:nvPr/>
            </p:nvSpPr>
            <p:spPr bwMode="auto">
              <a:xfrm>
                <a:off x="4215538" y="1025065"/>
                <a:ext cx="2598629" cy="1523402"/>
              </a:xfrm>
              <a:prstGeom prst="rect">
                <a:avLst/>
              </a:prstGeom>
              <a:solidFill>
                <a:srgbClr val="8C8C8C"/>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pic>
            <p:nvPicPr>
              <p:cNvPr id="3" name="Picture 2"/>
              <p:cNvPicPr>
                <a:picLocks noChangeAspect="1"/>
              </p:cNvPicPr>
              <p:nvPr/>
            </p:nvPicPr>
            <p:blipFill rotWithShape="1">
              <a:blip r:embed="rId3"/>
              <a:srcRect l="66677" t="62501" r="29448" b="29693"/>
              <a:stretch/>
            </p:blipFill>
            <p:spPr>
              <a:xfrm rot="300000" flipV="1">
                <a:off x="4436698" y="1217058"/>
                <a:ext cx="354088" cy="346178"/>
              </a:xfrm>
              <a:prstGeom prst="rect">
                <a:avLst/>
              </a:prstGeom>
              <a:scene3d>
                <a:camera prst="orthographicFront">
                  <a:rot lat="0" lon="600000" rev="0"/>
                </a:camera>
                <a:lightRig rig="threePt" dir="t"/>
              </a:scene3d>
            </p:spPr>
          </p:pic>
          <p:pic>
            <p:nvPicPr>
              <p:cNvPr id="11" name="Picture 10"/>
              <p:cNvPicPr>
                <a:picLocks noChangeAspect="1"/>
              </p:cNvPicPr>
              <p:nvPr/>
            </p:nvPicPr>
            <p:blipFill rotWithShape="1">
              <a:blip r:embed="rId3"/>
              <a:srcRect l="66677" t="62501" r="29448" b="29693"/>
              <a:stretch/>
            </p:blipFill>
            <p:spPr>
              <a:xfrm rot="-300000" flipV="1">
                <a:off x="4745493" y="1490159"/>
                <a:ext cx="354088" cy="346178"/>
              </a:xfrm>
              <a:prstGeom prst="rect">
                <a:avLst/>
              </a:prstGeom>
              <a:scene3d>
                <a:camera prst="orthographicFront">
                  <a:rot lat="0" lon="600000" rev="0"/>
                </a:camera>
                <a:lightRig rig="threePt" dir="t"/>
              </a:scene3d>
            </p:spPr>
          </p:pic>
          <p:pic>
            <p:nvPicPr>
              <p:cNvPr id="12" name="Picture 11"/>
              <p:cNvPicPr>
                <a:picLocks noChangeAspect="1"/>
              </p:cNvPicPr>
              <p:nvPr/>
            </p:nvPicPr>
            <p:blipFill rotWithShape="1">
              <a:blip r:embed="rId3"/>
              <a:srcRect l="66677" t="62501" r="29448" b="29693"/>
              <a:stretch/>
            </p:blipFill>
            <p:spPr>
              <a:xfrm rot="-900000" flipV="1">
                <a:off x="5152759" y="1738107"/>
                <a:ext cx="354088" cy="346178"/>
              </a:xfrm>
              <a:prstGeom prst="rect">
                <a:avLst/>
              </a:prstGeom>
              <a:scene3d>
                <a:camera prst="orthographicFront">
                  <a:rot lat="0" lon="600000" rev="0"/>
                </a:camera>
                <a:lightRig rig="threePt" dir="t"/>
              </a:scene3d>
            </p:spPr>
          </p:pic>
          <p:pic>
            <p:nvPicPr>
              <p:cNvPr id="13" name="Picture 12"/>
              <p:cNvPicPr>
                <a:picLocks noChangeAspect="1"/>
              </p:cNvPicPr>
              <p:nvPr/>
            </p:nvPicPr>
            <p:blipFill rotWithShape="1">
              <a:blip r:embed="rId3"/>
              <a:srcRect l="66677" t="62501" r="29448" b="29693"/>
              <a:stretch/>
            </p:blipFill>
            <p:spPr>
              <a:xfrm rot="-1800000" flipV="1">
                <a:off x="5634291" y="1951121"/>
                <a:ext cx="354088" cy="346178"/>
              </a:xfrm>
              <a:prstGeom prst="rect">
                <a:avLst/>
              </a:prstGeom>
              <a:scene3d>
                <a:camera prst="orthographicFront">
                  <a:rot lat="0" lon="600000" rev="0"/>
                </a:camera>
                <a:lightRig rig="threePt" dir="t"/>
              </a:scene3d>
            </p:spPr>
          </p:pic>
          <p:pic>
            <p:nvPicPr>
              <p:cNvPr id="14" name="Picture 13"/>
              <p:cNvPicPr>
                <a:picLocks noChangeAspect="1"/>
              </p:cNvPicPr>
              <p:nvPr/>
            </p:nvPicPr>
            <p:blipFill rotWithShape="1">
              <a:blip r:embed="rId3"/>
              <a:srcRect l="66677" t="62501" r="29448" b="29693"/>
              <a:stretch/>
            </p:blipFill>
            <p:spPr>
              <a:xfrm rot="-2700000" flipV="1">
                <a:off x="6216719" y="2054524"/>
                <a:ext cx="354088" cy="346178"/>
              </a:xfrm>
              <a:prstGeom prst="rect">
                <a:avLst/>
              </a:prstGeom>
              <a:scene3d>
                <a:camera prst="orthographicFront">
                  <a:rot lat="0" lon="600000" rev="0"/>
                </a:camera>
                <a:lightRig rig="threePt" dir="t"/>
              </a:scene3d>
            </p:spPr>
          </p:pic>
        </p:grpSp>
        <p:sp>
          <p:nvSpPr>
            <p:cNvPr id="17" name="Rectangle 6"/>
            <p:cNvSpPr>
              <a:spLocks noChangeArrowheads="1"/>
            </p:cNvSpPr>
            <p:nvPr/>
          </p:nvSpPr>
          <p:spPr bwMode="auto">
            <a:xfrm>
              <a:off x="1" y="1632679"/>
              <a:ext cx="53044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buClr>
                  <a:srgbClr val="3333CC"/>
                </a:buClr>
                <a:buFont typeface="Wingdings" panose="05000000000000000000" pitchFamily="2" charset="2"/>
                <a:buNone/>
              </a:pPr>
              <a:r>
                <a:rPr lang="it-IT" altLang="it-IT" sz="2800" i="1" dirty="0">
                  <a:solidFill>
                    <a:srgbClr val="000000"/>
                  </a:solidFill>
                  <a:latin typeface="Arial" panose="020B0604020202020204" pitchFamily="34" charset="0"/>
                </a:rPr>
                <a:t>premi il tasto </a:t>
              </a:r>
              <a:r>
                <a:rPr lang="it-IT" altLang="it-IT" sz="2800" i="1" dirty="0" smtClean="0">
                  <a:solidFill>
                    <a:srgbClr val="000000"/>
                  </a:solidFill>
                  <a:latin typeface="Arial" panose="020B0604020202020204" pitchFamily="34" charset="0"/>
                </a:rPr>
                <a:t>(batti le mani) appena vedi</a:t>
              </a:r>
              <a:endParaRPr lang="it-IT" altLang="it-IT" sz="2800" i="1" dirty="0">
                <a:solidFill>
                  <a:srgbClr val="000000"/>
                </a:solidFill>
                <a:latin typeface="Arial" panose="020B0604020202020204" pitchFamily="34" charset="0"/>
              </a:endParaRPr>
            </a:p>
          </p:txBody>
        </p:sp>
      </p:grpSp>
      <p:grpSp>
        <p:nvGrpSpPr>
          <p:cNvPr id="22" name="Group 21"/>
          <p:cNvGrpSpPr/>
          <p:nvPr/>
        </p:nvGrpSpPr>
        <p:grpSpPr>
          <a:xfrm>
            <a:off x="103442" y="3007772"/>
            <a:ext cx="8519134" cy="3107194"/>
            <a:chOff x="103442" y="3007772"/>
            <a:chExt cx="8519134" cy="3107194"/>
          </a:xfrm>
        </p:grpSpPr>
        <p:pic>
          <p:nvPicPr>
            <p:cNvPr id="2" name="Picture 1"/>
            <p:cNvPicPr>
              <a:picLocks noChangeAspect="1"/>
            </p:cNvPicPr>
            <p:nvPr/>
          </p:nvPicPr>
          <p:blipFill rotWithShape="1">
            <a:blip r:embed="rId3"/>
            <a:srcRect l="57458" t="13569" r="11356" b="8153"/>
            <a:stretch/>
          </p:blipFill>
          <p:spPr>
            <a:xfrm flipV="1">
              <a:off x="6070238" y="3007772"/>
              <a:ext cx="2552338" cy="3107194"/>
            </a:xfrm>
            <a:prstGeom prst="rect">
              <a:avLst/>
            </a:prstGeom>
          </p:spPr>
        </p:pic>
        <p:sp>
          <p:nvSpPr>
            <p:cNvPr id="19" name="Rectangle 6"/>
            <p:cNvSpPr>
              <a:spLocks noChangeArrowheads="1"/>
            </p:cNvSpPr>
            <p:nvPr/>
          </p:nvSpPr>
          <p:spPr bwMode="auto">
            <a:xfrm>
              <a:off x="103442" y="4299759"/>
              <a:ext cx="53044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buClr>
                  <a:srgbClr val="3333CC"/>
                </a:buClr>
                <a:buFont typeface="Wingdings" panose="05000000000000000000" pitchFamily="2" charset="2"/>
                <a:buNone/>
              </a:pPr>
              <a:r>
                <a:rPr lang="it-IT" altLang="it-IT" sz="2800" i="1" dirty="0">
                  <a:solidFill>
                    <a:srgbClr val="000000"/>
                  </a:solidFill>
                  <a:latin typeface="Arial" panose="020B0604020202020204" pitchFamily="34" charset="0"/>
                </a:rPr>
                <a:t>n</a:t>
              </a:r>
              <a:r>
                <a:rPr lang="it-IT" altLang="it-IT" sz="2800" i="1" dirty="0" smtClean="0">
                  <a:solidFill>
                    <a:srgbClr val="000000"/>
                  </a:solidFill>
                  <a:latin typeface="Arial" panose="020B0604020202020204" pitchFamily="34" charset="0"/>
                </a:rPr>
                <a:t>ello sfondo</a:t>
              </a:r>
              <a:endParaRPr lang="it-IT" altLang="it-IT" sz="2800" i="1" dirty="0">
                <a:solidFill>
                  <a:srgbClr val="000000"/>
                </a:solidFill>
                <a:latin typeface="Arial" panose="020B0604020202020204" pitchFamily="34" charset="0"/>
              </a:endParaRPr>
            </a:p>
          </p:txBody>
        </p:sp>
      </p:grpSp>
      <p:sp>
        <p:nvSpPr>
          <p:cNvPr id="20" name="Rectangle 6"/>
          <p:cNvSpPr>
            <a:spLocks noChangeArrowheads="1"/>
          </p:cNvSpPr>
          <p:nvPr/>
        </p:nvSpPr>
        <p:spPr bwMode="auto">
          <a:xfrm>
            <a:off x="1" y="6026692"/>
            <a:ext cx="53044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buClr>
                <a:srgbClr val="3333CC"/>
              </a:buClr>
              <a:buFont typeface="Wingdings" panose="05000000000000000000" pitchFamily="2" charset="2"/>
              <a:buNone/>
            </a:pPr>
            <a:r>
              <a:rPr lang="it-IT" altLang="it-IT" sz="2800" i="1" dirty="0">
                <a:solidFill>
                  <a:srgbClr val="000000"/>
                </a:solidFill>
                <a:latin typeface="Arial" panose="020B0604020202020204" pitchFamily="34" charset="0"/>
              </a:rPr>
              <a:t>h</a:t>
            </a:r>
            <a:r>
              <a:rPr lang="it-IT" altLang="it-IT" sz="2800" i="1" dirty="0" smtClean="0">
                <a:solidFill>
                  <a:srgbClr val="000000"/>
                </a:solidFill>
                <a:latin typeface="Arial" panose="020B0604020202020204" pitchFamily="34" charset="0"/>
              </a:rPr>
              <a:t>ai tre secondi per rispondere</a:t>
            </a:r>
            <a:endParaRPr lang="it-IT" altLang="it-IT" sz="28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24653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805891" name="Text Box 3"/>
          <p:cNvSpPr txBox="1">
            <a:spLocks noChangeArrowheads="1"/>
          </p:cNvSpPr>
          <p:nvPr/>
        </p:nvSpPr>
        <p:spPr bwMode="auto">
          <a:xfrm>
            <a:off x="4152900" y="2971800"/>
            <a:ext cx="660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6000" b="1">
                <a:solidFill>
                  <a:srgbClr val="000000"/>
                </a:solidFill>
                <a:latin typeface="Verdana" panose="020B0604030504040204" pitchFamily="34" charset="0"/>
              </a:rPr>
              <a:t>+</a:t>
            </a:r>
          </a:p>
        </p:txBody>
      </p:sp>
    </p:spTree>
    <p:extLst>
      <p:ext uri="{BB962C8B-B14F-4D97-AF65-F5344CB8AC3E}">
        <p14:creationId xmlns:p14="http://schemas.microsoft.com/office/powerpoint/2010/main" val="2006484732"/>
      </p:ext>
    </p:extLst>
  </p:cSld>
  <p:clrMapOvr>
    <a:masterClrMapping/>
  </p:clrMapOvr>
  <p:transition advTm="5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3221" t="13569" r="15593" b="8153"/>
          <a:stretch/>
        </p:blipFill>
        <p:spPr>
          <a:xfrm>
            <a:off x="3148415" y="1699000"/>
            <a:ext cx="2851689" cy="3471621"/>
          </a:xfrm>
          <a:prstGeom prst="rect">
            <a:avLst/>
          </a:prstGeom>
        </p:spPr>
      </p:pic>
    </p:spTree>
    <p:extLst>
      <p:ext uri="{BB962C8B-B14F-4D97-AF65-F5344CB8AC3E}">
        <p14:creationId xmlns:p14="http://schemas.microsoft.com/office/powerpoint/2010/main" val="23954093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805891" name="Text Box 3"/>
          <p:cNvSpPr txBox="1">
            <a:spLocks noChangeArrowheads="1"/>
          </p:cNvSpPr>
          <p:nvPr/>
        </p:nvSpPr>
        <p:spPr bwMode="auto">
          <a:xfrm>
            <a:off x="4152900" y="2971800"/>
            <a:ext cx="660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6000" b="1">
                <a:solidFill>
                  <a:srgbClr val="000000"/>
                </a:solidFill>
                <a:latin typeface="Verdana" panose="020B0604030504040204" pitchFamily="34" charset="0"/>
              </a:rPr>
              <a:t>+</a:t>
            </a:r>
          </a:p>
        </p:txBody>
      </p:sp>
    </p:spTree>
    <p:extLst>
      <p:ext uri="{BB962C8B-B14F-4D97-AF65-F5344CB8AC3E}">
        <p14:creationId xmlns:p14="http://schemas.microsoft.com/office/powerpoint/2010/main" val="4035651461"/>
      </p:ext>
    </p:extLst>
  </p:cSld>
  <p:clrMapOvr>
    <a:masterClrMapping/>
  </p:clrMapOvr>
  <p:transition advTm="5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668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smtClean="0">
                <a:solidFill>
                  <a:srgbClr val="333399"/>
                </a:solidFill>
                <a:latin typeface="Arial" panose="020B0604020202020204" pitchFamily="34" charset="0"/>
              </a:rPr>
              <a:t>Comunicazioni</a:t>
            </a:r>
            <a:endParaRPr lang="en-US" altLang="it-IT" dirty="0">
              <a:solidFill>
                <a:srgbClr val="FFC000"/>
              </a:solidFill>
              <a:latin typeface="Arial" panose="020B0604020202020204" pitchFamily="34" charset="0"/>
            </a:endParaRPr>
          </a:p>
        </p:txBody>
      </p:sp>
      <p:sp>
        <p:nvSpPr>
          <p:cNvPr id="6" name="Text Box 2"/>
          <p:cNvSpPr txBox="1">
            <a:spLocks noChangeArrowheads="1"/>
          </p:cNvSpPr>
          <p:nvPr/>
        </p:nvSpPr>
        <p:spPr bwMode="auto">
          <a:xfrm>
            <a:off x="481013" y="1026386"/>
            <a:ext cx="82311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chemeClr val="accent2"/>
              </a:buClr>
              <a:buFont typeface="Wingdings" panose="05000000000000000000" pitchFamily="2" charset="2"/>
              <a:buChar char="§"/>
            </a:pPr>
            <a:r>
              <a:rPr lang="en-US" altLang="it-IT" sz="3200" dirty="0" err="1" smtClean="0">
                <a:latin typeface="Arial" panose="020B0604020202020204" pitchFamily="34" charset="0"/>
              </a:rPr>
              <a:t>Pubblicata</a:t>
            </a:r>
            <a:r>
              <a:rPr lang="en-US" altLang="it-IT" sz="3200" dirty="0" smtClean="0">
                <a:latin typeface="Arial" panose="020B0604020202020204" pitchFamily="34" charset="0"/>
              </a:rPr>
              <a:t> </a:t>
            </a:r>
            <a:r>
              <a:rPr lang="en-US" altLang="it-IT" sz="3200" dirty="0" err="1" smtClean="0">
                <a:latin typeface="Arial" panose="020B0604020202020204" pitchFamily="34" charset="0"/>
              </a:rPr>
              <a:t>su</a:t>
            </a:r>
            <a:r>
              <a:rPr lang="en-US" altLang="it-IT" sz="3200" dirty="0" smtClean="0">
                <a:latin typeface="Arial" panose="020B0604020202020204" pitchFamily="34" charset="0"/>
              </a:rPr>
              <a:t> Moodle2 le slide del </a:t>
            </a:r>
            <a:r>
              <a:rPr lang="en-US" altLang="it-IT" sz="3200" dirty="0" err="1" smtClean="0">
                <a:latin typeface="Arial" panose="020B0604020202020204" pitchFamily="34" charset="0"/>
              </a:rPr>
              <a:t>seminario</a:t>
            </a:r>
            <a:r>
              <a:rPr lang="en-US" altLang="it-IT" sz="3200" dirty="0" smtClean="0">
                <a:latin typeface="Arial" panose="020B0604020202020204" pitchFamily="34" charset="0"/>
              </a:rPr>
              <a:t> tenuto dal prof. Walter </a:t>
            </a:r>
            <a:r>
              <a:rPr lang="en-US" altLang="it-IT" sz="3200" dirty="0" err="1" smtClean="0">
                <a:latin typeface="Arial" panose="020B0604020202020204" pitchFamily="34" charset="0"/>
              </a:rPr>
              <a:t>Gerbino</a:t>
            </a:r>
            <a:endParaRPr lang="en-US" altLang="it-IT" sz="3200" dirty="0">
              <a:latin typeface="Arial" panose="020B0604020202020204" pitchFamily="34" charset="0"/>
            </a:endParaRPr>
          </a:p>
        </p:txBody>
      </p:sp>
      <p:pic>
        <p:nvPicPr>
          <p:cNvPr id="3" name="Picture 2"/>
          <p:cNvPicPr>
            <a:picLocks noChangeAspect="1"/>
          </p:cNvPicPr>
          <p:nvPr/>
        </p:nvPicPr>
        <p:blipFill rotWithShape="1">
          <a:blip r:embed="rId2"/>
          <a:srcRect l="33220" t="20094" r="14915" b="23478"/>
          <a:stretch/>
        </p:blipFill>
        <p:spPr>
          <a:xfrm>
            <a:off x="481013" y="2243088"/>
            <a:ext cx="6553180" cy="4010478"/>
          </a:xfrm>
          <a:prstGeom prst="rect">
            <a:avLst/>
          </a:prstGeom>
        </p:spPr>
      </p:pic>
    </p:spTree>
    <p:extLst>
      <p:ext uri="{BB962C8B-B14F-4D97-AF65-F5344CB8AC3E}">
        <p14:creationId xmlns:p14="http://schemas.microsoft.com/office/powerpoint/2010/main" val="18051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3221" t="13569" r="15593" b="8153"/>
          <a:stretch/>
        </p:blipFill>
        <p:spPr>
          <a:xfrm rot="10800000">
            <a:off x="3141312" y="1689314"/>
            <a:ext cx="2851689" cy="3471621"/>
          </a:xfrm>
          <a:prstGeom prst="rect">
            <a:avLst/>
          </a:prstGeom>
        </p:spPr>
      </p:pic>
    </p:spTree>
    <p:extLst>
      <p:ext uri="{BB962C8B-B14F-4D97-AF65-F5344CB8AC3E}">
        <p14:creationId xmlns:p14="http://schemas.microsoft.com/office/powerpoint/2010/main" val="32843020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805891" name="Text Box 3"/>
          <p:cNvSpPr txBox="1">
            <a:spLocks noChangeArrowheads="1"/>
          </p:cNvSpPr>
          <p:nvPr/>
        </p:nvSpPr>
        <p:spPr bwMode="auto">
          <a:xfrm>
            <a:off x="4152900" y="2971800"/>
            <a:ext cx="660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6000" b="1">
                <a:solidFill>
                  <a:srgbClr val="000000"/>
                </a:solidFill>
                <a:latin typeface="Verdana" panose="020B0604030504040204" pitchFamily="34" charset="0"/>
              </a:rPr>
              <a:t>+</a:t>
            </a:r>
          </a:p>
        </p:txBody>
      </p:sp>
    </p:spTree>
    <p:extLst>
      <p:ext uri="{BB962C8B-B14F-4D97-AF65-F5344CB8AC3E}">
        <p14:creationId xmlns:p14="http://schemas.microsoft.com/office/powerpoint/2010/main" val="469198220"/>
      </p:ext>
    </p:extLst>
  </p:cSld>
  <p:clrMapOvr>
    <a:masterClrMapping/>
  </p:clrMapOvr>
  <p:transition advClick="0" advTm="5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5594" t="16015" r="3220" b="5707"/>
          <a:stretch/>
        </p:blipFill>
        <p:spPr>
          <a:xfrm rot="10800000">
            <a:off x="3141312" y="1689314"/>
            <a:ext cx="2851689" cy="3471621"/>
          </a:xfrm>
          <a:prstGeom prst="rect">
            <a:avLst/>
          </a:prstGeom>
        </p:spPr>
      </p:pic>
    </p:spTree>
    <p:extLst>
      <p:ext uri="{BB962C8B-B14F-4D97-AF65-F5344CB8AC3E}">
        <p14:creationId xmlns:p14="http://schemas.microsoft.com/office/powerpoint/2010/main" val="14527982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805891" name="Text Box 3"/>
          <p:cNvSpPr txBox="1">
            <a:spLocks noChangeArrowheads="1"/>
          </p:cNvSpPr>
          <p:nvPr/>
        </p:nvSpPr>
        <p:spPr bwMode="auto">
          <a:xfrm>
            <a:off x="4152900" y="2971800"/>
            <a:ext cx="660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6000" b="1">
                <a:solidFill>
                  <a:srgbClr val="000000"/>
                </a:solidFill>
                <a:latin typeface="Verdana" panose="020B0604030504040204" pitchFamily="34" charset="0"/>
              </a:rPr>
              <a:t>+</a:t>
            </a:r>
          </a:p>
        </p:txBody>
      </p:sp>
    </p:spTree>
    <p:extLst>
      <p:ext uri="{BB962C8B-B14F-4D97-AF65-F5344CB8AC3E}">
        <p14:creationId xmlns:p14="http://schemas.microsoft.com/office/powerpoint/2010/main" val="2120394228"/>
      </p:ext>
    </p:extLst>
  </p:cSld>
  <p:clrMapOvr>
    <a:masterClrMapping/>
  </p:clrMapOvr>
  <p:transition advTm="5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289" t="17093" r="61525" b="4629"/>
          <a:stretch/>
        </p:blipFill>
        <p:spPr>
          <a:xfrm>
            <a:off x="3144221" y="1711916"/>
            <a:ext cx="2851689" cy="3471621"/>
          </a:xfrm>
          <a:prstGeom prst="rect">
            <a:avLst/>
          </a:prstGeom>
        </p:spPr>
      </p:pic>
    </p:spTree>
    <p:extLst>
      <p:ext uri="{BB962C8B-B14F-4D97-AF65-F5344CB8AC3E}">
        <p14:creationId xmlns:p14="http://schemas.microsoft.com/office/powerpoint/2010/main" val="25830969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805891" name="Text Box 3"/>
          <p:cNvSpPr txBox="1">
            <a:spLocks noChangeArrowheads="1"/>
          </p:cNvSpPr>
          <p:nvPr/>
        </p:nvSpPr>
        <p:spPr bwMode="auto">
          <a:xfrm>
            <a:off x="4152900" y="2971800"/>
            <a:ext cx="660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6000" b="1">
                <a:solidFill>
                  <a:srgbClr val="000000"/>
                </a:solidFill>
                <a:latin typeface="Verdana" panose="020B0604030504040204" pitchFamily="34" charset="0"/>
              </a:rPr>
              <a:t>+</a:t>
            </a:r>
          </a:p>
        </p:txBody>
      </p:sp>
    </p:spTree>
    <p:extLst>
      <p:ext uri="{BB962C8B-B14F-4D97-AF65-F5344CB8AC3E}">
        <p14:creationId xmlns:p14="http://schemas.microsoft.com/office/powerpoint/2010/main" val="755640723"/>
      </p:ext>
    </p:extLst>
  </p:cSld>
  <p:clrMapOvr>
    <a:masterClrMapping/>
  </p:clrMapOvr>
  <p:transition advTm="5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5594" t="16015" r="3220" b="5707"/>
          <a:stretch/>
        </p:blipFill>
        <p:spPr>
          <a:xfrm rot="10800000">
            <a:off x="3141312" y="1689314"/>
            <a:ext cx="2851689" cy="3471621"/>
          </a:xfrm>
          <a:prstGeom prst="rect">
            <a:avLst/>
          </a:prstGeom>
        </p:spPr>
      </p:pic>
    </p:spTree>
    <p:extLst>
      <p:ext uri="{BB962C8B-B14F-4D97-AF65-F5344CB8AC3E}">
        <p14:creationId xmlns:p14="http://schemas.microsoft.com/office/powerpoint/2010/main" val="18652990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805891" name="Text Box 3"/>
          <p:cNvSpPr txBox="1">
            <a:spLocks noChangeArrowheads="1"/>
          </p:cNvSpPr>
          <p:nvPr/>
        </p:nvSpPr>
        <p:spPr bwMode="auto">
          <a:xfrm>
            <a:off x="4152900" y="2971800"/>
            <a:ext cx="660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6000" b="1">
                <a:solidFill>
                  <a:srgbClr val="000000"/>
                </a:solidFill>
                <a:latin typeface="Verdana" panose="020B0604030504040204" pitchFamily="34" charset="0"/>
              </a:rPr>
              <a:t>+</a:t>
            </a:r>
          </a:p>
        </p:txBody>
      </p:sp>
    </p:spTree>
    <p:extLst>
      <p:ext uri="{BB962C8B-B14F-4D97-AF65-F5344CB8AC3E}">
        <p14:creationId xmlns:p14="http://schemas.microsoft.com/office/powerpoint/2010/main" val="3233709062"/>
      </p:ext>
    </p:extLst>
  </p:cSld>
  <p:clrMapOvr>
    <a:masterClrMapping/>
  </p:clrMapOvr>
  <p:transition spd="med" advTm="5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3221" t="13569" r="15593" b="8153"/>
          <a:stretch/>
        </p:blipFill>
        <p:spPr>
          <a:xfrm>
            <a:off x="3148415" y="1699000"/>
            <a:ext cx="2851689" cy="3471621"/>
          </a:xfrm>
          <a:prstGeom prst="rect">
            <a:avLst/>
          </a:prstGeom>
        </p:spPr>
      </p:pic>
    </p:spTree>
    <p:extLst>
      <p:ext uri="{BB962C8B-B14F-4D97-AF65-F5344CB8AC3E}">
        <p14:creationId xmlns:p14="http://schemas.microsoft.com/office/powerpoint/2010/main" val="21572996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805891" name="Text Box 3"/>
          <p:cNvSpPr txBox="1">
            <a:spLocks noChangeArrowheads="1"/>
          </p:cNvSpPr>
          <p:nvPr/>
        </p:nvSpPr>
        <p:spPr bwMode="auto">
          <a:xfrm>
            <a:off x="4152900" y="2971800"/>
            <a:ext cx="660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6000" b="1">
                <a:solidFill>
                  <a:srgbClr val="000000"/>
                </a:solidFill>
                <a:latin typeface="Verdana" panose="020B0604030504040204" pitchFamily="34" charset="0"/>
              </a:rPr>
              <a:t>+</a:t>
            </a:r>
          </a:p>
        </p:txBody>
      </p:sp>
    </p:spTree>
    <p:extLst>
      <p:ext uri="{BB962C8B-B14F-4D97-AF65-F5344CB8AC3E}">
        <p14:creationId xmlns:p14="http://schemas.microsoft.com/office/powerpoint/2010/main" val="580921704"/>
      </p:ext>
    </p:extLst>
  </p:cSld>
  <p:clrMapOvr>
    <a:masterClrMapping/>
  </p:clrMapOvr>
  <p:transition spd="med" advTm="5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358775" y="1592717"/>
            <a:ext cx="842645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40000"/>
              </a:spcAft>
              <a:buClr>
                <a:schemeClr val="bg1">
                  <a:lumMod val="75000"/>
                </a:schemeClr>
              </a:buClr>
              <a:buFont typeface="Wingdings" panose="05000000000000000000" pitchFamily="2" charset="2"/>
              <a:buChar char="§"/>
            </a:pPr>
            <a:r>
              <a:rPr lang="en-US" altLang="it-IT" sz="3200" dirty="0" err="1">
                <a:solidFill>
                  <a:schemeClr val="bg1">
                    <a:lumMod val="85000"/>
                  </a:schemeClr>
                </a:solidFill>
                <a:latin typeface="Arial" panose="020B0604020202020204" pitchFamily="34" charset="0"/>
              </a:rPr>
              <a:t>scopo</a:t>
            </a:r>
            <a:r>
              <a:rPr lang="en-US" altLang="it-IT" sz="3200" dirty="0">
                <a:solidFill>
                  <a:schemeClr val="bg1">
                    <a:lumMod val="85000"/>
                  </a:schemeClr>
                </a:solidFill>
                <a:latin typeface="Arial" panose="020B0604020202020204" pitchFamily="34" charset="0"/>
              </a:rPr>
              <a:t> </a:t>
            </a:r>
            <a:r>
              <a:rPr lang="en-US" altLang="it-IT" sz="3200" dirty="0">
                <a:solidFill>
                  <a:schemeClr val="bg1">
                    <a:lumMod val="85000"/>
                  </a:schemeClr>
                </a:solidFill>
                <a:latin typeface="Arial" panose="020B0604020202020204" pitchFamily="34" charset="0"/>
                <a:sym typeface="Wingdings" panose="05000000000000000000" pitchFamily="2" charset="2"/>
              </a:rPr>
              <a:t></a:t>
            </a:r>
            <a:r>
              <a:rPr lang="en-US" altLang="it-IT" sz="3200" dirty="0">
                <a:solidFill>
                  <a:schemeClr val="bg1">
                    <a:lumMod val="85000"/>
                  </a:schemeClr>
                </a:solidFill>
                <a:latin typeface="Arial" panose="020B0604020202020204" pitchFamily="34" charset="0"/>
              </a:rPr>
              <a:t> </a:t>
            </a:r>
            <a:r>
              <a:rPr lang="en-US" altLang="it-IT" sz="3200" dirty="0" err="1">
                <a:solidFill>
                  <a:schemeClr val="bg1">
                    <a:lumMod val="85000"/>
                  </a:schemeClr>
                </a:solidFill>
                <a:latin typeface="Arial" panose="020B0604020202020204" pitchFamily="34" charset="0"/>
              </a:rPr>
              <a:t>una</a:t>
            </a:r>
            <a:r>
              <a:rPr lang="en-US" altLang="it-IT" sz="3200" dirty="0">
                <a:solidFill>
                  <a:schemeClr val="bg1">
                    <a:lumMod val="85000"/>
                  </a:schemeClr>
                </a:solidFill>
                <a:latin typeface="Arial" panose="020B0604020202020204" pitchFamily="34" charset="0"/>
              </a:rPr>
              <a:t> </a:t>
            </a:r>
            <a:r>
              <a:rPr lang="en-US" altLang="it-IT" sz="3200" dirty="0" err="1">
                <a:solidFill>
                  <a:schemeClr val="bg1">
                    <a:lumMod val="85000"/>
                  </a:schemeClr>
                </a:solidFill>
                <a:latin typeface="Arial" panose="020B0604020202020204" pitchFamily="34" charset="0"/>
              </a:rPr>
              <a:t>teoria</a:t>
            </a:r>
            <a:r>
              <a:rPr lang="en-US" altLang="it-IT" sz="3200" dirty="0">
                <a:solidFill>
                  <a:schemeClr val="bg1">
                    <a:lumMod val="85000"/>
                  </a:schemeClr>
                </a:solidFill>
                <a:latin typeface="Arial" panose="020B0604020202020204" pitchFamily="34" charset="0"/>
              </a:rPr>
              <a:t> </a:t>
            </a:r>
            <a:r>
              <a:rPr lang="en-US" altLang="it-IT" sz="3200" dirty="0" err="1">
                <a:solidFill>
                  <a:schemeClr val="bg1">
                    <a:lumMod val="85000"/>
                  </a:schemeClr>
                </a:solidFill>
                <a:latin typeface="Arial" panose="020B0604020202020204" pitchFamily="34" charset="0"/>
              </a:rPr>
              <a:t>scientifica</a:t>
            </a:r>
            <a:r>
              <a:rPr lang="en-US" altLang="it-IT" sz="3200" dirty="0">
                <a:solidFill>
                  <a:schemeClr val="bg1">
                    <a:lumMod val="85000"/>
                  </a:schemeClr>
                </a:solidFill>
                <a:latin typeface="Arial" panose="020B0604020202020204" pitchFamily="34" charset="0"/>
              </a:rPr>
              <a:t> </a:t>
            </a:r>
            <a:r>
              <a:rPr lang="en-US" altLang="it-IT" sz="3200" i="1" dirty="0">
                <a:solidFill>
                  <a:schemeClr val="bg1">
                    <a:lumMod val="85000"/>
                  </a:schemeClr>
                </a:solidFill>
                <a:latin typeface="Arial" panose="020B0604020202020204" pitchFamily="34" charset="0"/>
              </a:rPr>
              <a:t>no</a:t>
            </a:r>
            <a:r>
              <a:rPr lang="en-US" altLang="it-IT" sz="3200" dirty="0">
                <a:solidFill>
                  <a:schemeClr val="bg1">
                    <a:lumMod val="85000"/>
                  </a:schemeClr>
                </a:solidFill>
                <a:latin typeface="Arial" panose="020B0604020202020204" pitchFamily="34" charset="0"/>
              </a:rPr>
              <a:t> </a:t>
            </a:r>
            <a:r>
              <a:rPr lang="en-US" altLang="it-IT" sz="3200" dirty="0" err="1">
                <a:solidFill>
                  <a:schemeClr val="bg1">
                    <a:lumMod val="85000"/>
                  </a:schemeClr>
                </a:solidFill>
                <a:latin typeface="Arial" panose="020B0604020202020204" pitchFamily="34" charset="0"/>
              </a:rPr>
              <a:t>ingenua</a:t>
            </a:r>
            <a:endParaRPr lang="en-US" altLang="it-IT" sz="3200" dirty="0">
              <a:solidFill>
                <a:schemeClr val="bg1">
                  <a:lumMod val="85000"/>
                </a:schemeClr>
              </a:solidFill>
              <a:latin typeface="Arial" panose="020B0604020202020204" pitchFamily="34" charset="0"/>
            </a:endParaRPr>
          </a:p>
          <a:p>
            <a:pPr>
              <a:spcAft>
                <a:spcPct val="40000"/>
              </a:spcAft>
              <a:buClr>
                <a:schemeClr val="bg1">
                  <a:lumMod val="75000"/>
                </a:schemeClr>
              </a:buClr>
              <a:buFont typeface="Wingdings" panose="05000000000000000000" pitchFamily="2" charset="2"/>
              <a:buChar char="§"/>
            </a:pPr>
            <a:r>
              <a:rPr lang="en-US" altLang="it-IT" sz="3200" dirty="0" err="1">
                <a:solidFill>
                  <a:schemeClr val="bg1">
                    <a:lumMod val="85000"/>
                  </a:schemeClr>
                </a:solidFill>
                <a:latin typeface="Arial" panose="020B0604020202020204" pitchFamily="34" charset="0"/>
              </a:rPr>
              <a:t>metodo</a:t>
            </a:r>
            <a:r>
              <a:rPr lang="en-US" altLang="it-IT" sz="3200" dirty="0">
                <a:solidFill>
                  <a:schemeClr val="bg1">
                    <a:lumMod val="85000"/>
                  </a:schemeClr>
                </a:solidFill>
                <a:latin typeface="Arial" panose="020B0604020202020204" pitchFamily="34" charset="0"/>
              </a:rPr>
              <a:t> di </a:t>
            </a:r>
            <a:r>
              <a:rPr lang="en-US" altLang="it-IT" sz="3200" dirty="0" err="1">
                <a:solidFill>
                  <a:schemeClr val="bg1">
                    <a:lumMod val="85000"/>
                  </a:schemeClr>
                </a:solidFill>
                <a:latin typeface="Arial" panose="020B0604020202020204" pitchFamily="34" charset="0"/>
              </a:rPr>
              <a:t>controllo</a:t>
            </a:r>
            <a:r>
              <a:rPr lang="en-US" altLang="it-IT" sz="3200" dirty="0">
                <a:solidFill>
                  <a:schemeClr val="bg1">
                    <a:lumMod val="85000"/>
                  </a:schemeClr>
                </a:solidFill>
                <a:latin typeface="Arial" panose="020B0604020202020204" pitchFamily="34" charset="0"/>
              </a:rPr>
              <a:t> </a:t>
            </a:r>
            <a:r>
              <a:rPr lang="en-US" altLang="it-IT" sz="3200" dirty="0" err="1">
                <a:solidFill>
                  <a:schemeClr val="bg1">
                    <a:lumMod val="85000"/>
                  </a:schemeClr>
                </a:solidFill>
                <a:latin typeface="Arial" panose="020B0604020202020204" pitchFamily="34" charset="0"/>
              </a:rPr>
              <a:t>della</a:t>
            </a:r>
            <a:r>
              <a:rPr lang="en-US" altLang="it-IT" sz="3200" dirty="0">
                <a:solidFill>
                  <a:schemeClr val="bg1">
                    <a:lumMod val="85000"/>
                  </a:schemeClr>
                </a:solidFill>
                <a:latin typeface="Arial" panose="020B0604020202020204" pitchFamily="34" charset="0"/>
              </a:rPr>
              <a:t> </a:t>
            </a:r>
            <a:r>
              <a:rPr lang="en-US" altLang="it-IT" sz="3200" dirty="0" err="1">
                <a:solidFill>
                  <a:schemeClr val="bg1">
                    <a:lumMod val="85000"/>
                  </a:schemeClr>
                </a:solidFill>
                <a:latin typeface="Arial" panose="020B0604020202020204" pitchFamily="34" charset="0"/>
              </a:rPr>
              <a:t>spiegazione</a:t>
            </a:r>
            <a:r>
              <a:rPr lang="en-US" altLang="it-IT" sz="3200" dirty="0">
                <a:solidFill>
                  <a:schemeClr val="bg1">
                    <a:lumMod val="85000"/>
                  </a:schemeClr>
                </a:solidFill>
                <a:latin typeface="Arial" panose="020B0604020202020204" pitchFamily="34" charset="0"/>
              </a:rPr>
              <a:t> </a:t>
            </a:r>
            <a:r>
              <a:rPr lang="en-US" altLang="it-IT" sz="3200" dirty="0">
                <a:solidFill>
                  <a:schemeClr val="bg1">
                    <a:lumMod val="85000"/>
                  </a:schemeClr>
                </a:solidFill>
                <a:latin typeface="Arial" panose="020B0604020202020204" pitchFamily="34" charset="0"/>
                <a:sym typeface="Wingdings" panose="05000000000000000000" pitchFamily="2" charset="2"/>
              </a:rPr>
              <a:t> </a:t>
            </a:r>
            <a:r>
              <a:rPr lang="en-US" altLang="it-IT" sz="3200" dirty="0" err="1">
                <a:solidFill>
                  <a:schemeClr val="bg1">
                    <a:lumMod val="85000"/>
                  </a:schemeClr>
                </a:solidFill>
                <a:latin typeface="Arial" panose="020B0604020202020204" pitchFamily="34" charset="0"/>
              </a:rPr>
              <a:t>sperimentale</a:t>
            </a:r>
            <a:endParaRPr lang="en-US" altLang="it-IT" sz="3200" dirty="0">
              <a:solidFill>
                <a:schemeClr val="bg1">
                  <a:lumMod val="85000"/>
                </a:schemeClr>
              </a:solidFill>
              <a:latin typeface="Arial" panose="020B0604020202020204" pitchFamily="34" charset="0"/>
            </a:endParaRPr>
          </a:p>
          <a:p>
            <a:pPr>
              <a:spcAft>
                <a:spcPct val="40000"/>
              </a:spcAft>
              <a:buClr>
                <a:schemeClr val="accent2"/>
              </a:buClr>
              <a:buFont typeface="Wingdings" panose="05000000000000000000" pitchFamily="2" charset="2"/>
              <a:buChar char="§"/>
            </a:pPr>
            <a:r>
              <a:rPr lang="en-US" altLang="it-IT" sz="3200" dirty="0" err="1">
                <a:latin typeface="Arial" panose="020B0604020202020204" pitchFamily="34" charset="0"/>
              </a:rPr>
              <a:t>esperimento</a:t>
            </a:r>
            <a:r>
              <a:rPr lang="en-US" altLang="it-IT" sz="3200" dirty="0">
                <a:latin typeface="Arial" panose="020B0604020202020204" pitchFamily="34" charset="0"/>
              </a:rPr>
              <a:t> </a:t>
            </a:r>
            <a:r>
              <a:rPr lang="en-US" altLang="it-IT" sz="3200" dirty="0">
                <a:solidFill>
                  <a:srgbClr val="FF6600"/>
                </a:solidFill>
                <a:latin typeface="Arial" panose="020B0604020202020204" pitchFamily="34" charset="0"/>
                <a:sym typeface="Wingdings" panose="05000000000000000000" pitchFamily="2" charset="2"/>
              </a:rPr>
              <a:t></a:t>
            </a:r>
            <a:r>
              <a:rPr lang="en-US" altLang="it-IT" sz="3200" dirty="0">
                <a:latin typeface="Arial" panose="020B0604020202020204" pitchFamily="34" charset="0"/>
                <a:sym typeface="Wingdings" panose="05000000000000000000" pitchFamily="2" charset="2"/>
              </a:rPr>
              <a:t> </a:t>
            </a:r>
            <a:r>
              <a:rPr lang="en-US" altLang="it-IT" sz="3200" i="1" dirty="0">
                <a:latin typeface="Arial" panose="020B0604020202020204" pitchFamily="34" charset="0"/>
                <a:sym typeface="Wingdings" panose="05000000000000000000" pitchFamily="2" charset="2"/>
              </a:rPr>
              <a:t>no</a:t>
            </a:r>
            <a:r>
              <a:rPr lang="en-US" altLang="it-IT" sz="3200" dirty="0">
                <a:latin typeface="Arial" panose="020B0604020202020204" pitchFamily="34" charset="0"/>
                <a:sym typeface="Wingdings" panose="05000000000000000000" pitchFamily="2" charset="2"/>
              </a:rPr>
              <a:t> </a:t>
            </a:r>
            <a:r>
              <a:rPr lang="en-US" altLang="it-IT" sz="3200" dirty="0">
                <a:latin typeface="Arial" panose="020B0604020202020204" pitchFamily="34" charset="0"/>
              </a:rPr>
              <a:t>studio </a:t>
            </a:r>
            <a:r>
              <a:rPr lang="en-US" altLang="it-IT" sz="3200" dirty="0" err="1" smtClean="0">
                <a:latin typeface="Arial" panose="020B0604020202020204" pitchFamily="34" charset="0"/>
              </a:rPr>
              <a:t>correlazionale</a:t>
            </a:r>
            <a:r>
              <a:rPr lang="en-US" altLang="it-IT" sz="3200" dirty="0" smtClean="0">
                <a:latin typeface="Arial" panose="020B0604020202020204" pitchFamily="34" charset="0"/>
              </a:rPr>
              <a:t> in </a:t>
            </a:r>
            <a:r>
              <a:rPr lang="en-US" altLang="it-IT" sz="3200" dirty="0" err="1" smtClean="0">
                <a:latin typeface="Arial" panose="020B0604020202020204" pitchFamily="34" charset="0"/>
              </a:rPr>
              <a:t>senso</a:t>
            </a:r>
            <a:r>
              <a:rPr lang="en-US" altLang="it-IT" sz="3200" dirty="0" smtClean="0">
                <a:latin typeface="Arial" panose="020B0604020202020204" pitchFamily="34" charset="0"/>
              </a:rPr>
              <a:t> </a:t>
            </a:r>
            <a:r>
              <a:rPr lang="en-US" altLang="it-IT" sz="3200" dirty="0" err="1" smtClean="0">
                <a:latin typeface="Arial" panose="020B0604020202020204" pitchFamily="34" charset="0"/>
              </a:rPr>
              <a:t>stretto</a:t>
            </a:r>
            <a:endParaRPr lang="en-US" altLang="it-IT" sz="3200" dirty="0">
              <a:latin typeface="Arial" panose="020B0604020202020204" pitchFamily="34" charset="0"/>
            </a:endParaRPr>
          </a:p>
          <a:p>
            <a:pPr>
              <a:spcAft>
                <a:spcPct val="40000"/>
              </a:spcAft>
              <a:buClr>
                <a:schemeClr val="bg1">
                  <a:lumMod val="75000"/>
                </a:schemeClr>
              </a:buClr>
              <a:buFont typeface="Wingdings" panose="05000000000000000000" pitchFamily="2" charset="2"/>
              <a:buChar char="§"/>
            </a:pPr>
            <a:r>
              <a:rPr lang="en-US" altLang="it-IT" sz="3200" dirty="0" err="1">
                <a:solidFill>
                  <a:schemeClr val="bg1">
                    <a:lumMod val="85000"/>
                  </a:schemeClr>
                </a:solidFill>
                <a:latin typeface="Arial" panose="020B0604020202020204" pitchFamily="34" charset="0"/>
              </a:rPr>
              <a:t>metodi</a:t>
            </a:r>
            <a:r>
              <a:rPr lang="en-US" altLang="it-IT" sz="3200" dirty="0">
                <a:solidFill>
                  <a:schemeClr val="bg1">
                    <a:lumMod val="85000"/>
                  </a:schemeClr>
                </a:solidFill>
                <a:latin typeface="Arial" panose="020B0604020202020204" pitchFamily="34" charset="0"/>
              </a:rPr>
              <a:t> per lo studio del </a:t>
            </a:r>
            <a:r>
              <a:rPr lang="en-US" altLang="it-IT" sz="3200" dirty="0" err="1">
                <a:solidFill>
                  <a:schemeClr val="bg1">
                    <a:lumMod val="85000"/>
                  </a:schemeClr>
                </a:solidFill>
                <a:latin typeface="Arial" panose="020B0604020202020204" pitchFamily="34" charset="0"/>
              </a:rPr>
              <a:t>comportamento</a:t>
            </a:r>
            <a:r>
              <a:rPr lang="en-US" altLang="it-IT" sz="3200" dirty="0">
                <a:solidFill>
                  <a:schemeClr val="bg1">
                    <a:lumMod val="85000"/>
                  </a:schemeClr>
                </a:solidFill>
                <a:latin typeface="Arial" panose="020B0604020202020204" pitchFamily="34" charset="0"/>
              </a:rPr>
              <a:t> e </a:t>
            </a:r>
            <a:r>
              <a:rPr lang="en-US" altLang="it-IT" sz="3200" dirty="0" err="1">
                <a:solidFill>
                  <a:schemeClr val="bg1">
                    <a:lumMod val="85000"/>
                  </a:schemeClr>
                </a:solidFill>
                <a:latin typeface="Arial" panose="020B0604020202020204" pitchFamily="34" charset="0"/>
              </a:rPr>
              <a:t>processi</a:t>
            </a:r>
            <a:r>
              <a:rPr lang="en-US" altLang="it-IT" sz="3200" dirty="0">
                <a:solidFill>
                  <a:schemeClr val="bg1">
                    <a:lumMod val="85000"/>
                  </a:schemeClr>
                </a:solidFill>
                <a:latin typeface="Arial" panose="020B0604020202020204" pitchFamily="34" charset="0"/>
              </a:rPr>
              <a:t> </a:t>
            </a:r>
            <a:r>
              <a:rPr lang="en-US" altLang="it-IT" sz="3200" dirty="0" err="1" smtClean="0">
                <a:solidFill>
                  <a:schemeClr val="bg1">
                    <a:lumMod val="85000"/>
                  </a:schemeClr>
                </a:solidFill>
                <a:latin typeface="Arial" panose="020B0604020202020204" pitchFamily="34" charset="0"/>
              </a:rPr>
              <a:t>percettivi</a:t>
            </a:r>
            <a:r>
              <a:rPr lang="en-US" altLang="it-IT" sz="3200" dirty="0" smtClean="0">
                <a:solidFill>
                  <a:schemeClr val="bg1">
                    <a:lumMod val="85000"/>
                  </a:schemeClr>
                </a:solidFill>
                <a:latin typeface="Arial" panose="020B0604020202020204" pitchFamily="34" charset="0"/>
              </a:rPr>
              <a:t> </a:t>
            </a:r>
            <a:r>
              <a:rPr lang="en-US" altLang="it-IT" sz="3200" dirty="0" smtClean="0">
                <a:solidFill>
                  <a:schemeClr val="bg1">
                    <a:lumMod val="85000"/>
                  </a:schemeClr>
                </a:solidFill>
                <a:latin typeface="Arial" panose="020B0604020202020204" pitchFamily="34" charset="0"/>
                <a:sym typeface="Wingdings" panose="05000000000000000000" pitchFamily="2" charset="2"/>
              </a:rPr>
              <a:t> </a:t>
            </a:r>
            <a:r>
              <a:rPr lang="en-US" altLang="it-IT" sz="3200" dirty="0" err="1">
                <a:solidFill>
                  <a:schemeClr val="bg1">
                    <a:lumMod val="85000"/>
                  </a:schemeClr>
                </a:solidFill>
                <a:latin typeface="Arial" panose="020B0604020202020204" pitchFamily="34" charset="0"/>
              </a:rPr>
              <a:t>fenomenologia</a:t>
            </a:r>
            <a:r>
              <a:rPr lang="en-US" altLang="it-IT" sz="3200" dirty="0">
                <a:solidFill>
                  <a:schemeClr val="bg1">
                    <a:lumMod val="85000"/>
                  </a:schemeClr>
                </a:solidFill>
                <a:latin typeface="Arial" panose="020B0604020202020204" pitchFamily="34" charset="0"/>
              </a:rPr>
              <a:t>, </a:t>
            </a:r>
            <a:r>
              <a:rPr lang="en-US" altLang="it-IT" sz="3200" dirty="0" err="1">
                <a:solidFill>
                  <a:schemeClr val="bg1">
                    <a:lumMod val="85000"/>
                  </a:schemeClr>
                </a:solidFill>
                <a:latin typeface="Arial" panose="020B0604020202020204" pitchFamily="34" charset="0"/>
              </a:rPr>
              <a:t>psicofisica</a:t>
            </a:r>
            <a:r>
              <a:rPr lang="en-US" altLang="it-IT" sz="3200" dirty="0">
                <a:solidFill>
                  <a:schemeClr val="bg1">
                    <a:lumMod val="85000"/>
                  </a:schemeClr>
                </a:solidFill>
                <a:latin typeface="Arial" panose="020B0604020202020204" pitchFamily="34" charset="0"/>
              </a:rPr>
              <a:t>, </a:t>
            </a:r>
            <a:r>
              <a:rPr lang="en-US" altLang="it-IT" sz="3200" dirty="0" err="1">
                <a:solidFill>
                  <a:schemeClr val="bg1">
                    <a:lumMod val="85000"/>
                  </a:schemeClr>
                </a:solidFill>
                <a:latin typeface="Arial" panose="020B0604020202020204" pitchFamily="34" charset="0"/>
              </a:rPr>
              <a:t>cronometria</a:t>
            </a:r>
            <a:r>
              <a:rPr lang="en-US" altLang="it-IT" sz="3200" dirty="0">
                <a:solidFill>
                  <a:schemeClr val="bg1">
                    <a:lumMod val="85000"/>
                  </a:schemeClr>
                </a:solidFill>
                <a:latin typeface="Arial" panose="020B0604020202020204" pitchFamily="34" charset="0"/>
              </a:rPr>
              <a:t> </a:t>
            </a:r>
            <a:r>
              <a:rPr lang="en-US" altLang="it-IT" sz="3200" dirty="0" err="1">
                <a:solidFill>
                  <a:schemeClr val="bg1">
                    <a:lumMod val="85000"/>
                  </a:schemeClr>
                </a:solidFill>
                <a:latin typeface="Arial" panose="020B0604020202020204" pitchFamily="34" charset="0"/>
              </a:rPr>
              <a:t>mentale</a:t>
            </a:r>
            <a:r>
              <a:rPr lang="en-US" altLang="it-IT" sz="3200" dirty="0">
                <a:solidFill>
                  <a:schemeClr val="bg1">
                    <a:lumMod val="85000"/>
                  </a:schemeClr>
                </a:solidFill>
                <a:latin typeface="Arial" panose="020B0604020202020204" pitchFamily="34" charset="0"/>
              </a:rPr>
              <a:t>, </a:t>
            </a:r>
            <a:r>
              <a:rPr lang="en-US" altLang="it-IT" sz="3200" dirty="0" err="1" smtClean="0">
                <a:solidFill>
                  <a:schemeClr val="bg1">
                    <a:lumMod val="85000"/>
                  </a:schemeClr>
                </a:solidFill>
                <a:latin typeface="Arial" panose="020B0604020202020204" pitchFamily="34" charset="0"/>
              </a:rPr>
              <a:t>neuroscienze</a:t>
            </a:r>
            <a:r>
              <a:rPr lang="en-US" altLang="it-IT" sz="3200" dirty="0" smtClean="0">
                <a:solidFill>
                  <a:schemeClr val="bg1">
                    <a:lumMod val="85000"/>
                  </a:schemeClr>
                </a:solidFill>
                <a:latin typeface="Arial" panose="020B0604020202020204" pitchFamily="34" charset="0"/>
              </a:rPr>
              <a:t> + </a:t>
            </a:r>
            <a:r>
              <a:rPr lang="en-US" altLang="it-IT" sz="3200" dirty="0" err="1" smtClean="0">
                <a:solidFill>
                  <a:schemeClr val="bg1">
                    <a:lumMod val="85000"/>
                  </a:schemeClr>
                </a:solidFill>
                <a:latin typeface="Arial" panose="020B0604020202020204" pitchFamily="34" charset="0"/>
              </a:rPr>
              <a:t>simulazione</a:t>
            </a:r>
            <a:r>
              <a:rPr lang="en-US" altLang="it-IT" sz="3200" dirty="0" smtClean="0">
                <a:solidFill>
                  <a:schemeClr val="bg1">
                    <a:lumMod val="85000"/>
                  </a:schemeClr>
                </a:solidFill>
                <a:latin typeface="Arial" panose="020B0604020202020204" pitchFamily="34" charset="0"/>
              </a:rPr>
              <a:t>/</a:t>
            </a:r>
            <a:r>
              <a:rPr lang="en-US" altLang="it-IT" sz="3200" dirty="0" err="1" smtClean="0">
                <a:solidFill>
                  <a:schemeClr val="bg1">
                    <a:lumMod val="85000"/>
                  </a:schemeClr>
                </a:solidFill>
                <a:latin typeface="Arial" panose="020B0604020202020204" pitchFamily="34" charset="0"/>
              </a:rPr>
              <a:t>modellistica</a:t>
            </a:r>
            <a:endParaRPr lang="en-US" altLang="it-IT" sz="3200" dirty="0">
              <a:solidFill>
                <a:schemeClr val="bg1">
                  <a:lumMod val="85000"/>
                </a:schemeClr>
              </a:solidFill>
              <a:latin typeface="Arial" panose="020B0604020202020204" pitchFamily="34" charset="0"/>
            </a:endParaRPr>
          </a:p>
        </p:txBody>
      </p:sp>
      <p:sp>
        <p:nvSpPr>
          <p:cNvPr id="24578" name="Rectangle 4"/>
          <p:cNvSpPr>
            <a:spLocks noChangeArrowheads="1"/>
          </p:cNvSpPr>
          <p:nvPr/>
        </p:nvSpPr>
        <p:spPr bwMode="auto">
          <a:xfrm>
            <a:off x="0" y="6683"/>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99"/>
                </a:solidFill>
                <a:latin typeface="Arial" panose="020B0604020202020204" pitchFamily="34" charset="0"/>
              </a:rPr>
              <a:t>r</a:t>
            </a:r>
            <a:r>
              <a:rPr lang="en-US" altLang="it-IT" sz="4400" dirty="0" err="1" smtClean="0">
                <a:solidFill>
                  <a:srgbClr val="333399"/>
                </a:solidFill>
                <a:latin typeface="Arial" panose="020B0604020202020204" pitchFamily="34" charset="0"/>
              </a:rPr>
              <a:t>iprendiamo</a:t>
            </a:r>
            <a:r>
              <a:rPr lang="en-US" altLang="it-IT" sz="4400" dirty="0" smtClean="0">
                <a:solidFill>
                  <a:srgbClr val="333399"/>
                </a:solidFill>
                <a:latin typeface="Arial" panose="020B0604020202020204" pitchFamily="34" charset="0"/>
              </a:rPr>
              <a:t> da William James</a:t>
            </a:r>
          </a:p>
          <a:p>
            <a:pPr algn="ctr"/>
            <a:r>
              <a:rPr lang="en-US" altLang="it-IT" sz="4400" dirty="0" err="1" smtClean="0">
                <a:solidFill>
                  <a:srgbClr val="FFC000"/>
                </a:solidFill>
                <a:latin typeface="Arial" panose="020B0604020202020204" pitchFamily="34" charset="0"/>
              </a:rPr>
              <a:t>estremamente</a:t>
            </a:r>
            <a:r>
              <a:rPr lang="en-US" altLang="it-IT" sz="4400" dirty="0" smtClean="0">
                <a:solidFill>
                  <a:srgbClr val="FFC000"/>
                </a:solidFill>
                <a:latin typeface="Arial" panose="020B0604020202020204" pitchFamily="34" charset="0"/>
              </a:rPr>
              <a:t> </a:t>
            </a:r>
            <a:r>
              <a:rPr lang="en-US" altLang="it-IT" sz="4400" dirty="0" err="1" smtClean="0">
                <a:solidFill>
                  <a:srgbClr val="FFC000"/>
                </a:solidFill>
                <a:latin typeface="Arial" panose="020B0604020202020204" pitchFamily="34" charset="0"/>
              </a:rPr>
              <a:t>attuale</a:t>
            </a:r>
            <a:endParaRPr lang="en-US" altLang="it-IT" dirty="0">
              <a:solidFill>
                <a:srgbClr val="FFC000"/>
              </a:solidFill>
              <a:latin typeface="Arial" panose="020B0604020202020204" pitchFamily="34" charset="0"/>
            </a:endParaRPr>
          </a:p>
        </p:txBody>
      </p:sp>
    </p:spTree>
    <p:extLst>
      <p:ext uri="{BB962C8B-B14F-4D97-AF65-F5344CB8AC3E}">
        <p14:creationId xmlns:p14="http://schemas.microsoft.com/office/powerpoint/2010/main" val="367588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wipe(left)">
                                      <p:cBhvr>
                                        <p:cTn id="7"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664" t="16234" r="62150" b="5488"/>
          <a:stretch/>
        </p:blipFill>
        <p:spPr>
          <a:xfrm flipV="1">
            <a:off x="3144221" y="1711916"/>
            <a:ext cx="2851689" cy="3471621"/>
          </a:xfrm>
          <a:prstGeom prst="rect">
            <a:avLst/>
          </a:prstGeom>
        </p:spPr>
      </p:pic>
    </p:spTree>
    <p:extLst>
      <p:ext uri="{BB962C8B-B14F-4D97-AF65-F5344CB8AC3E}">
        <p14:creationId xmlns:p14="http://schemas.microsoft.com/office/powerpoint/2010/main" val="19037126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805891" name="Text Box 3"/>
          <p:cNvSpPr txBox="1">
            <a:spLocks noChangeArrowheads="1"/>
          </p:cNvSpPr>
          <p:nvPr/>
        </p:nvSpPr>
        <p:spPr bwMode="auto">
          <a:xfrm>
            <a:off x="4152900" y="2971800"/>
            <a:ext cx="660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6000" b="1">
                <a:solidFill>
                  <a:srgbClr val="000000"/>
                </a:solidFill>
                <a:latin typeface="Verdana" panose="020B0604030504040204" pitchFamily="34" charset="0"/>
              </a:rPr>
              <a:t>+</a:t>
            </a:r>
          </a:p>
        </p:txBody>
      </p:sp>
    </p:spTree>
    <p:extLst>
      <p:ext uri="{BB962C8B-B14F-4D97-AF65-F5344CB8AC3E}">
        <p14:creationId xmlns:p14="http://schemas.microsoft.com/office/powerpoint/2010/main" val="3310329752"/>
      </p:ext>
    </p:extLst>
  </p:cSld>
  <p:clrMapOvr>
    <a:masterClrMapping/>
  </p:clrMapOvr>
  <p:transition spd="med" advTm="5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5594" t="16015" r="3220" b="5707"/>
          <a:stretch/>
        </p:blipFill>
        <p:spPr>
          <a:xfrm rot="10800000">
            <a:off x="3141312" y="1689314"/>
            <a:ext cx="2851689" cy="3471621"/>
          </a:xfrm>
          <a:prstGeom prst="rect">
            <a:avLst/>
          </a:prstGeom>
        </p:spPr>
      </p:pic>
    </p:spTree>
    <p:extLst>
      <p:ext uri="{BB962C8B-B14F-4D97-AF65-F5344CB8AC3E}">
        <p14:creationId xmlns:p14="http://schemas.microsoft.com/office/powerpoint/2010/main" val="18562450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22368" y="2464231"/>
            <a:ext cx="605486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sz="4400" dirty="0">
                <a:solidFill>
                  <a:srgbClr val="3333CC"/>
                </a:solidFill>
                <a:latin typeface="Arial" panose="020B0604020202020204" pitchFamily="34" charset="0"/>
              </a:rPr>
              <a:t>e</a:t>
            </a:r>
            <a:r>
              <a:rPr lang="it-IT" altLang="it-IT" sz="4400" dirty="0" smtClean="0">
                <a:solidFill>
                  <a:srgbClr val="3333CC"/>
                </a:solidFill>
                <a:latin typeface="Arial" panose="020B0604020202020204" pitchFamily="34" charset="0"/>
              </a:rPr>
              <a:t>sempio di insight</a:t>
            </a:r>
          </a:p>
          <a:p>
            <a:pPr algn="ctr" eaLnBrk="0" hangingPunct="0"/>
            <a:r>
              <a:rPr lang="it-IT" altLang="it-IT" sz="4400" dirty="0">
                <a:solidFill>
                  <a:srgbClr val="FFC000"/>
                </a:solidFill>
                <a:latin typeface="Arial" panose="020B0604020202020204" pitchFamily="34" charset="0"/>
              </a:rPr>
              <a:t>i</a:t>
            </a:r>
            <a:r>
              <a:rPr lang="it-IT" altLang="it-IT" sz="4400" dirty="0" smtClean="0">
                <a:solidFill>
                  <a:srgbClr val="FFC000"/>
                </a:solidFill>
                <a:latin typeface="Arial" panose="020B0604020202020204" pitchFamily="34" charset="0"/>
              </a:rPr>
              <a:t>ntegrazione di contorni</a:t>
            </a:r>
            <a:endParaRPr lang="it-IT" altLang="it-IT" sz="4400" dirty="0">
              <a:solidFill>
                <a:srgbClr val="FFC000"/>
              </a:solidFill>
              <a:latin typeface="Arial" panose="020B0604020202020204" pitchFamily="34" charset="0"/>
            </a:endParaRPr>
          </a:p>
        </p:txBody>
      </p:sp>
    </p:spTree>
    <p:extLst>
      <p:ext uri="{BB962C8B-B14F-4D97-AF65-F5344CB8AC3E}">
        <p14:creationId xmlns:p14="http://schemas.microsoft.com/office/powerpoint/2010/main" val="4699562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828839" y="-61511"/>
            <a:ext cx="753283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sz="4400" dirty="0">
                <a:solidFill>
                  <a:srgbClr val="3333CC"/>
                </a:solidFill>
                <a:latin typeface="Arial" panose="020B0604020202020204" pitchFamily="34" charset="0"/>
              </a:rPr>
              <a:t>l</a:t>
            </a:r>
            <a:r>
              <a:rPr lang="it-IT" altLang="it-IT" sz="4400" dirty="0" smtClean="0">
                <a:solidFill>
                  <a:srgbClr val="3333CC"/>
                </a:solidFill>
                <a:latin typeface="Arial" panose="020B0604020202020204" pitchFamily="34" charset="0"/>
              </a:rPr>
              <a:t>a buona continuazione conta</a:t>
            </a:r>
          </a:p>
          <a:p>
            <a:pPr algn="ctr" eaLnBrk="0" hangingPunct="0"/>
            <a:r>
              <a:rPr lang="it-IT" altLang="it-IT" dirty="0" smtClean="0">
                <a:solidFill>
                  <a:srgbClr val="888888"/>
                </a:solidFill>
                <a:latin typeface="Arial" panose="020B0604020202020204" pitchFamily="34" charset="0"/>
              </a:rPr>
              <a:t>Hess &amp; Field 1999</a:t>
            </a:r>
            <a:endParaRPr lang="it-IT" altLang="it-IT" dirty="0">
              <a:solidFill>
                <a:srgbClr val="888888"/>
              </a:solidFill>
              <a:latin typeface="Arial" panose="020B0604020202020204" pitchFamily="34" charset="0"/>
            </a:endParaRPr>
          </a:p>
        </p:txBody>
      </p:sp>
      <p:grpSp>
        <p:nvGrpSpPr>
          <p:cNvPr id="16" name="Group 15"/>
          <p:cNvGrpSpPr/>
          <p:nvPr/>
        </p:nvGrpSpPr>
        <p:grpSpPr>
          <a:xfrm>
            <a:off x="-15498" y="1049006"/>
            <a:ext cx="9420386" cy="2848297"/>
            <a:chOff x="-15498" y="1049006"/>
            <a:chExt cx="9420386" cy="2848297"/>
          </a:xfrm>
        </p:grpSpPr>
        <p:pic>
          <p:nvPicPr>
            <p:cNvPr id="2" name="Picture 1"/>
            <p:cNvPicPr>
              <a:picLocks noChangeAspect="1"/>
            </p:cNvPicPr>
            <p:nvPr/>
          </p:nvPicPr>
          <p:blipFill>
            <a:blip r:embed="rId3"/>
            <a:stretch>
              <a:fillRect/>
            </a:stretch>
          </p:blipFill>
          <p:spPr>
            <a:xfrm>
              <a:off x="247973" y="1528039"/>
              <a:ext cx="8632556" cy="2369264"/>
            </a:xfrm>
            <a:prstGeom prst="rect">
              <a:avLst/>
            </a:prstGeom>
          </p:spPr>
        </p:pic>
        <p:sp>
          <p:nvSpPr>
            <p:cNvPr id="7" name="Rectangle 3"/>
            <p:cNvSpPr>
              <a:spLocks noChangeArrowheads="1"/>
            </p:cNvSpPr>
            <p:nvPr/>
          </p:nvSpPr>
          <p:spPr bwMode="auto">
            <a:xfrm>
              <a:off x="-15498" y="1066374"/>
              <a:ext cx="2929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dirty="0">
                  <a:latin typeface="Arial" panose="020B0604020202020204" pitchFamily="34" charset="0"/>
                </a:rPr>
                <a:t>s</a:t>
              </a:r>
              <a:r>
                <a:rPr lang="it-IT" altLang="it-IT" dirty="0" smtClean="0">
                  <a:latin typeface="Arial" panose="020B0604020202020204" pitchFamily="34" charset="0"/>
                </a:rPr>
                <a:t>tessa fase allineati</a:t>
              </a:r>
              <a:endParaRPr lang="it-IT" altLang="it-IT" dirty="0">
                <a:latin typeface="Arial" panose="020B0604020202020204" pitchFamily="34" charset="0"/>
              </a:endParaRPr>
            </a:p>
          </p:txBody>
        </p:sp>
        <p:sp>
          <p:nvSpPr>
            <p:cNvPr id="9" name="Rectangle 3"/>
            <p:cNvSpPr>
              <a:spLocks noChangeArrowheads="1"/>
            </p:cNvSpPr>
            <p:nvPr/>
          </p:nvSpPr>
          <p:spPr bwMode="auto">
            <a:xfrm>
              <a:off x="2967924" y="1057690"/>
              <a:ext cx="33088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dirty="0">
                  <a:latin typeface="Arial" panose="020B0604020202020204" pitchFamily="34" charset="0"/>
                </a:rPr>
                <a:t>s</a:t>
              </a:r>
              <a:r>
                <a:rPr lang="it-IT" altLang="it-IT" dirty="0" smtClean="0">
                  <a:latin typeface="Arial" panose="020B0604020202020204" pitchFamily="34" charset="0"/>
                </a:rPr>
                <a:t>tessa fase disallineati</a:t>
              </a:r>
              <a:endParaRPr lang="it-IT" altLang="it-IT" dirty="0">
                <a:latin typeface="Arial" panose="020B0604020202020204" pitchFamily="34" charset="0"/>
              </a:endParaRPr>
            </a:p>
          </p:txBody>
        </p:sp>
        <p:sp>
          <p:nvSpPr>
            <p:cNvPr id="10" name="Rectangle 3"/>
            <p:cNvSpPr>
              <a:spLocks noChangeArrowheads="1"/>
            </p:cNvSpPr>
            <p:nvPr/>
          </p:nvSpPr>
          <p:spPr bwMode="auto">
            <a:xfrm>
              <a:off x="6095999" y="1049006"/>
              <a:ext cx="33088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dirty="0">
                  <a:latin typeface="Arial" panose="020B0604020202020204" pitchFamily="34" charset="0"/>
                </a:rPr>
                <a:t>f</a:t>
              </a:r>
              <a:r>
                <a:rPr lang="it-IT" altLang="it-IT" dirty="0" smtClean="0">
                  <a:latin typeface="Arial" panose="020B0604020202020204" pitchFamily="34" charset="0"/>
                </a:rPr>
                <a:t>ase opposta allineati</a:t>
              </a:r>
              <a:endParaRPr lang="it-IT" altLang="it-IT" dirty="0">
                <a:latin typeface="Arial" panose="020B0604020202020204" pitchFamily="34" charset="0"/>
              </a:endParaRPr>
            </a:p>
          </p:txBody>
        </p:sp>
      </p:grpSp>
      <p:grpSp>
        <p:nvGrpSpPr>
          <p:cNvPr id="15" name="Group 14"/>
          <p:cNvGrpSpPr/>
          <p:nvPr/>
        </p:nvGrpSpPr>
        <p:grpSpPr>
          <a:xfrm>
            <a:off x="2884654" y="3878969"/>
            <a:ext cx="3678728" cy="2960697"/>
            <a:chOff x="298014" y="3897303"/>
            <a:chExt cx="3678728" cy="2960697"/>
          </a:xfrm>
        </p:grpSpPr>
        <p:grpSp>
          <p:nvGrpSpPr>
            <p:cNvPr id="13" name="Group 12"/>
            <p:cNvGrpSpPr/>
            <p:nvPr/>
          </p:nvGrpSpPr>
          <p:grpSpPr>
            <a:xfrm>
              <a:off x="619932" y="3897303"/>
              <a:ext cx="3356810" cy="2919082"/>
              <a:chOff x="619932" y="3897303"/>
              <a:chExt cx="3356810" cy="2919082"/>
            </a:xfrm>
          </p:grpSpPr>
          <p:pic>
            <p:nvPicPr>
              <p:cNvPr id="3" name="Picture 2"/>
              <p:cNvPicPr>
                <a:picLocks noChangeAspect="1"/>
              </p:cNvPicPr>
              <p:nvPr/>
            </p:nvPicPr>
            <p:blipFill rotWithShape="1">
              <a:blip r:embed="rId4"/>
              <a:srcRect l="9975"/>
              <a:stretch/>
            </p:blipFill>
            <p:spPr>
              <a:xfrm>
                <a:off x="619932" y="3897303"/>
                <a:ext cx="3356810" cy="2919082"/>
              </a:xfrm>
              <a:prstGeom prst="rect">
                <a:avLst/>
              </a:prstGeom>
            </p:spPr>
          </p:pic>
          <p:grpSp>
            <p:nvGrpSpPr>
              <p:cNvPr id="6" name="Group 5"/>
              <p:cNvGrpSpPr/>
              <p:nvPr/>
            </p:nvGrpSpPr>
            <p:grpSpPr>
              <a:xfrm>
                <a:off x="1187598" y="5896746"/>
                <a:ext cx="1820489" cy="435958"/>
                <a:chOff x="3719593" y="5734373"/>
                <a:chExt cx="2135704" cy="511444"/>
              </a:xfrm>
            </p:grpSpPr>
            <p:sp>
              <p:nvSpPr>
                <p:cNvPr id="4" name="Rectangle 3"/>
                <p:cNvSpPr/>
                <p:nvPr/>
              </p:nvSpPr>
              <p:spPr bwMode="auto">
                <a:xfrm>
                  <a:off x="3719593" y="5734373"/>
                  <a:ext cx="1751309" cy="51144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5" name="Rectangle 4"/>
                <p:cNvSpPr/>
                <p:nvPr/>
              </p:nvSpPr>
              <p:spPr bwMode="auto">
                <a:xfrm>
                  <a:off x="3736213" y="5979850"/>
                  <a:ext cx="2119084" cy="26245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sp>
          <p:nvSpPr>
            <p:cNvPr id="14" name="Rectangle 3"/>
            <p:cNvSpPr>
              <a:spLocks noChangeArrowheads="1"/>
            </p:cNvSpPr>
            <p:nvPr/>
          </p:nvSpPr>
          <p:spPr bwMode="auto">
            <a:xfrm rot="16200000">
              <a:off x="-966521" y="5193355"/>
              <a:ext cx="2929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2000" dirty="0" smtClean="0">
                  <a:latin typeface="Arial" panose="020B0604020202020204" pitchFamily="34" charset="0"/>
                </a:rPr>
                <a:t>% risposte corrette</a:t>
              </a:r>
              <a:endParaRPr lang="it-IT" altLang="it-IT" sz="2000" dirty="0">
                <a:latin typeface="Arial" panose="020B0604020202020204" pitchFamily="34" charset="0"/>
              </a:endParaRPr>
            </a:p>
          </p:txBody>
        </p:sp>
      </p:grpSp>
      <p:sp>
        <p:nvSpPr>
          <p:cNvPr id="17" name="Rectangle 3"/>
          <p:cNvSpPr>
            <a:spLocks noChangeArrowheads="1"/>
          </p:cNvSpPr>
          <p:nvPr/>
        </p:nvSpPr>
        <p:spPr bwMode="auto">
          <a:xfrm>
            <a:off x="6299911" y="4256840"/>
            <a:ext cx="25806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it-IT" altLang="it-IT" sz="2800" dirty="0">
                <a:solidFill>
                  <a:srgbClr val="3333CC"/>
                </a:solidFill>
                <a:latin typeface="Arial" panose="020B0604020202020204" pitchFamily="34" charset="0"/>
              </a:rPr>
              <a:t>a</a:t>
            </a:r>
            <a:r>
              <a:rPr lang="it-IT" altLang="it-IT" sz="2800" dirty="0" smtClean="0">
                <a:solidFill>
                  <a:srgbClr val="3333CC"/>
                </a:solidFill>
                <a:latin typeface="Arial" panose="020B0604020202020204" pitchFamily="34" charset="0"/>
              </a:rPr>
              <a:t>ccuratezza proporzionale a velocità di risposta (1/RT)</a:t>
            </a:r>
            <a:endParaRPr lang="it-IT" altLang="it-IT" sz="2800" dirty="0">
              <a:solidFill>
                <a:srgbClr val="3333CC"/>
              </a:solidFill>
              <a:latin typeface="Arial" panose="020B0604020202020204" pitchFamily="34" charset="0"/>
            </a:endParaRPr>
          </a:p>
        </p:txBody>
      </p:sp>
      <p:pic>
        <p:nvPicPr>
          <p:cNvPr id="18" name="Picture 17"/>
          <p:cNvPicPr>
            <a:picLocks noChangeAspect="1"/>
          </p:cNvPicPr>
          <p:nvPr/>
        </p:nvPicPr>
        <p:blipFill>
          <a:blip r:embed="rId5"/>
          <a:stretch>
            <a:fillRect/>
          </a:stretch>
        </p:blipFill>
        <p:spPr>
          <a:xfrm>
            <a:off x="390972" y="4373562"/>
            <a:ext cx="2346810" cy="1586474"/>
          </a:xfrm>
          <a:prstGeom prst="rect">
            <a:avLst/>
          </a:prstGeom>
        </p:spPr>
      </p:pic>
    </p:spTree>
    <p:extLst>
      <p:ext uri="{BB962C8B-B14F-4D97-AF65-F5344CB8AC3E}">
        <p14:creationId xmlns:p14="http://schemas.microsoft.com/office/powerpoint/2010/main" val="351466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98818" y="0"/>
            <a:ext cx="76867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it-IT" altLang="it-IT" sz="4400" i="1" dirty="0" smtClean="0">
                <a:solidFill>
                  <a:srgbClr val="3333CC"/>
                </a:solidFill>
                <a:latin typeface="Arial" panose="020B0604020202020204" pitchFamily="34" charset="0"/>
              </a:rPr>
              <a:t>pop-up </a:t>
            </a:r>
            <a:r>
              <a:rPr lang="it-IT" altLang="it-IT" sz="4400" dirty="0" smtClean="0">
                <a:solidFill>
                  <a:srgbClr val="3333CC"/>
                </a:solidFill>
                <a:latin typeface="Arial" panose="020B0604020202020204" pitchFamily="34" charset="0"/>
              </a:rPr>
              <a:t>solo</a:t>
            </a:r>
            <a:r>
              <a:rPr lang="it-IT" altLang="it-IT" sz="4400" i="1" dirty="0" smtClean="0">
                <a:solidFill>
                  <a:srgbClr val="3333CC"/>
                </a:solidFill>
                <a:latin typeface="Arial" panose="020B0604020202020204" pitchFamily="34" charset="0"/>
              </a:rPr>
              <a:t> </a:t>
            </a:r>
            <a:r>
              <a:rPr lang="it-IT" altLang="it-IT" sz="4400" dirty="0" smtClean="0">
                <a:solidFill>
                  <a:srgbClr val="3333CC"/>
                </a:solidFill>
                <a:latin typeface="Arial" panose="020B0604020202020204" pitchFamily="34" charset="0"/>
              </a:rPr>
              <a:t>a certe condizioni</a:t>
            </a:r>
          </a:p>
        </p:txBody>
      </p:sp>
      <p:pic>
        <p:nvPicPr>
          <p:cNvPr id="9" name="Picture 8"/>
          <p:cNvPicPr>
            <a:picLocks noChangeAspect="1"/>
          </p:cNvPicPr>
          <p:nvPr/>
        </p:nvPicPr>
        <p:blipFill>
          <a:blip r:embed="rId2"/>
          <a:stretch>
            <a:fillRect/>
          </a:stretch>
        </p:blipFill>
        <p:spPr>
          <a:xfrm>
            <a:off x="1128377" y="769441"/>
            <a:ext cx="7157161" cy="3472561"/>
          </a:xfrm>
          <a:prstGeom prst="rect">
            <a:avLst/>
          </a:prstGeom>
        </p:spPr>
      </p:pic>
      <p:sp>
        <p:nvSpPr>
          <p:cNvPr id="10" name="Rectangle 9"/>
          <p:cNvSpPr/>
          <p:nvPr/>
        </p:nvSpPr>
        <p:spPr>
          <a:xfrm>
            <a:off x="341174" y="4281487"/>
            <a:ext cx="8669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1000" indent="-381000" eaLnBrk="0" hangingPunct="0">
              <a:spcBef>
                <a:spcPct val="50000"/>
              </a:spcBef>
              <a:buClr>
                <a:srgbClr val="3333CC"/>
              </a:buClr>
              <a:buFont typeface="Wingdings" panose="05000000000000000000" pitchFamily="2" charset="2"/>
              <a:buChar char="§"/>
            </a:pPr>
            <a:r>
              <a:rPr lang="it-IT" sz="2800" b="1" dirty="0" smtClean="0">
                <a:solidFill>
                  <a:srgbClr val="3333CC"/>
                </a:solidFill>
                <a:latin typeface="Arial" panose="020B0604020202020204" pitchFamily="34" charset="0"/>
              </a:rPr>
              <a:t>locali: </a:t>
            </a:r>
            <a:r>
              <a:rPr lang="it-IT" sz="2800" dirty="0" smtClean="0">
                <a:latin typeface="Arial" panose="020B0604020202020204" pitchFamily="34" charset="0"/>
              </a:rPr>
              <a:t>angolo fra patch &lt; 60°, distanza proporzionale </a:t>
            </a:r>
            <a:r>
              <a:rPr lang="it-IT" sz="2800" dirty="0">
                <a:latin typeface="Arial" panose="020B0604020202020204" pitchFamily="34" charset="0"/>
              </a:rPr>
              <a:t>alla lunghezza d’onda del </a:t>
            </a:r>
            <a:r>
              <a:rPr lang="it-IT" sz="2800" dirty="0" smtClean="0">
                <a:latin typeface="Arial" panose="020B0604020202020204" pitchFamily="34" charset="0"/>
              </a:rPr>
              <a:t>Gabor (campo recettivo)</a:t>
            </a:r>
            <a:endParaRPr lang="it-IT" sz="2800" dirty="0">
              <a:latin typeface="Arial" panose="020B0604020202020204" pitchFamily="34" charset="0"/>
            </a:endParaRPr>
          </a:p>
          <a:p>
            <a:pPr marL="381000" indent="-381000" eaLnBrk="0" hangingPunct="0">
              <a:spcBef>
                <a:spcPct val="50000"/>
              </a:spcBef>
              <a:buClr>
                <a:srgbClr val="3333CC"/>
              </a:buClr>
              <a:buFont typeface="Wingdings" panose="05000000000000000000" pitchFamily="2" charset="2"/>
              <a:buChar char="§"/>
            </a:pPr>
            <a:r>
              <a:rPr lang="it-IT" sz="2800" b="1" dirty="0">
                <a:solidFill>
                  <a:srgbClr val="3333CC"/>
                </a:solidFill>
                <a:latin typeface="Arial" panose="020B0604020202020204" pitchFamily="34" charset="0"/>
              </a:rPr>
              <a:t>g</a:t>
            </a:r>
            <a:r>
              <a:rPr lang="it-IT" sz="2800" b="1" dirty="0" smtClean="0">
                <a:solidFill>
                  <a:srgbClr val="3333CC"/>
                </a:solidFill>
                <a:latin typeface="Arial" panose="020B0604020202020204" pitchFamily="34" charset="0"/>
              </a:rPr>
              <a:t>lobali: </a:t>
            </a:r>
            <a:r>
              <a:rPr lang="it-IT" sz="2800" dirty="0" smtClean="0">
                <a:latin typeface="Arial" panose="020B0604020202020204" pitchFamily="34" charset="0"/>
              </a:rPr>
              <a:t>orientamento dei patch tanto </a:t>
            </a:r>
            <a:r>
              <a:rPr lang="it-IT" sz="2800" dirty="0">
                <a:latin typeface="Arial" panose="020B0604020202020204" pitchFamily="34" charset="0"/>
              </a:rPr>
              <a:t>più simile a quello del contorno globale</a:t>
            </a:r>
          </a:p>
        </p:txBody>
      </p:sp>
    </p:spTree>
    <p:extLst>
      <p:ext uri="{BB962C8B-B14F-4D97-AF65-F5344CB8AC3E}">
        <p14:creationId xmlns:p14="http://schemas.microsoft.com/office/powerpoint/2010/main" val="12380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152400" y="1565275"/>
            <a:ext cx="88265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rgbClr val="3333CC"/>
              </a:buClr>
              <a:buFont typeface="Wingdings" panose="05000000000000000000" pitchFamily="2" charset="2"/>
              <a:buChar char="§"/>
            </a:pPr>
            <a:r>
              <a:rPr lang="it-IT" altLang="it-IT" sz="2800" dirty="0">
                <a:solidFill>
                  <a:srgbClr val="3333CC"/>
                </a:solidFill>
                <a:latin typeface="Arial" panose="020B0604020202020204" pitchFamily="34" charset="0"/>
              </a:rPr>
              <a:t>simple reaction time</a:t>
            </a:r>
            <a:r>
              <a:rPr lang="it-IT" altLang="it-IT" sz="2800" dirty="0">
                <a:solidFill>
                  <a:srgbClr val="000000"/>
                </a:solidFill>
                <a:latin typeface="Arial" panose="020B0604020202020204" pitchFamily="34" charset="0"/>
              </a:rPr>
              <a:t> [TR semplice]: premere il tasto quando la luce si accende (un evento </a:t>
            </a:r>
            <a:r>
              <a:rPr lang="it-IT" altLang="it-IT" sz="2000" dirty="0">
                <a:solidFill>
                  <a:srgbClr val="000000"/>
                </a:solidFill>
                <a:latin typeface="Wingdings" panose="05000000000000000000" pitchFamily="2" charset="2"/>
              </a:rPr>
              <a:t></a:t>
            </a:r>
            <a:r>
              <a:rPr lang="it-IT" altLang="it-IT" sz="2800" dirty="0">
                <a:solidFill>
                  <a:srgbClr val="000000"/>
                </a:solidFill>
                <a:latin typeface="Arial" panose="020B0604020202020204" pitchFamily="34" charset="0"/>
              </a:rPr>
              <a:t> un tasto)</a:t>
            </a:r>
          </a:p>
          <a:p>
            <a:pPr>
              <a:spcBef>
                <a:spcPct val="50000"/>
              </a:spcBef>
              <a:buClr>
                <a:srgbClr val="3333CC"/>
              </a:buClr>
              <a:buFont typeface="Wingdings" panose="05000000000000000000" pitchFamily="2" charset="2"/>
              <a:buChar char="§"/>
            </a:pPr>
            <a:r>
              <a:rPr lang="it-IT" altLang="it-IT" sz="2800" dirty="0">
                <a:solidFill>
                  <a:srgbClr val="3333CC"/>
                </a:solidFill>
                <a:latin typeface="Arial" panose="020B0604020202020204" pitchFamily="34" charset="0"/>
              </a:rPr>
              <a:t>discrimination reaction time</a:t>
            </a:r>
            <a:r>
              <a:rPr lang="it-IT" altLang="it-IT" sz="2800" dirty="0">
                <a:solidFill>
                  <a:srgbClr val="000000"/>
                </a:solidFill>
                <a:latin typeface="Arial" panose="020B0604020202020204" pitchFamily="34" charset="0"/>
              </a:rPr>
              <a:t> [TR di discriminazione]: premere il tasto se si accende la luce di sinistra          ma non premere se si accende quella di destra             (</a:t>
            </a:r>
            <a:r>
              <a:rPr lang="it-IT" altLang="it-IT" sz="2800" i="1" dirty="0">
                <a:solidFill>
                  <a:srgbClr val="000000"/>
                </a:solidFill>
                <a:latin typeface="Arial" panose="020B0604020202020204" pitchFamily="34" charset="0"/>
              </a:rPr>
              <a:t>go/no-go</a:t>
            </a:r>
            <a:r>
              <a:rPr lang="it-IT" altLang="it-IT" sz="2800" dirty="0">
                <a:solidFill>
                  <a:srgbClr val="000000"/>
                </a:solidFill>
                <a:latin typeface="Arial" panose="020B0604020202020204" pitchFamily="34" charset="0"/>
              </a:rPr>
              <a:t>: due eventi </a:t>
            </a:r>
            <a:r>
              <a:rPr lang="it-IT" altLang="it-IT" dirty="0">
                <a:solidFill>
                  <a:srgbClr val="000000"/>
                </a:solidFill>
                <a:latin typeface="Wingdings" panose="05000000000000000000" pitchFamily="2" charset="2"/>
              </a:rPr>
              <a:t></a:t>
            </a:r>
            <a:r>
              <a:rPr lang="it-IT" altLang="it-IT" sz="2800" dirty="0">
                <a:solidFill>
                  <a:srgbClr val="000000"/>
                </a:solidFill>
                <a:latin typeface="Arial" panose="020B0604020202020204" pitchFamily="34" charset="0"/>
              </a:rPr>
              <a:t> un tasto)</a:t>
            </a:r>
          </a:p>
          <a:p>
            <a:pPr>
              <a:spcBef>
                <a:spcPct val="50000"/>
              </a:spcBef>
              <a:buClr>
                <a:srgbClr val="3333CC"/>
              </a:buClr>
              <a:buFont typeface="Wingdings" panose="05000000000000000000" pitchFamily="2" charset="2"/>
              <a:buChar char="§"/>
            </a:pPr>
            <a:r>
              <a:rPr lang="it-IT" altLang="it-IT" sz="2800" dirty="0">
                <a:solidFill>
                  <a:srgbClr val="3333CC"/>
                </a:solidFill>
                <a:latin typeface="Arial" panose="020B0604020202020204" pitchFamily="34" charset="0"/>
              </a:rPr>
              <a:t>choice</a:t>
            </a:r>
            <a:r>
              <a:rPr lang="it-IT" altLang="it-IT" sz="2800" dirty="0">
                <a:solidFill>
                  <a:srgbClr val="000000"/>
                </a:solidFill>
                <a:latin typeface="Arial" panose="020B0604020202020204" pitchFamily="34" charset="0"/>
              </a:rPr>
              <a:t> </a:t>
            </a:r>
            <a:r>
              <a:rPr lang="it-IT" altLang="it-IT" sz="2800" dirty="0">
                <a:solidFill>
                  <a:srgbClr val="3333CC"/>
                </a:solidFill>
                <a:latin typeface="Arial" panose="020B0604020202020204" pitchFamily="34" charset="0"/>
              </a:rPr>
              <a:t>reaction time</a:t>
            </a:r>
            <a:r>
              <a:rPr lang="it-IT" altLang="it-IT" sz="2800" dirty="0">
                <a:solidFill>
                  <a:srgbClr val="000000"/>
                </a:solidFill>
                <a:latin typeface="Arial" panose="020B0604020202020204" pitchFamily="34" charset="0"/>
              </a:rPr>
              <a:t> [TR di scelta]: premere il tasto di sinistra se si accende la luce di sinistra e quello        di destra se si accende quella di destra                         (</a:t>
            </a:r>
            <a:r>
              <a:rPr lang="it-IT" altLang="it-IT" sz="2800" i="1" dirty="0">
                <a:solidFill>
                  <a:srgbClr val="000000"/>
                </a:solidFill>
                <a:latin typeface="Arial" panose="020B0604020202020204" pitchFamily="34" charset="0"/>
              </a:rPr>
              <a:t>Y/N</a:t>
            </a:r>
            <a:r>
              <a:rPr lang="it-IT" altLang="it-IT" sz="2800" dirty="0">
                <a:solidFill>
                  <a:srgbClr val="000000"/>
                </a:solidFill>
                <a:latin typeface="Arial" panose="020B0604020202020204" pitchFamily="34" charset="0"/>
              </a:rPr>
              <a:t>: due eventi </a:t>
            </a:r>
            <a:r>
              <a:rPr lang="it-IT" altLang="it-IT" sz="2800" dirty="0">
                <a:solidFill>
                  <a:srgbClr val="000000"/>
                </a:solidFill>
                <a:latin typeface="Wingdings" panose="05000000000000000000" pitchFamily="2" charset="2"/>
              </a:rPr>
              <a:t></a:t>
            </a:r>
            <a:r>
              <a:rPr lang="it-IT" altLang="it-IT" sz="2800" dirty="0">
                <a:solidFill>
                  <a:srgbClr val="000000"/>
                </a:solidFill>
                <a:latin typeface="Arial" panose="020B0604020202020204" pitchFamily="34" charset="0"/>
              </a:rPr>
              <a:t> due tasti)</a:t>
            </a:r>
          </a:p>
        </p:txBody>
      </p:sp>
      <p:sp>
        <p:nvSpPr>
          <p:cNvPr id="349187" name="Rectangle 3"/>
          <p:cNvSpPr>
            <a:spLocks noChangeArrowheads="1"/>
          </p:cNvSpPr>
          <p:nvPr/>
        </p:nvSpPr>
        <p:spPr bwMode="auto">
          <a:xfrm>
            <a:off x="531813" y="444500"/>
            <a:ext cx="81073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a:solidFill>
                  <a:srgbClr val="3333CC"/>
                </a:solidFill>
                <a:latin typeface="Arial" panose="020B0604020202020204" pitchFamily="34" charset="0"/>
              </a:rPr>
              <a:t>compiti a complessità crescente</a:t>
            </a:r>
          </a:p>
        </p:txBody>
      </p:sp>
    </p:spTree>
    <p:extLst>
      <p:ext uri="{BB962C8B-B14F-4D97-AF65-F5344CB8AC3E}">
        <p14:creationId xmlns:p14="http://schemas.microsoft.com/office/powerpoint/2010/main" val="3854235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1362">
                                            <p:txEl>
                                              <p:pRg st="0" end="0"/>
                                            </p:txEl>
                                          </p:spTgt>
                                        </p:tgtEl>
                                        <p:attrNameLst>
                                          <p:attrName>style.visibility</p:attrName>
                                        </p:attrNameLst>
                                      </p:cBhvr>
                                      <p:to>
                                        <p:strVal val="visible"/>
                                      </p:to>
                                    </p:set>
                                    <p:animEffect transition="in" filter="wipe(up)">
                                      <p:cBhvr>
                                        <p:cTn id="7" dur="500"/>
                                        <p:tgtEl>
                                          <p:spTgt spid="271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1362">
                                            <p:txEl>
                                              <p:pRg st="1" end="1"/>
                                            </p:txEl>
                                          </p:spTgt>
                                        </p:tgtEl>
                                        <p:attrNameLst>
                                          <p:attrName>style.visibility</p:attrName>
                                        </p:attrNameLst>
                                      </p:cBhvr>
                                      <p:to>
                                        <p:strVal val="visible"/>
                                      </p:to>
                                    </p:set>
                                    <p:animEffect transition="in" filter="wipe(up)">
                                      <p:cBhvr>
                                        <p:cTn id="12" dur="500"/>
                                        <p:tgtEl>
                                          <p:spTgt spid="271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1362">
                                            <p:txEl>
                                              <p:pRg st="2" end="2"/>
                                            </p:txEl>
                                          </p:spTgt>
                                        </p:tgtEl>
                                        <p:attrNameLst>
                                          <p:attrName>style.visibility</p:attrName>
                                        </p:attrNameLst>
                                      </p:cBhvr>
                                      <p:to>
                                        <p:strVal val="visible"/>
                                      </p:to>
                                    </p:set>
                                    <p:animEffect transition="in" filter="wipe(up)">
                                      <p:cBhvr>
                                        <p:cTn id="17" dur="500"/>
                                        <p:tgtEl>
                                          <p:spTgt spid="271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ChangeArrowheads="1"/>
          </p:cNvSpPr>
          <p:nvPr/>
        </p:nvSpPr>
        <p:spPr bwMode="auto">
          <a:xfrm>
            <a:off x="1125538" y="1924050"/>
            <a:ext cx="69897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tempo di reazione semplice</a:t>
            </a:r>
          </a:p>
          <a:p>
            <a:pPr algn="ctr"/>
            <a:endParaRPr lang="en-US" altLang="it-IT" sz="2800">
              <a:solidFill>
                <a:srgbClr val="000000"/>
              </a:solidFill>
              <a:latin typeface="Arial" panose="020B0604020202020204" pitchFamily="34" charset="0"/>
            </a:endParaRPr>
          </a:p>
          <a:p>
            <a:pPr algn="ctr"/>
            <a:r>
              <a:rPr lang="en-US" altLang="it-IT">
                <a:solidFill>
                  <a:srgbClr val="000000"/>
                </a:solidFill>
                <a:latin typeface="Arial" panose="020B0604020202020204" pitchFamily="34" charset="0"/>
              </a:rPr>
              <a:t>premi (batti le mani) quando il disco diventa rosso</a:t>
            </a:r>
            <a:endParaRPr lang="en-US" altLang="it-IT" sz="2800">
              <a:solidFill>
                <a:srgbClr val="000000"/>
              </a:solidFill>
              <a:latin typeface="Arial" panose="020B0604020202020204" pitchFamily="34" charset="0"/>
            </a:endParaRPr>
          </a:p>
        </p:txBody>
      </p:sp>
      <p:sp>
        <p:nvSpPr>
          <p:cNvPr id="351235" name="Oval 4"/>
          <p:cNvSpPr>
            <a:spLocks noChangeArrowheads="1"/>
          </p:cNvSpPr>
          <p:nvPr/>
        </p:nvSpPr>
        <p:spPr bwMode="auto">
          <a:xfrm>
            <a:off x="2482850" y="410210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grpSp>
        <p:nvGrpSpPr>
          <p:cNvPr id="351239" name="Group 7"/>
          <p:cNvGrpSpPr>
            <a:grpSpLocks/>
          </p:cNvGrpSpPr>
          <p:nvPr/>
        </p:nvGrpSpPr>
        <p:grpSpPr bwMode="auto">
          <a:xfrm>
            <a:off x="3886200" y="4102100"/>
            <a:ext cx="2876550" cy="1079500"/>
            <a:chOff x="2448" y="2584"/>
            <a:chExt cx="1812" cy="680"/>
          </a:xfrm>
        </p:grpSpPr>
        <p:sp>
          <p:nvSpPr>
            <p:cNvPr id="351237" name="Oval 3"/>
            <p:cNvSpPr>
              <a:spLocks noChangeArrowheads="1"/>
            </p:cNvSpPr>
            <p:nvPr/>
          </p:nvSpPr>
          <p:spPr bwMode="auto">
            <a:xfrm>
              <a:off x="3580" y="2584"/>
              <a:ext cx="680" cy="68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51238" name="Line 6"/>
            <p:cNvSpPr>
              <a:spLocks noChangeShapeType="1"/>
            </p:cNvSpPr>
            <p:nvPr/>
          </p:nvSpPr>
          <p:spPr bwMode="auto">
            <a:xfrm>
              <a:off x="2448" y="2916"/>
              <a:ext cx="9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solidFill>
                  <a:srgbClr val="000000"/>
                </a:solidFill>
              </a:endParaRPr>
            </a:p>
          </p:txBody>
        </p:sp>
      </p:grpSp>
    </p:spTree>
    <p:extLst>
      <p:ext uri="{BB962C8B-B14F-4D97-AF65-F5344CB8AC3E}">
        <p14:creationId xmlns:p14="http://schemas.microsoft.com/office/powerpoint/2010/main" val="2477110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351239"/>
                                        </p:tgtEl>
                                        <p:attrNameLst>
                                          <p:attrName>style.visibility</p:attrName>
                                        </p:attrNameLst>
                                      </p:cBhvr>
                                      <p:to>
                                        <p:strVal val="visible"/>
                                      </p:to>
                                    </p:set>
                                    <p:animEffect transition="in" filter="wipe(left)">
                                      <p:cBhvr>
                                        <p:cTn id="10" dur="500"/>
                                        <p:tgtEl>
                                          <p:spTgt spid="35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558800" y="152400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4400" b="1">
                <a:solidFill>
                  <a:srgbClr val="3333CC"/>
                </a:solidFill>
                <a:latin typeface="Arial" panose="020B0604020202020204" pitchFamily="34" charset="0"/>
              </a:rPr>
              <a:t>pronti… via</a:t>
            </a:r>
          </a:p>
        </p:txBody>
      </p:sp>
      <p:pic>
        <p:nvPicPr>
          <p:cNvPr id="381955" name="Picture 3" descr="pronti2cvia215b35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452688"/>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588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81955"/>
                                        </p:tgtEl>
                                        <p:attrNameLst>
                                          <p:attrName>style.visibility</p:attrName>
                                        </p:attrNameLst>
                                      </p:cBhvr>
                                      <p:to>
                                        <p:strVal val="visible"/>
                                      </p:to>
                                    </p:set>
                                    <p:animEffect transition="in" filter="fade">
                                      <p:cBhvr>
                                        <p:cTn id="7" dur="2000"/>
                                        <p:tgtEl>
                                          <p:spTgt spid="381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Oval 4"/>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53284" name="AutoShape 5">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591827397"/>
      </p:ext>
    </p:extLst>
  </p:cSld>
  <p:clrMapOvr>
    <a:masterClrMapping/>
  </p:clrMapOvr>
  <p:transition spd="med" advClick="0" advTm="7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81013" y="1584325"/>
            <a:ext cx="82311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chemeClr val="accent2"/>
              </a:buClr>
              <a:buFont typeface="Wingdings" panose="05000000000000000000" pitchFamily="2" charset="2"/>
              <a:buChar char="§"/>
            </a:pPr>
            <a:r>
              <a:rPr lang="en-US" altLang="it-IT" sz="3200" dirty="0">
                <a:latin typeface="Arial" panose="020B0604020202020204" pitchFamily="34" charset="0"/>
              </a:rPr>
              <a:t>lo </a:t>
            </a:r>
            <a:r>
              <a:rPr lang="en-US" altLang="it-IT" sz="3200" dirty="0" err="1">
                <a:latin typeface="Arial" panose="020B0604020202020204" pitchFamily="34" charset="0"/>
              </a:rPr>
              <a:t>sperimentatore</a:t>
            </a:r>
            <a:r>
              <a:rPr lang="en-US" altLang="it-IT" sz="3200" dirty="0">
                <a:latin typeface="Arial" panose="020B0604020202020204" pitchFamily="34" charset="0"/>
              </a:rPr>
              <a:t> </a:t>
            </a:r>
            <a:r>
              <a:rPr lang="en-US" altLang="it-IT" sz="3200" dirty="0" err="1">
                <a:latin typeface="Arial" panose="020B0604020202020204" pitchFamily="34" charset="0"/>
              </a:rPr>
              <a:t>manipola</a:t>
            </a:r>
            <a:r>
              <a:rPr lang="en-US" altLang="it-IT" sz="3200" dirty="0">
                <a:latin typeface="Arial" panose="020B0604020202020204" pitchFamily="34" charset="0"/>
              </a:rPr>
              <a:t> </a:t>
            </a:r>
            <a:r>
              <a:rPr lang="en-US" altLang="it-IT" sz="3200" dirty="0" err="1">
                <a:latin typeface="Arial" panose="020B0604020202020204" pitchFamily="34" charset="0"/>
              </a:rPr>
              <a:t>una</a:t>
            </a:r>
            <a:r>
              <a:rPr lang="en-US" altLang="it-IT" sz="3200" dirty="0">
                <a:latin typeface="Arial" panose="020B0604020202020204" pitchFamily="34" charset="0"/>
              </a:rPr>
              <a:t> </a:t>
            </a:r>
            <a:r>
              <a:rPr lang="en-US" altLang="it-IT" sz="3200" i="1" dirty="0" err="1">
                <a:latin typeface="Arial" panose="020B0604020202020204" pitchFamily="34" charset="0"/>
              </a:rPr>
              <a:t>variabile</a:t>
            </a:r>
            <a:r>
              <a:rPr lang="en-US" altLang="it-IT" sz="3200" dirty="0">
                <a:latin typeface="Arial" panose="020B0604020202020204" pitchFamily="34" charset="0"/>
              </a:rPr>
              <a:t> </a:t>
            </a:r>
            <a:r>
              <a:rPr lang="en-US" altLang="it-IT" sz="3200" i="1" dirty="0" err="1">
                <a:latin typeface="Arial" panose="020B0604020202020204" pitchFamily="34" charset="0"/>
              </a:rPr>
              <a:t>indipendente</a:t>
            </a:r>
            <a:r>
              <a:rPr lang="en-US" altLang="it-IT" sz="3200" dirty="0">
                <a:latin typeface="Arial" panose="020B0604020202020204" pitchFamily="34" charset="0"/>
              </a:rPr>
              <a:t> e </a:t>
            </a:r>
            <a:r>
              <a:rPr lang="en-US" altLang="it-IT" sz="3200" dirty="0" err="1">
                <a:latin typeface="Arial" panose="020B0604020202020204" pitchFamily="34" charset="0"/>
              </a:rPr>
              <a:t>misura</a:t>
            </a:r>
            <a:r>
              <a:rPr lang="en-US" altLang="it-IT" sz="3200" dirty="0">
                <a:latin typeface="Arial" panose="020B0604020202020204" pitchFamily="34" charset="0"/>
              </a:rPr>
              <a:t> </a:t>
            </a:r>
            <a:r>
              <a:rPr lang="en-US" altLang="it-IT" sz="3200" dirty="0" err="1">
                <a:latin typeface="Arial" panose="020B0604020202020204" pitchFamily="34" charset="0"/>
              </a:rPr>
              <a:t>i</a:t>
            </a:r>
            <a:r>
              <a:rPr lang="en-US" altLang="it-IT" sz="3200" dirty="0">
                <a:latin typeface="Arial" panose="020B0604020202020204" pitchFamily="34" charset="0"/>
              </a:rPr>
              <a:t> </a:t>
            </a:r>
            <a:r>
              <a:rPr lang="en-US" altLang="it-IT" sz="3200" dirty="0" err="1">
                <a:latin typeface="Arial" panose="020B0604020202020204" pitchFamily="34" charset="0"/>
              </a:rPr>
              <a:t>cambiamenti</a:t>
            </a:r>
            <a:r>
              <a:rPr lang="en-US" altLang="it-IT" sz="3200" dirty="0">
                <a:latin typeface="Arial" panose="020B0604020202020204" pitchFamily="34" charset="0"/>
              </a:rPr>
              <a:t> di </a:t>
            </a:r>
            <a:r>
              <a:rPr lang="en-US" altLang="it-IT" sz="3200" dirty="0" err="1">
                <a:latin typeface="Arial" panose="020B0604020202020204" pitchFamily="34" charset="0"/>
              </a:rPr>
              <a:t>valore</a:t>
            </a:r>
            <a:r>
              <a:rPr lang="en-US" altLang="it-IT" sz="3200" dirty="0">
                <a:latin typeface="Arial" panose="020B0604020202020204" pitchFamily="34" charset="0"/>
              </a:rPr>
              <a:t> di </a:t>
            </a:r>
            <a:r>
              <a:rPr lang="en-US" altLang="it-IT" sz="3200" dirty="0" err="1">
                <a:latin typeface="Arial" panose="020B0604020202020204" pitchFamily="34" charset="0"/>
              </a:rPr>
              <a:t>una</a:t>
            </a:r>
            <a:r>
              <a:rPr lang="en-US" altLang="it-IT" sz="3200" dirty="0">
                <a:latin typeface="Arial" panose="020B0604020202020204" pitchFamily="34" charset="0"/>
              </a:rPr>
              <a:t> </a:t>
            </a:r>
            <a:r>
              <a:rPr lang="en-US" altLang="it-IT" sz="3200" i="1" dirty="0" err="1">
                <a:latin typeface="Arial" panose="020B0604020202020204" pitchFamily="34" charset="0"/>
              </a:rPr>
              <a:t>variabile</a:t>
            </a:r>
            <a:r>
              <a:rPr lang="en-US" altLang="it-IT" sz="3200" i="1" dirty="0">
                <a:latin typeface="Arial" panose="020B0604020202020204" pitchFamily="34" charset="0"/>
              </a:rPr>
              <a:t> </a:t>
            </a:r>
            <a:r>
              <a:rPr lang="en-US" altLang="it-IT" sz="3200" i="1" dirty="0" err="1">
                <a:latin typeface="Arial" panose="020B0604020202020204" pitchFamily="34" charset="0"/>
              </a:rPr>
              <a:t>dipendente</a:t>
            </a:r>
            <a:endParaRPr lang="en-US" altLang="it-IT" sz="3200" dirty="0">
              <a:latin typeface="Arial" panose="020B0604020202020204" pitchFamily="34" charset="0"/>
            </a:endParaRPr>
          </a:p>
          <a:p>
            <a:pPr>
              <a:spcBef>
                <a:spcPct val="50000"/>
              </a:spcBef>
              <a:buClr>
                <a:schemeClr val="accent2"/>
              </a:buClr>
              <a:buFont typeface="Wingdings" panose="05000000000000000000" pitchFamily="2" charset="2"/>
              <a:buChar char="§"/>
            </a:pPr>
            <a:r>
              <a:rPr lang="en-US" altLang="it-IT" sz="3200" dirty="0" err="1">
                <a:latin typeface="Arial" panose="020B0604020202020204" pitchFamily="34" charset="0"/>
              </a:rPr>
              <a:t>esempio</a:t>
            </a:r>
            <a:r>
              <a:rPr lang="en-US" altLang="it-IT" sz="3200" dirty="0">
                <a:latin typeface="Arial" panose="020B0604020202020204" pitchFamily="34" charset="0"/>
              </a:rPr>
              <a:t> </a:t>
            </a:r>
            <a:r>
              <a:rPr lang="en-US" altLang="it-IT" sz="3200" dirty="0" err="1">
                <a:latin typeface="Arial" panose="020B0604020202020204" pitchFamily="34" charset="0"/>
              </a:rPr>
              <a:t>Zorzi</a:t>
            </a:r>
            <a:r>
              <a:rPr lang="en-US" altLang="it-IT" sz="3200" dirty="0">
                <a:latin typeface="Arial" panose="020B0604020202020204" pitchFamily="34" charset="0"/>
              </a:rPr>
              <a:t>: M/F e </a:t>
            </a:r>
            <a:r>
              <a:rPr lang="en-US" altLang="it-IT" sz="3200" dirty="0" err="1">
                <a:latin typeface="Arial" panose="020B0604020202020204" pitchFamily="34" charset="0"/>
              </a:rPr>
              <a:t>abilità</a:t>
            </a:r>
            <a:r>
              <a:rPr lang="en-US" altLang="it-IT" sz="3200" dirty="0">
                <a:latin typeface="Arial" panose="020B0604020202020204" pitchFamily="34" charset="0"/>
              </a:rPr>
              <a:t> </a:t>
            </a:r>
            <a:r>
              <a:rPr lang="en-US" altLang="it-IT" sz="3200" dirty="0" err="1">
                <a:latin typeface="Arial" panose="020B0604020202020204" pitchFamily="34" charset="0"/>
              </a:rPr>
              <a:t>matematica</a:t>
            </a:r>
            <a:endParaRPr lang="en-US" altLang="it-IT" sz="3200" dirty="0">
              <a:latin typeface="Arial" panose="020B0604020202020204" pitchFamily="34" charset="0"/>
            </a:endParaRPr>
          </a:p>
          <a:p>
            <a:pPr>
              <a:spcBef>
                <a:spcPct val="50000"/>
              </a:spcBef>
              <a:buClr>
                <a:schemeClr val="accent2"/>
              </a:buClr>
              <a:buFont typeface="Wingdings" panose="05000000000000000000" pitchFamily="2" charset="2"/>
              <a:buChar char="§"/>
            </a:pPr>
            <a:r>
              <a:rPr lang="en-US" altLang="it-IT" sz="3200" dirty="0">
                <a:latin typeface="Arial" panose="020B0604020202020204" pitchFamily="34" charset="0"/>
              </a:rPr>
              <a:t>ma è un </a:t>
            </a:r>
            <a:r>
              <a:rPr lang="en-US" altLang="it-IT" sz="3200" dirty="0" err="1">
                <a:latin typeface="Arial" panose="020B0604020202020204" pitchFamily="34" charset="0"/>
              </a:rPr>
              <a:t>vero</a:t>
            </a:r>
            <a:r>
              <a:rPr lang="en-US" altLang="it-IT" sz="3200" dirty="0">
                <a:latin typeface="Arial" panose="020B0604020202020204" pitchFamily="34" charset="0"/>
              </a:rPr>
              <a:t> </a:t>
            </a:r>
            <a:r>
              <a:rPr lang="en-US" altLang="it-IT" sz="3200" dirty="0" err="1">
                <a:latin typeface="Arial" panose="020B0604020202020204" pitchFamily="34" charset="0"/>
              </a:rPr>
              <a:t>esperimento</a:t>
            </a:r>
            <a:r>
              <a:rPr lang="en-US" altLang="it-IT" sz="3200" dirty="0">
                <a:latin typeface="Arial" panose="020B0604020202020204" pitchFamily="34" charset="0"/>
              </a:rPr>
              <a:t>?</a:t>
            </a:r>
          </a:p>
          <a:p>
            <a:pPr>
              <a:spcBef>
                <a:spcPct val="50000"/>
              </a:spcBef>
              <a:buClr>
                <a:schemeClr val="accent2"/>
              </a:buClr>
              <a:buFont typeface="Wingdings" panose="05000000000000000000" pitchFamily="2" charset="2"/>
              <a:buChar char="§"/>
            </a:pPr>
            <a:r>
              <a:rPr lang="en-US" altLang="it-IT" sz="3200" dirty="0" err="1">
                <a:latin typeface="Arial" panose="020B0604020202020204" pitchFamily="34" charset="0"/>
              </a:rPr>
              <a:t>atteggiamento</a:t>
            </a:r>
            <a:r>
              <a:rPr lang="en-US" altLang="it-IT" sz="3200" dirty="0">
                <a:latin typeface="Arial" panose="020B0604020202020204" pitchFamily="34" charset="0"/>
              </a:rPr>
              <a:t> </a:t>
            </a:r>
            <a:r>
              <a:rPr lang="en-US" altLang="it-IT" sz="3200" dirty="0" err="1">
                <a:latin typeface="Arial" panose="020B0604020202020204" pitchFamily="34" charset="0"/>
              </a:rPr>
              <a:t>scientifico</a:t>
            </a:r>
            <a:r>
              <a:rPr lang="en-US" altLang="it-IT" sz="3200" dirty="0">
                <a:latin typeface="Arial" panose="020B0604020202020204" pitchFamily="34" charset="0"/>
              </a:rPr>
              <a:t> e </a:t>
            </a:r>
            <a:r>
              <a:rPr lang="en-US" altLang="it-IT" sz="3200" dirty="0" err="1">
                <a:latin typeface="Arial" panose="020B0604020202020204" pitchFamily="34" charset="0"/>
              </a:rPr>
              <a:t>pensiero</a:t>
            </a:r>
            <a:r>
              <a:rPr lang="en-US" altLang="it-IT" sz="3200" dirty="0">
                <a:latin typeface="Arial" panose="020B0604020202020204" pitchFamily="34" charset="0"/>
              </a:rPr>
              <a:t> </a:t>
            </a:r>
            <a:r>
              <a:rPr lang="en-US" altLang="it-IT" sz="3200" dirty="0" err="1">
                <a:latin typeface="Arial" panose="020B0604020202020204" pitchFamily="34" charset="0"/>
              </a:rPr>
              <a:t>critico</a:t>
            </a:r>
            <a:r>
              <a:rPr lang="en-US" altLang="it-IT" sz="3200" dirty="0">
                <a:latin typeface="Arial" panose="020B0604020202020204" pitchFamily="34" charset="0"/>
              </a:rPr>
              <a:t> </a:t>
            </a:r>
          </a:p>
          <a:p>
            <a:pPr>
              <a:spcBef>
                <a:spcPct val="50000"/>
              </a:spcBef>
              <a:buClr>
                <a:schemeClr val="accent2"/>
              </a:buClr>
              <a:buFont typeface="Wingdings" panose="05000000000000000000" pitchFamily="2" charset="2"/>
              <a:buChar char="§"/>
            </a:pPr>
            <a:r>
              <a:rPr lang="en-US" altLang="it-IT" sz="3200" dirty="0" err="1">
                <a:latin typeface="Arial" panose="020B0604020202020204" pitchFamily="34" charset="0"/>
              </a:rPr>
              <a:t>manipolazione</a:t>
            </a:r>
            <a:r>
              <a:rPr lang="en-US" altLang="it-IT" sz="3200" dirty="0">
                <a:latin typeface="Arial" panose="020B0604020202020204" pitchFamily="34" charset="0"/>
              </a:rPr>
              <a:t> </a:t>
            </a:r>
            <a:r>
              <a:rPr lang="en-US" altLang="it-IT" sz="3200" dirty="0" err="1">
                <a:latin typeface="Arial" panose="020B0604020202020204" pitchFamily="34" charset="0"/>
              </a:rPr>
              <a:t>esplicita</a:t>
            </a:r>
            <a:r>
              <a:rPr lang="en-US" altLang="it-IT" sz="3200" dirty="0">
                <a:latin typeface="Arial" panose="020B0604020202020204" pitchFamily="34" charset="0"/>
              </a:rPr>
              <a:t> </a:t>
            </a:r>
            <a:r>
              <a:rPr lang="en-US" altLang="it-IT" sz="3200" dirty="0" err="1">
                <a:latin typeface="Arial" panose="020B0604020202020204" pitchFamily="34" charset="0"/>
              </a:rPr>
              <a:t>della</a:t>
            </a:r>
            <a:r>
              <a:rPr lang="en-US" altLang="it-IT" sz="3200" dirty="0">
                <a:latin typeface="Arial" panose="020B0604020202020204" pitchFamily="34" charset="0"/>
              </a:rPr>
              <a:t> </a:t>
            </a:r>
            <a:r>
              <a:rPr lang="en-US" altLang="it-IT" sz="3200" i="1" dirty="0">
                <a:latin typeface="Arial" panose="020B0604020202020204" pitchFamily="34" charset="0"/>
              </a:rPr>
              <a:t>VI</a:t>
            </a:r>
            <a:r>
              <a:rPr lang="en-US" altLang="it-IT" sz="3200" dirty="0">
                <a:latin typeface="Arial" panose="020B0604020202020204" pitchFamily="34" charset="0"/>
              </a:rPr>
              <a:t> per la </a:t>
            </a:r>
            <a:r>
              <a:rPr lang="en-US" altLang="it-IT" sz="3200" dirty="0" err="1">
                <a:latin typeface="Arial" panose="020B0604020202020204" pitchFamily="34" charset="0"/>
              </a:rPr>
              <a:t>generalizzazione</a:t>
            </a:r>
            <a:r>
              <a:rPr lang="en-US" altLang="it-IT" sz="3200" dirty="0">
                <a:latin typeface="Arial" panose="020B0604020202020204" pitchFamily="34" charset="0"/>
              </a:rPr>
              <a:t> di </a:t>
            </a:r>
            <a:r>
              <a:rPr lang="en-US" altLang="it-IT" sz="3200" dirty="0" err="1">
                <a:latin typeface="Arial" panose="020B0604020202020204" pitchFamily="34" charset="0"/>
              </a:rPr>
              <a:t>inferenze</a:t>
            </a:r>
            <a:r>
              <a:rPr lang="en-US" altLang="it-IT" sz="3200" dirty="0">
                <a:latin typeface="Arial" panose="020B0604020202020204" pitchFamily="34" charset="0"/>
              </a:rPr>
              <a:t> </a:t>
            </a:r>
            <a:r>
              <a:rPr lang="en-US" altLang="it-IT" sz="3200" dirty="0" err="1">
                <a:latin typeface="Arial" panose="020B0604020202020204" pitchFamily="34" charset="0"/>
              </a:rPr>
              <a:t>causali</a:t>
            </a:r>
            <a:endParaRPr lang="en-US" altLang="it-IT" sz="3200" dirty="0">
              <a:latin typeface="Arial" panose="020B0604020202020204" pitchFamily="34" charset="0"/>
            </a:endParaRPr>
          </a:p>
        </p:txBody>
      </p:sp>
      <p:sp>
        <p:nvSpPr>
          <p:cNvPr id="22530" name="Rectangle 3"/>
          <p:cNvSpPr>
            <a:spLocks noChangeArrowheads="1"/>
          </p:cNvSpPr>
          <p:nvPr/>
        </p:nvSpPr>
        <p:spPr bwMode="auto">
          <a:xfrm>
            <a:off x="2503488" y="188913"/>
            <a:ext cx="41021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000090"/>
                </a:solidFill>
                <a:latin typeface="Arial" panose="020B0604020202020204" pitchFamily="34" charset="0"/>
              </a:rPr>
              <a:t>in ogni caso un </a:t>
            </a:r>
          </a:p>
          <a:p>
            <a:pPr algn="ctr"/>
            <a:r>
              <a:rPr lang="en-US" altLang="it-IT" sz="4400">
                <a:solidFill>
                  <a:srgbClr val="FF9900"/>
                </a:solidFill>
                <a:latin typeface="Arial" panose="020B0604020202020204" pitchFamily="34" charset="0"/>
              </a:rPr>
              <a:t>esperimento</a:t>
            </a:r>
          </a:p>
        </p:txBody>
      </p:sp>
    </p:spTree>
    <p:extLst>
      <p:ext uri="{BB962C8B-B14F-4D97-AF65-F5344CB8AC3E}">
        <p14:creationId xmlns:p14="http://schemas.microsoft.com/office/powerpoint/2010/main" val="3777472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Effect transition="in" filter="wipe(left)">
                                      <p:cBhvr>
                                        <p:cTn id="12" dur="500"/>
                                        <p:tgtEl>
                                          <p:spTgt spid="4096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2">
                                            <p:txEl>
                                              <p:pRg st="1" end="1"/>
                                            </p:txEl>
                                          </p:spTgt>
                                        </p:tgtEl>
                                        <p:attrNameLst>
                                          <p:attrName>style.visibility</p:attrName>
                                        </p:attrNameLst>
                                      </p:cBhvr>
                                      <p:to>
                                        <p:strVal val="visible"/>
                                      </p:to>
                                    </p:set>
                                    <p:animEffect transition="in" filter="wipe(left)">
                                      <p:cBhvr>
                                        <p:cTn id="17" dur="500"/>
                                        <p:tgtEl>
                                          <p:spTgt spid="4096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2">
                                            <p:txEl>
                                              <p:pRg st="2" end="2"/>
                                            </p:txEl>
                                          </p:spTgt>
                                        </p:tgtEl>
                                        <p:attrNameLst>
                                          <p:attrName>style.visibility</p:attrName>
                                        </p:attrNameLst>
                                      </p:cBhvr>
                                      <p:to>
                                        <p:strVal val="visible"/>
                                      </p:to>
                                    </p:set>
                                    <p:animEffect transition="in" filter="wipe(left)">
                                      <p:cBhvr>
                                        <p:cTn id="22" dur="500"/>
                                        <p:tgtEl>
                                          <p:spTgt spid="4096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2">
                                            <p:txEl>
                                              <p:pRg st="3" end="3"/>
                                            </p:txEl>
                                          </p:spTgt>
                                        </p:tgtEl>
                                        <p:attrNameLst>
                                          <p:attrName>style.visibility</p:attrName>
                                        </p:attrNameLst>
                                      </p:cBhvr>
                                      <p:to>
                                        <p:strVal val="visible"/>
                                      </p:to>
                                    </p:set>
                                    <p:animEffect transition="in" filter="wipe(left)">
                                      <p:cBhvr>
                                        <p:cTn id="27" dur="500"/>
                                        <p:tgtEl>
                                          <p:spTgt spid="4096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2">
                                            <p:txEl>
                                              <p:pRg st="4" end="4"/>
                                            </p:txEl>
                                          </p:spTgt>
                                        </p:tgtEl>
                                        <p:attrNameLst>
                                          <p:attrName>style.visibility</p:attrName>
                                        </p:attrNameLst>
                                      </p:cBhvr>
                                      <p:to>
                                        <p:strVal val="visible"/>
                                      </p:to>
                                    </p:set>
                                    <p:animEffect transition="in" filter="wipe(left)">
                                      <p:cBhvr>
                                        <p:cTn id="32" dur="500"/>
                                        <p:tgtEl>
                                          <p:spTgt spid="409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225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355331" name="Oval 3"/>
          <p:cNvSpPr>
            <a:spLocks noChangeArrowheads="1"/>
          </p:cNvSpPr>
          <p:nvPr/>
        </p:nvSpPr>
        <p:spPr bwMode="auto">
          <a:xfrm>
            <a:off x="4025900" y="2901950"/>
            <a:ext cx="1079500" cy="107950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55332"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4123824510"/>
      </p:ext>
    </p:extLst>
  </p:cSld>
  <p:clrMapOvr>
    <a:masterClrMapping/>
  </p:clrMapOvr>
  <p:transition spd="med" advClick="0" advTm="1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357379" name="Oval 3"/>
          <p:cNvSpPr>
            <a:spLocks noChangeArrowheads="1"/>
          </p:cNvSpPr>
          <p:nvPr/>
        </p:nvSpPr>
        <p:spPr bwMode="auto">
          <a:xfrm>
            <a:off x="4025900" y="2901950"/>
            <a:ext cx="1079500" cy="107950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57380"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altLang="it-IT">
                <a:solidFill>
                  <a:srgbClr val="000000"/>
                </a:solidFill>
                <a:latin typeface="Arial" panose="020B0604020202020204" pitchFamily="34" charset="0"/>
              </a:rPr>
              <a:t>x</a:t>
            </a:r>
          </a:p>
        </p:txBody>
      </p:sp>
    </p:spTree>
    <p:extLst>
      <p:ext uri="{BB962C8B-B14F-4D97-AF65-F5344CB8AC3E}">
        <p14:creationId xmlns:p14="http://schemas.microsoft.com/office/powerpoint/2010/main" val="2985346364"/>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Oval 4"/>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84003" name="AutoShape 5">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3746632880"/>
      </p:ext>
    </p:extLst>
  </p:cSld>
  <p:clrMapOvr>
    <a:masterClrMapping/>
  </p:clrMapOvr>
  <p:transition spd="med" advClick="0" advTm="1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386051" name="Oval 3"/>
          <p:cNvSpPr>
            <a:spLocks noChangeArrowheads="1"/>
          </p:cNvSpPr>
          <p:nvPr/>
        </p:nvSpPr>
        <p:spPr bwMode="auto">
          <a:xfrm>
            <a:off x="4025900" y="2901950"/>
            <a:ext cx="1079500" cy="107950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86052"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2376300619"/>
      </p:ext>
    </p:extLst>
  </p:cSld>
  <p:clrMapOvr>
    <a:masterClrMapping/>
  </p:clrMapOvr>
  <p:transition spd="med" advClick="0" advTm="7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04483" name="Oval 3"/>
          <p:cNvSpPr>
            <a:spLocks noChangeArrowheads="1"/>
          </p:cNvSpPr>
          <p:nvPr/>
        </p:nvSpPr>
        <p:spPr bwMode="auto">
          <a:xfrm>
            <a:off x="4025900" y="2901950"/>
            <a:ext cx="1079500" cy="107950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04484"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a:solidFill>
                  <a:srgbClr val="000000"/>
                </a:solidFill>
              </a:rPr>
              <a:t> </a:t>
            </a:r>
            <a:r>
              <a:rPr lang="en-US" altLang="it-IT">
                <a:solidFill>
                  <a:srgbClr val="000000"/>
                </a:solidFill>
                <a:latin typeface="Arial" panose="020B0604020202020204" pitchFamily="34" charset="0"/>
              </a:rPr>
              <a:t>X</a:t>
            </a:r>
          </a:p>
        </p:txBody>
      </p:sp>
    </p:spTree>
    <p:extLst>
      <p:ext uri="{BB962C8B-B14F-4D97-AF65-F5344CB8AC3E}">
        <p14:creationId xmlns:p14="http://schemas.microsoft.com/office/powerpoint/2010/main" val="3243775876"/>
      </p:ext>
    </p:extLst>
  </p:cSld>
  <p:clrMapOvr>
    <a:masterClrMapping/>
  </p:clrMapOvr>
  <p:transition spd="med" advClick="0" advTm="3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Oval 4"/>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90147" name="AutoShape 5">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709749028"/>
      </p:ext>
    </p:extLst>
  </p:cSld>
  <p:clrMapOvr>
    <a:masterClrMapping/>
  </p:clrMapOvr>
  <p:transition spd="med" advClick="0" advTm="5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06531" name="Oval 3"/>
          <p:cNvSpPr>
            <a:spLocks noChangeArrowheads="1"/>
          </p:cNvSpPr>
          <p:nvPr/>
        </p:nvSpPr>
        <p:spPr bwMode="auto">
          <a:xfrm>
            <a:off x="4025900" y="2901950"/>
            <a:ext cx="1079500" cy="107950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06532"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4201652458"/>
      </p:ext>
    </p:extLst>
  </p:cSld>
  <p:clrMapOvr>
    <a:masterClrMapping/>
  </p:clrMapOvr>
  <p:transition spd="med" advClick="0" advTm="7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08579" name="Oval 3"/>
          <p:cNvSpPr>
            <a:spLocks noChangeArrowheads="1"/>
          </p:cNvSpPr>
          <p:nvPr/>
        </p:nvSpPr>
        <p:spPr bwMode="auto">
          <a:xfrm>
            <a:off x="4025900" y="2901950"/>
            <a:ext cx="1079500" cy="107950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08580"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a:solidFill>
                  <a:srgbClr val="000000"/>
                </a:solidFill>
              </a:rPr>
              <a:t> </a:t>
            </a:r>
            <a:r>
              <a:rPr lang="en-US" altLang="it-IT">
                <a:solidFill>
                  <a:srgbClr val="000000"/>
                </a:solidFill>
                <a:latin typeface="Arial" panose="020B0604020202020204" pitchFamily="34" charset="0"/>
              </a:rPr>
              <a:t>X</a:t>
            </a:r>
          </a:p>
        </p:txBody>
      </p:sp>
    </p:spTree>
    <p:extLst>
      <p:ext uri="{BB962C8B-B14F-4D97-AF65-F5344CB8AC3E}">
        <p14:creationId xmlns:p14="http://schemas.microsoft.com/office/powerpoint/2010/main" val="1697406021"/>
      </p:ext>
    </p:extLst>
  </p:cSld>
  <p:clrMapOvr>
    <a:masterClrMapping/>
  </p:clrMapOvr>
  <p:transition spd="med" advClick="0" advTm="3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Oval 4"/>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00387" name="AutoShape 5">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213614393"/>
      </p:ext>
    </p:extLst>
  </p:cSld>
  <p:clrMapOvr>
    <a:masterClrMapping/>
  </p:clrMapOvr>
  <p:transition spd="med" advClick="0" advTm="13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10627" name="Oval 3"/>
          <p:cNvSpPr>
            <a:spLocks noChangeArrowheads="1"/>
          </p:cNvSpPr>
          <p:nvPr/>
        </p:nvSpPr>
        <p:spPr bwMode="auto">
          <a:xfrm>
            <a:off x="4025900" y="2901950"/>
            <a:ext cx="1079500" cy="107950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10628"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008297173"/>
      </p:ext>
    </p:extLst>
  </p:cSld>
  <p:clrMapOvr>
    <a:masterClrMapping/>
  </p:clrMapOvr>
  <p:transition spd="med" advClick="0" advTm="7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2305050"/>
            <a:ext cx="91440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5400">
                <a:solidFill>
                  <a:srgbClr val="333399"/>
                </a:solidFill>
                <a:latin typeface="Arial" panose="020B0604020202020204" pitchFamily="34" charset="0"/>
              </a:rPr>
              <a:t>pensate a un vero esperimento di psicologia</a:t>
            </a:r>
          </a:p>
          <a:p>
            <a:pPr algn="ctr"/>
            <a:r>
              <a:rPr lang="en-US" altLang="it-IT" sz="3200">
                <a:solidFill>
                  <a:schemeClr val="tx2"/>
                </a:solidFill>
                <a:latin typeface="Arial" panose="020B0604020202020204" pitchFamily="34" charset="0"/>
              </a:rPr>
              <a:t>(eticamente accettabile)</a:t>
            </a:r>
            <a:endParaRPr lang="en-US" altLang="it-IT" sz="4400">
              <a:solidFill>
                <a:schemeClr val="accent2"/>
              </a:solidFill>
              <a:latin typeface="Arial" panose="020B0604020202020204" pitchFamily="34" charset="0"/>
            </a:endParaRPr>
          </a:p>
        </p:txBody>
      </p:sp>
    </p:spTree>
    <p:extLst>
      <p:ext uri="{BB962C8B-B14F-4D97-AF65-F5344CB8AC3E}">
        <p14:creationId xmlns:p14="http://schemas.microsoft.com/office/powerpoint/2010/main" val="97179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dissolve">
                                      <p:cBhvr>
                                        <p:cTn id="7"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12675" name="Oval 3"/>
          <p:cNvSpPr>
            <a:spLocks noChangeArrowheads="1"/>
          </p:cNvSpPr>
          <p:nvPr/>
        </p:nvSpPr>
        <p:spPr bwMode="auto">
          <a:xfrm>
            <a:off x="4025900" y="2901950"/>
            <a:ext cx="1079500" cy="107950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12676"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a:solidFill>
                  <a:srgbClr val="000000"/>
                </a:solidFill>
              </a:rPr>
              <a:t> </a:t>
            </a:r>
            <a:r>
              <a:rPr lang="en-US" altLang="it-IT">
                <a:solidFill>
                  <a:srgbClr val="000000"/>
                </a:solidFill>
                <a:latin typeface="Arial" panose="020B0604020202020204" pitchFamily="34" charset="0"/>
              </a:rPr>
              <a:t>X</a:t>
            </a:r>
          </a:p>
        </p:txBody>
      </p:sp>
    </p:spTree>
    <p:extLst>
      <p:ext uri="{BB962C8B-B14F-4D97-AF65-F5344CB8AC3E}">
        <p14:creationId xmlns:p14="http://schemas.microsoft.com/office/powerpoint/2010/main" val="889253994"/>
      </p:ext>
    </p:extLst>
  </p:cSld>
  <p:clrMapOvr>
    <a:masterClrMapping/>
  </p:clrMapOvr>
  <p:transition spd="med" advClick="0" advTm="3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971550" y="292100"/>
            <a:ext cx="7167563"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tempo di reazione</a:t>
            </a:r>
          </a:p>
          <a:p>
            <a:pPr algn="ctr"/>
            <a:r>
              <a:rPr lang="en-US" altLang="it-IT" sz="4400">
                <a:solidFill>
                  <a:srgbClr val="3333CC"/>
                </a:solidFill>
                <a:latin typeface="Arial" panose="020B0604020202020204" pitchFamily="34" charset="0"/>
              </a:rPr>
              <a:t>di discriminazione</a:t>
            </a:r>
          </a:p>
          <a:p>
            <a:pPr algn="ctr"/>
            <a:r>
              <a:rPr lang="it-IT" altLang="it-IT" sz="3600" i="1">
                <a:solidFill>
                  <a:srgbClr val="000000"/>
                </a:solidFill>
                <a:latin typeface="Arial" panose="020B0604020202020204" pitchFamily="34" charset="0"/>
              </a:rPr>
              <a:t>go/no-go</a:t>
            </a:r>
          </a:p>
          <a:p>
            <a:pPr algn="ctr"/>
            <a:endParaRPr lang="en-US" altLang="it-IT" sz="4400">
              <a:solidFill>
                <a:srgbClr val="3333CC"/>
              </a:solidFill>
              <a:latin typeface="Arial" panose="020B0604020202020204" pitchFamily="34" charset="0"/>
            </a:endParaRPr>
          </a:p>
          <a:p>
            <a:pPr algn="ctr"/>
            <a:r>
              <a:rPr lang="en-US" altLang="it-IT">
                <a:solidFill>
                  <a:srgbClr val="000000"/>
                </a:solidFill>
                <a:latin typeface="Arial" panose="020B0604020202020204" pitchFamily="34" charset="0"/>
              </a:rPr>
              <a:t>premi il tasto (batti le mani) se il disco diventa rosso</a:t>
            </a:r>
          </a:p>
          <a:p>
            <a:pPr algn="ctr"/>
            <a:r>
              <a:rPr lang="en-US" altLang="it-IT">
                <a:solidFill>
                  <a:srgbClr val="000000"/>
                </a:solidFill>
                <a:latin typeface="Arial" panose="020B0604020202020204" pitchFamily="34" charset="0"/>
              </a:rPr>
              <a:t>non premere se il disco diventa di un altro colore</a:t>
            </a:r>
          </a:p>
        </p:txBody>
      </p:sp>
      <p:sp>
        <p:nvSpPr>
          <p:cNvPr id="359427" name="Oval 4"/>
          <p:cNvSpPr>
            <a:spLocks noChangeArrowheads="1"/>
          </p:cNvSpPr>
          <p:nvPr/>
        </p:nvSpPr>
        <p:spPr bwMode="auto">
          <a:xfrm>
            <a:off x="2482850" y="38544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grpSp>
        <p:nvGrpSpPr>
          <p:cNvPr id="359428" name="Group 4"/>
          <p:cNvGrpSpPr>
            <a:grpSpLocks/>
          </p:cNvGrpSpPr>
          <p:nvPr/>
        </p:nvGrpSpPr>
        <p:grpSpPr bwMode="auto">
          <a:xfrm>
            <a:off x="3886200" y="3854450"/>
            <a:ext cx="2876550" cy="1079500"/>
            <a:chOff x="2448" y="2584"/>
            <a:chExt cx="1812" cy="680"/>
          </a:xfrm>
        </p:grpSpPr>
        <p:sp>
          <p:nvSpPr>
            <p:cNvPr id="359429" name="Oval 3"/>
            <p:cNvSpPr>
              <a:spLocks noChangeArrowheads="1"/>
            </p:cNvSpPr>
            <p:nvPr/>
          </p:nvSpPr>
          <p:spPr bwMode="auto">
            <a:xfrm>
              <a:off x="3580" y="2584"/>
              <a:ext cx="680" cy="68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59430" name="Line 6"/>
            <p:cNvSpPr>
              <a:spLocks noChangeShapeType="1"/>
            </p:cNvSpPr>
            <p:nvPr/>
          </p:nvSpPr>
          <p:spPr bwMode="auto">
            <a:xfrm>
              <a:off x="2448" y="2916"/>
              <a:ext cx="9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solidFill>
                  <a:srgbClr val="000000"/>
                </a:solidFill>
              </a:endParaRPr>
            </a:p>
          </p:txBody>
        </p:sp>
      </p:grpSp>
      <p:sp>
        <p:nvSpPr>
          <p:cNvPr id="359432" name="Oval 4"/>
          <p:cNvSpPr>
            <a:spLocks noChangeArrowheads="1"/>
          </p:cNvSpPr>
          <p:nvPr/>
        </p:nvSpPr>
        <p:spPr bwMode="auto">
          <a:xfrm>
            <a:off x="2508250" y="544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grpSp>
        <p:nvGrpSpPr>
          <p:cNvPr id="359433" name="Group 9"/>
          <p:cNvGrpSpPr>
            <a:grpSpLocks/>
          </p:cNvGrpSpPr>
          <p:nvPr/>
        </p:nvGrpSpPr>
        <p:grpSpPr bwMode="auto">
          <a:xfrm>
            <a:off x="3911600" y="5441950"/>
            <a:ext cx="2876550" cy="1079500"/>
            <a:chOff x="2448" y="2584"/>
            <a:chExt cx="1812" cy="680"/>
          </a:xfrm>
        </p:grpSpPr>
        <p:sp>
          <p:nvSpPr>
            <p:cNvPr id="359434" name="Oval 3"/>
            <p:cNvSpPr>
              <a:spLocks noChangeArrowheads="1"/>
            </p:cNvSpPr>
            <p:nvPr/>
          </p:nvSpPr>
          <p:spPr bwMode="auto">
            <a:xfrm>
              <a:off x="3580" y="2584"/>
              <a:ext cx="680" cy="680"/>
            </a:xfrm>
            <a:prstGeom prst="ellipse">
              <a:avLst/>
            </a:prstGeom>
            <a:solidFill>
              <a:srgbClr val="00FF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59435" name="Line 11"/>
            <p:cNvSpPr>
              <a:spLocks noChangeShapeType="1"/>
            </p:cNvSpPr>
            <p:nvPr/>
          </p:nvSpPr>
          <p:spPr bwMode="auto">
            <a:xfrm>
              <a:off x="2448" y="2916"/>
              <a:ext cx="9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solidFill>
                  <a:srgbClr val="000000"/>
                </a:solidFill>
              </a:endParaRPr>
            </a:p>
          </p:txBody>
        </p:sp>
      </p:grpSp>
      <p:sp>
        <p:nvSpPr>
          <p:cNvPr id="359438" name="Rectangle 14"/>
          <p:cNvSpPr>
            <a:spLocks noChangeArrowheads="1"/>
          </p:cNvSpPr>
          <p:nvPr/>
        </p:nvSpPr>
        <p:spPr bwMode="auto">
          <a:xfrm>
            <a:off x="7300913" y="5562600"/>
            <a:ext cx="184308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it-IT" i="1">
                <a:solidFill>
                  <a:srgbClr val="000000"/>
                </a:solidFill>
                <a:latin typeface="Arial" panose="020B0604020202020204" pitchFamily="34" charset="0"/>
              </a:rPr>
              <a:t>no go</a:t>
            </a:r>
            <a:r>
              <a:rPr lang="en-US" altLang="it-IT">
                <a:solidFill>
                  <a:srgbClr val="000000"/>
                </a:solidFill>
                <a:latin typeface="Arial" panose="020B0604020202020204" pitchFamily="34" charset="0"/>
              </a:rPr>
              <a:t>          - non batti</a:t>
            </a:r>
            <a:endParaRPr lang="it-IT" altLang="it-IT">
              <a:solidFill>
                <a:srgbClr val="000000"/>
              </a:solidFill>
              <a:latin typeface="Arial" panose="020B0604020202020204" pitchFamily="34" charset="0"/>
            </a:endParaRPr>
          </a:p>
        </p:txBody>
      </p:sp>
      <p:sp>
        <p:nvSpPr>
          <p:cNvPr id="359439" name="Rectangle 15"/>
          <p:cNvSpPr>
            <a:spLocks noChangeArrowheads="1"/>
          </p:cNvSpPr>
          <p:nvPr/>
        </p:nvSpPr>
        <p:spPr bwMode="auto">
          <a:xfrm>
            <a:off x="7202488" y="4102100"/>
            <a:ext cx="145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i="1">
                <a:solidFill>
                  <a:srgbClr val="000000"/>
                </a:solidFill>
                <a:latin typeface="Arial" panose="020B0604020202020204" pitchFamily="34" charset="0"/>
              </a:rPr>
              <a:t>go</a:t>
            </a:r>
            <a:r>
              <a:rPr lang="en-US" altLang="it-IT">
                <a:solidFill>
                  <a:srgbClr val="000000"/>
                </a:solidFill>
                <a:latin typeface="Arial" panose="020B0604020202020204" pitchFamily="34" charset="0"/>
              </a:rPr>
              <a:t> - batti </a:t>
            </a:r>
            <a:endParaRPr lang="it-IT" altLang="it-IT">
              <a:solidFill>
                <a:srgbClr val="000000"/>
              </a:solidFill>
              <a:latin typeface="Arial" panose="020B0604020202020204" pitchFamily="34" charset="0"/>
            </a:endParaRPr>
          </a:p>
        </p:txBody>
      </p:sp>
    </p:spTree>
    <p:extLst>
      <p:ext uri="{BB962C8B-B14F-4D97-AF65-F5344CB8AC3E}">
        <p14:creationId xmlns:p14="http://schemas.microsoft.com/office/powerpoint/2010/main" val="1219353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42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359428"/>
                                        </p:tgtEl>
                                        <p:attrNameLst>
                                          <p:attrName>style.visibility</p:attrName>
                                        </p:attrNameLst>
                                      </p:cBhvr>
                                      <p:to>
                                        <p:strVal val="visible"/>
                                      </p:to>
                                    </p:set>
                                    <p:animEffect transition="in" filter="wipe(left)">
                                      <p:cBhvr>
                                        <p:cTn id="10" dur="500"/>
                                        <p:tgtEl>
                                          <p:spTgt spid="359428"/>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59439"/>
                                        </p:tgtEl>
                                        <p:attrNameLst>
                                          <p:attrName>style.visibility</p:attrName>
                                        </p:attrNameLst>
                                      </p:cBhvr>
                                      <p:to>
                                        <p:strVal val="visible"/>
                                      </p:to>
                                    </p:set>
                                    <p:animEffect transition="in" filter="wipe(down)">
                                      <p:cBhvr>
                                        <p:cTn id="14" dur="500"/>
                                        <p:tgtEl>
                                          <p:spTgt spid="3594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9432"/>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8" fill="hold" nodeType="afterEffect">
                                  <p:stCondLst>
                                    <p:cond delay="0"/>
                                  </p:stCondLst>
                                  <p:childTnLst>
                                    <p:set>
                                      <p:cBhvr>
                                        <p:cTn id="21" dur="1" fill="hold">
                                          <p:stCondLst>
                                            <p:cond delay="0"/>
                                          </p:stCondLst>
                                        </p:cTn>
                                        <p:tgtEl>
                                          <p:spTgt spid="359433"/>
                                        </p:tgtEl>
                                        <p:attrNameLst>
                                          <p:attrName>style.visibility</p:attrName>
                                        </p:attrNameLst>
                                      </p:cBhvr>
                                      <p:to>
                                        <p:strVal val="visible"/>
                                      </p:to>
                                    </p:set>
                                    <p:animEffect transition="in" filter="wipe(left)">
                                      <p:cBhvr>
                                        <p:cTn id="22" dur="500"/>
                                        <p:tgtEl>
                                          <p:spTgt spid="359433"/>
                                        </p:tgtEl>
                                      </p:cBhvr>
                                    </p:animEffect>
                                  </p:childTnLst>
                                </p:cTn>
                              </p:par>
                            </p:childTnLst>
                          </p:cTn>
                        </p:par>
                        <p:par>
                          <p:cTn id="23" fill="hold" nodeType="afterGroup">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59438"/>
                                        </p:tgtEl>
                                        <p:attrNameLst>
                                          <p:attrName>style.visibility</p:attrName>
                                        </p:attrNameLst>
                                      </p:cBhvr>
                                      <p:to>
                                        <p:strVal val="visible"/>
                                      </p:to>
                                    </p:set>
                                    <p:animEffect transition="in" filter="wipe(down)">
                                      <p:cBhvr>
                                        <p:cTn id="26" dur="500"/>
                                        <p:tgtEl>
                                          <p:spTgt spid="359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animBg="1"/>
      <p:bldP spid="359432" grpId="0" animBg="1"/>
      <p:bldP spid="359438" grpId="0"/>
      <p:bldP spid="35943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558800" y="152400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4400" b="1">
                <a:solidFill>
                  <a:srgbClr val="3333CC"/>
                </a:solidFill>
                <a:latin typeface="Arial" panose="020B0604020202020204" pitchFamily="34" charset="0"/>
              </a:rPr>
              <a:t>pronti… via</a:t>
            </a:r>
          </a:p>
        </p:txBody>
      </p:sp>
      <p:pic>
        <p:nvPicPr>
          <p:cNvPr id="398339" name="Picture 3" descr="pronti2cvia215b35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452688"/>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55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98339"/>
                                        </p:tgtEl>
                                        <p:attrNameLst>
                                          <p:attrName>style.visibility</p:attrName>
                                        </p:attrNameLst>
                                      </p:cBhvr>
                                      <p:to>
                                        <p:strVal val="visible"/>
                                      </p:to>
                                    </p:set>
                                    <p:animEffect transition="in" filter="fade">
                                      <p:cBhvr>
                                        <p:cTn id="7" dur="2000"/>
                                        <p:tgtEl>
                                          <p:spTgt spid="398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361475" name="Oval 3"/>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61476"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222024181"/>
      </p:ext>
    </p:extLst>
  </p:cSld>
  <p:clrMapOvr>
    <a:masterClrMapping/>
  </p:clrMapOvr>
  <p:transition spd="med" advClick="0" advTm="5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Oval 3"/>
          <p:cNvSpPr>
            <a:spLocks noChangeArrowheads="1"/>
          </p:cNvSpPr>
          <p:nvPr/>
        </p:nvSpPr>
        <p:spPr bwMode="auto">
          <a:xfrm>
            <a:off x="4032250" y="2889250"/>
            <a:ext cx="1079500" cy="107950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63523"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endParaRPr lang="en-GB" altLang="it-IT">
              <a:solidFill>
                <a:srgbClr val="000000"/>
              </a:solidFill>
              <a:latin typeface="Arial" panose="020B0604020202020204" pitchFamily="34" charset="0"/>
            </a:endParaRPr>
          </a:p>
        </p:txBody>
      </p:sp>
    </p:spTree>
    <p:extLst>
      <p:ext uri="{BB962C8B-B14F-4D97-AF65-F5344CB8AC3E}">
        <p14:creationId xmlns:p14="http://schemas.microsoft.com/office/powerpoint/2010/main" val="2514447973"/>
      </p:ext>
    </p:extLst>
  </p:cSld>
  <p:clrMapOvr>
    <a:masterClrMapping/>
  </p:clrMapOvr>
  <p:transition advClick="0" advTm="3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Oval 3"/>
          <p:cNvSpPr>
            <a:spLocks noChangeArrowheads="1"/>
          </p:cNvSpPr>
          <p:nvPr/>
        </p:nvSpPr>
        <p:spPr bwMode="auto">
          <a:xfrm>
            <a:off x="4032250" y="2889250"/>
            <a:ext cx="1079500" cy="107950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65571"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altLang="it-IT">
                <a:solidFill>
                  <a:srgbClr val="000000"/>
                </a:solidFill>
                <a:latin typeface="Arial" panose="020B0604020202020204" pitchFamily="34" charset="0"/>
              </a:rPr>
              <a:t>x</a:t>
            </a:r>
          </a:p>
        </p:txBody>
      </p:sp>
    </p:spTree>
    <p:extLst>
      <p:ext uri="{BB962C8B-B14F-4D97-AF65-F5344CB8AC3E}">
        <p14:creationId xmlns:p14="http://schemas.microsoft.com/office/powerpoint/2010/main" val="285863182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367619" name="Oval 3"/>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67620"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3952068141"/>
      </p:ext>
    </p:extLst>
  </p:cSld>
  <p:clrMapOvr>
    <a:masterClrMapping/>
  </p:clrMapOvr>
  <p:transition spd="med" advClick="0" advTm="7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369667" name="Oval 3"/>
          <p:cNvSpPr>
            <a:spLocks noChangeArrowheads="1"/>
          </p:cNvSpPr>
          <p:nvPr/>
        </p:nvSpPr>
        <p:spPr bwMode="auto">
          <a:xfrm>
            <a:off x="4025900" y="2901950"/>
            <a:ext cx="1079500" cy="1079500"/>
          </a:xfrm>
          <a:prstGeom prst="ellipse">
            <a:avLst/>
          </a:prstGeom>
          <a:solidFill>
            <a:srgbClr val="00FF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FF00"/>
              </a:solidFill>
            </a:endParaRPr>
          </a:p>
        </p:txBody>
      </p:sp>
      <p:sp>
        <p:nvSpPr>
          <p:cNvPr id="369668"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2555301146"/>
      </p:ext>
    </p:extLst>
  </p:cSld>
  <p:clrMapOvr>
    <a:masterClrMapping/>
  </p:clrMapOvr>
  <p:transition spd="med" advClick="0" advTm="1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18819" name="Oval 3"/>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18820"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2144775558"/>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20867" name="Oval 3"/>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20868"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560317960"/>
      </p:ext>
    </p:extLst>
  </p:cSld>
  <p:clrMapOvr>
    <a:masterClrMapping/>
  </p:clrMapOvr>
  <p:transition spd="med" advClick="0" advTm="7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1017180" y="3044825"/>
            <a:ext cx="71096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5400" dirty="0">
                <a:solidFill>
                  <a:srgbClr val="333399"/>
                </a:solidFill>
                <a:latin typeface="Arial" panose="020B0604020202020204" pitchFamily="34" charset="0"/>
              </a:rPr>
              <a:t>studio </a:t>
            </a:r>
            <a:r>
              <a:rPr lang="en-US" altLang="it-IT" sz="5400" dirty="0" err="1" smtClean="0">
                <a:solidFill>
                  <a:srgbClr val="333399"/>
                </a:solidFill>
                <a:latin typeface="Arial" panose="020B0604020202020204" pitchFamily="34" charset="0"/>
              </a:rPr>
              <a:t>correlazionale</a:t>
            </a:r>
            <a:r>
              <a:rPr lang="en-US" altLang="it-IT" sz="5400" dirty="0" smtClean="0">
                <a:solidFill>
                  <a:srgbClr val="333399"/>
                </a:solidFill>
                <a:latin typeface="Arial" panose="020B0604020202020204" pitchFamily="34" charset="0"/>
              </a:rPr>
              <a:t> ?</a:t>
            </a:r>
            <a:endParaRPr lang="en-US" altLang="it-IT" sz="5400" dirty="0">
              <a:solidFill>
                <a:srgbClr val="333399"/>
              </a:solidFill>
              <a:latin typeface="Arial" panose="020B0604020202020204" pitchFamily="34" charset="0"/>
            </a:endParaRPr>
          </a:p>
        </p:txBody>
      </p:sp>
    </p:spTree>
    <p:extLst>
      <p:ext uri="{BB962C8B-B14F-4D97-AF65-F5344CB8AC3E}">
        <p14:creationId xmlns:p14="http://schemas.microsoft.com/office/powerpoint/2010/main" val="471187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22915" name="Oval 3"/>
          <p:cNvSpPr>
            <a:spLocks noChangeArrowheads="1"/>
          </p:cNvSpPr>
          <p:nvPr/>
        </p:nvSpPr>
        <p:spPr bwMode="auto">
          <a:xfrm>
            <a:off x="4025900" y="2901950"/>
            <a:ext cx="1079500" cy="1079500"/>
          </a:xfrm>
          <a:prstGeom prst="ellipse">
            <a:avLst/>
          </a:prstGeom>
          <a:solidFill>
            <a:srgbClr val="00FF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FF00"/>
              </a:solidFill>
            </a:endParaRPr>
          </a:p>
        </p:txBody>
      </p:sp>
      <p:sp>
        <p:nvSpPr>
          <p:cNvPr id="422916"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2794771082"/>
      </p:ext>
    </p:extLst>
  </p:cSld>
  <p:clrMapOvr>
    <a:masterClrMapping/>
  </p:clrMapOvr>
  <p:transition spd="med" advClick="0" advTm="1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24963" name="Oval 3"/>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24964"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3236591733"/>
      </p:ext>
    </p:extLst>
  </p:cSld>
  <p:clrMapOvr>
    <a:masterClrMapping/>
  </p:clrMapOvr>
  <p:transition spd="med" advClick="0" advTm="7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27011" name="Oval 3"/>
          <p:cNvSpPr>
            <a:spLocks noChangeArrowheads="1"/>
          </p:cNvSpPr>
          <p:nvPr/>
        </p:nvSpPr>
        <p:spPr bwMode="auto">
          <a:xfrm>
            <a:off x="4025900" y="2901950"/>
            <a:ext cx="1079500" cy="1079500"/>
          </a:xfrm>
          <a:prstGeom prst="ellipse">
            <a:avLst/>
          </a:prstGeom>
          <a:solidFill>
            <a:srgbClr val="00FF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FF00"/>
              </a:solidFill>
            </a:endParaRPr>
          </a:p>
        </p:txBody>
      </p:sp>
      <p:sp>
        <p:nvSpPr>
          <p:cNvPr id="427012"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659369486"/>
      </p:ext>
    </p:extLst>
  </p:cSld>
  <p:clrMapOvr>
    <a:masterClrMapping/>
  </p:clrMapOvr>
  <p:transition spd="med" advClick="0" advTm="1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29059" name="Oval 3"/>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29060"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3808482610"/>
      </p:ext>
    </p:extLst>
  </p:cSld>
  <p:clrMapOvr>
    <a:masterClrMapping/>
  </p:clrMapOvr>
  <p:transition spd="med" advClick="0" advTm="5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Oval 3"/>
          <p:cNvSpPr>
            <a:spLocks noChangeArrowheads="1"/>
          </p:cNvSpPr>
          <p:nvPr/>
        </p:nvSpPr>
        <p:spPr bwMode="auto">
          <a:xfrm>
            <a:off x="4032250" y="2889250"/>
            <a:ext cx="1079500" cy="107950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31107"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endParaRPr lang="en-GB" altLang="it-IT">
              <a:solidFill>
                <a:srgbClr val="000000"/>
              </a:solidFill>
              <a:latin typeface="Arial" panose="020B0604020202020204" pitchFamily="34" charset="0"/>
            </a:endParaRPr>
          </a:p>
        </p:txBody>
      </p:sp>
    </p:spTree>
    <p:extLst>
      <p:ext uri="{BB962C8B-B14F-4D97-AF65-F5344CB8AC3E}">
        <p14:creationId xmlns:p14="http://schemas.microsoft.com/office/powerpoint/2010/main" val="2275678052"/>
      </p:ext>
    </p:extLst>
  </p:cSld>
  <p:clrMapOvr>
    <a:masterClrMapping/>
  </p:clrMapOvr>
  <p:transition advClick="0" advTm="8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Oval 3"/>
          <p:cNvSpPr>
            <a:spLocks noChangeArrowheads="1"/>
          </p:cNvSpPr>
          <p:nvPr/>
        </p:nvSpPr>
        <p:spPr bwMode="auto">
          <a:xfrm>
            <a:off x="4032250" y="2889250"/>
            <a:ext cx="1079500" cy="107950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33155"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altLang="it-IT">
                <a:solidFill>
                  <a:srgbClr val="000000"/>
                </a:solidFill>
                <a:latin typeface="Arial" panose="020B0604020202020204" pitchFamily="34" charset="0"/>
              </a:rPr>
              <a:t>x</a:t>
            </a:r>
          </a:p>
        </p:txBody>
      </p:sp>
    </p:spTree>
    <p:extLst>
      <p:ext uri="{BB962C8B-B14F-4D97-AF65-F5344CB8AC3E}">
        <p14:creationId xmlns:p14="http://schemas.microsoft.com/office/powerpoint/2010/main" val="3768599962"/>
      </p:ext>
    </p:extLst>
  </p:cSld>
  <p:clrMapOvr>
    <a:masterClrMapping/>
  </p:clrMapOvr>
  <p:transition advClick="0" advTm="2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0" tIns="0" rIns="0" bIns="0" anchor="ctr">
            <a:spAutoFit/>
          </a:bodyPr>
          <a:lstStyle/>
          <a:p>
            <a:pPr eaLnBrk="0" hangingPunct="0">
              <a:defRPr/>
            </a:pPr>
            <a:endParaRPr lang="en-US">
              <a:solidFill>
                <a:srgbClr val="000000"/>
              </a:solidFill>
              <a:latin typeface="Times" charset="0"/>
              <a:ea typeface="MS PGothic"/>
              <a:cs typeface="Arial"/>
            </a:endParaRPr>
          </a:p>
        </p:txBody>
      </p:sp>
      <p:sp>
        <p:nvSpPr>
          <p:cNvPr id="435203" name="Oval 3"/>
          <p:cNvSpPr>
            <a:spLocks noChangeArrowheads="1"/>
          </p:cNvSpPr>
          <p:nvPr/>
        </p:nvSpPr>
        <p:spPr bwMode="auto">
          <a:xfrm>
            <a:off x="4025900" y="2901950"/>
            <a:ext cx="1079500" cy="10795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35204"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1817126456"/>
      </p:ext>
    </p:extLst>
  </p:cSld>
  <p:clrMapOvr>
    <a:masterClrMapping/>
  </p:clrMapOvr>
  <p:transition spd="med" advClick="0" advTm="5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Oval 3"/>
          <p:cNvSpPr>
            <a:spLocks noChangeArrowheads="1"/>
          </p:cNvSpPr>
          <p:nvPr/>
        </p:nvSpPr>
        <p:spPr bwMode="auto">
          <a:xfrm>
            <a:off x="4032250" y="2889250"/>
            <a:ext cx="1079500" cy="107950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37251"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endParaRPr lang="en-GB" altLang="it-IT">
              <a:solidFill>
                <a:srgbClr val="000000"/>
              </a:solidFill>
              <a:latin typeface="Arial" panose="020B0604020202020204" pitchFamily="34" charset="0"/>
            </a:endParaRPr>
          </a:p>
        </p:txBody>
      </p:sp>
    </p:spTree>
    <p:extLst>
      <p:ext uri="{BB962C8B-B14F-4D97-AF65-F5344CB8AC3E}">
        <p14:creationId xmlns:p14="http://schemas.microsoft.com/office/powerpoint/2010/main" val="3540921369"/>
      </p:ext>
    </p:extLst>
  </p:cSld>
  <p:clrMapOvr>
    <a:masterClrMapping/>
  </p:clrMapOvr>
  <p:transition advClick="0" advTm="8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Oval 3"/>
          <p:cNvSpPr>
            <a:spLocks noChangeArrowheads="1"/>
          </p:cNvSpPr>
          <p:nvPr/>
        </p:nvSpPr>
        <p:spPr bwMode="auto">
          <a:xfrm>
            <a:off x="4032250" y="2889250"/>
            <a:ext cx="1079500" cy="107950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39299" name="AutoShape 4">
            <a:hlinkClick r:id="" action="ppaction://noaction" highlightClick="1"/>
          </p:cNvPr>
          <p:cNvSpPr>
            <a:spLocks noChangeArrowheads="1"/>
          </p:cNvSpPr>
          <p:nvPr/>
        </p:nvSpPr>
        <p:spPr bwMode="auto">
          <a:xfrm>
            <a:off x="4260850" y="5753100"/>
            <a:ext cx="622300" cy="558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altLang="it-IT">
                <a:solidFill>
                  <a:srgbClr val="000000"/>
                </a:solidFill>
                <a:latin typeface="Arial" panose="020B0604020202020204" pitchFamily="34" charset="0"/>
              </a:rPr>
              <a:t>x</a:t>
            </a:r>
          </a:p>
        </p:txBody>
      </p:sp>
    </p:spTree>
    <p:extLst>
      <p:ext uri="{BB962C8B-B14F-4D97-AF65-F5344CB8AC3E}">
        <p14:creationId xmlns:p14="http://schemas.microsoft.com/office/powerpoint/2010/main" val="3137993082"/>
      </p:ext>
    </p:extLst>
  </p:cSld>
  <p:clrMapOvr>
    <a:masterClrMapping/>
  </p:clrMapOvr>
  <p:transition advClick="0" advTm="2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ChangeArrowheads="1"/>
          </p:cNvSpPr>
          <p:nvPr/>
        </p:nvSpPr>
        <p:spPr bwMode="auto">
          <a:xfrm>
            <a:off x="76200" y="1085850"/>
            <a:ext cx="90138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tempo di reazione di scelta</a:t>
            </a:r>
          </a:p>
          <a:p>
            <a:pPr algn="ctr"/>
            <a:r>
              <a:rPr lang="en-US" altLang="it-IT" sz="3600">
                <a:solidFill>
                  <a:srgbClr val="000000"/>
                </a:solidFill>
                <a:latin typeface="Arial" panose="020B0604020202020204" pitchFamily="34" charset="0"/>
              </a:rPr>
              <a:t>Y/N</a:t>
            </a:r>
          </a:p>
          <a:p>
            <a:pPr algn="ctr"/>
            <a:endParaRPr lang="en-US" altLang="it-IT">
              <a:solidFill>
                <a:srgbClr val="000000"/>
              </a:solidFill>
              <a:latin typeface="Arial" panose="020B0604020202020204" pitchFamily="34" charset="0"/>
            </a:endParaRPr>
          </a:p>
          <a:p>
            <a:pPr algn="ctr"/>
            <a:r>
              <a:rPr lang="en-US" altLang="it-IT">
                <a:solidFill>
                  <a:srgbClr val="000000"/>
                </a:solidFill>
                <a:latin typeface="Arial" panose="020B0604020202020204" pitchFamily="34" charset="0"/>
              </a:rPr>
              <a:t>se il disco diventa rosso premere il tasto a sinistra (batti mano sx)</a:t>
            </a:r>
          </a:p>
          <a:p>
            <a:pPr algn="ctr"/>
            <a:r>
              <a:rPr lang="en-US" altLang="it-IT">
                <a:solidFill>
                  <a:srgbClr val="000000"/>
                </a:solidFill>
                <a:latin typeface="Arial" panose="020B0604020202020204" pitchFamily="34" charset="0"/>
              </a:rPr>
              <a:t>se il disco diventa verde</a:t>
            </a:r>
            <a:r>
              <a:rPr lang="en-US" altLang="it-IT" sz="2800">
                <a:solidFill>
                  <a:srgbClr val="000000"/>
                </a:solidFill>
                <a:latin typeface="Arial" panose="020B0604020202020204" pitchFamily="34" charset="0"/>
              </a:rPr>
              <a:t> </a:t>
            </a:r>
            <a:r>
              <a:rPr lang="en-US" altLang="it-IT">
                <a:solidFill>
                  <a:srgbClr val="000000"/>
                </a:solidFill>
                <a:latin typeface="Arial" panose="020B0604020202020204" pitchFamily="34" charset="0"/>
              </a:rPr>
              <a:t>premere il tasto a destra (batti mano dx)</a:t>
            </a:r>
            <a:endParaRPr lang="en-US" altLang="it-IT" sz="2800">
              <a:solidFill>
                <a:srgbClr val="000000"/>
              </a:solidFill>
              <a:latin typeface="Arial" panose="020B0604020202020204" pitchFamily="34" charset="0"/>
            </a:endParaRPr>
          </a:p>
        </p:txBody>
      </p:sp>
      <p:sp>
        <p:nvSpPr>
          <p:cNvPr id="371716" name="Oval 3"/>
          <p:cNvSpPr>
            <a:spLocks noChangeArrowheads="1"/>
          </p:cNvSpPr>
          <p:nvPr/>
        </p:nvSpPr>
        <p:spPr bwMode="auto">
          <a:xfrm>
            <a:off x="2463800" y="3873500"/>
            <a:ext cx="1079500" cy="1079500"/>
          </a:xfrm>
          <a:prstGeom prst="ellipse">
            <a:avLst/>
          </a:prstGeom>
          <a:solidFill>
            <a:srgbClr val="FF00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1718" name="AutoShape 4">
            <a:hlinkClick r:id="" action="ppaction://noaction" highlightClick="1"/>
          </p:cNvPr>
          <p:cNvSpPr>
            <a:spLocks noChangeArrowheads="1"/>
          </p:cNvSpPr>
          <p:nvPr/>
        </p:nvSpPr>
        <p:spPr bwMode="auto">
          <a:xfrm>
            <a:off x="2035175" y="5654675"/>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1719" name="AutoShape 5">
            <a:hlinkClick r:id="" action="ppaction://noaction" highlightClick="1"/>
          </p:cNvPr>
          <p:cNvSpPr>
            <a:spLocks noChangeArrowheads="1"/>
          </p:cNvSpPr>
          <p:nvPr/>
        </p:nvSpPr>
        <p:spPr bwMode="auto">
          <a:xfrm>
            <a:off x="3435350" y="5664200"/>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1723" name="Oval 3"/>
          <p:cNvSpPr>
            <a:spLocks noChangeArrowheads="1"/>
          </p:cNvSpPr>
          <p:nvPr/>
        </p:nvSpPr>
        <p:spPr bwMode="auto">
          <a:xfrm>
            <a:off x="6546850" y="3768725"/>
            <a:ext cx="1079500" cy="1079500"/>
          </a:xfrm>
          <a:prstGeom prst="ellipse">
            <a:avLst/>
          </a:prstGeom>
          <a:solidFill>
            <a:srgbClr val="00FF00"/>
          </a:solidFill>
          <a:ln w="28575">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1724" name="AutoShape 4">
            <a:hlinkClick r:id="" action="ppaction://noaction" highlightClick="1"/>
          </p:cNvPr>
          <p:cNvSpPr>
            <a:spLocks noChangeArrowheads="1"/>
          </p:cNvSpPr>
          <p:nvPr/>
        </p:nvSpPr>
        <p:spPr bwMode="auto">
          <a:xfrm>
            <a:off x="6118225" y="5549900"/>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1725" name="AutoShape 5">
            <a:hlinkClick r:id="" action="ppaction://noaction" highlightClick="1"/>
          </p:cNvPr>
          <p:cNvSpPr>
            <a:spLocks noChangeArrowheads="1"/>
          </p:cNvSpPr>
          <p:nvPr/>
        </p:nvSpPr>
        <p:spPr bwMode="auto">
          <a:xfrm>
            <a:off x="7518400" y="5559425"/>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pic>
        <p:nvPicPr>
          <p:cNvPr id="371734" name="Picture 22"/>
          <p:cNvPicPr>
            <a:picLocks noChangeAspect="1" noChangeArrowheads="1"/>
          </p:cNvPicPr>
          <p:nvPr/>
        </p:nvPicPr>
        <p:blipFill>
          <a:blip r:embed="rId3">
            <a:extLst>
              <a:ext uri="{28A0092B-C50C-407E-A947-70E740481C1C}">
                <a14:useLocalDpi xmlns:a14="http://schemas.microsoft.com/office/drawing/2010/main" val="0"/>
              </a:ext>
            </a:extLst>
          </a:blip>
          <a:srcRect r="67720"/>
          <a:stretch>
            <a:fillRect/>
          </a:stretch>
        </p:blipFill>
        <p:spPr bwMode="auto">
          <a:xfrm>
            <a:off x="7677150" y="6253163"/>
            <a:ext cx="415925"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1735" name="Picture 23"/>
          <p:cNvPicPr>
            <a:picLocks noChangeAspect="1" noChangeArrowheads="1"/>
          </p:cNvPicPr>
          <p:nvPr/>
        </p:nvPicPr>
        <p:blipFill>
          <a:blip r:embed="rId3">
            <a:extLst>
              <a:ext uri="{28A0092B-C50C-407E-A947-70E740481C1C}">
                <a14:useLocalDpi xmlns:a14="http://schemas.microsoft.com/office/drawing/2010/main" val="0"/>
              </a:ext>
            </a:extLst>
          </a:blip>
          <a:srcRect l="34065" r="34067"/>
          <a:stretch>
            <a:fillRect/>
          </a:stretch>
        </p:blipFill>
        <p:spPr bwMode="auto">
          <a:xfrm>
            <a:off x="2159000" y="6257925"/>
            <a:ext cx="407988"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4582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2976563" y="179388"/>
            <a:ext cx="3167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4400">
                <a:solidFill>
                  <a:schemeClr val="accent2"/>
                </a:solidFill>
                <a:latin typeface="Arial" panose="020B0604020202020204" pitchFamily="34" charset="0"/>
              </a:rPr>
              <a:t>dati bivariati</a:t>
            </a:r>
          </a:p>
        </p:txBody>
      </p:sp>
      <p:sp>
        <p:nvSpPr>
          <p:cNvPr id="190467" name="Rectangle 3"/>
          <p:cNvSpPr>
            <a:spLocks noChangeArrowheads="1"/>
          </p:cNvSpPr>
          <p:nvPr/>
        </p:nvSpPr>
        <p:spPr bwMode="auto">
          <a:xfrm>
            <a:off x="530225" y="2265363"/>
            <a:ext cx="819467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571500" eaLnBrk="0" hangingPunct="0">
              <a:defRPr sz="2400">
                <a:solidFill>
                  <a:schemeClr val="tx1"/>
                </a:solidFill>
                <a:latin typeface="Times" panose="02020603050405020304" pitchFamily="18" charset="0"/>
                <a:ea typeface="MS PGothic" panose="020B0600070205080204" pitchFamily="34" charset="-128"/>
              </a:defRPr>
            </a:lvl2pPr>
            <a:lvl3pPr eaLnBrk="0" hangingPunct="0">
              <a:defRPr sz="2400">
                <a:solidFill>
                  <a:schemeClr val="tx1"/>
                </a:solidFill>
                <a:latin typeface="Times" panose="02020603050405020304" pitchFamily="18" charset="0"/>
                <a:ea typeface="MS PGothic" panose="020B0600070205080204" pitchFamily="34" charset="-128"/>
              </a:defRPr>
            </a:lvl3pPr>
            <a:lvl4pPr eaLnBrk="0" hangingPunct="0">
              <a:defRPr sz="2400">
                <a:solidFill>
                  <a:schemeClr val="tx1"/>
                </a:solidFill>
                <a:latin typeface="Times" panose="02020603050405020304" pitchFamily="18" charset="0"/>
                <a:ea typeface="MS PGothic" panose="020B0600070205080204" pitchFamily="34" charset="-128"/>
              </a:defRPr>
            </a:lvl4pPr>
            <a:lvl5pPr eaLnBrk="0" hangingPunct="0">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buClr>
                <a:schemeClr val="accent2"/>
              </a:buClr>
              <a:buFont typeface="Wingdings" panose="05000000000000000000" pitchFamily="2" charset="2"/>
              <a:buChar char="§"/>
            </a:pPr>
            <a:r>
              <a:rPr lang="it-IT" altLang="it-IT" sz="2800" dirty="0">
                <a:latin typeface="Arial" panose="020B0604020202020204" pitchFamily="34" charset="0"/>
              </a:rPr>
              <a:t>consideriamo le seguenti tre variabili, capacità sociali, successo economico e voto agli esami </a:t>
            </a:r>
          </a:p>
          <a:p>
            <a:pPr algn="just">
              <a:spcBef>
                <a:spcPct val="50000"/>
              </a:spcBef>
              <a:buClr>
                <a:schemeClr val="accent2"/>
              </a:buClr>
              <a:buFont typeface="Wingdings" panose="05000000000000000000" pitchFamily="2" charset="2"/>
              <a:buChar char="§"/>
            </a:pPr>
            <a:r>
              <a:rPr lang="it-IT" altLang="it-IT" sz="2800" dirty="0">
                <a:latin typeface="Arial" panose="020B0604020202020204" pitchFamily="34" charset="0"/>
              </a:rPr>
              <a:t>studiamo le seguenti relazioni</a:t>
            </a:r>
            <a:r>
              <a:rPr lang="it-IT" altLang="it-IT" sz="2800" dirty="0" smtClean="0">
                <a:latin typeface="Arial" panose="020B0604020202020204" pitchFamily="34" charset="0"/>
              </a:rPr>
              <a:t>:</a:t>
            </a:r>
          </a:p>
          <a:p>
            <a:pPr algn="just">
              <a:spcBef>
                <a:spcPct val="50000"/>
              </a:spcBef>
              <a:buClr>
                <a:schemeClr val="accent2"/>
              </a:buClr>
              <a:buFont typeface="Wingdings" panose="05000000000000000000" pitchFamily="2" charset="2"/>
              <a:buChar char="§"/>
            </a:pPr>
            <a:r>
              <a:rPr lang="it-IT" altLang="it-IT" sz="2800" dirty="0">
                <a:latin typeface="Arial" panose="020B0604020202020204" pitchFamily="34" charset="0"/>
              </a:rPr>
              <a:t>successo economico - voto </a:t>
            </a:r>
            <a:r>
              <a:rPr lang="it-IT" altLang="it-IT" sz="2800" dirty="0" smtClean="0">
                <a:latin typeface="Arial" panose="020B0604020202020204" pitchFamily="34" charset="0"/>
              </a:rPr>
              <a:t>esami</a:t>
            </a:r>
            <a:endParaRPr lang="it-IT" altLang="it-IT" sz="2800" dirty="0">
              <a:latin typeface="Arial" panose="020B0604020202020204" pitchFamily="34" charset="0"/>
            </a:endParaRPr>
          </a:p>
          <a:p>
            <a:pPr algn="just">
              <a:spcBef>
                <a:spcPct val="50000"/>
              </a:spcBef>
              <a:buClr>
                <a:schemeClr val="accent2"/>
              </a:buClr>
              <a:buFont typeface="Wingdings" panose="05000000000000000000" pitchFamily="2" charset="2"/>
              <a:buChar char="§"/>
            </a:pPr>
            <a:r>
              <a:rPr lang="it-IT" altLang="it-IT" sz="2800" dirty="0">
                <a:latin typeface="Arial" panose="020B0604020202020204" pitchFamily="34" charset="0"/>
              </a:rPr>
              <a:t>capacità sociali - successo economico</a:t>
            </a:r>
          </a:p>
          <a:p>
            <a:pPr algn="just">
              <a:spcBef>
                <a:spcPct val="50000"/>
              </a:spcBef>
              <a:buClr>
                <a:schemeClr val="accent2"/>
              </a:buClr>
              <a:buFont typeface="Wingdings" panose="05000000000000000000" pitchFamily="2" charset="2"/>
              <a:buChar char="§"/>
            </a:pPr>
            <a:r>
              <a:rPr lang="it-IT" altLang="it-IT" sz="2800" dirty="0" smtClean="0">
                <a:latin typeface="Arial" panose="020B0604020202020204" pitchFamily="34" charset="0"/>
              </a:rPr>
              <a:t>capacità </a:t>
            </a:r>
            <a:r>
              <a:rPr lang="it-IT" altLang="it-IT" sz="2800" dirty="0">
                <a:latin typeface="Arial" panose="020B0604020202020204" pitchFamily="34" charset="0"/>
              </a:rPr>
              <a:t>sociali - voto esami</a:t>
            </a:r>
          </a:p>
        </p:txBody>
      </p:sp>
      <p:sp>
        <p:nvSpPr>
          <p:cNvPr id="190468" name="Rectangle 4"/>
          <p:cNvSpPr>
            <a:spLocks noChangeArrowheads="1"/>
          </p:cNvSpPr>
          <p:nvPr/>
        </p:nvSpPr>
        <p:spPr bwMode="auto">
          <a:xfrm>
            <a:off x="0" y="1063625"/>
            <a:ext cx="9142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800">
                <a:latin typeface="Arial" panose="020B0604020202020204" pitchFamily="34" charset="0"/>
              </a:rPr>
              <a:t>coppie di variabili di cui si vuole comprenderne la relazione </a:t>
            </a:r>
          </a:p>
        </p:txBody>
      </p:sp>
      <p:sp>
        <p:nvSpPr>
          <p:cNvPr id="190469" name="Text Box 5"/>
          <p:cNvSpPr txBox="1">
            <a:spLocks noChangeArrowheads="1"/>
          </p:cNvSpPr>
          <p:nvPr/>
        </p:nvSpPr>
        <p:spPr bwMode="auto">
          <a:xfrm>
            <a:off x="841375" y="24606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sz="1600" b="1">
              <a:latin typeface="Arial" panose="020B0604020202020204" pitchFamily="34" charset="0"/>
            </a:endParaRPr>
          </a:p>
        </p:txBody>
      </p:sp>
    </p:spTree>
    <p:extLst>
      <p:ext uri="{BB962C8B-B14F-4D97-AF65-F5344CB8AC3E}">
        <p14:creationId xmlns:p14="http://schemas.microsoft.com/office/powerpoint/2010/main" val="3849689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wipe(down)">
                                      <p:cBhvr>
                                        <p:cTn id="7" dur="500"/>
                                        <p:tgtEl>
                                          <p:spTgt spid="190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0467">
                                            <p:txEl>
                                              <p:pRg st="0" end="0"/>
                                            </p:txEl>
                                          </p:spTgt>
                                        </p:tgtEl>
                                        <p:attrNameLst>
                                          <p:attrName>style.visibility</p:attrName>
                                        </p:attrNameLst>
                                      </p:cBhvr>
                                      <p:to>
                                        <p:strVal val="visible"/>
                                      </p:to>
                                    </p:set>
                                    <p:animEffect transition="in" filter="wipe(up)">
                                      <p:cBhvr>
                                        <p:cTn id="12" dur="500"/>
                                        <p:tgtEl>
                                          <p:spTgt spid="190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0467">
                                            <p:txEl>
                                              <p:pRg st="1" end="1"/>
                                            </p:txEl>
                                          </p:spTgt>
                                        </p:tgtEl>
                                        <p:attrNameLst>
                                          <p:attrName>style.visibility</p:attrName>
                                        </p:attrNameLst>
                                      </p:cBhvr>
                                      <p:to>
                                        <p:strVal val="visible"/>
                                      </p:to>
                                    </p:set>
                                    <p:animEffect transition="in" filter="wipe(up)">
                                      <p:cBhvr>
                                        <p:cTn id="17" dur="500"/>
                                        <p:tgtEl>
                                          <p:spTgt spid="1904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0467">
                                            <p:txEl>
                                              <p:pRg st="2" end="2"/>
                                            </p:txEl>
                                          </p:spTgt>
                                        </p:tgtEl>
                                        <p:attrNameLst>
                                          <p:attrName>style.visibility</p:attrName>
                                        </p:attrNameLst>
                                      </p:cBhvr>
                                      <p:to>
                                        <p:strVal val="visible"/>
                                      </p:to>
                                    </p:set>
                                    <p:animEffect transition="in" filter="wipe(up)">
                                      <p:cBhvr>
                                        <p:cTn id="22" dur="500"/>
                                        <p:tgtEl>
                                          <p:spTgt spid="1904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0467">
                                            <p:txEl>
                                              <p:pRg st="3" end="3"/>
                                            </p:txEl>
                                          </p:spTgt>
                                        </p:tgtEl>
                                        <p:attrNameLst>
                                          <p:attrName>style.visibility</p:attrName>
                                        </p:attrNameLst>
                                      </p:cBhvr>
                                      <p:to>
                                        <p:strVal val="visible"/>
                                      </p:to>
                                    </p:set>
                                    <p:animEffect transition="in" filter="wipe(up)">
                                      <p:cBhvr>
                                        <p:cTn id="27" dur="500"/>
                                        <p:tgtEl>
                                          <p:spTgt spid="1904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90467">
                                            <p:txEl>
                                              <p:pRg st="4" end="4"/>
                                            </p:txEl>
                                          </p:spTgt>
                                        </p:tgtEl>
                                        <p:attrNameLst>
                                          <p:attrName>style.visibility</p:attrName>
                                        </p:attrNameLst>
                                      </p:cBhvr>
                                      <p:to>
                                        <p:strVal val="visible"/>
                                      </p:to>
                                    </p:set>
                                    <p:animEffect transition="in" filter="wipe(up)">
                                      <p:cBhvr>
                                        <p:cTn id="32" dur="500"/>
                                        <p:tgtEl>
                                          <p:spTgt spid="190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P spid="19046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ext Box 2"/>
          <p:cNvSpPr txBox="1">
            <a:spLocks noChangeArrowheads="1"/>
          </p:cNvSpPr>
          <p:nvPr/>
        </p:nvSpPr>
        <p:spPr bwMode="auto">
          <a:xfrm>
            <a:off x="558800" y="152400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4400" b="1">
                <a:solidFill>
                  <a:srgbClr val="3333CC"/>
                </a:solidFill>
                <a:latin typeface="Arial" panose="020B0604020202020204" pitchFamily="34" charset="0"/>
              </a:rPr>
              <a:t>pronti… via</a:t>
            </a:r>
          </a:p>
        </p:txBody>
      </p:sp>
      <p:pic>
        <p:nvPicPr>
          <p:cNvPr id="441347" name="Picture 3" descr="pronti2cvia215b35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452688"/>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62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41347"/>
                                        </p:tgtEl>
                                        <p:attrNameLst>
                                          <p:attrName>style.visibility</p:attrName>
                                        </p:attrNameLst>
                                      </p:cBhvr>
                                      <p:to>
                                        <p:strVal val="visible"/>
                                      </p:to>
                                    </p:set>
                                    <p:animEffect transition="in" filter="fade">
                                      <p:cBhvr>
                                        <p:cTn id="7" dur="2000"/>
                                        <p:tgtEl>
                                          <p:spTgt spid="441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Oval 3"/>
          <p:cNvSpPr>
            <a:spLocks noChangeArrowheads="1"/>
          </p:cNvSpPr>
          <p:nvPr/>
        </p:nvSpPr>
        <p:spPr bwMode="auto">
          <a:xfrm>
            <a:off x="4032250" y="2882900"/>
            <a:ext cx="1079500" cy="10795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3763" name="AutoShape 4">
            <a:hlinkClick r:id="" action="ppaction://noaction" highlightClick="1"/>
          </p:cNvPr>
          <p:cNvSpPr>
            <a:spLocks noChangeArrowheads="1"/>
          </p:cNvSpPr>
          <p:nvPr/>
        </p:nvSpPr>
        <p:spPr bwMode="auto">
          <a:xfrm>
            <a:off x="2825750" y="5740400"/>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3764" name="AutoShape 5">
            <a:hlinkClick r:id="" action="ppaction://noaction" highlightClick="1"/>
          </p:cNvPr>
          <p:cNvSpPr>
            <a:spLocks noChangeArrowheads="1"/>
          </p:cNvSpPr>
          <p:nvPr/>
        </p:nvSpPr>
        <p:spPr bwMode="auto">
          <a:xfrm>
            <a:off x="5683250" y="5740400"/>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3002049642"/>
      </p:ext>
    </p:extLst>
  </p:cSld>
  <p:clrMapOvr>
    <a:masterClrMapping/>
  </p:clrMapOvr>
  <p:transition advClick="0" advTm="1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Oval 3"/>
          <p:cNvSpPr>
            <a:spLocks noChangeArrowheads="1"/>
          </p:cNvSpPr>
          <p:nvPr/>
        </p:nvSpPr>
        <p:spPr bwMode="auto">
          <a:xfrm>
            <a:off x="4032250" y="2882900"/>
            <a:ext cx="1079500" cy="107950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5811" name="AutoShape 4">
            <a:hlinkClick r:id="" action="ppaction://noaction" highlightClick="1"/>
          </p:cNvPr>
          <p:cNvSpPr>
            <a:spLocks noChangeArrowheads="1"/>
          </p:cNvSpPr>
          <p:nvPr/>
        </p:nvSpPr>
        <p:spPr bwMode="auto">
          <a:xfrm>
            <a:off x="2825750" y="5740400"/>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5812" name="AutoShape 5">
            <a:hlinkClick r:id="" action="ppaction://noaction" highlightClick="1"/>
          </p:cNvPr>
          <p:cNvSpPr>
            <a:spLocks noChangeArrowheads="1"/>
          </p:cNvSpPr>
          <p:nvPr/>
        </p:nvSpPr>
        <p:spPr bwMode="auto">
          <a:xfrm>
            <a:off x="5683250" y="5740400"/>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217829502"/>
      </p:ext>
    </p:extLst>
  </p:cSld>
  <p:clrMapOvr>
    <a:masterClrMapping/>
  </p:clrMapOvr>
  <p:transition advClick="0" advTm="1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Oval 3"/>
          <p:cNvSpPr>
            <a:spLocks noChangeArrowheads="1"/>
          </p:cNvSpPr>
          <p:nvPr/>
        </p:nvSpPr>
        <p:spPr bwMode="auto">
          <a:xfrm>
            <a:off x="4032250" y="2882900"/>
            <a:ext cx="1079500" cy="10795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7859" name="AutoShape 4">
            <a:hlinkClick r:id="" action="ppaction://noaction" highlightClick="1"/>
          </p:cNvPr>
          <p:cNvSpPr>
            <a:spLocks noChangeArrowheads="1"/>
          </p:cNvSpPr>
          <p:nvPr/>
        </p:nvSpPr>
        <p:spPr bwMode="auto">
          <a:xfrm>
            <a:off x="2825750" y="5740400"/>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7860" name="AutoShape 5">
            <a:hlinkClick r:id="" action="ppaction://noaction" highlightClick="1"/>
          </p:cNvPr>
          <p:cNvSpPr>
            <a:spLocks noChangeArrowheads="1"/>
          </p:cNvSpPr>
          <p:nvPr/>
        </p:nvSpPr>
        <p:spPr bwMode="auto">
          <a:xfrm>
            <a:off x="5683250" y="5740400"/>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3767410595"/>
      </p:ext>
    </p:extLst>
  </p:cSld>
  <p:clrMapOvr>
    <a:masterClrMapping/>
  </p:clrMapOvr>
  <p:transition advClick="0" advTm="1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Oval 3"/>
          <p:cNvSpPr>
            <a:spLocks noChangeArrowheads="1"/>
          </p:cNvSpPr>
          <p:nvPr/>
        </p:nvSpPr>
        <p:spPr bwMode="auto">
          <a:xfrm>
            <a:off x="4032250" y="2882900"/>
            <a:ext cx="1079500" cy="1079500"/>
          </a:xfrm>
          <a:prstGeom prst="ellipse">
            <a:avLst/>
          </a:prstGeom>
          <a:solidFill>
            <a:srgbClr val="00FF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9907" name="AutoShape 4">
            <a:hlinkClick r:id="" action="ppaction://noaction" highlightClick="1"/>
          </p:cNvPr>
          <p:cNvSpPr>
            <a:spLocks noChangeArrowheads="1"/>
          </p:cNvSpPr>
          <p:nvPr/>
        </p:nvSpPr>
        <p:spPr bwMode="auto">
          <a:xfrm>
            <a:off x="2825750" y="5740400"/>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379908" name="AutoShape 5">
            <a:hlinkClick r:id="" action="ppaction://noaction" highlightClick="1"/>
          </p:cNvPr>
          <p:cNvSpPr>
            <a:spLocks noChangeArrowheads="1"/>
          </p:cNvSpPr>
          <p:nvPr/>
        </p:nvSpPr>
        <p:spPr bwMode="auto">
          <a:xfrm>
            <a:off x="5683250" y="5740400"/>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2276734690"/>
      </p:ext>
    </p:extLst>
  </p:cSld>
  <p:clrMapOvr>
    <a:masterClrMapping/>
  </p:clrMapOvr>
  <p:transition advClick="0" advTm="1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Oval 3"/>
          <p:cNvSpPr>
            <a:spLocks noChangeArrowheads="1"/>
          </p:cNvSpPr>
          <p:nvPr/>
        </p:nvSpPr>
        <p:spPr bwMode="auto">
          <a:xfrm>
            <a:off x="4032250" y="2882900"/>
            <a:ext cx="1079500" cy="10795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43395" name="AutoShape 4">
            <a:hlinkClick r:id="" action="ppaction://noaction" highlightClick="1"/>
          </p:cNvPr>
          <p:cNvSpPr>
            <a:spLocks noChangeArrowheads="1"/>
          </p:cNvSpPr>
          <p:nvPr/>
        </p:nvSpPr>
        <p:spPr bwMode="auto">
          <a:xfrm>
            <a:off x="2825750" y="5740400"/>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43396" name="AutoShape 5">
            <a:hlinkClick r:id="" action="ppaction://noaction" highlightClick="1"/>
          </p:cNvPr>
          <p:cNvSpPr>
            <a:spLocks noChangeArrowheads="1"/>
          </p:cNvSpPr>
          <p:nvPr/>
        </p:nvSpPr>
        <p:spPr bwMode="auto">
          <a:xfrm>
            <a:off x="5683250" y="5740400"/>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3034857480"/>
      </p:ext>
    </p:extLst>
  </p:cSld>
  <p:clrMapOvr>
    <a:masterClrMapping/>
  </p:clrMapOvr>
  <p:transition advClick="0" advTm="1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Oval 3"/>
          <p:cNvSpPr>
            <a:spLocks noChangeArrowheads="1"/>
          </p:cNvSpPr>
          <p:nvPr/>
        </p:nvSpPr>
        <p:spPr bwMode="auto">
          <a:xfrm>
            <a:off x="4032250" y="2882900"/>
            <a:ext cx="1079500" cy="1079500"/>
          </a:xfrm>
          <a:prstGeom prst="ellipse">
            <a:avLst/>
          </a:prstGeom>
          <a:solidFill>
            <a:srgbClr val="00FF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45443" name="AutoShape 4">
            <a:hlinkClick r:id="" action="ppaction://noaction" highlightClick="1"/>
          </p:cNvPr>
          <p:cNvSpPr>
            <a:spLocks noChangeArrowheads="1"/>
          </p:cNvSpPr>
          <p:nvPr/>
        </p:nvSpPr>
        <p:spPr bwMode="auto">
          <a:xfrm>
            <a:off x="2825750" y="5740400"/>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45444" name="AutoShape 5">
            <a:hlinkClick r:id="" action="ppaction://noaction" highlightClick="1"/>
          </p:cNvPr>
          <p:cNvSpPr>
            <a:spLocks noChangeArrowheads="1"/>
          </p:cNvSpPr>
          <p:nvPr/>
        </p:nvSpPr>
        <p:spPr bwMode="auto">
          <a:xfrm>
            <a:off x="5683250" y="5740400"/>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3667937235"/>
      </p:ext>
    </p:extLst>
  </p:cSld>
  <p:clrMapOvr>
    <a:masterClrMapping/>
  </p:clrMapOvr>
  <p:transition advClick="0" advTm="1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Oval 3"/>
          <p:cNvSpPr>
            <a:spLocks noChangeArrowheads="1"/>
          </p:cNvSpPr>
          <p:nvPr/>
        </p:nvSpPr>
        <p:spPr bwMode="auto">
          <a:xfrm>
            <a:off x="4032250" y="2882900"/>
            <a:ext cx="1079500" cy="10795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47491" name="AutoShape 4">
            <a:hlinkClick r:id="" action="ppaction://noaction" highlightClick="1"/>
          </p:cNvPr>
          <p:cNvSpPr>
            <a:spLocks noChangeArrowheads="1"/>
          </p:cNvSpPr>
          <p:nvPr/>
        </p:nvSpPr>
        <p:spPr bwMode="auto">
          <a:xfrm>
            <a:off x="2825750" y="5740400"/>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47492" name="AutoShape 5">
            <a:hlinkClick r:id="" action="ppaction://noaction" highlightClick="1"/>
          </p:cNvPr>
          <p:cNvSpPr>
            <a:spLocks noChangeArrowheads="1"/>
          </p:cNvSpPr>
          <p:nvPr/>
        </p:nvSpPr>
        <p:spPr bwMode="auto">
          <a:xfrm>
            <a:off x="5683250" y="5740400"/>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2268597995"/>
      </p:ext>
    </p:extLst>
  </p:cSld>
  <p:clrMapOvr>
    <a:masterClrMapping/>
  </p:clrMapOvr>
  <p:transition advClick="0" advTm="1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Oval 3"/>
          <p:cNvSpPr>
            <a:spLocks noChangeArrowheads="1"/>
          </p:cNvSpPr>
          <p:nvPr/>
        </p:nvSpPr>
        <p:spPr bwMode="auto">
          <a:xfrm>
            <a:off x="4032250" y="2882900"/>
            <a:ext cx="1079500" cy="107950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49539" name="AutoShape 4">
            <a:hlinkClick r:id="" action="ppaction://noaction" highlightClick="1"/>
          </p:cNvPr>
          <p:cNvSpPr>
            <a:spLocks noChangeArrowheads="1"/>
          </p:cNvSpPr>
          <p:nvPr/>
        </p:nvSpPr>
        <p:spPr bwMode="auto">
          <a:xfrm>
            <a:off x="2825750" y="5740400"/>
            <a:ext cx="622300" cy="558800"/>
          </a:xfrm>
          <a:prstGeom prst="actionButtonBlank">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449540" name="AutoShape 5">
            <a:hlinkClick r:id="" action="ppaction://noaction" highlightClick="1"/>
          </p:cNvPr>
          <p:cNvSpPr>
            <a:spLocks noChangeArrowheads="1"/>
          </p:cNvSpPr>
          <p:nvPr/>
        </p:nvSpPr>
        <p:spPr bwMode="auto">
          <a:xfrm>
            <a:off x="5683250" y="5740400"/>
            <a:ext cx="622300" cy="558800"/>
          </a:xfrm>
          <a:prstGeom prst="actionButtonBlank">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Tree>
    <p:extLst>
      <p:ext uri="{BB962C8B-B14F-4D97-AF65-F5344CB8AC3E}">
        <p14:creationId xmlns:p14="http://schemas.microsoft.com/office/powerpoint/2010/main" val="2968679007"/>
      </p:ext>
    </p:extLst>
  </p:cSld>
  <p:clrMapOvr>
    <a:masterClrMapping/>
  </p:clrMapOvr>
  <p:transition advClick="0" advTm="1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ChangeArrowheads="1"/>
          </p:cNvSpPr>
          <p:nvPr/>
        </p:nvSpPr>
        <p:spPr bwMode="auto">
          <a:xfrm>
            <a:off x="2239963" y="342900"/>
            <a:ext cx="4625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it-IT" altLang="it-IT" sz="4400">
                <a:solidFill>
                  <a:srgbClr val="3333CC"/>
                </a:solidFill>
                <a:latin typeface="Arial" panose="020B0604020202020204" pitchFamily="34" charset="0"/>
              </a:rPr>
              <a:t>metodo sottrattivo</a:t>
            </a:r>
          </a:p>
        </p:txBody>
      </p:sp>
      <p:sp>
        <p:nvSpPr>
          <p:cNvPr id="167939" name="Rectangle 3"/>
          <p:cNvSpPr>
            <a:spLocks noChangeArrowheads="1"/>
          </p:cNvSpPr>
          <p:nvPr/>
        </p:nvSpPr>
        <p:spPr bwMode="auto">
          <a:xfrm>
            <a:off x="544513" y="1720850"/>
            <a:ext cx="8054975"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rgbClr val="3333CC"/>
              </a:buClr>
              <a:buFont typeface="Wingdings" panose="05000000000000000000" pitchFamily="2" charset="2"/>
              <a:buChar char="§"/>
            </a:pPr>
            <a:r>
              <a:rPr lang="it-IT" altLang="it-IT" sz="2800">
                <a:solidFill>
                  <a:srgbClr val="000000"/>
                </a:solidFill>
                <a:latin typeface="Arial" panose="020B0604020202020204" pitchFamily="34" charset="0"/>
              </a:rPr>
              <a:t>se il TR riflette la durata di una </a:t>
            </a:r>
            <a:r>
              <a:rPr lang="it-IT" altLang="it-IT" sz="2800">
                <a:solidFill>
                  <a:srgbClr val="3333CC"/>
                </a:solidFill>
                <a:latin typeface="Arial" panose="020B0604020202020204" pitchFamily="34" charset="0"/>
              </a:rPr>
              <a:t>sequenza</a:t>
            </a:r>
            <a:r>
              <a:rPr lang="it-IT" altLang="it-IT" sz="2800">
                <a:solidFill>
                  <a:srgbClr val="000000"/>
                </a:solidFill>
                <a:latin typeface="Arial" panose="020B0604020202020204" pitchFamily="34" charset="0"/>
              </a:rPr>
              <a:t> di processi mentali </a:t>
            </a:r>
            <a:r>
              <a:rPr lang="it-IT" altLang="it-IT" sz="2800">
                <a:solidFill>
                  <a:srgbClr val="3333CC"/>
                </a:solidFill>
                <a:latin typeface="Arial" panose="020B0604020202020204" pitchFamily="34" charset="0"/>
              </a:rPr>
              <a:t>discreti</a:t>
            </a:r>
            <a:r>
              <a:rPr lang="it-IT" altLang="it-IT" sz="2800">
                <a:solidFill>
                  <a:srgbClr val="000000"/>
                </a:solidFill>
                <a:latin typeface="Arial" panose="020B0604020202020204" pitchFamily="34" charset="0"/>
              </a:rPr>
              <a:t>, non sovrapposti</a:t>
            </a:r>
          </a:p>
          <a:p>
            <a:pPr>
              <a:spcBef>
                <a:spcPct val="50000"/>
              </a:spcBef>
              <a:buClr>
                <a:srgbClr val="3333CC"/>
              </a:buClr>
              <a:buFont typeface="Wingdings" panose="05000000000000000000" pitchFamily="2" charset="2"/>
              <a:buChar char="§"/>
            </a:pPr>
            <a:r>
              <a:rPr lang="it-IT" altLang="it-IT" sz="2800">
                <a:solidFill>
                  <a:srgbClr val="000000"/>
                </a:solidFill>
                <a:latin typeface="Arial" panose="020B0604020202020204" pitchFamily="34" charset="0"/>
              </a:rPr>
              <a:t>e se possiamo trovare una coppia di compiti tale per cui il </a:t>
            </a:r>
            <a:r>
              <a:rPr lang="it-IT" altLang="it-IT" sz="2800" i="1">
                <a:solidFill>
                  <a:srgbClr val="3333CC"/>
                </a:solidFill>
                <a:latin typeface="Arial" panose="020B0604020202020204" pitchFamily="34" charset="0"/>
              </a:rPr>
              <a:t>Compito</a:t>
            </a:r>
            <a:r>
              <a:rPr lang="it-IT" altLang="it-IT" sz="2800">
                <a:solidFill>
                  <a:srgbClr val="3333CC"/>
                </a:solidFill>
                <a:latin typeface="Arial" panose="020B0604020202020204" pitchFamily="34" charset="0"/>
              </a:rPr>
              <a:t> </a:t>
            </a:r>
            <a:r>
              <a:rPr lang="it-IT" altLang="it-IT" sz="2800" i="1">
                <a:solidFill>
                  <a:srgbClr val="3333CC"/>
                </a:solidFill>
                <a:latin typeface="Arial" panose="020B0604020202020204" pitchFamily="34" charset="0"/>
              </a:rPr>
              <a:t>A</a:t>
            </a:r>
            <a:r>
              <a:rPr lang="it-IT" altLang="it-IT" sz="2800">
                <a:solidFill>
                  <a:srgbClr val="000000"/>
                </a:solidFill>
                <a:latin typeface="Arial" panose="020B0604020202020204" pitchFamily="34" charset="0"/>
              </a:rPr>
              <a:t> è costituito da tutti          gli stadi che compongono il </a:t>
            </a:r>
            <a:r>
              <a:rPr lang="it-IT" altLang="it-IT" sz="2800" i="1">
                <a:solidFill>
                  <a:srgbClr val="3333CC"/>
                </a:solidFill>
                <a:latin typeface="Arial" panose="020B0604020202020204" pitchFamily="34" charset="0"/>
              </a:rPr>
              <a:t>Compito</a:t>
            </a:r>
            <a:r>
              <a:rPr lang="it-IT" altLang="it-IT" sz="2800">
                <a:solidFill>
                  <a:srgbClr val="3333CC"/>
                </a:solidFill>
                <a:latin typeface="Arial" panose="020B0604020202020204" pitchFamily="34" charset="0"/>
              </a:rPr>
              <a:t> </a:t>
            </a:r>
            <a:r>
              <a:rPr lang="it-IT" altLang="it-IT" sz="2800" i="1">
                <a:solidFill>
                  <a:srgbClr val="3333CC"/>
                </a:solidFill>
                <a:latin typeface="Arial" panose="020B0604020202020204" pitchFamily="34" charset="0"/>
              </a:rPr>
              <a:t>B</a:t>
            </a:r>
            <a:r>
              <a:rPr lang="it-IT" altLang="it-IT" sz="2800">
                <a:solidFill>
                  <a:srgbClr val="000000"/>
                </a:solidFill>
                <a:latin typeface="Arial" panose="020B0604020202020204" pitchFamily="34" charset="0"/>
              </a:rPr>
              <a:t>                      + uno stadio addizionale</a:t>
            </a:r>
          </a:p>
          <a:p>
            <a:pPr>
              <a:spcBef>
                <a:spcPct val="50000"/>
              </a:spcBef>
              <a:buClr>
                <a:srgbClr val="3333CC"/>
              </a:buClr>
              <a:buFont typeface="Wingdings" panose="05000000000000000000" pitchFamily="2" charset="2"/>
              <a:buChar char="§"/>
            </a:pPr>
            <a:r>
              <a:rPr lang="it-IT" altLang="it-IT" sz="2800">
                <a:solidFill>
                  <a:srgbClr val="000000"/>
                </a:solidFill>
                <a:latin typeface="Arial" panose="020B0604020202020204" pitchFamily="34" charset="0"/>
              </a:rPr>
              <a:t>allora…</a:t>
            </a:r>
          </a:p>
          <a:p>
            <a:pPr>
              <a:spcBef>
                <a:spcPct val="50000"/>
              </a:spcBef>
              <a:buClr>
                <a:srgbClr val="3333CC"/>
              </a:buClr>
              <a:buFont typeface="Wingdings" panose="05000000000000000000" pitchFamily="2" charset="2"/>
              <a:buChar char="§"/>
            </a:pPr>
            <a:endParaRPr lang="it-IT" altLang="it-IT" sz="2800">
              <a:solidFill>
                <a:srgbClr val="000000"/>
              </a:solidFill>
              <a:latin typeface="Arial" panose="020B0604020202020204" pitchFamily="34" charset="0"/>
            </a:endParaRPr>
          </a:p>
        </p:txBody>
      </p:sp>
    </p:spTree>
    <p:extLst>
      <p:ext uri="{BB962C8B-B14F-4D97-AF65-F5344CB8AC3E}">
        <p14:creationId xmlns:p14="http://schemas.microsoft.com/office/powerpoint/2010/main" val="159165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wipe(up)">
                                      <p:cBhvr>
                                        <p:cTn id="7" dur="500"/>
                                        <p:tgtEl>
                                          <p:spTgt spid="167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wipe(up)">
                                      <p:cBhvr>
                                        <p:cTn id="12" dur="500"/>
                                        <p:tgtEl>
                                          <p:spTgt spid="167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39">
                                            <p:txEl>
                                              <p:pRg st="2" end="2"/>
                                            </p:txEl>
                                          </p:spTgt>
                                        </p:tgtEl>
                                        <p:attrNameLst>
                                          <p:attrName>style.visibility</p:attrName>
                                        </p:attrNameLst>
                                      </p:cBhvr>
                                      <p:to>
                                        <p:strVal val="visible"/>
                                      </p:to>
                                    </p:set>
                                    <p:animEffect transition="in" filter="wipe(up)">
                                      <p:cBhvr>
                                        <p:cTn id="17" dur="500"/>
                                        <p:tgtEl>
                                          <p:spTgt spid="167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005013" y="295275"/>
            <a:ext cx="512921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it-IT" sz="3700">
                <a:solidFill>
                  <a:schemeClr val="accent2"/>
                </a:solidFill>
                <a:latin typeface="Arial" panose="020B0604020202020204" pitchFamily="34" charset="0"/>
              </a:rPr>
              <a:t>assenza di correlazione</a:t>
            </a:r>
          </a:p>
        </p:txBody>
      </p:sp>
      <p:grpSp>
        <p:nvGrpSpPr>
          <p:cNvPr id="193539" name="Group 3"/>
          <p:cNvGrpSpPr>
            <a:grpSpLocks/>
          </p:cNvGrpSpPr>
          <p:nvPr/>
        </p:nvGrpSpPr>
        <p:grpSpPr bwMode="auto">
          <a:xfrm>
            <a:off x="3019425" y="1698625"/>
            <a:ext cx="3438525" cy="3190875"/>
            <a:chOff x="1902" y="1070"/>
            <a:chExt cx="2166" cy="2010"/>
          </a:xfrm>
        </p:grpSpPr>
        <p:sp>
          <p:nvSpPr>
            <p:cNvPr id="193540" name="Oval 4"/>
            <p:cNvSpPr>
              <a:spLocks noChangeArrowheads="1"/>
            </p:cNvSpPr>
            <p:nvPr/>
          </p:nvSpPr>
          <p:spPr bwMode="auto">
            <a:xfrm>
              <a:off x="1902" y="1274"/>
              <a:ext cx="54" cy="54"/>
            </a:xfrm>
            <a:prstGeom prst="ellipse">
              <a:avLst/>
            </a:prstGeom>
            <a:solidFill>
              <a:srgbClr val="000000"/>
            </a:solidFill>
            <a:ln w="9525">
              <a:solidFill>
                <a:srgbClr val="808080"/>
              </a:solidFill>
              <a:round/>
              <a:headEnd/>
              <a:tailEnd/>
            </a:ln>
          </p:spPr>
          <p:txBody>
            <a:bodyPr/>
            <a:lstStyle/>
            <a:p>
              <a:endParaRPr lang="it-IT"/>
            </a:p>
          </p:txBody>
        </p:sp>
        <p:sp>
          <p:nvSpPr>
            <p:cNvPr id="193541" name="Oval 5"/>
            <p:cNvSpPr>
              <a:spLocks noChangeArrowheads="1"/>
            </p:cNvSpPr>
            <p:nvPr/>
          </p:nvSpPr>
          <p:spPr bwMode="auto">
            <a:xfrm>
              <a:off x="1902" y="2900"/>
              <a:ext cx="54" cy="54"/>
            </a:xfrm>
            <a:prstGeom prst="ellipse">
              <a:avLst/>
            </a:prstGeom>
            <a:solidFill>
              <a:srgbClr val="000000"/>
            </a:solidFill>
            <a:ln w="9525">
              <a:solidFill>
                <a:srgbClr val="808080"/>
              </a:solidFill>
              <a:round/>
              <a:headEnd/>
              <a:tailEnd/>
            </a:ln>
          </p:spPr>
          <p:txBody>
            <a:bodyPr/>
            <a:lstStyle/>
            <a:p>
              <a:endParaRPr lang="it-IT"/>
            </a:p>
          </p:txBody>
        </p:sp>
        <p:sp>
          <p:nvSpPr>
            <p:cNvPr id="193542" name="Oval 6"/>
            <p:cNvSpPr>
              <a:spLocks noChangeArrowheads="1"/>
            </p:cNvSpPr>
            <p:nvPr/>
          </p:nvSpPr>
          <p:spPr bwMode="auto">
            <a:xfrm>
              <a:off x="1902"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3543" name="Oval 7"/>
            <p:cNvSpPr>
              <a:spLocks noChangeArrowheads="1"/>
            </p:cNvSpPr>
            <p:nvPr/>
          </p:nvSpPr>
          <p:spPr bwMode="auto">
            <a:xfrm>
              <a:off x="2136"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3544" name="Oval 8"/>
            <p:cNvSpPr>
              <a:spLocks noChangeArrowheads="1"/>
            </p:cNvSpPr>
            <p:nvPr/>
          </p:nvSpPr>
          <p:spPr bwMode="auto">
            <a:xfrm>
              <a:off x="2136"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3545" name="Oval 9"/>
            <p:cNvSpPr>
              <a:spLocks noChangeArrowheads="1"/>
            </p:cNvSpPr>
            <p:nvPr/>
          </p:nvSpPr>
          <p:spPr bwMode="auto">
            <a:xfrm>
              <a:off x="2370" y="2702"/>
              <a:ext cx="54" cy="54"/>
            </a:xfrm>
            <a:prstGeom prst="ellipse">
              <a:avLst/>
            </a:prstGeom>
            <a:solidFill>
              <a:srgbClr val="000000"/>
            </a:solidFill>
            <a:ln w="9525">
              <a:solidFill>
                <a:srgbClr val="808080"/>
              </a:solidFill>
              <a:round/>
              <a:headEnd/>
              <a:tailEnd/>
            </a:ln>
          </p:spPr>
          <p:txBody>
            <a:bodyPr/>
            <a:lstStyle/>
            <a:p>
              <a:endParaRPr lang="it-IT"/>
            </a:p>
          </p:txBody>
        </p:sp>
        <p:sp>
          <p:nvSpPr>
            <p:cNvPr id="193546" name="Oval 10"/>
            <p:cNvSpPr>
              <a:spLocks noChangeArrowheads="1"/>
            </p:cNvSpPr>
            <p:nvPr/>
          </p:nvSpPr>
          <p:spPr bwMode="auto">
            <a:xfrm>
              <a:off x="2370" y="2288"/>
              <a:ext cx="54" cy="54"/>
            </a:xfrm>
            <a:prstGeom prst="ellipse">
              <a:avLst/>
            </a:prstGeom>
            <a:solidFill>
              <a:srgbClr val="000000"/>
            </a:solidFill>
            <a:ln w="9525">
              <a:solidFill>
                <a:srgbClr val="808080"/>
              </a:solidFill>
              <a:round/>
              <a:headEnd/>
              <a:tailEnd/>
            </a:ln>
          </p:spPr>
          <p:txBody>
            <a:bodyPr/>
            <a:lstStyle/>
            <a:p>
              <a:endParaRPr lang="it-IT"/>
            </a:p>
          </p:txBody>
        </p:sp>
        <p:sp>
          <p:nvSpPr>
            <p:cNvPr id="193547" name="Oval 11"/>
            <p:cNvSpPr>
              <a:spLocks noChangeArrowheads="1"/>
            </p:cNvSpPr>
            <p:nvPr/>
          </p:nvSpPr>
          <p:spPr bwMode="auto">
            <a:xfrm>
              <a:off x="2370"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3548" name="Oval 12"/>
            <p:cNvSpPr>
              <a:spLocks noChangeArrowheads="1"/>
            </p:cNvSpPr>
            <p:nvPr/>
          </p:nvSpPr>
          <p:spPr bwMode="auto">
            <a:xfrm>
              <a:off x="2604"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3549" name="Oval 13"/>
            <p:cNvSpPr>
              <a:spLocks noChangeArrowheads="1"/>
            </p:cNvSpPr>
            <p:nvPr/>
          </p:nvSpPr>
          <p:spPr bwMode="auto">
            <a:xfrm>
              <a:off x="2604"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3550" name="Oval 14"/>
            <p:cNvSpPr>
              <a:spLocks noChangeArrowheads="1"/>
            </p:cNvSpPr>
            <p:nvPr/>
          </p:nvSpPr>
          <p:spPr bwMode="auto">
            <a:xfrm>
              <a:off x="2604"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3551" name="Oval 15"/>
            <p:cNvSpPr>
              <a:spLocks noChangeArrowheads="1"/>
            </p:cNvSpPr>
            <p:nvPr/>
          </p:nvSpPr>
          <p:spPr bwMode="auto">
            <a:xfrm>
              <a:off x="2844" y="2192"/>
              <a:ext cx="54" cy="54"/>
            </a:xfrm>
            <a:prstGeom prst="ellipse">
              <a:avLst/>
            </a:prstGeom>
            <a:solidFill>
              <a:srgbClr val="000000"/>
            </a:solidFill>
            <a:ln w="9525">
              <a:solidFill>
                <a:srgbClr val="808080"/>
              </a:solidFill>
              <a:round/>
              <a:headEnd/>
              <a:tailEnd/>
            </a:ln>
          </p:spPr>
          <p:txBody>
            <a:bodyPr/>
            <a:lstStyle/>
            <a:p>
              <a:endParaRPr lang="it-IT"/>
            </a:p>
          </p:txBody>
        </p:sp>
        <p:sp>
          <p:nvSpPr>
            <p:cNvPr id="193552" name="Oval 16"/>
            <p:cNvSpPr>
              <a:spLocks noChangeArrowheads="1"/>
            </p:cNvSpPr>
            <p:nvPr/>
          </p:nvSpPr>
          <p:spPr bwMode="auto">
            <a:xfrm>
              <a:off x="2844"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3553" name="Oval 17"/>
            <p:cNvSpPr>
              <a:spLocks noChangeArrowheads="1"/>
            </p:cNvSpPr>
            <p:nvPr/>
          </p:nvSpPr>
          <p:spPr bwMode="auto">
            <a:xfrm>
              <a:off x="2844"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3554" name="Oval 18"/>
            <p:cNvSpPr>
              <a:spLocks noChangeArrowheads="1"/>
            </p:cNvSpPr>
            <p:nvPr/>
          </p:nvSpPr>
          <p:spPr bwMode="auto">
            <a:xfrm>
              <a:off x="3078" y="1526"/>
              <a:ext cx="54" cy="54"/>
            </a:xfrm>
            <a:prstGeom prst="ellipse">
              <a:avLst/>
            </a:prstGeom>
            <a:solidFill>
              <a:srgbClr val="000000"/>
            </a:solidFill>
            <a:ln w="9525">
              <a:solidFill>
                <a:srgbClr val="808080"/>
              </a:solidFill>
              <a:round/>
              <a:headEnd/>
              <a:tailEnd/>
            </a:ln>
          </p:spPr>
          <p:txBody>
            <a:bodyPr/>
            <a:lstStyle/>
            <a:p>
              <a:endParaRPr lang="it-IT"/>
            </a:p>
          </p:txBody>
        </p:sp>
        <p:sp>
          <p:nvSpPr>
            <p:cNvPr id="193555" name="Oval 19"/>
            <p:cNvSpPr>
              <a:spLocks noChangeArrowheads="1"/>
            </p:cNvSpPr>
            <p:nvPr/>
          </p:nvSpPr>
          <p:spPr bwMode="auto">
            <a:xfrm>
              <a:off x="3078" y="1484"/>
              <a:ext cx="54" cy="54"/>
            </a:xfrm>
            <a:prstGeom prst="ellipse">
              <a:avLst/>
            </a:prstGeom>
            <a:solidFill>
              <a:srgbClr val="000000"/>
            </a:solidFill>
            <a:ln w="9525">
              <a:solidFill>
                <a:srgbClr val="808080"/>
              </a:solidFill>
              <a:round/>
              <a:headEnd/>
              <a:tailEnd/>
            </a:ln>
          </p:spPr>
          <p:txBody>
            <a:bodyPr/>
            <a:lstStyle/>
            <a:p>
              <a:endParaRPr lang="it-IT"/>
            </a:p>
          </p:txBody>
        </p:sp>
        <p:sp>
          <p:nvSpPr>
            <p:cNvPr id="193556" name="Oval 20"/>
            <p:cNvSpPr>
              <a:spLocks noChangeArrowheads="1"/>
            </p:cNvSpPr>
            <p:nvPr/>
          </p:nvSpPr>
          <p:spPr bwMode="auto">
            <a:xfrm>
              <a:off x="3078"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3557" name="Oval 21"/>
            <p:cNvSpPr>
              <a:spLocks noChangeArrowheads="1"/>
            </p:cNvSpPr>
            <p:nvPr/>
          </p:nvSpPr>
          <p:spPr bwMode="auto">
            <a:xfrm>
              <a:off x="3312" y="2534"/>
              <a:ext cx="54" cy="54"/>
            </a:xfrm>
            <a:prstGeom prst="ellipse">
              <a:avLst/>
            </a:prstGeom>
            <a:solidFill>
              <a:srgbClr val="000000"/>
            </a:solidFill>
            <a:ln w="9525">
              <a:solidFill>
                <a:srgbClr val="808080"/>
              </a:solidFill>
              <a:round/>
              <a:headEnd/>
              <a:tailEnd/>
            </a:ln>
          </p:spPr>
          <p:txBody>
            <a:bodyPr/>
            <a:lstStyle/>
            <a:p>
              <a:endParaRPr lang="it-IT"/>
            </a:p>
          </p:txBody>
        </p:sp>
        <p:sp>
          <p:nvSpPr>
            <p:cNvPr id="193558" name="Oval 22"/>
            <p:cNvSpPr>
              <a:spLocks noChangeArrowheads="1"/>
            </p:cNvSpPr>
            <p:nvPr/>
          </p:nvSpPr>
          <p:spPr bwMode="auto">
            <a:xfrm>
              <a:off x="3312" y="1682"/>
              <a:ext cx="54" cy="54"/>
            </a:xfrm>
            <a:prstGeom prst="ellipse">
              <a:avLst/>
            </a:prstGeom>
            <a:solidFill>
              <a:srgbClr val="000000"/>
            </a:solidFill>
            <a:ln w="9525">
              <a:solidFill>
                <a:srgbClr val="808080"/>
              </a:solidFill>
              <a:round/>
              <a:headEnd/>
              <a:tailEnd/>
            </a:ln>
          </p:spPr>
          <p:txBody>
            <a:bodyPr/>
            <a:lstStyle/>
            <a:p>
              <a:endParaRPr lang="it-IT"/>
            </a:p>
          </p:txBody>
        </p:sp>
        <p:sp>
          <p:nvSpPr>
            <p:cNvPr id="193559" name="Oval 23"/>
            <p:cNvSpPr>
              <a:spLocks noChangeArrowheads="1"/>
            </p:cNvSpPr>
            <p:nvPr/>
          </p:nvSpPr>
          <p:spPr bwMode="auto">
            <a:xfrm>
              <a:off x="3312"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3560" name="Oval 24"/>
            <p:cNvSpPr>
              <a:spLocks noChangeArrowheads="1"/>
            </p:cNvSpPr>
            <p:nvPr/>
          </p:nvSpPr>
          <p:spPr bwMode="auto">
            <a:xfrm>
              <a:off x="3546" y="3020"/>
              <a:ext cx="54" cy="54"/>
            </a:xfrm>
            <a:prstGeom prst="ellipse">
              <a:avLst/>
            </a:prstGeom>
            <a:solidFill>
              <a:srgbClr val="000000"/>
            </a:solidFill>
            <a:ln w="9525">
              <a:solidFill>
                <a:srgbClr val="808080"/>
              </a:solidFill>
              <a:round/>
              <a:headEnd/>
              <a:tailEnd/>
            </a:ln>
          </p:spPr>
          <p:txBody>
            <a:bodyPr/>
            <a:lstStyle/>
            <a:p>
              <a:endParaRPr lang="it-IT"/>
            </a:p>
          </p:txBody>
        </p:sp>
        <p:sp>
          <p:nvSpPr>
            <p:cNvPr id="193561" name="Oval 25"/>
            <p:cNvSpPr>
              <a:spLocks noChangeArrowheads="1"/>
            </p:cNvSpPr>
            <p:nvPr/>
          </p:nvSpPr>
          <p:spPr bwMode="auto">
            <a:xfrm>
              <a:off x="3546" y="1742"/>
              <a:ext cx="54" cy="54"/>
            </a:xfrm>
            <a:prstGeom prst="ellipse">
              <a:avLst/>
            </a:prstGeom>
            <a:solidFill>
              <a:srgbClr val="000000"/>
            </a:solidFill>
            <a:ln w="9525">
              <a:solidFill>
                <a:srgbClr val="808080"/>
              </a:solidFill>
              <a:round/>
              <a:headEnd/>
              <a:tailEnd/>
            </a:ln>
          </p:spPr>
          <p:txBody>
            <a:bodyPr/>
            <a:lstStyle/>
            <a:p>
              <a:endParaRPr lang="it-IT"/>
            </a:p>
          </p:txBody>
        </p:sp>
        <p:sp>
          <p:nvSpPr>
            <p:cNvPr id="193562" name="Oval 26"/>
            <p:cNvSpPr>
              <a:spLocks noChangeArrowheads="1"/>
            </p:cNvSpPr>
            <p:nvPr/>
          </p:nvSpPr>
          <p:spPr bwMode="auto">
            <a:xfrm>
              <a:off x="3546" y="2420"/>
              <a:ext cx="54" cy="54"/>
            </a:xfrm>
            <a:prstGeom prst="ellipse">
              <a:avLst/>
            </a:prstGeom>
            <a:solidFill>
              <a:srgbClr val="000000"/>
            </a:solidFill>
            <a:ln w="9525">
              <a:solidFill>
                <a:srgbClr val="808080"/>
              </a:solidFill>
              <a:round/>
              <a:headEnd/>
              <a:tailEnd/>
            </a:ln>
          </p:spPr>
          <p:txBody>
            <a:bodyPr/>
            <a:lstStyle/>
            <a:p>
              <a:endParaRPr lang="it-IT"/>
            </a:p>
          </p:txBody>
        </p:sp>
        <p:sp>
          <p:nvSpPr>
            <p:cNvPr id="193563" name="Oval 27"/>
            <p:cNvSpPr>
              <a:spLocks noChangeArrowheads="1"/>
            </p:cNvSpPr>
            <p:nvPr/>
          </p:nvSpPr>
          <p:spPr bwMode="auto">
            <a:xfrm>
              <a:off x="3780" y="2828"/>
              <a:ext cx="54" cy="54"/>
            </a:xfrm>
            <a:prstGeom prst="ellipse">
              <a:avLst/>
            </a:prstGeom>
            <a:solidFill>
              <a:srgbClr val="000000"/>
            </a:solidFill>
            <a:ln w="9525">
              <a:solidFill>
                <a:srgbClr val="808080"/>
              </a:solidFill>
              <a:round/>
              <a:headEnd/>
              <a:tailEnd/>
            </a:ln>
          </p:spPr>
          <p:txBody>
            <a:bodyPr/>
            <a:lstStyle/>
            <a:p>
              <a:endParaRPr lang="it-IT"/>
            </a:p>
          </p:txBody>
        </p:sp>
        <p:sp>
          <p:nvSpPr>
            <p:cNvPr id="193564" name="Oval 28"/>
            <p:cNvSpPr>
              <a:spLocks noChangeArrowheads="1"/>
            </p:cNvSpPr>
            <p:nvPr/>
          </p:nvSpPr>
          <p:spPr bwMode="auto">
            <a:xfrm>
              <a:off x="3780" y="2666"/>
              <a:ext cx="54" cy="54"/>
            </a:xfrm>
            <a:prstGeom prst="ellipse">
              <a:avLst/>
            </a:prstGeom>
            <a:solidFill>
              <a:srgbClr val="000000"/>
            </a:solidFill>
            <a:ln w="9525">
              <a:solidFill>
                <a:srgbClr val="808080"/>
              </a:solidFill>
              <a:round/>
              <a:headEnd/>
              <a:tailEnd/>
            </a:ln>
          </p:spPr>
          <p:txBody>
            <a:bodyPr/>
            <a:lstStyle/>
            <a:p>
              <a:endParaRPr lang="it-IT"/>
            </a:p>
          </p:txBody>
        </p:sp>
        <p:sp>
          <p:nvSpPr>
            <p:cNvPr id="193565" name="Oval 29"/>
            <p:cNvSpPr>
              <a:spLocks noChangeArrowheads="1"/>
            </p:cNvSpPr>
            <p:nvPr/>
          </p:nvSpPr>
          <p:spPr bwMode="auto">
            <a:xfrm>
              <a:off x="3780"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3566" name="Oval 30"/>
            <p:cNvSpPr>
              <a:spLocks noChangeArrowheads="1"/>
            </p:cNvSpPr>
            <p:nvPr/>
          </p:nvSpPr>
          <p:spPr bwMode="auto">
            <a:xfrm>
              <a:off x="4014" y="2480"/>
              <a:ext cx="54" cy="54"/>
            </a:xfrm>
            <a:prstGeom prst="ellipse">
              <a:avLst/>
            </a:prstGeom>
            <a:solidFill>
              <a:srgbClr val="000000"/>
            </a:solidFill>
            <a:ln w="9525">
              <a:solidFill>
                <a:srgbClr val="808080"/>
              </a:solidFill>
              <a:round/>
              <a:headEnd/>
              <a:tailEnd/>
            </a:ln>
          </p:spPr>
          <p:txBody>
            <a:bodyPr/>
            <a:lstStyle/>
            <a:p>
              <a:endParaRPr lang="it-IT"/>
            </a:p>
          </p:txBody>
        </p:sp>
        <p:sp>
          <p:nvSpPr>
            <p:cNvPr id="193567" name="Oval 31"/>
            <p:cNvSpPr>
              <a:spLocks noChangeArrowheads="1"/>
            </p:cNvSpPr>
            <p:nvPr/>
          </p:nvSpPr>
          <p:spPr bwMode="auto">
            <a:xfrm>
              <a:off x="4014" y="1070"/>
              <a:ext cx="54" cy="54"/>
            </a:xfrm>
            <a:prstGeom prst="ellipse">
              <a:avLst/>
            </a:prstGeom>
            <a:solidFill>
              <a:srgbClr val="000000"/>
            </a:solidFill>
            <a:ln w="9525">
              <a:solidFill>
                <a:srgbClr val="808080"/>
              </a:solidFill>
              <a:round/>
              <a:headEnd/>
              <a:tailEnd/>
            </a:ln>
          </p:spPr>
          <p:txBody>
            <a:bodyPr/>
            <a:lstStyle/>
            <a:p>
              <a:endParaRPr lang="it-IT"/>
            </a:p>
          </p:txBody>
        </p:sp>
        <p:sp>
          <p:nvSpPr>
            <p:cNvPr id="193568" name="Oval 32"/>
            <p:cNvSpPr>
              <a:spLocks noChangeArrowheads="1"/>
            </p:cNvSpPr>
            <p:nvPr/>
          </p:nvSpPr>
          <p:spPr bwMode="auto">
            <a:xfrm>
              <a:off x="4014" y="2858"/>
              <a:ext cx="54" cy="54"/>
            </a:xfrm>
            <a:prstGeom prst="ellipse">
              <a:avLst/>
            </a:prstGeom>
            <a:solidFill>
              <a:srgbClr val="000000"/>
            </a:solidFill>
            <a:ln w="9525">
              <a:solidFill>
                <a:srgbClr val="808080"/>
              </a:solidFill>
              <a:round/>
              <a:headEnd/>
              <a:tailEnd/>
            </a:ln>
          </p:spPr>
          <p:txBody>
            <a:bodyPr/>
            <a:lstStyle/>
            <a:p>
              <a:endParaRPr lang="it-IT"/>
            </a:p>
          </p:txBody>
        </p:sp>
      </p:grpSp>
      <p:grpSp>
        <p:nvGrpSpPr>
          <p:cNvPr id="193569" name="Group 33"/>
          <p:cNvGrpSpPr>
            <a:grpSpLocks/>
          </p:cNvGrpSpPr>
          <p:nvPr/>
        </p:nvGrpSpPr>
        <p:grpSpPr bwMode="auto">
          <a:xfrm>
            <a:off x="1425575" y="1641475"/>
            <a:ext cx="5086350" cy="4283075"/>
            <a:chOff x="898" y="1034"/>
            <a:chExt cx="3204" cy="2698"/>
          </a:xfrm>
        </p:grpSpPr>
        <p:sp>
          <p:nvSpPr>
            <p:cNvPr id="193570" name="Rectangle 34"/>
            <p:cNvSpPr>
              <a:spLocks noChangeArrowheads="1"/>
            </p:cNvSpPr>
            <p:nvPr/>
          </p:nvSpPr>
          <p:spPr bwMode="auto">
            <a:xfrm rot="16200000">
              <a:off x="482" y="2005"/>
              <a:ext cx="11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b="1">
                  <a:latin typeface="Arial" panose="020B0604020202020204" pitchFamily="34" charset="0"/>
                </a:rPr>
                <a:t>voto esami</a:t>
              </a:r>
            </a:p>
          </p:txBody>
        </p:sp>
        <p:sp>
          <p:nvSpPr>
            <p:cNvPr id="193571" name="Rectangle 35"/>
            <p:cNvSpPr>
              <a:spLocks noChangeArrowheads="1"/>
            </p:cNvSpPr>
            <p:nvPr/>
          </p:nvSpPr>
          <p:spPr bwMode="auto">
            <a:xfrm>
              <a:off x="1662" y="3444"/>
              <a:ext cx="24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b="1">
                  <a:latin typeface="Arial" panose="020B0604020202020204" pitchFamily="34" charset="0"/>
                </a:rPr>
                <a:t>successo economico (%)</a:t>
              </a:r>
            </a:p>
          </p:txBody>
        </p:sp>
        <p:sp>
          <p:nvSpPr>
            <p:cNvPr id="193572" name="Rectangle 36"/>
            <p:cNvSpPr>
              <a:spLocks noChangeArrowheads="1"/>
            </p:cNvSpPr>
            <p:nvPr/>
          </p:nvSpPr>
          <p:spPr bwMode="auto">
            <a:xfrm>
              <a:off x="1698" y="1100"/>
              <a:ext cx="2346"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93573" name="Rectangle 37"/>
            <p:cNvSpPr>
              <a:spLocks noChangeArrowheads="1"/>
            </p:cNvSpPr>
            <p:nvPr/>
          </p:nvSpPr>
          <p:spPr bwMode="auto">
            <a:xfrm>
              <a:off x="1698" y="1100"/>
              <a:ext cx="2346" cy="195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3574" name="Line 38"/>
            <p:cNvSpPr>
              <a:spLocks noChangeShapeType="1"/>
            </p:cNvSpPr>
            <p:nvPr/>
          </p:nvSpPr>
          <p:spPr bwMode="auto">
            <a:xfrm>
              <a:off x="1698" y="1100"/>
              <a:ext cx="1" cy="19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75" name="Line 39"/>
            <p:cNvSpPr>
              <a:spLocks noChangeShapeType="1"/>
            </p:cNvSpPr>
            <p:nvPr/>
          </p:nvSpPr>
          <p:spPr bwMode="auto">
            <a:xfrm>
              <a:off x="1698" y="3056"/>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76" name="Line 40"/>
            <p:cNvSpPr>
              <a:spLocks noChangeShapeType="1"/>
            </p:cNvSpPr>
            <p:nvPr/>
          </p:nvSpPr>
          <p:spPr bwMode="auto">
            <a:xfrm>
              <a:off x="1698" y="2732"/>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77" name="Line 41"/>
            <p:cNvSpPr>
              <a:spLocks noChangeShapeType="1"/>
            </p:cNvSpPr>
            <p:nvPr/>
          </p:nvSpPr>
          <p:spPr bwMode="auto">
            <a:xfrm>
              <a:off x="1698" y="2402"/>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78" name="Line 42"/>
            <p:cNvSpPr>
              <a:spLocks noChangeShapeType="1"/>
            </p:cNvSpPr>
            <p:nvPr/>
          </p:nvSpPr>
          <p:spPr bwMode="auto">
            <a:xfrm>
              <a:off x="1698" y="2078"/>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79" name="Line 43"/>
            <p:cNvSpPr>
              <a:spLocks noChangeShapeType="1"/>
            </p:cNvSpPr>
            <p:nvPr/>
          </p:nvSpPr>
          <p:spPr bwMode="auto">
            <a:xfrm>
              <a:off x="1698" y="1754"/>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80" name="Line 44"/>
            <p:cNvSpPr>
              <a:spLocks noChangeShapeType="1"/>
            </p:cNvSpPr>
            <p:nvPr/>
          </p:nvSpPr>
          <p:spPr bwMode="auto">
            <a:xfrm>
              <a:off x="1698" y="1424"/>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81" name="Line 45"/>
            <p:cNvSpPr>
              <a:spLocks noChangeShapeType="1"/>
            </p:cNvSpPr>
            <p:nvPr/>
          </p:nvSpPr>
          <p:spPr bwMode="auto">
            <a:xfrm>
              <a:off x="1698" y="1100"/>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82" name="Line 46"/>
            <p:cNvSpPr>
              <a:spLocks noChangeShapeType="1"/>
            </p:cNvSpPr>
            <p:nvPr/>
          </p:nvSpPr>
          <p:spPr bwMode="auto">
            <a:xfrm>
              <a:off x="1698" y="3056"/>
              <a:ext cx="23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83" name="Line 47"/>
            <p:cNvSpPr>
              <a:spLocks noChangeShapeType="1"/>
            </p:cNvSpPr>
            <p:nvPr/>
          </p:nvSpPr>
          <p:spPr bwMode="auto">
            <a:xfrm flipV="1">
              <a:off x="1698" y="3056"/>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84" name="Line 48"/>
            <p:cNvSpPr>
              <a:spLocks noChangeShapeType="1"/>
            </p:cNvSpPr>
            <p:nvPr/>
          </p:nvSpPr>
          <p:spPr bwMode="auto">
            <a:xfrm flipV="1">
              <a:off x="2874" y="3056"/>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85" name="Line 49"/>
            <p:cNvSpPr>
              <a:spLocks noChangeShapeType="1"/>
            </p:cNvSpPr>
            <p:nvPr/>
          </p:nvSpPr>
          <p:spPr bwMode="auto">
            <a:xfrm flipV="1">
              <a:off x="4044" y="3056"/>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3586" name="Oval 50"/>
            <p:cNvSpPr>
              <a:spLocks noChangeArrowheads="1"/>
            </p:cNvSpPr>
            <p:nvPr/>
          </p:nvSpPr>
          <p:spPr bwMode="auto">
            <a:xfrm>
              <a:off x="2136" y="3026"/>
              <a:ext cx="54" cy="54"/>
            </a:xfrm>
            <a:prstGeom prst="ellipse">
              <a:avLst/>
            </a:prstGeom>
            <a:solidFill>
              <a:srgbClr val="000000"/>
            </a:solidFill>
            <a:ln w="9525">
              <a:solidFill>
                <a:srgbClr val="808080"/>
              </a:solidFill>
              <a:round/>
              <a:headEnd/>
              <a:tailEnd/>
            </a:ln>
          </p:spPr>
          <p:txBody>
            <a:bodyPr/>
            <a:lstStyle/>
            <a:p>
              <a:endParaRPr lang="it-IT"/>
            </a:p>
          </p:txBody>
        </p:sp>
        <p:sp>
          <p:nvSpPr>
            <p:cNvPr id="193587" name="Rectangle 51"/>
            <p:cNvSpPr>
              <a:spLocks noChangeArrowheads="1"/>
            </p:cNvSpPr>
            <p:nvPr/>
          </p:nvSpPr>
          <p:spPr bwMode="auto">
            <a:xfrm>
              <a:off x="1446" y="2990"/>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0.0</a:t>
              </a:r>
              <a:endParaRPr lang="it-IT" altLang="it-IT"/>
            </a:p>
          </p:txBody>
        </p:sp>
        <p:sp>
          <p:nvSpPr>
            <p:cNvPr id="193588" name="Rectangle 52"/>
            <p:cNvSpPr>
              <a:spLocks noChangeArrowheads="1"/>
            </p:cNvSpPr>
            <p:nvPr/>
          </p:nvSpPr>
          <p:spPr bwMode="auto">
            <a:xfrm>
              <a:off x="1446" y="2666"/>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5.0</a:t>
              </a:r>
              <a:endParaRPr lang="it-IT" altLang="it-IT"/>
            </a:p>
          </p:txBody>
        </p:sp>
        <p:sp>
          <p:nvSpPr>
            <p:cNvPr id="193589" name="Rectangle 53"/>
            <p:cNvSpPr>
              <a:spLocks noChangeArrowheads="1"/>
            </p:cNvSpPr>
            <p:nvPr/>
          </p:nvSpPr>
          <p:spPr bwMode="auto">
            <a:xfrm>
              <a:off x="1380" y="2336"/>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10.0</a:t>
              </a:r>
              <a:endParaRPr lang="it-IT" altLang="it-IT"/>
            </a:p>
          </p:txBody>
        </p:sp>
        <p:sp>
          <p:nvSpPr>
            <p:cNvPr id="193590" name="Rectangle 54"/>
            <p:cNvSpPr>
              <a:spLocks noChangeArrowheads="1"/>
            </p:cNvSpPr>
            <p:nvPr/>
          </p:nvSpPr>
          <p:spPr bwMode="auto">
            <a:xfrm>
              <a:off x="1380" y="2012"/>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15.0</a:t>
              </a:r>
              <a:endParaRPr lang="it-IT" altLang="it-IT"/>
            </a:p>
          </p:txBody>
        </p:sp>
        <p:sp>
          <p:nvSpPr>
            <p:cNvPr id="193591" name="Rectangle 55"/>
            <p:cNvSpPr>
              <a:spLocks noChangeArrowheads="1"/>
            </p:cNvSpPr>
            <p:nvPr/>
          </p:nvSpPr>
          <p:spPr bwMode="auto">
            <a:xfrm>
              <a:off x="1380" y="1688"/>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20.0</a:t>
              </a:r>
              <a:endParaRPr lang="it-IT" altLang="it-IT"/>
            </a:p>
          </p:txBody>
        </p:sp>
        <p:sp>
          <p:nvSpPr>
            <p:cNvPr id="193592" name="Rectangle 56"/>
            <p:cNvSpPr>
              <a:spLocks noChangeArrowheads="1"/>
            </p:cNvSpPr>
            <p:nvPr/>
          </p:nvSpPr>
          <p:spPr bwMode="auto">
            <a:xfrm>
              <a:off x="1380" y="1358"/>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25.0</a:t>
              </a:r>
              <a:endParaRPr lang="it-IT" altLang="it-IT"/>
            </a:p>
          </p:txBody>
        </p:sp>
        <p:sp>
          <p:nvSpPr>
            <p:cNvPr id="193593" name="Rectangle 57"/>
            <p:cNvSpPr>
              <a:spLocks noChangeArrowheads="1"/>
            </p:cNvSpPr>
            <p:nvPr/>
          </p:nvSpPr>
          <p:spPr bwMode="auto">
            <a:xfrm>
              <a:off x="1380" y="1034"/>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30.0</a:t>
              </a:r>
              <a:endParaRPr lang="it-IT" altLang="it-IT"/>
            </a:p>
          </p:txBody>
        </p:sp>
        <p:sp>
          <p:nvSpPr>
            <p:cNvPr id="193594" name="Rectangle 58"/>
            <p:cNvSpPr>
              <a:spLocks noChangeArrowheads="1"/>
            </p:cNvSpPr>
            <p:nvPr/>
          </p:nvSpPr>
          <p:spPr bwMode="auto">
            <a:xfrm>
              <a:off x="1668" y="315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0</a:t>
              </a:r>
              <a:endParaRPr lang="it-IT" altLang="it-IT"/>
            </a:p>
          </p:txBody>
        </p:sp>
        <p:sp>
          <p:nvSpPr>
            <p:cNvPr id="193595" name="Rectangle 59"/>
            <p:cNvSpPr>
              <a:spLocks noChangeArrowheads="1"/>
            </p:cNvSpPr>
            <p:nvPr/>
          </p:nvSpPr>
          <p:spPr bwMode="auto">
            <a:xfrm>
              <a:off x="2844" y="315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5</a:t>
              </a:r>
              <a:endParaRPr lang="it-IT" altLang="it-IT"/>
            </a:p>
          </p:txBody>
        </p:sp>
        <p:sp>
          <p:nvSpPr>
            <p:cNvPr id="193596" name="Rectangle 60"/>
            <p:cNvSpPr>
              <a:spLocks noChangeArrowheads="1"/>
            </p:cNvSpPr>
            <p:nvPr/>
          </p:nvSpPr>
          <p:spPr bwMode="auto">
            <a:xfrm>
              <a:off x="3978" y="3158"/>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it-IT" altLang="it-IT" sz="1400">
                  <a:solidFill>
                    <a:srgbClr val="000000"/>
                  </a:solidFill>
                  <a:latin typeface="Arial" panose="020B0604020202020204" pitchFamily="34" charset="0"/>
                </a:rPr>
                <a:t>10</a:t>
              </a:r>
              <a:endParaRPr lang="it-IT" altLang="it-IT"/>
            </a:p>
          </p:txBody>
        </p:sp>
      </p:grpSp>
    </p:spTree>
    <p:extLst>
      <p:ext uri="{BB962C8B-B14F-4D97-AF65-F5344CB8AC3E}">
        <p14:creationId xmlns:p14="http://schemas.microsoft.com/office/powerpoint/2010/main" val="1494805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935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93539"/>
                                        </p:tgtEl>
                                        <p:attrNameLst>
                                          <p:attrName>style.visibility</p:attrName>
                                        </p:attrNameLst>
                                      </p:cBhvr>
                                      <p:to>
                                        <p:strVal val="visible"/>
                                      </p:to>
                                    </p:set>
                                    <p:animEffect transition="in" filter="wipe(left)">
                                      <p:cBhvr>
                                        <p:cTn id="11" dur="500"/>
                                        <p:tgtEl>
                                          <p:spTgt spid="193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768350" y="1673225"/>
            <a:ext cx="7605713"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rgbClr val="3333CC"/>
              </a:buClr>
              <a:buFont typeface="Wingdings" panose="05000000000000000000" pitchFamily="2" charset="2"/>
              <a:buChar char="§"/>
            </a:pPr>
            <a:r>
              <a:rPr lang="it-IT" altLang="it-IT" sz="2800" i="1">
                <a:solidFill>
                  <a:srgbClr val="000000"/>
                </a:solidFill>
                <a:latin typeface="Arial" panose="020B0604020202020204" pitchFamily="34" charset="0"/>
              </a:rPr>
              <a:t>Compito A (discriminazione)</a:t>
            </a:r>
            <a:r>
              <a:rPr lang="it-IT" altLang="it-IT" sz="2800">
                <a:solidFill>
                  <a:srgbClr val="000000"/>
                </a:solidFill>
                <a:latin typeface="Arial" panose="020B0604020202020204" pitchFamily="34" charset="0"/>
              </a:rPr>
              <a:t>: </a:t>
            </a:r>
            <a:r>
              <a:rPr lang="en-US" altLang="it-IT" sz="2800">
                <a:solidFill>
                  <a:srgbClr val="000000"/>
                </a:solidFill>
                <a:latin typeface="Arial" panose="020B0604020202020204" pitchFamily="34" charset="0"/>
              </a:rPr>
              <a:t>se il disco diventa rosso allora premi il tasto</a:t>
            </a:r>
            <a:endParaRPr lang="it-IT" altLang="it-IT" sz="2800">
              <a:solidFill>
                <a:srgbClr val="000000"/>
              </a:solidFill>
              <a:latin typeface="Arial" panose="020B0604020202020204" pitchFamily="34" charset="0"/>
            </a:endParaRPr>
          </a:p>
          <a:p>
            <a:pPr>
              <a:spcBef>
                <a:spcPct val="50000"/>
              </a:spcBef>
              <a:buClr>
                <a:srgbClr val="3333CC"/>
              </a:buClr>
              <a:buFont typeface="Wingdings" panose="05000000000000000000" pitchFamily="2" charset="2"/>
              <a:buChar char="§"/>
            </a:pPr>
            <a:r>
              <a:rPr lang="it-IT" altLang="it-IT" sz="2800" i="1">
                <a:solidFill>
                  <a:srgbClr val="000000"/>
                </a:solidFill>
                <a:latin typeface="Arial" panose="020B0604020202020204" pitchFamily="34" charset="0"/>
              </a:rPr>
              <a:t>Compito B (semplice)</a:t>
            </a:r>
            <a:r>
              <a:rPr lang="it-IT" altLang="it-IT" sz="2800">
                <a:solidFill>
                  <a:srgbClr val="000000"/>
                </a:solidFill>
                <a:latin typeface="Arial" panose="020B0604020202020204" pitchFamily="34" charset="0"/>
              </a:rPr>
              <a:t>: </a:t>
            </a:r>
            <a:r>
              <a:rPr lang="en-US" altLang="it-IT" sz="2800">
                <a:solidFill>
                  <a:srgbClr val="000000"/>
                </a:solidFill>
                <a:latin typeface="Arial" panose="020B0604020202020204" pitchFamily="34" charset="0"/>
              </a:rPr>
              <a:t>premi il tasto quando la luce si accende</a:t>
            </a:r>
            <a:endParaRPr lang="it-IT" altLang="it-IT" sz="2800">
              <a:solidFill>
                <a:srgbClr val="000000"/>
              </a:solidFill>
              <a:latin typeface="Arial" panose="020B0604020202020204" pitchFamily="34" charset="0"/>
            </a:endParaRPr>
          </a:p>
          <a:p>
            <a:pPr>
              <a:spcBef>
                <a:spcPct val="50000"/>
              </a:spcBef>
              <a:buClr>
                <a:srgbClr val="3333CC"/>
              </a:buClr>
              <a:buFont typeface="Wingdings" panose="05000000000000000000" pitchFamily="2" charset="2"/>
              <a:buChar char="§"/>
            </a:pPr>
            <a:r>
              <a:rPr lang="it-IT" altLang="it-IT" sz="2800">
                <a:solidFill>
                  <a:srgbClr val="000000"/>
                </a:solidFill>
                <a:latin typeface="Arial" panose="020B0604020202020204" pitchFamily="34" charset="0"/>
              </a:rPr>
              <a:t>tempo di discriminazione = TR</a:t>
            </a:r>
            <a:r>
              <a:rPr lang="it-IT" altLang="it-IT" sz="2800" baseline="-25000">
                <a:solidFill>
                  <a:srgbClr val="000000"/>
                </a:solidFill>
                <a:latin typeface="Arial" panose="020B0604020202020204" pitchFamily="34" charset="0"/>
              </a:rPr>
              <a:t>A</a:t>
            </a:r>
            <a:r>
              <a:rPr lang="it-IT" altLang="it-IT" sz="2800">
                <a:solidFill>
                  <a:srgbClr val="000000"/>
                </a:solidFill>
                <a:latin typeface="Arial" panose="020B0604020202020204" pitchFamily="34" charset="0"/>
              </a:rPr>
              <a:t>- TR</a:t>
            </a:r>
            <a:r>
              <a:rPr lang="it-IT" altLang="it-IT" sz="2800" baseline="-25000">
                <a:solidFill>
                  <a:srgbClr val="000000"/>
                </a:solidFill>
                <a:latin typeface="Arial" panose="020B0604020202020204" pitchFamily="34" charset="0"/>
              </a:rPr>
              <a:t>B</a:t>
            </a:r>
          </a:p>
        </p:txBody>
      </p:sp>
      <p:sp>
        <p:nvSpPr>
          <p:cNvPr id="571395" name="Rectangle 3"/>
          <p:cNvSpPr>
            <a:spLocks noChangeArrowheads="1"/>
          </p:cNvSpPr>
          <p:nvPr/>
        </p:nvSpPr>
        <p:spPr bwMode="auto">
          <a:xfrm>
            <a:off x="1377950" y="127000"/>
            <a:ext cx="6335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a:solidFill>
                  <a:srgbClr val="3333CC"/>
                </a:solidFill>
                <a:latin typeface="Arial" panose="020B0604020202020204" pitchFamily="34" charset="0"/>
              </a:rPr>
              <a:t>tempo di discriminazione</a:t>
            </a:r>
          </a:p>
        </p:txBody>
      </p:sp>
    </p:spTree>
    <p:extLst>
      <p:ext uri="{BB962C8B-B14F-4D97-AF65-F5344CB8AC3E}">
        <p14:creationId xmlns:p14="http://schemas.microsoft.com/office/powerpoint/2010/main" val="244503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Effect transition="in" filter="wipe(up)">
                                      <p:cBhvr>
                                        <p:cTn id="7" dur="500"/>
                                        <p:tgtEl>
                                          <p:spTgt spid="169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9986">
                                            <p:txEl>
                                              <p:pRg st="1" end="1"/>
                                            </p:txEl>
                                          </p:spTgt>
                                        </p:tgtEl>
                                        <p:attrNameLst>
                                          <p:attrName>style.visibility</p:attrName>
                                        </p:attrNameLst>
                                      </p:cBhvr>
                                      <p:to>
                                        <p:strVal val="visible"/>
                                      </p:to>
                                    </p:set>
                                    <p:animEffect transition="in" filter="wipe(up)">
                                      <p:cBhvr>
                                        <p:cTn id="12" dur="500"/>
                                        <p:tgtEl>
                                          <p:spTgt spid="1699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86">
                                            <p:txEl>
                                              <p:pRg st="2" end="2"/>
                                            </p:txEl>
                                          </p:spTgt>
                                        </p:tgtEl>
                                        <p:attrNameLst>
                                          <p:attrName>style.visibility</p:attrName>
                                        </p:attrNameLst>
                                      </p:cBhvr>
                                      <p:to>
                                        <p:strVal val="visible"/>
                                      </p:to>
                                    </p:set>
                                    <p:animEffect transition="in" filter="wipe(up)">
                                      <p:cBhvr>
                                        <p:cTn id="17" dur="500"/>
                                        <p:tgtEl>
                                          <p:spTgt spid="169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768350" y="1673225"/>
            <a:ext cx="7605713"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rgbClr val="3333CC"/>
              </a:buClr>
              <a:buFont typeface="Wingdings" panose="05000000000000000000" pitchFamily="2" charset="2"/>
              <a:buChar char="§"/>
            </a:pPr>
            <a:r>
              <a:rPr lang="it-IT" altLang="it-IT" sz="2800" i="1">
                <a:solidFill>
                  <a:srgbClr val="000000"/>
                </a:solidFill>
                <a:latin typeface="Arial" panose="020B0604020202020204" pitchFamily="34" charset="0"/>
              </a:rPr>
              <a:t>Compito A (scelta)</a:t>
            </a:r>
            <a:r>
              <a:rPr lang="it-IT" altLang="it-IT" sz="2800">
                <a:solidFill>
                  <a:srgbClr val="000000"/>
                </a:solidFill>
                <a:latin typeface="Arial" panose="020B0604020202020204" pitchFamily="34" charset="0"/>
              </a:rPr>
              <a:t>: </a:t>
            </a:r>
            <a:r>
              <a:rPr lang="en-US" altLang="it-IT" sz="2800">
                <a:solidFill>
                  <a:srgbClr val="000000"/>
                </a:solidFill>
                <a:latin typeface="Arial" panose="020B0604020202020204" pitchFamily="34" charset="0"/>
              </a:rPr>
              <a:t>se il disco diventa rosso premi il tasto di sinistra; se diventa verde quello di destra</a:t>
            </a:r>
            <a:endParaRPr lang="it-IT" altLang="it-IT" sz="2800">
              <a:solidFill>
                <a:srgbClr val="000000"/>
              </a:solidFill>
              <a:latin typeface="Arial" panose="020B0604020202020204" pitchFamily="34" charset="0"/>
            </a:endParaRPr>
          </a:p>
          <a:p>
            <a:pPr>
              <a:spcBef>
                <a:spcPct val="50000"/>
              </a:spcBef>
              <a:buClr>
                <a:srgbClr val="3333CC"/>
              </a:buClr>
              <a:buFont typeface="Wingdings" panose="05000000000000000000" pitchFamily="2" charset="2"/>
              <a:buChar char="§"/>
            </a:pPr>
            <a:r>
              <a:rPr lang="it-IT" altLang="it-IT" sz="2800" i="1">
                <a:solidFill>
                  <a:srgbClr val="000000"/>
                </a:solidFill>
                <a:latin typeface="Arial" panose="020B0604020202020204" pitchFamily="34" charset="0"/>
              </a:rPr>
              <a:t>Compito B (discriminazione)</a:t>
            </a:r>
            <a:r>
              <a:rPr lang="it-IT" altLang="it-IT" sz="2800">
                <a:solidFill>
                  <a:srgbClr val="000000"/>
                </a:solidFill>
                <a:latin typeface="Arial" panose="020B0604020202020204" pitchFamily="34" charset="0"/>
              </a:rPr>
              <a:t>: </a:t>
            </a:r>
            <a:r>
              <a:rPr lang="en-US" altLang="it-IT" sz="2800">
                <a:solidFill>
                  <a:srgbClr val="000000"/>
                </a:solidFill>
                <a:latin typeface="Arial" panose="020B0604020202020204" pitchFamily="34" charset="0"/>
              </a:rPr>
              <a:t>se il disco diventa rosso allora premi il tasto </a:t>
            </a:r>
            <a:endParaRPr lang="it-IT" altLang="it-IT" sz="2800">
              <a:solidFill>
                <a:srgbClr val="000000"/>
              </a:solidFill>
              <a:latin typeface="Arial" panose="020B0604020202020204" pitchFamily="34" charset="0"/>
            </a:endParaRPr>
          </a:p>
          <a:p>
            <a:pPr>
              <a:spcBef>
                <a:spcPct val="50000"/>
              </a:spcBef>
              <a:buClr>
                <a:srgbClr val="3333CC"/>
              </a:buClr>
              <a:buFont typeface="Wingdings" panose="05000000000000000000" pitchFamily="2" charset="2"/>
              <a:buChar char="§"/>
            </a:pPr>
            <a:r>
              <a:rPr lang="it-IT" altLang="it-IT" sz="2800">
                <a:solidFill>
                  <a:srgbClr val="000000"/>
                </a:solidFill>
                <a:latin typeface="Arial" panose="020B0604020202020204" pitchFamily="34" charset="0"/>
              </a:rPr>
              <a:t>tempo per la selezione della risposta (scelta) = TR</a:t>
            </a:r>
            <a:r>
              <a:rPr lang="it-IT" altLang="it-IT" sz="2800" baseline="-25000">
                <a:solidFill>
                  <a:srgbClr val="000000"/>
                </a:solidFill>
                <a:latin typeface="Arial" panose="020B0604020202020204" pitchFamily="34" charset="0"/>
              </a:rPr>
              <a:t>A</a:t>
            </a:r>
            <a:r>
              <a:rPr lang="it-IT" altLang="it-IT" sz="2800">
                <a:solidFill>
                  <a:srgbClr val="000000"/>
                </a:solidFill>
                <a:latin typeface="Arial" panose="020B0604020202020204" pitchFamily="34" charset="0"/>
              </a:rPr>
              <a:t>- TR</a:t>
            </a:r>
            <a:r>
              <a:rPr lang="it-IT" altLang="it-IT" sz="2800" baseline="-25000">
                <a:solidFill>
                  <a:srgbClr val="000000"/>
                </a:solidFill>
                <a:latin typeface="Arial" panose="020B0604020202020204" pitchFamily="34" charset="0"/>
              </a:rPr>
              <a:t>B</a:t>
            </a:r>
            <a:endParaRPr lang="it-IT" altLang="it-IT" sz="2800">
              <a:solidFill>
                <a:srgbClr val="000000"/>
              </a:solidFill>
              <a:latin typeface="Arial" panose="020B0604020202020204" pitchFamily="34" charset="0"/>
            </a:endParaRPr>
          </a:p>
        </p:txBody>
      </p:sp>
      <p:sp>
        <p:nvSpPr>
          <p:cNvPr id="416771" name="Rectangle 3"/>
          <p:cNvSpPr>
            <a:spLocks noChangeArrowheads="1"/>
          </p:cNvSpPr>
          <p:nvPr/>
        </p:nvSpPr>
        <p:spPr bwMode="auto">
          <a:xfrm>
            <a:off x="1562100" y="127000"/>
            <a:ext cx="59658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a:solidFill>
                  <a:srgbClr val="3333CC"/>
                </a:solidFill>
                <a:latin typeface="Arial" panose="020B0604020202020204" pitchFamily="34" charset="0"/>
              </a:rPr>
              <a:t>tempo per la selezione </a:t>
            </a:r>
          </a:p>
          <a:p>
            <a:pPr algn="ctr"/>
            <a:r>
              <a:rPr lang="it-IT" altLang="it-IT" sz="4400">
                <a:solidFill>
                  <a:srgbClr val="3333CC"/>
                </a:solidFill>
                <a:latin typeface="Arial" panose="020B0604020202020204" pitchFamily="34" charset="0"/>
              </a:rPr>
              <a:t>della risposta</a:t>
            </a:r>
          </a:p>
        </p:txBody>
      </p:sp>
    </p:spTree>
    <p:extLst>
      <p:ext uri="{BB962C8B-B14F-4D97-AF65-F5344CB8AC3E}">
        <p14:creationId xmlns:p14="http://schemas.microsoft.com/office/powerpoint/2010/main" val="2628938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Effect transition="in" filter="wipe(up)">
                                      <p:cBhvr>
                                        <p:cTn id="7" dur="500"/>
                                        <p:tgtEl>
                                          <p:spTgt spid="169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9986">
                                            <p:txEl>
                                              <p:pRg st="1" end="1"/>
                                            </p:txEl>
                                          </p:spTgt>
                                        </p:tgtEl>
                                        <p:attrNameLst>
                                          <p:attrName>style.visibility</p:attrName>
                                        </p:attrNameLst>
                                      </p:cBhvr>
                                      <p:to>
                                        <p:strVal val="visible"/>
                                      </p:to>
                                    </p:set>
                                    <p:animEffect transition="in" filter="wipe(up)">
                                      <p:cBhvr>
                                        <p:cTn id="12" dur="500"/>
                                        <p:tgtEl>
                                          <p:spTgt spid="1699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86">
                                            <p:txEl>
                                              <p:pRg st="2" end="2"/>
                                            </p:txEl>
                                          </p:spTgt>
                                        </p:tgtEl>
                                        <p:attrNameLst>
                                          <p:attrName>style.visibility</p:attrName>
                                        </p:attrNameLst>
                                      </p:cBhvr>
                                      <p:to>
                                        <p:strVal val="visible"/>
                                      </p:to>
                                    </p:set>
                                    <p:animEffect transition="in" filter="wipe(up)">
                                      <p:cBhvr>
                                        <p:cTn id="17" dur="500"/>
                                        <p:tgtEl>
                                          <p:spTgt spid="169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a:xfrm>
            <a:off x="919350" y="725488"/>
            <a:ext cx="4360489" cy="769441"/>
          </a:xfr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spAutoFit/>
          </a:bodyPr>
          <a:lstStyle/>
          <a:p>
            <a:pPr eaLnBrk="0" hangingPunct="0"/>
            <a:r>
              <a:rPr lang="it-IT" altLang="it-IT" dirty="0">
                <a:solidFill>
                  <a:schemeClr val="accent2"/>
                </a:solidFill>
                <a:latin typeface="Arial" panose="020B0604020202020204" pitchFamily="34" charset="0"/>
                <a:cs typeface="Arial" panose="020B0604020202020204" pitchFamily="34" charset="0"/>
              </a:rPr>
              <a:t>una precauzione</a:t>
            </a:r>
          </a:p>
        </p:txBody>
      </p:sp>
      <p:sp>
        <p:nvSpPr>
          <p:cNvPr id="1096707" name="Rectangle 3"/>
          <p:cNvSpPr>
            <a:spLocks noGrp="1" noChangeArrowheads="1"/>
          </p:cNvSpPr>
          <p:nvPr>
            <p:ph type="body" idx="1"/>
          </p:nvPr>
        </p:nvSpPr>
        <p:spPr>
          <a:xfrm>
            <a:off x="388938" y="2881313"/>
            <a:ext cx="8294687" cy="3082925"/>
          </a:xfr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381000" indent="-381000" eaLnBrk="0" hangingPunct="0">
              <a:spcBef>
                <a:spcPct val="50000"/>
              </a:spcBef>
              <a:buClr>
                <a:schemeClr val="accent2"/>
              </a:buClr>
              <a:buFont typeface="Wingdings" panose="05000000000000000000" pitchFamily="2" charset="2"/>
              <a:buChar char="§"/>
            </a:pPr>
            <a:r>
              <a:rPr lang="it-IT" altLang="it-IT" sz="2800" dirty="0">
                <a:latin typeface="Arial" panose="020B0604020202020204" pitchFamily="34" charset="0"/>
                <a:cs typeface="Arial" panose="020B0604020202020204" pitchFamily="34" charset="0"/>
              </a:rPr>
              <a:t>togliere o aggiungere una operazione mentale a un compito ha effetti a cascata sullo svolgimento delle altre operazioni mentali necessarie per il suo svolgimento</a:t>
            </a:r>
          </a:p>
          <a:p>
            <a:pPr marL="381000" indent="-381000" eaLnBrk="0" hangingPunct="0">
              <a:spcBef>
                <a:spcPct val="50000"/>
              </a:spcBef>
              <a:buClr>
                <a:schemeClr val="accent2"/>
              </a:buClr>
              <a:buFont typeface="Wingdings" panose="05000000000000000000" pitchFamily="2" charset="2"/>
              <a:buChar char="§"/>
            </a:pPr>
            <a:r>
              <a:rPr lang="it-IT" altLang="it-IT" sz="2800" dirty="0">
                <a:latin typeface="Arial" panose="020B0604020202020204" pitchFamily="34" charset="0"/>
                <a:cs typeface="Arial" panose="020B0604020202020204" pitchFamily="34" charset="0"/>
              </a:rPr>
              <a:t>effetti di </a:t>
            </a:r>
            <a:r>
              <a:rPr lang="it-IT" altLang="it-IT" sz="2800" i="1" dirty="0">
                <a:latin typeface="Arial" panose="020B0604020202020204" pitchFamily="34" charset="0"/>
                <a:cs typeface="Arial" panose="020B0604020202020204" pitchFamily="34" charset="0"/>
              </a:rPr>
              <a:t>interferenza</a:t>
            </a:r>
            <a:r>
              <a:rPr lang="it-IT" altLang="it-IT" sz="2800" dirty="0">
                <a:latin typeface="Arial" panose="020B0604020202020204" pitchFamily="34" charset="0"/>
                <a:cs typeface="Arial" panose="020B0604020202020204" pitchFamily="34" charset="0"/>
              </a:rPr>
              <a:t> e </a:t>
            </a:r>
            <a:r>
              <a:rPr lang="it-IT" altLang="it-IT" sz="2800" i="1" dirty="0">
                <a:latin typeface="Arial" panose="020B0604020202020204" pitchFamily="34" charset="0"/>
                <a:cs typeface="Arial" panose="020B0604020202020204" pitchFamily="34" charset="0"/>
              </a:rPr>
              <a:t>facilitazione</a:t>
            </a:r>
          </a:p>
          <a:p>
            <a:pPr marL="381000" indent="-381000" eaLnBrk="0" hangingPunct="0">
              <a:spcBef>
                <a:spcPct val="50000"/>
              </a:spcBef>
              <a:buClr>
                <a:schemeClr val="accent2"/>
              </a:buClr>
              <a:buFont typeface="Wingdings" panose="05000000000000000000" pitchFamily="2" charset="2"/>
              <a:buChar char="§"/>
            </a:pPr>
            <a:endParaRPr lang="it-IT" altLang="it-IT" sz="2800" dirty="0">
              <a:latin typeface="Arial" panose="020B0604020202020204" pitchFamily="34" charset="0"/>
              <a:cs typeface="Arial" panose="020B0604020202020204" pitchFamily="34" charset="0"/>
            </a:endParaRPr>
          </a:p>
        </p:txBody>
      </p:sp>
      <p:pic>
        <p:nvPicPr>
          <p:cNvPr id="1096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0"/>
            <a:ext cx="2143125" cy="214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1082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6707">
                                            <p:txEl>
                                              <p:pRg st="0" end="0"/>
                                            </p:txEl>
                                          </p:spTgt>
                                        </p:tgtEl>
                                        <p:attrNameLst>
                                          <p:attrName>style.visibility</p:attrName>
                                        </p:attrNameLst>
                                      </p:cBhvr>
                                      <p:to>
                                        <p:strVal val="visible"/>
                                      </p:to>
                                    </p:set>
                                    <p:animEffect transition="in" filter="wipe(left)">
                                      <p:cBhvr>
                                        <p:cTn id="7" dur="500"/>
                                        <p:tgtEl>
                                          <p:spTgt spid="1096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6707">
                                            <p:txEl>
                                              <p:pRg st="1" end="1"/>
                                            </p:txEl>
                                          </p:spTgt>
                                        </p:tgtEl>
                                        <p:attrNameLst>
                                          <p:attrName>style.visibility</p:attrName>
                                        </p:attrNameLst>
                                      </p:cBhvr>
                                      <p:to>
                                        <p:strVal val="visible"/>
                                      </p:to>
                                    </p:set>
                                    <p:animEffect transition="in" filter="wipe(left)">
                                      <p:cBhvr>
                                        <p:cTn id="12" dur="500"/>
                                        <p:tgtEl>
                                          <p:spTgt spid="1096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2800767"/>
          </a:xfr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eaLnBrk="0" hangingPunct="0"/>
            <a:r>
              <a:rPr lang="it-IT" altLang="it-IT" dirty="0">
                <a:solidFill>
                  <a:schemeClr val="accent2"/>
                </a:solidFill>
                <a:latin typeface="Arial" panose="020B0604020202020204" pitchFamily="34" charset="0"/>
                <a:cs typeface="Arial" panose="020B0604020202020204" pitchFamily="34" charset="0"/>
              </a:rPr>
              <a:t>c</a:t>
            </a:r>
            <a:r>
              <a:rPr lang="it-IT" altLang="it-IT" dirty="0" smtClean="0">
                <a:solidFill>
                  <a:schemeClr val="accent2"/>
                </a:solidFill>
                <a:latin typeface="Arial" panose="020B0604020202020204" pitchFamily="34" charset="0"/>
                <a:cs typeface="Arial" panose="020B0604020202020204" pitchFamily="34" charset="0"/>
              </a:rPr>
              <a:t>ombinazione di </a:t>
            </a:r>
            <a:r>
              <a:rPr lang="it-IT" altLang="it-IT" i="1" dirty="0" smtClean="0">
                <a:solidFill>
                  <a:srgbClr val="FFC000"/>
                </a:solidFill>
                <a:latin typeface="Arial" panose="020B0604020202020204" pitchFamily="34" charset="0"/>
                <a:cs typeface="Arial" panose="020B0604020202020204" pitchFamily="34" charset="0"/>
              </a:rPr>
              <a:t>go/no-go</a:t>
            </a:r>
            <a:r>
              <a:rPr lang="it-IT" altLang="it-IT" dirty="0" smtClean="0">
                <a:solidFill>
                  <a:schemeClr val="accent2"/>
                </a:solidFill>
                <a:latin typeface="Arial" panose="020B0604020202020204" pitchFamily="34" charset="0"/>
                <a:cs typeface="Arial" panose="020B0604020202020204" pitchFamily="34" charset="0"/>
              </a:rPr>
              <a:t/>
            </a:r>
            <a:br>
              <a:rPr lang="it-IT" altLang="it-IT" dirty="0" smtClean="0">
                <a:solidFill>
                  <a:schemeClr val="accent2"/>
                </a:solidFill>
                <a:latin typeface="Arial" panose="020B0604020202020204" pitchFamily="34" charset="0"/>
                <a:cs typeface="Arial" panose="020B0604020202020204" pitchFamily="34" charset="0"/>
              </a:rPr>
            </a:br>
            <a:r>
              <a:rPr lang="it-IT" altLang="it-IT" dirty="0" smtClean="0">
                <a:solidFill>
                  <a:schemeClr val="accent2"/>
                </a:solidFill>
                <a:latin typeface="Arial" panose="020B0604020202020204" pitchFamily="34" charset="0"/>
                <a:cs typeface="Arial" panose="020B0604020202020204" pitchFamily="34" charset="0"/>
              </a:rPr>
              <a:t>per comprendere la natura dell’associazione tra spazio e numeri (SNARC)</a:t>
            </a:r>
            <a:endParaRPr lang="it-IT" altLang="it-IT" dirty="0">
              <a:solidFill>
                <a:schemeClr val="accent2"/>
              </a:solidFill>
              <a:latin typeface="Arial" panose="020B0604020202020204" pitchFamily="34" charset="0"/>
              <a:cs typeface="Arial" panose="020B0604020202020204" pitchFamily="34" charset="0"/>
            </a:endParaRPr>
          </a:p>
        </p:txBody>
      </p:sp>
      <p:pic>
        <p:nvPicPr>
          <p:cNvPr id="5" name="Picture 4">
            <a:hlinkClick r:id="rId2" action="ppaction://hlinkfile"/>
          </p:cNvPr>
          <p:cNvPicPr>
            <a:picLocks noChangeAspect="1"/>
          </p:cNvPicPr>
          <p:nvPr/>
        </p:nvPicPr>
        <p:blipFill rotWithShape="1">
          <a:blip r:embed="rId3"/>
          <a:srcRect l="15594" t="20095" r="6440" b="5035"/>
          <a:stretch/>
        </p:blipFill>
        <p:spPr>
          <a:xfrm>
            <a:off x="1193369" y="2800767"/>
            <a:ext cx="7129220" cy="3850936"/>
          </a:xfrm>
          <a:prstGeom prst="rect">
            <a:avLst/>
          </a:prstGeom>
        </p:spPr>
      </p:pic>
    </p:spTree>
    <p:extLst>
      <p:ext uri="{BB962C8B-B14F-4D97-AF65-F5344CB8AC3E}">
        <p14:creationId xmlns:p14="http://schemas.microsoft.com/office/powerpoint/2010/main" val="12285164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4685" y="991889"/>
            <a:ext cx="3639093" cy="4482193"/>
          </a:xfrm>
          <a:prstGeom prst="rect">
            <a:avLst/>
          </a:prstGeom>
        </p:spPr>
      </p:pic>
      <p:sp>
        <p:nvSpPr>
          <p:cNvPr id="3" name="TextBox 2"/>
          <p:cNvSpPr txBox="1"/>
          <p:nvPr/>
        </p:nvSpPr>
        <p:spPr>
          <a:xfrm>
            <a:off x="5188193" y="991892"/>
            <a:ext cx="1075937" cy="830997"/>
          </a:xfrm>
          <a:prstGeom prst="rect">
            <a:avLst/>
          </a:prstGeom>
          <a:noFill/>
        </p:spPr>
        <p:txBody>
          <a:bodyPr wrap="none" rtlCol="0">
            <a:spAutoFit/>
          </a:bodyPr>
          <a:lstStyle/>
          <a:p>
            <a:pPr algn="ctr"/>
            <a:r>
              <a:rPr lang="it-IT" dirty="0" smtClean="0">
                <a:latin typeface="Arial" panose="020B0604020202020204" pitchFamily="34" charset="0"/>
              </a:rPr>
              <a:t>Piccoli</a:t>
            </a:r>
          </a:p>
          <a:p>
            <a:pPr algn="ctr"/>
            <a:r>
              <a:rPr lang="it-IT" dirty="0" smtClean="0">
                <a:latin typeface="Arial" panose="020B0604020202020204" pitchFamily="34" charset="0"/>
              </a:rPr>
              <a:t>[1, 2]</a:t>
            </a:r>
            <a:endParaRPr lang="it-IT" dirty="0">
              <a:latin typeface="Arial" panose="020B0604020202020204" pitchFamily="34" charset="0"/>
            </a:endParaRPr>
          </a:p>
        </p:txBody>
      </p:sp>
      <p:sp>
        <p:nvSpPr>
          <p:cNvPr id="4" name="TextBox 3"/>
          <p:cNvSpPr txBox="1"/>
          <p:nvPr/>
        </p:nvSpPr>
        <p:spPr>
          <a:xfrm>
            <a:off x="5172164" y="1962229"/>
            <a:ext cx="1109599" cy="830997"/>
          </a:xfrm>
          <a:prstGeom prst="rect">
            <a:avLst/>
          </a:prstGeom>
          <a:noFill/>
        </p:spPr>
        <p:txBody>
          <a:bodyPr wrap="none" rtlCol="0">
            <a:spAutoFit/>
          </a:bodyPr>
          <a:lstStyle/>
          <a:p>
            <a:pPr algn="ctr"/>
            <a:r>
              <a:rPr lang="it-IT" dirty="0" smtClean="0">
                <a:latin typeface="Arial" panose="020B0604020202020204" pitchFamily="34" charset="0"/>
              </a:rPr>
              <a:t>Grandi</a:t>
            </a:r>
          </a:p>
          <a:p>
            <a:pPr algn="ctr"/>
            <a:r>
              <a:rPr lang="it-IT" dirty="0" smtClean="0">
                <a:latin typeface="Arial" panose="020B0604020202020204" pitchFamily="34" charset="0"/>
              </a:rPr>
              <a:t>[8, 9]</a:t>
            </a:r>
            <a:endParaRPr lang="it-IT" dirty="0">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70582283"/>
              </p:ext>
            </p:extLst>
          </p:nvPr>
        </p:nvGraphicFramePr>
        <p:xfrm>
          <a:off x="6281481" y="991889"/>
          <a:ext cx="2598550" cy="1801336"/>
        </p:xfrm>
        <a:graphic>
          <a:graphicData uri="http://schemas.openxmlformats.org/drawingml/2006/table">
            <a:tbl>
              <a:tblPr firstRow="1" bandRow="1">
                <a:tableStyleId>{5C22544A-7EE6-4342-B048-85BDC9FD1C3A}</a:tableStyleId>
              </a:tblPr>
              <a:tblGrid>
                <a:gridCol w="1299275"/>
                <a:gridCol w="1299275"/>
              </a:tblGrid>
              <a:tr h="900668">
                <a:tc>
                  <a:txBody>
                    <a:bodyPr/>
                    <a:lstStyle/>
                    <a:p>
                      <a:pPr algn="ctr">
                        <a:spcBef>
                          <a:spcPts val="2400"/>
                        </a:spcBef>
                      </a:pPr>
                      <a:r>
                        <a:rPr lang="it-IT" dirty="0" smtClean="0">
                          <a:latin typeface="Arial" panose="020B0604020202020204" pitchFamily="34" charset="0"/>
                          <a:cs typeface="Arial" panose="020B0604020202020204" pitchFamily="34" charset="0"/>
                        </a:rPr>
                        <a:t>Incong</a:t>
                      </a:r>
                      <a:endParaRPr lang="it-IT"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smtClean="0">
                          <a:latin typeface="Arial" panose="020B0604020202020204" pitchFamily="34" charset="0"/>
                          <a:cs typeface="Arial" panose="020B0604020202020204" pitchFamily="34" charset="0"/>
                        </a:rPr>
                        <a:t>Cong</a:t>
                      </a:r>
                    </a:p>
                  </a:txBody>
                  <a:tcPr anchor="ctr"/>
                </a:tc>
              </a:tr>
              <a:tr h="900668">
                <a:tc>
                  <a:txBody>
                    <a:bodyPr/>
                    <a:lstStyle/>
                    <a:p>
                      <a:pPr algn="ctr">
                        <a:spcBef>
                          <a:spcPts val="2400"/>
                        </a:spcBef>
                      </a:pPr>
                      <a:r>
                        <a:rPr lang="it-IT" dirty="0" smtClean="0">
                          <a:latin typeface="Arial" panose="020B0604020202020204" pitchFamily="34" charset="0"/>
                          <a:cs typeface="Arial" panose="020B0604020202020204" pitchFamily="34" charset="0"/>
                        </a:rPr>
                        <a:t>Cong</a:t>
                      </a:r>
                      <a:endParaRPr lang="it-IT"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smtClean="0">
                          <a:latin typeface="Arial" panose="020B0604020202020204" pitchFamily="34" charset="0"/>
                          <a:cs typeface="Arial" panose="020B0604020202020204" pitchFamily="34" charset="0"/>
                        </a:rPr>
                        <a:t>Incong</a:t>
                      </a:r>
                    </a:p>
                  </a:txBody>
                  <a:tcPr anchor="ctr"/>
                </a:tc>
              </a:tr>
            </a:tbl>
          </a:graphicData>
        </a:graphic>
      </p:graphicFrame>
      <p:grpSp>
        <p:nvGrpSpPr>
          <p:cNvPr id="18" name="Group 17"/>
          <p:cNvGrpSpPr/>
          <p:nvPr/>
        </p:nvGrpSpPr>
        <p:grpSpPr>
          <a:xfrm>
            <a:off x="6607434" y="393713"/>
            <a:ext cx="731608" cy="393621"/>
            <a:chOff x="6607434" y="393713"/>
            <a:chExt cx="731608" cy="393621"/>
          </a:xfrm>
        </p:grpSpPr>
        <p:sp>
          <p:nvSpPr>
            <p:cNvPr id="5" name="Right Arrow 4"/>
            <p:cNvSpPr/>
            <p:nvPr/>
          </p:nvSpPr>
          <p:spPr bwMode="auto">
            <a:xfrm>
              <a:off x="6607434" y="449346"/>
              <a:ext cx="393619" cy="337988"/>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9" name="Right Arrow 8"/>
            <p:cNvSpPr/>
            <p:nvPr/>
          </p:nvSpPr>
          <p:spPr bwMode="auto">
            <a:xfrm rot="16200000">
              <a:off x="6973238" y="421529"/>
              <a:ext cx="393619" cy="337988"/>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17" name="Group 16"/>
          <p:cNvGrpSpPr/>
          <p:nvPr/>
        </p:nvGrpSpPr>
        <p:grpSpPr>
          <a:xfrm>
            <a:off x="7875714" y="449346"/>
            <a:ext cx="731607" cy="393620"/>
            <a:chOff x="7875714" y="449346"/>
            <a:chExt cx="731607" cy="393620"/>
          </a:xfrm>
        </p:grpSpPr>
        <p:sp>
          <p:nvSpPr>
            <p:cNvPr id="10" name="Right Arrow 9"/>
            <p:cNvSpPr/>
            <p:nvPr/>
          </p:nvSpPr>
          <p:spPr bwMode="auto">
            <a:xfrm rot="10800000">
              <a:off x="8213702" y="449346"/>
              <a:ext cx="393619" cy="337988"/>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1" name="Right Arrow 10"/>
            <p:cNvSpPr/>
            <p:nvPr/>
          </p:nvSpPr>
          <p:spPr bwMode="auto">
            <a:xfrm rot="5400000">
              <a:off x="7847898" y="477163"/>
              <a:ext cx="393619" cy="337988"/>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6" name="Group 5"/>
          <p:cNvGrpSpPr/>
          <p:nvPr/>
        </p:nvGrpSpPr>
        <p:grpSpPr>
          <a:xfrm>
            <a:off x="3963664" y="2964357"/>
            <a:ext cx="5599274" cy="3876558"/>
            <a:chOff x="3963664" y="2964357"/>
            <a:chExt cx="5599274" cy="3876558"/>
          </a:xfrm>
        </p:grpSpPr>
        <p:pic>
          <p:nvPicPr>
            <p:cNvPr id="19" name="Picture 18"/>
            <p:cNvPicPr>
              <a:picLocks noChangeAspect="1"/>
            </p:cNvPicPr>
            <p:nvPr/>
          </p:nvPicPr>
          <p:blipFill rotWithShape="1">
            <a:blip r:embed="rId4"/>
            <a:srcRect t="5347" b="8329"/>
            <a:stretch/>
          </p:blipFill>
          <p:spPr>
            <a:xfrm>
              <a:off x="4256271" y="3192650"/>
              <a:ext cx="4702325" cy="3146157"/>
            </a:xfrm>
            <a:prstGeom prst="rect">
              <a:avLst/>
            </a:prstGeom>
          </p:spPr>
        </p:pic>
        <p:sp>
          <p:nvSpPr>
            <p:cNvPr id="20" name="TextBox 19"/>
            <p:cNvSpPr txBox="1"/>
            <p:nvPr/>
          </p:nvSpPr>
          <p:spPr>
            <a:xfrm>
              <a:off x="4090458" y="6317695"/>
              <a:ext cx="3374450" cy="523220"/>
            </a:xfrm>
            <a:prstGeom prst="rect">
              <a:avLst/>
            </a:prstGeom>
            <a:noFill/>
          </p:spPr>
          <p:txBody>
            <a:bodyPr wrap="square" rtlCol="0">
              <a:spAutoFit/>
            </a:bodyPr>
            <a:lstStyle/>
            <a:p>
              <a:pPr algn="ctr"/>
              <a:r>
                <a:rPr lang="it-IT" sz="1400" dirty="0">
                  <a:latin typeface="Arial" panose="020B0604020202020204" pitchFamily="34" charset="0"/>
                </a:rPr>
                <a:t>g</a:t>
              </a:r>
              <a:r>
                <a:rPr lang="it-IT" sz="1400" dirty="0" smtClean="0">
                  <a:latin typeface="Arial" panose="020B0604020202020204" pitchFamily="34" charset="0"/>
                </a:rPr>
                <a:t>iudizio esplicito                                        [più grande o più piccolo?]</a:t>
              </a:r>
              <a:endParaRPr lang="it-IT" sz="1400" dirty="0">
                <a:latin typeface="Arial" panose="020B0604020202020204" pitchFamily="34" charset="0"/>
              </a:endParaRPr>
            </a:p>
          </p:txBody>
        </p:sp>
        <p:sp>
          <p:nvSpPr>
            <p:cNvPr id="21" name="TextBox 20"/>
            <p:cNvSpPr txBox="1"/>
            <p:nvPr/>
          </p:nvSpPr>
          <p:spPr>
            <a:xfrm>
              <a:off x="6188488" y="6281757"/>
              <a:ext cx="3374450" cy="523220"/>
            </a:xfrm>
            <a:prstGeom prst="rect">
              <a:avLst/>
            </a:prstGeom>
            <a:noFill/>
          </p:spPr>
          <p:txBody>
            <a:bodyPr wrap="square" rtlCol="0">
              <a:spAutoFit/>
            </a:bodyPr>
            <a:lstStyle/>
            <a:p>
              <a:pPr algn="ctr"/>
              <a:r>
                <a:rPr lang="it-IT" sz="1400" dirty="0">
                  <a:latin typeface="Arial" panose="020B0604020202020204" pitchFamily="34" charset="0"/>
                </a:rPr>
                <a:t>g</a:t>
              </a:r>
              <a:r>
                <a:rPr lang="it-IT" sz="1400" dirty="0" smtClean="0">
                  <a:latin typeface="Arial" panose="020B0604020202020204" pitchFamily="34" charset="0"/>
                </a:rPr>
                <a:t>iudizio implicito                                          [pari o dispari?]</a:t>
              </a:r>
              <a:endParaRPr lang="it-IT" sz="1400" dirty="0">
                <a:latin typeface="Arial" panose="020B0604020202020204" pitchFamily="34" charset="0"/>
              </a:endParaRPr>
            </a:p>
          </p:txBody>
        </p:sp>
        <p:sp>
          <p:nvSpPr>
            <p:cNvPr id="22" name="TextBox 21"/>
            <p:cNvSpPr txBox="1"/>
            <p:nvPr/>
          </p:nvSpPr>
          <p:spPr>
            <a:xfrm rot="16200000">
              <a:off x="2538049" y="4389972"/>
              <a:ext cx="3374450" cy="523220"/>
            </a:xfrm>
            <a:prstGeom prst="rect">
              <a:avLst/>
            </a:prstGeom>
            <a:noFill/>
          </p:spPr>
          <p:txBody>
            <a:bodyPr wrap="square" rtlCol="0">
              <a:spAutoFit/>
            </a:bodyPr>
            <a:lstStyle/>
            <a:p>
              <a:pPr algn="ctr"/>
              <a:r>
                <a:rPr lang="it-IT" sz="1400" b="1" dirty="0" smtClean="0">
                  <a:latin typeface="Arial" panose="020B0604020202020204" pitchFamily="34" charset="0"/>
                </a:rPr>
                <a:t>Effetto di congruenza                               </a:t>
              </a:r>
              <a:r>
                <a:rPr lang="it-IT" sz="1400" dirty="0" smtClean="0">
                  <a:latin typeface="Arial" panose="020B0604020202020204" pitchFamily="34" charset="0"/>
                </a:rPr>
                <a:t>[RT incongruente – RT congruente]</a:t>
              </a:r>
              <a:endParaRPr lang="it-IT" sz="1400" dirty="0">
                <a:latin typeface="Arial" panose="020B0604020202020204" pitchFamily="34" charset="0"/>
              </a:endParaRPr>
            </a:p>
          </p:txBody>
        </p:sp>
      </p:grpSp>
    </p:spTree>
    <p:extLst>
      <p:ext uri="{BB962C8B-B14F-4D97-AF65-F5344CB8AC3E}">
        <p14:creationId xmlns:p14="http://schemas.microsoft.com/office/powerpoint/2010/main" val="150091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693738" y="3921125"/>
            <a:ext cx="776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99"/>
                </a:solidFill>
                <a:latin typeface="Arial" panose="020B0604020202020204" pitchFamily="34" charset="0"/>
              </a:rPr>
              <a:t>inferenze sui tempi di reazione</a:t>
            </a:r>
          </a:p>
        </p:txBody>
      </p:sp>
      <p:pic>
        <p:nvPicPr>
          <p:cNvPr id="484356" name="Picture 4" descr="Risultati immagini per ingegn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0" y="817563"/>
            <a:ext cx="27051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36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Text Box 2"/>
          <p:cNvSpPr txBox="1">
            <a:spLocks noChangeArrowheads="1"/>
          </p:cNvSpPr>
          <p:nvPr/>
        </p:nvSpPr>
        <p:spPr bwMode="auto">
          <a:xfrm>
            <a:off x="357382" y="2399843"/>
            <a:ext cx="844565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4400" dirty="0" smtClean="0">
                <a:solidFill>
                  <a:srgbClr val="333399"/>
                </a:solidFill>
                <a:latin typeface="Arial" panose="020B0604020202020204" pitchFamily="34" charset="0"/>
              </a:rPr>
              <a:t>priming-interferenza       </a:t>
            </a:r>
            <a:r>
              <a:rPr lang="it-IT" altLang="it-IT" sz="4400" dirty="0" smtClean="0">
                <a:solidFill>
                  <a:srgbClr val="FFC000"/>
                </a:solidFill>
                <a:latin typeface="Arial" panose="020B0604020202020204" pitchFamily="34" charset="0"/>
              </a:rPr>
              <a:t>denominazione </a:t>
            </a:r>
            <a:r>
              <a:rPr lang="it-IT" altLang="it-IT" sz="4400" dirty="0">
                <a:solidFill>
                  <a:srgbClr val="FFC000"/>
                </a:solidFill>
                <a:latin typeface="Arial" panose="020B0604020202020204" pitchFamily="34" charset="0"/>
              </a:rPr>
              <a:t>veloce          </a:t>
            </a:r>
          </a:p>
        </p:txBody>
      </p:sp>
    </p:spTree>
    <p:extLst>
      <p:ext uri="{BB962C8B-B14F-4D97-AF65-F5344CB8AC3E}">
        <p14:creationId xmlns:p14="http://schemas.microsoft.com/office/powerpoint/2010/main" val="2026395088"/>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Text Box 2"/>
          <p:cNvSpPr txBox="1">
            <a:spLocks noChangeArrowheads="1"/>
          </p:cNvSpPr>
          <p:nvPr/>
        </p:nvSpPr>
        <p:spPr bwMode="auto">
          <a:xfrm>
            <a:off x="104775" y="887413"/>
            <a:ext cx="8724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buClr>
                <a:srgbClr val="333399"/>
              </a:buClr>
              <a:buFont typeface="Wingdings" panose="05000000000000000000" pitchFamily="2" charset="2"/>
              <a:buNone/>
            </a:pPr>
            <a:r>
              <a:rPr lang="en-US" altLang="it-IT" sz="2800">
                <a:solidFill>
                  <a:srgbClr val="000000"/>
                </a:solidFill>
                <a:latin typeface="Arial" panose="020B0604020202020204" pitchFamily="34" charset="0"/>
              </a:rPr>
              <a:t>vi verrà presentato una croce al centro dello schermo per un secondo che dovrete fissare;</a:t>
            </a:r>
          </a:p>
        </p:txBody>
      </p:sp>
      <p:sp>
        <p:nvSpPr>
          <p:cNvPr id="613379" name="Text Box 3"/>
          <p:cNvSpPr txBox="1">
            <a:spLocks noChangeArrowheads="1"/>
          </p:cNvSpPr>
          <p:nvPr/>
        </p:nvSpPr>
        <p:spPr bwMode="auto">
          <a:xfrm>
            <a:off x="4419600" y="3165475"/>
            <a:ext cx="33337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0" hangingPunct="0"/>
            <a:r>
              <a:rPr lang="en-US" altLang="it-IT" sz="3200">
                <a:solidFill>
                  <a:srgbClr val="FF0000"/>
                </a:solidFill>
                <a:latin typeface="Verdana" panose="020B0604030504040204" pitchFamily="34" charset="0"/>
              </a:rPr>
              <a:t>+</a:t>
            </a:r>
          </a:p>
        </p:txBody>
      </p:sp>
    </p:spTree>
    <p:extLst>
      <p:ext uri="{BB962C8B-B14F-4D97-AF65-F5344CB8AC3E}">
        <p14:creationId xmlns:p14="http://schemas.microsoft.com/office/powerpoint/2010/main" val="2794901272"/>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Text Box 2"/>
          <p:cNvSpPr txBox="1">
            <a:spLocks noChangeArrowheads="1"/>
          </p:cNvSpPr>
          <p:nvPr/>
        </p:nvSpPr>
        <p:spPr bwMode="auto">
          <a:xfrm>
            <a:off x="104775" y="887413"/>
            <a:ext cx="87249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buClr>
                <a:srgbClr val="333399"/>
              </a:buClr>
              <a:buFont typeface="Wingdings" panose="05000000000000000000" pitchFamily="2" charset="2"/>
              <a:buNone/>
            </a:pPr>
            <a:r>
              <a:rPr lang="en-US" altLang="it-IT" sz="2800">
                <a:solidFill>
                  <a:srgbClr val="000000"/>
                </a:solidFill>
                <a:latin typeface="Arial" panose="020B0604020202020204" pitchFamily="34" charset="0"/>
              </a:rPr>
              <a:t>vi verrà presentato una croce al centro dello schermo per un secondo che dovrete fissare</a:t>
            </a:r>
          </a:p>
          <a:p>
            <a:pPr algn="just" eaLnBrk="0" hangingPunct="0">
              <a:spcBef>
                <a:spcPct val="50000"/>
              </a:spcBef>
              <a:buClr>
                <a:srgbClr val="333399"/>
              </a:buClr>
              <a:buFont typeface="Wingdings" panose="05000000000000000000" pitchFamily="2" charset="2"/>
              <a:buNone/>
            </a:pPr>
            <a:r>
              <a:rPr lang="it-IT" altLang="it-IT" sz="2800">
                <a:solidFill>
                  <a:srgbClr val="000000"/>
                </a:solidFill>
                <a:latin typeface="Arial" panose="020B0604020202020204" pitchFamily="34" charset="0"/>
              </a:rPr>
              <a:t>per pochi millisecondi verrà presentata una foto a cui dovrete prestare attenzione</a:t>
            </a:r>
            <a:endParaRPr lang="en-US" altLang="it-IT" sz="2800">
              <a:solidFill>
                <a:srgbClr val="000000"/>
              </a:solidFill>
              <a:latin typeface="Arial" panose="020B0604020202020204" pitchFamily="34" charset="0"/>
            </a:endParaRPr>
          </a:p>
        </p:txBody>
      </p:sp>
      <p:pic>
        <p:nvPicPr>
          <p:cNvPr id="615427" name="Picture 3"/>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27110" t="30013" r="43643" b="17816"/>
          <a:stretch>
            <a:fillRect/>
          </a:stretch>
        </p:blipFill>
        <p:spPr bwMode="auto">
          <a:xfrm>
            <a:off x="1309688" y="3448050"/>
            <a:ext cx="31337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28" name="Picture 4"/>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56682" t="30013" r="15434" b="17816"/>
          <a:stretch>
            <a:fillRect/>
          </a:stretch>
        </p:blipFill>
        <p:spPr bwMode="auto">
          <a:xfrm>
            <a:off x="4630738" y="3448050"/>
            <a:ext cx="298767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8503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5427"/>
                                        </p:tgtEl>
                                        <p:attrNameLst>
                                          <p:attrName>style.visibility</p:attrName>
                                        </p:attrNameLst>
                                      </p:cBhvr>
                                      <p:to>
                                        <p:strVal val="visible"/>
                                      </p:to>
                                    </p:set>
                                    <p:animEffect transition="in" filter="fade">
                                      <p:cBhvr>
                                        <p:cTn id="7" dur="1000"/>
                                        <p:tgtEl>
                                          <p:spTgt spid="615427"/>
                                        </p:tgtEl>
                                      </p:cBhvr>
                                    </p:animEffect>
                                    <p:anim calcmode="lin" valueType="num">
                                      <p:cBhvr>
                                        <p:cTn id="8" dur="1000" fill="hold"/>
                                        <p:tgtEl>
                                          <p:spTgt spid="615427"/>
                                        </p:tgtEl>
                                        <p:attrNameLst>
                                          <p:attrName>ppt_x</p:attrName>
                                        </p:attrNameLst>
                                      </p:cBhvr>
                                      <p:tavLst>
                                        <p:tav tm="0">
                                          <p:val>
                                            <p:strVal val="#ppt_x"/>
                                          </p:val>
                                        </p:tav>
                                        <p:tav tm="100000">
                                          <p:val>
                                            <p:strVal val="#ppt_x"/>
                                          </p:val>
                                        </p:tav>
                                      </p:tavLst>
                                    </p:anim>
                                    <p:anim calcmode="lin" valueType="num">
                                      <p:cBhvr>
                                        <p:cTn id="9" dur="1000" fill="hold"/>
                                        <p:tgtEl>
                                          <p:spTgt spid="61542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615428"/>
                                        </p:tgtEl>
                                        <p:attrNameLst>
                                          <p:attrName>style.visibility</p:attrName>
                                        </p:attrNameLst>
                                      </p:cBhvr>
                                      <p:to>
                                        <p:strVal val="visible"/>
                                      </p:to>
                                    </p:set>
                                    <p:animEffect transition="in" filter="fade">
                                      <p:cBhvr>
                                        <p:cTn id="13" dur="2000"/>
                                        <p:tgtEl>
                                          <p:spTgt spid="615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Text Box 2"/>
          <p:cNvSpPr txBox="1">
            <a:spLocks noChangeArrowheads="1"/>
          </p:cNvSpPr>
          <p:nvPr/>
        </p:nvSpPr>
        <p:spPr bwMode="auto">
          <a:xfrm>
            <a:off x="104775" y="887413"/>
            <a:ext cx="87249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buClr>
                <a:srgbClr val="333399"/>
              </a:buClr>
              <a:buFont typeface="Wingdings" panose="05000000000000000000" pitchFamily="2" charset="2"/>
              <a:buNone/>
            </a:pPr>
            <a:r>
              <a:rPr lang="en-US" altLang="it-IT" sz="2800">
                <a:solidFill>
                  <a:srgbClr val="000000"/>
                </a:solidFill>
                <a:latin typeface="Arial" panose="020B0604020202020204" pitchFamily="34" charset="0"/>
              </a:rPr>
              <a:t>vi verrà presentato una croce al centro dello schermo per un secondo che dovrete fissare</a:t>
            </a:r>
          </a:p>
          <a:p>
            <a:pPr algn="just" eaLnBrk="0" hangingPunct="0">
              <a:spcBef>
                <a:spcPct val="50000"/>
              </a:spcBef>
              <a:buClr>
                <a:srgbClr val="333399"/>
              </a:buClr>
              <a:buFont typeface="Wingdings" panose="05000000000000000000" pitchFamily="2" charset="2"/>
              <a:buNone/>
            </a:pPr>
            <a:r>
              <a:rPr lang="it-IT" altLang="it-IT" sz="2800">
                <a:solidFill>
                  <a:srgbClr val="000000"/>
                </a:solidFill>
                <a:latin typeface="Arial" panose="020B0604020202020204" pitchFamily="34" charset="0"/>
              </a:rPr>
              <a:t>per pochi millisecondi verrà presentata una foto a cui dovrete prestare attenzione</a:t>
            </a:r>
          </a:p>
          <a:p>
            <a:pPr algn="just" eaLnBrk="0" hangingPunct="0">
              <a:spcBef>
                <a:spcPct val="50000"/>
              </a:spcBef>
              <a:buClr>
                <a:srgbClr val="333399"/>
              </a:buClr>
              <a:buFont typeface="Wingdings" panose="05000000000000000000" pitchFamily="2" charset="2"/>
              <a:buNone/>
            </a:pPr>
            <a:r>
              <a:rPr lang="it-IT" altLang="it-IT" sz="2800">
                <a:solidFill>
                  <a:srgbClr val="000000"/>
                </a:solidFill>
                <a:latin typeface="Arial" panose="020B0604020202020204" pitchFamily="34" charset="0"/>
              </a:rPr>
              <a:t>la foto scomparità e verrà sostituita da una parola che dovete denominare il più velocemente possibile </a:t>
            </a:r>
          </a:p>
          <a:p>
            <a:pPr algn="just" eaLnBrk="0" hangingPunct="0">
              <a:spcBef>
                <a:spcPct val="50000"/>
              </a:spcBef>
              <a:buClr>
                <a:srgbClr val="333399"/>
              </a:buClr>
              <a:buFont typeface="Wingdings" panose="05000000000000000000" pitchFamily="2" charset="2"/>
              <a:buNone/>
            </a:pPr>
            <a:endParaRPr lang="en-US" altLang="it-IT" sz="2800">
              <a:solidFill>
                <a:srgbClr val="000000"/>
              </a:solidFill>
              <a:latin typeface="Arial" panose="020B0604020202020204" pitchFamily="34" charset="0"/>
            </a:endParaRPr>
          </a:p>
        </p:txBody>
      </p:sp>
    </p:spTree>
    <p:extLst>
      <p:ext uri="{BB962C8B-B14F-4D97-AF65-F5344CB8AC3E}">
        <p14:creationId xmlns:p14="http://schemas.microsoft.com/office/powerpoint/2010/main" val="22437942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Times"/>
        <a:ea typeface="MS PGothic"/>
        <a:cs typeface="Arial"/>
      </a:majorFont>
      <a:minorFont>
        <a:latin typeface="Times"/>
        <a:ea typeface="MS PGothi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66936</TotalTime>
  <Words>2793</Words>
  <Application>Microsoft Office PowerPoint</Application>
  <PresentationFormat>On-screen Show (4:3)</PresentationFormat>
  <Paragraphs>390</Paragraphs>
  <Slides>123</Slides>
  <Notes>108</Notes>
  <HiddenSlides>1</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123</vt:i4>
      </vt:variant>
    </vt:vector>
  </HeadingPairs>
  <TitlesOfParts>
    <vt:vector size="140" baseType="lpstr">
      <vt:lpstr>MS PGothic</vt:lpstr>
      <vt:lpstr>MS PGothic</vt:lpstr>
      <vt:lpstr>Arial</vt:lpstr>
      <vt:lpstr>ArialMT</vt:lpstr>
      <vt:lpstr>Cambria Math</vt:lpstr>
      <vt:lpstr>leclq8</vt:lpstr>
      <vt:lpstr>STIXTwoMath</vt:lpstr>
      <vt:lpstr>STIXTwoText</vt:lpstr>
      <vt:lpstr>Symbol</vt:lpstr>
      <vt:lpstr>Times</vt:lpstr>
      <vt:lpstr>Times New Roman</vt:lpstr>
      <vt:lpstr>Verdana</vt:lpstr>
      <vt:lpstr>Wingdings</vt:lpstr>
      <vt:lpstr>1_Default Design</vt:lpstr>
      <vt:lpstr>4_Default Design</vt:lpstr>
      <vt:lpstr>5_Default Design</vt:lpstr>
      <vt:lpstr>Equation</vt:lpstr>
      <vt:lpstr>Psicologia dei processi cognitivi 1 Percezione 042PS-2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una precauzione</vt:lpstr>
      <vt:lpstr>combinazione di go/no-go per comprendere la natura dell’associazione tra spazio e numeri (SNARC)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Carlo</cp:lastModifiedBy>
  <cp:revision>946</cp:revision>
  <dcterms:created xsi:type="dcterms:W3CDTF">2010-11-07T22:02:08Z</dcterms:created>
  <dcterms:modified xsi:type="dcterms:W3CDTF">2019-05-14T14:31:54Z</dcterms:modified>
</cp:coreProperties>
</file>