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67" r:id="rId2"/>
    <p:sldId id="256" r:id="rId3"/>
    <p:sldId id="257" r:id="rId4"/>
    <p:sldId id="258" r:id="rId5"/>
    <p:sldId id="271" r:id="rId6"/>
    <p:sldId id="272" r:id="rId7"/>
    <p:sldId id="264" r:id="rId8"/>
    <p:sldId id="260" r:id="rId9"/>
    <p:sldId id="259" r:id="rId10"/>
    <p:sldId id="261" r:id="rId11"/>
    <p:sldId id="262" r:id="rId12"/>
    <p:sldId id="263" r:id="rId13"/>
    <p:sldId id="265" r:id="rId14"/>
    <p:sldId id="266" r:id="rId15"/>
    <p:sldId id="270" r:id="rId16"/>
    <p:sldId id="269" r:id="rId17"/>
    <p:sldId id="268" r:id="rId1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06452A1-5777-47F0-A14F-AA5D1A9B2B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4DECED-79C9-4FB0-A489-6A96A1F198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42E10-42BB-4617-8C92-E4D9A35C79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18D96-3841-40C2-9616-18EE7AD726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CE23-7679-4AAE-BB01-729DFBC862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13C39-3DCC-424C-820F-B66E9CF2B9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8BBEC-22AA-47D2-B528-FCC1C9DF7A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376EF-B62B-4F60-839B-83CDBCEEF0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7B548-DB4B-4223-9132-8ED58C7FB7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21963-4DF9-4A55-AFF4-AD496785A3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BC8C9-D2DA-4AF7-A4E7-F11C57E716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1627A-F6DE-415B-BAD3-E0DA4CBBF8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512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483439C-F780-4627-8ED0-9B7427CD85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6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INTRODUZIONE ALLE TURBINE EOLICHE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420938"/>
            <a:ext cx="7313613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smtClean="0"/>
              <a:t>Tratto dal testo “Sistemi eolici”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mtClean="0"/>
              <a:t>Del Prof. PALLABAZZER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tipi di turbine eoliche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827213"/>
            <a:ext cx="7777162" cy="4114800"/>
          </a:xfrm>
        </p:spPr>
        <p:txBody>
          <a:bodyPr/>
          <a:lstStyle/>
          <a:p>
            <a:pPr marL="180975" indent="-180975" eaLnBrk="1" hangingPunct="1"/>
            <a:r>
              <a:rPr lang="it-IT" sz="2000" smtClean="0"/>
              <a:t>Un valore elevato di</a:t>
            </a:r>
            <a:r>
              <a:rPr lang="it-IT" smtClean="0"/>
              <a:t> </a:t>
            </a:r>
            <a:r>
              <a:rPr lang="it-IT" sz="2000" i="1" smtClean="0">
                <a:latin typeface="Symbol" pitchFamily="18" charset="2"/>
              </a:rPr>
              <a:t>l</a:t>
            </a:r>
            <a:r>
              <a:rPr lang="it-IT" sz="2000" i="1" baseline="-25000" smtClean="0">
                <a:latin typeface="Symbol" pitchFamily="18" charset="2"/>
              </a:rPr>
              <a:t>o</a:t>
            </a:r>
            <a:r>
              <a:rPr lang="it-IT" sz="2000" smtClean="0"/>
              <a:t> consente, per una data velocità </a:t>
            </a:r>
            <a:r>
              <a:rPr lang="it-IT" sz="2000" i="1" smtClean="0">
                <a:latin typeface="Times New Roman" pitchFamily="18" charset="0"/>
              </a:rPr>
              <a:t>V</a:t>
            </a:r>
            <a:r>
              <a:rPr lang="it-IT" sz="2000" i="1" baseline="-25000" smtClean="0">
                <a:latin typeface="Times New Roman" pitchFamily="18" charset="0"/>
              </a:rPr>
              <a:t>0</a:t>
            </a:r>
            <a:r>
              <a:rPr lang="it-IT" sz="2000" smtClean="0"/>
              <a:t>, grandi diametri </a:t>
            </a:r>
            <a:r>
              <a:rPr lang="it-IT" sz="2000" i="1" smtClean="0">
                <a:latin typeface="Times New Roman" pitchFamily="18" charset="0"/>
              </a:rPr>
              <a:t>D</a:t>
            </a:r>
            <a:r>
              <a:rPr lang="it-IT" sz="2000" smtClean="0"/>
              <a:t> e quindi elevate potenze, oppure un elevato numero di giri </a:t>
            </a:r>
            <a:r>
              <a:rPr lang="it-IT" sz="2000" i="1" smtClean="0">
                <a:latin typeface="Times New Roman" pitchFamily="18" charset="0"/>
              </a:rPr>
              <a:t>N</a:t>
            </a:r>
            <a:r>
              <a:rPr lang="it-IT" sz="2000" i="1" baseline="-25000" smtClean="0">
                <a:latin typeface="Times New Roman" pitchFamily="18" charset="0"/>
              </a:rPr>
              <a:t>r</a:t>
            </a:r>
            <a:r>
              <a:rPr lang="it-IT" sz="2000" smtClean="0"/>
              <a:t>.</a:t>
            </a:r>
          </a:p>
          <a:p>
            <a:pPr marL="180975" indent="-180975" eaLnBrk="1" hangingPunct="1"/>
            <a:r>
              <a:rPr lang="it-IT" sz="2000" smtClean="0"/>
              <a:t>Quindi le turbine di bassa solidità operanti in venti molto intensi sono le macchine più adatte per l'azionamento dei sistemi eolico-elettrici.</a:t>
            </a:r>
          </a:p>
          <a:p>
            <a:pPr marL="180975" indent="-180975" eaLnBrk="1" hangingPunct="1"/>
            <a:r>
              <a:rPr lang="it-IT" sz="2000" smtClean="0"/>
              <a:t>Invece un basso valore di </a:t>
            </a:r>
            <a:r>
              <a:rPr lang="it-IT" sz="2000" i="1" smtClean="0"/>
              <a:t> </a:t>
            </a:r>
            <a:r>
              <a:rPr lang="it-IT" sz="2000" i="1" smtClean="0">
                <a:latin typeface="Symbol" pitchFamily="18" charset="2"/>
              </a:rPr>
              <a:t>l</a:t>
            </a:r>
            <a:r>
              <a:rPr lang="it-IT" sz="2000" i="1" baseline="-25000" smtClean="0">
                <a:latin typeface="Symbol" pitchFamily="18" charset="2"/>
              </a:rPr>
              <a:t>o</a:t>
            </a:r>
            <a:r>
              <a:rPr lang="it-IT" sz="2000" smtClean="0"/>
              <a:t> ed una elevata solidità saranno necessari per le turbine azionanti pompe alternative, che richiedono basse velocità di funzionamento.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pale a passo variabile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71550" y="1571625"/>
            <a:ext cx="7848600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Le </a:t>
            </a:r>
            <a:r>
              <a:rPr lang="it-IT" b="1"/>
              <a:t>pale fisse</a:t>
            </a:r>
            <a:r>
              <a:rPr lang="it-IT"/>
              <a:t> sono rigidamente calettate al mozzo, che ruota con l'asse meccanico, sicché l'angolo di incidenza del profilo è fissato.</a:t>
            </a:r>
          </a:p>
          <a:p>
            <a:endParaRPr lang="it-IT"/>
          </a:p>
          <a:p>
            <a:r>
              <a:rPr lang="it-IT"/>
              <a:t>Le </a:t>
            </a:r>
            <a:r>
              <a:rPr lang="it-IT" b="1"/>
              <a:t>pale a passo variabile</a:t>
            </a:r>
            <a:r>
              <a:rPr lang="it-IT"/>
              <a:t> possono ruotare intorno ad un asse radiale, modificando il proprio assetto (</a:t>
            </a:r>
            <a:r>
              <a:rPr lang="it-IT" b="1"/>
              <a:t>passo</a:t>
            </a:r>
            <a:r>
              <a:rPr lang="it-IT"/>
              <a:t>) rispetto alla direzione del vento, sicché l'incidenza del profilo può variare</a:t>
            </a:r>
          </a:p>
          <a:p>
            <a:r>
              <a:rPr lang="it-IT"/>
              <a:t>Le pale fisse sono quindi caratterizzate da un'unica curva </a:t>
            </a:r>
            <a:r>
              <a:rPr lang="it-IT" sz="2000" i="1">
                <a:latin typeface="Times New Roman" pitchFamily="18" charset="0"/>
              </a:rPr>
              <a:t>C</a:t>
            </a:r>
            <a:r>
              <a:rPr lang="it-IT" sz="2000" i="1" baseline="-25000">
                <a:latin typeface="Times New Roman" pitchFamily="18" charset="0"/>
              </a:rPr>
              <a:t>p</a:t>
            </a:r>
            <a:r>
              <a:rPr lang="it-IT"/>
              <a:t>(</a:t>
            </a:r>
            <a:r>
              <a:rPr lang="it-IT" sz="2000" i="1">
                <a:latin typeface="Symbol" pitchFamily="18" charset="2"/>
              </a:rPr>
              <a:t>l</a:t>
            </a:r>
            <a:r>
              <a:rPr lang="it-IT"/>
              <a:t>), mentre le altre presentano diverse curve caratteristiche per ogni angolo di calettamento.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0" y="2524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4140200" y="3860800"/>
          <a:ext cx="4752975" cy="284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Microsoft Drawing" r:id="rId3" imgW="3244850" imgH="2116138" progId="MSDraw">
                  <p:embed/>
                </p:oleObj>
              </mc:Choice>
              <mc:Fallback>
                <p:oleObj name="Microsoft Drawing" r:id="rId3" imgW="3244850" imgH="2116138" progId="MSDraw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8507"/>
                      <a:stretch>
                        <a:fillRect/>
                      </a:stretch>
                    </p:blipFill>
                    <p:spPr bwMode="auto">
                      <a:xfrm>
                        <a:off x="4140200" y="3860800"/>
                        <a:ext cx="4752975" cy="284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controllo, regolazione, orientamento</a:t>
            </a:r>
            <a:r>
              <a:rPr lang="it-IT" sz="3200" smtClean="0"/>
              <a:t> 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611188" y="1700213"/>
            <a:ext cx="8353425" cy="51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u="sng"/>
              <a:t>controllo dell'angolo di incidenza delle pale</a:t>
            </a:r>
            <a:endParaRPr lang="it-IT"/>
          </a:p>
          <a:p>
            <a:r>
              <a:rPr lang="it-IT"/>
              <a:t>quando si raggiunge il numero di giri massimo o il vento raggiunge la velocità massima accettabile, un attuatore meccanico dispone le pale "</a:t>
            </a:r>
            <a:r>
              <a:rPr lang="it-IT" i="1"/>
              <a:t>in bandiera</a:t>
            </a:r>
            <a:r>
              <a:rPr lang="it-IT"/>
              <a:t>" (angolo di calettamento al quale corrisponde il punto di fuga </a:t>
            </a:r>
            <a:r>
              <a:rPr lang="it-IT" sz="2400" i="1">
                <a:latin typeface="Symbol" pitchFamily="18" charset="2"/>
              </a:rPr>
              <a:t>l</a:t>
            </a:r>
            <a:r>
              <a:rPr lang="it-IT" sz="2400" i="1" baseline="-25000">
                <a:latin typeface="Times New Roman" pitchFamily="18" charset="0"/>
              </a:rPr>
              <a:t>f</a:t>
            </a:r>
            <a:r>
              <a:rPr lang="it-IT"/>
              <a:t> della curva caratteristica) quindi </a:t>
            </a:r>
            <a:r>
              <a:rPr lang="it-IT" sz="2400" i="1">
                <a:latin typeface="Times New Roman" pitchFamily="18" charset="0"/>
              </a:rPr>
              <a:t>C</a:t>
            </a:r>
            <a:r>
              <a:rPr lang="it-IT" sz="2400" i="1" baseline="-25000">
                <a:latin typeface="Times New Roman" pitchFamily="18" charset="0"/>
              </a:rPr>
              <a:t>P</a:t>
            </a:r>
            <a:r>
              <a:rPr lang="it-IT" i="1"/>
              <a:t> </a:t>
            </a:r>
            <a:r>
              <a:rPr lang="it-IT"/>
              <a:t>=0 e </a:t>
            </a:r>
            <a:r>
              <a:rPr lang="it-IT" sz="2400" i="1">
                <a:latin typeface="Times New Roman" pitchFamily="18" charset="0"/>
              </a:rPr>
              <a:t>P</a:t>
            </a:r>
            <a:r>
              <a:rPr lang="it-IT"/>
              <a:t> =0;</a:t>
            </a:r>
          </a:p>
          <a:p>
            <a:endParaRPr lang="it-IT"/>
          </a:p>
          <a:p>
            <a:r>
              <a:rPr lang="it-IT" u="sng"/>
              <a:t>stallo</a:t>
            </a:r>
          </a:p>
          <a:p>
            <a:r>
              <a:rPr lang="it-IT"/>
              <a:t>quando l'incidenza di un profilo raggiunge il valore di stallo, l'efficienza crolla bruscamente; le pale sono disegnate in modo che al crescere del numero di giri entrino in stallo progressivamente partendo dalla punta, dove la </a:t>
            </a:r>
            <a:r>
              <a:rPr lang="it-IT" sz="2000" i="1">
                <a:latin typeface="Times New Roman" pitchFamily="18" charset="0"/>
              </a:rPr>
              <a:t>u</a:t>
            </a:r>
            <a:r>
              <a:rPr lang="it-IT"/>
              <a:t> è maggiore, verso la base; alla velocità massima del vento tutta la pala va in stallo e la potenza si annulla;</a:t>
            </a:r>
          </a:p>
          <a:p>
            <a:endParaRPr lang="it-IT"/>
          </a:p>
          <a:p>
            <a:r>
              <a:rPr lang="it-IT" u="sng"/>
              <a:t>imbardata della turbina</a:t>
            </a:r>
            <a:r>
              <a:rPr lang="it-IT"/>
              <a:t> </a:t>
            </a:r>
          </a:p>
          <a:p>
            <a:r>
              <a:rPr lang="it-IT"/>
              <a:t>al crescere della velocità la turbina abbandona l'assetto fronte-vento offrendo al vento solo una componente del disco battuto: alla velocità massima la turbina si deve disporre quasi parallela al vento (turbina "</a:t>
            </a:r>
            <a:r>
              <a:rPr lang="it-IT" i="1"/>
              <a:t>in bandiera</a:t>
            </a:r>
            <a:r>
              <a:rPr lang="it-IT"/>
              <a:t>"); in tal caso la potenza si annulla;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curve di potenza</a:t>
            </a:r>
            <a:r>
              <a:rPr lang="it-IT" smtClean="0"/>
              <a:t> 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042988" y="1773238"/>
          <a:ext cx="3960812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2120900" imgH="279400" progId="Equation.3">
                  <p:embed/>
                </p:oleObj>
              </mc:Choice>
              <mc:Fallback>
                <p:oleObj name="Equation" r:id="rId3" imgW="2120900" imgH="279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773238"/>
                        <a:ext cx="3960812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950913" y="2293938"/>
            <a:ext cx="1100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000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00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it-IT" sz="2000" i="1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l</a:t>
            </a:r>
            <a:r>
              <a:rPr lang="it-IT" sz="200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it-IT"/>
              <a:t>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971550" y="2781300"/>
          <a:ext cx="16573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5" imgW="939392" imgH="406224" progId="Equation.3">
                  <p:embed/>
                </p:oleObj>
              </mc:Choice>
              <mc:Fallback>
                <p:oleObj name="Equation" r:id="rId5" imgW="939392" imgH="4062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781300"/>
                        <a:ext cx="165735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148263" y="1844675"/>
            <a:ext cx="3800475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per una data </a:t>
            </a:r>
            <a:r>
              <a:rPr lang="it-IT" sz="2000" i="1">
                <a:latin typeface="Symbol" pitchFamily="18" charset="2"/>
              </a:rPr>
              <a:t>r</a:t>
            </a:r>
            <a:r>
              <a:rPr lang="it-IT" sz="2000" i="1" baseline="-25000">
                <a:latin typeface="Symbol" pitchFamily="18" charset="2"/>
              </a:rPr>
              <a:t>0</a:t>
            </a:r>
            <a:r>
              <a:rPr lang="it-IT"/>
              <a:t> ed un dato </a:t>
            </a:r>
            <a:r>
              <a:rPr lang="it-IT" sz="2000" i="1">
                <a:latin typeface="Times New Roman" pitchFamily="18" charset="0"/>
              </a:rPr>
              <a:t>D</a:t>
            </a:r>
            <a:r>
              <a:rPr lang="it-IT"/>
              <a:t> si ottiene la legge </a:t>
            </a:r>
            <a:r>
              <a:rPr lang="it-IT" sz="2000" i="1">
                <a:latin typeface="Times New Roman" pitchFamily="18" charset="0"/>
              </a:rPr>
              <a:t>P</a:t>
            </a:r>
            <a:r>
              <a:rPr lang="it-IT"/>
              <a:t>(</a:t>
            </a:r>
            <a:r>
              <a:rPr lang="it-IT" sz="2000" i="1">
                <a:latin typeface="Times New Roman" pitchFamily="18" charset="0"/>
              </a:rPr>
              <a:t>N</a:t>
            </a:r>
            <a:r>
              <a:rPr lang="it-IT" sz="2000" i="1" baseline="-25000">
                <a:latin typeface="Times New Roman" pitchFamily="18" charset="0"/>
              </a:rPr>
              <a:t>r</a:t>
            </a:r>
            <a:r>
              <a:rPr lang="it-IT" i="1"/>
              <a:t>, </a:t>
            </a:r>
            <a:r>
              <a:rPr lang="it-IT" sz="2000" i="1">
                <a:latin typeface="Times New Roman" pitchFamily="18" charset="0"/>
              </a:rPr>
              <a:t>V</a:t>
            </a:r>
            <a:r>
              <a:rPr lang="it-IT" sz="2000" i="1" baseline="-25000">
                <a:latin typeface="Times New Roman" pitchFamily="18" charset="0"/>
              </a:rPr>
              <a:t>0</a:t>
            </a:r>
            <a:r>
              <a:rPr lang="it-IT"/>
              <a:t>), che permette di determinare la potenza disponibile all'asse della turbina.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95288" y="1628775"/>
            <a:ext cx="5048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9600">
                <a:latin typeface="Symbol" pitchFamily="18" charset="2"/>
                <a:sym typeface="Symbol" pitchFamily="18" charset="2"/>
              </a:rPr>
              <a:t>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148263" y="3644900"/>
            <a:ext cx="3995737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in</a:t>
            </a:r>
            <a:r>
              <a:rPr lang="it-IT" u="sng"/>
              <a:t> equilibrio stazionario</a:t>
            </a:r>
            <a:r>
              <a:rPr lang="it-IT"/>
              <a:t>, la potenza richiesta uguaglia quella disponibile nel </a:t>
            </a:r>
            <a:r>
              <a:rPr lang="it-IT" b="1"/>
              <a:t>punto di funzionamento,</a:t>
            </a:r>
            <a:r>
              <a:rPr lang="it-IT"/>
              <a:t> per quella data velocità </a:t>
            </a:r>
            <a:r>
              <a:rPr lang="it-IT" sz="2000" i="1">
                <a:latin typeface="Times New Roman" pitchFamily="18" charset="0"/>
              </a:rPr>
              <a:t>V</a:t>
            </a:r>
            <a:r>
              <a:rPr lang="it-IT" sz="2000" i="1" baseline="-25000">
                <a:latin typeface="Times New Roman" pitchFamily="18" charset="0"/>
              </a:rPr>
              <a:t>0</a:t>
            </a:r>
            <a:r>
              <a:rPr lang="it-IT"/>
              <a:t>. Per ogni data velocità sarà conveniente che tale punto sia il più vicino possibile al massimo, ossia che la turbina funzioni fornendo il coefficiente di potenza </a:t>
            </a:r>
            <a:r>
              <a:rPr lang="it-IT" sz="2000" i="1">
                <a:latin typeface="Times New Roman" pitchFamily="18" charset="0"/>
              </a:rPr>
              <a:t>C</a:t>
            </a:r>
            <a:r>
              <a:rPr lang="it-IT" sz="2000" i="1" baseline="-25000">
                <a:latin typeface="Times New Roman" pitchFamily="18" charset="0"/>
              </a:rPr>
              <a:t>o</a:t>
            </a:r>
            <a:r>
              <a:rPr lang="it-IT"/>
              <a:t>. </a:t>
            </a:r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0" y="2586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179388" y="3573463"/>
          <a:ext cx="4932362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Microsoft Drawing" r:id="rId7" imgW="2816225" imgH="1685925" progId="MSDraw">
                  <p:embed/>
                </p:oleObj>
              </mc:Choice>
              <mc:Fallback>
                <p:oleObj name="Microsoft Drawing" r:id="rId7" imgW="2816225" imgH="1685925" progId="MSDraw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3573463"/>
                        <a:ext cx="4932362" cy="294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900113" y="6237288"/>
            <a:ext cx="2376487" cy="4762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curve di regolazione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64163" y="1628775"/>
            <a:ext cx="360045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Riportando nel piano (</a:t>
            </a:r>
            <a:r>
              <a:rPr lang="it-IT" sz="2000" i="1">
                <a:latin typeface="Times New Roman" pitchFamily="18" charset="0"/>
              </a:rPr>
              <a:t>P,V</a:t>
            </a:r>
            <a:r>
              <a:rPr lang="it-IT"/>
              <a:t>) i punti di funzionamento si ottengono le curve di regolazione (la curva che si avrebbe senza regolazione e con </a:t>
            </a:r>
            <a:r>
              <a:rPr lang="it-IT" sz="2000" i="1">
                <a:latin typeface="Symbol" pitchFamily="18" charset="2"/>
              </a:rPr>
              <a:t>l</a:t>
            </a:r>
            <a:r>
              <a:rPr lang="it-IT" sz="2000">
                <a:latin typeface="Symbol" pitchFamily="18" charset="2"/>
              </a:rPr>
              <a:t> </a:t>
            </a:r>
            <a:r>
              <a:rPr lang="it-IT"/>
              <a:t>costante sarebbe un  incremento cubico illimitato. </a:t>
            </a:r>
          </a:p>
          <a:p>
            <a:endParaRPr lang="it-IT"/>
          </a:p>
          <a:p>
            <a:r>
              <a:rPr lang="it-IT"/>
              <a:t>Il </a:t>
            </a:r>
            <a:r>
              <a:rPr lang="it-IT" b="1"/>
              <a:t>controllo del passo</a:t>
            </a:r>
            <a:r>
              <a:rPr lang="it-IT"/>
              <a:t> consente di mantenere costante la potenza in un certo intervallo di velocità.</a:t>
            </a:r>
          </a:p>
          <a:p>
            <a:endParaRPr lang="it-IT"/>
          </a:p>
          <a:p>
            <a:r>
              <a:rPr lang="it-IT"/>
              <a:t>I controlli mediante </a:t>
            </a:r>
            <a:r>
              <a:rPr lang="it-IT" b="1"/>
              <a:t>stallo</a:t>
            </a:r>
            <a:r>
              <a:rPr lang="it-IT"/>
              <a:t> e </a:t>
            </a:r>
            <a:r>
              <a:rPr lang="it-IT" b="1"/>
              <a:t>deriva</a:t>
            </a:r>
            <a:r>
              <a:rPr lang="it-IT"/>
              <a:t> funzionano in modo “spontano”, al variare della velocità e la curva di potenza è continua.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2462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250825" y="2492375"/>
          <a:ext cx="5076825" cy="408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Microsoft Drawing" r:id="rId3" imgW="2992438" imgH="2411413" progId="MSDraw">
                  <p:embed/>
                </p:oleObj>
              </mc:Choice>
              <mc:Fallback>
                <p:oleObj name="Microsoft Drawing" r:id="rId3" imgW="2992438" imgH="2411413" progId="MSDraw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492375"/>
                        <a:ext cx="5076825" cy="408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INTRODUZIONE ALLE TURBINE EOLICHE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420938"/>
            <a:ext cx="7313613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smtClean="0"/>
              <a:t>Tratto dal testo “Sistemi eolici”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mtClean="0"/>
              <a:t>Del Prof. PALLABAZZER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Teoria impulsiva assiale</a:t>
            </a:r>
            <a:r>
              <a:rPr lang="it-IT" smtClean="0"/>
              <a:t>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496300" cy="3617913"/>
          </a:xfrm>
        </p:spPr>
        <p:txBody>
          <a:bodyPr/>
          <a:lstStyle/>
          <a:p>
            <a:pPr marL="6350" indent="635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passando attraverso il disco attuatore la corrente fluida subisce una diminuzione di quantità di moto ed una diminuzione di energia cinetica. La prima genera una </a:t>
            </a:r>
            <a:r>
              <a:rPr lang="it-IT" sz="2100" b="1" smtClean="0">
                <a:solidFill>
                  <a:srgbClr val="000000"/>
                </a:solidFill>
                <a:cs typeface="Times New Roman" pitchFamily="18" charset="0"/>
              </a:rPr>
              <a:t>spinta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 assiale </a:t>
            </a:r>
            <a:r>
              <a:rPr lang="it-IT" sz="2100" i="1" smtClean="0">
                <a:solidFill>
                  <a:srgbClr val="000000"/>
                </a:solidFill>
                <a:cs typeface="Times New Roman" pitchFamily="18" charset="0"/>
              </a:rPr>
              <a:t>T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 sul disco, mentre la seconda una </a:t>
            </a:r>
            <a:r>
              <a:rPr lang="it-IT" sz="2100" b="1" smtClean="0">
                <a:solidFill>
                  <a:srgbClr val="000000"/>
                </a:solidFill>
                <a:cs typeface="Times New Roman" pitchFamily="18" charset="0"/>
              </a:rPr>
              <a:t>potenza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sz="21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 ceduta alla macchina. Poiché non esiste libertà di moto nella direzione di </a:t>
            </a:r>
            <a:r>
              <a:rPr lang="it-IT" sz="2100" i="1" smtClean="0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 ma solo alla rotazione intorno all'asse, la potenza viene trasmessa tramite una </a:t>
            </a:r>
            <a:r>
              <a:rPr lang="it-IT" sz="2100" b="1" smtClean="0">
                <a:solidFill>
                  <a:srgbClr val="000000"/>
                </a:solidFill>
                <a:cs typeface="Times New Roman" pitchFamily="18" charset="0"/>
              </a:rPr>
              <a:t>coppia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sz="2100" i="1" smtClean="0">
                <a:solidFill>
                  <a:srgbClr val="000000"/>
                </a:solidFill>
                <a:cs typeface="Times New Roman" pitchFamily="18" charset="0"/>
              </a:rPr>
              <a:t>Q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, che produce rotazione del disco intorno all'asse con </a:t>
            </a:r>
            <a:r>
              <a:rPr lang="it-IT" sz="2100" b="1" smtClean="0">
                <a:solidFill>
                  <a:srgbClr val="000000"/>
                </a:solidFill>
                <a:cs typeface="Times New Roman" pitchFamily="18" charset="0"/>
              </a:rPr>
              <a:t>velocità angolare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sz="2100" i="1" smtClean="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marL="6350" indent="635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1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350" indent="635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La portata m, la spinta </a:t>
            </a:r>
            <a:r>
              <a:rPr lang="it-IT" sz="2100" i="1" smtClean="0">
                <a:solidFill>
                  <a:srgbClr val="000000"/>
                </a:solidFill>
                <a:cs typeface="Times New Roman" pitchFamily="18" charset="0"/>
              </a:rPr>
              <a:t>T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 e la variazione di flusso cinetico </a:t>
            </a:r>
            <a:r>
              <a:rPr lang="it-IT" sz="2100" i="1" smtClean="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it-IT" sz="2100" i="1" smtClean="0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it-IT" sz="2100" i="1" baseline="-30000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it-IT" sz="2100" baseline="-300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sono dati da (si suppone trascurabile la comprimibilità):</a:t>
            </a:r>
          </a:p>
          <a:p>
            <a:pPr marL="6350" indent="63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10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it-IT" sz="2100" smtClean="0"/>
              <a:t>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090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476375" y="4857750"/>
          <a:ext cx="547211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2425700" imgH="673100" progId="Equation.3">
                  <p:embed/>
                </p:oleObj>
              </mc:Choice>
              <mc:Fallback>
                <p:oleObj name="Equation" r:id="rId3" imgW="2425700" imgH="673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857750"/>
                        <a:ext cx="5472113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teoria unidimensionale</a:t>
            </a:r>
            <a:r>
              <a:rPr lang="it-IT" smtClean="0"/>
              <a:t> 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2886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476375" y="1700213"/>
          <a:ext cx="7235825" cy="272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Microsoft Drawing" r:id="rId3" imgW="3603625" imgH="1352550" progId="MSDraw">
                  <p:embed/>
                </p:oleObj>
              </mc:Choice>
              <mc:Fallback>
                <p:oleObj name="Microsoft Drawing" r:id="rId3" imgW="3603625" imgH="1352550" progId="MSDraw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700213"/>
                        <a:ext cx="7235825" cy="2722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179388" y="4508500"/>
          <a:ext cx="41830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5" imgW="1777229" imgH="203112" progId="Equation.3">
                  <p:embed/>
                </p:oleObj>
              </mc:Choice>
              <mc:Fallback>
                <p:oleObj name="Equation" r:id="rId5" imgW="1777229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508500"/>
                        <a:ext cx="4183062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028" name="Object 9"/>
          <p:cNvGraphicFramePr>
            <a:graphicFrameLocks noChangeAspect="1"/>
          </p:cNvGraphicFramePr>
          <p:nvPr/>
        </p:nvGraphicFramePr>
        <p:xfrm>
          <a:off x="101600" y="5084763"/>
          <a:ext cx="86756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7" imgW="4267200" imgH="279400" progId="Equation.3">
                  <p:embed/>
                </p:oleObj>
              </mc:Choice>
              <mc:Fallback>
                <p:oleObj name="Equation" r:id="rId7" imgW="4267200" imgH="279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5084763"/>
                        <a:ext cx="867568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Text Box 11"/>
          <p:cNvSpPr txBox="1">
            <a:spLocks noChangeArrowheads="1"/>
          </p:cNvSpPr>
          <p:nvPr/>
        </p:nvSpPr>
        <p:spPr bwMode="auto">
          <a:xfrm>
            <a:off x="0" y="5876925"/>
            <a:ext cx="9072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 flusso di energia </a:t>
            </a:r>
            <a:r>
              <a:rPr lang="it-IT"/>
              <a:t>che il vento mette a disposizione (</a:t>
            </a:r>
            <a:r>
              <a:rPr lang="it-IT" b="1" i="1"/>
              <a:t>energia disponibile</a:t>
            </a:r>
            <a:r>
              <a:rPr lang="it-IT"/>
              <a:t>) </a:t>
            </a:r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teoria unidimensionale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492375"/>
            <a:ext cx="7313613" cy="1296988"/>
          </a:xfrm>
        </p:spPr>
        <p:txBody>
          <a:bodyPr/>
          <a:lstStyle/>
          <a:p>
            <a:pPr eaLnBrk="1" hangingPunct="1"/>
            <a:r>
              <a:rPr lang="it-IT" sz="2000" smtClean="0"/>
              <a:t>Energia cinetica allo scarico (almeno il 40% di </a:t>
            </a:r>
            <a:r>
              <a:rPr lang="it-IT" sz="2400" i="1" smtClean="0">
                <a:latin typeface="Times New Roman" pitchFamily="18" charset="0"/>
              </a:rPr>
              <a:t>E</a:t>
            </a:r>
            <a:r>
              <a:rPr lang="it-IT" sz="2400" i="1" baseline="-25000" smtClean="0">
                <a:latin typeface="Times New Roman" pitchFamily="18" charset="0"/>
              </a:rPr>
              <a:t>c</a:t>
            </a:r>
            <a:r>
              <a:rPr lang="it-IT" sz="2000" i="1" baseline="-25000" smtClean="0">
                <a:latin typeface="Times New Roman" pitchFamily="18" charset="0"/>
              </a:rPr>
              <a:t> </a:t>
            </a:r>
            <a:r>
              <a:rPr lang="it-IT" sz="2000" smtClean="0"/>
              <a:t>)</a:t>
            </a:r>
          </a:p>
          <a:p>
            <a:pPr eaLnBrk="1" hangingPunct="1"/>
            <a:r>
              <a:rPr lang="it-IT" sz="2000" smtClean="0"/>
              <a:t>Attrito con le superfici della macchina</a:t>
            </a:r>
          </a:p>
          <a:p>
            <a:pPr eaLnBrk="1" hangingPunct="1"/>
            <a:r>
              <a:rPr lang="it-IT" sz="2000" smtClean="0"/>
              <a:t>Vorticosità della scia.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971550" y="1700213"/>
            <a:ext cx="7872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solo una parte Della </a:t>
            </a:r>
            <a:r>
              <a:rPr lang="it-IT" b="1" i="1"/>
              <a:t>energia disponibile</a:t>
            </a:r>
            <a:r>
              <a:rPr lang="it-IT"/>
              <a:t> può essere effettivamente utilizzata. Infatti si presentano perdite:</a:t>
            </a:r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950913" y="4092575"/>
            <a:ext cx="318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coefficiente di potenza</a:t>
            </a:r>
            <a:r>
              <a:rPr lang="it-IT"/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900113" y="4581525"/>
          <a:ext cx="446405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2159000" imgH="279400" progId="Equation.3">
                  <p:embed/>
                </p:oleObj>
              </mc:Choice>
              <mc:Fallback>
                <p:oleObj name="Equation" r:id="rId3" imgW="2159000" imgH="279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581525"/>
                        <a:ext cx="4464050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971550" y="5254625"/>
          <a:ext cx="194468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889000" imgH="279400" progId="Equation.3">
                  <p:embed/>
                </p:oleObj>
              </mc:Choice>
              <mc:Fallback>
                <p:oleObj name="Equation" r:id="rId5" imgW="889000" imgH="279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254625"/>
                        <a:ext cx="1944688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419475" y="5300663"/>
            <a:ext cx="5221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flusso energetico di riferimento</a:t>
            </a:r>
            <a:r>
              <a:rPr lang="it-IT"/>
              <a:t> </a:t>
            </a:r>
            <a:r>
              <a:rPr lang="it-IT" b="1"/>
              <a:t>&gt;</a:t>
            </a:r>
            <a:r>
              <a:rPr lang="it-IT"/>
              <a:t> </a:t>
            </a:r>
            <a:r>
              <a:rPr lang="it-IT" sz="2400" i="1">
                <a:latin typeface="Times New Roman" pitchFamily="18" charset="0"/>
              </a:rPr>
              <a:t>E</a:t>
            </a:r>
            <a:r>
              <a:rPr lang="it-IT" sz="2400" i="1" baseline="-25000">
                <a:latin typeface="Times New Roman" pitchFamily="18" charset="0"/>
              </a:rPr>
              <a:t>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/>
              <a:t>similitudine fluidodinamica</a:t>
            </a:r>
            <a:r>
              <a:rPr lang="it-IT" dirty="0" smtClean="0"/>
              <a:t> 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258888" y="1773238"/>
            <a:ext cx="7632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rapporto di velocità periferica</a:t>
            </a:r>
            <a:r>
              <a:rPr lang="it-IT"/>
              <a:t> (velocità adimensionale):</a:t>
            </a:r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258888" y="2276475"/>
          <a:ext cx="18732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1002865" imgH="406224" progId="Equation.3">
                  <p:embed/>
                </p:oleObj>
              </mc:Choice>
              <mc:Fallback>
                <p:oleObj name="Equation" r:id="rId3" imgW="1002865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276475"/>
                        <a:ext cx="1873250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563938" y="2349500"/>
            <a:ext cx="4752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>
                <a:latin typeface="Times New Roman" pitchFamily="18" charset="0"/>
              </a:rPr>
              <a:t>u</a:t>
            </a:r>
            <a:r>
              <a:rPr lang="it-IT" sz="2000">
                <a:latin typeface="Times New Roman" pitchFamily="18" charset="0"/>
              </a:rPr>
              <a:t> (m/s) = </a:t>
            </a:r>
            <a:r>
              <a:rPr lang="it-IT" sz="2000" i="1">
                <a:latin typeface="Symbol" pitchFamily="18" charset="2"/>
              </a:rPr>
              <a:t>w</a:t>
            </a:r>
            <a:r>
              <a:rPr lang="it-IT" sz="2000" i="1">
                <a:latin typeface="Times New Roman" pitchFamily="18" charset="0"/>
              </a:rPr>
              <a:t> r =</a:t>
            </a:r>
            <a:r>
              <a:rPr lang="it-IT" sz="2000">
                <a:latin typeface="Times New Roman" pitchFamily="18" charset="0"/>
              </a:rPr>
              <a:t> </a:t>
            </a:r>
            <a:r>
              <a:rPr lang="it-IT" sz="2000" i="1">
                <a:latin typeface="Symbol" pitchFamily="18" charset="2"/>
              </a:rPr>
              <a:t>p</a:t>
            </a:r>
            <a:r>
              <a:rPr lang="it-IT" sz="2000" i="1">
                <a:latin typeface="Times New Roman" pitchFamily="18" charset="0"/>
              </a:rPr>
              <a:t> D N</a:t>
            </a:r>
            <a:r>
              <a:rPr lang="it-IT" sz="2000" i="1" baseline="-25000">
                <a:latin typeface="Times New Roman" pitchFamily="18" charset="0"/>
              </a:rPr>
              <a:t>r </a:t>
            </a:r>
            <a:r>
              <a:rPr lang="it-IT" sz="2000" i="1">
                <a:latin typeface="Times New Roman" pitchFamily="18" charset="0"/>
              </a:rPr>
              <a:t>/60</a:t>
            </a:r>
            <a:r>
              <a:rPr lang="it-IT"/>
              <a:t> </a:t>
            </a: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6659563" y="2349500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velocità periferica</a:t>
            </a:r>
          </a:p>
        </p:txBody>
      </p:sp>
      <p:sp>
        <p:nvSpPr>
          <p:cNvPr id="3082" name="Oval 9"/>
          <p:cNvSpPr>
            <a:spLocks noChangeArrowheads="1"/>
          </p:cNvSpPr>
          <p:nvPr/>
        </p:nvSpPr>
        <p:spPr bwMode="auto">
          <a:xfrm>
            <a:off x="2627313" y="2276475"/>
            <a:ext cx="431800" cy="431800"/>
          </a:xfrm>
          <a:prstGeom prst="ellips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1116013" y="2924175"/>
            <a:ext cx="5221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Quando </a:t>
            </a:r>
            <a:r>
              <a:rPr lang="it-IT" sz="2400" i="1">
                <a:latin typeface="Times New Roman" pitchFamily="18" charset="0"/>
              </a:rPr>
              <a:t>N</a:t>
            </a:r>
            <a:r>
              <a:rPr lang="it-IT" sz="2400" i="1" baseline="-25000">
                <a:latin typeface="Times New Roman" pitchFamily="18" charset="0"/>
              </a:rPr>
              <a:t>r </a:t>
            </a:r>
            <a:r>
              <a:rPr lang="it-IT" b="1"/>
              <a:t>=0         </a:t>
            </a:r>
            <a:r>
              <a:rPr lang="it-IT" sz="2400" i="1">
                <a:latin typeface="Times New Roman" pitchFamily="18" charset="0"/>
              </a:rPr>
              <a:t>P</a:t>
            </a:r>
            <a:r>
              <a:rPr lang="it-IT" sz="2400" i="1" baseline="-25000">
                <a:latin typeface="Times New Roman" pitchFamily="18" charset="0"/>
              </a:rPr>
              <a:t> </a:t>
            </a:r>
            <a:r>
              <a:rPr lang="it-IT" b="1"/>
              <a:t>=0         </a:t>
            </a:r>
            <a:r>
              <a:rPr lang="it-IT" sz="2400" i="1">
                <a:latin typeface="Times New Roman" pitchFamily="18" charset="0"/>
              </a:rPr>
              <a:t>C</a:t>
            </a:r>
            <a:r>
              <a:rPr lang="it-IT" sz="2400" i="1" baseline="-25000">
                <a:latin typeface="Times New Roman" pitchFamily="18" charset="0"/>
              </a:rPr>
              <a:t>P </a:t>
            </a:r>
            <a:r>
              <a:rPr lang="it-IT" b="1"/>
              <a:t>=0 </a:t>
            </a:r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3133725" y="314007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4429125" y="314007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116013" y="3355975"/>
            <a:ext cx="5221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Quando </a:t>
            </a:r>
            <a:r>
              <a:rPr lang="it-IT" sz="2400" i="1">
                <a:latin typeface="Times New Roman" pitchFamily="18" charset="0"/>
              </a:rPr>
              <a:t>N</a:t>
            </a:r>
            <a:r>
              <a:rPr lang="it-IT" sz="2400" i="1" baseline="-25000">
                <a:latin typeface="Times New Roman" pitchFamily="18" charset="0"/>
              </a:rPr>
              <a:t>r </a:t>
            </a:r>
            <a:r>
              <a:rPr lang="it-IT" b="1"/>
              <a:t>= </a:t>
            </a:r>
            <a:r>
              <a:rPr lang="it-IT" sz="2400" i="1">
                <a:latin typeface="Times New Roman" pitchFamily="18" charset="0"/>
              </a:rPr>
              <a:t>N</a:t>
            </a:r>
            <a:r>
              <a:rPr lang="it-IT" sz="2400" i="1" baseline="-25000">
                <a:latin typeface="Times New Roman" pitchFamily="18" charset="0"/>
              </a:rPr>
              <a:t>fuga          </a:t>
            </a:r>
            <a:r>
              <a:rPr lang="it-IT" b="1"/>
              <a:t> </a:t>
            </a:r>
            <a:r>
              <a:rPr lang="it-IT" sz="2400" i="1">
                <a:latin typeface="Times New Roman" pitchFamily="18" charset="0"/>
              </a:rPr>
              <a:t>P</a:t>
            </a:r>
            <a:r>
              <a:rPr lang="it-IT" sz="2400" i="1" baseline="-25000">
                <a:latin typeface="Times New Roman" pitchFamily="18" charset="0"/>
              </a:rPr>
              <a:t> </a:t>
            </a:r>
            <a:r>
              <a:rPr lang="it-IT" b="1"/>
              <a:t>=0         </a:t>
            </a:r>
            <a:r>
              <a:rPr lang="it-IT" sz="2400" i="1">
                <a:latin typeface="Times New Roman" pitchFamily="18" charset="0"/>
              </a:rPr>
              <a:t>C</a:t>
            </a:r>
            <a:r>
              <a:rPr lang="it-IT" sz="2400" i="1" baseline="-25000">
                <a:latin typeface="Times New Roman" pitchFamily="18" charset="0"/>
              </a:rPr>
              <a:t>P </a:t>
            </a:r>
            <a:r>
              <a:rPr lang="it-IT" b="1"/>
              <a:t>=0 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3492500" y="357187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4789488" y="357187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0" y="2671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3075" name="Object 17"/>
          <p:cNvGraphicFramePr>
            <a:graphicFrameLocks noChangeAspect="1"/>
          </p:cNvGraphicFramePr>
          <p:nvPr/>
        </p:nvGraphicFramePr>
        <p:xfrm>
          <a:off x="0" y="4076700"/>
          <a:ext cx="4319588" cy="231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Microsoft Drawing" r:id="rId5" imgW="2830513" imgH="1517650" progId="MSDraw">
                  <p:embed/>
                </p:oleObj>
              </mc:Choice>
              <mc:Fallback>
                <p:oleObj name="Microsoft Drawing" r:id="rId5" imgW="2830513" imgH="1517650" progId="MSDraw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076700"/>
                        <a:ext cx="4319588" cy="2312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0" name="Rectangle 2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3076" name="Object 19"/>
          <p:cNvGraphicFramePr>
            <a:graphicFrameLocks noChangeAspect="1"/>
          </p:cNvGraphicFramePr>
          <p:nvPr/>
        </p:nvGraphicFramePr>
        <p:xfrm>
          <a:off x="4427538" y="3860800"/>
          <a:ext cx="43211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7" imgW="2120900" imgH="279400" progId="Equation.3">
                  <p:embed/>
                </p:oleObj>
              </mc:Choice>
              <mc:Fallback>
                <p:oleObj name="Equation" r:id="rId7" imgW="2120900" imgH="2794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860800"/>
                        <a:ext cx="432117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Text Box 21"/>
          <p:cNvSpPr txBox="1">
            <a:spLocks noChangeArrowheads="1"/>
          </p:cNvSpPr>
          <p:nvPr/>
        </p:nvSpPr>
        <p:spPr bwMode="auto">
          <a:xfrm>
            <a:off x="4535488" y="4521200"/>
            <a:ext cx="4608512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>
              <a:spcBef>
                <a:spcPct val="30000"/>
              </a:spcBef>
              <a:buFontTx/>
              <a:buChar char="•"/>
            </a:pPr>
            <a:r>
              <a:rPr lang="it-IT"/>
              <a:t>La potenza dipende linearmente dalla densità dell'aria;</a:t>
            </a:r>
          </a:p>
          <a:p>
            <a:pPr marL="174625" indent="-174625">
              <a:spcBef>
                <a:spcPct val="30000"/>
              </a:spcBef>
              <a:buFontTx/>
              <a:buChar char="•"/>
            </a:pPr>
            <a:r>
              <a:rPr lang="it-IT"/>
              <a:t>La potenza aumenta aumentando </a:t>
            </a:r>
            <a:r>
              <a:rPr lang="it-IT" sz="2000" i="1">
                <a:latin typeface="Times New Roman" pitchFamily="18" charset="0"/>
              </a:rPr>
              <a:t>D</a:t>
            </a:r>
            <a:r>
              <a:rPr lang="it-IT"/>
              <a:t>;</a:t>
            </a:r>
          </a:p>
          <a:p>
            <a:pPr marL="174625" indent="-174625">
              <a:spcBef>
                <a:spcPct val="30000"/>
              </a:spcBef>
              <a:buFontTx/>
              <a:buChar char="•"/>
            </a:pPr>
            <a:r>
              <a:rPr lang="it-IT"/>
              <a:t>aumentando </a:t>
            </a:r>
            <a:r>
              <a:rPr lang="it-IT" i="1"/>
              <a:t>D</a:t>
            </a:r>
            <a:r>
              <a:rPr lang="it-IT"/>
              <a:t> aumentano </a:t>
            </a:r>
            <a:r>
              <a:rPr lang="it-IT" sz="2000" i="1">
                <a:latin typeface="Times New Roman" pitchFamily="18" charset="0"/>
              </a:rPr>
              <a:t>u</a:t>
            </a:r>
            <a:r>
              <a:rPr lang="it-IT"/>
              <a:t> e </a:t>
            </a:r>
            <a:r>
              <a:rPr lang="it-IT" sz="2000" i="1">
                <a:latin typeface="Symbol" pitchFamily="18" charset="2"/>
              </a:rPr>
              <a:t>l</a:t>
            </a:r>
            <a:r>
              <a:rPr lang="it-IT"/>
              <a:t> per cui </a:t>
            </a:r>
            <a:r>
              <a:rPr lang="it-IT" sz="2400" i="1">
                <a:latin typeface="Times New Roman" pitchFamily="18" charset="0"/>
              </a:rPr>
              <a:t>N</a:t>
            </a:r>
            <a:r>
              <a:rPr lang="it-IT" sz="2400" i="1" baseline="-25000">
                <a:latin typeface="Times New Roman" pitchFamily="18" charset="0"/>
              </a:rPr>
              <a:t>r</a:t>
            </a:r>
            <a:r>
              <a:rPr lang="it-IT"/>
              <a:t> della turbina = 20 - 300 rpm: è necessario un moltiplicatore.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limite di </a:t>
            </a:r>
            <a:r>
              <a:rPr lang="it-IT" b="1" dirty="0" err="1" smtClean="0"/>
              <a:t>Betz</a:t>
            </a:r>
            <a:endParaRPr lang="it-IT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79" y="1772816"/>
            <a:ext cx="4463401" cy="3770067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0" y="3429000"/>
            <a:ext cx="596480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HelveticaNeue-Roman"/>
              </a:rPr>
              <a:t>Velocità nella </a:t>
            </a:r>
            <a:r>
              <a:rPr lang="it-IT" dirty="0">
                <a:latin typeface="HelveticaNeue-Roman"/>
              </a:rPr>
              <a:t>sezione del disco </a:t>
            </a:r>
            <a:r>
              <a:rPr lang="it-IT" dirty="0" smtClean="0">
                <a:latin typeface="HelveticaNeue-Roman"/>
              </a:rPr>
              <a:t>attuatore:</a:t>
            </a:r>
          </a:p>
          <a:p>
            <a:endParaRPr lang="it-IT" dirty="0" smtClean="0">
              <a:latin typeface="HelveticaNeue-Roman"/>
            </a:endParaRPr>
          </a:p>
          <a:p>
            <a:endParaRPr lang="it-IT" dirty="0" smtClean="0">
              <a:latin typeface="HelveticaNeue-Roman"/>
            </a:endParaRPr>
          </a:p>
          <a:p>
            <a:r>
              <a:rPr lang="it-IT" dirty="0">
                <a:latin typeface="HelveticaNeue-Roman"/>
              </a:rPr>
              <a:t>Il “fattore d’interferenza” è il rapporto</a:t>
            </a:r>
            <a:r>
              <a:rPr lang="it-IT" dirty="0" smtClean="0">
                <a:latin typeface="HelveticaNeue-Roman"/>
              </a:rPr>
              <a:t>:</a:t>
            </a:r>
          </a:p>
          <a:p>
            <a:endParaRPr lang="it-IT" dirty="0" smtClean="0">
              <a:latin typeface="HelveticaNeue-Roman"/>
            </a:endParaRPr>
          </a:p>
          <a:p>
            <a:endParaRPr lang="it-IT" dirty="0">
              <a:latin typeface="HelveticaNeue-Roman"/>
            </a:endParaRPr>
          </a:p>
          <a:p>
            <a:endParaRPr lang="it-IT" dirty="0" smtClean="0">
              <a:latin typeface="HelveticaNeue-Roman"/>
            </a:endParaRPr>
          </a:p>
          <a:p>
            <a:r>
              <a:rPr lang="it-IT" dirty="0"/>
              <a:t>la </a:t>
            </a:r>
            <a:r>
              <a:rPr lang="it-IT" dirty="0">
                <a:latin typeface="HelveticaNeue-Roman"/>
              </a:rPr>
              <a:t>velocità v sul piano del disco e la </a:t>
            </a:r>
            <a:r>
              <a:rPr lang="it-IT" dirty="0">
                <a:latin typeface="HelveticaNeue-Roman"/>
              </a:rPr>
              <a:t>velocità v2 </a:t>
            </a:r>
            <a:r>
              <a:rPr lang="it-IT" dirty="0" smtClean="0">
                <a:latin typeface="HelveticaNeue-Roman"/>
              </a:rPr>
              <a:t>in </a:t>
            </a:r>
            <a:r>
              <a:rPr lang="it-IT" dirty="0">
                <a:latin typeface="HelveticaNeue-Roman"/>
              </a:rPr>
              <a:t>funzione del fattore </a:t>
            </a:r>
            <a:r>
              <a:rPr lang="it-IT" dirty="0" smtClean="0">
                <a:latin typeface="HelveticaNeue-Roman"/>
              </a:rPr>
              <a:t>d’interferenza a </a:t>
            </a:r>
            <a:r>
              <a:rPr lang="it-IT" dirty="0">
                <a:latin typeface="HelveticaNeue-Roman"/>
              </a:rPr>
              <a:t>e della velocità </a:t>
            </a:r>
            <a:r>
              <a:rPr lang="it-IT" dirty="0" smtClean="0">
                <a:latin typeface="HelveticaNeue-Roman"/>
              </a:rPr>
              <a:t>v1</a:t>
            </a:r>
            <a:r>
              <a:rPr lang="it-IT" dirty="0">
                <a:latin typeface="HelveticaNeue-Roman"/>
              </a:rPr>
              <a:t>: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789040"/>
            <a:ext cx="1419000" cy="5044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4653480"/>
            <a:ext cx="1444800" cy="607867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124" y="6066253"/>
            <a:ext cx="3328200" cy="65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565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limite di </a:t>
            </a:r>
            <a:r>
              <a:rPr lang="it-IT" b="1" dirty="0" err="1" smtClean="0"/>
              <a:t>Betz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539552" y="1733517"/>
            <a:ext cx="596480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HelveticaNeue-Roman"/>
              </a:rPr>
              <a:t>Differenziando </a:t>
            </a:r>
            <a:r>
              <a:rPr lang="it-IT" dirty="0">
                <a:latin typeface="HelveticaNeue-Roman"/>
              </a:rPr>
              <a:t>P </a:t>
            </a:r>
            <a:r>
              <a:rPr lang="it-IT" dirty="0" smtClean="0">
                <a:latin typeface="HelveticaNeue-Roman"/>
              </a:rPr>
              <a:t>ed eguagliando </a:t>
            </a:r>
            <a:r>
              <a:rPr lang="it-IT" dirty="0">
                <a:latin typeface="HelveticaNeue-Roman"/>
              </a:rPr>
              <a:t>a </a:t>
            </a:r>
            <a:r>
              <a:rPr lang="it-IT" dirty="0" smtClean="0">
                <a:latin typeface="HelveticaNeue-Roman"/>
              </a:rPr>
              <a:t>0:</a:t>
            </a:r>
          </a:p>
          <a:p>
            <a:endParaRPr lang="it-IT" dirty="0" smtClean="0">
              <a:latin typeface="HelveticaNeue-Roman"/>
            </a:endParaRPr>
          </a:p>
          <a:p>
            <a:endParaRPr lang="it-IT" dirty="0">
              <a:latin typeface="HelveticaNeue-Roman"/>
            </a:endParaRPr>
          </a:p>
          <a:p>
            <a:endParaRPr lang="it-IT" dirty="0" smtClean="0">
              <a:latin typeface="HelveticaNeue-Roman"/>
            </a:endParaRPr>
          </a:p>
          <a:p>
            <a:endParaRPr lang="it-IT" dirty="0">
              <a:latin typeface="HelveticaNeue-Roman"/>
            </a:endParaRPr>
          </a:p>
          <a:p>
            <a:endParaRPr lang="it-IT" dirty="0" smtClean="0">
              <a:latin typeface="HelveticaNeue-Roman"/>
            </a:endParaRPr>
          </a:p>
          <a:p>
            <a:r>
              <a:rPr lang="it-IT" dirty="0">
                <a:latin typeface="HelveticaNeue-Roman"/>
              </a:rPr>
              <a:t>Risolvendo tale equazione di II grado, si ottengono due</a:t>
            </a:r>
          </a:p>
          <a:p>
            <a:r>
              <a:rPr lang="it-IT" dirty="0">
                <a:latin typeface="HelveticaNeue-Roman"/>
              </a:rPr>
              <a:t>valori di a:</a:t>
            </a:r>
          </a:p>
          <a:p>
            <a:r>
              <a:rPr lang="it-IT" dirty="0">
                <a:latin typeface="HelveticaNeue-Roman"/>
              </a:rPr>
              <a:t>• 1 che non è accettabile perché </a:t>
            </a:r>
            <a:r>
              <a:rPr lang="it-IT" dirty="0" smtClean="0">
                <a:latin typeface="HelveticaNeue-Roman"/>
              </a:rPr>
              <a:t>si avrebbe una </a:t>
            </a:r>
            <a:r>
              <a:rPr lang="it-IT" dirty="0">
                <a:latin typeface="HelveticaNeue-Roman"/>
              </a:rPr>
              <a:t>velocità del vento in uscita negativa;</a:t>
            </a:r>
          </a:p>
          <a:p>
            <a:r>
              <a:rPr lang="it-IT" dirty="0">
                <a:latin typeface="HelveticaNeue-Roman"/>
              </a:rPr>
              <a:t>• 1/3 a cui corrisponde una velocità d’uscita pari </a:t>
            </a:r>
            <a:r>
              <a:rPr lang="it-IT" dirty="0" smtClean="0">
                <a:latin typeface="HelveticaNeue-Roman"/>
              </a:rPr>
              <a:t>ad un </a:t>
            </a:r>
            <a:r>
              <a:rPr lang="it-IT" dirty="0">
                <a:latin typeface="HelveticaNeue-Roman"/>
              </a:rPr>
              <a:t>terzo di quella in ingresso</a:t>
            </a:r>
            <a:endParaRPr lang="it-IT" dirty="0" smtClean="0">
              <a:latin typeface="HelveticaNeue-Roman"/>
            </a:endParaRPr>
          </a:p>
          <a:p>
            <a:endParaRPr lang="it-IT" dirty="0">
              <a:latin typeface="HelveticaNeue-Roman"/>
            </a:endParaRPr>
          </a:p>
          <a:p>
            <a:r>
              <a:rPr lang="it-IT" dirty="0">
                <a:latin typeface="HelveticaNeue-Roman"/>
              </a:rPr>
              <a:t>Per a=1/3 la potenza massima estratta dal </a:t>
            </a:r>
            <a:r>
              <a:rPr lang="it-IT" dirty="0" smtClean="0">
                <a:latin typeface="HelveticaNeue-Roman"/>
              </a:rPr>
              <a:t>vento è:</a:t>
            </a:r>
          </a:p>
          <a:p>
            <a:endParaRPr lang="it-IT" dirty="0">
              <a:latin typeface="HelveticaNeue-Roman"/>
            </a:endParaRPr>
          </a:p>
          <a:p>
            <a:endParaRPr lang="it-IT" dirty="0" smtClean="0">
              <a:latin typeface="HelveticaNeue-Roman"/>
            </a:endParaRPr>
          </a:p>
          <a:p>
            <a:r>
              <a:rPr lang="it-IT" dirty="0">
                <a:latin typeface="HelveticaNeue-Roman"/>
              </a:rPr>
              <a:t>In corrispondenza di a=1/3 si ha il massimo </a:t>
            </a:r>
            <a:r>
              <a:rPr lang="it-IT" dirty="0" smtClean="0">
                <a:latin typeface="HelveticaNeue-Roman"/>
              </a:rPr>
              <a:t>teorico per </a:t>
            </a:r>
            <a:r>
              <a:rPr lang="it-IT" dirty="0" err="1" smtClean="0">
                <a:latin typeface="HelveticaNeue-Roman"/>
              </a:rPr>
              <a:t>Cp</a:t>
            </a:r>
            <a:r>
              <a:rPr lang="it-IT" dirty="0" smtClean="0">
                <a:latin typeface="HelveticaNeue-Roman"/>
              </a:rPr>
              <a:t> = 0.59 che </a:t>
            </a:r>
            <a:r>
              <a:rPr lang="it-IT" dirty="0">
                <a:latin typeface="HelveticaNeue-Roman"/>
              </a:rPr>
              <a:t>viene </a:t>
            </a:r>
            <a:r>
              <a:rPr lang="it-IT" dirty="0" smtClean="0">
                <a:latin typeface="HelveticaNeue-Roman"/>
              </a:rPr>
              <a:t>chiamato “</a:t>
            </a:r>
            <a:r>
              <a:rPr lang="it-IT" dirty="0">
                <a:latin typeface="HelveticaNeue-Roman"/>
              </a:rPr>
              <a:t>Limite di </a:t>
            </a:r>
            <a:r>
              <a:rPr lang="it-IT" dirty="0" err="1">
                <a:latin typeface="HelveticaNeue-Roman"/>
              </a:rPr>
              <a:t>Betz</a:t>
            </a:r>
            <a:r>
              <a:rPr lang="it-IT" dirty="0">
                <a:latin typeface="HelveticaNeue-Roman"/>
              </a:rPr>
              <a:t>”</a:t>
            </a:r>
            <a:endParaRPr lang="it-IT" dirty="0">
              <a:latin typeface="HelveticaNeue-Roman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635" y="2132856"/>
            <a:ext cx="2906383" cy="1224136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/>
          <a:srcRect t="12131"/>
          <a:stretch/>
        </p:blipFill>
        <p:spPr>
          <a:xfrm>
            <a:off x="1279635" y="5661248"/>
            <a:ext cx="1761005" cy="521584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184749"/>
            <a:ext cx="4716016" cy="327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68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solidità della turbina eolica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0" y="219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827088" y="1504950"/>
          <a:ext cx="4500562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Microsoft Drawing" r:id="rId3" imgW="3835400" imgH="2757488" progId="MSDraw">
                  <p:embed/>
                </p:oleObj>
              </mc:Choice>
              <mc:Fallback>
                <p:oleObj name="Microsoft Drawing" r:id="rId3" imgW="3835400" imgH="2757488" progId="MS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504950"/>
                        <a:ext cx="4500562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364163" y="3141663"/>
          <a:ext cx="3779837" cy="364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Microsoft Drawing" r:id="rId5" imgW="2886075" imgH="2781300" progId="MSDraw">
                  <p:embed/>
                </p:oleObj>
              </mc:Choice>
              <mc:Fallback>
                <p:oleObj name="Microsoft Drawing" r:id="rId5" imgW="2886075" imgH="2781300" progId="MSDraw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141663"/>
                        <a:ext cx="3779837" cy="364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5651500" y="2276475"/>
          <a:ext cx="3313113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7" imgW="1739900" imgH="368300" progId="Equation.3">
                  <p:embed/>
                </p:oleObj>
              </mc:Choice>
              <mc:Fallback>
                <p:oleObj name="Equation" r:id="rId7" imgW="1739900" imgH="368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276475"/>
                        <a:ext cx="3313113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79388" y="4508500"/>
            <a:ext cx="5184775" cy="20748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il </a:t>
            </a:r>
            <a:r>
              <a:rPr lang="it-IT" sz="2000" i="1">
                <a:latin typeface="Symbol" pitchFamily="18" charset="2"/>
              </a:rPr>
              <a:t>l</a:t>
            </a:r>
            <a:r>
              <a:rPr lang="it-IT"/>
              <a:t> ottimo cresce al diminuire di </a:t>
            </a:r>
            <a:r>
              <a:rPr lang="it-IT" sz="2000" b="1" i="1">
                <a:latin typeface="Symbol" pitchFamily="18" charset="2"/>
              </a:rPr>
              <a:t>s</a:t>
            </a:r>
            <a:r>
              <a:rPr lang="it-IT"/>
              <a:t>. Infatti quanto minore è la frazione di area effettivamente occupata dalle pale, tanto maggiore dovrà essere (ad una data </a:t>
            </a:r>
            <a:r>
              <a:rPr lang="it-IT" sz="2000" i="1">
                <a:latin typeface="Times New Roman" pitchFamily="18" charset="0"/>
              </a:rPr>
              <a:t>V</a:t>
            </a:r>
            <a:r>
              <a:rPr lang="it-IT" sz="2000" i="1" baseline="-25000">
                <a:latin typeface="Times New Roman" pitchFamily="18" charset="0"/>
              </a:rPr>
              <a:t>0</a:t>
            </a:r>
            <a:r>
              <a:rPr lang="it-IT"/>
              <a:t>) la velocità di rotazione per poter influenzare sensibilmente le linee di corrente ed estrarre dal flusso il massimo di energia. </a:t>
            </a:r>
          </a:p>
        </p:txBody>
      </p:sp>
      <p:graphicFrame>
        <p:nvGraphicFramePr>
          <p:cNvPr id="4101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5580063" y="1484313"/>
          <a:ext cx="20161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9" imgW="1002865" imgH="406224" progId="Equation.3">
                  <p:embed/>
                </p:oleObj>
              </mc:Choice>
              <mc:Fallback>
                <p:oleObj name="Equation" r:id="rId9" imgW="1002865" imgH="406224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1484313"/>
                        <a:ext cx="2016125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765175"/>
            <a:ext cx="7313612" cy="679450"/>
          </a:xfrm>
        </p:spPr>
        <p:txBody>
          <a:bodyPr/>
          <a:lstStyle/>
          <a:p>
            <a:pPr eaLnBrk="1" hangingPunct="1"/>
            <a:r>
              <a:rPr lang="it-IT" b="1" smtClean="0"/>
              <a:t>tipi di turbine eoliche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-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187450" y="1628775"/>
          <a:ext cx="7200900" cy="509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Microsoft Drawing" r:id="rId3" imgW="7696542" imgH="11794257" progId="MSDraw">
                  <p:embed/>
                </p:oleObj>
              </mc:Choice>
              <mc:Fallback>
                <p:oleObj name="Microsoft Drawing" r:id="rId3" imgW="7696542" imgH="11794257" progId="MS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53722"/>
                      <a:stretch>
                        <a:fillRect/>
                      </a:stretch>
                    </p:blipFill>
                    <p:spPr bwMode="auto">
                      <a:xfrm>
                        <a:off x="1187450" y="1628775"/>
                        <a:ext cx="7200900" cy="509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619250" y="6165850"/>
            <a:ext cx="3168650" cy="6921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971550" y="1989138"/>
            <a:ext cx="1044575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tipi di turbine eoliche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-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2555875" y="1600200"/>
          <a:ext cx="6408738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Microsoft Drawing" r:id="rId3" imgW="7696542" imgH="11794257" progId="MSDraw">
                  <p:embed/>
                </p:oleObj>
              </mc:Choice>
              <mc:Fallback>
                <p:oleObj name="Microsoft Drawing" r:id="rId3" imgW="7696542" imgH="11794257" progId="MSDraw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46396"/>
                      <a:stretch>
                        <a:fillRect/>
                      </a:stretch>
                    </p:blipFill>
                    <p:spPr bwMode="auto">
                      <a:xfrm>
                        <a:off x="2555875" y="1600200"/>
                        <a:ext cx="6408738" cy="525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79388" y="4005263"/>
            <a:ext cx="280828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>
                <a:latin typeface="Arial Narrow" pitchFamily="34" charset="0"/>
              </a:rPr>
              <a:t>TURBINE AD ASSE VERTICALE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ssi">
  <a:themeElements>
    <a:clrScheme name="Eclissi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ssi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ssi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ssi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ssi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ssi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ssi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343</TotalTime>
  <Words>982</Words>
  <Application>Microsoft Office PowerPoint</Application>
  <PresentationFormat>Presentazione su schermo (4:3)</PresentationFormat>
  <Paragraphs>88</Paragraphs>
  <Slides>17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17</vt:i4>
      </vt:variant>
    </vt:vector>
  </HeadingPairs>
  <TitlesOfParts>
    <vt:vector size="27" baseType="lpstr">
      <vt:lpstr>Arial</vt:lpstr>
      <vt:lpstr>Arial Narrow</vt:lpstr>
      <vt:lpstr>HelveticaNeue-Roman</vt:lpstr>
      <vt:lpstr>Symbol</vt:lpstr>
      <vt:lpstr>Times New Roman</vt:lpstr>
      <vt:lpstr>Verdana</vt:lpstr>
      <vt:lpstr>Wingdings</vt:lpstr>
      <vt:lpstr>Eclissi</vt:lpstr>
      <vt:lpstr>Microsoft Drawing</vt:lpstr>
      <vt:lpstr>Equation</vt:lpstr>
      <vt:lpstr>INTRODUZIONE ALLE TURBINE EOLICHE</vt:lpstr>
      <vt:lpstr>teoria unidimensionale </vt:lpstr>
      <vt:lpstr>teoria unidimensionale</vt:lpstr>
      <vt:lpstr>similitudine fluidodinamica </vt:lpstr>
      <vt:lpstr>limite di Betz</vt:lpstr>
      <vt:lpstr>limite di Betz</vt:lpstr>
      <vt:lpstr>solidità della turbina eolica</vt:lpstr>
      <vt:lpstr>tipi di turbine eoliche</vt:lpstr>
      <vt:lpstr>tipi di turbine eoliche</vt:lpstr>
      <vt:lpstr>tipi di turbine eoliche</vt:lpstr>
      <vt:lpstr>pale a passo variabile</vt:lpstr>
      <vt:lpstr>controllo, regolazione, orientamento </vt:lpstr>
      <vt:lpstr>curve di potenza </vt:lpstr>
      <vt:lpstr>curve di regolazione</vt:lpstr>
      <vt:lpstr>INTRODUZIONE ALLE TURBINE EOLICHE</vt:lpstr>
      <vt:lpstr>Presentazione standard di PowerPoint</vt:lpstr>
      <vt:lpstr>Teoria impulsiva assiale </vt:lpstr>
    </vt:vector>
  </TitlesOfParts>
  <Company>Università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Università di Trieste</dc:creator>
  <cp:lastModifiedBy>Mauro Reini</cp:lastModifiedBy>
  <cp:revision>47</cp:revision>
  <dcterms:created xsi:type="dcterms:W3CDTF">2009-11-09T17:20:45Z</dcterms:created>
  <dcterms:modified xsi:type="dcterms:W3CDTF">2018-05-27T21:37:19Z</dcterms:modified>
</cp:coreProperties>
</file>