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8"/>
  </p:notesMasterIdLst>
  <p:handoutMasterIdLst>
    <p:handoutMasterId r:id="rId39"/>
  </p:handoutMasterIdLst>
  <p:sldIdLst>
    <p:sldId id="359" r:id="rId2"/>
    <p:sldId id="311" r:id="rId3"/>
    <p:sldId id="377" r:id="rId4"/>
    <p:sldId id="344" r:id="rId5"/>
    <p:sldId id="375" r:id="rId6"/>
    <p:sldId id="316" r:id="rId7"/>
    <p:sldId id="391" r:id="rId8"/>
    <p:sldId id="392" r:id="rId9"/>
    <p:sldId id="376" r:id="rId10"/>
    <p:sldId id="393" r:id="rId11"/>
    <p:sldId id="397" r:id="rId12"/>
    <p:sldId id="398" r:id="rId13"/>
    <p:sldId id="394" r:id="rId14"/>
    <p:sldId id="395" r:id="rId15"/>
    <p:sldId id="396" r:id="rId16"/>
    <p:sldId id="399" r:id="rId17"/>
    <p:sldId id="400" r:id="rId18"/>
    <p:sldId id="401" r:id="rId19"/>
    <p:sldId id="263" r:id="rId20"/>
    <p:sldId id="345" r:id="rId21"/>
    <p:sldId id="378" r:id="rId22"/>
    <p:sldId id="347" r:id="rId23"/>
    <p:sldId id="349" r:id="rId24"/>
    <p:sldId id="348" r:id="rId25"/>
    <p:sldId id="337" r:id="rId26"/>
    <p:sldId id="380" r:id="rId27"/>
    <p:sldId id="379" r:id="rId28"/>
    <p:sldId id="381" r:id="rId29"/>
    <p:sldId id="382" r:id="rId30"/>
    <p:sldId id="387" r:id="rId31"/>
    <p:sldId id="338" r:id="rId32"/>
    <p:sldId id="339" r:id="rId33"/>
    <p:sldId id="388" r:id="rId34"/>
    <p:sldId id="385" r:id="rId35"/>
    <p:sldId id="389" r:id="rId36"/>
    <p:sldId id="386" r:id="rId37"/>
  </p:sldIdLst>
  <p:sldSz cx="9144000" cy="6858000" type="screen4x3"/>
  <p:notesSz cx="9144000" cy="6858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CC"/>
    <a:srgbClr val="0099FF"/>
    <a:srgbClr val="33CCCC"/>
    <a:srgbClr val="00FFCC"/>
    <a:srgbClr val="FF99CC"/>
    <a:srgbClr val="3333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75" autoAdjust="0"/>
    <p:restoredTop sz="94581" autoAdjust="0"/>
  </p:normalViewPr>
  <p:slideViewPr>
    <p:cSldViewPr snapToGrid="0">
      <p:cViewPr varScale="1">
        <p:scale>
          <a:sx n="88" d="100"/>
          <a:sy n="88" d="100"/>
        </p:scale>
        <p:origin x="179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dario\Desktop\Tesi%20specialistica\Congresso%20ASME%202010\Grafic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dario\Desktop\Tesi%20specialistica\Congresso%20ASME%202010\Grafic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dario\Desktop\Tesi%20specialistica\Congresso%20ASME%202010\Grafic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dario\Desktop\Tesi%20specialistica\Congresso%20ASME%202010\Grafic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dario\Desktop\Tesi%20specialistica\Congresso%20ASME%202010\Grafi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7895561071567736"/>
          <c:y val="0.52312667035643601"/>
          <c:w val="0.35323744239694466"/>
          <c:h val="0.1681292223272684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Foglio1!$A$7</c:f>
              <c:strCache>
                <c:ptCount val="1"/>
                <c:pt idx="0">
                  <c:v>Utenze in rete-Trigenerazione(DI-CCHP)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cat>
            <c:strRef>
              <c:f>Foglio1!$S$3</c:f>
              <c:strCache>
                <c:ptCount val="1"/>
                <c:pt idx="0">
                  <c:v>IRE</c:v>
                </c:pt>
              </c:strCache>
            </c:strRef>
          </c:cat>
          <c:val>
            <c:numRef>
              <c:f>Foglio1!$S$7</c:f>
              <c:numCache>
                <c:formatCode>0.00%</c:formatCode>
                <c:ptCount val="1"/>
                <c:pt idx="0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86-48EC-86EA-957ECB82B09A}"/>
            </c:ext>
          </c:extLst>
        </c:ser>
        <c:ser>
          <c:idx val="2"/>
          <c:order val="1"/>
          <c:tx>
            <c:strRef>
              <c:f>Foglio1!$A$6</c:f>
              <c:strCache>
                <c:ptCount val="1"/>
                <c:pt idx="0">
                  <c:v>Utenze isolate-Trigenerazione(IS-CCHP)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cat>
            <c:strRef>
              <c:f>Foglio1!$S$3</c:f>
              <c:strCache>
                <c:ptCount val="1"/>
                <c:pt idx="0">
                  <c:v>IRE</c:v>
                </c:pt>
              </c:strCache>
            </c:strRef>
          </c:cat>
          <c:val>
            <c:numRef>
              <c:f>Foglio1!$S$6</c:f>
              <c:numCache>
                <c:formatCode>0.00%</c:formatCode>
                <c:ptCount val="1"/>
                <c:pt idx="0">
                  <c:v>9.7300000000000025E-2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86-48EC-86EA-957ECB82B09A}"/>
            </c:ext>
          </c:extLst>
        </c:ser>
        <c:ser>
          <c:idx val="1"/>
          <c:order val="2"/>
          <c:tx>
            <c:strRef>
              <c:f>Foglio1!$A$5</c:f>
              <c:strCache>
                <c:ptCount val="1"/>
                <c:pt idx="0">
                  <c:v>Utenze in rete-Cogenerazione(DI-CHP)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Foglio1!$S$3</c:f>
              <c:strCache>
                <c:ptCount val="1"/>
                <c:pt idx="0">
                  <c:v>IRE</c:v>
                </c:pt>
              </c:strCache>
            </c:strRef>
          </c:cat>
          <c:val>
            <c:numRef>
              <c:f>Foglio1!$S$5</c:f>
              <c:numCache>
                <c:formatCode>0.00%</c:formatCode>
                <c:ptCount val="1"/>
                <c:pt idx="0">
                  <c:v>0.15340000000000054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86-48EC-86EA-957ECB82B09A}"/>
            </c:ext>
          </c:extLst>
        </c:ser>
        <c:ser>
          <c:idx val="0"/>
          <c:order val="3"/>
          <c:tx>
            <c:strRef>
              <c:f>Foglio1!$A$4</c:f>
              <c:strCache>
                <c:ptCount val="1"/>
                <c:pt idx="0">
                  <c:v>Utenze isolate-Cogenerazione(IS-CHP)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Foglio1!$S$3</c:f>
              <c:strCache>
                <c:ptCount val="1"/>
                <c:pt idx="0">
                  <c:v>IRE</c:v>
                </c:pt>
              </c:strCache>
            </c:strRef>
          </c:cat>
          <c:val>
            <c:numRef>
              <c:f>Foglio1!$S$4</c:f>
              <c:numCache>
                <c:formatCode>0.00%</c:formatCode>
                <c:ptCount val="1"/>
                <c:pt idx="0">
                  <c:v>0.1411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86-48EC-86EA-957ECB82B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600960"/>
        <c:axId val="72201344"/>
      </c:barChart>
      <c:catAx>
        <c:axId val="726009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2201344"/>
        <c:crosses val="autoZero"/>
        <c:auto val="1"/>
        <c:lblAlgn val="ctr"/>
        <c:lblOffset val="100"/>
        <c:noMultiLvlLbl val="0"/>
      </c:catAx>
      <c:valAx>
        <c:axId val="72201344"/>
        <c:scaling>
          <c:orientation val="minMax"/>
          <c:max val="0.18000000000000024"/>
        </c:scaling>
        <c:delete val="0"/>
        <c:axPos val="b"/>
        <c:majorGridlines>
          <c:spPr>
            <a:ln>
              <a:solidFill>
                <a:sysClr val="windowText" lastClr="000000">
                  <a:alpha val="25000"/>
                </a:sysClr>
              </a:solidFill>
              <a:prstDash val="lgDash"/>
            </a:ln>
          </c:spPr>
        </c:majorGridlines>
        <c:numFmt formatCode="0%" sourceLinked="0"/>
        <c:majorTickMark val="out"/>
        <c:minorTickMark val="none"/>
        <c:tickLblPos val="nextTo"/>
        <c:crossAx val="72600960"/>
        <c:crosses val="autoZero"/>
        <c:crossBetween val="between"/>
        <c:majorUnit val="3.0000000000000047E-2"/>
      </c:valAx>
    </c:plotArea>
    <c:legend>
      <c:legendPos val="r"/>
      <c:layout>
        <c:manualLayout>
          <c:xMode val="edge"/>
          <c:yMode val="edge"/>
          <c:x val="0.50800278357689632"/>
          <c:y val="0.81576170407044724"/>
          <c:w val="0.49199721642310329"/>
          <c:h val="0.1836365907392532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313059881636119"/>
          <c:y val="2.4217853243371876E-2"/>
          <c:w val="0.69997425803063662"/>
          <c:h val="0.230015537948990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Foglio1!$A$7</c:f>
              <c:strCache>
                <c:ptCount val="1"/>
                <c:pt idx="0">
                  <c:v>Utenze in rete-Trigenerazione(DI-CCHP)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cat>
            <c:strRef>
              <c:f>[Grafici.xlsx]Foglio1!$E$3,[Grafici.xlsx]Foglio1!$G$3</c:f>
              <c:strCache>
                <c:ptCount val="2"/>
                <c:pt idx="0">
                  <c:v>Costo di investimento</c:v>
                </c:pt>
                <c:pt idx="1">
                  <c:v>Funzione obiettivo</c:v>
                </c:pt>
              </c:strCache>
            </c:strRef>
          </c:cat>
          <c:val>
            <c:numRef>
              <c:f>[Grafici.xlsx]Foglio1!$E$7,[Grafici.xlsx]Foglio1!$G$7</c:f>
              <c:numCache>
                <c:formatCode>General</c:formatCode>
                <c:ptCount val="2"/>
                <c:pt idx="0">
                  <c:v>1482.5050000000001</c:v>
                </c:pt>
                <c:pt idx="1">
                  <c:v>812.04099999999949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1-44ED-91D0-305D17005451}"/>
            </c:ext>
          </c:extLst>
        </c:ser>
        <c:ser>
          <c:idx val="2"/>
          <c:order val="1"/>
          <c:tx>
            <c:strRef>
              <c:f>Foglio1!$A$6</c:f>
              <c:strCache>
                <c:ptCount val="1"/>
                <c:pt idx="0">
                  <c:v>Utenze isolate-Trigenerazione(IS-CCHP)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cat>
            <c:strRef>
              <c:f>[Grafici.xlsx]Foglio1!$E$3,[Grafici.xlsx]Foglio1!$G$3</c:f>
              <c:strCache>
                <c:ptCount val="2"/>
                <c:pt idx="0">
                  <c:v>Costo di investimento</c:v>
                </c:pt>
                <c:pt idx="1">
                  <c:v>Funzione obiettivo</c:v>
                </c:pt>
              </c:strCache>
            </c:strRef>
          </c:cat>
          <c:val>
            <c:numRef>
              <c:f>[Grafici.xlsx]Foglio1!$E$6,[Grafici.xlsx]Foglio1!$G$6</c:f>
              <c:numCache>
                <c:formatCode>General</c:formatCode>
                <c:ptCount val="2"/>
                <c:pt idx="0">
                  <c:v>1368.75</c:v>
                </c:pt>
                <c:pt idx="1">
                  <c:v>862.59100000000001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B1-44ED-91D0-305D17005451}"/>
            </c:ext>
          </c:extLst>
        </c:ser>
        <c:ser>
          <c:idx val="1"/>
          <c:order val="2"/>
          <c:tx>
            <c:strRef>
              <c:f>Foglio1!$A$5</c:f>
              <c:strCache>
                <c:ptCount val="1"/>
                <c:pt idx="0">
                  <c:v>Utenze in rete-Cogenerazione(DI-CHP)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[Grafici.xlsx]Foglio1!$E$3,[Grafici.xlsx]Foglio1!$G$3</c:f>
              <c:strCache>
                <c:ptCount val="2"/>
                <c:pt idx="0">
                  <c:v>Costo di investimento</c:v>
                </c:pt>
                <c:pt idx="1">
                  <c:v>Funzione obiettivo</c:v>
                </c:pt>
              </c:strCache>
            </c:strRef>
          </c:cat>
          <c:val>
            <c:numRef>
              <c:f>[Grafici.xlsx]Foglio1!$E$5,[Grafici.xlsx]Foglio1!$G$5</c:f>
              <c:numCache>
                <c:formatCode>General</c:formatCode>
                <c:ptCount val="2"/>
                <c:pt idx="0">
                  <c:v>1040.451</c:v>
                </c:pt>
                <c:pt idx="1">
                  <c:v>1140.4970000000001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B1-44ED-91D0-305D17005451}"/>
            </c:ext>
          </c:extLst>
        </c:ser>
        <c:ser>
          <c:idx val="0"/>
          <c:order val="3"/>
          <c:tx>
            <c:strRef>
              <c:f>Foglio1!$A$4</c:f>
              <c:strCache>
                <c:ptCount val="1"/>
                <c:pt idx="0">
                  <c:v>Utenze isolate-Cogenerazione(IS-CHP)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[Grafici.xlsx]Foglio1!$E$3,[Grafici.xlsx]Foglio1!$G$3</c:f>
              <c:strCache>
                <c:ptCount val="2"/>
                <c:pt idx="0">
                  <c:v>Costo di investimento</c:v>
                </c:pt>
                <c:pt idx="1">
                  <c:v>Funzione obiettivo</c:v>
                </c:pt>
              </c:strCache>
            </c:strRef>
          </c:cat>
          <c:val>
            <c:numRef>
              <c:f>[Grafici.xlsx]Foglio1!$E$4,[Grafici.xlsx]Foglio1!$G$4</c:f>
              <c:numCache>
                <c:formatCode>General</c:formatCode>
                <c:ptCount val="2"/>
                <c:pt idx="0">
                  <c:v>660</c:v>
                </c:pt>
                <c:pt idx="1">
                  <c:v>1142.396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B1-44ED-91D0-305D17005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09888"/>
        <c:axId val="75111424"/>
      </c:barChart>
      <c:catAx>
        <c:axId val="75109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5111424"/>
        <c:crosses val="autoZero"/>
        <c:auto val="1"/>
        <c:lblAlgn val="ctr"/>
        <c:lblOffset val="100"/>
        <c:noMultiLvlLbl val="0"/>
      </c:catAx>
      <c:valAx>
        <c:axId val="75111424"/>
        <c:scaling>
          <c:orientation val="minMax"/>
          <c:max val="1500"/>
        </c:scaling>
        <c:delete val="0"/>
        <c:axPos val="b"/>
        <c:majorGridlines>
          <c:spPr>
            <a:ln>
              <a:solidFill>
                <a:sysClr val="windowText" lastClr="000000">
                  <a:alpha val="25000"/>
                </a:sysClr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[k€]</a:t>
                </a:r>
              </a:p>
            </c:rich>
          </c:tx>
          <c:layout>
            <c:manualLayout>
              <c:xMode val="edge"/>
              <c:yMode val="edge"/>
              <c:x val="0.56091801815757281"/>
              <c:y val="0.298820130742742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5109888"/>
        <c:crosses val="autoZero"/>
        <c:crossBetween val="between"/>
        <c:majorUnit val="2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311337090529444E-2"/>
          <c:y val="5.0884338478102975E-2"/>
          <c:w val="0.83061799173762463"/>
          <c:h val="0.32240163878894684"/>
        </c:manualLayout>
      </c:layout>
      <c:barChart>
        <c:barDir val="bar"/>
        <c:grouping val="clustered"/>
        <c:varyColors val="0"/>
        <c:ser>
          <c:idx val="3"/>
          <c:order val="0"/>
          <c:spPr>
            <a:solidFill>
              <a:srgbClr val="00CC00"/>
            </a:solidFill>
          </c:spPr>
          <c:invertIfNegative val="0"/>
          <c:cat>
            <c:strRef>
              <c:f>Foglio1!$I$3</c:f>
              <c:strCache>
                <c:ptCount val="1"/>
                <c:pt idx="0">
                  <c:v>I.R.</c:v>
                </c:pt>
              </c:strCache>
            </c:strRef>
          </c:cat>
          <c:val>
            <c:numRef>
              <c:f>Foglio1!$I$7</c:f>
              <c:numCache>
                <c:formatCode>0.00%</c:formatCode>
                <c:ptCount val="1"/>
                <c:pt idx="0">
                  <c:v>0.31150000000000089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2-4DA1-8B4F-A238C5988BCC}"/>
            </c:ext>
          </c:extLst>
        </c:ser>
        <c:ser>
          <c:idx val="2"/>
          <c:order val="1"/>
          <c:spPr>
            <a:solidFill>
              <a:srgbClr val="1A1ABC"/>
            </a:solidFill>
          </c:spPr>
          <c:invertIfNegative val="0"/>
          <c:cat>
            <c:strRef>
              <c:f>Foglio1!$I$3</c:f>
              <c:strCache>
                <c:ptCount val="1"/>
                <c:pt idx="0">
                  <c:v>I.R.</c:v>
                </c:pt>
              </c:strCache>
            </c:strRef>
          </c:cat>
          <c:val>
            <c:numRef>
              <c:f>Foglio1!$I$6</c:f>
              <c:numCache>
                <c:formatCode>0.00%</c:formatCode>
                <c:ptCount val="1"/>
                <c:pt idx="0">
                  <c:v>0.26870000000000005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72-4DA1-8B4F-A238C5988BCC}"/>
            </c:ext>
          </c:extLst>
        </c:ser>
        <c:ser>
          <c:idx val="1"/>
          <c:order val="2"/>
          <c:spPr>
            <a:solidFill>
              <a:srgbClr val="FFFF00"/>
            </a:solidFill>
          </c:spPr>
          <c:invertIfNegative val="0"/>
          <c:cat>
            <c:strRef>
              <c:f>Foglio1!$I$3</c:f>
              <c:strCache>
                <c:ptCount val="1"/>
                <c:pt idx="0">
                  <c:v>I.R.</c:v>
                </c:pt>
              </c:strCache>
            </c:strRef>
          </c:cat>
          <c:val>
            <c:numRef>
              <c:f>Foglio1!$I$5</c:f>
              <c:numCache>
                <c:formatCode>0.00%</c:formatCode>
                <c:ptCount val="1"/>
                <c:pt idx="0">
                  <c:v>3.3099999999999997E-2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72-4DA1-8B4F-A238C5988BCC}"/>
            </c:ext>
          </c:extLst>
        </c:ser>
        <c:ser>
          <c:idx val="0"/>
          <c:order val="3"/>
          <c:spPr>
            <a:solidFill>
              <a:srgbClr val="FF0000"/>
            </a:solidFill>
          </c:spPr>
          <c:invertIfNegative val="0"/>
          <c:cat>
            <c:strRef>
              <c:f>Foglio1!$I$3</c:f>
              <c:strCache>
                <c:ptCount val="1"/>
                <c:pt idx="0">
                  <c:v>I.R.</c:v>
                </c:pt>
              </c:strCache>
            </c:strRef>
          </c:cat>
          <c:val>
            <c:numRef>
              <c:f>Foglio1!$I$4</c:f>
              <c:numCache>
                <c:formatCode>0.00%</c:formatCode>
                <c:ptCount val="1"/>
                <c:pt idx="0">
                  <c:v>3.1399999999999997E-2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72-4DA1-8B4F-A238C5988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50080"/>
        <c:axId val="75151616"/>
      </c:barChart>
      <c:catAx>
        <c:axId val="751500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5151616"/>
        <c:crosses val="autoZero"/>
        <c:auto val="1"/>
        <c:lblAlgn val="ctr"/>
        <c:lblOffset val="100"/>
        <c:noMultiLvlLbl val="0"/>
      </c:catAx>
      <c:valAx>
        <c:axId val="75151616"/>
        <c:scaling>
          <c:orientation val="minMax"/>
        </c:scaling>
        <c:delete val="0"/>
        <c:axPos val="b"/>
        <c:majorGridlines>
          <c:spPr>
            <a:ln>
              <a:solidFill>
                <a:sysClr val="windowText" lastClr="000000">
                  <a:alpha val="25000"/>
                </a:sysClr>
              </a:solidFill>
              <a:prstDash val="lgDash"/>
            </a:ln>
          </c:spPr>
        </c:majorGridlines>
        <c:numFmt formatCode="0%" sourceLinked="0"/>
        <c:majorTickMark val="out"/>
        <c:minorTickMark val="none"/>
        <c:tickLblPos val="nextTo"/>
        <c:crossAx val="75150080"/>
        <c:crosses val="autoZero"/>
        <c:crossBetween val="between"/>
        <c:majorUnit val="0.05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0857392825897"/>
          <c:y val="0.26162320779123149"/>
          <c:w val="0.70260323709536365"/>
          <c:h val="0.41793725227922557"/>
        </c:manualLayout>
      </c:layout>
      <c:barChart>
        <c:barDir val="bar"/>
        <c:grouping val="clustered"/>
        <c:varyColors val="0"/>
        <c:ser>
          <c:idx val="3"/>
          <c:order val="0"/>
          <c:spPr>
            <a:solidFill>
              <a:srgbClr val="00CC00"/>
            </a:solidFill>
          </c:spPr>
          <c:invertIfNegative val="0"/>
          <c:cat>
            <c:strRef>
              <c:f>Foglio1!$T$3</c:f>
              <c:strCache>
                <c:ptCount val="1"/>
                <c:pt idx="0">
                  <c:v>TEP risparmiate</c:v>
                </c:pt>
              </c:strCache>
            </c:strRef>
          </c:cat>
          <c:val>
            <c:numRef>
              <c:f>Foglio1!$T$7</c:f>
              <c:numCache>
                <c:formatCode>General</c:formatCode>
                <c:ptCount val="1"/>
                <c:pt idx="0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8-46F1-9F6F-A8AEE2E3249C}"/>
            </c:ext>
          </c:extLst>
        </c:ser>
        <c:ser>
          <c:idx val="2"/>
          <c:order val="1"/>
          <c:spPr>
            <a:solidFill>
              <a:srgbClr val="0033CC"/>
            </a:solidFill>
          </c:spPr>
          <c:invertIfNegative val="0"/>
          <c:cat>
            <c:strRef>
              <c:f>Foglio1!$T$3</c:f>
              <c:strCache>
                <c:ptCount val="1"/>
                <c:pt idx="0">
                  <c:v>TEP risparmiate</c:v>
                </c:pt>
              </c:strCache>
            </c:strRef>
          </c:cat>
          <c:val>
            <c:numRef>
              <c:f>Foglio1!$T$6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8-46F1-9F6F-A8AEE2E3249C}"/>
            </c:ext>
          </c:extLst>
        </c:ser>
        <c:ser>
          <c:idx val="1"/>
          <c:order val="2"/>
          <c:spPr>
            <a:solidFill>
              <a:srgbClr val="FFFF00"/>
            </a:solidFill>
          </c:spPr>
          <c:invertIfNegative val="0"/>
          <c:cat>
            <c:strRef>
              <c:f>Foglio1!$T$3</c:f>
              <c:strCache>
                <c:ptCount val="1"/>
                <c:pt idx="0">
                  <c:v>TEP risparmiate</c:v>
                </c:pt>
              </c:strCache>
            </c:strRef>
          </c:cat>
          <c:val>
            <c:numRef>
              <c:f>Foglio1!$T$5</c:f>
              <c:numCache>
                <c:formatCode>General</c:formatCode>
                <c:ptCount val="1"/>
                <c:pt idx="0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88-46F1-9F6F-A8AEE2E3249C}"/>
            </c:ext>
          </c:extLst>
        </c:ser>
        <c:ser>
          <c:idx val="0"/>
          <c:order val="3"/>
          <c:spPr>
            <a:solidFill>
              <a:srgbClr val="FF0000"/>
            </a:solidFill>
          </c:spPr>
          <c:invertIfNegative val="0"/>
          <c:cat>
            <c:strRef>
              <c:f>Foglio1!$T$3</c:f>
              <c:strCache>
                <c:ptCount val="1"/>
                <c:pt idx="0">
                  <c:v>TEP risparmiate</c:v>
                </c:pt>
              </c:strCache>
            </c:strRef>
          </c:cat>
          <c:val>
            <c:numRef>
              <c:f>Foglio1!$T$4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88-46F1-9F6F-A8AEE2E32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674560"/>
        <c:axId val="74676096"/>
      </c:barChart>
      <c:catAx>
        <c:axId val="74674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4676096"/>
        <c:crosses val="autoZero"/>
        <c:auto val="1"/>
        <c:lblAlgn val="ctr"/>
        <c:lblOffset val="100"/>
        <c:noMultiLvlLbl val="0"/>
      </c:catAx>
      <c:valAx>
        <c:axId val="74676096"/>
        <c:scaling>
          <c:orientation val="minMax"/>
        </c:scaling>
        <c:delete val="0"/>
        <c:axPos val="b"/>
        <c:majorGridlines>
          <c:spPr>
            <a:ln>
              <a:solidFill>
                <a:sysClr val="windowText" lastClr="000000">
                  <a:alpha val="25000"/>
                </a:sysClr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[TEP]</a:t>
                </a:r>
              </a:p>
            </c:rich>
          </c:tx>
          <c:layout>
            <c:manualLayout>
              <c:xMode val="edge"/>
              <c:yMode val="edge"/>
              <c:x val="0.54924825021872492"/>
              <c:y val="0.800715976223992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4674560"/>
        <c:crosses val="autoZero"/>
        <c:crossBetween val="between"/>
        <c:majorUnit val="25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73192892384337"/>
          <c:y val="5.0884338478102975E-2"/>
          <c:w val="0.69836910758549164"/>
          <c:h val="0.25763975345317625"/>
        </c:manualLayout>
      </c:layout>
      <c:barChart>
        <c:barDir val="bar"/>
        <c:grouping val="clustered"/>
        <c:varyColors val="0"/>
        <c:ser>
          <c:idx val="3"/>
          <c:order val="0"/>
          <c:spPr>
            <a:solidFill>
              <a:srgbClr val="00CC00"/>
            </a:solidFill>
          </c:spPr>
          <c:invertIfNegative val="0"/>
          <c:cat>
            <c:strRef>
              <c:f>Foglio1!$H$3</c:f>
              <c:strCache>
                <c:ptCount val="1"/>
                <c:pt idx="0">
                  <c:v>Pay-back</c:v>
                </c:pt>
              </c:strCache>
            </c:strRef>
          </c:cat>
          <c:val>
            <c:numRef>
              <c:f>Foglio1!$H$7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C-46D1-8EAC-D530A806134E}"/>
            </c:ext>
          </c:extLst>
        </c:ser>
        <c:ser>
          <c:idx val="2"/>
          <c:order val="1"/>
          <c:spPr>
            <a:solidFill>
              <a:srgbClr val="0033CC"/>
            </a:solidFill>
          </c:spPr>
          <c:invertIfNegative val="0"/>
          <c:cat>
            <c:strRef>
              <c:f>Foglio1!$H$3</c:f>
              <c:strCache>
                <c:ptCount val="1"/>
                <c:pt idx="0">
                  <c:v>Pay-back</c:v>
                </c:pt>
              </c:strCache>
            </c:strRef>
          </c:cat>
          <c:val>
            <c:numRef>
              <c:f>Foglio1!$H$6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AC-46D1-8EAC-D530A806134E}"/>
            </c:ext>
          </c:extLst>
        </c:ser>
        <c:ser>
          <c:idx val="1"/>
          <c:order val="2"/>
          <c:spPr>
            <a:solidFill>
              <a:srgbClr val="FFFF00"/>
            </a:solidFill>
          </c:spPr>
          <c:invertIfNegative val="0"/>
          <c:cat>
            <c:strRef>
              <c:f>Foglio1!$H$3</c:f>
              <c:strCache>
                <c:ptCount val="1"/>
                <c:pt idx="0">
                  <c:v>Pay-back</c:v>
                </c:pt>
              </c:strCache>
            </c:strRef>
          </c:cat>
          <c:val>
            <c:numRef>
              <c:f>Foglio1!$H$5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AC-46D1-8EAC-D530A806134E}"/>
            </c:ext>
          </c:extLst>
        </c:ser>
        <c:ser>
          <c:idx val="0"/>
          <c:order val="3"/>
          <c:spPr>
            <a:solidFill>
              <a:srgbClr val="FF0000"/>
            </a:solidFill>
          </c:spPr>
          <c:invertIfNegative val="0"/>
          <c:cat>
            <c:strRef>
              <c:f>Foglio1!$H$3</c:f>
              <c:strCache>
                <c:ptCount val="1"/>
                <c:pt idx="0">
                  <c:v>Pay-back</c:v>
                </c:pt>
              </c:strCache>
            </c:strRef>
          </c:cat>
          <c:val>
            <c:numRef>
              <c:f>Foglio1!$H$4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AC-46D1-8EAC-D530A8061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698112"/>
        <c:axId val="74704000"/>
      </c:barChart>
      <c:catAx>
        <c:axId val="74698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4704000"/>
        <c:crosses val="autoZero"/>
        <c:auto val="1"/>
        <c:lblAlgn val="ctr"/>
        <c:lblOffset val="100"/>
        <c:noMultiLvlLbl val="0"/>
      </c:catAx>
      <c:valAx>
        <c:axId val="74704000"/>
        <c:scaling>
          <c:orientation val="minMax"/>
          <c:max val="90"/>
        </c:scaling>
        <c:delete val="0"/>
        <c:axPos val="b"/>
        <c:majorGridlines>
          <c:spPr>
            <a:ln>
              <a:solidFill>
                <a:sysClr val="windowText" lastClr="000000">
                  <a:alpha val="25000"/>
                </a:sysClr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[Mesi]</a:t>
                </a:r>
              </a:p>
            </c:rich>
          </c:tx>
          <c:layout>
            <c:manualLayout>
              <c:xMode val="edge"/>
              <c:yMode val="edge"/>
              <c:x val="0.46381090003811831"/>
              <c:y val="0.394013787215320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4698112"/>
        <c:crosses val="autoZero"/>
        <c:crossBetween val="between"/>
        <c:majorUnit val="15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it-IT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it-IT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it-IT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D3AD58E5-440D-4FEF-87B2-34949CBC5674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C5DF7732-0756-47A4-8B4C-7BCB4F5D0616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C51B4-F556-4DC2-B875-A0886F4CCE74}" type="slidenum">
              <a:rPr lang="en-US"/>
              <a:pPr/>
              <a:t>1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82315-359A-4F92-9ACA-65BD519ECA74}" type="slidenum">
              <a:rPr lang="en-US"/>
              <a:pPr/>
              <a:t>22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4E9C0-75AD-448B-9B56-66C5B84EE8BD}" type="slidenum">
              <a:rPr lang="en-US"/>
              <a:pPr/>
              <a:t>23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709BF-8525-47D4-BC71-F55614B3C780}" type="slidenum">
              <a:rPr lang="en-US"/>
              <a:pPr/>
              <a:t>24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645AC-2DDD-4E35-993D-596DF3B381FD}" type="slidenum">
              <a:rPr lang="en-US"/>
              <a:pPr/>
              <a:t>25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5ED26-EC60-4320-9F2A-7207F4540CD9}" type="slidenum">
              <a:rPr lang="en-US"/>
              <a:pPr/>
              <a:t>30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19624-C71D-458D-984E-987E06329F12}" type="slidenum">
              <a:rPr lang="en-US"/>
              <a:pPr/>
              <a:t>31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24B68-CEC6-4F73-8BBD-B63077BC45B8}" type="slidenum">
              <a:rPr lang="en-US"/>
              <a:pPr/>
              <a:t>32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42633-10AD-4710-A3DE-CC7A40F5933F}" type="slidenum">
              <a:rPr lang="en-US"/>
              <a:pPr/>
              <a:t>2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4EDE9-5D74-46E8-8411-372B2D40BA81}" type="slidenum">
              <a:rPr lang="en-US"/>
              <a:pPr/>
              <a:t>3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C348D-CD60-46CC-9C97-ED1F203C1B64}" type="slidenum">
              <a:rPr lang="en-US"/>
              <a:pPr/>
              <a:t>4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620EF-A727-413E-B467-B63A1B7E171E}" type="slidenum">
              <a:rPr lang="en-US"/>
              <a:pPr/>
              <a:t>6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79FFC-A7E2-4EA9-85AC-686CF59D9AB4}" type="slidenum">
              <a:rPr lang="en-US"/>
              <a:pPr/>
              <a:t>17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3B44C9-2F9E-4B5E-8361-E63F76843DFE}" type="slidenum">
              <a:rPr lang="en-US"/>
              <a:pPr/>
              <a:t>18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2467C-C3C8-4646-914B-52D59968D881}" type="slidenum">
              <a:rPr lang="en-US"/>
              <a:pPr/>
              <a:t>19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66FDA-5CF0-49F7-AE71-8FDB00ACB03B}" type="slidenum">
              <a:rPr lang="en-US"/>
              <a:pPr/>
              <a:t>20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09025" y="6599238"/>
            <a:ext cx="434975" cy="258762"/>
          </a:xfrm>
        </p:spPr>
        <p:txBody>
          <a:bodyPr/>
          <a:lstStyle>
            <a:lvl1pPr>
              <a:defRPr/>
            </a:lvl1pPr>
          </a:lstStyle>
          <a:p>
            <a:fld id="{07F98BC3-F7EA-4A73-8394-BEF993D5B06B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228600" y="-315913"/>
            <a:ext cx="2514600" cy="2514601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1800">
              <a:effectLst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hidden">
          <a:xfrm>
            <a:off x="0" y="446088"/>
            <a:ext cx="47244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2400">
              <a:effectLst/>
              <a:latin typeface="Times New Roman" pitchFamily="18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hidden">
          <a:xfrm>
            <a:off x="3962400" y="446088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2400">
              <a:effectLst/>
              <a:latin typeface="Times New Roman" pitchFamily="18" charset="0"/>
            </a:endParaRPr>
          </a:p>
        </p:txBody>
      </p:sp>
      <p:sp>
        <p:nvSpPr>
          <p:cNvPr id="44042" name="Freeform 10"/>
          <p:cNvSpPr>
            <a:spLocks noChangeArrowheads="1"/>
          </p:cNvSpPr>
          <p:nvPr/>
        </p:nvSpPr>
        <p:spPr bwMode="auto">
          <a:xfrm>
            <a:off x="609600" y="293688"/>
            <a:ext cx="228600" cy="1449387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043" name="Freeform 11"/>
          <p:cNvSpPr>
            <a:spLocks noChangeArrowheads="1"/>
          </p:cNvSpPr>
          <p:nvPr/>
        </p:nvSpPr>
        <p:spPr bwMode="auto">
          <a:xfrm>
            <a:off x="8316913" y="333375"/>
            <a:ext cx="261937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700088" y="333375"/>
            <a:ext cx="7832725" cy="1254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09B6AB-0DFB-4241-97DF-8E0779CF0EC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5613" y="274638"/>
            <a:ext cx="2189162" cy="626745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33363" y="274638"/>
            <a:ext cx="6419850" cy="6267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64C48D-6E77-446A-8005-BF0B3454B75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233363" y="1846263"/>
            <a:ext cx="8761412" cy="469582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0" y="6597650"/>
            <a:ext cx="8847138" cy="2603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747125" y="6562725"/>
            <a:ext cx="396875" cy="295275"/>
          </a:xfrm>
        </p:spPr>
        <p:txBody>
          <a:bodyPr/>
          <a:lstStyle>
            <a:lvl1pPr>
              <a:defRPr/>
            </a:lvl1pPr>
          </a:lstStyle>
          <a:p>
            <a:fld id="{06F79DFA-6C56-4702-BD9C-E680F18F323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7F3A25-C756-4EF7-A996-DD654CB7FDA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B5DB98-58D1-43A9-8712-36C5BB95AB5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33363" y="1846263"/>
            <a:ext cx="43037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9475" y="1846263"/>
            <a:ext cx="43053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615261-96F5-45D2-98F9-D5F3F7B4CE3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0D96C1-0F27-43CE-910B-CE87C86368E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670661-D0F2-4E74-BC27-ACC85E02BB5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3A7C8A-2224-4BB4-9F2E-9596C01A09C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59AE66-8679-4520-B45A-52FB3688B27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FE998E-6F1A-4A4E-91FA-B7A3887E1DD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1846263"/>
            <a:ext cx="8761412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650"/>
            <a:ext cx="88471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hlink"/>
                </a:solidFill>
                <a:effectLst/>
              </a:defRPr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7125" y="6562725"/>
            <a:ext cx="3968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/>
              </a:defRPr>
            </a:lvl1pPr>
          </a:lstStyle>
          <a:p>
            <a:fld id="{DB9416B1-F5D7-4C22-8DBD-46B628298F40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43019" name="Oval 11"/>
          <p:cNvSpPr>
            <a:spLocks noChangeArrowheads="1"/>
          </p:cNvSpPr>
          <p:nvPr userDrawn="1"/>
        </p:nvSpPr>
        <p:spPr bwMode="auto">
          <a:xfrm>
            <a:off x="228600" y="-315913"/>
            <a:ext cx="2514600" cy="2514601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1800">
              <a:effectLst/>
            </a:endParaRPr>
          </a:p>
        </p:txBody>
      </p:sp>
      <p:sp>
        <p:nvSpPr>
          <p:cNvPr id="43020" name="Rectangle 12"/>
          <p:cNvSpPr>
            <a:spLocks noChangeArrowheads="1"/>
          </p:cNvSpPr>
          <p:nvPr userDrawn="1"/>
        </p:nvSpPr>
        <p:spPr bwMode="hidden">
          <a:xfrm>
            <a:off x="0" y="446088"/>
            <a:ext cx="47244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2400">
              <a:effectLst/>
              <a:latin typeface="Times New Roman" pitchFamily="18" charset="0"/>
            </a:endParaRPr>
          </a:p>
        </p:txBody>
      </p:sp>
      <p:sp>
        <p:nvSpPr>
          <p:cNvPr id="43021" name="Rectangle 13"/>
          <p:cNvSpPr>
            <a:spLocks noChangeArrowheads="1"/>
          </p:cNvSpPr>
          <p:nvPr userDrawn="1"/>
        </p:nvSpPr>
        <p:spPr bwMode="hidden">
          <a:xfrm>
            <a:off x="3962400" y="446088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2400">
              <a:effectLst/>
              <a:latin typeface="Times New Roman" pitchFamily="18" charset="0"/>
            </a:endParaRPr>
          </a:p>
        </p:txBody>
      </p:sp>
      <p:sp>
        <p:nvSpPr>
          <p:cNvPr id="43022" name="Freeform 14"/>
          <p:cNvSpPr>
            <a:spLocks noChangeArrowheads="1"/>
          </p:cNvSpPr>
          <p:nvPr userDrawn="1"/>
        </p:nvSpPr>
        <p:spPr bwMode="auto">
          <a:xfrm>
            <a:off x="609600" y="293688"/>
            <a:ext cx="228600" cy="1449387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23" name="Freeform 15"/>
          <p:cNvSpPr>
            <a:spLocks noChangeArrowheads="1"/>
          </p:cNvSpPr>
          <p:nvPr userDrawn="1"/>
        </p:nvSpPr>
        <p:spPr bwMode="auto">
          <a:xfrm>
            <a:off x="8316913" y="333375"/>
            <a:ext cx="261937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971550" y="333375"/>
            <a:ext cx="75612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it-IT" sz="3600">
              <a:solidFill>
                <a:schemeClr val="tx2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BB80B35-2785-4C2A-BEAF-08707A35AA26}" type="slidenum">
              <a:rPr lang="it-IT"/>
              <a:pPr/>
              <a:t>1</a:t>
            </a:fld>
            <a:endParaRPr lang="it-IT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848600" cy="1439863"/>
          </a:xfrm>
        </p:spPr>
        <p:txBody>
          <a:bodyPr/>
          <a:lstStyle/>
          <a:p>
            <a:r>
              <a:rPr lang="it-IT" b="1"/>
              <a:t>Cogenerazione e trigenerazione:</a:t>
            </a:r>
            <a:endParaRPr lang="it-IT"/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654175" y="4270375"/>
            <a:ext cx="56530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prof. Mauro REINI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docente di sistemi per l’energia e l’ambiente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Università di Trieste – Polo di Pordenone</a:t>
            </a: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677863" y="2287603"/>
            <a:ext cx="7950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 dirty="0" smtClean="0">
                <a:effectLst/>
              </a:rPr>
              <a:t>Macchine ad assorbimento per la </a:t>
            </a:r>
            <a:r>
              <a:rPr lang="it-IT" sz="3200" b="1" dirty="0" err="1" smtClean="0">
                <a:effectLst/>
              </a:rPr>
              <a:t>trigenerazione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 descr="http://www2.units.it/eussc/index_file/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64" y="4176000"/>
            <a:ext cx="1473966" cy="1548000"/>
          </a:xfrm>
          <a:prstGeom prst="rect">
            <a:avLst/>
          </a:prstGeom>
          <a:noFill/>
        </p:spPr>
      </p:pic>
      <p:pic>
        <p:nvPicPr>
          <p:cNvPr id="9" name="Picture 4" descr="https://encrypted-tbn3.gstatic.com/images?q=tbn:ANd9GcQR0wQ6EK68EsJTcQlqn-FU_PpJ1bbqlRSxWTnjiGAnHBCPiO3tI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1962" y="4253345"/>
            <a:ext cx="1218646" cy="1213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F98BC3-F7EA-4A73-8394-BEF993D5B06B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Macchine</a:t>
            </a:r>
            <a:r>
              <a:rPr lang="en-US" dirty="0" smtClean="0"/>
              <a:t> </a:t>
            </a:r>
            <a:r>
              <a:rPr lang="en-US" dirty="0" err="1" smtClean="0"/>
              <a:t>frigo</a:t>
            </a:r>
            <a:r>
              <a:rPr lang="en-US" dirty="0" smtClean="0"/>
              <a:t> ad </a:t>
            </a:r>
            <a:r>
              <a:rPr lang="en-US" dirty="0" err="1" smtClean="0"/>
              <a:t>assorbimento</a:t>
            </a:r>
            <a:endParaRPr lang="it-IT" dirty="0"/>
          </a:p>
        </p:txBody>
      </p:sp>
      <p:pic>
        <p:nvPicPr>
          <p:cNvPr id="5" name="Immagine 4" descr="http://www.cibsejournal.com/wp-content/themes/cibsejournal/images/2009-11/images/figure-3(654x738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44" y="1961538"/>
            <a:ext cx="4262284" cy="480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http://img.directindustry.com/images_di/photo-g/28054-26169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264" y="2344994"/>
            <a:ext cx="4704735" cy="29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4290" y="498764"/>
            <a:ext cx="7952509" cy="918874"/>
          </a:xfrm>
        </p:spPr>
        <p:txBody>
          <a:bodyPr/>
          <a:lstStyle/>
          <a:p>
            <a:r>
              <a:rPr lang="it-IT" dirty="0" smtClean="0"/>
              <a:t>Assorbitori a doppio effetto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F3A25-C756-4EF7-A996-DD654CB7FDA4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350214" name="Picture 6" descr="http://energy-models.com/sites/all/files/advanced-pages-31093/centrifugal-chiller-fundamentals-6.png"/>
          <p:cNvPicPr>
            <a:picLocks noChangeAspect="1" noChangeArrowheads="1"/>
          </p:cNvPicPr>
          <p:nvPr/>
        </p:nvPicPr>
        <p:blipFill>
          <a:blip r:embed="rId2" cstate="print"/>
          <a:srcRect l="2799" t="4908" r="2799" b="4908"/>
          <a:stretch>
            <a:fillRect/>
          </a:stretch>
        </p:blipFill>
        <p:spPr bwMode="auto">
          <a:xfrm>
            <a:off x="278870" y="1783352"/>
            <a:ext cx="4681057" cy="2550703"/>
          </a:xfrm>
          <a:prstGeom prst="rect">
            <a:avLst/>
          </a:prstGeom>
          <a:noFill/>
        </p:spPr>
      </p:pic>
      <p:pic>
        <p:nvPicPr>
          <p:cNvPr id="9" name="Picture 6" descr="http://energy-models.com/sites/all/files/advanced-pages-31093/centrifugal-chiller-fundamentals-6.png"/>
          <p:cNvPicPr>
            <a:picLocks noChangeAspect="1" noChangeArrowheads="1"/>
          </p:cNvPicPr>
          <p:nvPr/>
        </p:nvPicPr>
        <p:blipFill>
          <a:blip r:embed="rId2" cstate="print"/>
          <a:srcRect l="44088" t="4908" r="2799" b="4908"/>
          <a:stretch>
            <a:fillRect/>
          </a:stretch>
        </p:blipFill>
        <p:spPr bwMode="auto">
          <a:xfrm>
            <a:off x="5609783" y="1783356"/>
            <a:ext cx="2633672" cy="2550703"/>
          </a:xfrm>
          <a:prstGeom prst="rect">
            <a:avLst/>
          </a:prstGeom>
          <a:noFill/>
        </p:spPr>
      </p:pic>
      <p:cxnSp>
        <p:nvCxnSpPr>
          <p:cNvPr id="11" name="Connettore 1 10"/>
          <p:cNvCxnSpPr/>
          <p:nvPr/>
        </p:nvCxnSpPr>
        <p:spPr bwMode="auto">
          <a:xfrm>
            <a:off x="6608618" y="2660073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ttore 1 12"/>
          <p:cNvCxnSpPr/>
          <p:nvPr/>
        </p:nvCxnSpPr>
        <p:spPr bwMode="auto">
          <a:xfrm>
            <a:off x="6608618" y="3546763"/>
            <a:ext cx="83127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Figura a mano libera 16"/>
          <p:cNvSpPr/>
          <p:nvPr/>
        </p:nvSpPr>
        <p:spPr bwMode="auto">
          <a:xfrm>
            <a:off x="7439890" y="2618509"/>
            <a:ext cx="706584" cy="955964"/>
          </a:xfrm>
          <a:custGeom>
            <a:avLst/>
            <a:gdLst>
              <a:gd name="connsiteX0" fmla="*/ 0 w 748145"/>
              <a:gd name="connsiteY0" fmla="*/ 974437 h 974437"/>
              <a:gd name="connsiteX1" fmla="*/ 637309 w 748145"/>
              <a:gd name="connsiteY1" fmla="*/ 143164 h 974437"/>
              <a:gd name="connsiteX2" fmla="*/ 665018 w 748145"/>
              <a:gd name="connsiteY2" fmla="*/ 115455 h 97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8145" h="974437">
                <a:moveTo>
                  <a:pt x="0" y="974437"/>
                </a:moveTo>
                <a:lnTo>
                  <a:pt x="637309" y="143164"/>
                </a:lnTo>
                <a:cubicBezTo>
                  <a:pt x="748145" y="0"/>
                  <a:pt x="706581" y="57727"/>
                  <a:pt x="665018" y="115455"/>
                </a:cubicBez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20" name="Connettore 1 19"/>
          <p:cNvCxnSpPr/>
          <p:nvPr/>
        </p:nvCxnSpPr>
        <p:spPr bwMode="auto">
          <a:xfrm>
            <a:off x="6594764" y="2673926"/>
            <a:ext cx="1473201" cy="301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2" descr="http://www.scielo.org.co/img/revistas/dyna/v78n168/a10fig01.gif"/>
          <p:cNvPicPr>
            <a:picLocks noChangeAspect="1" noChangeArrowheads="1"/>
          </p:cNvPicPr>
          <p:nvPr/>
        </p:nvPicPr>
        <p:blipFill>
          <a:blip r:embed="rId3" cstate="print"/>
          <a:srcRect l="9860" t="2874" b="15808"/>
          <a:stretch>
            <a:fillRect/>
          </a:stretch>
        </p:blipFill>
        <p:spPr bwMode="auto">
          <a:xfrm>
            <a:off x="5522573" y="4352821"/>
            <a:ext cx="3381001" cy="2325067"/>
          </a:xfrm>
          <a:prstGeom prst="rect">
            <a:avLst/>
          </a:prstGeom>
          <a:noFill/>
        </p:spPr>
      </p:pic>
      <p:pic>
        <p:nvPicPr>
          <p:cNvPr id="26" name="Picture 4" descr="http://www.scielo.org.co/img/revistas/dyna/v78n168/a10fig02.gif"/>
          <p:cNvPicPr>
            <a:picLocks noChangeAspect="1" noChangeArrowheads="1"/>
          </p:cNvPicPr>
          <p:nvPr/>
        </p:nvPicPr>
        <p:blipFill>
          <a:blip r:embed="rId4" cstate="print"/>
          <a:srcRect l="2291" t="3189" r="1145" b="6379"/>
          <a:stretch>
            <a:fillRect/>
          </a:stretch>
        </p:blipFill>
        <p:spPr bwMode="auto">
          <a:xfrm>
            <a:off x="1432354" y="4170458"/>
            <a:ext cx="3995926" cy="2687541"/>
          </a:xfrm>
          <a:prstGeom prst="rect">
            <a:avLst/>
          </a:prstGeom>
          <a:noFill/>
        </p:spPr>
      </p:pic>
      <p:sp>
        <p:nvSpPr>
          <p:cNvPr id="27" name="Parentesi graffa aperta 26"/>
          <p:cNvSpPr/>
          <p:nvPr/>
        </p:nvSpPr>
        <p:spPr bwMode="auto">
          <a:xfrm rot="16200000">
            <a:off x="3553694" y="3179607"/>
            <a:ext cx="221671" cy="1122218"/>
          </a:xfrm>
          <a:prstGeom prst="leftBrace">
            <a:avLst>
              <a:gd name="adj1" fmla="val 8333"/>
              <a:gd name="adj2" fmla="val 51709"/>
            </a:avLst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Parentesi graffa aperta 27"/>
          <p:cNvSpPr/>
          <p:nvPr/>
        </p:nvSpPr>
        <p:spPr bwMode="auto">
          <a:xfrm rot="16200000">
            <a:off x="6961922" y="3345867"/>
            <a:ext cx="166240" cy="845121"/>
          </a:xfrm>
          <a:prstGeom prst="leftBrace">
            <a:avLst>
              <a:gd name="adj1" fmla="val 8333"/>
              <a:gd name="adj2" fmla="val 51709"/>
            </a:avLst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4290" y="498764"/>
            <a:ext cx="7952509" cy="918874"/>
          </a:xfrm>
        </p:spPr>
        <p:txBody>
          <a:bodyPr/>
          <a:lstStyle/>
          <a:p>
            <a:r>
              <a:rPr lang="it-IT" dirty="0" smtClean="0"/>
              <a:t>Assorbitori a doppio effetto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F3A25-C756-4EF7-A996-DD654CB7FDA4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350210" name="Picture 2" descr="Two-Stage Absorption Cooling Cycle"/>
          <p:cNvPicPr>
            <a:picLocks noChangeAspect="1" noChangeArrowheads="1"/>
          </p:cNvPicPr>
          <p:nvPr/>
        </p:nvPicPr>
        <p:blipFill>
          <a:blip r:embed="rId2" cstate="print"/>
          <a:srcRect l="5641" r="5641" b="2438"/>
          <a:stretch>
            <a:fillRect/>
          </a:stretch>
        </p:blipFill>
        <p:spPr bwMode="auto">
          <a:xfrm>
            <a:off x="0" y="1966974"/>
            <a:ext cx="4569530" cy="4650096"/>
          </a:xfrm>
          <a:prstGeom prst="rect">
            <a:avLst/>
          </a:prstGeom>
          <a:noFill/>
        </p:spPr>
      </p:pic>
      <p:pic>
        <p:nvPicPr>
          <p:cNvPr id="350212" name="Picture 4" descr="http://www.scielo.org.co/img/revistas/dyna/v78n168/a10fig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1013" y="1891706"/>
            <a:ext cx="4522988" cy="3248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2168" y="442452"/>
            <a:ext cx="7934632" cy="975186"/>
          </a:xfrm>
        </p:spPr>
        <p:txBody>
          <a:bodyPr/>
          <a:lstStyle/>
          <a:p>
            <a:r>
              <a:rPr lang="it-IT" sz="3600" dirty="0" smtClean="0"/>
              <a:t>Sistemi </a:t>
            </a:r>
            <a:r>
              <a:rPr lang="it-IT" sz="3600" dirty="0" err="1" smtClean="0"/>
              <a:t>solar</a:t>
            </a:r>
            <a:r>
              <a:rPr lang="it-IT" sz="3600" dirty="0" smtClean="0"/>
              <a:t> </a:t>
            </a:r>
            <a:r>
              <a:rPr lang="it-IT" sz="3600" dirty="0" err="1" smtClean="0"/>
              <a:t>cooling</a:t>
            </a:r>
            <a:r>
              <a:rPr lang="it-IT" sz="3600" dirty="0" smtClean="0"/>
              <a:t> ad assorbimento</a:t>
            </a:r>
            <a:endParaRPr lang="it-IT" sz="3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F3A25-C756-4EF7-A996-DD654CB7FDA4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6" name="Immagine 5" descr="sistema de fred 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960" y="1917285"/>
            <a:ext cx="8318091" cy="37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3680" y="442452"/>
            <a:ext cx="7934632" cy="975186"/>
          </a:xfrm>
        </p:spPr>
        <p:txBody>
          <a:bodyPr/>
          <a:lstStyle/>
          <a:p>
            <a:r>
              <a:rPr lang="it-IT" sz="3600" dirty="0" smtClean="0"/>
              <a:t>Sistemi </a:t>
            </a:r>
            <a:r>
              <a:rPr lang="it-IT" sz="3600" dirty="0" err="1" smtClean="0"/>
              <a:t>solar</a:t>
            </a:r>
            <a:r>
              <a:rPr lang="it-IT" sz="3600" dirty="0" smtClean="0"/>
              <a:t> </a:t>
            </a:r>
            <a:r>
              <a:rPr lang="it-IT" sz="3600" dirty="0" err="1" smtClean="0"/>
              <a:t>cooling</a:t>
            </a:r>
            <a:r>
              <a:rPr lang="it-IT" sz="3600" dirty="0" smtClean="0"/>
              <a:t> ad assorbimento</a:t>
            </a:r>
            <a:endParaRPr lang="it-IT" sz="3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F3A25-C756-4EF7-A996-DD654CB7FDA4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7" name="Immagine 6" descr="https://ahilan007.files.wordpress.com/2013/01/solar-absorption-chiller.jpg"/>
          <p:cNvPicPr/>
          <p:nvPr/>
        </p:nvPicPr>
        <p:blipFill>
          <a:blip r:embed="rId2" cstate="print"/>
          <a:srcRect t="18135" b="21289"/>
          <a:stretch>
            <a:fillRect/>
          </a:stretch>
        </p:blipFill>
        <p:spPr bwMode="auto">
          <a:xfrm>
            <a:off x="0" y="1769806"/>
            <a:ext cx="9144000" cy="474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2168" y="442452"/>
            <a:ext cx="7934632" cy="975186"/>
          </a:xfrm>
        </p:spPr>
        <p:txBody>
          <a:bodyPr/>
          <a:lstStyle/>
          <a:p>
            <a:r>
              <a:rPr lang="it-IT" sz="3600" dirty="0" smtClean="0"/>
              <a:t>Sistemi ad assorbimento con RES</a:t>
            </a:r>
            <a:endParaRPr lang="it-IT" sz="3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F3A25-C756-4EF7-A996-DD654CB7FDA4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7" name="Immagine 6" descr="http://www.meinstallations.com/assets/img-design/application-doc-big4.jpg"/>
          <p:cNvPicPr/>
          <p:nvPr/>
        </p:nvPicPr>
        <p:blipFill>
          <a:blip r:embed="rId2" cstate="print"/>
          <a:srcRect t="12598"/>
          <a:stretch>
            <a:fillRect/>
          </a:stretch>
        </p:blipFill>
        <p:spPr bwMode="auto">
          <a:xfrm>
            <a:off x="280219" y="1769808"/>
            <a:ext cx="8465574" cy="480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5847E9-2933-47E9-8710-D0C1753BF826}" type="slidenum">
              <a:rPr lang="it-IT"/>
              <a:pPr/>
              <a:t>16</a:t>
            </a:fld>
            <a:endParaRPr lang="it-IT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8988" y="433388"/>
            <a:ext cx="7897812" cy="984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</a:rPr>
              <a:t>Sistemi Tri-generativi con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>
                <a:solidFill>
                  <a:schemeClr val="tx1"/>
                </a:solidFill>
              </a:rPr>
              <a:t>TG</a:t>
            </a:r>
            <a:endParaRPr lang="it-IT">
              <a:solidFill>
                <a:schemeClr val="tx1"/>
              </a:solidFill>
            </a:endParaRPr>
          </a:p>
        </p:txBody>
      </p:sp>
      <p:pic>
        <p:nvPicPr>
          <p:cNvPr id="30618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1225" y="1647825"/>
            <a:ext cx="7378700" cy="4695825"/>
          </a:xfrm>
          <a:noFill/>
          <a:ln/>
        </p:spPr>
      </p:pic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7208838" y="3259138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i="1">
                <a:effectLst/>
              </a:rPr>
              <a:t>(40kWf)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F087C7-8969-406F-BBE0-D46AFB5707E4}" type="slidenum">
              <a:rPr lang="it-IT"/>
              <a:pPr/>
              <a:t>17</a:t>
            </a:fld>
            <a:endParaRPr lang="it-IT"/>
          </a:p>
        </p:txBody>
      </p:sp>
      <p:pic>
        <p:nvPicPr>
          <p:cNvPr id="104450" name="Picture 2" descr="IMGP1443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713" y="1657350"/>
            <a:ext cx="6835775" cy="50276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4451" name="AutoShape 3"/>
          <p:cNvSpPr>
            <a:spLocks/>
          </p:cNvSpPr>
          <p:nvPr/>
        </p:nvSpPr>
        <p:spPr bwMode="auto">
          <a:xfrm>
            <a:off x="3914775" y="6061075"/>
            <a:ext cx="1377950" cy="284163"/>
          </a:xfrm>
          <a:prstGeom prst="borderCallout2">
            <a:avLst>
              <a:gd name="adj1" fmla="val 34616"/>
              <a:gd name="adj2" fmla="val -4861"/>
              <a:gd name="adj3" fmla="val 34616"/>
              <a:gd name="adj4" fmla="val -12259"/>
              <a:gd name="adj5" fmla="val -286056"/>
              <a:gd name="adj6" fmla="val -19958"/>
            </a:avLst>
          </a:prstGeom>
          <a:solidFill>
            <a:srgbClr val="FFFFFF"/>
          </a:solidFill>
          <a:ln w="9525">
            <a:solidFill>
              <a:srgbClr val="FF33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it-IT" sz="1400" b="1">
                <a:solidFill>
                  <a:srgbClr val="CC0000"/>
                </a:solidFill>
                <a:effectLst/>
                <a:latin typeface="Lucida Sans" pitchFamily="34" charset="0"/>
              </a:rPr>
              <a:t>Skid “caldo”</a:t>
            </a:r>
          </a:p>
        </p:txBody>
      </p:sp>
      <p:sp>
        <p:nvSpPr>
          <p:cNvPr id="104452" name="AutoShape 4"/>
          <p:cNvSpPr>
            <a:spLocks/>
          </p:cNvSpPr>
          <p:nvPr/>
        </p:nvSpPr>
        <p:spPr bwMode="auto">
          <a:xfrm>
            <a:off x="5575300" y="6061075"/>
            <a:ext cx="1616075" cy="284163"/>
          </a:xfrm>
          <a:prstGeom prst="borderCallout2">
            <a:avLst>
              <a:gd name="adj1" fmla="val 40222"/>
              <a:gd name="adj2" fmla="val 104713"/>
              <a:gd name="adj3" fmla="val 40222"/>
              <a:gd name="adj4" fmla="val 107074"/>
              <a:gd name="adj5" fmla="val -498884"/>
              <a:gd name="adj6" fmla="val 109528"/>
            </a:avLst>
          </a:prstGeom>
          <a:solidFill>
            <a:srgbClr val="FFFFFF"/>
          </a:solidFill>
          <a:ln w="9525" algn="ctr">
            <a:solidFill>
              <a:srgbClr val="FF33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it-IT" sz="1400" b="1">
                <a:solidFill>
                  <a:srgbClr val="CC0000"/>
                </a:solidFill>
                <a:effectLst/>
                <a:latin typeface="Lucida Sans" pitchFamily="34" charset="0"/>
              </a:rPr>
              <a:t>Skid “freddo”</a:t>
            </a:r>
          </a:p>
        </p:txBody>
      </p:sp>
      <p:sp>
        <p:nvSpPr>
          <p:cNvPr id="104453" name="AutoShape 5"/>
          <p:cNvSpPr>
            <a:spLocks/>
          </p:cNvSpPr>
          <p:nvPr/>
        </p:nvSpPr>
        <p:spPr bwMode="auto">
          <a:xfrm>
            <a:off x="1714500" y="2003425"/>
            <a:ext cx="1377950" cy="438150"/>
          </a:xfrm>
          <a:prstGeom prst="borderCallout2">
            <a:avLst>
              <a:gd name="adj1" fmla="val 26088"/>
              <a:gd name="adj2" fmla="val 105528"/>
              <a:gd name="adj3" fmla="val 26088"/>
              <a:gd name="adj4" fmla="val 117509"/>
              <a:gd name="adj5" fmla="val 259782"/>
              <a:gd name="adj6" fmla="val 133065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it-IT" sz="1200" b="1">
                <a:solidFill>
                  <a:schemeClr val="bg1"/>
                </a:solidFill>
                <a:effectLst/>
                <a:latin typeface="Lucida Sans" pitchFamily="34" charset="0"/>
              </a:rPr>
              <a:t>Microturbine</a:t>
            </a:r>
          </a:p>
          <a:p>
            <a:pPr algn="ctr"/>
            <a:r>
              <a:rPr lang="it-IT" sz="1200" b="1">
                <a:solidFill>
                  <a:schemeClr val="bg1"/>
                </a:solidFill>
                <a:effectLst/>
                <a:latin typeface="Lucida Sans" pitchFamily="34" charset="0"/>
              </a:rPr>
              <a:t>(2x65kW)</a:t>
            </a:r>
          </a:p>
        </p:txBody>
      </p:sp>
      <p:sp>
        <p:nvSpPr>
          <p:cNvPr id="104454" name="AutoShape 6"/>
          <p:cNvSpPr>
            <a:spLocks/>
          </p:cNvSpPr>
          <p:nvPr/>
        </p:nvSpPr>
        <p:spPr bwMode="auto">
          <a:xfrm>
            <a:off x="3978275" y="5476875"/>
            <a:ext cx="1265238" cy="373063"/>
          </a:xfrm>
          <a:prstGeom prst="borderCallout2">
            <a:avLst>
              <a:gd name="adj1" fmla="val 26472"/>
              <a:gd name="adj2" fmla="val 105292"/>
              <a:gd name="adj3" fmla="val 26472"/>
              <a:gd name="adj4" fmla="val 110806"/>
              <a:gd name="adj5" fmla="val -222796"/>
              <a:gd name="adj6" fmla="val 116537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it-IT" sz="1200" b="1">
                <a:solidFill>
                  <a:srgbClr val="3333FF"/>
                </a:solidFill>
                <a:effectLst/>
                <a:latin typeface="Lucida Sans" pitchFamily="34" charset="0"/>
              </a:rPr>
              <a:t>Compressore gas</a:t>
            </a:r>
          </a:p>
        </p:txBody>
      </p:sp>
      <p:sp>
        <p:nvSpPr>
          <p:cNvPr id="104455" name="AutoShape 7"/>
          <p:cNvSpPr>
            <a:spLocks/>
          </p:cNvSpPr>
          <p:nvPr/>
        </p:nvSpPr>
        <p:spPr bwMode="auto">
          <a:xfrm>
            <a:off x="4105275" y="2314575"/>
            <a:ext cx="1582738" cy="309563"/>
          </a:xfrm>
          <a:prstGeom prst="borderCallout2">
            <a:avLst>
              <a:gd name="adj1" fmla="val 31718"/>
              <a:gd name="adj2" fmla="val 104231"/>
              <a:gd name="adj3" fmla="val 31718"/>
              <a:gd name="adj4" fmla="val 133509"/>
              <a:gd name="adj5" fmla="val 352866"/>
              <a:gd name="adj6" fmla="val 164111"/>
            </a:avLst>
          </a:prstGeom>
          <a:noFill/>
          <a:ln w="9525" algn="ctr">
            <a:solidFill>
              <a:srgbClr val="FF33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it-IT" sz="1200" b="1">
                <a:solidFill>
                  <a:srgbClr val="FFFFFF"/>
                </a:solidFill>
                <a:effectLst/>
                <a:latin typeface="Lucida Sans" pitchFamily="34" charset="0"/>
              </a:rPr>
              <a:t>Assorbitore</a:t>
            </a:r>
          </a:p>
        </p:txBody>
      </p:sp>
      <p:sp>
        <p:nvSpPr>
          <p:cNvPr id="104456" name="AutoShape 8"/>
          <p:cNvSpPr>
            <a:spLocks/>
          </p:cNvSpPr>
          <p:nvPr/>
        </p:nvSpPr>
        <p:spPr bwMode="auto">
          <a:xfrm>
            <a:off x="5078413" y="1804988"/>
            <a:ext cx="1582737" cy="442912"/>
          </a:xfrm>
          <a:prstGeom prst="borderCallout2">
            <a:avLst>
              <a:gd name="adj1" fmla="val 25806"/>
              <a:gd name="adj2" fmla="val 104815"/>
              <a:gd name="adj3" fmla="val 25806"/>
              <a:gd name="adj4" fmla="val 128384"/>
              <a:gd name="adj5" fmla="val 314338"/>
              <a:gd name="adj6" fmla="val 152958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it-IT" sz="1200" b="1">
                <a:solidFill>
                  <a:srgbClr val="FFFFFF"/>
                </a:solidFill>
                <a:effectLst/>
                <a:latin typeface="Lucida Sans" pitchFamily="34" charset="0"/>
              </a:rPr>
              <a:t>Torre evaporativa</a:t>
            </a:r>
          </a:p>
        </p:txBody>
      </p:sp>
      <p:sp>
        <p:nvSpPr>
          <p:cNvPr id="104457" name="AutoShape 9"/>
          <p:cNvSpPr>
            <a:spLocks/>
          </p:cNvSpPr>
          <p:nvPr/>
        </p:nvSpPr>
        <p:spPr bwMode="auto">
          <a:xfrm>
            <a:off x="5946775" y="4805363"/>
            <a:ext cx="1149350" cy="393700"/>
          </a:xfrm>
          <a:prstGeom prst="borderCallout2">
            <a:avLst>
              <a:gd name="adj1" fmla="val 29032"/>
              <a:gd name="adj2" fmla="val -6630"/>
              <a:gd name="adj3" fmla="val 29032"/>
              <a:gd name="adj4" fmla="val -6907"/>
              <a:gd name="adj5" fmla="val -122579"/>
              <a:gd name="adj6" fmla="val -7319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it-IT" sz="1200" b="1">
                <a:solidFill>
                  <a:srgbClr val="3333FF"/>
                </a:solidFill>
                <a:effectLst/>
                <a:latin typeface="Lucida Sans" pitchFamily="34" charset="0"/>
              </a:rPr>
              <a:t>Quadro di </a:t>
            </a:r>
          </a:p>
          <a:p>
            <a:pPr algn="ctr"/>
            <a:r>
              <a:rPr lang="it-IT" sz="1200" b="1">
                <a:solidFill>
                  <a:srgbClr val="3333FF"/>
                </a:solidFill>
                <a:effectLst/>
                <a:latin typeface="Lucida Sans" pitchFamily="34" charset="0"/>
              </a:rPr>
              <a:t>controllo</a:t>
            </a:r>
          </a:p>
        </p:txBody>
      </p:sp>
      <p:sp>
        <p:nvSpPr>
          <p:cNvPr id="1044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46113" y="490538"/>
            <a:ext cx="8229600" cy="725487"/>
          </a:xfrm>
          <a:noFill/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it-IT">
                <a:solidFill>
                  <a:schemeClr val="tx1"/>
                </a:solidFill>
              </a:rPr>
              <a:t>Un esempio di </a:t>
            </a:r>
            <a:r>
              <a:rPr lang="en-US">
                <a:solidFill>
                  <a:schemeClr val="tx1"/>
                </a:solidFill>
              </a:rPr>
              <a:t>Tri-generazione</a:t>
            </a:r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3D52A1-E37B-482C-82D8-900825E34CB6}" type="slidenum">
              <a:rPr lang="it-IT"/>
              <a:pPr/>
              <a:t>18</a:t>
            </a:fld>
            <a:endParaRPr lang="it-IT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458788"/>
            <a:ext cx="8229600" cy="944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/>
              <a:t>Possibili impieghi della trigenerazione</a:t>
            </a:r>
          </a:p>
        </p:txBody>
      </p:sp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819275"/>
            <a:ext cx="78374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3F81F50-A67F-4677-9CBB-284BCD68AC13}" type="slidenum">
              <a:rPr lang="it-IT"/>
              <a:pPr/>
              <a:t>19</a:t>
            </a:fld>
            <a:endParaRPr lang="it-IT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848600" cy="1439863"/>
          </a:xfrm>
        </p:spPr>
        <p:txBody>
          <a:bodyPr/>
          <a:lstStyle/>
          <a:p>
            <a:r>
              <a:rPr lang="it-IT" sz="3200" b="1"/>
              <a:t>Cogenerazione e trigenerazione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449513" y="5037138"/>
            <a:ext cx="638016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prof. Mauro REINI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docente di sistemi per l’energia e l’ambiente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Università di Trieste – Polo di Pordenone</a:t>
            </a:r>
            <a:endParaRPr lang="it-IT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5238" y="5087938"/>
            <a:ext cx="1079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365250" y="2651125"/>
            <a:ext cx="6996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effectLst/>
              </a:rPr>
              <a:t>GRAZIE PER L’ATTENZIONE!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42B04E8-7409-4FB0-9051-97F9626CF2A6}" type="slidenum">
              <a:rPr lang="it-IT"/>
              <a:pPr/>
              <a:t>2</a:t>
            </a:fld>
            <a:endParaRPr lang="it-IT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757238"/>
            <a:ext cx="7772400" cy="67627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Sistemi Tri-generativi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198438" y="5526088"/>
            <a:ext cx="894556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effectLst/>
              </a:rPr>
              <a:t>Tutte le utenze stagionali sono affette da un ridotto utilizzo del cogeneratore nei masi estivi: Ampio ricorso al calore di integrazione, riduzione della efficienza annuale del CHP, PBP lunghi.</a:t>
            </a:r>
          </a:p>
        </p:txBody>
      </p:sp>
      <p:grpSp>
        <p:nvGrpSpPr>
          <p:cNvPr id="153613" name="Group 13"/>
          <p:cNvGrpSpPr>
            <a:grpSpLocks/>
          </p:cNvGrpSpPr>
          <p:nvPr/>
        </p:nvGrpSpPr>
        <p:grpSpPr bwMode="auto">
          <a:xfrm>
            <a:off x="471488" y="1843088"/>
            <a:ext cx="7915275" cy="3803650"/>
            <a:chOff x="406" y="1320"/>
            <a:chExt cx="4468" cy="1996"/>
          </a:xfrm>
        </p:grpSpPr>
        <p:pic>
          <p:nvPicPr>
            <p:cNvPr id="15360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" y="1320"/>
              <a:ext cx="4468" cy="1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10" name="Rectangle 10"/>
            <p:cNvSpPr>
              <a:spLocks noChangeArrowheads="1"/>
            </p:cNvSpPr>
            <p:nvPr/>
          </p:nvSpPr>
          <p:spPr bwMode="auto">
            <a:xfrm>
              <a:off x="2671" y="1745"/>
              <a:ext cx="1545" cy="1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611" name="Rectangle 11"/>
            <p:cNvSpPr>
              <a:spLocks noChangeArrowheads="1"/>
            </p:cNvSpPr>
            <p:nvPr/>
          </p:nvSpPr>
          <p:spPr bwMode="auto">
            <a:xfrm>
              <a:off x="2663" y="1702"/>
              <a:ext cx="377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612" name="Rectangle 12"/>
            <p:cNvSpPr>
              <a:spLocks noChangeArrowheads="1"/>
            </p:cNvSpPr>
            <p:nvPr/>
          </p:nvSpPr>
          <p:spPr bwMode="auto">
            <a:xfrm>
              <a:off x="3995" y="1881"/>
              <a:ext cx="377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2BEEC-81C6-4F3E-8D54-F6D084EEBFE6}" type="slidenum">
              <a:rPr lang="it-IT"/>
              <a:pPr/>
              <a:t>20</a:t>
            </a:fld>
            <a:endParaRPr lang="it-IT"/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3" cstate="print"/>
          <a:srcRect t="1965" b="1474"/>
          <a:stretch>
            <a:fillRect/>
          </a:stretch>
        </p:blipFill>
        <p:spPr bwMode="auto">
          <a:xfrm>
            <a:off x="173038" y="1770063"/>
            <a:ext cx="8664575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381000"/>
            <a:ext cx="82296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/>
              <a:t>Variabilità dei carichi delle utenze durante la giornata - tipo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997C-7E05-44A4-9EB4-E6766DBA1057}" type="slidenum">
              <a:rPr lang="it-IT"/>
              <a:pPr/>
              <a:t>21</a:t>
            </a:fld>
            <a:endParaRPr lang="it-IT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93700"/>
            <a:ext cx="7924800" cy="10239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/>
              <a:t>Esempio di studio di pre-fattibilità per una struttura aeroportuale</a:t>
            </a:r>
          </a:p>
        </p:txBody>
      </p:sp>
      <p:pic>
        <p:nvPicPr>
          <p:cNvPr id="3123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t="4086"/>
          <a:stretch>
            <a:fillRect/>
          </a:stretch>
        </p:blipFill>
        <p:spPr>
          <a:xfrm>
            <a:off x="0" y="1831975"/>
            <a:ext cx="7272338" cy="4083050"/>
          </a:xfrm>
          <a:noFill/>
          <a:ln/>
        </p:spPr>
      </p:pic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5472113" y="5546725"/>
            <a:ext cx="2952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solidFill>
                  <a:srgbClr val="000000"/>
                </a:solidFill>
                <a:effectLst/>
              </a:rPr>
              <a:t>I consumi di potenza frigo prevalgono su quelli di potenza termica</a:t>
            </a:r>
            <a:r>
              <a:rPr lang="it-IT" sz="2400">
                <a:effectLst/>
              </a:rPr>
              <a:t> </a:t>
            </a:r>
          </a:p>
        </p:txBody>
      </p:sp>
      <p:sp>
        <p:nvSpPr>
          <p:cNvPr id="312326" name="Line 6"/>
          <p:cNvSpPr>
            <a:spLocks noChangeShapeType="1"/>
          </p:cNvSpPr>
          <p:nvPr/>
        </p:nvSpPr>
        <p:spPr bwMode="auto">
          <a:xfrm flipH="1" flipV="1">
            <a:off x="5616575" y="3817938"/>
            <a:ext cx="576263" cy="180022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0" y="5546725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solidFill>
                  <a:srgbClr val="000000"/>
                </a:solidFill>
                <a:effectLst/>
              </a:rPr>
              <a:t>Entrambi i carichi sono molto variabili nell’anno.</a:t>
            </a:r>
          </a:p>
        </p:txBody>
      </p:sp>
      <p:sp>
        <p:nvSpPr>
          <p:cNvPr id="312328" name="Line 8"/>
          <p:cNvSpPr>
            <a:spLocks noChangeShapeType="1"/>
          </p:cNvSpPr>
          <p:nvPr/>
        </p:nvSpPr>
        <p:spPr bwMode="auto">
          <a:xfrm flipV="1">
            <a:off x="936625" y="4538663"/>
            <a:ext cx="863600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2329" name="Line 9"/>
          <p:cNvSpPr>
            <a:spLocks noChangeShapeType="1"/>
          </p:cNvSpPr>
          <p:nvPr/>
        </p:nvSpPr>
        <p:spPr bwMode="auto">
          <a:xfrm flipV="1">
            <a:off x="936625" y="4826000"/>
            <a:ext cx="3384550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3123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1768475"/>
            <a:ext cx="3500438" cy="168275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5" grpId="0"/>
      <p:bldP spid="312326" grpId="0" animBg="1"/>
      <p:bldP spid="312327" grpId="0"/>
      <p:bldP spid="312328" grpId="0" animBg="1"/>
      <p:bldP spid="3123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6ABF5-1FE7-46EF-B36F-F851FF1DB055}" type="slidenum">
              <a:rPr lang="it-IT"/>
              <a:pPr/>
              <a:t>22</a:t>
            </a:fld>
            <a:endParaRPr lang="it-IT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407988"/>
            <a:ext cx="7964487" cy="1009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/>
              <a:t>Esempio di studio di pre-fattibilità per una struttura aeroportuale</a:t>
            </a:r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3" cstate="print"/>
          <a:srcRect b="3995"/>
          <a:stretch>
            <a:fillRect/>
          </a:stretch>
        </p:blipFill>
        <p:spPr bwMode="auto">
          <a:xfrm>
            <a:off x="217488" y="1914525"/>
            <a:ext cx="8424862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6613" name="Line 5"/>
          <p:cNvSpPr>
            <a:spLocks noChangeShapeType="1"/>
          </p:cNvSpPr>
          <p:nvPr/>
        </p:nvSpPr>
        <p:spPr bwMode="auto">
          <a:xfrm flipH="1">
            <a:off x="1631950" y="4494213"/>
            <a:ext cx="6121400" cy="8048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6614" name="Line 6"/>
          <p:cNvSpPr>
            <a:spLocks noChangeShapeType="1"/>
          </p:cNvSpPr>
          <p:nvPr/>
        </p:nvSpPr>
        <p:spPr bwMode="auto">
          <a:xfrm flipH="1">
            <a:off x="6672263" y="4748213"/>
            <a:ext cx="1152525" cy="1198562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196615" name="Group 7"/>
          <p:cNvGrpSpPr>
            <a:grpSpLocks/>
          </p:cNvGrpSpPr>
          <p:nvPr/>
        </p:nvGrpSpPr>
        <p:grpSpPr bwMode="auto">
          <a:xfrm>
            <a:off x="1489075" y="2851150"/>
            <a:ext cx="1657350" cy="3168650"/>
            <a:chOff x="930" y="1525"/>
            <a:chExt cx="1044" cy="1996"/>
          </a:xfrm>
        </p:grpSpPr>
        <p:grpSp>
          <p:nvGrpSpPr>
            <p:cNvPr id="196616" name="Group 8"/>
            <p:cNvGrpSpPr>
              <a:grpSpLocks/>
            </p:cNvGrpSpPr>
            <p:nvPr/>
          </p:nvGrpSpPr>
          <p:grpSpPr bwMode="auto">
            <a:xfrm>
              <a:off x="930" y="1525"/>
              <a:ext cx="1044" cy="635"/>
              <a:chOff x="1247" y="210"/>
              <a:chExt cx="1044" cy="635"/>
            </a:xfrm>
          </p:grpSpPr>
          <p:sp>
            <p:nvSpPr>
              <p:cNvPr id="196617" name="Rectangle 9"/>
              <p:cNvSpPr>
                <a:spLocks noChangeArrowheads="1"/>
              </p:cNvSpPr>
              <p:nvPr/>
            </p:nvSpPr>
            <p:spPr bwMode="auto">
              <a:xfrm>
                <a:off x="1247" y="210"/>
                <a:ext cx="1043" cy="6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6618" name="Text Box 10"/>
              <p:cNvSpPr txBox="1">
                <a:spLocks noChangeArrowheads="1"/>
              </p:cNvSpPr>
              <p:nvPr/>
            </p:nvSpPr>
            <p:spPr bwMode="auto">
              <a:xfrm>
                <a:off x="1247" y="210"/>
                <a:ext cx="1044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>
                    <a:effectLst/>
                  </a:rPr>
                  <a:t>Integrazione termica con le caldaie</a:t>
                </a:r>
              </a:p>
            </p:txBody>
          </p:sp>
        </p:grpSp>
        <p:sp>
          <p:nvSpPr>
            <p:cNvPr id="196619" name="Line 11"/>
            <p:cNvSpPr>
              <a:spLocks noChangeShapeType="1"/>
            </p:cNvSpPr>
            <p:nvPr/>
          </p:nvSpPr>
          <p:spPr bwMode="auto">
            <a:xfrm>
              <a:off x="1565" y="2160"/>
              <a:ext cx="362" cy="1361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3360738" y="2922588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effectLst/>
              </a:rPr>
              <a:t>Il motore funziona per 4600 ore</a:t>
            </a:r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452438" y="1960563"/>
            <a:ext cx="8451850" cy="636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effectLst/>
              </a:rPr>
              <a:t>Curva di durata termica e frigorifera per 1 motore cogenerativo da 2 MW</a:t>
            </a:r>
            <a:r>
              <a:rPr lang="it-IT" sz="2000" baseline="-25000">
                <a:effectLst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B108A-8EAC-48F6-BD0D-3BDA21AB77D0}" type="slidenum">
              <a:rPr lang="it-IT"/>
              <a:pPr/>
              <a:t>23</a:t>
            </a:fld>
            <a:endParaRPr lang="it-IT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407988"/>
            <a:ext cx="7964487" cy="1009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/>
              <a:t>Esempio di studio di pre-fattibilità per una struttura aeroportuale</a:t>
            </a:r>
          </a:p>
        </p:txBody>
      </p:sp>
      <p:pic>
        <p:nvPicPr>
          <p:cNvPr id="198661" name="Picture 5"/>
          <p:cNvPicPr>
            <a:picLocks noChangeAspect="1" noChangeArrowheads="1"/>
          </p:cNvPicPr>
          <p:nvPr/>
        </p:nvPicPr>
        <p:blipFill>
          <a:blip r:embed="rId3" cstate="print"/>
          <a:srcRect b="3978"/>
          <a:stretch>
            <a:fillRect/>
          </a:stretch>
        </p:blipFill>
        <p:spPr bwMode="auto">
          <a:xfrm>
            <a:off x="481013" y="1966913"/>
            <a:ext cx="8297862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8662" name="Line 6"/>
          <p:cNvSpPr>
            <a:spLocks noChangeShapeType="1"/>
          </p:cNvSpPr>
          <p:nvPr/>
        </p:nvSpPr>
        <p:spPr bwMode="auto">
          <a:xfrm flipH="1">
            <a:off x="1619250" y="4314825"/>
            <a:ext cx="5905500" cy="10080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 flipH="1">
            <a:off x="3995738" y="4530725"/>
            <a:ext cx="360045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 flipH="1">
            <a:off x="6732588" y="4746625"/>
            <a:ext cx="792162" cy="50482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8665" name="Line 9"/>
          <p:cNvSpPr>
            <a:spLocks noChangeShapeType="1"/>
          </p:cNvSpPr>
          <p:nvPr/>
        </p:nvSpPr>
        <p:spPr bwMode="auto">
          <a:xfrm flipH="1">
            <a:off x="6732588" y="4962525"/>
            <a:ext cx="792162" cy="93662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2124075" y="2874963"/>
            <a:ext cx="431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effectLst/>
              </a:rPr>
              <a:t>Il motore funziona per ben 6400 ore</a:t>
            </a:r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254000" y="1854200"/>
            <a:ext cx="8451850" cy="636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effectLst/>
              </a:rPr>
              <a:t>Curva di durata termica e frigorifera per 2 motori cogenerativi da 1 MW</a:t>
            </a:r>
            <a:r>
              <a:rPr lang="it-IT" sz="2000" baseline="-25000">
                <a:effectLst/>
              </a:rPr>
              <a:t>e</a:t>
            </a:r>
          </a:p>
          <a:p>
            <a:pPr algn="ctr"/>
            <a:r>
              <a:rPr lang="it-IT" sz="2000">
                <a:effectLst/>
              </a:rPr>
              <a:t>integrati con una pompa di calore reversibile a compressione</a:t>
            </a: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2505075" y="3459163"/>
            <a:ext cx="40020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produce 8.600 kWh elettrici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2" grpId="0" animBg="1"/>
      <p:bldP spid="198664" grpId="0" animBg="1"/>
      <p:bldP spid="198664" grpId="1" animBg="1"/>
      <p:bldP spid="198665" grpId="0" animBg="1"/>
      <p:bldP spid="198666" grpId="0"/>
      <p:bldP spid="1986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524D2-8683-4A91-9D89-F898A51B48AE}" type="slidenum">
              <a:rPr lang="it-IT"/>
              <a:pPr/>
              <a:t>24</a:t>
            </a:fld>
            <a:endParaRPr lang="it-IT"/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407988"/>
            <a:ext cx="7964487" cy="1009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/>
              <a:t>Esempio di studio di pre-fattibilità per una struttura aeroportuale</a:t>
            </a:r>
          </a:p>
        </p:txBody>
      </p:sp>
      <p:pic>
        <p:nvPicPr>
          <p:cNvPr id="197637" name="Picture 5"/>
          <p:cNvPicPr>
            <a:picLocks noChangeAspect="1" noChangeArrowheads="1"/>
          </p:cNvPicPr>
          <p:nvPr/>
        </p:nvPicPr>
        <p:blipFill>
          <a:blip r:embed="rId3" cstate="print"/>
          <a:srcRect b="3978"/>
          <a:stretch>
            <a:fillRect/>
          </a:stretch>
        </p:blipFill>
        <p:spPr bwMode="auto">
          <a:xfrm>
            <a:off x="347663" y="2001838"/>
            <a:ext cx="8618537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7638" name="Line 6"/>
          <p:cNvSpPr>
            <a:spLocks noChangeShapeType="1"/>
          </p:cNvSpPr>
          <p:nvPr/>
        </p:nvSpPr>
        <p:spPr bwMode="auto">
          <a:xfrm flipH="1">
            <a:off x="7083425" y="4354513"/>
            <a:ext cx="615950" cy="2619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 flipH="1">
            <a:off x="6742113" y="5027613"/>
            <a:ext cx="942975" cy="493712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1887538" y="3697288"/>
            <a:ext cx="49974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>
                <a:effectLst/>
              </a:rPr>
              <a:t>I motori producono circa 18.000.000 kWhe</a:t>
            </a:r>
          </a:p>
          <a:p>
            <a:pPr algn="ctr">
              <a:spcBef>
                <a:spcPct val="50000"/>
              </a:spcBef>
            </a:pPr>
            <a:r>
              <a:rPr lang="it-IT" sz="2000">
                <a:effectLst/>
              </a:rPr>
              <a:t>Vengono dissipati circa 9.700.000 kWt</a:t>
            </a:r>
          </a:p>
        </p:txBody>
      </p:sp>
      <p:sp>
        <p:nvSpPr>
          <p:cNvPr id="197641" name="Line 9"/>
          <p:cNvSpPr>
            <a:spLocks noChangeShapeType="1"/>
          </p:cNvSpPr>
          <p:nvPr/>
        </p:nvSpPr>
        <p:spPr bwMode="auto">
          <a:xfrm flipH="1">
            <a:off x="6929438" y="4786313"/>
            <a:ext cx="676275" cy="350837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7642" name="Line 10"/>
          <p:cNvSpPr>
            <a:spLocks noChangeShapeType="1"/>
          </p:cNvSpPr>
          <p:nvPr/>
        </p:nvSpPr>
        <p:spPr bwMode="auto">
          <a:xfrm flipH="1">
            <a:off x="5511800" y="4567238"/>
            <a:ext cx="207645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197643" name="Group 11"/>
          <p:cNvGrpSpPr>
            <a:grpSpLocks/>
          </p:cNvGrpSpPr>
          <p:nvPr/>
        </p:nvGrpSpPr>
        <p:grpSpPr bwMode="auto">
          <a:xfrm>
            <a:off x="1385888" y="2820988"/>
            <a:ext cx="1943100" cy="846137"/>
            <a:chOff x="1247" y="210"/>
            <a:chExt cx="1044" cy="635"/>
          </a:xfrm>
        </p:grpSpPr>
        <p:sp>
          <p:nvSpPr>
            <p:cNvPr id="197644" name="Rectangle 12"/>
            <p:cNvSpPr>
              <a:spLocks noChangeArrowheads="1"/>
            </p:cNvSpPr>
            <p:nvPr/>
          </p:nvSpPr>
          <p:spPr bwMode="auto">
            <a:xfrm>
              <a:off x="1247" y="210"/>
              <a:ext cx="1043" cy="6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7645" name="Text Box 13"/>
            <p:cNvSpPr txBox="1">
              <a:spLocks noChangeArrowheads="1"/>
            </p:cNvSpPr>
            <p:nvPr/>
          </p:nvSpPr>
          <p:spPr bwMode="auto">
            <a:xfrm>
              <a:off x="1247" y="210"/>
              <a:ext cx="1044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>
                  <a:effectLst/>
                </a:rPr>
                <a:t>La pompa di calore NON funziona nel periodo invernale</a:t>
              </a:r>
            </a:p>
          </p:txBody>
        </p:sp>
      </p:grpSp>
      <p:sp>
        <p:nvSpPr>
          <p:cNvPr id="197646" name="Line 14"/>
          <p:cNvSpPr>
            <a:spLocks noChangeShapeType="1"/>
          </p:cNvSpPr>
          <p:nvPr/>
        </p:nvSpPr>
        <p:spPr bwMode="auto">
          <a:xfrm flipH="1">
            <a:off x="1301750" y="3667125"/>
            <a:ext cx="517525" cy="862013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425450" y="1801813"/>
            <a:ext cx="8478838" cy="874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effectLst/>
              </a:rPr>
              <a:t>Curva di durata termica e frigorifera per 2 motori cogenerativi da 1  MW</a:t>
            </a:r>
            <a:r>
              <a:rPr lang="it-IT" sz="2000" baseline="-25000">
                <a:effectLst/>
              </a:rPr>
              <a:t>e</a:t>
            </a:r>
            <a:endParaRPr lang="it-IT" sz="2000">
              <a:effectLst/>
            </a:endParaRPr>
          </a:p>
          <a:p>
            <a:pPr algn="ctr"/>
            <a:r>
              <a:rPr lang="it-IT" sz="2000">
                <a:effectLst/>
              </a:rPr>
              <a:t>integrati con una pompa di calore reversibile a compressione </a:t>
            </a:r>
          </a:p>
          <a:p>
            <a:pPr algn="ctr"/>
            <a:r>
              <a:rPr lang="it-IT" sz="2000">
                <a:effectLst/>
              </a:rPr>
              <a:t>adottando la strategia della max produzione elettrica.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EF6CDBC-10B5-46FD-A7BE-96A09A2F75FA}" type="slidenum">
              <a:rPr lang="it-IT"/>
              <a:pPr/>
              <a:t>25</a:t>
            </a:fld>
            <a:endParaRPr lang="it-IT"/>
          </a:p>
        </p:txBody>
      </p:sp>
      <p:pic>
        <p:nvPicPr>
          <p:cNvPr id="1822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2046288"/>
            <a:ext cx="4210050" cy="4716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4600575" y="1685925"/>
            <a:ext cx="42116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000">
                <a:effectLst/>
                <a:ea typeface="ヒラギノ角ゴ Pro W3" pitchFamily="1" charset="-128"/>
              </a:rPr>
              <a:t>Ipotesi di cogenerazione distribuita con </a:t>
            </a:r>
            <a:r>
              <a:rPr lang="it-IT" sz="2000">
                <a:effectLst/>
                <a:latin typeface="Symbol" pitchFamily="18" charset="2"/>
                <a:ea typeface="ヒラギノ角ゴ Pro W3" pitchFamily="1" charset="-128"/>
              </a:rPr>
              <a:t>m</a:t>
            </a:r>
            <a:r>
              <a:rPr lang="it-IT" sz="2000">
                <a:effectLst/>
                <a:ea typeface="ヒラギノ角ゴ Pro W3" pitchFamily="1" charset="-128"/>
              </a:rPr>
              <a:t>TG, integrata con micro-reti di teleriscaldamento, per il centro storico di Pordenone</a:t>
            </a:r>
          </a:p>
        </p:txBody>
      </p:sp>
      <p:pic>
        <p:nvPicPr>
          <p:cNvPr id="1822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4688" y="2930525"/>
            <a:ext cx="44164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2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848600" cy="1439863"/>
          </a:xfrm>
          <a:noFill/>
          <a:ln/>
        </p:spPr>
        <p:txBody>
          <a:bodyPr/>
          <a:lstStyle/>
          <a:p>
            <a:r>
              <a:rPr lang="it-IT"/>
              <a:t>Sintesi di sistemi di cogenerazione distribuita e teleriscaldamento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F7EB9-82D0-4506-A417-25A42EF94BDD}" type="slidenum">
              <a:rPr lang="it-IT"/>
              <a:pPr/>
              <a:t>26</a:t>
            </a:fld>
            <a:endParaRPr lang="it-IT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458788"/>
            <a:ext cx="7897813" cy="9318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/>
              <a:t>Sintesi di sistemi di cogenerazione distribuita e teleriscaldamento</a:t>
            </a:r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303213" y="1846263"/>
            <a:ext cx="8270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3200">
                <a:solidFill>
                  <a:schemeClr val="tx2"/>
                </a:solidFill>
                <a:effectLst/>
              </a:rPr>
              <a:t>ALTERNATIVE:</a:t>
            </a:r>
          </a:p>
        </p:txBody>
      </p:sp>
      <p:sp>
        <p:nvSpPr>
          <p:cNvPr id="314374" name="Text Box 6"/>
          <p:cNvSpPr txBox="1">
            <a:spLocks noChangeArrowheads="1"/>
          </p:cNvSpPr>
          <p:nvPr/>
        </p:nvSpPr>
        <p:spPr bwMode="auto">
          <a:xfrm>
            <a:off x="0" y="2479675"/>
            <a:ext cx="9144000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1938" indent="-261938" eaLnBrk="0" hangingPunct="0"/>
            <a:r>
              <a:rPr lang="en-GB" sz="2400">
                <a:effectLst/>
                <a:ea typeface="ヒラギノ角ゴ Pro W3" pitchFamily="1" charset="-128"/>
              </a:rPr>
              <a:t>	</a:t>
            </a:r>
            <a:r>
              <a:rPr lang="it-IT" sz="2400">
                <a:effectLst/>
              </a:rPr>
              <a:t>Se si sceglie il sistema di cogenerazione centralizzato, in genere basato su un motore a combustione interna (ICE) :</a:t>
            </a:r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261938" indent="-261938" eaLnBrk="0" hangingPunct="0"/>
            <a:endParaRPr lang="it-IT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1938" indent="-261938" eaLnBrk="0" hangingPunct="0">
              <a:buClr>
                <a:schemeClr val="accent1"/>
              </a:buClr>
              <a:buFont typeface="Wingdings" pitchFamily="2" charset="2"/>
              <a:buChar char="§"/>
            </a:pPr>
            <a:r>
              <a:rPr lang="it-IT" sz="2400">
                <a:effectLst/>
              </a:rPr>
              <a:t>il calore cogenerato deve essere distribuito agli utenti e deve essere realizzato un sistema di teleriscaldamento all'interno di una zona ad alta densità di edifici storici.</a:t>
            </a:r>
          </a:p>
          <a:p>
            <a:pPr marL="261938" indent="-261938" eaLnBrk="0" hangingPunct="0">
              <a:buClr>
                <a:schemeClr val="accent1"/>
              </a:buClr>
              <a:buFont typeface="Wingdings" pitchFamily="2" charset="2"/>
              <a:buChar char="§"/>
            </a:pPr>
            <a:r>
              <a:rPr lang="it-IT" sz="2400">
                <a:effectLst/>
              </a:rPr>
              <a:t>Il costo di investimento dell'intero sistema aumenta,</a:t>
            </a:r>
            <a:endParaRPr lang="it-IT" sz="2400">
              <a:effectLst/>
              <a:ea typeface="ヒラギノ角ゴ Pro W3" pitchFamily="1" charset="-128"/>
            </a:endParaRPr>
          </a:p>
          <a:p>
            <a:pPr marL="261938" indent="-261938" eaLnBrk="0" hangingPunct="0"/>
            <a:r>
              <a:rPr lang="it-IT" sz="2400">
                <a:effectLst/>
                <a:ea typeface="ヒラギノ角ゴ Pro W3" pitchFamily="1" charset="-128"/>
              </a:rPr>
              <a:t>	</a:t>
            </a:r>
          </a:p>
          <a:p>
            <a:pPr marL="261938" indent="-261938" eaLnBrk="0" hangingPunct="0"/>
            <a:r>
              <a:rPr lang="it-IT" sz="2400">
                <a:effectLst/>
                <a:ea typeface="ヒラギノ角ゴ Pro W3" pitchFamily="1" charset="-128"/>
              </a:rPr>
              <a:t>	 </a:t>
            </a:r>
            <a:r>
              <a:rPr lang="it-IT" sz="2400">
                <a:effectLst/>
              </a:rPr>
              <a:t>Se si sceglie il sistema di cogenerazione distribuita con </a:t>
            </a:r>
            <a:r>
              <a:rPr lang="it-IT" sz="2400">
                <a:effectLst/>
                <a:latin typeface="Symbol" pitchFamily="18" charset="2"/>
              </a:rPr>
              <a:t>m</a:t>
            </a:r>
            <a:r>
              <a:rPr lang="it-IT" sz="2400">
                <a:effectLst/>
              </a:rPr>
              <a:t>TG</a:t>
            </a:r>
            <a:r>
              <a:rPr lang="it-IT" sz="2400">
                <a:effectLst/>
                <a:ea typeface="ヒラギノ角ゴ Pro W3" pitchFamily="1" charset="-128"/>
              </a:rPr>
              <a:t>:</a:t>
            </a:r>
          </a:p>
          <a:p>
            <a:pPr marL="261938" indent="-261938" eaLnBrk="0" hangingPunct="0"/>
            <a:endParaRPr lang="it-IT" sz="1200">
              <a:effectLst/>
              <a:ea typeface="ヒラギノ角ゴ Pro W3" pitchFamily="1" charset="-128"/>
            </a:endParaRPr>
          </a:p>
          <a:p>
            <a:pPr marL="261938" indent="-261938" eaLnBrk="0" hangingPunct="0">
              <a:buClr>
                <a:schemeClr val="accent1"/>
              </a:buClr>
              <a:buFont typeface="Wingdings" pitchFamily="2" charset="2"/>
              <a:buChar char="§"/>
            </a:pPr>
            <a:r>
              <a:rPr lang="it-IT" sz="2400">
                <a:effectLst/>
                <a:ea typeface="ヒラギノ角ゴ Pro W3" pitchFamily="1" charset="-128"/>
              </a:rPr>
              <a:t>Queste hanno un costo più elevato per kWe installato,</a:t>
            </a:r>
          </a:p>
          <a:p>
            <a:pPr marL="261938" indent="-261938" eaLnBrk="0" hangingPunct="0">
              <a:buClr>
                <a:schemeClr val="accent1"/>
              </a:buClr>
              <a:buFont typeface="Wingdings" pitchFamily="2" charset="2"/>
              <a:buChar char="§"/>
            </a:pPr>
            <a:r>
              <a:rPr lang="it-IT" sz="2400">
                <a:effectLst/>
                <a:ea typeface="ヒラギノ角ゴ Pro W3" pitchFamily="1" charset="-128"/>
              </a:rPr>
              <a:t>Hanno anche un’ efficienza elettrica più bassa dell’ 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4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4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43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5A866-A2B9-4876-BAA8-AEE16D39CCDE}" type="slidenum">
              <a:rPr lang="it-IT"/>
              <a:pPr/>
              <a:t>27</a:t>
            </a:fld>
            <a:endParaRPr lang="it-IT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458788"/>
            <a:ext cx="7912100" cy="10779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/>
              <a:t>Sintesi di sistemi di cogenerazione distribuita e teleriscaldamento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43163"/>
            <a:ext cx="8916988" cy="4138612"/>
          </a:xfrm>
        </p:spPr>
        <p:txBody>
          <a:bodyPr/>
          <a:lstStyle/>
          <a:p>
            <a:pPr marL="533400" indent="-533400">
              <a:spcAft>
                <a:spcPct val="20000"/>
              </a:spcAft>
            </a:pPr>
            <a:r>
              <a:rPr lang="it-IT" sz="2400" b="0"/>
              <a:t>scegliere se il motore centralizzato deve essere adottato o meno,</a:t>
            </a:r>
          </a:p>
          <a:p>
            <a:pPr marL="533400" indent="-533400">
              <a:spcAft>
                <a:spcPct val="20000"/>
              </a:spcAft>
            </a:pPr>
            <a:r>
              <a:rPr lang="it-IT" sz="2400" b="0"/>
              <a:t>definire il numero di micro-turbine (di taglia fissata) all'interno di ogni edificio,</a:t>
            </a:r>
          </a:p>
          <a:p>
            <a:pPr marL="533400" indent="-533400">
              <a:spcAft>
                <a:spcPct val="20000"/>
              </a:spcAft>
            </a:pPr>
            <a:r>
              <a:rPr lang="it-IT" sz="2400" b="0"/>
              <a:t>definire i "minimi" collegamenti corretti tra gli edifici, al fine di ottimizzare il consumo di energia a basso carico termico,</a:t>
            </a:r>
          </a:p>
          <a:p>
            <a:pPr marL="533400" indent="-533400">
              <a:spcAft>
                <a:spcPct val="20000"/>
              </a:spcAft>
            </a:pPr>
            <a:r>
              <a:rPr lang="it-IT" sz="2400" b="0"/>
              <a:t>definire la strategia ottimale di funzionamento del sistema,</a:t>
            </a:r>
          </a:p>
          <a:p>
            <a:pPr marL="533400" indent="-533400">
              <a:spcAft>
                <a:spcPct val="20000"/>
              </a:spcAft>
            </a:pPr>
            <a:r>
              <a:rPr lang="it-IT" sz="2400" b="0"/>
              <a:t>valutare la riduzione globale delle emissioni, in particolare di CO2</a:t>
            </a:r>
            <a:r>
              <a:rPr lang="it-IT" sz="2400"/>
              <a:t> </a:t>
            </a:r>
            <a:r>
              <a:rPr lang="en-GB" sz="2000" b="0"/>
              <a:t>.</a:t>
            </a:r>
            <a:endParaRPr lang="it-IT" sz="2000" b="0"/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184150" y="1833563"/>
            <a:ext cx="8270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3200">
                <a:solidFill>
                  <a:schemeClr val="tx2"/>
                </a:solidFill>
                <a:effectLst/>
              </a:rPr>
              <a:t>OBIETTIVI: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518185-9445-4DBD-9373-4DC654E77C0F}" type="slidenum">
              <a:rPr lang="it-IT"/>
              <a:pPr/>
              <a:t>28</a:t>
            </a:fld>
            <a:endParaRPr lang="it-IT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458788"/>
            <a:ext cx="7912100" cy="10779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/>
              <a:t>Sintesi di sistemi di cogenerazione distribuita e teleriscaldamento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55863"/>
            <a:ext cx="8916988" cy="4138612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it-IT" sz="2400" b="0">
                <a:solidFill>
                  <a:srgbClr val="000000"/>
                </a:solidFill>
              </a:rPr>
              <a:t>definire un programma di Programmazione Lineare Intera Mista (MILP),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it-IT" sz="2400" b="0">
                <a:solidFill>
                  <a:srgbClr val="000000"/>
                </a:solidFill>
              </a:rPr>
              <a:t>risolverlo per mezzo di un software commerciale,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it-IT" sz="2400" b="0">
                <a:solidFill>
                  <a:srgbClr val="000000"/>
                </a:solidFill>
              </a:rPr>
              <a:t>OBJ: Totale costo annuo per acquisire, mantenere e gestire l'intero sistema,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it-IT" sz="2400" b="0">
                <a:solidFill>
                  <a:srgbClr val="000000"/>
                </a:solidFill>
              </a:rPr>
              <a:t>Tenendo conto dei vincoli economici: tasso di interesse, prezzo di gas ed elettricità, costo dei componenti e dell’integrazione impiantistica,….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it-IT" sz="2400" b="0">
                <a:solidFill>
                  <a:srgbClr val="000000"/>
                </a:solidFill>
              </a:rPr>
              <a:t>tenendo conto dei vincoli fisici: richieste termiche ed elettriche delle utenze nel tempo, effetto della temperatura ambiente sull’efficienza delle turbine,….</a:t>
            </a:r>
            <a:r>
              <a:rPr lang="it-IT" sz="2400" b="0"/>
              <a:t> </a:t>
            </a:r>
            <a:endParaRPr lang="en-US" sz="2400" b="0"/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184150" y="1833563"/>
            <a:ext cx="8270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3200">
                <a:solidFill>
                  <a:schemeClr val="tx2"/>
                </a:solidFill>
                <a:effectLst/>
              </a:rPr>
              <a:t>RISOLUZIONE DEL PROBLEMA: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5FAE0D-63AB-4C80-ACF8-49DDD33D46CA}" type="slidenum">
              <a:rPr lang="it-IT"/>
              <a:pPr/>
              <a:t>29</a:t>
            </a:fld>
            <a:endParaRPr lang="it-IT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458788"/>
            <a:ext cx="7912100" cy="10779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/>
              <a:t>Sintesi di sistemi di cogenerazione distribuita e teleriscaldamento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8720138" cy="10779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Aft>
                <a:spcPct val="20000"/>
              </a:spcAft>
            </a:pPr>
            <a:r>
              <a:rPr lang="it-IT" sz="2400" b="0"/>
              <a:t>L'intero anno è modellato con 3 "giornate tipo", per la domanda di energia, e 24 "giornate tipo" per il valore dell’energia elettrica ceduta alla rete.</a:t>
            </a:r>
            <a:r>
              <a:rPr lang="it-IT" sz="2400"/>
              <a:t> </a:t>
            </a:r>
            <a:endParaRPr lang="en-US" sz="2400"/>
          </a:p>
        </p:txBody>
      </p:sp>
      <p:sp>
        <p:nvSpPr>
          <p:cNvPr id="317444" name="Rectangle 4"/>
          <p:cNvSpPr>
            <a:spLocks noChangeArrowheads="1"/>
          </p:cNvSpPr>
          <p:nvPr/>
        </p:nvSpPr>
        <p:spPr bwMode="auto">
          <a:xfrm>
            <a:off x="184150" y="1739900"/>
            <a:ext cx="8270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3200">
                <a:solidFill>
                  <a:schemeClr val="tx2"/>
                </a:solidFill>
                <a:effectLst/>
              </a:rPr>
              <a:t>DOMANDA ENERGETICA:</a:t>
            </a:r>
          </a:p>
        </p:txBody>
      </p:sp>
      <p:pic>
        <p:nvPicPr>
          <p:cNvPr id="3174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19488"/>
            <a:ext cx="4383088" cy="310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174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75" y="3478213"/>
            <a:ext cx="4683125" cy="314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1020763" y="3498850"/>
            <a:ext cx="227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Domanda elettrica</a:t>
            </a:r>
          </a:p>
        </p:txBody>
      </p:sp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5507038" y="3481388"/>
            <a:ext cx="227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Domanda termica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ED73811-2A86-4233-AC7B-9E61D11EC56D}" type="slidenum">
              <a:rPr lang="it-IT"/>
              <a:pPr/>
              <a:t>3</a:t>
            </a:fld>
            <a:endParaRPr lang="it-IT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757238"/>
            <a:ext cx="7772400" cy="67627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Sistemi Tri-generativi</a:t>
            </a: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622300" y="5605463"/>
            <a:ext cx="8350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effectLst/>
              </a:rPr>
              <a:t>I sistemi tri-generativi consentono di utilizzare il calore cogenerato anche in estate, producendo acqua refrigerata.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102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1843088"/>
            <a:ext cx="791527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8B1333-5F14-455D-94D3-4AAA7655D85F}" type="slidenum">
              <a:rPr lang="it-IT"/>
              <a:pPr/>
              <a:t>30</a:t>
            </a:fld>
            <a:endParaRPr lang="it-IT"/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781050" y="549275"/>
            <a:ext cx="6162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3600">
                <a:solidFill>
                  <a:schemeClr val="tx2"/>
                </a:solidFill>
                <a:effectLst/>
              </a:rPr>
              <a:t>Il modello MILP </a:t>
            </a: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0" y="1608138"/>
            <a:ext cx="8718550" cy="508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indent="-357188" eaLnBrk="0" hangingPunct="0">
              <a:buClr>
                <a:schemeClr val="accent1"/>
              </a:buClr>
              <a:buFont typeface="Wingdings" pitchFamily="2" charset="2"/>
              <a:buChar char="§"/>
            </a:pPr>
            <a:r>
              <a:rPr lang="it-IT" sz="2400">
                <a:effectLst/>
              </a:rPr>
              <a:t>OBJ risulta lineare verso le variabili che esprimono il consumo dei sistemi CHP;</a:t>
            </a:r>
          </a:p>
          <a:p>
            <a:pPr marL="357188" indent="-357188" eaLnBrk="0" hangingPunct="0">
              <a:buClr>
                <a:schemeClr val="accent1"/>
              </a:buClr>
              <a:buFont typeface="Wingdings" pitchFamily="2" charset="2"/>
              <a:buChar char="§"/>
            </a:pPr>
            <a:r>
              <a:rPr lang="it-IT" sz="2400">
                <a:effectLst/>
              </a:rPr>
              <a:t>Variabili binarie vengono impiegate per esprimere la presenza/assenza di </a:t>
            </a:r>
            <a:r>
              <a:rPr lang="it-IT" sz="2400">
                <a:effectLst/>
                <a:latin typeface="Symbol" pitchFamily="18" charset="2"/>
              </a:rPr>
              <a:t>m</a:t>
            </a:r>
            <a:r>
              <a:rPr lang="it-IT" sz="2400">
                <a:effectLst/>
              </a:rPr>
              <a:t>TG, ICE e tratti di rete,</a:t>
            </a:r>
          </a:p>
          <a:p>
            <a:pPr marL="357188" indent="-357188" eaLnBrk="0" hangingPunct="0">
              <a:buClr>
                <a:schemeClr val="accent1"/>
              </a:buClr>
              <a:buFont typeface="Wingdings" pitchFamily="2" charset="2"/>
              <a:buChar char="§"/>
            </a:pPr>
            <a:r>
              <a:rPr lang="it-IT" sz="2400">
                <a:effectLst/>
              </a:rPr>
              <a:t>Oltre che allo stato acceso/spento delle macchine.</a:t>
            </a:r>
          </a:p>
          <a:p>
            <a:pPr marL="357188" indent="-357188" eaLnBrk="0" hangingPunct="0">
              <a:buClr>
                <a:schemeClr val="accent1"/>
              </a:buClr>
              <a:buFont typeface="Wingdings" pitchFamily="2" charset="2"/>
              <a:buChar char="§"/>
            </a:pPr>
            <a:r>
              <a:rPr lang="it-IT" sz="2400">
                <a:effectLst/>
              </a:rPr>
              <a:t>In ciascun intervallo di tempo l’ottimizzazione deve tenere conto dei vincoli:</a:t>
            </a:r>
          </a:p>
          <a:p>
            <a:pPr marL="715963" lvl="1" indent="-179388" eaLnBrk="0" hangingPunct="0">
              <a:buFontTx/>
              <a:buChar char="•"/>
            </a:pPr>
            <a:r>
              <a:rPr lang="it-IT" sz="2000">
                <a:effectLst/>
              </a:rPr>
              <a:t>Le curve di prestazione dei componenti (variabili con la temperatura) devono essere rispettate;</a:t>
            </a:r>
          </a:p>
          <a:p>
            <a:pPr marL="715963" lvl="1" indent="-179388" eaLnBrk="0" hangingPunct="0">
              <a:buFontTx/>
              <a:buChar char="•"/>
            </a:pPr>
            <a:r>
              <a:rPr lang="it-IT" sz="2000">
                <a:effectLst/>
              </a:rPr>
              <a:t>La domanda termica deve essere soddisfatta dai cogeneratori e dalle caldaie ausiliarie; </a:t>
            </a:r>
          </a:p>
          <a:p>
            <a:pPr marL="715963" lvl="1" indent="-179388" eaLnBrk="0" hangingPunct="0">
              <a:buFontTx/>
              <a:buChar char="•"/>
            </a:pPr>
            <a:r>
              <a:rPr lang="it-IT" sz="2000">
                <a:effectLst/>
              </a:rPr>
              <a:t>La domanda elettrica deve essere soddisfatta dai cogeneratori e dall’integrazione con la rete;</a:t>
            </a:r>
          </a:p>
          <a:p>
            <a:pPr marL="715963" lvl="1" indent="-179388" eaLnBrk="0" hangingPunct="0">
              <a:buFontTx/>
              <a:buChar char="•"/>
            </a:pPr>
            <a:r>
              <a:rPr lang="it-IT" sz="2000">
                <a:effectLst/>
              </a:rPr>
              <a:t>I nodi termici devono essere bilanciati e tutti i rami presentano una perdita proporzionale alla loro lunghezza.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2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2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2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2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2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22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22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D653BBE-C138-4B3F-AC52-86A73A3FF58F}" type="slidenum">
              <a:rPr lang="it-IT"/>
              <a:pPr/>
              <a:t>31</a:t>
            </a:fld>
            <a:endParaRPr lang="it-IT"/>
          </a:p>
        </p:txBody>
      </p:sp>
      <p:pic>
        <p:nvPicPr>
          <p:cNvPr id="184328" name="Picture 8"/>
          <p:cNvPicPr>
            <a:picLocks noChangeAspect="1" noChangeArrowheads="1"/>
          </p:cNvPicPr>
          <p:nvPr/>
        </p:nvPicPr>
        <p:blipFill>
          <a:blip r:embed="rId3" cstate="print"/>
          <a:srcRect l="8197" t="2164"/>
          <a:stretch>
            <a:fillRect/>
          </a:stretch>
        </p:blipFill>
        <p:spPr bwMode="auto">
          <a:xfrm>
            <a:off x="147638" y="1685925"/>
            <a:ext cx="3603625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29" name="Picture 9"/>
          <p:cNvPicPr>
            <a:picLocks noChangeAspect="1" noChangeArrowheads="1"/>
          </p:cNvPicPr>
          <p:nvPr/>
        </p:nvPicPr>
        <p:blipFill>
          <a:blip r:embed="rId4" cstate="print"/>
          <a:srcRect t="1753"/>
          <a:stretch>
            <a:fillRect/>
          </a:stretch>
        </p:blipFill>
        <p:spPr bwMode="auto">
          <a:xfrm>
            <a:off x="3751263" y="1614488"/>
            <a:ext cx="3167062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0" name="Picture 10"/>
          <p:cNvPicPr>
            <a:picLocks noChangeAspect="1" noChangeArrowheads="1"/>
          </p:cNvPicPr>
          <p:nvPr/>
        </p:nvPicPr>
        <p:blipFill>
          <a:blip r:embed="rId5" cstate="print"/>
          <a:srcRect t="1932"/>
          <a:stretch>
            <a:fillRect/>
          </a:stretch>
        </p:blipFill>
        <p:spPr bwMode="auto">
          <a:xfrm>
            <a:off x="222250" y="4062413"/>
            <a:ext cx="35988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1" name="Picture 11"/>
          <p:cNvPicPr>
            <a:picLocks noChangeAspect="1" noChangeArrowheads="1"/>
          </p:cNvPicPr>
          <p:nvPr/>
        </p:nvPicPr>
        <p:blipFill>
          <a:blip r:embed="rId6" cstate="print"/>
          <a:srcRect t="1802"/>
          <a:stretch>
            <a:fillRect/>
          </a:stretch>
        </p:blipFill>
        <p:spPr bwMode="auto">
          <a:xfrm>
            <a:off x="3822700" y="4062413"/>
            <a:ext cx="33845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6889750" y="1763713"/>
            <a:ext cx="22542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Aft>
                <a:spcPct val="30000"/>
              </a:spcAft>
            </a:pPr>
            <a:r>
              <a:rPr lang="it-IT" sz="2000">
                <a:effectLst/>
                <a:ea typeface="ヒラギノ角ゴ Pro W3" pitchFamily="1" charset="-128"/>
              </a:rPr>
              <a:t>Configurazioni ottimali al variare delle condizioni economiche al contorno:</a:t>
            </a:r>
          </a:p>
          <a:p>
            <a:pPr eaLnBrk="0" hangingPunct="0">
              <a:spcAft>
                <a:spcPct val="30000"/>
              </a:spcAft>
            </a:pPr>
            <a:r>
              <a:rPr lang="it-IT" sz="2000">
                <a:effectLst/>
                <a:ea typeface="ヒラギノ角ゴ Pro W3" pitchFamily="1" charset="-128"/>
              </a:rPr>
              <a:t>a+c) vita utile delle macchine e della rete stimate di 13/26 anni;</a:t>
            </a:r>
          </a:p>
          <a:p>
            <a:pPr eaLnBrk="0" hangingPunct="0">
              <a:spcAft>
                <a:spcPct val="30000"/>
              </a:spcAft>
            </a:pPr>
            <a:r>
              <a:rPr lang="it-IT" sz="2000">
                <a:effectLst/>
                <a:ea typeface="ヒラギノ角ゴ Pro W3" pitchFamily="1" charset="-128"/>
              </a:rPr>
              <a:t>b) di 4,5/9 anni;</a:t>
            </a:r>
          </a:p>
          <a:p>
            <a:pPr eaLnBrk="0" hangingPunct="0">
              <a:spcAft>
                <a:spcPct val="30000"/>
              </a:spcAft>
            </a:pPr>
            <a:r>
              <a:rPr lang="it-IT" sz="2000">
                <a:effectLst/>
                <a:ea typeface="ヒラギノ角ゴ Pro W3" pitchFamily="1" charset="-128"/>
              </a:rPr>
              <a:t>c) di 8/16 anni;</a:t>
            </a:r>
          </a:p>
          <a:p>
            <a:pPr eaLnBrk="0" hangingPunct="0">
              <a:spcAft>
                <a:spcPct val="30000"/>
              </a:spcAft>
            </a:pPr>
            <a:r>
              <a:rPr lang="it-IT" sz="2000">
                <a:effectLst/>
                <a:ea typeface="ヒラギノ角ゴ Pro W3" pitchFamily="1" charset="-128"/>
              </a:rPr>
              <a:t>Risparmi variabili tra 1 – 8%.</a:t>
            </a:r>
          </a:p>
        </p:txBody>
      </p:sp>
      <p:sp>
        <p:nvSpPr>
          <p:cNvPr id="1843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848600" cy="1439863"/>
          </a:xfrm>
          <a:noFill/>
          <a:ln/>
        </p:spPr>
        <p:txBody>
          <a:bodyPr/>
          <a:lstStyle/>
          <a:p>
            <a:r>
              <a:rPr lang="it-IT"/>
              <a:t>Sintesi di sistemi di cogenerazione distribuita e teleriscaldamento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9701295-6877-4F77-BFEF-7425CC6F8A20}" type="slidenum">
              <a:rPr lang="it-IT"/>
              <a:pPr/>
              <a:t>32</a:t>
            </a:fld>
            <a:endParaRPr lang="it-IT"/>
          </a:p>
        </p:txBody>
      </p:sp>
      <p:pic>
        <p:nvPicPr>
          <p:cNvPr id="1863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14500"/>
            <a:ext cx="61214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6681788" y="1949450"/>
            <a:ext cx="228441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000">
                <a:effectLst/>
                <a:ea typeface="ヒラギノ角ゴ Pro W3" pitchFamily="1" charset="-128"/>
              </a:rPr>
              <a:t>Esempio di gestione ottima per la sola </a:t>
            </a:r>
            <a:r>
              <a:rPr lang="it-IT" sz="2000">
                <a:effectLst/>
                <a:latin typeface="Symbol" pitchFamily="18" charset="2"/>
                <a:ea typeface="ヒラギノ角ゴ Pro W3" pitchFamily="1" charset="-128"/>
              </a:rPr>
              <a:t>m</a:t>
            </a:r>
            <a:r>
              <a:rPr lang="it-IT" sz="2000">
                <a:effectLst/>
                <a:ea typeface="ヒラギノ角ゴ Pro W3" pitchFamily="1" charset="-128"/>
              </a:rPr>
              <a:t>TG  presente nella configurazione b:</a:t>
            </a:r>
          </a:p>
          <a:p>
            <a:pPr eaLnBrk="0" hangingPunct="0">
              <a:spcBef>
                <a:spcPct val="50000"/>
              </a:spcBef>
            </a:pPr>
            <a:r>
              <a:rPr lang="it-IT" sz="2000">
                <a:effectLst/>
                <a:ea typeface="ヒラギノ角ゴ Pro W3" pitchFamily="1" charset="-128"/>
              </a:rPr>
              <a:t>L’inseguimento termico NON è la soluzione ottimale (nemmeno quello elettrico).</a:t>
            </a:r>
          </a:p>
        </p:txBody>
      </p:sp>
      <p:sp>
        <p:nvSpPr>
          <p:cNvPr id="1863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848600" cy="1439863"/>
          </a:xfrm>
          <a:noFill/>
          <a:ln/>
        </p:spPr>
        <p:txBody>
          <a:bodyPr/>
          <a:lstStyle/>
          <a:p>
            <a:r>
              <a:rPr lang="it-IT"/>
              <a:t>Sintesi di sistemi di cogenerazione distribuita e teleriscaldamento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89EEC-DAEF-4792-BC1F-726E540EAE26}" type="slidenum">
              <a:rPr lang="it-IT"/>
              <a:pPr/>
              <a:t>33</a:t>
            </a:fld>
            <a:endParaRPr lang="it-IT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525" y="446088"/>
            <a:ext cx="7994650" cy="971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200"/>
              <a:t>Integrazione di CHP</a:t>
            </a:r>
            <a:r>
              <a:rPr lang="it-IT" sz="2800"/>
              <a:t> </a:t>
            </a:r>
            <a:r>
              <a:rPr lang="it-IT" sz="3200"/>
              <a:t>con macchine ad assorbimento e reti di tele-raffrescamento</a:t>
            </a:r>
          </a:p>
        </p:txBody>
      </p:sp>
      <p:pic>
        <p:nvPicPr>
          <p:cNvPr id="3246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4388" y="2103438"/>
            <a:ext cx="2228850" cy="2819400"/>
          </a:xfrm>
          <a:noFill/>
          <a:ln/>
        </p:spPr>
      </p:pic>
      <p:pic>
        <p:nvPicPr>
          <p:cNvPr id="3246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2188" y="1989138"/>
            <a:ext cx="116681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magine 12" descr="schema utenza italiano copia.gif"/>
          <p:cNvPicPr>
            <a:picLocks noChangeAspect="1"/>
          </p:cNvPicPr>
          <p:nvPr/>
        </p:nvPicPr>
        <p:blipFill>
          <a:blip r:embed="rId4" cstate="print"/>
          <a:srcRect l="6021" t="2522" r="5414" b="21207"/>
          <a:stretch>
            <a:fillRect/>
          </a:stretch>
        </p:blipFill>
        <p:spPr bwMode="auto">
          <a:xfrm>
            <a:off x="5357813" y="1835150"/>
            <a:ext cx="3786187" cy="4643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8100" dir="13500000" algn="br" rotWithShape="0">
              <a:srgbClr val="000000">
                <a:alpha val="39999"/>
              </a:srgbClr>
            </a:outerShdw>
          </a:effectLst>
        </p:spPr>
      </p:pic>
      <p:sp>
        <p:nvSpPr>
          <p:cNvPr id="324615" name="AutoShape 7"/>
          <p:cNvSpPr>
            <a:spLocks noChangeArrowheads="1"/>
          </p:cNvSpPr>
          <p:nvPr/>
        </p:nvSpPr>
        <p:spPr bwMode="auto">
          <a:xfrm rot="-693489">
            <a:off x="177800" y="3779838"/>
            <a:ext cx="709613" cy="4095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4616" name="AutoShape 8"/>
          <p:cNvSpPr>
            <a:spLocks noChangeArrowheads="1"/>
          </p:cNvSpPr>
          <p:nvPr/>
        </p:nvSpPr>
        <p:spPr bwMode="auto">
          <a:xfrm>
            <a:off x="3044825" y="3836988"/>
            <a:ext cx="587375" cy="190500"/>
          </a:xfrm>
          <a:prstGeom prst="rightArrow">
            <a:avLst>
              <a:gd name="adj1" fmla="val 50000"/>
              <a:gd name="adj2" fmla="val 7708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4617" name="AutoShape 9"/>
          <p:cNvSpPr>
            <a:spLocks noChangeArrowheads="1"/>
          </p:cNvSpPr>
          <p:nvPr/>
        </p:nvSpPr>
        <p:spPr bwMode="auto">
          <a:xfrm rot="10800000">
            <a:off x="3001963" y="3632200"/>
            <a:ext cx="587375" cy="190500"/>
          </a:xfrm>
          <a:prstGeom prst="rightArrow">
            <a:avLst>
              <a:gd name="adj1" fmla="val 50000"/>
              <a:gd name="adj2" fmla="val 7708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4618" name="AutoShape 10"/>
          <p:cNvSpPr>
            <a:spLocks noChangeArrowheads="1"/>
          </p:cNvSpPr>
          <p:nvPr/>
        </p:nvSpPr>
        <p:spPr bwMode="auto">
          <a:xfrm>
            <a:off x="4657725" y="3783013"/>
            <a:ext cx="587375" cy="190500"/>
          </a:xfrm>
          <a:prstGeom prst="rightArrow">
            <a:avLst>
              <a:gd name="adj1" fmla="val 50000"/>
              <a:gd name="adj2" fmla="val 7708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4619" name="AutoShape 11"/>
          <p:cNvSpPr>
            <a:spLocks noChangeArrowheads="1"/>
          </p:cNvSpPr>
          <p:nvPr/>
        </p:nvSpPr>
        <p:spPr bwMode="auto">
          <a:xfrm rot="10800000">
            <a:off x="4614863" y="3578225"/>
            <a:ext cx="587375" cy="190500"/>
          </a:xfrm>
          <a:prstGeom prst="rightArrow">
            <a:avLst>
              <a:gd name="adj1" fmla="val 50000"/>
              <a:gd name="adj2" fmla="val 7708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4620" name="Text Box 12"/>
          <p:cNvSpPr txBox="1">
            <a:spLocks noChangeArrowheads="1"/>
          </p:cNvSpPr>
          <p:nvPr/>
        </p:nvSpPr>
        <p:spPr bwMode="auto">
          <a:xfrm>
            <a:off x="0" y="4805363"/>
            <a:ext cx="1430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>
                <a:solidFill>
                  <a:schemeClr val="accent1"/>
                </a:solidFill>
                <a:effectLst/>
              </a:rPr>
              <a:t>Fuel (gas naturale)</a:t>
            </a:r>
          </a:p>
        </p:txBody>
      </p:sp>
      <p:sp>
        <p:nvSpPr>
          <p:cNvPr id="324621" name="Text Box 13"/>
          <p:cNvSpPr txBox="1">
            <a:spLocks noChangeArrowheads="1"/>
          </p:cNvSpPr>
          <p:nvPr/>
        </p:nvSpPr>
        <p:spPr bwMode="auto">
          <a:xfrm>
            <a:off x="1449388" y="5354638"/>
            <a:ext cx="2371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>
                <a:solidFill>
                  <a:srgbClr val="FF0000"/>
                </a:solidFill>
                <a:effectLst/>
              </a:rPr>
              <a:t>Acqua calda (tele-riscaldamento)</a:t>
            </a:r>
          </a:p>
        </p:txBody>
      </p:sp>
      <p:sp>
        <p:nvSpPr>
          <p:cNvPr id="324622" name="Text Box 14"/>
          <p:cNvSpPr txBox="1">
            <a:spLocks noChangeArrowheads="1"/>
          </p:cNvSpPr>
          <p:nvPr/>
        </p:nvSpPr>
        <p:spPr bwMode="auto">
          <a:xfrm>
            <a:off x="2994025" y="4551363"/>
            <a:ext cx="2371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>
                <a:solidFill>
                  <a:srgbClr val="0033CC"/>
                </a:solidFill>
                <a:effectLst/>
              </a:rPr>
              <a:t>Acqua fredda (tele-raffrescamento)</a:t>
            </a:r>
          </a:p>
        </p:txBody>
      </p:sp>
      <p:sp>
        <p:nvSpPr>
          <p:cNvPr id="324623" name="Line 15"/>
          <p:cNvSpPr>
            <a:spLocks noChangeShapeType="1"/>
          </p:cNvSpPr>
          <p:nvPr/>
        </p:nvSpPr>
        <p:spPr bwMode="auto">
          <a:xfrm flipV="1">
            <a:off x="2170113" y="3998913"/>
            <a:ext cx="1104900" cy="137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0F0372-BFBB-4DEC-9662-D10A30BC070B}" type="slidenum">
              <a:rPr lang="it-IT"/>
              <a:pPr/>
              <a:t>34</a:t>
            </a:fld>
            <a:endParaRPr lang="it-IT"/>
          </a:p>
        </p:txBody>
      </p:sp>
      <p:pic>
        <p:nvPicPr>
          <p:cNvPr id="15" name="Immagine 14" descr="isolata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013" y="1838325"/>
            <a:ext cx="7913687" cy="4159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20567" name="CasellaDiTesto 11"/>
          <p:cNvSpPr txBox="1">
            <a:spLocks noChangeArrowheads="1"/>
          </p:cNvSpPr>
          <p:nvPr/>
        </p:nvSpPr>
        <p:spPr bwMode="auto">
          <a:xfrm>
            <a:off x="4962525" y="5980113"/>
            <a:ext cx="3611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>
                <a:effectLst/>
              </a:rPr>
              <a:t>Anni di ammortamento capitale: </a:t>
            </a:r>
          </a:p>
          <a:p>
            <a:pPr algn="ctr"/>
            <a:r>
              <a:rPr lang="it-IT" sz="1800">
                <a:effectLst/>
              </a:rPr>
              <a:t>10 per le macchine, 20 per la rete</a:t>
            </a:r>
          </a:p>
        </p:txBody>
      </p:sp>
      <p:pic>
        <p:nvPicPr>
          <p:cNvPr id="13" name="Immagine 12" descr="rete 10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831975"/>
            <a:ext cx="7916863" cy="41798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20570" name="CasellaDiTesto 15"/>
          <p:cNvSpPr txBox="1">
            <a:spLocks noChangeArrowheads="1"/>
          </p:cNvSpPr>
          <p:nvPr/>
        </p:nvSpPr>
        <p:spPr bwMode="auto">
          <a:xfrm>
            <a:off x="6061075" y="2060575"/>
            <a:ext cx="1500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u="sng">
                <a:effectLst/>
                <a:latin typeface="Constantia" pitchFamily="18" charset="0"/>
              </a:rPr>
              <a:t>Ut. isolate</a:t>
            </a:r>
          </a:p>
        </p:txBody>
      </p:sp>
      <p:sp>
        <p:nvSpPr>
          <p:cNvPr id="320571" name="CasellaDiTesto 16"/>
          <p:cNvSpPr txBox="1">
            <a:spLocks noChangeArrowheads="1"/>
          </p:cNvSpPr>
          <p:nvPr/>
        </p:nvSpPr>
        <p:spPr bwMode="auto">
          <a:xfrm>
            <a:off x="6070600" y="2095500"/>
            <a:ext cx="15652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u="sng">
                <a:effectLst/>
                <a:latin typeface="Constantia" pitchFamily="18" charset="0"/>
              </a:rPr>
              <a:t>Ut. in rete</a:t>
            </a:r>
          </a:p>
        </p:txBody>
      </p:sp>
      <p:sp>
        <p:nvSpPr>
          <p:cNvPr id="320574" name="Rectangle 62"/>
          <p:cNvSpPr>
            <a:spLocks noChangeArrowheads="1"/>
          </p:cNvSpPr>
          <p:nvPr/>
        </p:nvSpPr>
        <p:spPr bwMode="auto">
          <a:xfrm>
            <a:off x="644525" y="446088"/>
            <a:ext cx="79946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sz="3200">
                <a:solidFill>
                  <a:schemeClr val="tx2"/>
                </a:solidFill>
                <a:effectLst/>
              </a:rPr>
              <a:t>Integrazione di CHP con macchine ad assorbimento e reti di tele-raffrescamento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7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FF251-FD10-4AAA-BB6C-45A9DC29692E}" type="slidenum">
              <a:rPr lang="it-IT"/>
              <a:pPr/>
              <a:t>35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85813" y="1598613"/>
            <a:ext cx="757237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it-IT" sz="1800" b="1">
                <a:effectLst/>
              </a:rPr>
              <a:t>TRIGENERAZIONE APPLICATA AD UTENZE ISOLATE E AD UTENZE COLLEGATE IN RETE</a:t>
            </a:r>
          </a:p>
        </p:txBody>
      </p:sp>
      <p:graphicFrame>
        <p:nvGraphicFramePr>
          <p:cNvPr id="325635" name="Group 3"/>
          <p:cNvGraphicFramePr>
            <a:graphicFrameLocks noGrp="1"/>
          </p:cNvGraphicFramePr>
          <p:nvPr/>
        </p:nvGraphicFramePr>
        <p:xfrm>
          <a:off x="246063" y="2282825"/>
          <a:ext cx="4857750" cy="3286130"/>
        </p:xfrm>
        <a:graphic>
          <a:graphicData uri="http://schemas.openxmlformats.org/drawingml/2006/table">
            <a:tbl>
              <a:tblPr/>
              <a:tblGrid>
                <a:gridCol w="271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Ut. Isolate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Ut. In rete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n° </a:t>
                      </a: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n° mAS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Investimento [€]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1.368.750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1.482.505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Costo operativo [€/anno]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685.332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632.858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Costo annuo [€/anno]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862.591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812.041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Indice di risparmio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26,87%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31,15%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9,73%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12,70%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TEP risparmiate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Pay Back Period [mesi]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25681" name="CasellaDiTesto 11"/>
          <p:cNvSpPr txBox="1">
            <a:spLocks noChangeArrowheads="1"/>
          </p:cNvSpPr>
          <p:nvPr/>
        </p:nvSpPr>
        <p:spPr bwMode="auto">
          <a:xfrm>
            <a:off x="685800" y="5767388"/>
            <a:ext cx="3611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>
                <a:effectLst/>
              </a:rPr>
              <a:t>Anni di ammortamento capitale: </a:t>
            </a:r>
          </a:p>
          <a:p>
            <a:pPr algn="ctr"/>
            <a:r>
              <a:rPr lang="it-IT" sz="1800">
                <a:effectLst/>
              </a:rPr>
              <a:t>10 per le macchine, 20 per la rete</a:t>
            </a:r>
          </a:p>
        </p:txBody>
      </p:sp>
      <p:pic>
        <p:nvPicPr>
          <p:cNvPr id="13" name="Immagine 12" descr="rete 10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75" y="4432300"/>
            <a:ext cx="3857625" cy="20367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magine 14" descr="isolata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75" y="2286000"/>
            <a:ext cx="3857625" cy="20272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25684" name="CasellaDiTesto 15"/>
          <p:cNvSpPr txBox="1">
            <a:spLocks noChangeArrowheads="1"/>
          </p:cNvSpPr>
          <p:nvPr/>
        </p:nvSpPr>
        <p:spPr bwMode="auto">
          <a:xfrm>
            <a:off x="7358063" y="235743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u="sng">
                <a:effectLst/>
                <a:latin typeface="Constantia" pitchFamily="18" charset="0"/>
              </a:rPr>
              <a:t>Ut. isolate</a:t>
            </a:r>
          </a:p>
        </p:txBody>
      </p:sp>
      <p:sp>
        <p:nvSpPr>
          <p:cNvPr id="325685" name="CasellaDiTesto 16"/>
          <p:cNvSpPr txBox="1">
            <a:spLocks noChangeArrowheads="1"/>
          </p:cNvSpPr>
          <p:nvPr/>
        </p:nvSpPr>
        <p:spPr bwMode="auto">
          <a:xfrm>
            <a:off x="7358063" y="442912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u="sng">
                <a:effectLst/>
                <a:latin typeface="Constantia" pitchFamily="18" charset="0"/>
              </a:rPr>
              <a:t>Ut. in rete</a:t>
            </a:r>
          </a:p>
        </p:txBody>
      </p:sp>
      <p:sp>
        <p:nvSpPr>
          <p:cNvPr id="325686" name="Rectangle 54"/>
          <p:cNvSpPr>
            <a:spLocks noChangeArrowheads="1"/>
          </p:cNvSpPr>
          <p:nvPr/>
        </p:nvSpPr>
        <p:spPr bwMode="auto">
          <a:xfrm>
            <a:off x="644525" y="446088"/>
            <a:ext cx="79946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sz="3200">
                <a:solidFill>
                  <a:schemeClr val="tx2"/>
                </a:solidFill>
                <a:effectLst/>
              </a:rPr>
              <a:t>Integrazione di CHP con macchine ad assorbimento e reti di tele-raffrescamento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D79432-1D31-4E15-A739-605F3A2E5B1C}" type="slidenum">
              <a:rPr lang="it-IT"/>
              <a:pPr/>
              <a:t>36</a:t>
            </a:fld>
            <a:endParaRPr lang="it-IT"/>
          </a:p>
        </p:txBody>
      </p:sp>
      <p:graphicFrame>
        <p:nvGraphicFramePr>
          <p:cNvPr id="21" name="Grafico 20"/>
          <p:cNvGraphicFramePr/>
          <p:nvPr/>
        </p:nvGraphicFramePr>
        <p:xfrm>
          <a:off x="0" y="1500174"/>
          <a:ext cx="912495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1545" name="Gruppo 13"/>
          <p:cNvGrpSpPr>
            <a:grpSpLocks/>
          </p:cNvGrpSpPr>
          <p:nvPr/>
        </p:nvGrpSpPr>
        <p:grpSpPr bwMode="auto">
          <a:xfrm>
            <a:off x="0" y="2071688"/>
            <a:ext cx="4665663" cy="5715000"/>
            <a:chOff x="0" y="2082884"/>
            <a:chExt cx="4665264" cy="6163236"/>
          </a:xfrm>
        </p:grpSpPr>
        <p:graphicFrame>
          <p:nvGraphicFramePr>
            <p:cNvPr id="12" name="Grafico 11"/>
            <p:cNvGraphicFramePr/>
            <p:nvPr/>
          </p:nvGraphicFramePr>
          <p:xfrm>
            <a:off x="0" y="2082884"/>
            <a:ext cx="4589931" cy="61632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3" name="Grafico 12"/>
            <p:cNvGraphicFramePr/>
            <p:nvPr/>
          </p:nvGraphicFramePr>
          <p:xfrm>
            <a:off x="785786" y="4064894"/>
            <a:ext cx="3879478" cy="2563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0" name="CasellaDiTesto 9"/>
          <p:cNvSpPr txBox="1"/>
          <p:nvPr/>
        </p:nvSpPr>
        <p:spPr>
          <a:xfrm>
            <a:off x="785813" y="1571625"/>
            <a:ext cx="7572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cap="small" dirty="0">
                <a:effectLst/>
                <a:latin typeface="+mn-lt"/>
              </a:rPr>
              <a:t>Cogenerazione </a:t>
            </a:r>
            <a:r>
              <a:rPr lang="it-IT" sz="2000" cap="small" dirty="0" err="1">
                <a:effectLst/>
                <a:latin typeface="+mn-lt"/>
              </a:rPr>
              <a:t>Vs</a:t>
            </a:r>
            <a:r>
              <a:rPr lang="it-IT" sz="2000" cap="small" dirty="0">
                <a:effectLst/>
                <a:latin typeface="+mn-lt"/>
              </a:rPr>
              <a:t> Trigenerazione </a:t>
            </a:r>
          </a:p>
        </p:txBody>
      </p:sp>
      <p:sp>
        <p:nvSpPr>
          <p:cNvPr id="321549" name="CasellaDiTesto 18"/>
          <p:cNvSpPr txBox="1">
            <a:spLocks noChangeArrowheads="1"/>
          </p:cNvSpPr>
          <p:nvPr/>
        </p:nvSpPr>
        <p:spPr bwMode="auto">
          <a:xfrm>
            <a:off x="1428750" y="1857375"/>
            <a:ext cx="371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effectLst/>
                <a:latin typeface="Constantia" pitchFamily="18" charset="0"/>
              </a:rPr>
              <a:t>Parametri economici</a:t>
            </a:r>
          </a:p>
        </p:txBody>
      </p:sp>
      <p:graphicFrame>
        <p:nvGraphicFramePr>
          <p:cNvPr id="22" name="Grafico 21"/>
          <p:cNvGraphicFramePr/>
          <p:nvPr/>
        </p:nvGraphicFramePr>
        <p:xfrm>
          <a:off x="4459463" y="2199561"/>
          <a:ext cx="4572000" cy="192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1551" name="CasellaDiTesto 19"/>
          <p:cNvSpPr txBox="1">
            <a:spLocks noChangeArrowheads="1"/>
          </p:cNvSpPr>
          <p:nvPr/>
        </p:nvSpPr>
        <p:spPr bwMode="auto">
          <a:xfrm>
            <a:off x="5357813" y="1857375"/>
            <a:ext cx="3786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effectLst/>
                <a:latin typeface="Constantia" pitchFamily="18" charset="0"/>
              </a:rPr>
              <a:t>Parametri ambientali</a:t>
            </a:r>
          </a:p>
        </p:txBody>
      </p:sp>
      <p:graphicFrame>
        <p:nvGraphicFramePr>
          <p:cNvPr id="16" name="Grafico 15"/>
          <p:cNvGraphicFramePr/>
          <p:nvPr/>
        </p:nvGraphicFramePr>
        <p:xfrm>
          <a:off x="357158" y="5072074"/>
          <a:ext cx="4643470" cy="274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1553" name="Rectangle 17"/>
          <p:cNvSpPr>
            <a:spLocks noChangeArrowheads="1"/>
          </p:cNvSpPr>
          <p:nvPr/>
        </p:nvSpPr>
        <p:spPr bwMode="auto">
          <a:xfrm>
            <a:off x="644525" y="446088"/>
            <a:ext cx="79946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sz="3200">
                <a:solidFill>
                  <a:schemeClr val="tx2"/>
                </a:solidFill>
                <a:effectLst/>
              </a:rPr>
              <a:t>Integrazione di CHP con macchine ad assorbimento e reti di tele-raffrescamento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5F2671-BB0B-484C-B22F-F3CCA95EDA58}" type="slidenum">
              <a:rPr lang="it-IT"/>
              <a:pPr/>
              <a:t>4</a:t>
            </a:fld>
            <a:endParaRPr lang="it-IT"/>
          </a:p>
        </p:txBody>
      </p:sp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0363" y="1711325"/>
            <a:ext cx="63119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1603375" y="1893888"/>
            <a:ext cx="3525838" cy="4200525"/>
          </a:xfrm>
          <a:prstGeom prst="rect">
            <a:avLst/>
          </a:prstGeom>
          <a:noFill/>
          <a:ln w="19050">
            <a:solidFill>
              <a:srgbClr val="FF99CC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0" y="4040188"/>
            <a:ext cx="3060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FF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Compressione termica</a:t>
            </a:r>
          </a:p>
        </p:txBody>
      </p:sp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5300663" y="1668463"/>
            <a:ext cx="2624137" cy="449262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6943725" y="2292350"/>
            <a:ext cx="20145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Ciclo frigo convenzionale</a:t>
            </a:r>
          </a:p>
        </p:txBody>
      </p:sp>
      <p:sp>
        <p:nvSpPr>
          <p:cNvPr id="19354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0238" y="485775"/>
            <a:ext cx="8229600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Macchine frigo ad assorbimento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060863" y="5596753"/>
            <a:ext cx="39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1</a:t>
            </a:r>
            <a:endParaRPr lang="it-IT" sz="1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346160" y="4882049"/>
            <a:ext cx="39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5</a:t>
            </a:r>
            <a:endParaRPr lang="it-IT" sz="16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340902" y="4388063"/>
            <a:ext cx="39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6</a:t>
            </a:r>
            <a:endParaRPr lang="it-IT" sz="16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079663" y="2969166"/>
            <a:ext cx="39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8</a:t>
            </a:r>
            <a:endParaRPr lang="it-IT" sz="16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687746" y="2243953"/>
            <a:ext cx="39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2</a:t>
            </a:r>
            <a:endParaRPr lang="it-IT" sz="16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626905" y="2748449"/>
            <a:ext cx="39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3</a:t>
            </a:r>
            <a:endParaRPr lang="it-IT" sz="16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178702" y="4782201"/>
            <a:ext cx="39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4</a:t>
            </a:r>
            <a:endParaRPr lang="it-IT" sz="16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3126960" y="4608780"/>
            <a:ext cx="53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10</a:t>
            </a:r>
            <a:endParaRPr lang="it-IT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06CE01-B99F-4614-9702-6203E1F48FC8}" type="slidenum">
              <a:rPr lang="it-IT"/>
              <a:pPr/>
              <a:t>5</a:t>
            </a:fld>
            <a:endParaRPr lang="it-IT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579438"/>
            <a:ext cx="8229600" cy="877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Macchine frigo ad assorbimento</a:t>
            </a:r>
            <a:endParaRPr lang="it-IT"/>
          </a:p>
        </p:txBody>
      </p:sp>
      <p:pic>
        <p:nvPicPr>
          <p:cNvPr id="307204" name="Picture 4"/>
          <p:cNvPicPr>
            <a:picLocks noChangeAspect="1" noChangeArrowheads="1"/>
          </p:cNvPicPr>
          <p:nvPr/>
        </p:nvPicPr>
        <p:blipFill>
          <a:blip r:embed="rId2" cstate="print"/>
          <a:srcRect l="2995"/>
          <a:stretch>
            <a:fillRect/>
          </a:stretch>
        </p:blipFill>
        <p:spPr bwMode="auto">
          <a:xfrm>
            <a:off x="41275" y="1773238"/>
            <a:ext cx="7229475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11863" y="1687513"/>
            <a:ext cx="3132137" cy="2035175"/>
          </a:xfrm>
          <a:noFill/>
          <a:ln/>
        </p:spPr>
        <p:txBody>
          <a:bodyPr/>
          <a:lstStyle/>
          <a:p>
            <a:pPr marL="0" indent="14288">
              <a:lnSpc>
                <a:spcPct val="80000"/>
              </a:lnSpc>
              <a:buFont typeface="Wingdings" pitchFamily="2" charset="2"/>
              <a:buNone/>
            </a:pPr>
            <a:r>
              <a:rPr lang="it-IT" sz="2000" b="0"/>
              <a:t>Per acqua ed ammoniaca si hanno 130°-150°C al generatore e 45°-55°C in assorbitore/condensatore. La temperatura all’evaporatore (funzione della pv) è di qualche grado sotto lo zero. 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6042025" y="4102100"/>
            <a:ext cx="31019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>
                <a:effectLst/>
              </a:rPr>
              <a:t>Si utilizzano anche miscele acqua-bromuro di litio o acqua-fluoruro di litio (è l'acqua che funge da refrigerante), che hanno il pregio di funzionare a temperatura inferiore (circa 80 °C).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3CA320D-5D43-4B62-8D11-112F9329F57B}" type="slidenum">
              <a:rPr lang="it-IT"/>
              <a:pPr/>
              <a:t>6</a:t>
            </a:fld>
            <a:endParaRPr lang="it-IT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111250"/>
          </a:xfrm>
        </p:spPr>
        <p:txBody>
          <a:bodyPr/>
          <a:lstStyle/>
          <a:p>
            <a:r>
              <a:rPr lang="en-US"/>
              <a:t>Macchine frigo ad assorbimento</a:t>
            </a:r>
          </a:p>
        </p:txBody>
      </p:sp>
      <p:pic>
        <p:nvPicPr>
          <p:cNvPr id="158740" name="Picture 20"/>
          <p:cNvPicPr>
            <a:picLocks noChangeAspect="1" noChangeArrowheads="1"/>
          </p:cNvPicPr>
          <p:nvPr/>
        </p:nvPicPr>
        <p:blipFill>
          <a:blip r:embed="rId3" cstate="print"/>
          <a:srcRect r="12578"/>
          <a:stretch>
            <a:fillRect/>
          </a:stretch>
        </p:blipFill>
        <p:spPr bwMode="auto">
          <a:xfrm>
            <a:off x="4518025" y="3207183"/>
            <a:ext cx="46259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41" name="Picture 21"/>
          <p:cNvPicPr>
            <a:picLocks noChangeAspect="1" noChangeArrowheads="1"/>
          </p:cNvPicPr>
          <p:nvPr/>
        </p:nvPicPr>
        <p:blipFill>
          <a:blip r:embed="rId4" cstate="print"/>
          <a:srcRect t="9378" b="1875"/>
          <a:stretch>
            <a:fillRect/>
          </a:stretch>
        </p:blipFill>
        <p:spPr bwMode="auto">
          <a:xfrm>
            <a:off x="0" y="1600770"/>
            <a:ext cx="532765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42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717675"/>
            <a:ext cx="21605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44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9861" y="2327852"/>
            <a:ext cx="19446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8746" name="Line 26"/>
          <p:cNvSpPr>
            <a:spLocks noChangeShapeType="1"/>
          </p:cNvSpPr>
          <p:nvPr/>
        </p:nvSpPr>
        <p:spPr bwMode="auto">
          <a:xfrm flipH="1" flipV="1">
            <a:off x="331788" y="1738313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312322" name="Picture 2" descr="http://www.scielo.org.co/img/revistas/dyna/v78n168/a10fig01.gif"/>
          <p:cNvPicPr>
            <a:picLocks noChangeAspect="1" noChangeArrowheads="1"/>
          </p:cNvPicPr>
          <p:nvPr/>
        </p:nvPicPr>
        <p:blipFill>
          <a:blip r:embed="rId7" cstate="print"/>
          <a:srcRect l="9860" t="2874" b="15808"/>
          <a:stretch>
            <a:fillRect/>
          </a:stretch>
        </p:blipFill>
        <p:spPr bwMode="auto">
          <a:xfrm>
            <a:off x="424100" y="4463657"/>
            <a:ext cx="3381001" cy="2325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1424B-224F-4885-927E-D0DCF312DDBD}" type="slidenum">
              <a:rPr lang="it-IT"/>
              <a:pPr/>
              <a:t>7</a:t>
            </a:fld>
            <a:endParaRPr lang="it-IT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8050" y="473075"/>
            <a:ext cx="3240088" cy="839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 i="1"/>
              <a:t>Abaco di Bosnjacovic</a:t>
            </a:r>
            <a:r>
              <a:rPr lang="it-IT" sz="3600"/>
              <a:t> </a:t>
            </a:r>
          </a:p>
        </p:txBody>
      </p:sp>
      <p:pic>
        <p:nvPicPr>
          <p:cNvPr id="309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5367" y="-1"/>
            <a:ext cx="5648633" cy="674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36462"/>
            <a:ext cx="4051738" cy="32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1424B-224F-4885-927E-D0DCF312DDBD}" type="slidenum">
              <a:rPr lang="it-IT"/>
              <a:pPr/>
              <a:t>8</a:t>
            </a:fld>
            <a:endParaRPr lang="it-IT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8050" y="473075"/>
            <a:ext cx="3240088" cy="839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 i="1"/>
              <a:t>Abaco di Bosnjacovic</a:t>
            </a:r>
            <a:r>
              <a:rPr lang="it-IT" sz="3600"/>
              <a:t> </a:t>
            </a:r>
          </a:p>
        </p:txBody>
      </p:sp>
      <p:pic>
        <p:nvPicPr>
          <p:cNvPr id="328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4814" y="0"/>
            <a:ext cx="4683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36462"/>
            <a:ext cx="4051738" cy="32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D34D7-30E8-485E-B4C8-B28B22BDD138}" type="slidenum">
              <a:rPr lang="it-IT"/>
              <a:pPr/>
              <a:t>9</a:t>
            </a:fld>
            <a:endParaRPr lang="it-IT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79413"/>
            <a:ext cx="8097837" cy="1050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err="1"/>
              <a:t>Macchine</a:t>
            </a:r>
            <a:r>
              <a:rPr lang="en-US" sz="3600" dirty="0"/>
              <a:t> </a:t>
            </a:r>
            <a:r>
              <a:rPr lang="en-US" sz="3600" dirty="0" err="1"/>
              <a:t>frigo</a:t>
            </a:r>
            <a:r>
              <a:rPr lang="en-US" sz="3600" dirty="0"/>
              <a:t> ad </a:t>
            </a:r>
            <a:r>
              <a:rPr lang="en-US" sz="3600" dirty="0" err="1"/>
              <a:t>assorbimento</a:t>
            </a:r>
            <a:r>
              <a:rPr lang="en-US" sz="3600" dirty="0"/>
              <a:t> con </a:t>
            </a:r>
            <a:r>
              <a:rPr lang="en-US" sz="3600" dirty="0" err="1"/>
              <a:t>recupero</a:t>
            </a:r>
            <a:r>
              <a:rPr lang="en-US" sz="3600" dirty="0"/>
              <a:t> </a:t>
            </a:r>
            <a:r>
              <a:rPr lang="en-US" sz="3600" dirty="0" err="1"/>
              <a:t>interno</a:t>
            </a:r>
            <a:r>
              <a:rPr lang="en-US" sz="3600" dirty="0"/>
              <a:t> di </a:t>
            </a:r>
            <a:r>
              <a:rPr lang="en-US" sz="3600" dirty="0" err="1"/>
              <a:t>calore</a:t>
            </a:r>
            <a:endParaRPr lang="it-IT" sz="3600" dirty="0"/>
          </a:p>
        </p:txBody>
      </p:sp>
      <p:pic>
        <p:nvPicPr>
          <p:cNvPr id="308228" name="Picture 4"/>
          <p:cNvPicPr>
            <a:picLocks noChangeAspect="1" noChangeArrowheads="1"/>
          </p:cNvPicPr>
          <p:nvPr/>
        </p:nvPicPr>
        <p:blipFill>
          <a:blip r:embed="rId3" cstate="print"/>
          <a:srcRect t="836" b="836"/>
          <a:stretch>
            <a:fillRect/>
          </a:stretch>
        </p:blipFill>
        <p:spPr bwMode="auto">
          <a:xfrm>
            <a:off x="965200" y="1660525"/>
            <a:ext cx="7400925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6705600" y="5551488"/>
            <a:ext cx="24384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it-IT">
                <a:effectLst/>
                <a:latin typeface="Symbol" pitchFamily="18" charset="2"/>
              </a:rPr>
              <a:t>e     0,7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it-IT">
                <a:effectLst/>
                <a:latin typeface="Symbol" pitchFamily="18" charset="2"/>
              </a:rPr>
              <a:t>(1 </a:t>
            </a:r>
            <a:r>
              <a:rPr lang="it-IT" sz="1800">
                <a:effectLst/>
              </a:rPr>
              <a:t>per doppio effetto)</a:t>
            </a:r>
          </a:p>
        </p:txBody>
      </p:sp>
      <p:graphicFrame>
        <p:nvGraphicFramePr>
          <p:cNvPr id="30823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6989763" y="5684838"/>
          <a:ext cx="24447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2" name="Equation" r:id="rId4" imgW="139680" imgH="126720" progId="Equation.3">
                  <p:embed/>
                </p:oleObj>
              </mc:Choice>
              <mc:Fallback>
                <p:oleObj name="Equation" r:id="rId4" imgW="139680" imgH="126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9763" y="5684838"/>
                        <a:ext cx="244475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2" name="Rectangle 8"/>
          <p:cNvSpPr>
            <a:spLocks noChangeArrowheads="1"/>
          </p:cNvSpPr>
          <p:nvPr/>
        </p:nvSpPr>
        <p:spPr bwMode="auto">
          <a:xfrm>
            <a:off x="6653213" y="5553075"/>
            <a:ext cx="2332037" cy="9794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2418735" y="4454013"/>
            <a:ext cx="545691" cy="516193"/>
          </a:xfrm>
          <a:prstGeom prst="rect">
            <a:avLst/>
          </a:pr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se">
  <a:themeElements>
    <a:clrScheme name="Asse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s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Ass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3056</TotalTime>
  <Words>1157</Words>
  <Application>Microsoft Office PowerPoint</Application>
  <PresentationFormat>Presentazione su schermo (4:3)</PresentationFormat>
  <Paragraphs>226</Paragraphs>
  <Slides>36</Slides>
  <Notes>16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5" baseType="lpstr">
      <vt:lpstr>Arial</vt:lpstr>
      <vt:lpstr>Constantia</vt:lpstr>
      <vt:lpstr>Lucida Sans</vt:lpstr>
      <vt:lpstr>Symbol</vt:lpstr>
      <vt:lpstr>Times New Roman</vt:lpstr>
      <vt:lpstr>Wingdings</vt:lpstr>
      <vt:lpstr>ヒラギノ角ゴ Pro W3</vt:lpstr>
      <vt:lpstr>Asse</vt:lpstr>
      <vt:lpstr>Equation</vt:lpstr>
      <vt:lpstr>Cogenerazione e trigenerazione:</vt:lpstr>
      <vt:lpstr>Sistemi Tri-generativi</vt:lpstr>
      <vt:lpstr>Sistemi Tri-generativi</vt:lpstr>
      <vt:lpstr>Macchine frigo ad assorbimento</vt:lpstr>
      <vt:lpstr>Macchine frigo ad assorbimento</vt:lpstr>
      <vt:lpstr>Macchine frigo ad assorbimento</vt:lpstr>
      <vt:lpstr>Abaco di Bosnjacovic </vt:lpstr>
      <vt:lpstr>Abaco di Bosnjacovic </vt:lpstr>
      <vt:lpstr>Macchine frigo ad assorbimento con recupero interno di calore</vt:lpstr>
      <vt:lpstr>Macchine frigo ad assorbimento</vt:lpstr>
      <vt:lpstr>Assorbitori a doppio effetto</vt:lpstr>
      <vt:lpstr>Assorbitori a doppio effetto</vt:lpstr>
      <vt:lpstr>Sistemi solar cooling ad assorbimento</vt:lpstr>
      <vt:lpstr>Sistemi solar cooling ad assorbimento</vt:lpstr>
      <vt:lpstr>Sistemi ad assorbimento con RES</vt:lpstr>
      <vt:lpstr>Sistemi Tri-generativi con mTG</vt:lpstr>
      <vt:lpstr>Un esempio di Tri-generazione</vt:lpstr>
      <vt:lpstr>Possibili impieghi della trigenerazione</vt:lpstr>
      <vt:lpstr>Cogenerazione e trigenerazione</vt:lpstr>
      <vt:lpstr>Variabilità dei carichi delle utenze durante la giornata - tipo</vt:lpstr>
      <vt:lpstr>Esempio di studio di pre-fattibilità per una struttura aeroportuale</vt:lpstr>
      <vt:lpstr>Esempio di studio di pre-fattibilità per una struttura aeroportuale</vt:lpstr>
      <vt:lpstr>Esempio di studio di pre-fattibilità per una struttura aeroportuale</vt:lpstr>
      <vt:lpstr>Esempio di studio di pre-fattibilità per una struttura aeroportuale</vt:lpstr>
      <vt:lpstr>Sintesi di sistemi di cogenerazione distribuita e teleriscaldamento</vt:lpstr>
      <vt:lpstr>Sintesi di sistemi di cogenerazione distribuita e teleriscaldamento</vt:lpstr>
      <vt:lpstr>Sintesi di sistemi di cogenerazione distribuita e teleriscaldamento</vt:lpstr>
      <vt:lpstr>Sintesi di sistemi di cogenerazione distribuita e teleriscaldamento</vt:lpstr>
      <vt:lpstr>Sintesi di sistemi di cogenerazione distribuita e teleriscaldamento</vt:lpstr>
      <vt:lpstr>Presentazione standard di PowerPoint</vt:lpstr>
      <vt:lpstr>Sintesi di sistemi di cogenerazione distribuita e teleriscaldamento</vt:lpstr>
      <vt:lpstr>Sintesi di sistemi di cogenerazione distribuita e teleriscaldamento</vt:lpstr>
      <vt:lpstr>Integrazione di CHP con macchine ad assorbimento e reti di tele-raffrescamento</vt:lpstr>
      <vt:lpstr>Presentazione standard di PowerPoint</vt:lpstr>
      <vt:lpstr>Presentazione standard di PowerPoint</vt:lpstr>
      <vt:lpstr>Presentazione standard di PowerPoint</vt:lpstr>
    </vt:vector>
  </TitlesOfParts>
  <Company>Università di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Mauro Reini</dc:creator>
  <cp:lastModifiedBy>Mauro Reini</cp:lastModifiedBy>
  <cp:revision>319</cp:revision>
  <dcterms:created xsi:type="dcterms:W3CDTF">2007-03-26T14:58:16Z</dcterms:created>
  <dcterms:modified xsi:type="dcterms:W3CDTF">2018-04-10T14:58:33Z</dcterms:modified>
</cp:coreProperties>
</file>