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2" r:id="rId1"/>
    <p:sldMasterId id="2147483654" r:id="rId2"/>
    <p:sldMasterId id="2147483672" r:id="rId3"/>
    <p:sldMasterId id="2147483670" r:id="rId4"/>
    <p:sldMasterId id="2147483658" r:id="rId5"/>
    <p:sldMasterId id="2147483751" r:id="rId6"/>
  </p:sldMasterIdLst>
  <p:notesMasterIdLst>
    <p:notesMasterId r:id="rId55"/>
  </p:notesMasterIdLst>
  <p:handoutMasterIdLst>
    <p:handoutMasterId r:id="rId56"/>
  </p:handoutMasterIdLst>
  <p:sldIdLst>
    <p:sldId id="256" r:id="rId7"/>
    <p:sldId id="257" r:id="rId8"/>
    <p:sldId id="259" r:id="rId9"/>
    <p:sldId id="260" r:id="rId10"/>
    <p:sldId id="263" r:id="rId11"/>
    <p:sldId id="262" r:id="rId12"/>
    <p:sldId id="265" r:id="rId13"/>
    <p:sldId id="266" r:id="rId14"/>
    <p:sldId id="264" r:id="rId15"/>
    <p:sldId id="275" r:id="rId16"/>
    <p:sldId id="269" r:id="rId17"/>
    <p:sldId id="267" r:id="rId18"/>
    <p:sldId id="268" r:id="rId19"/>
    <p:sldId id="271" r:id="rId20"/>
    <p:sldId id="272" r:id="rId21"/>
    <p:sldId id="274" r:id="rId22"/>
    <p:sldId id="281" r:id="rId23"/>
    <p:sldId id="273" r:id="rId24"/>
    <p:sldId id="277" r:id="rId25"/>
    <p:sldId id="288" r:id="rId26"/>
    <p:sldId id="287" r:id="rId27"/>
    <p:sldId id="289" r:id="rId28"/>
    <p:sldId id="279" r:id="rId29"/>
    <p:sldId id="307" r:id="rId30"/>
    <p:sldId id="276" r:id="rId31"/>
    <p:sldId id="308" r:id="rId32"/>
    <p:sldId id="282" r:id="rId33"/>
    <p:sldId id="290" r:id="rId34"/>
    <p:sldId id="280" r:id="rId35"/>
    <p:sldId id="291" r:id="rId36"/>
    <p:sldId id="292" r:id="rId37"/>
    <p:sldId id="293" r:id="rId38"/>
    <p:sldId id="294" r:id="rId39"/>
    <p:sldId id="295" r:id="rId40"/>
    <p:sldId id="297" r:id="rId41"/>
    <p:sldId id="298" r:id="rId42"/>
    <p:sldId id="299" r:id="rId43"/>
    <p:sldId id="304" r:id="rId44"/>
    <p:sldId id="303" r:id="rId45"/>
    <p:sldId id="305" r:id="rId46"/>
    <p:sldId id="300" r:id="rId47"/>
    <p:sldId id="302" r:id="rId48"/>
    <p:sldId id="296" r:id="rId49"/>
    <p:sldId id="306" r:id="rId50"/>
    <p:sldId id="258" r:id="rId51"/>
    <p:sldId id="301" r:id="rId52"/>
    <p:sldId id="309" r:id="rId53"/>
    <p:sldId id="261" r:id="rId54"/>
  </p:sldIdLst>
  <p:sldSz cx="36456938" cy="28025725"/>
  <p:notesSz cx="9144000" cy="6858000"/>
  <p:defaultTextStyle>
    <a:defPPr marL="0" marR="0" indent="0" algn="l" defTabSz="882962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65267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9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0741" algn="ctr" defTabSz="165267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9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41479" algn="ctr" defTabSz="165267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9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62220" algn="ctr" defTabSz="165267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9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882962" algn="ctr" defTabSz="165267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9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03699" algn="ctr" defTabSz="165267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9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24441" algn="ctr" defTabSz="165267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9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545182" algn="ctr" defTabSz="165267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9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765920" algn="ctr" defTabSz="165267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9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8827">
          <p15:clr>
            <a:srgbClr val="A4A3A4"/>
          </p15:clr>
        </p15:guide>
        <p15:guide id="2" pos="114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scaleToFitPaper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854"/>
    <a:srgbClr val="0B60AC"/>
    <a:srgbClr val="0A5CCD"/>
    <a:srgbClr val="1282CD"/>
    <a:srgbClr val="004479"/>
    <a:srgbClr val="00B0F0"/>
    <a:srgbClr val="022453"/>
    <a:srgbClr val="38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38D5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38D5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B8B8B8"/>
              </a:solidFill>
              <a:prstDash val="solid"/>
              <a:miter lim="400000"/>
            </a:ln>
          </a:left>
          <a:right>
            <a:ln w="254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B8B8B8"/>
              </a:solidFill>
              <a:prstDash val="solid"/>
              <a:miter lim="400000"/>
            </a:ln>
          </a:top>
          <a:bottom>
            <a:ln w="25400" cap="flat">
              <a:solidFill>
                <a:srgbClr val="B8B8B8"/>
              </a:solidFill>
              <a:prstDash val="solid"/>
              <a:miter lim="400000"/>
            </a:ln>
          </a:bottom>
          <a:insideH>
            <a:ln w="25400" cap="flat">
              <a:solidFill>
                <a:srgbClr val="B8B8B8"/>
              </a:solidFill>
              <a:prstDash val="solid"/>
              <a:miter lim="400000"/>
            </a:ln>
          </a:insideH>
          <a:insideV>
            <a:ln w="254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06060"/>
              </a:solidFill>
              <a:prstDash val="solid"/>
              <a:miter lim="400000"/>
            </a:ln>
          </a:left>
          <a:right>
            <a:ln w="254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25400" cap="flat">
              <a:solidFill>
                <a:srgbClr val="606060"/>
              </a:solidFill>
              <a:prstDash val="solid"/>
              <a:miter lim="400000"/>
            </a:ln>
          </a:bottom>
          <a:insideH>
            <a:ln w="25400" cap="flat">
              <a:solidFill>
                <a:srgbClr val="606060"/>
              </a:solidFill>
              <a:prstDash val="solid"/>
              <a:miter lim="400000"/>
            </a:ln>
          </a:insideH>
          <a:insideV>
            <a:ln w="254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606060"/>
              </a:solidFill>
              <a:prstDash val="solid"/>
              <a:miter lim="400000"/>
            </a:ln>
          </a:left>
          <a:right>
            <a:ln w="25400" cap="flat">
              <a:solidFill>
                <a:srgbClr val="606060"/>
              </a:solidFill>
              <a:prstDash val="solid"/>
              <a:miter lim="400000"/>
            </a:ln>
          </a:right>
          <a:top>
            <a:ln w="63500" cap="flat">
              <a:solidFill>
                <a:srgbClr val="606060"/>
              </a:solidFill>
              <a:prstDash val="solid"/>
              <a:miter lim="400000"/>
            </a:ln>
          </a:top>
          <a:bottom>
            <a:ln w="25400" cap="flat">
              <a:solidFill>
                <a:srgbClr val="606060"/>
              </a:solidFill>
              <a:prstDash val="solid"/>
              <a:miter lim="400000"/>
            </a:ln>
          </a:bottom>
          <a:insideH>
            <a:ln w="25400" cap="flat">
              <a:solidFill>
                <a:srgbClr val="606060"/>
              </a:solidFill>
              <a:prstDash val="solid"/>
              <a:miter lim="400000"/>
            </a:ln>
          </a:insideH>
          <a:insideV>
            <a:ln w="254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25400" cap="flat">
              <a:solidFill>
                <a:srgbClr val="606060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5D5D5D"/>
              </a:solidFill>
              <a:prstDash val="solid"/>
              <a:miter lim="400000"/>
            </a:ln>
          </a:left>
          <a:right>
            <a:ln w="25400" cap="flat">
              <a:solidFill>
                <a:srgbClr val="5D5D5D"/>
              </a:solidFill>
              <a:prstDash val="solid"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25400" cap="flat">
              <a:solidFill>
                <a:srgbClr val="5D5D5D"/>
              </a:solidFill>
              <a:prstDash val="solid"/>
              <a:miter lim="400000"/>
            </a:ln>
          </a:bottom>
          <a:insideH>
            <a:ln w="25400" cap="flat">
              <a:solidFill>
                <a:srgbClr val="5D5D5D"/>
              </a:solidFill>
              <a:prstDash val="solid"/>
              <a:miter lim="400000"/>
            </a:ln>
          </a:insideH>
          <a:insideV>
            <a:ln w="254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5D5D5D"/>
              </a:solidFill>
              <a:prstDash val="solid"/>
              <a:miter lim="400000"/>
            </a:ln>
          </a:left>
          <a:right>
            <a:ln w="25400" cap="flat">
              <a:solidFill>
                <a:srgbClr val="5D5D5D"/>
              </a:solidFill>
              <a:prstDash val="solid"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25400" cap="flat">
              <a:solidFill>
                <a:srgbClr val="5D5D5D"/>
              </a:solidFill>
              <a:prstDash val="solid"/>
              <a:miter lim="400000"/>
            </a:ln>
          </a:bottom>
          <a:insideH>
            <a:ln w="25400" cap="flat">
              <a:solidFill>
                <a:srgbClr val="5D5D5D"/>
              </a:solidFill>
              <a:prstDash val="solid"/>
              <a:miter lim="400000"/>
            </a:ln>
          </a:insideH>
          <a:insideV>
            <a:ln w="254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5D5D5D"/>
              </a:solidFill>
              <a:prstDash val="solid"/>
              <a:miter lim="400000"/>
            </a:ln>
          </a:left>
          <a:right>
            <a:ln w="25400" cap="flat">
              <a:solidFill>
                <a:srgbClr val="5D5D5D"/>
              </a:solidFill>
              <a:prstDash val="solid"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25400" cap="flat">
              <a:solidFill>
                <a:srgbClr val="5D5D5D"/>
              </a:solidFill>
              <a:prstDash val="solid"/>
              <a:miter lim="400000"/>
            </a:ln>
          </a:bottom>
          <a:insideH>
            <a:ln w="25400" cap="flat">
              <a:solidFill>
                <a:srgbClr val="5D5D5D"/>
              </a:solidFill>
              <a:prstDash val="solid"/>
              <a:miter lim="400000"/>
            </a:ln>
          </a:insideH>
          <a:insideV>
            <a:ln w="254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A6AAA9"/>
              </a:solidFill>
              <a:prstDash val="solid"/>
              <a:miter lim="400000"/>
            </a:ln>
          </a:left>
          <a:right>
            <a:ln w="254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A6AAA9"/>
              </a:solidFill>
              <a:prstDash val="solid"/>
              <a:miter lim="400000"/>
            </a:ln>
          </a:top>
          <a:bottom>
            <a:ln w="25400" cap="flat">
              <a:solidFill>
                <a:srgbClr val="A6AAA9"/>
              </a:solidFill>
              <a:prstDash val="solid"/>
              <a:miter lim="400000"/>
            </a:ln>
          </a:bottom>
          <a:insideH>
            <a:ln w="25400" cap="flat">
              <a:solidFill>
                <a:srgbClr val="A6AAA9"/>
              </a:solidFill>
              <a:prstDash val="solid"/>
              <a:miter lim="400000"/>
            </a:ln>
          </a:insideH>
          <a:insideV>
            <a:ln w="254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38D5FF"/>
      </a:tcTxStyle>
      <a:tcStyle>
        <a:tcBdr>
          <a:left>
            <a:ln w="25400" cap="flat">
              <a:solidFill>
                <a:srgbClr val="A6AAA9"/>
              </a:solidFill>
              <a:prstDash val="solid"/>
              <a:miter lim="400000"/>
            </a:ln>
          </a:left>
          <a:right>
            <a:ln w="254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A6AAA9"/>
              </a:solidFill>
              <a:prstDash val="solid"/>
              <a:miter lim="400000"/>
            </a:ln>
          </a:top>
          <a:bottom>
            <a:ln w="25400" cap="flat">
              <a:solidFill>
                <a:srgbClr val="A6AAA9"/>
              </a:solidFill>
              <a:prstDash val="solid"/>
              <a:miter lim="400000"/>
            </a:ln>
          </a:bottom>
          <a:insideH>
            <a:ln w="25400" cap="flat">
              <a:solidFill>
                <a:srgbClr val="A6AAA9"/>
              </a:solidFill>
              <a:prstDash val="solid"/>
              <a:miter lim="400000"/>
            </a:ln>
          </a:insideH>
          <a:insideV>
            <a:ln w="254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38D5FF"/>
      </a:tcTxStyle>
      <a:tcStyle>
        <a:tcBdr>
          <a:left>
            <a:ln w="25400" cap="flat">
              <a:solidFill>
                <a:srgbClr val="A6AAA9"/>
              </a:solidFill>
              <a:prstDash val="solid"/>
              <a:miter lim="400000"/>
            </a:ln>
          </a:left>
          <a:right>
            <a:ln w="254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A6AAA9"/>
              </a:solidFill>
              <a:prstDash val="solid"/>
              <a:miter lim="400000"/>
            </a:ln>
          </a:top>
          <a:bottom>
            <a:ln w="25400" cap="flat">
              <a:solidFill>
                <a:srgbClr val="A6AAA9"/>
              </a:solidFill>
              <a:prstDash val="solid"/>
              <a:miter lim="400000"/>
            </a:ln>
          </a:bottom>
          <a:insideH>
            <a:ln w="25400" cap="flat">
              <a:solidFill>
                <a:srgbClr val="A6AAA9"/>
              </a:solidFill>
              <a:prstDash val="solid"/>
              <a:miter lim="400000"/>
            </a:ln>
          </a:insideH>
          <a:insideV>
            <a:ln w="254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38D5FF"/>
      </a:tcTxStyle>
      <a:tcStyle>
        <a:tcBdr>
          <a:left>
            <a:ln w="25400" cap="flat">
              <a:solidFill>
                <a:srgbClr val="A6AAA9"/>
              </a:solidFill>
              <a:prstDash val="solid"/>
              <a:miter lim="400000"/>
            </a:ln>
          </a:left>
          <a:right>
            <a:ln w="254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A6AAA9"/>
              </a:solidFill>
              <a:prstDash val="solid"/>
              <a:miter lim="400000"/>
            </a:ln>
          </a:top>
          <a:bottom>
            <a:ln w="25400" cap="flat">
              <a:solidFill>
                <a:srgbClr val="A6AAA9"/>
              </a:solidFill>
              <a:prstDash val="solid"/>
              <a:miter lim="400000"/>
            </a:ln>
          </a:bottom>
          <a:insideH>
            <a:ln w="25400" cap="flat">
              <a:solidFill>
                <a:srgbClr val="A6AAA9"/>
              </a:solidFill>
              <a:prstDash val="solid"/>
              <a:miter lim="400000"/>
            </a:ln>
          </a:insideH>
          <a:insideV>
            <a:ln w="254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38D5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38D5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38D5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 autoAdjust="0"/>
    <p:restoredTop sz="94683"/>
  </p:normalViewPr>
  <p:slideViewPr>
    <p:cSldViewPr snapToGrid="0" snapToObjects="1">
      <p:cViewPr varScale="1">
        <p:scale>
          <a:sx n="24" d="100"/>
          <a:sy n="24" d="100"/>
        </p:scale>
        <p:origin x="974" y="86"/>
      </p:cViewPr>
      <p:guideLst>
        <p:guide orient="horz" pos="8827"/>
        <p:guide pos="114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41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it-IT"/>
              <a:t>07 02 2018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846B8-0DE8-8945-B935-5C7CE22FCF5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431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 noRot="1" noChangeAspect="1"/>
          </p:cNvSpPr>
          <p:nvPr>
            <p:ph type="sldImg"/>
          </p:nvPr>
        </p:nvSpPr>
        <p:spPr>
          <a:xfrm>
            <a:off x="2898775" y="514350"/>
            <a:ext cx="3346450" cy="25717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sz="quarter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69231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defTabSz="441479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1pPr>
    <a:lvl2pPr indent="220741" defTabSz="441479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2pPr>
    <a:lvl3pPr indent="441479" defTabSz="441479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3pPr>
    <a:lvl4pPr indent="662220" defTabSz="441479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4pPr>
    <a:lvl5pPr indent="882962" defTabSz="441479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5pPr>
    <a:lvl6pPr indent="1103699" defTabSz="441479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6pPr>
    <a:lvl7pPr indent="1324441" defTabSz="441479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7pPr>
    <a:lvl8pPr indent="1545182" defTabSz="441479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8pPr>
    <a:lvl9pPr indent="1765920" defTabSz="441479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466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MT grig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Testo"/>
          <p:cNvSpPr txBox="1">
            <a:spLocks noGrp="1"/>
          </p:cNvSpPr>
          <p:nvPr>
            <p:ph type="title"/>
          </p:nvPr>
        </p:nvSpPr>
        <p:spPr>
          <a:xfrm>
            <a:off x="972187" y="3874708"/>
            <a:ext cx="29336444" cy="5756369"/>
          </a:xfrm>
          <a:prstGeom prst="rect">
            <a:avLst/>
          </a:prstGeom>
          <a:ln w="254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43716" tIns="143716" rIns="143716" bIns="143716">
            <a:normAutofit/>
          </a:bodyPr>
          <a:lstStyle/>
          <a:p>
            <a:r>
              <a:rPr dirty="0"/>
              <a:t>Titolo Testo</a:t>
            </a:r>
            <a:r>
              <a:rPr lang="it-IT" dirty="0"/>
              <a:t> Titolo </a:t>
            </a:r>
            <a:r>
              <a:rPr lang="it-IT" dirty="0" err="1"/>
              <a:t>TestoTitolo</a:t>
            </a:r>
            <a:r>
              <a:rPr lang="it-IT" dirty="0"/>
              <a:t> Testo Titolo Testo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26944685" y="0"/>
            <a:ext cx="8507412" cy="3273902"/>
          </a:xfrm>
          <a:prstGeom prst="rect">
            <a:avLst/>
          </a:prstGeom>
        </p:spPr>
        <p:txBody>
          <a:bodyPr anchor="ctr" anchorCtr="0"/>
          <a:lstStyle>
            <a:lvl1pPr algn="r">
              <a:lnSpc>
                <a:spcPct val="100000"/>
              </a:lnSpc>
              <a:defRPr sz="4000" b="0">
                <a:latin typeface="Fira Sans Regular"/>
                <a:cs typeface="Fira Sans Regular"/>
              </a:defRPr>
            </a:lvl1pPr>
          </a:lstStyle>
          <a:p>
            <a:fld id="{6FD6C64D-F30E-D540-94E5-DC897C45F7CF}" type="datetimeFigureOut">
              <a:rPr lang="en-US" smtClean="0"/>
              <a:pPr/>
              <a:t>4/4/2018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196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9847" y="18009126"/>
            <a:ext cx="30988397" cy="5566220"/>
          </a:xfrm>
        </p:spPr>
        <p:txBody>
          <a:bodyPr anchor="t"/>
          <a:lstStyle>
            <a:lvl1pPr algn="l">
              <a:defRPr sz="161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9847" y="11878500"/>
            <a:ext cx="30988397" cy="6130625"/>
          </a:xfrm>
        </p:spPr>
        <p:txBody>
          <a:bodyPr anchor="b"/>
          <a:lstStyle>
            <a:lvl1pPr marL="0" indent="0">
              <a:buNone/>
              <a:defRPr sz="8100">
                <a:solidFill>
                  <a:schemeClr val="tx1">
                    <a:tint val="75000"/>
                  </a:schemeClr>
                </a:solidFill>
              </a:defRPr>
            </a:lvl1pPr>
            <a:lvl2pPr marL="1842333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2pPr>
            <a:lvl3pPr marL="368466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3pPr>
            <a:lvl4pPr marL="5526999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4pPr>
            <a:lvl5pPr marL="7369332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5pPr>
            <a:lvl6pPr marL="9211666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6pPr>
            <a:lvl7pPr marL="11053999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7pPr>
            <a:lvl8pPr marL="12896332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8pPr>
            <a:lvl9pPr marL="14738665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C64D-F30E-D540-94E5-DC897C45F7CF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3F3F81-8D30-9A4C-862F-5100853F019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59082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2847" y="6539338"/>
            <a:ext cx="16101814" cy="18495683"/>
          </a:xfrm>
        </p:spPr>
        <p:txBody>
          <a:bodyPr/>
          <a:lstStyle>
            <a:lvl1pPr>
              <a:defRPr sz="11300"/>
            </a:lvl1pPr>
            <a:lvl2pPr>
              <a:defRPr sz="9700"/>
            </a:lvl2pPr>
            <a:lvl3pPr>
              <a:defRPr sz="81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32277" y="6539338"/>
            <a:ext cx="16101814" cy="18495683"/>
          </a:xfrm>
        </p:spPr>
        <p:txBody>
          <a:bodyPr/>
          <a:lstStyle>
            <a:lvl1pPr>
              <a:defRPr sz="11300"/>
            </a:lvl1pPr>
            <a:lvl2pPr>
              <a:defRPr sz="9700"/>
            </a:lvl2pPr>
            <a:lvl3pPr>
              <a:defRPr sz="81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C64D-F30E-D540-94E5-DC897C45F7CF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3F3F81-8D30-9A4C-862F-5100853F019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228462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2847" y="6273353"/>
            <a:ext cx="16108146" cy="2614435"/>
          </a:xfrm>
        </p:spPr>
        <p:txBody>
          <a:bodyPr anchor="b"/>
          <a:lstStyle>
            <a:lvl1pPr marL="0" indent="0">
              <a:buNone/>
              <a:defRPr sz="9700" b="1"/>
            </a:lvl1pPr>
            <a:lvl2pPr marL="1842333" indent="0">
              <a:buNone/>
              <a:defRPr sz="8100" b="1"/>
            </a:lvl2pPr>
            <a:lvl3pPr marL="3684666" indent="0">
              <a:buNone/>
              <a:defRPr sz="7300" b="1"/>
            </a:lvl3pPr>
            <a:lvl4pPr marL="5526999" indent="0">
              <a:buNone/>
              <a:defRPr sz="6400" b="1"/>
            </a:lvl4pPr>
            <a:lvl5pPr marL="7369332" indent="0">
              <a:buNone/>
              <a:defRPr sz="6400" b="1"/>
            </a:lvl5pPr>
            <a:lvl6pPr marL="9211666" indent="0">
              <a:buNone/>
              <a:defRPr sz="6400" b="1"/>
            </a:lvl6pPr>
            <a:lvl7pPr marL="11053999" indent="0">
              <a:buNone/>
              <a:defRPr sz="6400" b="1"/>
            </a:lvl7pPr>
            <a:lvl8pPr marL="12896332" indent="0">
              <a:buNone/>
              <a:defRPr sz="6400" b="1"/>
            </a:lvl8pPr>
            <a:lvl9pPr marL="14738665" indent="0">
              <a:buNone/>
              <a:defRPr sz="64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2847" y="8887788"/>
            <a:ext cx="16108146" cy="16147231"/>
          </a:xfrm>
        </p:spPr>
        <p:txBody>
          <a:bodyPr/>
          <a:lstStyle>
            <a:lvl1pPr>
              <a:defRPr sz="9700"/>
            </a:lvl1pPr>
            <a:lvl2pPr>
              <a:defRPr sz="8100"/>
            </a:lvl2pPr>
            <a:lvl3pPr>
              <a:defRPr sz="730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19620" y="6273353"/>
            <a:ext cx="16114473" cy="2614435"/>
          </a:xfrm>
        </p:spPr>
        <p:txBody>
          <a:bodyPr anchor="b"/>
          <a:lstStyle>
            <a:lvl1pPr marL="0" indent="0">
              <a:buNone/>
              <a:defRPr sz="9700" b="1"/>
            </a:lvl1pPr>
            <a:lvl2pPr marL="1842333" indent="0">
              <a:buNone/>
              <a:defRPr sz="8100" b="1"/>
            </a:lvl2pPr>
            <a:lvl3pPr marL="3684666" indent="0">
              <a:buNone/>
              <a:defRPr sz="7300" b="1"/>
            </a:lvl3pPr>
            <a:lvl4pPr marL="5526999" indent="0">
              <a:buNone/>
              <a:defRPr sz="6400" b="1"/>
            </a:lvl4pPr>
            <a:lvl5pPr marL="7369332" indent="0">
              <a:buNone/>
              <a:defRPr sz="6400" b="1"/>
            </a:lvl5pPr>
            <a:lvl6pPr marL="9211666" indent="0">
              <a:buNone/>
              <a:defRPr sz="6400" b="1"/>
            </a:lvl6pPr>
            <a:lvl7pPr marL="11053999" indent="0">
              <a:buNone/>
              <a:defRPr sz="6400" b="1"/>
            </a:lvl7pPr>
            <a:lvl8pPr marL="12896332" indent="0">
              <a:buNone/>
              <a:defRPr sz="6400" b="1"/>
            </a:lvl8pPr>
            <a:lvl9pPr marL="14738665" indent="0">
              <a:buNone/>
              <a:defRPr sz="64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19620" y="8887788"/>
            <a:ext cx="16114473" cy="16147231"/>
          </a:xfrm>
        </p:spPr>
        <p:txBody>
          <a:bodyPr/>
          <a:lstStyle>
            <a:lvl1pPr>
              <a:defRPr sz="9700"/>
            </a:lvl1pPr>
            <a:lvl2pPr>
              <a:defRPr sz="8100"/>
            </a:lvl2pPr>
            <a:lvl3pPr>
              <a:defRPr sz="730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C64D-F30E-D540-94E5-DC897C45F7CF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3F3F81-8D30-9A4C-862F-5100853F019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16728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C64D-F30E-D540-94E5-DC897C45F7CF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3F3F81-8D30-9A4C-862F-5100853F019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37563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C64D-F30E-D540-94E5-DC897C45F7CF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3F3F81-8D30-9A4C-862F-5100853F019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912075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849" y="1115839"/>
            <a:ext cx="11994081" cy="4748803"/>
          </a:xfrm>
        </p:spPr>
        <p:txBody>
          <a:bodyPr anchor="b"/>
          <a:lstStyle>
            <a:lvl1pPr algn="l">
              <a:defRPr sz="81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53650" y="1115841"/>
            <a:ext cx="20380441" cy="23919180"/>
          </a:xfrm>
        </p:spPr>
        <p:txBody>
          <a:bodyPr/>
          <a:lstStyle>
            <a:lvl1pPr>
              <a:defRPr sz="12900"/>
            </a:lvl1pPr>
            <a:lvl2pPr>
              <a:defRPr sz="11300"/>
            </a:lvl2pPr>
            <a:lvl3pPr>
              <a:defRPr sz="97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2849" y="5864645"/>
            <a:ext cx="11994081" cy="19170376"/>
          </a:xfrm>
        </p:spPr>
        <p:txBody>
          <a:bodyPr/>
          <a:lstStyle>
            <a:lvl1pPr marL="0" indent="0">
              <a:buNone/>
              <a:defRPr sz="5600"/>
            </a:lvl1pPr>
            <a:lvl2pPr marL="1842333" indent="0">
              <a:buNone/>
              <a:defRPr sz="4800"/>
            </a:lvl2pPr>
            <a:lvl3pPr marL="3684666" indent="0">
              <a:buNone/>
              <a:defRPr sz="4000"/>
            </a:lvl3pPr>
            <a:lvl4pPr marL="5526999" indent="0">
              <a:buNone/>
              <a:defRPr sz="3600"/>
            </a:lvl4pPr>
            <a:lvl5pPr marL="7369332" indent="0">
              <a:buNone/>
              <a:defRPr sz="3600"/>
            </a:lvl5pPr>
            <a:lvl6pPr marL="9211666" indent="0">
              <a:buNone/>
              <a:defRPr sz="3600"/>
            </a:lvl6pPr>
            <a:lvl7pPr marL="11053999" indent="0">
              <a:buNone/>
              <a:defRPr sz="3600"/>
            </a:lvl7pPr>
            <a:lvl8pPr marL="12896332" indent="0">
              <a:buNone/>
              <a:defRPr sz="3600"/>
            </a:lvl8pPr>
            <a:lvl9pPr marL="14738665" indent="0">
              <a:buNone/>
              <a:defRPr sz="36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C64D-F30E-D540-94E5-DC897C45F7CF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3F3F81-8D30-9A4C-862F-5100853F019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389787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5815" y="19618007"/>
            <a:ext cx="21874163" cy="2316017"/>
          </a:xfrm>
        </p:spPr>
        <p:txBody>
          <a:bodyPr anchor="b"/>
          <a:lstStyle>
            <a:lvl1pPr algn="l">
              <a:defRPr sz="81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45815" y="2504150"/>
            <a:ext cx="21874163" cy="16815435"/>
          </a:xfrm>
        </p:spPr>
        <p:txBody>
          <a:bodyPr/>
          <a:lstStyle>
            <a:lvl1pPr marL="0" indent="0">
              <a:buNone/>
              <a:defRPr sz="12900"/>
            </a:lvl1pPr>
            <a:lvl2pPr marL="1842333" indent="0">
              <a:buNone/>
              <a:defRPr sz="11300"/>
            </a:lvl2pPr>
            <a:lvl3pPr marL="3684666" indent="0">
              <a:buNone/>
              <a:defRPr sz="9700"/>
            </a:lvl3pPr>
            <a:lvl4pPr marL="5526999" indent="0">
              <a:buNone/>
              <a:defRPr sz="8100"/>
            </a:lvl4pPr>
            <a:lvl5pPr marL="7369332" indent="0">
              <a:buNone/>
              <a:defRPr sz="8100"/>
            </a:lvl5pPr>
            <a:lvl6pPr marL="9211666" indent="0">
              <a:buNone/>
              <a:defRPr sz="8100"/>
            </a:lvl6pPr>
            <a:lvl7pPr marL="11053999" indent="0">
              <a:buNone/>
              <a:defRPr sz="8100"/>
            </a:lvl7pPr>
            <a:lvl8pPr marL="12896332" indent="0">
              <a:buNone/>
              <a:defRPr sz="8100"/>
            </a:lvl8pPr>
            <a:lvl9pPr marL="14738665" indent="0">
              <a:buNone/>
              <a:defRPr sz="8100"/>
            </a:lvl9pPr>
          </a:lstStyle>
          <a:p>
            <a:r>
              <a:rPr lang="it-IT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45815" y="21934024"/>
            <a:ext cx="21874163" cy="3289128"/>
          </a:xfrm>
        </p:spPr>
        <p:txBody>
          <a:bodyPr/>
          <a:lstStyle>
            <a:lvl1pPr marL="0" indent="0">
              <a:buNone/>
              <a:defRPr sz="5600"/>
            </a:lvl1pPr>
            <a:lvl2pPr marL="1842333" indent="0">
              <a:buNone/>
              <a:defRPr sz="4800"/>
            </a:lvl2pPr>
            <a:lvl3pPr marL="3684666" indent="0">
              <a:buNone/>
              <a:defRPr sz="4000"/>
            </a:lvl3pPr>
            <a:lvl4pPr marL="5526999" indent="0">
              <a:buNone/>
              <a:defRPr sz="3600"/>
            </a:lvl4pPr>
            <a:lvl5pPr marL="7369332" indent="0">
              <a:buNone/>
              <a:defRPr sz="3600"/>
            </a:lvl5pPr>
            <a:lvl6pPr marL="9211666" indent="0">
              <a:buNone/>
              <a:defRPr sz="3600"/>
            </a:lvl6pPr>
            <a:lvl7pPr marL="11053999" indent="0">
              <a:buNone/>
              <a:defRPr sz="3600"/>
            </a:lvl7pPr>
            <a:lvl8pPr marL="12896332" indent="0">
              <a:buNone/>
              <a:defRPr sz="3600"/>
            </a:lvl8pPr>
            <a:lvl9pPr marL="14738665" indent="0">
              <a:buNone/>
              <a:defRPr sz="36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C64D-F30E-D540-94E5-DC897C45F7CF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3F3F81-8D30-9A4C-862F-5100853F019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44272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C64D-F30E-D540-94E5-DC897C45F7CF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3F3F81-8D30-9A4C-862F-5100853F019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548375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431280" y="1122331"/>
            <a:ext cx="8202811" cy="23912690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2847" y="1122331"/>
            <a:ext cx="24000818" cy="23912690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C64D-F30E-D540-94E5-DC897C45F7CF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3F3F81-8D30-9A4C-862F-5100853F019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292210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MT grig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Test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aseline="0">
                <a:effectLst/>
              </a:defRPr>
            </a:lvl1pPr>
          </a:lstStyle>
          <a:p>
            <a:r>
              <a:rPr dirty="0"/>
              <a:t>Titolo Testo</a:t>
            </a:r>
            <a:r>
              <a:rPr lang="it-IT" dirty="0"/>
              <a:t> Titolo </a:t>
            </a:r>
            <a:r>
              <a:rPr lang="it-IT" dirty="0" err="1"/>
              <a:t>TestoTitolo</a:t>
            </a:r>
            <a:r>
              <a:rPr lang="it-IT" dirty="0"/>
              <a:t> Testo Titolo Testo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6944685" y="0"/>
            <a:ext cx="8507412" cy="3273902"/>
          </a:xfrm>
          <a:prstGeom prst="rect">
            <a:avLst/>
          </a:prstGeom>
        </p:spPr>
        <p:txBody>
          <a:bodyPr anchor="ctr" anchorCtr="0"/>
          <a:lstStyle>
            <a:lvl1pPr algn="r">
              <a:lnSpc>
                <a:spcPct val="100000"/>
              </a:lnSpc>
              <a:defRPr sz="4000" b="0">
                <a:latin typeface="Fira Sans Regular"/>
                <a:cs typeface="Fira Sans Regular"/>
              </a:defRPr>
            </a:lvl1pPr>
          </a:lstStyle>
          <a:p>
            <a:fld id="{6FD6C64D-F30E-D540-94E5-DC897C45F7CF}" type="datetimeFigureOut">
              <a:rPr lang="en-US" smtClean="0"/>
              <a:pPr/>
              <a:t>4/4/2018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MT bianc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Test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aseline="0">
                <a:effectLst/>
              </a:defRPr>
            </a:lvl1pPr>
          </a:lstStyle>
          <a:p>
            <a:r>
              <a:rPr dirty="0"/>
              <a:t>Titolo Testo</a:t>
            </a:r>
            <a:r>
              <a:rPr lang="it-IT" dirty="0"/>
              <a:t> Titolo </a:t>
            </a:r>
            <a:r>
              <a:rPr lang="it-IT" dirty="0" err="1"/>
              <a:t>TestoTitolo</a:t>
            </a:r>
            <a:r>
              <a:rPr lang="it-IT" dirty="0"/>
              <a:t> Testo Titolo Testo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6944685" y="0"/>
            <a:ext cx="8507412" cy="3273902"/>
          </a:xfrm>
          <a:prstGeom prst="rect">
            <a:avLst/>
          </a:prstGeom>
        </p:spPr>
        <p:txBody>
          <a:bodyPr anchor="ctr" anchorCtr="0"/>
          <a:lstStyle>
            <a:lvl1pPr algn="r">
              <a:lnSpc>
                <a:spcPct val="100000"/>
              </a:lnSpc>
              <a:defRPr sz="4000" b="0">
                <a:latin typeface="Fira Sans Regular"/>
                <a:cs typeface="Fira Sans Regular"/>
              </a:defRPr>
            </a:lvl1pPr>
          </a:lstStyle>
          <a:p>
            <a:fld id="{6FD6C64D-F30E-D540-94E5-DC897C45F7CF}" type="datetimeFigureOut">
              <a:rPr lang="en-US" smtClean="0"/>
              <a:pPr/>
              <a:t>4/4/2018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MT bianc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Testo"/>
          <p:cNvSpPr txBox="1">
            <a:spLocks noGrp="1"/>
          </p:cNvSpPr>
          <p:nvPr>
            <p:ph type="title"/>
          </p:nvPr>
        </p:nvSpPr>
        <p:spPr>
          <a:xfrm>
            <a:off x="972187" y="3874708"/>
            <a:ext cx="29336444" cy="5756369"/>
          </a:xfrm>
          <a:prstGeom prst="rect">
            <a:avLst/>
          </a:prstGeom>
          <a:ln w="254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43716" tIns="143716" rIns="143716" bIns="143716">
            <a:normAutofit/>
          </a:bodyPr>
          <a:lstStyle/>
          <a:p>
            <a:r>
              <a:rPr dirty="0"/>
              <a:t>Titolo Testo</a:t>
            </a:r>
            <a:r>
              <a:rPr lang="it-IT" dirty="0"/>
              <a:t> Titolo </a:t>
            </a:r>
            <a:r>
              <a:rPr lang="it-IT" dirty="0" err="1"/>
              <a:t>TestoTitolo</a:t>
            </a:r>
            <a:r>
              <a:rPr lang="it-IT" dirty="0"/>
              <a:t> Testo Titolo Testo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26944685" y="0"/>
            <a:ext cx="8507412" cy="3273902"/>
          </a:xfrm>
          <a:prstGeom prst="rect">
            <a:avLst/>
          </a:prstGeom>
        </p:spPr>
        <p:txBody>
          <a:bodyPr anchor="ctr" anchorCtr="0"/>
          <a:lstStyle>
            <a:lvl1pPr algn="r">
              <a:lnSpc>
                <a:spcPct val="100000"/>
              </a:lnSpc>
              <a:defRPr sz="4000" b="0">
                <a:latin typeface="Fira Sans Regular"/>
                <a:cs typeface="Fira Sans Regular"/>
              </a:defRPr>
            </a:lvl1pPr>
          </a:lstStyle>
          <a:p>
            <a:fld id="{6FD6C64D-F30E-D540-94E5-DC897C45F7CF}" type="datetimeFigureOut">
              <a:rPr lang="en-US" smtClean="0"/>
              <a:pPr/>
              <a:t>4/4/2018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196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Testo"/>
          <p:cNvSpPr txBox="1">
            <a:spLocks noGrp="1"/>
          </p:cNvSpPr>
          <p:nvPr>
            <p:ph type="title"/>
          </p:nvPr>
        </p:nvSpPr>
        <p:spPr>
          <a:xfrm>
            <a:off x="972187" y="3874708"/>
            <a:ext cx="29336444" cy="5756369"/>
          </a:xfrm>
          <a:prstGeom prst="rect">
            <a:avLst/>
          </a:prstGeom>
          <a:ln w="254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43716" tIns="143716" rIns="143716" bIns="143716">
            <a:normAutofit/>
          </a:bodyPr>
          <a:lstStyle/>
          <a:p>
            <a:r>
              <a:rPr dirty="0"/>
              <a:t>Titolo Testo</a:t>
            </a:r>
            <a:r>
              <a:rPr lang="it-IT" dirty="0"/>
              <a:t> Titolo </a:t>
            </a:r>
            <a:r>
              <a:rPr lang="it-IT" dirty="0" err="1"/>
              <a:t>TestoTitolo</a:t>
            </a:r>
            <a:r>
              <a:rPr lang="it-IT" dirty="0"/>
              <a:t> Testo Titolo Testo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3516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6944685" y="0"/>
            <a:ext cx="8507412" cy="3273902"/>
          </a:xfrm>
          <a:prstGeom prst="rect">
            <a:avLst/>
          </a:prstGeom>
        </p:spPr>
        <p:txBody>
          <a:bodyPr anchor="ctr" anchorCtr="0"/>
          <a:lstStyle>
            <a:lvl1pPr algn="r">
              <a:lnSpc>
                <a:spcPct val="100000"/>
              </a:lnSpc>
              <a:defRPr sz="4000" b="0">
                <a:latin typeface="Fira Sans Regular"/>
                <a:cs typeface="Fira Sans Regular"/>
              </a:defRPr>
            </a:lvl1pPr>
          </a:lstStyle>
          <a:p>
            <a:fld id="{6FD6C64D-F30E-D540-94E5-DC897C45F7CF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9" name="Titolo Testo"/>
          <p:cNvSpPr txBox="1">
            <a:spLocks noGrp="1"/>
          </p:cNvSpPr>
          <p:nvPr>
            <p:ph type="title"/>
          </p:nvPr>
        </p:nvSpPr>
        <p:spPr>
          <a:xfrm>
            <a:off x="972187" y="3874708"/>
            <a:ext cx="29336444" cy="5756369"/>
          </a:xfrm>
          <a:prstGeom prst="rect">
            <a:avLst/>
          </a:prstGeom>
          <a:ln w="254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43716" tIns="143716" rIns="143716" bIns="143716">
            <a:noAutofit/>
          </a:bodyPr>
          <a:lstStyle/>
          <a:p>
            <a:r>
              <a:rPr dirty="0"/>
              <a:t>Titolo Testo</a:t>
            </a:r>
            <a:r>
              <a:rPr lang="it-IT" dirty="0"/>
              <a:t> Titolo </a:t>
            </a:r>
            <a:r>
              <a:rPr lang="it-IT" dirty="0" err="1"/>
              <a:t>TestoTitolo</a:t>
            </a:r>
            <a:r>
              <a:rPr lang="it-IT" dirty="0"/>
              <a:t> Testo Titolo Testo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3770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6944685" y="0"/>
            <a:ext cx="8507412" cy="3273902"/>
          </a:xfrm>
          <a:prstGeom prst="rect">
            <a:avLst/>
          </a:prstGeom>
        </p:spPr>
        <p:txBody>
          <a:bodyPr anchor="ctr" anchorCtr="0"/>
          <a:lstStyle>
            <a:lvl1pPr algn="r">
              <a:lnSpc>
                <a:spcPct val="100000"/>
              </a:lnSpc>
              <a:defRPr sz="4000" b="0">
                <a:latin typeface="Fira Sans Regular"/>
                <a:cs typeface="Fira Sans Regular"/>
              </a:defRPr>
            </a:lvl1pPr>
          </a:lstStyle>
          <a:p>
            <a:fld id="{6FD6C64D-F30E-D540-94E5-DC897C45F7CF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8" name="Titolo Testo"/>
          <p:cNvSpPr txBox="1">
            <a:spLocks noGrp="1"/>
          </p:cNvSpPr>
          <p:nvPr>
            <p:ph type="title"/>
          </p:nvPr>
        </p:nvSpPr>
        <p:spPr>
          <a:xfrm>
            <a:off x="972207" y="3874708"/>
            <a:ext cx="33798560" cy="5756369"/>
          </a:xfrm>
          <a:prstGeom prst="rect">
            <a:avLst/>
          </a:prstGeom>
          <a:ln w="254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43716" tIns="143716" rIns="143716" bIns="143716">
            <a:noAutofit/>
          </a:bodyPr>
          <a:lstStyle/>
          <a:p>
            <a:r>
              <a:rPr lang="it-IT" dirty="0"/>
              <a:t>Titolo Testo Titolo </a:t>
            </a:r>
            <a:r>
              <a:rPr lang="it-IT" dirty="0" err="1"/>
              <a:t>TestoTitolo</a:t>
            </a:r>
            <a:r>
              <a:rPr lang="it-IT" dirty="0"/>
              <a:t> Testo Titolo Testo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0884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4271" y="8706142"/>
            <a:ext cx="30988397" cy="6007366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68541" y="15881244"/>
            <a:ext cx="25519857" cy="71621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42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684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526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369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211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053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896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4738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C64D-F30E-D540-94E5-DC897C45F7CF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3F3F81-8D30-9A4C-862F-5100853F019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6184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C64D-F30E-D540-94E5-DC897C45F7CF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3F3F81-8D30-9A4C-862F-5100853F019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19308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"/>
          <p:cNvSpPr/>
          <p:nvPr userDrawn="1"/>
        </p:nvSpPr>
        <p:spPr>
          <a:xfrm>
            <a:off x="-48474" y="0"/>
            <a:ext cx="36552243" cy="28025725"/>
          </a:xfrm>
          <a:prstGeom prst="rect">
            <a:avLst/>
          </a:prstGeom>
          <a:solidFill>
            <a:srgbClr val="000000">
              <a:alpha val="14948"/>
            </a:srgbClr>
          </a:solidFill>
          <a:ln w="25400">
            <a:miter lim="400000"/>
          </a:ln>
        </p:spPr>
        <p:txBody>
          <a:bodyPr lIns="143716" tIns="143716" rIns="143716" bIns="143716" anchor="ctr"/>
          <a:lstStyle/>
          <a:p>
            <a:pPr>
              <a:defRPr sz="64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Linea"/>
          <p:cNvSpPr/>
          <p:nvPr userDrawn="1"/>
        </p:nvSpPr>
        <p:spPr>
          <a:xfrm>
            <a:off x="-48474" y="3448480"/>
            <a:ext cx="36553885" cy="0"/>
          </a:xfrm>
          <a:prstGeom prst="line">
            <a:avLst/>
          </a:prstGeom>
          <a:ln w="317500">
            <a:solidFill>
              <a:srgbClr val="38D5FF"/>
            </a:solidFill>
            <a:miter lim="400000"/>
          </a:ln>
        </p:spPr>
        <p:txBody>
          <a:bodyPr lIns="143716" tIns="143716" rIns="143716" bIns="143716" anchor="ctr"/>
          <a:lstStyle/>
          <a:p>
            <a:pPr>
              <a:defRPr sz="6400" b="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" name="TMT-logocolori-piccolo.png" descr="TMT-logocolori-piccolo.png"/>
          <p:cNvPicPr>
            <a:picLocks noChangeAspect="1"/>
          </p:cNvPicPr>
          <p:nvPr userDrawn="1"/>
        </p:nvPicPr>
        <p:blipFill>
          <a:blip r:embed="rId4">
            <a:extLst/>
          </a:blip>
          <a:stretch>
            <a:fillRect/>
          </a:stretch>
        </p:blipFill>
        <p:spPr>
          <a:xfrm>
            <a:off x="-550715" y="84335"/>
            <a:ext cx="9143702" cy="2937936"/>
          </a:xfrm>
          <a:prstGeom prst="rect">
            <a:avLst/>
          </a:prstGeom>
          <a:ln w="25400">
            <a:miter lim="400000"/>
          </a:ln>
        </p:spPr>
      </p:pic>
      <p:sp>
        <p:nvSpPr>
          <p:cNvPr id="12" name="Titolo Testo"/>
          <p:cNvSpPr txBox="1">
            <a:spLocks noGrp="1"/>
          </p:cNvSpPr>
          <p:nvPr>
            <p:ph type="title"/>
          </p:nvPr>
        </p:nvSpPr>
        <p:spPr>
          <a:xfrm>
            <a:off x="972187" y="3874708"/>
            <a:ext cx="29336444" cy="5756369"/>
          </a:xfrm>
          <a:prstGeom prst="rect">
            <a:avLst/>
          </a:prstGeom>
          <a:ln w="254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43716" tIns="143716" rIns="143716" bIns="143716">
            <a:normAutofit/>
          </a:bodyPr>
          <a:lstStyle/>
          <a:p>
            <a:r>
              <a:rPr dirty="0"/>
              <a:t>Titolo Testo</a:t>
            </a:r>
            <a:r>
              <a:rPr lang="it-IT" dirty="0"/>
              <a:t> Titolo </a:t>
            </a:r>
            <a:r>
              <a:rPr lang="it-IT" dirty="0" err="1"/>
              <a:t>TestoTitolo</a:t>
            </a:r>
            <a:r>
              <a:rPr lang="it-IT" dirty="0"/>
              <a:t> Testo Titolo Testo</a:t>
            </a:r>
            <a:endParaRPr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6944685" y="0"/>
            <a:ext cx="8507412" cy="3273902"/>
          </a:xfrm>
          <a:prstGeom prst="rect">
            <a:avLst/>
          </a:prstGeom>
        </p:spPr>
        <p:txBody>
          <a:bodyPr lIns="91295" tIns="45647" rIns="91295" bIns="45647" anchor="ctr" anchorCtr="0"/>
          <a:lstStyle>
            <a:lvl1pPr algn="r">
              <a:lnSpc>
                <a:spcPct val="100000"/>
              </a:lnSpc>
              <a:defRPr sz="4000" b="0">
                <a:latin typeface="Fira Sans Regular"/>
                <a:cs typeface="Fira Sans Regular"/>
              </a:defRPr>
            </a:lvl1pPr>
          </a:lstStyle>
          <a:p>
            <a:fld id="{6FD6C64D-F30E-D540-94E5-DC897C45F7CF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054945" y="9733758"/>
            <a:ext cx="32812038" cy="6099506"/>
          </a:xfrm>
          <a:prstGeom prst="rect">
            <a:avLst/>
          </a:prstGeom>
        </p:spPr>
        <p:txBody>
          <a:bodyPr vert="horz" lIns="91295" tIns="45647" rIns="91295" bIns="45647" rtlCol="0">
            <a:normAutofit/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  <p:sp>
        <p:nvSpPr>
          <p:cNvPr id="18" name="Shipping a container from Suez  to South Germany via Trieste rather than via North-European Ports, allows emission reduction of 135 kg/TEU of CO2"/>
          <p:cNvSpPr txBox="1">
            <a:spLocks/>
          </p:cNvSpPr>
          <p:nvPr/>
        </p:nvSpPr>
        <p:spPr>
          <a:xfrm>
            <a:off x="36887478" y="8212210"/>
            <a:ext cx="17272140" cy="7126868"/>
          </a:xfrm>
          <a:prstGeom prst="rect">
            <a:avLst/>
          </a:prstGeom>
        </p:spPr>
        <p:txBody>
          <a:bodyPr lIns="91295" tIns="45647" rIns="91295" bIns="45647">
            <a:spAutoFit/>
          </a:bodyPr>
          <a:lstStyle/>
          <a:p>
            <a:pPr>
              <a:lnSpc>
                <a:spcPts val="10977"/>
              </a:lnSpc>
              <a:defRPr sz="9000">
                <a:latin typeface="Fira Sans"/>
                <a:ea typeface="Fira Sans"/>
                <a:cs typeface="Fira Sans"/>
                <a:sym typeface="Fira Sans"/>
              </a:defRPr>
            </a:pPr>
            <a:r>
              <a:rPr lang="en-US" b="0" dirty="0"/>
              <a:t>Shipping a container from </a:t>
            </a:r>
            <a:r>
              <a:rPr lang="en-US" b="0" dirty="0" err="1"/>
              <a:t>suez</a:t>
            </a:r>
            <a:r>
              <a:rPr lang="en-US" b="0" dirty="0"/>
              <a:t> </a:t>
            </a:r>
            <a:br>
              <a:rPr lang="en-US" b="0" dirty="0"/>
            </a:br>
            <a:r>
              <a:rPr lang="en-US" b="0" dirty="0"/>
              <a:t>to south </a:t>
            </a:r>
            <a:r>
              <a:rPr lang="en-US" b="0" dirty="0" err="1"/>
              <a:t>germany</a:t>
            </a:r>
            <a:r>
              <a:rPr lang="en-US" b="0" dirty="0"/>
              <a:t> via </a:t>
            </a:r>
            <a:r>
              <a:rPr lang="en-US" b="0" dirty="0" err="1"/>
              <a:t>trieste</a:t>
            </a:r>
            <a:r>
              <a:rPr lang="en-US" b="0" dirty="0"/>
              <a:t> rather than via north-</a:t>
            </a:r>
            <a:r>
              <a:rPr lang="en-US" b="0" dirty="0" err="1"/>
              <a:t>european</a:t>
            </a:r>
            <a:r>
              <a:rPr lang="en-US" b="0" dirty="0"/>
              <a:t> ports, allows emission reduction of 135 kg/TEU of CO</a:t>
            </a:r>
            <a:r>
              <a:rPr lang="en-US" b="0" baseline="31999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4962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7" r:id="rId2"/>
  </p:sldLayoutIdLst>
  <p:hf sldNum="0" hdr="0" ftr="0" dt="0"/>
  <p:txStyles>
    <p:titleStyle>
      <a:lvl1pPr algn="l" defTabSz="441479" rtl="0" eaLnBrk="1" latinLnBrk="0" hangingPunct="1">
        <a:spcBef>
          <a:spcPct val="0"/>
        </a:spcBef>
        <a:buNone/>
        <a:defRPr sz="16100" kern="1200">
          <a:solidFill>
            <a:schemeClr val="tx1"/>
          </a:solidFill>
          <a:latin typeface="Fira Sans Light"/>
          <a:ea typeface="+mj-ea"/>
          <a:cs typeface="Fira Sans Light"/>
        </a:defRPr>
      </a:lvl1pPr>
    </p:titleStyle>
    <p:bodyStyle>
      <a:lvl1pPr marL="0" indent="0" algn="l" defTabSz="441479" rtl="0" eaLnBrk="1" latinLnBrk="0" hangingPunct="1">
        <a:spcBef>
          <a:spcPct val="20000"/>
        </a:spcBef>
        <a:buFont typeface="Arial"/>
        <a:buNone/>
        <a:defRPr sz="8900" kern="1200">
          <a:solidFill>
            <a:schemeClr val="tx1"/>
          </a:solidFill>
          <a:latin typeface="Fira Sans Regular"/>
          <a:ea typeface="+mn-ea"/>
          <a:cs typeface="Fira Sans Regular"/>
        </a:defRPr>
      </a:lvl1pPr>
      <a:lvl2pPr marL="441479" indent="0" algn="l" defTabSz="441479" rtl="0" eaLnBrk="1" latinLnBrk="0" hangingPunct="1">
        <a:spcBef>
          <a:spcPct val="20000"/>
        </a:spcBef>
        <a:buFont typeface="Arial"/>
        <a:buNone/>
        <a:defRPr sz="8900" kern="1200">
          <a:solidFill>
            <a:schemeClr val="tx1"/>
          </a:solidFill>
          <a:latin typeface="Fira Sans Regular"/>
          <a:ea typeface="+mn-ea"/>
          <a:cs typeface="Fira Sans Regular"/>
        </a:defRPr>
      </a:lvl2pPr>
      <a:lvl3pPr marL="882962" indent="0" algn="l" defTabSz="441479" rtl="0" eaLnBrk="1" latinLnBrk="0" hangingPunct="1">
        <a:spcBef>
          <a:spcPct val="20000"/>
        </a:spcBef>
        <a:buFont typeface="Arial"/>
        <a:buNone/>
        <a:defRPr sz="8900" kern="1200">
          <a:solidFill>
            <a:schemeClr val="tx1"/>
          </a:solidFill>
          <a:latin typeface="Fira Sans Regular"/>
          <a:ea typeface="+mn-ea"/>
          <a:cs typeface="Fira Sans Regular"/>
        </a:defRPr>
      </a:lvl3pPr>
      <a:lvl4pPr marL="1324441" indent="0" algn="l" defTabSz="441479" rtl="0" eaLnBrk="1" latinLnBrk="0" hangingPunct="1">
        <a:spcBef>
          <a:spcPct val="20000"/>
        </a:spcBef>
        <a:buFont typeface="Arial"/>
        <a:buNone/>
        <a:defRPr sz="8900" kern="1200">
          <a:solidFill>
            <a:schemeClr val="tx1"/>
          </a:solidFill>
          <a:latin typeface="Fira Sans Regular"/>
          <a:ea typeface="+mn-ea"/>
          <a:cs typeface="Fira Sans Regular"/>
        </a:defRPr>
      </a:lvl4pPr>
      <a:lvl5pPr marL="1765920" indent="0" algn="l" defTabSz="441479" rtl="0" eaLnBrk="1" latinLnBrk="0" hangingPunct="1">
        <a:spcBef>
          <a:spcPct val="20000"/>
        </a:spcBef>
        <a:buFont typeface="Arial"/>
        <a:buNone/>
        <a:defRPr sz="8900" kern="1200">
          <a:solidFill>
            <a:schemeClr val="tx1"/>
          </a:solidFill>
          <a:latin typeface="Fira Sans Regular"/>
          <a:ea typeface="+mn-ea"/>
          <a:cs typeface="Fira Sans Regular"/>
        </a:defRPr>
      </a:lvl5pPr>
      <a:lvl6pPr marL="2428132" indent="-220741" algn="l" defTabSz="4414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69603" indent="-220741" algn="l" defTabSz="4414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11086" indent="-220741" algn="l" defTabSz="4414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52565" indent="-220741" algn="l" defTabSz="4414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14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41479" algn="l" defTabSz="4414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82962" algn="l" defTabSz="4414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24441" algn="l" defTabSz="4414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65920" algn="l" defTabSz="4414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07395" algn="l" defTabSz="4414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48878" algn="l" defTabSz="4414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90345" algn="l" defTabSz="4414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31824" algn="l" defTabSz="4414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"/>
          <p:cNvSpPr/>
          <p:nvPr userDrawn="1"/>
        </p:nvSpPr>
        <p:spPr>
          <a:xfrm>
            <a:off x="-48474" y="2"/>
            <a:ext cx="36552243" cy="3448476"/>
          </a:xfrm>
          <a:prstGeom prst="rect">
            <a:avLst/>
          </a:prstGeom>
          <a:solidFill>
            <a:srgbClr val="000000">
              <a:alpha val="14948"/>
            </a:srgbClr>
          </a:solidFill>
          <a:ln w="25400">
            <a:miter lim="400000"/>
          </a:ln>
        </p:spPr>
        <p:txBody>
          <a:bodyPr lIns="143716" tIns="143716" rIns="143716" bIns="143716" anchor="ctr"/>
          <a:lstStyle/>
          <a:p>
            <a:pPr>
              <a:defRPr sz="64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Linea"/>
          <p:cNvSpPr/>
          <p:nvPr userDrawn="1"/>
        </p:nvSpPr>
        <p:spPr>
          <a:xfrm>
            <a:off x="-48474" y="3448480"/>
            <a:ext cx="36553885" cy="0"/>
          </a:xfrm>
          <a:prstGeom prst="line">
            <a:avLst/>
          </a:prstGeom>
          <a:ln w="317500">
            <a:solidFill>
              <a:srgbClr val="38D5FF"/>
            </a:solidFill>
            <a:miter lim="400000"/>
          </a:ln>
        </p:spPr>
        <p:txBody>
          <a:bodyPr lIns="143716" tIns="143716" rIns="143716" bIns="143716" anchor="ctr"/>
          <a:lstStyle/>
          <a:p>
            <a:pPr>
              <a:defRPr sz="6400" b="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" name="TMT-logocolori-piccolo.png" descr="TMT-logocolori-piccolo.png"/>
          <p:cNvPicPr>
            <a:picLocks noChangeAspect="1"/>
          </p:cNvPicPr>
          <p:nvPr userDrawn="1"/>
        </p:nvPicPr>
        <p:blipFill>
          <a:blip r:embed="rId4">
            <a:extLst/>
          </a:blip>
          <a:stretch>
            <a:fillRect/>
          </a:stretch>
        </p:blipFill>
        <p:spPr>
          <a:xfrm>
            <a:off x="-550715" y="84335"/>
            <a:ext cx="9143702" cy="2937936"/>
          </a:xfrm>
          <a:prstGeom prst="rect">
            <a:avLst/>
          </a:prstGeom>
          <a:ln w="25400">
            <a:miter lim="400000"/>
          </a:ln>
        </p:spPr>
      </p:pic>
      <p:sp>
        <p:nvSpPr>
          <p:cNvPr id="15" name="Titolo Testo"/>
          <p:cNvSpPr txBox="1">
            <a:spLocks noGrp="1"/>
          </p:cNvSpPr>
          <p:nvPr>
            <p:ph type="title"/>
          </p:nvPr>
        </p:nvSpPr>
        <p:spPr>
          <a:xfrm>
            <a:off x="972207" y="3874708"/>
            <a:ext cx="33798560" cy="5756369"/>
          </a:xfrm>
          <a:prstGeom prst="rect">
            <a:avLst/>
          </a:prstGeom>
          <a:ln w="254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43716" tIns="143716" rIns="143716" bIns="143716">
            <a:noAutofit/>
          </a:bodyPr>
          <a:lstStyle/>
          <a:p>
            <a:r>
              <a:rPr dirty="0"/>
              <a:t>Titolo Testo</a:t>
            </a:r>
            <a:r>
              <a:rPr lang="it-IT" dirty="0"/>
              <a:t> Titolo </a:t>
            </a:r>
            <a:r>
              <a:rPr lang="it-IT" dirty="0" err="1"/>
              <a:t>TestoTitolo</a:t>
            </a:r>
            <a:r>
              <a:rPr lang="it-IT" dirty="0"/>
              <a:t> Testo Titolo Testo</a:t>
            </a:r>
            <a:endParaRPr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6944685" y="0"/>
            <a:ext cx="8507412" cy="3273902"/>
          </a:xfrm>
          <a:prstGeom prst="rect">
            <a:avLst/>
          </a:prstGeom>
        </p:spPr>
        <p:txBody>
          <a:bodyPr lIns="91295" tIns="45647" rIns="91295" bIns="45647" anchor="ctr" anchorCtr="0"/>
          <a:lstStyle>
            <a:lvl1pPr algn="r">
              <a:lnSpc>
                <a:spcPct val="100000"/>
              </a:lnSpc>
              <a:defRPr sz="4000" b="0">
                <a:latin typeface="Fira Sans Regular"/>
                <a:cs typeface="Fira Sans Regular"/>
              </a:defRPr>
            </a:lvl1pPr>
          </a:lstStyle>
          <a:p>
            <a:fld id="{6FD6C64D-F30E-D540-94E5-DC897C45F7CF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11" name="Text Placeholder 1"/>
          <p:cNvSpPr>
            <a:spLocks noGrp="1"/>
          </p:cNvSpPr>
          <p:nvPr>
            <p:ph type="body" idx="1"/>
          </p:nvPr>
        </p:nvSpPr>
        <p:spPr>
          <a:xfrm>
            <a:off x="1054945" y="9733758"/>
            <a:ext cx="32812038" cy="6099506"/>
          </a:xfrm>
          <a:prstGeom prst="rect">
            <a:avLst/>
          </a:prstGeom>
        </p:spPr>
        <p:txBody>
          <a:bodyPr vert="horz" lIns="91295" tIns="45647" rIns="91295" bIns="45647" rtlCol="0">
            <a:normAutofit/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97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7" r:id="rId2"/>
  </p:sldLayoutIdLst>
  <p:hf sldNum="0" hdr="0" ftr="0" dt="0"/>
  <p:txStyles>
    <p:titleStyle>
      <a:lvl1pPr algn="l" defTabSz="441479" rtl="0" eaLnBrk="1" latinLnBrk="0" hangingPunct="1">
        <a:spcBef>
          <a:spcPct val="0"/>
        </a:spcBef>
        <a:buNone/>
        <a:defRPr sz="16100" kern="1200">
          <a:solidFill>
            <a:srgbClr val="022453"/>
          </a:solidFill>
          <a:latin typeface="Fira Sans Light"/>
          <a:ea typeface="+mj-ea"/>
          <a:cs typeface="Fira Sans Light"/>
        </a:defRPr>
      </a:lvl1pPr>
    </p:titleStyle>
    <p:bodyStyle>
      <a:lvl1pPr marL="0" indent="0" algn="l" defTabSz="441479" rtl="0" eaLnBrk="1" latinLnBrk="0" hangingPunct="1">
        <a:spcBef>
          <a:spcPct val="20000"/>
        </a:spcBef>
        <a:buFont typeface="Arial"/>
        <a:buNone/>
        <a:defRPr sz="8900" kern="1200">
          <a:solidFill>
            <a:schemeClr val="tx1"/>
          </a:solidFill>
          <a:latin typeface="Fira Sans Regular"/>
          <a:ea typeface="+mn-ea"/>
          <a:cs typeface="Fira Sans Regular"/>
        </a:defRPr>
      </a:lvl1pPr>
      <a:lvl2pPr marL="441479" indent="0" algn="l" defTabSz="441479" rtl="0" eaLnBrk="1" latinLnBrk="0" hangingPunct="1">
        <a:spcBef>
          <a:spcPct val="20000"/>
        </a:spcBef>
        <a:buFont typeface="Arial"/>
        <a:buNone/>
        <a:defRPr sz="8900" kern="1200">
          <a:solidFill>
            <a:schemeClr val="tx1"/>
          </a:solidFill>
          <a:latin typeface="Fira Sans Regular"/>
          <a:ea typeface="+mn-ea"/>
          <a:cs typeface="Fira Sans Regular"/>
        </a:defRPr>
      </a:lvl2pPr>
      <a:lvl3pPr marL="882962" indent="0" algn="l" defTabSz="441479" rtl="0" eaLnBrk="1" latinLnBrk="0" hangingPunct="1">
        <a:spcBef>
          <a:spcPct val="20000"/>
        </a:spcBef>
        <a:buFont typeface="Arial"/>
        <a:buNone/>
        <a:defRPr sz="8900" kern="1200">
          <a:solidFill>
            <a:schemeClr val="tx1"/>
          </a:solidFill>
          <a:latin typeface="Fira Sans Regular"/>
          <a:ea typeface="+mn-ea"/>
          <a:cs typeface="Fira Sans Regular"/>
        </a:defRPr>
      </a:lvl3pPr>
      <a:lvl4pPr marL="1324441" indent="0" algn="l" defTabSz="441479" rtl="0" eaLnBrk="1" latinLnBrk="0" hangingPunct="1">
        <a:spcBef>
          <a:spcPct val="20000"/>
        </a:spcBef>
        <a:buFont typeface="Arial"/>
        <a:buNone/>
        <a:defRPr sz="8900" kern="1200">
          <a:solidFill>
            <a:schemeClr val="tx1"/>
          </a:solidFill>
          <a:latin typeface="Fira Sans Regular"/>
          <a:ea typeface="+mn-ea"/>
          <a:cs typeface="Fira Sans Regular"/>
        </a:defRPr>
      </a:lvl4pPr>
      <a:lvl5pPr marL="1765920" indent="0" algn="l" defTabSz="441479" rtl="0" eaLnBrk="1" latinLnBrk="0" hangingPunct="1">
        <a:spcBef>
          <a:spcPct val="20000"/>
        </a:spcBef>
        <a:buFont typeface="Arial"/>
        <a:buNone/>
        <a:defRPr sz="8900" kern="1200">
          <a:solidFill>
            <a:schemeClr val="tx1"/>
          </a:solidFill>
          <a:latin typeface="Fira Sans Regular"/>
          <a:ea typeface="+mn-ea"/>
          <a:cs typeface="Fira Sans Regular"/>
        </a:defRPr>
      </a:lvl5pPr>
      <a:lvl6pPr marL="2428132" indent="-220741" algn="l" defTabSz="4414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69603" indent="-220741" algn="l" defTabSz="4414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11086" indent="-220741" algn="l" defTabSz="4414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52565" indent="-220741" algn="l" defTabSz="4414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14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41479" algn="l" defTabSz="4414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82962" algn="l" defTabSz="4414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24441" algn="l" defTabSz="4414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65920" algn="l" defTabSz="4414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07395" algn="l" defTabSz="4414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48878" algn="l" defTabSz="4414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90345" algn="l" defTabSz="4414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31824" algn="l" defTabSz="4414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"/>
          <p:cNvSpPr/>
          <p:nvPr userDrawn="1"/>
        </p:nvSpPr>
        <p:spPr>
          <a:xfrm>
            <a:off x="-48474" y="0"/>
            <a:ext cx="36552243" cy="28025725"/>
          </a:xfrm>
          <a:prstGeom prst="rect">
            <a:avLst/>
          </a:prstGeom>
          <a:solidFill>
            <a:srgbClr val="000000">
              <a:alpha val="14948"/>
            </a:srgbClr>
          </a:solidFill>
          <a:ln w="25400">
            <a:miter lim="400000"/>
          </a:ln>
        </p:spPr>
        <p:txBody>
          <a:bodyPr lIns="143716" tIns="143716" rIns="143716" bIns="143716" anchor="ctr"/>
          <a:lstStyle/>
          <a:p>
            <a:pPr>
              <a:defRPr sz="64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Rettangolo"/>
          <p:cNvSpPr/>
          <p:nvPr userDrawn="1"/>
        </p:nvSpPr>
        <p:spPr>
          <a:xfrm>
            <a:off x="-97968" y="3583141"/>
            <a:ext cx="36552243" cy="24542231"/>
          </a:xfrm>
          <a:prstGeom prst="rect">
            <a:avLst/>
          </a:prstGeom>
          <a:solidFill>
            <a:srgbClr val="003366"/>
          </a:solidFill>
          <a:ln w="25400">
            <a:miter lim="400000"/>
          </a:ln>
        </p:spPr>
        <p:txBody>
          <a:bodyPr lIns="143716" tIns="143716" rIns="143716" bIns="143716" anchor="ctr"/>
          <a:lstStyle/>
          <a:p>
            <a:pPr>
              <a:defRPr sz="64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Titolo Testo"/>
          <p:cNvSpPr txBox="1">
            <a:spLocks noGrp="1"/>
          </p:cNvSpPr>
          <p:nvPr>
            <p:ph type="title"/>
          </p:nvPr>
        </p:nvSpPr>
        <p:spPr>
          <a:xfrm>
            <a:off x="972187" y="3874708"/>
            <a:ext cx="29336444" cy="5756369"/>
          </a:xfrm>
          <a:prstGeom prst="rect">
            <a:avLst/>
          </a:prstGeom>
          <a:ln w="254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43716" tIns="143716" rIns="143716" bIns="143716">
            <a:normAutofit/>
          </a:bodyPr>
          <a:lstStyle/>
          <a:p>
            <a:r>
              <a:rPr dirty="0"/>
              <a:t>Titolo Testo</a:t>
            </a:r>
            <a:r>
              <a:rPr lang="it-IT" dirty="0"/>
              <a:t> Titolo </a:t>
            </a:r>
            <a:r>
              <a:rPr lang="it-IT" dirty="0" err="1"/>
              <a:t>TestoTitolo</a:t>
            </a:r>
            <a:r>
              <a:rPr lang="it-IT" dirty="0"/>
              <a:t> Testo Titolo Testo</a:t>
            </a:r>
            <a:endParaRPr dirty="0"/>
          </a:p>
        </p:txBody>
      </p:sp>
      <p:sp>
        <p:nvSpPr>
          <p:cNvPr id="10" name="Linea"/>
          <p:cNvSpPr/>
          <p:nvPr userDrawn="1"/>
        </p:nvSpPr>
        <p:spPr>
          <a:xfrm>
            <a:off x="-48474" y="3448480"/>
            <a:ext cx="36553885" cy="0"/>
          </a:xfrm>
          <a:prstGeom prst="line">
            <a:avLst/>
          </a:prstGeom>
          <a:ln w="317500">
            <a:solidFill>
              <a:srgbClr val="38D5FF"/>
            </a:solidFill>
            <a:miter lim="400000"/>
          </a:ln>
        </p:spPr>
        <p:txBody>
          <a:bodyPr lIns="143716" tIns="143716" rIns="143716" bIns="143716" anchor="ctr"/>
          <a:lstStyle/>
          <a:p>
            <a:pPr>
              <a:defRPr sz="6400" b="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TMT-logocolori-piccolo.png" descr="TMT-logocolori-piccolo.png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-550715" y="84335"/>
            <a:ext cx="9143702" cy="2937936"/>
          </a:xfrm>
          <a:prstGeom prst="rect">
            <a:avLst/>
          </a:prstGeom>
          <a:ln w="25400">
            <a:miter lim="400000"/>
          </a:ln>
        </p:spPr>
      </p:pic>
      <p:pic>
        <p:nvPicPr>
          <p:cNvPr id="14" name="Picture 13" descr="Logo-TOD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266" y="47561"/>
            <a:ext cx="6040026" cy="3398522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26944685" y="0"/>
            <a:ext cx="8507412" cy="3273902"/>
          </a:xfrm>
          <a:prstGeom prst="rect">
            <a:avLst/>
          </a:prstGeom>
        </p:spPr>
        <p:txBody>
          <a:bodyPr lIns="91295" tIns="45647" rIns="91295" bIns="45647" anchor="ctr" anchorCtr="0"/>
          <a:lstStyle>
            <a:lvl1pPr algn="r">
              <a:lnSpc>
                <a:spcPct val="100000"/>
              </a:lnSpc>
              <a:defRPr sz="4000" b="0">
                <a:latin typeface="Fira Sans Regular"/>
                <a:cs typeface="Fira Sans Regular"/>
              </a:defRPr>
            </a:lvl1pPr>
          </a:lstStyle>
          <a:p>
            <a:fld id="{6FD6C64D-F30E-D540-94E5-DC897C45F7CF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18" name="Text Placeholder 1"/>
          <p:cNvSpPr>
            <a:spLocks noGrp="1"/>
          </p:cNvSpPr>
          <p:nvPr>
            <p:ph type="body" idx="1"/>
          </p:nvPr>
        </p:nvSpPr>
        <p:spPr>
          <a:xfrm>
            <a:off x="1054945" y="9733758"/>
            <a:ext cx="32812038" cy="6099506"/>
          </a:xfrm>
          <a:prstGeom prst="rect">
            <a:avLst/>
          </a:prstGeom>
        </p:spPr>
        <p:txBody>
          <a:bodyPr vert="horz" lIns="91295" tIns="45647" rIns="91295" bIns="45647" rtlCol="0">
            <a:normAutofit/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942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456497" rtl="0" eaLnBrk="1" latinLnBrk="0" hangingPunct="1">
        <a:spcBef>
          <a:spcPct val="0"/>
        </a:spcBef>
        <a:buNone/>
        <a:defRPr sz="16100" b="0" i="0" kern="1200">
          <a:solidFill>
            <a:schemeClr val="bg1"/>
          </a:solidFill>
          <a:latin typeface="Fira Sans Light"/>
          <a:ea typeface="+mj-ea"/>
          <a:cs typeface="Fira Sans Light"/>
        </a:defRPr>
      </a:lvl1pPr>
    </p:titleStyle>
    <p:bodyStyle>
      <a:lvl1pPr marL="0" indent="0" algn="l" defTabSz="456497" rtl="0" eaLnBrk="1" latinLnBrk="0" hangingPunct="1">
        <a:spcBef>
          <a:spcPct val="20000"/>
        </a:spcBef>
        <a:buFont typeface="Arial"/>
        <a:buNone/>
        <a:defRPr sz="8900" b="0" i="0" kern="1200">
          <a:solidFill>
            <a:srgbClr val="FFFFFF"/>
          </a:solidFill>
          <a:latin typeface="Fira Sans Regular"/>
          <a:ea typeface="+mn-ea"/>
          <a:cs typeface="Fira Sans Regular"/>
        </a:defRPr>
      </a:lvl1pPr>
      <a:lvl2pPr marL="456497" indent="0" algn="l" defTabSz="456497" rtl="0" eaLnBrk="1" latinLnBrk="0" hangingPunct="1">
        <a:spcBef>
          <a:spcPct val="20000"/>
        </a:spcBef>
        <a:buFont typeface="Arial"/>
        <a:buNone/>
        <a:defRPr sz="8900" b="0" i="0" kern="1200">
          <a:solidFill>
            <a:srgbClr val="FFFFFF"/>
          </a:solidFill>
          <a:latin typeface="Fira Sans Regular"/>
          <a:ea typeface="+mn-ea"/>
          <a:cs typeface="Fira Sans Regular"/>
        </a:defRPr>
      </a:lvl2pPr>
      <a:lvl3pPr marL="912999" indent="0" algn="l" defTabSz="456497" rtl="0" eaLnBrk="1" latinLnBrk="0" hangingPunct="1">
        <a:spcBef>
          <a:spcPct val="20000"/>
        </a:spcBef>
        <a:buFont typeface="Arial"/>
        <a:buNone/>
        <a:defRPr sz="8900" b="0" i="0" kern="1200">
          <a:solidFill>
            <a:srgbClr val="FFFFFF"/>
          </a:solidFill>
          <a:latin typeface="Fira Sans Regular"/>
          <a:ea typeface="+mn-ea"/>
          <a:cs typeface="Fira Sans Regular"/>
        </a:defRPr>
      </a:lvl3pPr>
      <a:lvl4pPr marL="1369496" indent="0" algn="l" defTabSz="456497" rtl="0" eaLnBrk="1" latinLnBrk="0" hangingPunct="1">
        <a:spcBef>
          <a:spcPct val="20000"/>
        </a:spcBef>
        <a:buFont typeface="Arial"/>
        <a:buNone/>
        <a:defRPr sz="8900" b="0" i="0" kern="1200">
          <a:solidFill>
            <a:srgbClr val="FFFFFF"/>
          </a:solidFill>
          <a:latin typeface="Fira Sans Regular"/>
          <a:ea typeface="+mn-ea"/>
          <a:cs typeface="Fira Sans Regular"/>
        </a:defRPr>
      </a:lvl4pPr>
      <a:lvl5pPr marL="1825993" indent="0" algn="l" defTabSz="456497" rtl="0" eaLnBrk="1" latinLnBrk="0" hangingPunct="1">
        <a:spcBef>
          <a:spcPct val="20000"/>
        </a:spcBef>
        <a:buFont typeface="Arial"/>
        <a:buNone/>
        <a:defRPr sz="8900" b="0" i="0" kern="1200">
          <a:solidFill>
            <a:srgbClr val="FFFFFF"/>
          </a:solidFill>
          <a:latin typeface="Fira Sans Regular"/>
          <a:ea typeface="+mn-ea"/>
          <a:cs typeface="Fira Sans Regular"/>
        </a:defRPr>
      </a:lvl5pPr>
      <a:lvl6pPr marL="2510731" indent="-228245" algn="l" defTabSz="4564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232" indent="-228245" algn="l" defTabSz="4564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729" indent="-228245" algn="l" defTabSz="4564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227" indent="-228245" algn="l" defTabSz="4564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7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9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96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93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94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92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89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90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"/>
          <p:cNvSpPr/>
          <p:nvPr userDrawn="1"/>
        </p:nvSpPr>
        <p:spPr>
          <a:xfrm>
            <a:off x="-48474" y="0"/>
            <a:ext cx="36552243" cy="28025725"/>
          </a:xfrm>
          <a:prstGeom prst="rect">
            <a:avLst/>
          </a:prstGeom>
          <a:solidFill>
            <a:srgbClr val="000000">
              <a:alpha val="14948"/>
            </a:srgbClr>
          </a:solidFill>
          <a:ln w="25400">
            <a:miter lim="400000"/>
          </a:ln>
        </p:spPr>
        <p:txBody>
          <a:bodyPr lIns="143716" tIns="143716" rIns="143716" bIns="143716" anchor="ctr"/>
          <a:lstStyle/>
          <a:p>
            <a:pPr>
              <a:defRPr sz="64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Linea"/>
          <p:cNvSpPr/>
          <p:nvPr userDrawn="1"/>
        </p:nvSpPr>
        <p:spPr>
          <a:xfrm>
            <a:off x="-48474" y="3448480"/>
            <a:ext cx="36553885" cy="0"/>
          </a:xfrm>
          <a:prstGeom prst="line">
            <a:avLst/>
          </a:prstGeom>
          <a:ln w="317500">
            <a:solidFill>
              <a:srgbClr val="38D5FF"/>
            </a:solidFill>
            <a:miter lim="400000"/>
          </a:ln>
        </p:spPr>
        <p:txBody>
          <a:bodyPr lIns="143716" tIns="143716" rIns="143716" bIns="143716" anchor="ctr"/>
          <a:lstStyle/>
          <a:p>
            <a:pPr>
              <a:defRPr sz="6400" b="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" name="TMT-logocolori-piccolo.png" descr="TMT-logocolori-piccolo.png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-550715" y="84335"/>
            <a:ext cx="9143702" cy="2937936"/>
          </a:xfrm>
          <a:prstGeom prst="rect">
            <a:avLst/>
          </a:prstGeom>
          <a:ln w="25400">
            <a:miter lim="400000"/>
          </a:ln>
        </p:spPr>
      </p:pic>
      <p:sp>
        <p:nvSpPr>
          <p:cNvPr id="10" name="Titolo Testo"/>
          <p:cNvSpPr txBox="1">
            <a:spLocks noGrp="1"/>
          </p:cNvSpPr>
          <p:nvPr>
            <p:ph type="title"/>
          </p:nvPr>
        </p:nvSpPr>
        <p:spPr>
          <a:xfrm>
            <a:off x="972187" y="3874708"/>
            <a:ext cx="29336444" cy="5756369"/>
          </a:xfrm>
          <a:prstGeom prst="rect">
            <a:avLst/>
          </a:prstGeom>
          <a:ln w="254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43716" tIns="143716" rIns="143716" bIns="143716">
            <a:noAutofit/>
          </a:bodyPr>
          <a:lstStyle/>
          <a:p>
            <a:r>
              <a:rPr dirty="0"/>
              <a:t>Titolo Testo</a:t>
            </a:r>
            <a:r>
              <a:rPr lang="it-IT" dirty="0"/>
              <a:t> Titolo </a:t>
            </a:r>
            <a:r>
              <a:rPr lang="it-IT" dirty="0" err="1"/>
              <a:t>TestoTitolo</a:t>
            </a:r>
            <a:r>
              <a:rPr lang="it-IT" dirty="0"/>
              <a:t> Testo Titolo Testo</a:t>
            </a:r>
            <a:endParaRPr dirty="0"/>
          </a:p>
        </p:txBody>
      </p:sp>
      <p:pic>
        <p:nvPicPr>
          <p:cNvPr id="13" name="Picture 12" descr="Logo-TOD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266" y="47561"/>
            <a:ext cx="6040026" cy="3398522"/>
          </a:xfrm>
          <a:prstGeom prst="rect">
            <a:avLst/>
          </a:prstGeom>
        </p:spPr>
      </p:pic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6944685" y="0"/>
            <a:ext cx="8507412" cy="3273902"/>
          </a:xfrm>
          <a:prstGeom prst="rect">
            <a:avLst/>
          </a:prstGeom>
        </p:spPr>
        <p:txBody>
          <a:bodyPr lIns="91295" tIns="45647" rIns="91295" bIns="45647" anchor="ctr" anchorCtr="0"/>
          <a:lstStyle>
            <a:lvl1pPr algn="r">
              <a:lnSpc>
                <a:spcPct val="100000"/>
              </a:lnSpc>
              <a:defRPr sz="4000" b="0">
                <a:latin typeface="Fira Sans Regular"/>
                <a:cs typeface="Fira Sans Regular"/>
              </a:defRPr>
            </a:lvl1pPr>
          </a:lstStyle>
          <a:p>
            <a:fld id="{6FD6C64D-F30E-D540-94E5-DC897C45F7CF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17" name="Text Placeholder 1"/>
          <p:cNvSpPr>
            <a:spLocks noGrp="1"/>
          </p:cNvSpPr>
          <p:nvPr>
            <p:ph type="body" idx="1"/>
          </p:nvPr>
        </p:nvSpPr>
        <p:spPr>
          <a:xfrm>
            <a:off x="1054945" y="9733758"/>
            <a:ext cx="32812038" cy="6099506"/>
          </a:xfrm>
          <a:prstGeom prst="rect">
            <a:avLst/>
          </a:prstGeom>
        </p:spPr>
        <p:txBody>
          <a:bodyPr vert="horz" lIns="91295" tIns="45647" rIns="91295" bIns="45647" rtlCol="0">
            <a:normAutofit/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47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456497" rtl="0" eaLnBrk="1" latinLnBrk="0" hangingPunct="1">
        <a:lnSpc>
          <a:spcPct val="100000"/>
        </a:lnSpc>
        <a:spcBef>
          <a:spcPct val="0"/>
        </a:spcBef>
        <a:buNone/>
        <a:defRPr sz="16100" b="0" i="0" kern="1200">
          <a:solidFill>
            <a:schemeClr val="tx1"/>
          </a:solidFill>
          <a:latin typeface="Fira Sans Light"/>
          <a:ea typeface="+mj-ea"/>
          <a:cs typeface="Fira Sans Light"/>
        </a:defRPr>
      </a:lvl1pPr>
    </p:titleStyle>
    <p:bodyStyle>
      <a:lvl1pPr marL="0" indent="0" algn="l" defTabSz="456497" rtl="0" eaLnBrk="1" latinLnBrk="0" hangingPunct="1">
        <a:spcBef>
          <a:spcPct val="20000"/>
        </a:spcBef>
        <a:buFont typeface="Arial"/>
        <a:buNone/>
        <a:defRPr sz="8900" kern="1200">
          <a:solidFill>
            <a:schemeClr val="tx1"/>
          </a:solidFill>
          <a:latin typeface="Fira Sans Regular"/>
          <a:ea typeface="+mn-ea"/>
          <a:cs typeface="Fira Sans Regular"/>
        </a:defRPr>
      </a:lvl1pPr>
      <a:lvl2pPr marL="456497" indent="0" algn="l" defTabSz="456497" rtl="0" eaLnBrk="1" latinLnBrk="0" hangingPunct="1">
        <a:spcBef>
          <a:spcPct val="20000"/>
        </a:spcBef>
        <a:buFont typeface="Arial"/>
        <a:buNone/>
        <a:defRPr sz="8900" kern="1200">
          <a:solidFill>
            <a:schemeClr val="tx1"/>
          </a:solidFill>
          <a:latin typeface="Fira Sans Regular"/>
          <a:ea typeface="+mn-ea"/>
          <a:cs typeface="Fira Sans Regular"/>
        </a:defRPr>
      </a:lvl2pPr>
      <a:lvl3pPr marL="912999" indent="0" algn="l" defTabSz="456497" rtl="0" eaLnBrk="1" latinLnBrk="0" hangingPunct="1">
        <a:spcBef>
          <a:spcPct val="20000"/>
        </a:spcBef>
        <a:buFont typeface="Arial"/>
        <a:buNone/>
        <a:defRPr sz="8900" kern="1200">
          <a:solidFill>
            <a:schemeClr val="tx1"/>
          </a:solidFill>
          <a:latin typeface="Fira Sans Regular"/>
          <a:ea typeface="+mn-ea"/>
          <a:cs typeface="Fira Sans Regular"/>
        </a:defRPr>
      </a:lvl3pPr>
      <a:lvl4pPr marL="1369496" indent="0" algn="l" defTabSz="456497" rtl="0" eaLnBrk="1" latinLnBrk="0" hangingPunct="1">
        <a:spcBef>
          <a:spcPct val="20000"/>
        </a:spcBef>
        <a:buFont typeface="Arial"/>
        <a:buNone/>
        <a:defRPr sz="8900" kern="1200">
          <a:solidFill>
            <a:schemeClr val="tx1"/>
          </a:solidFill>
          <a:latin typeface="Fira Sans Regular"/>
          <a:ea typeface="+mn-ea"/>
          <a:cs typeface="Fira Sans Regular"/>
        </a:defRPr>
      </a:lvl4pPr>
      <a:lvl5pPr marL="1825993" indent="0" algn="l" defTabSz="456497" rtl="0" eaLnBrk="1" latinLnBrk="0" hangingPunct="1">
        <a:spcBef>
          <a:spcPct val="20000"/>
        </a:spcBef>
        <a:buFont typeface="Arial"/>
        <a:buNone/>
        <a:defRPr sz="8900" kern="1200">
          <a:solidFill>
            <a:schemeClr val="tx1"/>
          </a:solidFill>
          <a:latin typeface="Fira Sans Regular"/>
          <a:ea typeface="+mn-ea"/>
          <a:cs typeface="Fira Sans Regular"/>
        </a:defRPr>
      </a:lvl5pPr>
      <a:lvl6pPr marL="2510731" indent="-228245" algn="l" defTabSz="4564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232" indent="-228245" algn="l" defTabSz="4564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729" indent="-228245" algn="l" defTabSz="4564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227" indent="-228245" algn="l" defTabSz="4564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7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9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96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93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94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92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89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90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"/>
          <p:cNvSpPr/>
          <p:nvPr userDrawn="1"/>
        </p:nvSpPr>
        <p:spPr>
          <a:xfrm>
            <a:off x="-48474" y="2"/>
            <a:ext cx="36552243" cy="3448476"/>
          </a:xfrm>
          <a:prstGeom prst="rect">
            <a:avLst/>
          </a:prstGeom>
          <a:solidFill>
            <a:srgbClr val="000000">
              <a:alpha val="14948"/>
            </a:srgbClr>
          </a:solidFill>
          <a:ln w="25400">
            <a:miter lim="400000"/>
          </a:ln>
        </p:spPr>
        <p:txBody>
          <a:bodyPr lIns="143716" tIns="143716" rIns="143716" bIns="143716" anchor="ctr"/>
          <a:lstStyle/>
          <a:p>
            <a:pPr>
              <a:defRPr sz="64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Linea"/>
          <p:cNvSpPr/>
          <p:nvPr userDrawn="1"/>
        </p:nvSpPr>
        <p:spPr>
          <a:xfrm>
            <a:off x="-48474" y="3448480"/>
            <a:ext cx="36553885" cy="0"/>
          </a:xfrm>
          <a:prstGeom prst="line">
            <a:avLst/>
          </a:prstGeom>
          <a:ln w="317500">
            <a:solidFill>
              <a:srgbClr val="38D5FF"/>
            </a:solidFill>
            <a:miter lim="400000"/>
          </a:ln>
        </p:spPr>
        <p:txBody>
          <a:bodyPr lIns="143716" tIns="143716" rIns="143716" bIns="143716" anchor="ctr"/>
          <a:lstStyle/>
          <a:p>
            <a:pPr>
              <a:defRPr sz="6400" b="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" name="TMT-logocolori-piccolo.png" descr="TMT-logocolori-piccolo.png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-550715" y="84335"/>
            <a:ext cx="9143702" cy="2937936"/>
          </a:xfrm>
          <a:prstGeom prst="rect">
            <a:avLst/>
          </a:prstGeom>
          <a:ln w="25400">
            <a:miter lim="400000"/>
          </a:ln>
        </p:spPr>
      </p:pic>
      <p:sp>
        <p:nvSpPr>
          <p:cNvPr id="10" name="Titolo Testo"/>
          <p:cNvSpPr txBox="1">
            <a:spLocks noGrp="1"/>
          </p:cNvSpPr>
          <p:nvPr>
            <p:ph type="title"/>
          </p:nvPr>
        </p:nvSpPr>
        <p:spPr>
          <a:xfrm>
            <a:off x="972207" y="3874708"/>
            <a:ext cx="33798560" cy="5756369"/>
          </a:xfrm>
          <a:prstGeom prst="rect">
            <a:avLst/>
          </a:prstGeom>
          <a:ln w="254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43716" tIns="143716" rIns="143716" bIns="143716">
            <a:noAutofit/>
          </a:bodyPr>
          <a:lstStyle/>
          <a:p>
            <a:r>
              <a:rPr lang="it-IT" dirty="0"/>
              <a:t>Titolo Testo Titolo </a:t>
            </a:r>
            <a:r>
              <a:rPr lang="it-IT" dirty="0" err="1"/>
              <a:t>TestoTitolo</a:t>
            </a:r>
            <a:r>
              <a:rPr lang="it-IT" dirty="0"/>
              <a:t> Testo Titolo Testo</a:t>
            </a:r>
            <a:endParaRPr dirty="0"/>
          </a:p>
        </p:txBody>
      </p:sp>
      <p:pic>
        <p:nvPicPr>
          <p:cNvPr id="14" name="Picture 13" descr="Logo-TOD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266" y="47561"/>
            <a:ext cx="6040026" cy="3398522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26944685" y="0"/>
            <a:ext cx="8507412" cy="3273902"/>
          </a:xfrm>
          <a:prstGeom prst="rect">
            <a:avLst/>
          </a:prstGeom>
        </p:spPr>
        <p:txBody>
          <a:bodyPr lIns="91295" tIns="45647" rIns="91295" bIns="45647" anchor="ctr" anchorCtr="0"/>
          <a:lstStyle>
            <a:lvl1pPr algn="r">
              <a:lnSpc>
                <a:spcPct val="100000"/>
              </a:lnSpc>
              <a:defRPr sz="4000" b="0">
                <a:latin typeface="Fira Sans Regular"/>
                <a:cs typeface="Fira Sans Regular"/>
              </a:defRPr>
            </a:lvl1pPr>
          </a:lstStyle>
          <a:p>
            <a:fld id="{6FD6C64D-F30E-D540-94E5-DC897C45F7CF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18" name="Text Placeholder 1"/>
          <p:cNvSpPr>
            <a:spLocks noGrp="1"/>
          </p:cNvSpPr>
          <p:nvPr>
            <p:ph type="body" idx="1"/>
          </p:nvPr>
        </p:nvSpPr>
        <p:spPr>
          <a:xfrm>
            <a:off x="1054945" y="9733758"/>
            <a:ext cx="32812038" cy="6099506"/>
          </a:xfrm>
          <a:prstGeom prst="rect">
            <a:avLst/>
          </a:prstGeom>
        </p:spPr>
        <p:txBody>
          <a:bodyPr vert="horz" lIns="91295" tIns="45647" rIns="91295" bIns="45647" rtlCol="0">
            <a:normAutofit/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08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456497" rtl="0" eaLnBrk="1" latinLnBrk="0" hangingPunct="1">
        <a:lnSpc>
          <a:spcPct val="100000"/>
        </a:lnSpc>
        <a:spcBef>
          <a:spcPct val="0"/>
        </a:spcBef>
        <a:buNone/>
        <a:defRPr sz="16100" b="0" i="0" kern="1200">
          <a:solidFill>
            <a:schemeClr val="tx1"/>
          </a:solidFill>
          <a:latin typeface="Fira Sans Light"/>
          <a:ea typeface="+mj-ea"/>
          <a:cs typeface="Fira Sans Light"/>
        </a:defRPr>
      </a:lvl1pPr>
    </p:titleStyle>
    <p:bodyStyle>
      <a:lvl1pPr marL="0" indent="0" algn="l" defTabSz="456497" rtl="0" eaLnBrk="1" latinLnBrk="0" hangingPunct="1">
        <a:spcBef>
          <a:spcPct val="20000"/>
        </a:spcBef>
        <a:buFont typeface="Arial"/>
        <a:buNone/>
        <a:defRPr sz="8900" kern="1200">
          <a:solidFill>
            <a:schemeClr val="tx1"/>
          </a:solidFill>
          <a:latin typeface="Fira Sans Regular"/>
          <a:ea typeface="+mn-ea"/>
          <a:cs typeface="Fira Sans Regular"/>
        </a:defRPr>
      </a:lvl1pPr>
      <a:lvl2pPr marL="456497" indent="0" algn="l" defTabSz="456497" rtl="0" eaLnBrk="1" latinLnBrk="0" hangingPunct="1">
        <a:spcBef>
          <a:spcPct val="20000"/>
        </a:spcBef>
        <a:buFont typeface="Arial"/>
        <a:buNone/>
        <a:defRPr sz="8900" kern="1200">
          <a:solidFill>
            <a:schemeClr val="tx1"/>
          </a:solidFill>
          <a:latin typeface="Fira Sans Regular"/>
          <a:ea typeface="+mn-ea"/>
          <a:cs typeface="Fira Sans Regular"/>
        </a:defRPr>
      </a:lvl2pPr>
      <a:lvl3pPr marL="912999" indent="0" algn="l" defTabSz="456497" rtl="0" eaLnBrk="1" latinLnBrk="0" hangingPunct="1">
        <a:spcBef>
          <a:spcPct val="20000"/>
        </a:spcBef>
        <a:buFont typeface="Arial"/>
        <a:buNone/>
        <a:defRPr sz="8900" kern="1200">
          <a:solidFill>
            <a:schemeClr val="tx1"/>
          </a:solidFill>
          <a:latin typeface="Fira Sans Regular"/>
          <a:ea typeface="+mn-ea"/>
          <a:cs typeface="Fira Sans Regular"/>
        </a:defRPr>
      </a:lvl3pPr>
      <a:lvl4pPr marL="1369496" indent="0" algn="l" defTabSz="456497" rtl="0" eaLnBrk="1" latinLnBrk="0" hangingPunct="1">
        <a:spcBef>
          <a:spcPct val="20000"/>
        </a:spcBef>
        <a:buFont typeface="Arial"/>
        <a:buNone/>
        <a:defRPr sz="8900" kern="1200">
          <a:solidFill>
            <a:schemeClr val="tx1"/>
          </a:solidFill>
          <a:latin typeface="Fira Sans Regular"/>
          <a:ea typeface="+mn-ea"/>
          <a:cs typeface="Fira Sans Regular"/>
        </a:defRPr>
      </a:lvl4pPr>
      <a:lvl5pPr marL="1825993" indent="0" algn="l" defTabSz="456497" rtl="0" eaLnBrk="1" latinLnBrk="0" hangingPunct="1">
        <a:spcBef>
          <a:spcPct val="20000"/>
        </a:spcBef>
        <a:buFont typeface="Arial"/>
        <a:buNone/>
        <a:defRPr sz="8900" kern="1200">
          <a:solidFill>
            <a:schemeClr val="tx1"/>
          </a:solidFill>
          <a:latin typeface="Fira Sans Regular"/>
          <a:ea typeface="+mn-ea"/>
          <a:cs typeface="Fira Sans Regular"/>
        </a:defRPr>
      </a:lvl5pPr>
      <a:lvl6pPr marL="2510731" indent="-228245" algn="l" defTabSz="4564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232" indent="-228245" algn="l" defTabSz="4564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729" indent="-228245" algn="l" defTabSz="4564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227" indent="-228245" algn="l" defTabSz="4564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7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9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96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93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94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92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89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90" algn="l" defTabSz="4564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2847" y="1122329"/>
            <a:ext cx="32811244" cy="4670954"/>
          </a:xfrm>
          <a:prstGeom prst="rect">
            <a:avLst/>
          </a:prstGeom>
        </p:spPr>
        <p:txBody>
          <a:bodyPr vert="horz" lIns="368467" tIns="184233" rIns="368467" bIns="184233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2847" y="6539338"/>
            <a:ext cx="32811244" cy="18495683"/>
          </a:xfrm>
          <a:prstGeom prst="rect">
            <a:avLst/>
          </a:prstGeom>
        </p:spPr>
        <p:txBody>
          <a:bodyPr vert="horz" lIns="368467" tIns="184233" rIns="368467" bIns="184233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22847" y="25975697"/>
            <a:ext cx="8506619" cy="1492110"/>
          </a:xfrm>
          <a:prstGeom prst="rect">
            <a:avLst/>
          </a:prstGeom>
        </p:spPr>
        <p:txBody>
          <a:bodyPr vert="horz" lIns="368467" tIns="184233" rIns="368467" bIns="184233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6C64D-F30E-D540-94E5-DC897C45F7CF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456121" y="25975697"/>
            <a:ext cx="11544697" cy="1492110"/>
          </a:xfrm>
          <a:prstGeom prst="rect">
            <a:avLst/>
          </a:prstGeom>
        </p:spPr>
        <p:txBody>
          <a:bodyPr vert="horz" lIns="368467" tIns="184233" rIns="368467" bIns="184233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127472" y="25975697"/>
            <a:ext cx="8506619" cy="1492110"/>
          </a:xfrm>
          <a:prstGeom prst="rect">
            <a:avLst/>
          </a:prstGeom>
        </p:spPr>
        <p:txBody>
          <a:bodyPr vert="horz" lIns="368467" tIns="184233" rIns="368467" bIns="184233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3F3F81-8D30-9A4C-862F-5100853F019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997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lvl1pPr algn="ctr" defTabSz="1842333" rtl="0" eaLnBrk="1" latinLnBrk="0" hangingPunct="1">
        <a:spcBef>
          <a:spcPct val="0"/>
        </a:spcBef>
        <a:buNone/>
        <a:defRPr sz="17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81750" indent="-1381750" algn="l" defTabSz="1842333" rtl="0" eaLnBrk="1" latinLnBrk="0" hangingPunct="1">
        <a:spcBef>
          <a:spcPct val="20000"/>
        </a:spcBef>
        <a:buFont typeface="Arial"/>
        <a:buChar char="•"/>
        <a:defRPr sz="12900" kern="1200">
          <a:solidFill>
            <a:schemeClr val="tx1"/>
          </a:solidFill>
          <a:latin typeface="+mn-lt"/>
          <a:ea typeface="+mn-ea"/>
          <a:cs typeface="+mn-cs"/>
        </a:defRPr>
      </a:lvl1pPr>
      <a:lvl2pPr marL="2993791" indent="-1151458" algn="l" defTabSz="1842333" rtl="0" eaLnBrk="1" latinLnBrk="0" hangingPunct="1">
        <a:spcBef>
          <a:spcPct val="20000"/>
        </a:spcBef>
        <a:buFont typeface="Arial"/>
        <a:buChar char="–"/>
        <a:defRPr sz="11300" kern="1200">
          <a:solidFill>
            <a:schemeClr val="tx1"/>
          </a:solidFill>
          <a:latin typeface="+mn-lt"/>
          <a:ea typeface="+mn-ea"/>
          <a:cs typeface="+mn-cs"/>
        </a:defRPr>
      </a:lvl2pPr>
      <a:lvl3pPr marL="4605833" indent="-921167" algn="l" defTabSz="1842333" rtl="0" eaLnBrk="1" latinLnBrk="0" hangingPunct="1">
        <a:spcBef>
          <a:spcPct val="20000"/>
        </a:spcBef>
        <a:buFont typeface="Arial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3pPr>
      <a:lvl4pPr marL="6448166" indent="-921167" algn="l" defTabSz="1842333" rtl="0" eaLnBrk="1" latinLnBrk="0" hangingPunct="1">
        <a:spcBef>
          <a:spcPct val="20000"/>
        </a:spcBef>
        <a:buFont typeface="Arial"/>
        <a:buChar char="–"/>
        <a:defRPr sz="8100" kern="1200">
          <a:solidFill>
            <a:schemeClr val="tx1"/>
          </a:solidFill>
          <a:latin typeface="+mn-lt"/>
          <a:ea typeface="+mn-ea"/>
          <a:cs typeface="+mn-cs"/>
        </a:defRPr>
      </a:lvl4pPr>
      <a:lvl5pPr marL="8290499" indent="-921167" algn="l" defTabSz="1842333" rtl="0" eaLnBrk="1" latinLnBrk="0" hangingPunct="1">
        <a:spcBef>
          <a:spcPct val="20000"/>
        </a:spcBef>
        <a:buFont typeface="Arial"/>
        <a:buChar char="»"/>
        <a:defRPr sz="8100" kern="1200">
          <a:solidFill>
            <a:schemeClr val="tx1"/>
          </a:solidFill>
          <a:latin typeface="+mn-lt"/>
          <a:ea typeface="+mn-ea"/>
          <a:cs typeface="+mn-cs"/>
        </a:defRPr>
      </a:lvl5pPr>
      <a:lvl6pPr marL="10132832" indent="-921167" algn="l" defTabSz="1842333" rtl="0" eaLnBrk="1" latinLnBrk="0" hangingPunct="1">
        <a:spcBef>
          <a:spcPct val="20000"/>
        </a:spcBef>
        <a:buFont typeface="Arial"/>
        <a:buChar char="•"/>
        <a:defRPr sz="8100" kern="1200">
          <a:solidFill>
            <a:schemeClr val="tx1"/>
          </a:solidFill>
          <a:latin typeface="+mn-lt"/>
          <a:ea typeface="+mn-ea"/>
          <a:cs typeface="+mn-cs"/>
        </a:defRPr>
      </a:lvl6pPr>
      <a:lvl7pPr marL="11975165" indent="-921167" algn="l" defTabSz="1842333" rtl="0" eaLnBrk="1" latinLnBrk="0" hangingPunct="1">
        <a:spcBef>
          <a:spcPct val="20000"/>
        </a:spcBef>
        <a:buFont typeface="Arial"/>
        <a:buChar char="•"/>
        <a:defRPr sz="8100" kern="1200">
          <a:solidFill>
            <a:schemeClr val="tx1"/>
          </a:solidFill>
          <a:latin typeface="+mn-lt"/>
          <a:ea typeface="+mn-ea"/>
          <a:cs typeface="+mn-cs"/>
        </a:defRPr>
      </a:lvl7pPr>
      <a:lvl8pPr marL="13817498" indent="-921167" algn="l" defTabSz="1842333" rtl="0" eaLnBrk="1" latinLnBrk="0" hangingPunct="1">
        <a:spcBef>
          <a:spcPct val="20000"/>
        </a:spcBef>
        <a:buFont typeface="Arial"/>
        <a:buChar char="•"/>
        <a:defRPr sz="8100" kern="1200">
          <a:solidFill>
            <a:schemeClr val="tx1"/>
          </a:solidFill>
          <a:latin typeface="+mn-lt"/>
          <a:ea typeface="+mn-ea"/>
          <a:cs typeface="+mn-cs"/>
        </a:defRPr>
      </a:lvl8pPr>
      <a:lvl9pPr marL="15659832" indent="-921167" algn="l" defTabSz="1842333" rtl="0" eaLnBrk="1" latinLnBrk="0" hangingPunct="1">
        <a:spcBef>
          <a:spcPct val="20000"/>
        </a:spcBef>
        <a:buFont typeface="Arial"/>
        <a:buChar char="•"/>
        <a:defRPr sz="8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4233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1pPr>
      <a:lvl2pPr marL="1842333" algn="l" defTabSz="184233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2pPr>
      <a:lvl3pPr marL="3684666" algn="l" defTabSz="184233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3pPr>
      <a:lvl4pPr marL="5526999" algn="l" defTabSz="184233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4pPr>
      <a:lvl5pPr marL="7369332" algn="l" defTabSz="184233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5pPr>
      <a:lvl6pPr marL="9211666" algn="l" defTabSz="184233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6pPr>
      <a:lvl7pPr marL="11053999" algn="l" defTabSz="184233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7pPr>
      <a:lvl8pPr marL="12896332" algn="l" defTabSz="184233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8pPr>
      <a:lvl9pPr marL="14738665" algn="l" defTabSz="184233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3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5.wmf"/><Relationship Id="rId4" Type="http://schemas.openxmlformats.org/officeDocument/2006/relationships/image" Target="../media/image36.png"/><Relationship Id="rId9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3.jpeg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40.wmf"/><Relationship Id="rId5" Type="http://schemas.openxmlformats.org/officeDocument/2006/relationships/image" Target="../media/image37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3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renewables" TargetMode="External"/><Relationship Id="rId7" Type="http://schemas.openxmlformats.org/officeDocument/2006/relationships/hyperlink" Target="http://www.ewea.org/fileadmin/files/library/publications/reports/Deep_Water.pdf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nrel.gov/docs/gen/fy07/40462.pdf" TargetMode="External"/><Relationship Id="rId5" Type="http://schemas.openxmlformats.org/officeDocument/2006/relationships/hyperlink" Target="https://www.tudelft.nl/ocean-energy/research/wave-energy/" TargetMode="External"/><Relationship Id="rId4" Type="http://schemas.openxmlformats.org/officeDocument/2006/relationships/hyperlink" Target="https://www.weforum.org/agenda/2017/06/china-worlds-largest-floating-solar-power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3.jpe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4232" y="4533353"/>
            <a:ext cx="30988397" cy="932756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solidFill>
                  <a:schemeClr val="bg1"/>
                </a:solidFill>
                <a:latin typeface="Helvetica"/>
                <a:cs typeface="Helvetica"/>
              </a:rPr>
              <a:t>Trieste, </a:t>
            </a:r>
            <a:r>
              <a:rPr lang="en-US" sz="6000" dirty="0" smtClean="0">
                <a:solidFill>
                  <a:schemeClr val="bg1"/>
                </a:solidFill>
                <a:latin typeface="Helvetica"/>
                <a:cs typeface="Helvetica"/>
              </a:rPr>
              <a:t>March 15, </a:t>
            </a:r>
            <a:r>
              <a:rPr lang="en-US" sz="6000" dirty="0">
                <a:solidFill>
                  <a:schemeClr val="bg1"/>
                </a:solidFill>
                <a:latin typeface="Helvetica"/>
                <a:cs typeface="Helvetica"/>
              </a:rPr>
              <a:t>2018</a:t>
            </a:r>
            <a:r>
              <a:rPr lang="en-US" sz="12000" b="1" dirty="0">
                <a:solidFill>
                  <a:schemeClr val="bg1"/>
                </a:solidFill>
                <a:latin typeface="Helvetica"/>
                <a:cs typeface="Helvetica"/>
              </a:rPr>
              <a:t/>
            </a:r>
            <a:br>
              <a:rPr lang="en-US" sz="12000" b="1" dirty="0">
                <a:solidFill>
                  <a:schemeClr val="bg1"/>
                </a:solidFill>
                <a:latin typeface="Helvetica"/>
                <a:cs typeface="Helvetica"/>
              </a:rPr>
            </a:br>
            <a:r>
              <a:rPr lang="en-US" sz="15000" b="1" dirty="0">
                <a:solidFill>
                  <a:schemeClr val="bg1"/>
                </a:solidFill>
                <a:latin typeface="Helvetica"/>
                <a:cs typeface="Helvetica"/>
              </a:rPr>
              <a:t>Renewable Energy Sources for Blue Growth</a:t>
            </a:r>
            <a:endParaRPr lang="en-US" sz="150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258224" y="18613408"/>
            <a:ext cx="30988397" cy="6007366"/>
          </a:xfrm>
          <a:prstGeom prst="rect">
            <a:avLst/>
          </a:prstGeom>
        </p:spPr>
        <p:txBody>
          <a:bodyPr vert="horz" lIns="368467" tIns="184233" rIns="368467" bIns="184233" rtlCol="0" anchor="ctr">
            <a:normAutofit/>
          </a:bodyPr>
          <a:lstStyle>
            <a:lvl1pPr algn="ctr" defTabSz="1842333" rtl="0" eaLnBrk="1" latinLnBrk="0" hangingPunct="1">
              <a:spcBef>
                <a:spcPct val="0"/>
              </a:spcBef>
              <a:buNone/>
              <a:defRPr sz="17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9000" b="1" dirty="0">
                <a:solidFill>
                  <a:schemeClr val="bg1"/>
                </a:solidFill>
                <a:latin typeface="Helvetica"/>
                <a:cs typeface="Helvetica"/>
              </a:rPr>
              <a:t>Faculty Member Name: </a:t>
            </a:r>
            <a:r>
              <a:rPr lang="en-US" sz="9000" b="1" dirty="0" smtClean="0">
                <a:solidFill>
                  <a:schemeClr val="bg1"/>
                </a:solidFill>
                <a:latin typeface="Helvetica"/>
                <a:cs typeface="Helvetica"/>
              </a:rPr>
              <a:t>Mauro REINI</a:t>
            </a:r>
            <a:r>
              <a:rPr lang="en-US" sz="9000" b="1" dirty="0">
                <a:solidFill>
                  <a:schemeClr val="bg1"/>
                </a:solidFill>
                <a:latin typeface="Helvetica"/>
                <a:cs typeface="Helvetica"/>
              </a:rPr>
              <a:t/>
            </a:r>
            <a:br>
              <a:rPr lang="en-US" sz="9000" b="1" dirty="0">
                <a:solidFill>
                  <a:schemeClr val="bg1"/>
                </a:solidFill>
                <a:latin typeface="Helvetica"/>
                <a:cs typeface="Helvetica"/>
              </a:rPr>
            </a:br>
            <a:r>
              <a:rPr lang="en-US" sz="9000" b="0" dirty="0">
                <a:solidFill>
                  <a:schemeClr val="bg1"/>
                </a:solidFill>
                <a:latin typeface="Helvetica"/>
                <a:cs typeface="Helvetica"/>
              </a:rPr>
              <a:t>Organization: University of </a:t>
            </a:r>
            <a:r>
              <a:rPr lang="en-US" sz="9000" b="0" dirty="0" smtClean="0">
                <a:solidFill>
                  <a:schemeClr val="bg1"/>
                </a:solidFill>
                <a:latin typeface="Helvetica"/>
                <a:cs typeface="Helvetica"/>
              </a:rPr>
              <a:t>Trieste </a:t>
            </a:r>
            <a:endParaRPr lang="en-US" sz="9000" b="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l"/>
            <a:endParaRPr lang="en-US" sz="9000" b="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l"/>
            <a:r>
              <a:rPr lang="en-US" sz="6000" b="0" dirty="0">
                <a:solidFill>
                  <a:schemeClr val="bg1"/>
                </a:solidFill>
                <a:latin typeface="Helvetica"/>
                <a:cs typeface="Helvetica"/>
              </a:rPr>
              <a:t>Email: </a:t>
            </a:r>
            <a:r>
              <a:rPr lang="en-US" sz="6000" b="0" dirty="0" smtClean="0">
                <a:solidFill>
                  <a:schemeClr val="bg1"/>
                </a:solidFill>
                <a:latin typeface="Helvetica"/>
                <a:cs typeface="Helvetica"/>
              </a:rPr>
              <a:t>rein@units.it</a:t>
            </a:r>
            <a:endParaRPr lang="en-US" sz="6000" b="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60795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smtClean="0"/>
              <a:t>Solar </a:t>
            </a:r>
            <a:r>
              <a:rPr lang="it-IT" sz="12000" dirty="0" err="1" smtClean="0"/>
              <a:t>Photovoltaic</a:t>
            </a:r>
            <a:endParaRPr lang="it-IT" sz="12000" dirty="0"/>
          </a:p>
        </p:txBody>
      </p:sp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r="2850"/>
          <a:stretch/>
        </p:blipFill>
        <p:spPr>
          <a:xfrm>
            <a:off x="15468600" y="13703575"/>
            <a:ext cx="20988338" cy="14322150"/>
          </a:xfrm>
          <a:prstGeom prst="rect">
            <a:avLst/>
          </a:prstGeom>
        </p:spPr>
      </p:pic>
      <p:pic>
        <p:nvPicPr>
          <p:cNvPr id="9" name="Picture 2" descr="Risultati immagini per solar pv spectr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t="4502" r="1393"/>
          <a:stretch/>
        </p:blipFill>
        <p:spPr bwMode="auto">
          <a:xfrm>
            <a:off x="0" y="5181600"/>
            <a:ext cx="18097500" cy="1200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gnaposto contenuto 5"/>
          <p:cNvSpPr>
            <a:spLocks noGrp="1"/>
          </p:cNvSpPr>
          <p:nvPr>
            <p:ph idx="1"/>
          </p:nvPr>
        </p:nvSpPr>
        <p:spPr>
          <a:xfrm>
            <a:off x="20532923" y="5472225"/>
            <a:ext cx="15131653" cy="8684786"/>
          </a:xfrm>
        </p:spPr>
        <p:txBody>
          <a:bodyPr>
            <a:normAutofit/>
          </a:bodyPr>
          <a:lstStyle/>
          <a:p>
            <a:r>
              <a:rPr lang="it-IT" sz="7200" dirty="0" err="1" smtClean="0"/>
              <a:t>Atmospher</a:t>
            </a:r>
            <a:r>
              <a:rPr lang="it-IT" sz="7200" dirty="0" smtClean="0"/>
              <a:t>, </a:t>
            </a:r>
            <a:r>
              <a:rPr lang="it-IT" sz="7200" dirty="0" err="1" smtClean="0"/>
              <a:t>clouds</a:t>
            </a:r>
            <a:r>
              <a:rPr lang="it-IT" sz="7200" dirty="0" smtClean="0"/>
              <a:t>, </a:t>
            </a:r>
            <a:r>
              <a:rPr lang="it-IT" sz="7200" dirty="0" err="1" smtClean="0"/>
              <a:t>shadows</a:t>
            </a:r>
            <a:r>
              <a:rPr lang="it-IT" sz="7200" dirty="0" smtClean="0"/>
              <a:t>, ….</a:t>
            </a:r>
          </a:p>
          <a:p>
            <a:r>
              <a:rPr lang="it-IT" sz="7200" dirty="0" err="1"/>
              <a:t>Response</a:t>
            </a:r>
            <a:r>
              <a:rPr lang="it-IT" sz="7200" dirty="0"/>
              <a:t> </a:t>
            </a:r>
            <a:r>
              <a:rPr lang="it-IT" sz="7200" dirty="0" err="1"/>
              <a:t>spectrum</a:t>
            </a:r>
            <a:r>
              <a:rPr lang="it-IT" sz="7200" dirty="0"/>
              <a:t> of PV </a:t>
            </a:r>
            <a:r>
              <a:rPr lang="it-IT" sz="7200" dirty="0" err="1"/>
              <a:t>materials</a:t>
            </a:r>
            <a:endParaRPr lang="it-IT" sz="7200" dirty="0"/>
          </a:p>
          <a:p>
            <a:r>
              <a:rPr lang="it-IT" sz="7200" dirty="0" smtClean="0"/>
              <a:t>Panel </a:t>
            </a:r>
            <a:r>
              <a:rPr lang="it-IT" sz="7200" dirty="0" err="1"/>
              <a:t>surface</a:t>
            </a:r>
            <a:r>
              <a:rPr lang="it-IT" sz="7200" dirty="0"/>
              <a:t> </a:t>
            </a:r>
            <a:r>
              <a:rPr lang="it-IT" sz="7200" dirty="0" err="1"/>
              <a:t>orientation</a:t>
            </a:r>
            <a:r>
              <a:rPr lang="it-IT" sz="7200" dirty="0"/>
              <a:t> with </a:t>
            </a:r>
            <a:r>
              <a:rPr lang="it-IT" sz="7200" dirty="0" err="1"/>
              <a:t>respect</a:t>
            </a:r>
            <a:r>
              <a:rPr lang="it-IT" sz="7200" dirty="0"/>
              <a:t> of the </a:t>
            </a:r>
            <a:r>
              <a:rPr lang="it-IT" sz="7200" dirty="0" err="1"/>
              <a:t>apparent</a:t>
            </a:r>
            <a:r>
              <a:rPr lang="it-IT" sz="7200" dirty="0"/>
              <a:t> position of the </a:t>
            </a:r>
            <a:r>
              <a:rPr lang="it-IT" sz="7200" dirty="0" err="1"/>
              <a:t>sun</a:t>
            </a:r>
            <a:r>
              <a:rPr lang="it-IT" sz="7200" dirty="0"/>
              <a:t> in the </a:t>
            </a:r>
            <a:r>
              <a:rPr lang="it-IT" sz="7200" dirty="0" err="1"/>
              <a:t>sky</a:t>
            </a:r>
            <a:endParaRPr lang="it-IT" sz="7200" dirty="0"/>
          </a:p>
          <a:p>
            <a:endParaRPr lang="it-IT" sz="7200" dirty="0"/>
          </a:p>
        </p:txBody>
      </p:sp>
    </p:spTree>
    <p:extLst>
      <p:ext uri="{BB962C8B-B14F-4D97-AF65-F5344CB8AC3E}">
        <p14:creationId xmlns:p14="http://schemas.microsoft.com/office/powerpoint/2010/main" val="714783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58" y="5181600"/>
            <a:ext cx="17819242" cy="126873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46" y="16884649"/>
            <a:ext cx="16274653" cy="11208015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smtClean="0"/>
              <a:t>Solar </a:t>
            </a:r>
            <a:r>
              <a:rPr lang="it-IT" sz="12000" dirty="0" err="1" smtClean="0"/>
              <a:t>Photovoltaic</a:t>
            </a:r>
            <a:endParaRPr lang="it-IT" sz="120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/>
          <a:srcRect r="1569"/>
          <a:stretch/>
        </p:blipFill>
        <p:spPr>
          <a:xfrm>
            <a:off x="17335500" y="8538225"/>
            <a:ext cx="19088099" cy="19487499"/>
          </a:xfrm>
          <a:prstGeom prst="rect">
            <a:avLst/>
          </a:prstGeom>
        </p:spPr>
      </p:pic>
      <p:sp>
        <p:nvSpPr>
          <p:cNvPr id="9" name="Segnaposto contenuto 5"/>
          <p:cNvSpPr>
            <a:spLocks noGrp="1"/>
          </p:cNvSpPr>
          <p:nvPr>
            <p:ph idx="1"/>
          </p:nvPr>
        </p:nvSpPr>
        <p:spPr>
          <a:xfrm>
            <a:off x="20532923" y="5264588"/>
            <a:ext cx="15131653" cy="3481275"/>
          </a:xfrm>
        </p:spPr>
        <p:txBody>
          <a:bodyPr>
            <a:normAutofit lnSpcReduction="10000"/>
          </a:bodyPr>
          <a:lstStyle/>
          <a:p>
            <a:r>
              <a:rPr lang="it-IT" sz="7200" dirty="0" smtClean="0"/>
              <a:t>Panel </a:t>
            </a:r>
            <a:r>
              <a:rPr lang="it-IT" sz="7200" dirty="0" err="1"/>
              <a:t>surface</a:t>
            </a:r>
            <a:r>
              <a:rPr lang="it-IT" sz="7200" dirty="0"/>
              <a:t> </a:t>
            </a:r>
            <a:r>
              <a:rPr lang="it-IT" sz="7200" dirty="0" err="1"/>
              <a:t>orientation</a:t>
            </a:r>
            <a:r>
              <a:rPr lang="it-IT" sz="7200" dirty="0"/>
              <a:t> with </a:t>
            </a:r>
            <a:r>
              <a:rPr lang="it-IT" sz="7200" dirty="0" err="1"/>
              <a:t>respect</a:t>
            </a:r>
            <a:r>
              <a:rPr lang="it-IT" sz="7200" dirty="0"/>
              <a:t> of the </a:t>
            </a:r>
            <a:r>
              <a:rPr lang="it-IT" sz="7200" dirty="0" err="1"/>
              <a:t>apparent</a:t>
            </a:r>
            <a:r>
              <a:rPr lang="it-IT" sz="7200" dirty="0"/>
              <a:t> position of the </a:t>
            </a:r>
            <a:r>
              <a:rPr lang="it-IT" sz="7200" dirty="0" err="1"/>
              <a:t>sun</a:t>
            </a:r>
            <a:r>
              <a:rPr lang="it-IT" sz="7200" dirty="0"/>
              <a:t> in the </a:t>
            </a:r>
            <a:r>
              <a:rPr lang="it-IT" sz="7200" dirty="0" err="1"/>
              <a:t>sky</a:t>
            </a:r>
            <a:endParaRPr lang="it-IT" sz="7200" dirty="0"/>
          </a:p>
          <a:p>
            <a:endParaRPr lang="it-IT" sz="7200" dirty="0"/>
          </a:p>
        </p:txBody>
      </p:sp>
    </p:spTree>
    <p:extLst>
      <p:ext uri="{BB962C8B-B14F-4D97-AF65-F5344CB8AC3E}">
        <p14:creationId xmlns:p14="http://schemas.microsoft.com/office/powerpoint/2010/main" val="3699889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571500" y="5472225"/>
            <a:ext cx="35090100" cy="208419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600" b="1" dirty="0"/>
              <a:t>First </a:t>
            </a:r>
            <a:r>
              <a:rPr lang="en-US" sz="6600" b="1" dirty="0" smtClean="0"/>
              <a:t>Generation</a:t>
            </a:r>
            <a:endParaRPr lang="en-US" sz="6600" b="1" dirty="0"/>
          </a:p>
          <a:p>
            <a:pPr marL="0" indent="0">
              <a:buNone/>
            </a:pPr>
            <a:r>
              <a:rPr lang="en-US" sz="6600" dirty="0"/>
              <a:t>Solar cells currently on the </a:t>
            </a:r>
            <a:r>
              <a:rPr lang="en-US" sz="6600" dirty="0" smtClean="0"/>
              <a:t>market, made </a:t>
            </a:r>
            <a:r>
              <a:rPr lang="en-US" sz="6600" dirty="0"/>
              <a:t>from </a:t>
            </a:r>
            <a:r>
              <a:rPr lang="en-US" sz="6600" b="1" dirty="0"/>
              <a:t>crystalline silicon</a:t>
            </a:r>
            <a:r>
              <a:rPr lang="en-US" sz="6600" dirty="0"/>
              <a:t>, </a:t>
            </a:r>
            <a:r>
              <a:rPr lang="en-US" sz="6600" dirty="0" smtClean="0"/>
              <a:t>they are a </a:t>
            </a:r>
            <a:r>
              <a:rPr lang="en-US" sz="6600" dirty="0"/>
              <a:t>"mature" technology.</a:t>
            </a:r>
          </a:p>
          <a:p>
            <a:pPr marL="0" indent="0">
              <a:buNone/>
            </a:pPr>
            <a:r>
              <a:rPr lang="en-US" sz="6600" dirty="0" smtClean="0"/>
              <a:t>high cost </a:t>
            </a:r>
            <a:r>
              <a:rPr lang="en-US" sz="6600" dirty="0"/>
              <a:t>costs needed to create silicon cells with sufficient </a:t>
            </a:r>
            <a:r>
              <a:rPr lang="en-US" sz="6600" dirty="0" smtClean="0"/>
              <a:t>purity.</a:t>
            </a:r>
            <a:endParaRPr lang="en-US" sz="66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6600" b="1" dirty="0"/>
              <a:t>Second Generation</a:t>
            </a:r>
          </a:p>
          <a:p>
            <a:pPr marL="0" indent="0">
              <a:buNone/>
            </a:pPr>
            <a:r>
              <a:rPr lang="en-US" sz="6600" dirty="0" smtClean="0"/>
              <a:t>are </a:t>
            </a:r>
            <a:r>
              <a:rPr lang="en-US" sz="6600" dirty="0"/>
              <a:t>less mature as a PV </a:t>
            </a:r>
            <a:r>
              <a:rPr lang="en-US" sz="6600" dirty="0" smtClean="0"/>
              <a:t>technology, are </a:t>
            </a:r>
            <a:r>
              <a:rPr lang="en-US" sz="6600" dirty="0"/>
              <a:t>generally created using vacuum deposition or chemical vapor deposition (CVD</a:t>
            </a:r>
            <a:r>
              <a:rPr lang="en-US" sz="6600" dirty="0" smtClean="0"/>
              <a:t>). These </a:t>
            </a:r>
            <a:r>
              <a:rPr lang="en-US" sz="6600" b="1" dirty="0"/>
              <a:t>include </a:t>
            </a:r>
            <a:r>
              <a:rPr lang="en-US" sz="6600" b="1" dirty="0" err="1"/>
              <a:t>CdTe</a:t>
            </a:r>
            <a:r>
              <a:rPr lang="en-US" sz="6600" b="1" dirty="0"/>
              <a:t> or copper-indium-gallium-selenide (CIGS) </a:t>
            </a:r>
            <a:r>
              <a:rPr lang="en-US" sz="6600" b="1" dirty="0" smtClean="0"/>
              <a:t>technologies</a:t>
            </a:r>
            <a:r>
              <a:rPr lang="en-US" sz="66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6600" dirty="0" smtClean="0"/>
              <a:t>Their </a:t>
            </a:r>
            <a:r>
              <a:rPr lang="en-US" sz="6600" dirty="0"/>
              <a:t>costs are lower, as are their efficiencies, but they are thinner and </a:t>
            </a:r>
            <a:r>
              <a:rPr lang="en-US" sz="6600" dirty="0" smtClean="0"/>
              <a:t>lighter than </a:t>
            </a:r>
            <a:r>
              <a:rPr lang="en-US" sz="6600" dirty="0"/>
              <a:t>silicon cells. </a:t>
            </a:r>
            <a:endParaRPr lang="en-US" sz="6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6600" dirty="0" smtClean="0"/>
              <a:t>Disposal </a:t>
            </a:r>
            <a:r>
              <a:rPr lang="en-US" sz="6600" dirty="0"/>
              <a:t>at end-of-life is a consideration, </a:t>
            </a:r>
            <a:endParaRPr lang="en-US" sz="6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6600" dirty="0" smtClean="0"/>
              <a:t>because </a:t>
            </a:r>
            <a:r>
              <a:rPr lang="en-US" sz="6600" dirty="0"/>
              <a:t>of the toxicity of Cd, </a:t>
            </a:r>
            <a:r>
              <a:rPr lang="en-US" sz="6600" dirty="0" err="1"/>
              <a:t>Te</a:t>
            </a:r>
            <a:r>
              <a:rPr lang="en-US" sz="6600" dirty="0"/>
              <a:t>, Ga, and Se, </a:t>
            </a:r>
            <a:endParaRPr lang="en-US" sz="6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6600" dirty="0" smtClean="0"/>
              <a:t>and </a:t>
            </a:r>
            <a:r>
              <a:rPr lang="en-US" sz="6600" dirty="0"/>
              <a:t>because of concerns regarding their </a:t>
            </a:r>
            <a:endParaRPr lang="en-US" sz="6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6600" dirty="0" smtClean="0"/>
              <a:t>earth abundance</a:t>
            </a:r>
            <a:r>
              <a:rPr lang="en-US" sz="6600" dirty="0"/>
              <a:t>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6600" b="1" dirty="0"/>
              <a:t>Third Generation</a:t>
            </a:r>
          </a:p>
          <a:p>
            <a:pPr marL="0" indent="0">
              <a:buNone/>
            </a:pPr>
            <a:r>
              <a:rPr lang="en-US" sz="6600" dirty="0"/>
              <a:t>Is the object of </a:t>
            </a:r>
            <a:r>
              <a:rPr lang="en-US" sz="6600" dirty="0" smtClean="0"/>
              <a:t>current </a:t>
            </a:r>
            <a:r>
              <a:rPr lang="en-US" sz="6600" dirty="0"/>
              <a:t>investigation</a:t>
            </a:r>
            <a:r>
              <a:rPr lang="en-US" sz="6600" dirty="0" smtClean="0"/>
              <a:t>.</a:t>
            </a:r>
          </a:p>
          <a:p>
            <a:pPr marL="0" indent="0">
              <a:buNone/>
            </a:pPr>
            <a:endParaRPr lang="en-US" sz="6600" dirty="0"/>
          </a:p>
          <a:p>
            <a:pPr marL="0" indent="0">
              <a:buNone/>
            </a:pPr>
            <a:r>
              <a:rPr lang="en-US" sz="6600" b="1" dirty="0" smtClean="0"/>
              <a:t>High efficiency is not so important.</a:t>
            </a:r>
          </a:p>
          <a:p>
            <a:pPr marL="0" indent="0">
              <a:buNone/>
            </a:pPr>
            <a:r>
              <a:rPr lang="en-US" sz="6600" b="1" dirty="0" smtClean="0"/>
              <a:t>The goal is to move on lines with </a:t>
            </a:r>
          </a:p>
          <a:p>
            <a:pPr marL="0" indent="0">
              <a:buNone/>
            </a:pPr>
            <a:r>
              <a:rPr lang="en-US" sz="6600" b="1" dirty="0" smtClean="0"/>
              <a:t>low unit cost of energy production!</a:t>
            </a:r>
            <a:endParaRPr lang="it-IT" sz="6600" b="1" dirty="0"/>
          </a:p>
        </p:txBody>
      </p:sp>
      <p:pic>
        <p:nvPicPr>
          <p:cNvPr id="1026" name="Picture 2" descr="File:Cost-efficiency p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6" t="23871" r="10236" b="5464"/>
          <a:stretch/>
        </p:blipFill>
        <p:spPr bwMode="auto">
          <a:xfrm>
            <a:off x="16306800" y="13864523"/>
            <a:ext cx="20078700" cy="1397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smtClean="0"/>
              <a:t>Solar </a:t>
            </a:r>
            <a:r>
              <a:rPr lang="it-IT" sz="12000" dirty="0" err="1" smtClean="0"/>
              <a:t>Photovoltaic</a:t>
            </a:r>
            <a:endParaRPr lang="it-IT" sz="12000" dirty="0"/>
          </a:p>
        </p:txBody>
      </p:sp>
      <p:sp>
        <p:nvSpPr>
          <p:cNvPr id="9" name="Rettangolo 8"/>
          <p:cNvSpPr/>
          <p:nvPr/>
        </p:nvSpPr>
        <p:spPr>
          <a:xfrm>
            <a:off x="571500" y="21922175"/>
            <a:ext cx="13411200" cy="4305300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247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468174"/>
            <a:ext cx="36152139" cy="20024326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smtClean="0"/>
              <a:t>Solar </a:t>
            </a:r>
            <a:r>
              <a:rPr lang="it-IT" sz="12000" dirty="0" err="1" smtClean="0"/>
              <a:t>Photovoltaic</a:t>
            </a:r>
            <a:endParaRPr lang="it-IT" sz="12000" dirty="0"/>
          </a:p>
        </p:txBody>
      </p:sp>
    </p:spTree>
    <p:extLst>
      <p:ext uri="{BB962C8B-B14F-4D97-AF65-F5344CB8AC3E}">
        <p14:creationId xmlns:p14="http://schemas.microsoft.com/office/powerpoint/2010/main" val="2427706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1251346" y="5522443"/>
            <a:ext cx="34410253" cy="6224162"/>
          </a:xfrm>
        </p:spPr>
        <p:txBody>
          <a:bodyPr>
            <a:normAutofit lnSpcReduction="10000"/>
          </a:bodyPr>
          <a:lstStyle/>
          <a:p>
            <a:r>
              <a:rPr lang="it-IT" sz="7200" dirty="0" err="1" smtClean="0"/>
              <a:t>Homic</a:t>
            </a:r>
            <a:r>
              <a:rPr lang="it-IT" sz="7200" dirty="0" smtClean="0"/>
              <a:t> </a:t>
            </a:r>
            <a:r>
              <a:rPr lang="it-IT" sz="7200" dirty="0" err="1" smtClean="0"/>
              <a:t>resistance</a:t>
            </a:r>
            <a:r>
              <a:rPr lang="it-IT" sz="7200" dirty="0" smtClean="0"/>
              <a:t> of </a:t>
            </a:r>
            <a:r>
              <a:rPr lang="it-IT" sz="7200" dirty="0" err="1" smtClean="0"/>
              <a:t>electric</a:t>
            </a:r>
            <a:r>
              <a:rPr lang="it-IT" sz="7200" dirty="0" smtClean="0"/>
              <a:t> connection</a:t>
            </a:r>
          </a:p>
          <a:p>
            <a:r>
              <a:rPr lang="it-IT" sz="7200" dirty="0" smtClean="0"/>
              <a:t>Inverter (and </a:t>
            </a:r>
            <a:r>
              <a:rPr lang="it-IT" sz="7200" dirty="0" err="1" smtClean="0"/>
              <a:t>battery</a:t>
            </a:r>
            <a:r>
              <a:rPr lang="it-IT" sz="7200" dirty="0" smtClean="0"/>
              <a:t>) </a:t>
            </a:r>
            <a:r>
              <a:rPr lang="it-IT" sz="7200" dirty="0" err="1" smtClean="0"/>
              <a:t>losses</a:t>
            </a:r>
            <a:endParaRPr lang="it-IT" sz="7200" dirty="0" smtClean="0"/>
          </a:p>
          <a:p>
            <a:r>
              <a:rPr lang="it-IT" sz="7200" dirty="0" smtClean="0"/>
              <a:t>BOS </a:t>
            </a:r>
          </a:p>
          <a:p>
            <a:r>
              <a:rPr lang="it-IT" sz="7200" dirty="0" smtClean="0"/>
              <a:t>Reduce </a:t>
            </a:r>
            <a:r>
              <a:rPr lang="it-IT" sz="7200" dirty="0" err="1" smtClean="0"/>
              <a:t>system</a:t>
            </a:r>
            <a:r>
              <a:rPr lang="it-IT" sz="7200" dirty="0" smtClean="0"/>
              <a:t> </a:t>
            </a:r>
            <a:r>
              <a:rPr lang="it-IT" sz="7200" dirty="0" err="1" smtClean="0"/>
              <a:t>efficiency</a:t>
            </a:r>
            <a:r>
              <a:rPr lang="it-IT" sz="7200" dirty="0" smtClean="0"/>
              <a:t> with </a:t>
            </a:r>
            <a:r>
              <a:rPr lang="it-IT" sz="7200" dirty="0" err="1" smtClean="0"/>
              <a:t>respect</a:t>
            </a:r>
            <a:r>
              <a:rPr lang="it-IT" sz="7200" dirty="0" smtClean="0"/>
              <a:t> to </a:t>
            </a:r>
            <a:r>
              <a:rPr lang="it-IT" sz="7200" dirty="0" err="1" smtClean="0"/>
              <a:t>cell</a:t>
            </a:r>
            <a:r>
              <a:rPr lang="it-IT" sz="7200" dirty="0" smtClean="0"/>
              <a:t> </a:t>
            </a:r>
            <a:r>
              <a:rPr lang="it-IT" sz="7200" dirty="0" err="1" smtClean="0"/>
              <a:t>efficiency</a:t>
            </a:r>
            <a:r>
              <a:rPr lang="it-IT" sz="7200" dirty="0" smtClean="0"/>
              <a:t> to </a:t>
            </a:r>
            <a:r>
              <a:rPr lang="it-IT" sz="7200" dirty="0" err="1" smtClean="0"/>
              <a:t>about</a:t>
            </a:r>
            <a:r>
              <a:rPr lang="it-IT" sz="7200" dirty="0" smtClean="0"/>
              <a:t> 10% (</a:t>
            </a:r>
            <a:r>
              <a:rPr lang="it-IT" sz="7200" dirty="0" err="1" smtClean="0"/>
              <a:t>thin</a:t>
            </a:r>
            <a:r>
              <a:rPr lang="it-IT" sz="7200" dirty="0" smtClean="0"/>
              <a:t> film) or </a:t>
            </a:r>
            <a:r>
              <a:rPr lang="it-IT" sz="7200" dirty="0" err="1" smtClean="0"/>
              <a:t>less</a:t>
            </a:r>
            <a:r>
              <a:rPr lang="it-IT" sz="7200" dirty="0" smtClean="0"/>
              <a:t> and to </a:t>
            </a:r>
            <a:r>
              <a:rPr lang="it-IT" sz="7200" dirty="0" err="1"/>
              <a:t>about</a:t>
            </a:r>
            <a:r>
              <a:rPr lang="it-IT" sz="7200" dirty="0"/>
              <a:t> </a:t>
            </a:r>
            <a:r>
              <a:rPr lang="it-IT" sz="7200" dirty="0" smtClean="0"/>
              <a:t>15% (</a:t>
            </a:r>
            <a:r>
              <a:rPr lang="it-IT" sz="7200" dirty="0" err="1" smtClean="0"/>
              <a:t>cristal</a:t>
            </a:r>
            <a:r>
              <a:rPr lang="it-IT" sz="7200" dirty="0" smtClean="0"/>
              <a:t> </a:t>
            </a:r>
            <a:r>
              <a:rPr lang="it-IT" sz="7200" dirty="0" err="1" smtClean="0"/>
              <a:t>silicon</a:t>
            </a:r>
            <a:r>
              <a:rPr lang="it-IT" sz="7200" dirty="0" smtClean="0"/>
              <a:t>) </a:t>
            </a:r>
          </a:p>
          <a:p>
            <a:endParaRPr lang="it-IT" sz="72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1610863"/>
            <a:ext cx="25565099" cy="16120556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smtClean="0"/>
              <a:t>Solar </a:t>
            </a:r>
            <a:r>
              <a:rPr lang="it-IT" sz="12000" dirty="0" err="1" smtClean="0"/>
              <a:t>Photovoltaic</a:t>
            </a:r>
            <a:endParaRPr lang="it-IT" sz="12000" dirty="0"/>
          </a:p>
        </p:txBody>
      </p:sp>
    </p:spTree>
    <p:extLst>
      <p:ext uri="{BB962C8B-B14F-4D97-AF65-F5344CB8AC3E}">
        <p14:creationId xmlns:p14="http://schemas.microsoft.com/office/powerpoint/2010/main" val="2234925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t="1276" b="36924"/>
          <a:stretch/>
        </p:blipFill>
        <p:spPr>
          <a:xfrm>
            <a:off x="1409252" y="5181600"/>
            <a:ext cx="33638433" cy="12115800"/>
          </a:xfrm>
          <a:noFill/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smtClean="0"/>
              <a:t>Solar </a:t>
            </a:r>
            <a:r>
              <a:rPr lang="it-IT" sz="12000" dirty="0" err="1" smtClean="0"/>
              <a:t>Photovoltaic</a:t>
            </a:r>
            <a:endParaRPr lang="it-IT" sz="120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5510" t="56247" r="3176" b="972"/>
          <a:stretch/>
        </p:blipFill>
        <p:spPr bwMode="auto">
          <a:xfrm>
            <a:off x="914399" y="17221201"/>
            <a:ext cx="19782899" cy="10728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Fresnel Le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2990" y="17297400"/>
            <a:ext cx="14908696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779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1822847" y="5562600"/>
            <a:ext cx="33468906" cy="6210301"/>
          </a:xfrm>
        </p:spPr>
        <p:txBody>
          <a:bodyPr>
            <a:normAutofit/>
          </a:bodyPr>
          <a:lstStyle/>
          <a:p>
            <a:r>
              <a:rPr lang="en-US" sz="7200" dirty="0"/>
              <a:t>China just switched on the world's largest floating solar power </a:t>
            </a:r>
            <a:r>
              <a:rPr lang="en-US" sz="7200" dirty="0" smtClean="0"/>
              <a:t>plant</a:t>
            </a:r>
          </a:p>
          <a:p>
            <a:r>
              <a:rPr lang="en-US" sz="7200" dirty="0"/>
              <a:t>The facility is located in the city of Huainan, in China’s eastern Anhui province. It has a capacity of 40 megawatts (MW), enough to power a small town. And in a stroke of pleasing symbolism, the plant floats over a flooded former coal-mining region.</a:t>
            </a:r>
          </a:p>
          <a:p>
            <a:endParaRPr lang="it-IT" sz="11933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369" y="11941174"/>
            <a:ext cx="33865384" cy="14614526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smtClean="0"/>
              <a:t>Solar </a:t>
            </a:r>
            <a:r>
              <a:rPr lang="it-IT" sz="12000" dirty="0" err="1" smtClean="0"/>
              <a:t>Photovoltaic</a:t>
            </a:r>
            <a:endParaRPr lang="it-IT" sz="12000" dirty="0"/>
          </a:p>
        </p:txBody>
      </p:sp>
    </p:spTree>
    <p:extLst>
      <p:ext uri="{BB962C8B-B14F-4D97-AF65-F5344CB8AC3E}">
        <p14:creationId xmlns:p14="http://schemas.microsoft.com/office/powerpoint/2010/main" val="284362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923314"/>
            <a:ext cx="19307824" cy="2167992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/>
          <a:srcRect b="7387"/>
          <a:stretch/>
        </p:blipFill>
        <p:spPr>
          <a:xfrm>
            <a:off x="20612100" y="16737179"/>
            <a:ext cx="15468600" cy="1077102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60224" y="5179710"/>
            <a:ext cx="16530920" cy="11433150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smtClean="0"/>
              <a:t>Wind </a:t>
            </a:r>
            <a:r>
              <a:rPr lang="it-IT" sz="12000" dirty="0" err="1" smtClean="0"/>
              <a:t>Turbines</a:t>
            </a:r>
            <a:endParaRPr lang="it-IT" sz="12000" dirty="0"/>
          </a:p>
        </p:txBody>
      </p:sp>
    </p:spTree>
    <p:extLst>
      <p:ext uri="{BB962C8B-B14F-4D97-AF65-F5344CB8AC3E}">
        <p14:creationId xmlns:p14="http://schemas.microsoft.com/office/powerpoint/2010/main" val="136887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smtClean="0"/>
              <a:t>Wind </a:t>
            </a:r>
            <a:r>
              <a:rPr lang="it-IT" sz="12000" dirty="0" err="1" smtClean="0"/>
              <a:t>Turbines</a:t>
            </a:r>
            <a:endParaRPr lang="it-IT" sz="12000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/>
          <a:srcRect t="20394"/>
          <a:stretch/>
        </p:blipFill>
        <p:spPr>
          <a:xfrm>
            <a:off x="13439969" y="19583400"/>
            <a:ext cx="23016969" cy="815371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472224"/>
            <a:ext cx="20328869" cy="15968473"/>
          </a:xfrm>
          <a:prstGeom prst="rect">
            <a:avLst/>
          </a:prstGeom>
        </p:spPr>
      </p:pic>
      <p:sp>
        <p:nvSpPr>
          <p:cNvPr id="15" name="Segnaposto contenuto 5"/>
          <p:cNvSpPr>
            <a:spLocks noGrp="1"/>
          </p:cNvSpPr>
          <p:nvPr>
            <p:ph idx="1"/>
          </p:nvPr>
        </p:nvSpPr>
        <p:spPr>
          <a:xfrm>
            <a:off x="20840701" y="5562600"/>
            <a:ext cx="14451052" cy="13601700"/>
          </a:xfrm>
        </p:spPr>
        <p:txBody>
          <a:bodyPr>
            <a:normAutofit/>
          </a:bodyPr>
          <a:lstStyle/>
          <a:p>
            <a:r>
              <a:rPr lang="en-US" sz="7200" dirty="0" smtClean="0"/>
              <a:t>Flat surfaces are highly favorable for wind energy exploitation</a:t>
            </a:r>
          </a:p>
          <a:p>
            <a:pPr marL="0" indent="0">
              <a:buNone/>
            </a:pPr>
            <a:endParaRPr lang="en-US" sz="7200" dirty="0" smtClean="0"/>
          </a:p>
          <a:p>
            <a:r>
              <a:rPr lang="en-US" sz="7200" dirty="0" smtClean="0"/>
              <a:t>Horizontal axis wind turbines allow to put the blades where the wind speed is higher</a:t>
            </a:r>
          </a:p>
          <a:p>
            <a:pPr marL="0" indent="0">
              <a:buNone/>
            </a:pPr>
            <a:endParaRPr lang="en-US" sz="7200" dirty="0" smtClean="0"/>
          </a:p>
          <a:p>
            <a:r>
              <a:rPr lang="en-US" sz="7200" dirty="0" smtClean="0"/>
              <a:t>If some obstacle is present, the turbine has to be placed outside the region </a:t>
            </a:r>
            <a:r>
              <a:rPr lang="en-US" sz="7200" dirty="0"/>
              <a:t>of </a:t>
            </a:r>
            <a:r>
              <a:rPr lang="en-US" sz="7200" dirty="0" smtClean="0"/>
              <a:t>highly turbulent air flow.</a:t>
            </a:r>
            <a:endParaRPr lang="it-IT" sz="11933" dirty="0"/>
          </a:p>
        </p:txBody>
      </p:sp>
    </p:spTree>
    <p:extLst>
      <p:ext uri="{BB962C8B-B14F-4D97-AF65-F5344CB8AC3E}">
        <p14:creationId xmlns:p14="http://schemas.microsoft.com/office/powerpoint/2010/main" val="31519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smtClean="0"/>
              <a:t>Wind </a:t>
            </a:r>
            <a:r>
              <a:rPr lang="it-IT" sz="12000" dirty="0" err="1" smtClean="0"/>
              <a:t>Turbines</a:t>
            </a:r>
            <a:endParaRPr lang="it-IT" sz="120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234" y="9053971"/>
            <a:ext cx="25542778" cy="12815429"/>
          </a:xfrm>
          <a:prstGeom prst="rect">
            <a:avLst/>
          </a:prstGeom>
        </p:spPr>
      </p:pic>
      <p:graphicFrame>
        <p:nvGraphicFramePr>
          <p:cNvPr id="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398005"/>
              </p:ext>
            </p:extLst>
          </p:nvPr>
        </p:nvGraphicFramePr>
        <p:xfrm>
          <a:off x="473868" y="5705364"/>
          <a:ext cx="11726862" cy="191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2" name="Equazione" r:id="rId5" imgW="1574640" imgH="253800" progId="Equation.3">
                  <p:embed/>
                </p:oleObj>
              </mc:Choice>
              <mc:Fallback>
                <p:oleObj name="Equazione" r:id="rId5" imgW="1574640" imgH="253800" progId="Equation.3">
                  <p:embed/>
                  <p:pic>
                    <p:nvPicPr>
                      <p:cNvPr id="102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" y="5705364"/>
                        <a:ext cx="11726862" cy="19192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3130525"/>
              </p:ext>
            </p:extLst>
          </p:nvPr>
        </p:nvGraphicFramePr>
        <p:xfrm>
          <a:off x="13549709" y="5705364"/>
          <a:ext cx="6930169" cy="2161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3" name="Equation" r:id="rId7" imgW="889000" imgH="279400" progId="Equation.3">
                  <p:embed/>
                </p:oleObj>
              </mc:Choice>
              <mc:Fallback>
                <p:oleObj name="Equation" r:id="rId7" imgW="889000" imgH="279400" progId="Equation.3">
                  <p:embed/>
                  <p:pic>
                    <p:nvPicPr>
                      <p:cNvPr id="205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49709" y="5705364"/>
                        <a:ext cx="6930169" cy="21610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043163"/>
              </p:ext>
            </p:extLst>
          </p:nvPr>
        </p:nvGraphicFramePr>
        <p:xfrm>
          <a:off x="6365875" y="22586950"/>
          <a:ext cx="25103138" cy="178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4" name="Equazione" r:id="rId9" imgW="3530520" imgH="253800" progId="Equation.3">
                  <p:embed/>
                </p:oleObj>
              </mc:Choice>
              <mc:Fallback>
                <p:oleObj name="Equazione" r:id="rId9" imgW="3530520" imgH="253800" progId="Equation.3">
                  <p:embed/>
                  <p:pic>
                    <p:nvPicPr>
                      <p:cNvPr id="205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5875" y="22586950"/>
                        <a:ext cx="25103138" cy="1782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Connettore 2 11"/>
          <p:cNvCxnSpPr/>
          <p:nvPr/>
        </p:nvCxnSpPr>
        <p:spPr>
          <a:xfrm flipH="1">
            <a:off x="7848600" y="7315200"/>
            <a:ext cx="1409700" cy="9677400"/>
          </a:xfrm>
          <a:prstGeom prst="straightConnector1">
            <a:avLst/>
          </a:prstGeom>
          <a:ln w="190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18228469" y="7624652"/>
            <a:ext cx="196024" cy="5703856"/>
          </a:xfrm>
          <a:prstGeom prst="straightConnector1">
            <a:avLst/>
          </a:prstGeom>
          <a:ln w="190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5926233" y="22454663"/>
            <a:ext cx="25542779" cy="2172611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39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22847" y="3924299"/>
            <a:ext cx="32811244" cy="1754683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Summary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5401" y="6021882"/>
            <a:ext cx="25260300" cy="2182921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it-IT" sz="8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8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it-IT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World trend in 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the exploitation of Renewable and NON-Renewable Energy </a:t>
            </a:r>
            <a:r>
              <a:rPr lang="en-US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Solar PV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8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turbibes</a:t>
            </a:r>
            <a:endParaRPr lang="en-US" sz="8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it-IT" sz="8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r>
              <a:rPr lang="it-IT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8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it-IT" sz="8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Tidal</a:t>
            </a:r>
            <a:r>
              <a:rPr lang="it-IT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8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it-IT" sz="8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r>
              <a:rPr lang="it-IT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it-IT" sz="8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it-IT" sz="8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it-IT" sz="8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it-IT" sz="8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it-IT" sz="8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it-IT" sz="8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Bibliography</a:t>
            </a:r>
            <a:endParaRPr lang="it-IT" sz="8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56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smtClean="0"/>
              <a:t>Wind </a:t>
            </a:r>
            <a:r>
              <a:rPr lang="it-IT" sz="12000" dirty="0" err="1" smtClean="0"/>
              <a:t>Turbines</a:t>
            </a:r>
            <a:endParaRPr lang="it-IT" sz="12000" dirty="0"/>
          </a:p>
        </p:txBody>
      </p:sp>
      <p:cxnSp>
        <p:nvCxnSpPr>
          <p:cNvPr id="12" name="Connettore 2 11"/>
          <p:cNvCxnSpPr/>
          <p:nvPr/>
        </p:nvCxnSpPr>
        <p:spPr>
          <a:xfrm flipH="1">
            <a:off x="21526500" y="11559810"/>
            <a:ext cx="5065713" cy="10347690"/>
          </a:xfrm>
          <a:prstGeom prst="straightConnector1">
            <a:avLst/>
          </a:prstGeom>
          <a:ln w="190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2402303" y="11492512"/>
            <a:ext cx="1217197" cy="10414988"/>
          </a:xfrm>
          <a:prstGeom prst="straightConnector1">
            <a:avLst/>
          </a:prstGeom>
          <a:ln w="190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uppo 1"/>
          <p:cNvGrpSpPr/>
          <p:nvPr/>
        </p:nvGrpSpPr>
        <p:grpSpPr>
          <a:xfrm>
            <a:off x="1049433" y="5576363"/>
            <a:ext cx="34269267" cy="2172611"/>
            <a:chOff x="782733" y="5576363"/>
            <a:chExt cx="34269267" cy="2172611"/>
          </a:xfrm>
        </p:grpSpPr>
        <p:graphicFrame>
          <p:nvGraphicFramePr>
            <p:cNvPr id="10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17791083"/>
                </p:ext>
              </p:extLst>
            </p:nvPr>
          </p:nvGraphicFramePr>
          <p:xfrm>
            <a:off x="1222375" y="5708650"/>
            <a:ext cx="25103138" cy="1782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53" name="Equazione" r:id="rId4" imgW="3530520" imgH="253800" progId="Equation.3">
                    <p:embed/>
                  </p:oleObj>
                </mc:Choice>
                <mc:Fallback>
                  <p:oleObj name="Equazione" r:id="rId4" imgW="3530520" imgH="253800" progId="Equation.3">
                    <p:embed/>
                    <p:pic>
                      <p:nvPicPr>
                        <p:cNvPr id="1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2375" y="5708650"/>
                          <a:ext cx="25103138" cy="17827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ttangolo 15"/>
            <p:cNvSpPr/>
            <p:nvPr/>
          </p:nvSpPr>
          <p:spPr>
            <a:xfrm>
              <a:off x="782733" y="5576363"/>
              <a:ext cx="34269267" cy="2172611"/>
            </a:xfrm>
            <a:prstGeom prst="rect">
              <a:avLst/>
            </a:prstGeom>
            <a:noFill/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aphicFrame>
          <p:nvGraphicFramePr>
            <p:cNvPr id="17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10543592"/>
                </p:ext>
              </p:extLst>
            </p:nvPr>
          </p:nvGraphicFramePr>
          <p:xfrm>
            <a:off x="26325512" y="5718700"/>
            <a:ext cx="8297862" cy="1905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54" name="Equazione" r:id="rId6" imgW="1091880" imgH="253800" progId="Equation.3">
                    <p:embed/>
                  </p:oleObj>
                </mc:Choice>
                <mc:Fallback>
                  <p:oleObj name="Equazione" r:id="rId6" imgW="1091880" imgH="253800" progId="Equation.3">
                    <p:embed/>
                    <p:pic>
                      <p:nvPicPr>
                        <p:cNvPr id="17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325512" y="5718700"/>
                          <a:ext cx="8297862" cy="19050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4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3919319"/>
              </p:ext>
            </p:extLst>
          </p:nvPr>
        </p:nvGraphicFramePr>
        <p:xfrm>
          <a:off x="3084139" y="13019881"/>
          <a:ext cx="19699662" cy="10548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5" name="Microsoft Drawing" r:id="rId8" imgW="2830513" imgH="1517650" progId="MSDraw">
                  <p:embed/>
                </p:oleObj>
              </mc:Choice>
              <mc:Fallback>
                <p:oleObj name="Microsoft Drawing" r:id="rId8" imgW="2830513" imgH="1517650" progId="MSDraw">
                  <p:embed/>
                  <p:pic>
                    <p:nvPicPr>
                      <p:cNvPr id="14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4139" y="13019881"/>
                        <a:ext cx="19699662" cy="105484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 9"/>
          <p:cNvSpPr>
            <a:spLocks noChangeArrowheads="1"/>
          </p:cNvSpPr>
          <p:nvPr/>
        </p:nvSpPr>
        <p:spPr bwMode="auto">
          <a:xfrm>
            <a:off x="31916687" y="5143501"/>
            <a:ext cx="3402013" cy="3005250"/>
          </a:xfrm>
          <a:prstGeom prst="ellipse">
            <a:avLst/>
          </a:prstGeom>
          <a:noFill/>
          <a:ln w="101600">
            <a:solidFill>
              <a:srgbClr val="33CC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1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5011285"/>
              </p:ext>
            </p:extLst>
          </p:nvPr>
        </p:nvGraphicFramePr>
        <p:xfrm>
          <a:off x="24059356" y="21540120"/>
          <a:ext cx="8140976" cy="3339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6" name="Equation" r:id="rId10" imgW="1002865" imgH="406224" progId="Equation.3">
                  <p:embed/>
                </p:oleObj>
              </mc:Choice>
              <mc:Fallback>
                <p:oleObj name="Equation" r:id="rId10" imgW="1002865" imgH="406224" progId="Equation.3">
                  <p:embed/>
                  <p:pic>
                    <p:nvPicPr>
                      <p:cNvPr id="307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59356" y="21540120"/>
                        <a:ext cx="8140976" cy="33391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723900" y="9251486"/>
            <a:ext cx="9791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7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Stream</a:t>
            </a:r>
            <a:r>
              <a:rPr lang="it-IT" sz="7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tube </a:t>
            </a:r>
            <a:r>
              <a:rPr lang="it-IT" sz="7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section</a:t>
            </a:r>
            <a:r>
              <a:rPr lang="it-IT" sz="7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7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equal</a:t>
            </a:r>
            <a:r>
              <a:rPr lang="it-IT" sz="7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ZERO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15332846" y="9251486"/>
            <a:ext cx="133183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7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Exit air </a:t>
            </a:r>
            <a:r>
              <a:rPr lang="it-IT" sz="7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speed</a:t>
            </a:r>
            <a:r>
              <a:rPr lang="it-IT" sz="7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7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equal</a:t>
            </a:r>
            <a:r>
              <a:rPr lang="it-IT" sz="7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it-IT" sz="7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</a:t>
            </a:r>
            <a:r>
              <a:rPr lang="it-IT" sz="7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7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speed</a:t>
            </a:r>
            <a:r>
              <a:rPr lang="it-IT" sz="7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it-IT" sz="7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Power</a:t>
            </a:r>
            <a:r>
              <a:rPr lang="it-IT" sz="7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7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extraction</a:t>
            </a:r>
            <a:r>
              <a:rPr lang="it-IT" sz="7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7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equal</a:t>
            </a:r>
            <a:r>
              <a:rPr lang="it-IT" sz="7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7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ZERO</a:t>
            </a:r>
          </a:p>
        </p:txBody>
      </p:sp>
    </p:spTree>
    <p:extLst>
      <p:ext uri="{BB962C8B-B14F-4D97-AF65-F5344CB8AC3E}">
        <p14:creationId xmlns:p14="http://schemas.microsoft.com/office/powerpoint/2010/main" val="135745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smtClean="0"/>
              <a:t>Wind </a:t>
            </a:r>
            <a:r>
              <a:rPr lang="it-IT" sz="12000" dirty="0" err="1" smtClean="0"/>
              <a:t>Turbines</a:t>
            </a:r>
            <a:endParaRPr lang="it-IT" sz="120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223392"/>
            <a:ext cx="34680294" cy="2258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2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smtClean="0"/>
              <a:t>Wind </a:t>
            </a:r>
            <a:r>
              <a:rPr lang="it-IT" sz="12000" dirty="0" err="1" smtClean="0"/>
              <a:t>Turbines</a:t>
            </a:r>
            <a:endParaRPr lang="it-IT" sz="1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t="2519" b="681"/>
          <a:stretch/>
        </p:blipFill>
        <p:spPr>
          <a:xfrm>
            <a:off x="3042642" y="5753100"/>
            <a:ext cx="30371653" cy="22072824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 flipH="1">
            <a:off x="27279600" y="5472225"/>
            <a:ext cx="4993726" cy="3443175"/>
          </a:xfrm>
          <a:prstGeom prst="straightConnector1">
            <a:avLst/>
          </a:prstGeom>
          <a:ln w="190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30899100" y="4271896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7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BETZ </a:t>
            </a:r>
            <a:r>
              <a:rPr lang="it-IT" sz="7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limit</a:t>
            </a:r>
            <a:endParaRPr lang="it-IT" sz="7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73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smtClean="0"/>
              <a:t>Wind </a:t>
            </a:r>
            <a:r>
              <a:rPr lang="it-IT" sz="12000" dirty="0" err="1" smtClean="0"/>
              <a:t>Turbines</a:t>
            </a:r>
            <a:endParaRPr lang="it-IT" sz="120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2782" r="1689" b="7951"/>
          <a:stretch/>
        </p:blipFill>
        <p:spPr>
          <a:xfrm>
            <a:off x="250630" y="5472224"/>
            <a:ext cx="35906270" cy="1857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12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9" y="5749218"/>
            <a:ext cx="34284586" cy="21748096"/>
          </a:xfrm>
          <a:prstGeom prst="rect">
            <a:avLst/>
          </a:prstGeom>
        </p:spPr>
      </p:pic>
      <p:pic>
        <p:nvPicPr>
          <p:cNvPr id="5" name="Picture 3" descr="20180214_OGS_presentazio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smtClean="0"/>
              <a:t>Wind </a:t>
            </a:r>
            <a:r>
              <a:rPr lang="it-IT" sz="12000" dirty="0" err="1" smtClean="0"/>
              <a:t>Turbines</a:t>
            </a:r>
            <a:endParaRPr lang="it-IT" sz="12000" dirty="0"/>
          </a:p>
        </p:txBody>
      </p:sp>
    </p:spTree>
    <p:extLst>
      <p:ext uri="{BB962C8B-B14F-4D97-AF65-F5344CB8AC3E}">
        <p14:creationId xmlns:p14="http://schemas.microsoft.com/office/powerpoint/2010/main" val="478648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952" y="9075736"/>
            <a:ext cx="18146986" cy="1546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smtClean="0"/>
              <a:t>Wind </a:t>
            </a:r>
            <a:r>
              <a:rPr lang="it-IT" sz="12000" dirty="0" err="1" smtClean="0"/>
              <a:t>Turbines</a:t>
            </a:r>
            <a:endParaRPr lang="it-IT" sz="120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4863134" y="4724400"/>
            <a:ext cx="18473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47699" y="7511280"/>
            <a:ext cx="18516601" cy="2003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7200" b="0" dirty="0" smtClean="0"/>
              <a:t>In </a:t>
            </a:r>
            <a:r>
              <a:rPr lang="en-US" sz="7200" b="0" dirty="0"/>
              <a:t>Regions I and IV, the turbine does not </a:t>
            </a:r>
            <a:r>
              <a:rPr lang="en-US" sz="7200" b="0" dirty="0" smtClean="0"/>
              <a:t>operate.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7200" b="0" dirty="0" smtClean="0"/>
              <a:t>Region </a:t>
            </a:r>
            <a:r>
              <a:rPr lang="en-US" sz="7200" b="0" dirty="0"/>
              <a:t>II commences at the 3–5 m/s cut-in wind speed, the speed at which the turbine starts to produce power. In Region II, the turbine power output increases with wind speed up to the rated wind speed, </a:t>
            </a:r>
            <a:r>
              <a:rPr lang="en-US" sz="7200" b="0" dirty="0" smtClean="0"/>
              <a:t>typically </a:t>
            </a:r>
            <a:r>
              <a:rPr lang="en-US" sz="7200" b="0" dirty="0"/>
              <a:t>between 12 m/s and 15 </a:t>
            </a:r>
            <a:r>
              <a:rPr lang="en-US" sz="7200" b="0" dirty="0" smtClean="0"/>
              <a:t>m/s.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7200" b="0" dirty="0" smtClean="0"/>
              <a:t>In </a:t>
            </a:r>
            <a:r>
              <a:rPr lang="en-US" sz="7200" b="0" dirty="0"/>
              <a:t>Region III, the power output is held relatively constant at the rated </a:t>
            </a:r>
            <a:r>
              <a:rPr lang="en-US" sz="7200" b="0" dirty="0" smtClean="0"/>
              <a:t>power.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7200" b="0" dirty="0" smtClean="0"/>
              <a:t>This </a:t>
            </a:r>
            <a:r>
              <a:rPr lang="en-US" sz="7200" b="0" dirty="0"/>
              <a:t>is accomplished either by passive stall control or, </a:t>
            </a:r>
            <a:r>
              <a:rPr lang="en-US" sz="7200" b="0" dirty="0" smtClean="0"/>
              <a:t>by </a:t>
            </a:r>
            <a:r>
              <a:rPr lang="en-US" sz="7200" b="0" dirty="0"/>
              <a:t>active blade pitch angle adjustments. </a:t>
            </a:r>
            <a:endParaRPr lang="en-US" sz="7200" b="0" dirty="0" smtClean="0"/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7200" b="0" dirty="0" smtClean="0"/>
              <a:t>To </a:t>
            </a:r>
            <a:r>
              <a:rPr lang="en-US" sz="7200" b="0" dirty="0"/>
              <a:t>limit machine loads and prevent damage to a wind turbine's structural components, wind turbines are designed to shut down at cut-out wind speeds between 25 m/s and 30 m/s.</a:t>
            </a:r>
            <a:endParaRPr lang="it-IT" sz="72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717947" y="5453788"/>
            <a:ext cx="35356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0" dirty="0"/>
              <a:t>The electric power output of a wind turbine as a function of wind </a:t>
            </a:r>
            <a:r>
              <a:rPr lang="en-US" sz="8000" dirty="0" smtClean="0"/>
              <a:t>speed</a:t>
            </a:r>
            <a:endParaRPr lang="it-IT" sz="7200" dirty="0"/>
          </a:p>
        </p:txBody>
      </p:sp>
    </p:spTree>
    <p:extLst>
      <p:ext uri="{BB962C8B-B14F-4D97-AF65-F5344CB8AC3E}">
        <p14:creationId xmlns:p14="http://schemas.microsoft.com/office/powerpoint/2010/main" val="2496013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smtClean="0"/>
              <a:t>Wind </a:t>
            </a:r>
            <a:r>
              <a:rPr lang="it-IT" sz="12000" dirty="0" err="1" smtClean="0"/>
              <a:t>Turbines</a:t>
            </a:r>
            <a:endParaRPr lang="it-IT" sz="12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4863134" y="4724400"/>
            <a:ext cx="18473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881743" y="5453788"/>
            <a:ext cx="35193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0" dirty="0"/>
              <a:t>The electric power output </a:t>
            </a:r>
            <a:r>
              <a:rPr lang="en-US" sz="8000" dirty="0" smtClean="0"/>
              <a:t>evaluation through wind speed distribution</a:t>
            </a:r>
            <a:endParaRPr lang="it-IT" sz="720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108" y="9607904"/>
            <a:ext cx="30015601" cy="18292527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590324" y="7299580"/>
            <a:ext cx="336017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7200" b="0" dirty="0"/>
              <a:t>The expected yield from a wind turbine (green) is dictated by its capacity (orange) and the typical wind speed at the site (blue).</a:t>
            </a:r>
            <a:endParaRPr lang="it-IT" sz="7200" b="0" dirty="0"/>
          </a:p>
        </p:txBody>
      </p:sp>
    </p:spTree>
    <p:extLst>
      <p:ext uri="{BB962C8B-B14F-4D97-AF65-F5344CB8AC3E}">
        <p14:creationId xmlns:p14="http://schemas.microsoft.com/office/powerpoint/2010/main" val="1560535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smtClean="0"/>
              <a:t>Lens Wind </a:t>
            </a:r>
            <a:r>
              <a:rPr lang="it-IT" sz="12000" dirty="0" err="1" smtClean="0"/>
              <a:t>Turbines</a:t>
            </a:r>
            <a:endParaRPr lang="it-IT" sz="120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847" y="5472225"/>
            <a:ext cx="17459017" cy="1094887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b="8869"/>
          <a:stretch/>
        </p:blipFill>
        <p:spPr>
          <a:xfrm>
            <a:off x="20046329" y="5029201"/>
            <a:ext cx="15499185" cy="11811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581" y="17160873"/>
            <a:ext cx="10856119" cy="1061699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66939" y="17275173"/>
            <a:ext cx="18484761" cy="1053321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l="34608" t="91799" r="23603" b="1023"/>
          <a:stretch/>
        </p:blipFill>
        <p:spPr>
          <a:xfrm>
            <a:off x="29794879" y="16763999"/>
            <a:ext cx="6477000" cy="93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23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err="1" smtClean="0"/>
              <a:t>Wave</a:t>
            </a:r>
            <a:r>
              <a:rPr lang="it-IT" sz="12000" dirty="0" smtClean="0"/>
              <a:t> </a:t>
            </a:r>
            <a:r>
              <a:rPr lang="it-IT" sz="12000" dirty="0" err="1" smtClean="0"/>
              <a:t>energy</a:t>
            </a:r>
            <a:endParaRPr lang="it-IT" sz="1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t="17789"/>
          <a:stretch/>
        </p:blipFill>
        <p:spPr>
          <a:xfrm>
            <a:off x="1181099" y="5472225"/>
            <a:ext cx="34331419" cy="2117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err="1" smtClean="0"/>
              <a:t>Wave</a:t>
            </a:r>
            <a:r>
              <a:rPr lang="it-IT" sz="12000" dirty="0" smtClean="0"/>
              <a:t> </a:t>
            </a:r>
            <a:r>
              <a:rPr lang="it-IT" sz="12000" dirty="0" err="1" smtClean="0"/>
              <a:t>energy</a:t>
            </a:r>
            <a:endParaRPr lang="it-IT" sz="120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32" y="5029200"/>
            <a:ext cx="36310803" cy="16002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181099" y="21031200"/>
            <a:ext cx="349377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200" b="0" dirty="0" smtClean="0"/>
              <a:t>NOTICE THAT, because of wave propagation physics, small energy converters can extract, in principal, energy from a wave front much greater than their own dimension.</a:t>
            </a:r>
          </a:p>
        </p:txBody>
      </p:sp>
    </p:spTree>
    <p:extLst>
      <p:ext uri="{BB962C8B-B14F-4D97-AF65-F5344CB8AC3E}">
        <p14:creationId xmlns:p14="http://schemas.microsoft.com/office/powerpoint/2010/main" val="1725133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22847" y="4038599"/>
            <a:ext cx="32811244" cy="1754683"/>
          </a:xfrm>
        </p:spPr>
        <p:txBody>
          <a:bodyPr>
            <a:noAutofit/>
          </a:bodyPr>
          <a:lstStyle/>
          <a:p>
            <a:r>
              <a:rPr lang="it-IT" sz="12000" dirty="0" err="1" smtClean="0"/>
              <a:t>Introduction</a:t>
            </a:r>
            <a:r>
              <a:rPr lang="it-IT" sz="12000" dirty="0" smtClean="0"/>
              <a:t> – 1</a:t>
            </a:r>
            <a:r>
              <a:rPr lang="it-IT" sz="12000" baseline="30000" dirty="0" smtClean="0"/>
              <a:t>st</a:t>
            </a:r>
            <a:r>
              <a:rPr lang="it-IT" sz="12000" dirty="0" smtClean="0"/>
              <a:t> an 2</a:t>
            </a:r>
            <a:r>
              <a:rPr lang="it-IT" sz="12000" baseline="30000" dirty="0" smtClean="0"/>
              <a:t>nd</a:t>
            </a:r>
            <a:r>
              <a:rPr lang="it-IT" sz="12000" dirty="0" smtClean="0"/>
              <a:t> </a:t>
            </a:r>
            <a:r>
              <a:rPr lang="it-IT" sz="12000" dirty="0" err="1" smtClean="0"/>
              <a:t>laws</a:t>
            </a:r>
            <a:endParaRPr lang="it-IT" sz="12000" dirty="0"/>
          </a:p>
        </p:txBody>
      </p:sp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977888"/>
            <a:ext cx="31799611" cy="181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1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err="1" smtClean="0"/>
              <a:t>Wave</a:t>
            </a:r>
            <a:r>
              <a:rPr lang="it-IT" sz="12000" dirty="0" smtClean="0"/>
              <a:t> </a:t>
            </a:r>
            <a:r>
              <a:rPr lang="it-IT" sz="12000" dirty="0" err="1" smtClean="0"/>
              <a:t>energy</a:t>
            </a:r>
            <a:endParaRPr lang="it-IT" sz="1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215468"/>
            <a:ext cx="34899600" cy="1853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32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5005468"/>
            <a:ext cx="29718000" cy="22977338"/>
          </a:xfrm>
          <a:prstGeom prst="rect">
            <a:avLst/>
          </a:prstGeom>
        </p:spPr>
      </p:pic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err="1" smtClean="0"/>
              <a:t>Wave</a:t>
            </a:r>
            <a:r>
              <a:rPr lang="it-IT" sz="12000" dirty="0" smtClean="0"/>
              <a:t> </a:t>
            </a:r>
            <a:r>
              <a:rPr lang="it-IT" sz="12000" dirty="0" err="1" smtClean="0"/>
              <a:t>energy</a:t>
            </a:r>
            <a:endParaRPr lang="it-IT" sz="12000" dirty="0"/>
          </a:p>
        </p:txBody>
      </p:sp>
      <p:sp>
        <p:nvSpPr>
          <p:cNvPr id="3" name="Rettangolo 2"/>
          <p:cNvSpPr/>
          <p:nvPr/>
        </p:nvSpPr>
        <p:spPr>
          <a:xfrm>
            <a:off x="2171700" y="4686300"/>
            <a:ext cx="6324600" cy="483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8496300" y="8634524"/>
            <a:ext cx="12230100" cy="890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796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219" y="4317262"/>
            <a:ext cx="30740500" cy="23055375"/>
          </a:xfrm>
          <a:prstGeom prst="rect">
            <a:avLst/>
          </a:prstGeom>
        </p:spPr>
      </p:pic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err="1" smtClean="0"/>
              <a:t>Wave</a:t>
            </a:r>
            <a:r>
              <a:rPr lang="it-IT" sz="12000" dirty="0" smtClean="0"/>
              <a:t> </a:t>
            </a:r>
            <a:r>
              <a:rPr lang="it-IT" sz="12000" dirty="0" err="1" smtClean="0"/>
              <a:t>energy</a:t>
            </a:r>
            <a:endParaRPr lang="it-IT" sz="12000" dirty="0"/>
          </a:p>
        </p:txBody>
      </p:sp>
    </p:spTree>
    <p:extLst>
      <p:ext uri="{BB962C8B-B14F-4D97-AF65-F5344CB8AC3E}">
        <p14:creationId xmlns:p14="http://schemas.microsoft.com/office/powerpoint/2010/main" val="2381566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26435447" y="5472225"/>
            <a:ext cx="6330553" cy="1804561"/>
          </a:xfrm>
        </p:spPr>
        <p:txBody>
          <a:bodyPr>
            <a:normAutofit/>
          </a:bodyPr>
          <a:lstStyle/>
          <a:p>
            <a:r>
              <a:rPr lang="it-IT" sz="7200" dirty="0" err="1" smtClean="0"/>
              <a:t>Wave</a:t>
            </a:r>
            <a:r>
              <a:rPr lang="it-IT" sz="7200" dirty="0" smtClean="0"/>
              <a:t> Star</a:t>
            </a:r>
            <a:endParaRPr lang="it-IT" sz="7200" dirty="0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err="1" smtClean="0"/>
              <a:t>Wave</a:t>
            </a:r>
            <a:r>
              <a:rPr lang="it-IT" sz="12000" dirty="0" smtClean="0"/>
              <a:t> </a:t>
            </a:r>
            <a:r>
              <a:rPr lang="it-IT" sz="12000" dirty="0" err="1" smtClean="0"/>
              <a:t>energy</a:t>
            </a:r>
            <a:endParaRPr lang="it-IT" sz="1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6301" y="12465014"/>
            <a:ext cx="19591850" cy="1435738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16765665"/>
            <a:ext cx="15354300" cy="1040161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/>
          <a:srcRect l="51347" t="2991" r="1347"/>
          <a:stretch/>
        </p:blipFill>
        <p:spPr>
          <a:xfrm>
            <a:off x="1066799" y="4862686"/>
            <a:ext cx="12115801" cy="11253614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9755710" y="4046745"/>
            <a:ext cx="3771900" cy="3230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873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1822847" y="4558139"/>
            <a:ext cx="32811244" cy="2095186"/>
          </a:xfrm>
        </p:spPr>
        <p:txBody>
          <a:bodyPr>
            <a:normAutofit/>
          </a:bodyPr>
          <a:lstStyle/>
          <a:p>
            <a:r>
              <a:rPr lang="it-IT" sz="7200" dirty="0" err="1" smtClean="0"/>
              <a:t>Wave</a:t>
            </a:r>
            <a:r>
              <a:rPr lang="it-IT" sz="7200" dirty="0" smtClean="0"/>
              <a:t> Dragon</a:t>
            </a:r>
            <a:endParaRPr lang="it-IT" sz="7200" dirty="0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err="1" smtClean="0"/>
              <a:t>Wave</a:t>
            </a:r>
            <a:r>
              <a:rPr lang="it-IT" sz="12000" dirty="0" smtClean="0"/>
              <a:t> </a:t>
            </a:r>
            <a:r>
              <a:rPr lang="it-IT" sz="12000" dirty="0" err="1" smtClean="0"/>
              <a:t>energy</a:t>
            </a:r>
            <a:endParaRPr lang="it-IT" sz="120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13" y="17709651"/>
            <a:ext cx="19657325" cy="728980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768" y="7243568"/>
            <a:ext cx="31986867" cy="852983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40306" y="16147551"/>
            <a:ext cx="18016632" cy="1113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06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1453019" y="5072646"/>
            <a:ext cx="32811244" cy="2095186"/>
          </a:xfrm>
        </p:spPr>
        <p:txBody>
          <a:bodyPr>
            <a:normAutofit/>
          </a:bodyPr>
          <a:lstStyle/>
          <a:p>
            <a:r>
              <a:rPr lang="it-IT" sz="7200" dirty="0" err="1" smtClean="0"/>
              <a:t>Oscillating</a:t>
            </a:r>
            <a:r>
              <a:rPr lang="it-IT" sz="7200" dirty="0" smtClean="0"/>
              <a:t> water </a:t>
            </a:r>
            <a:r>
              <a:rPr lang="it-IT" sz="7200" dirty="0" err="1" smtClean="0"/>
              <a:t>column</a:t>
            </a:r>
            <a:r>
              <a:rPr lang="it-IT" sz="7200" dirty="0" smtClean="0"/>
              <a:t> + </a:t>
            </a:r>
            <a:r>
              <a:rPr lang="it-IT" sz="7200" dirty="0" err="1" smtClean="0"/>
              <a:t>Well</a:t>
            </a:r>
            <a:r>
              <a:rPr lang="it-IT" sz="7200" dirty="0" smtClean="0"/>
              <a:t> Turbine</a:t>
            </a:r>
            <a:endParaRPr lang="it-IT" sz="7200" dirty="0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err="1" smtClean="0"/>
              <a:t>Wave</a:t>
            </a:r>
            <a:r>
              <a:rPr lang="it-IT" sz="12000" dirty="0" smtClean="0"/>
              <a:t> </a:t>
            </a:r>
            <a:r>
              <a:rPr lang="it-IT" sz="12000" dirty="0" err="1" smtClean="0"/>
              <a:t>energy</a:t>
            </a:r>
            <a:endParaRPr lang="it-IT" sz="1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2844" t="23971" r="5092" b="17585"/>
          <a:stretch/>
        </p:blipFill>
        <p:spPr>
          <a:xfrm>
            <a:off x="495300" y="6629400"/>
            <a:ext cx="33768963" cy="160782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1722" y="15779749"/>
            <a:ext cx="10893677" cy="1185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92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1556147" y="5496464"/>
            <a:ext cx="32811244" cy="2095186"/>
          </a:xfrm>
        </p:spPr>
        <p:txBody>
          <a:bodyPr>
            <a:normAutofit/>
          </a:bodyPr>
          <a:lstStyle/>
          <a:p>
            <a:r>
              <a:rPr lang="it-IT" sz="7200" dirty="0" err="1" smtClean="0"/>
              <a:t>Buoy</a:t>
            </a:r>
            <a:endParaRPr lang="it-IT" sz="7200" dirty="0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err="1" smtClean="0"/>
              <a:t>Wave</a:t>
            </a:r>
            <a:r>
              <a:rPr lang="it-IT" sz="12000" dirty="0" smtClean="0"/>
              <a:t> </a:t>
            </a:r>
            <a:r>
              <a:rPr lang="it-IT" sz="12000" dirty="0" err="1" smtClean="0"/>
              <a:t>energy</a:t>
            </a:r>
            <a:endParaRPr lang="it-IT" sz="1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t="11026" b="4076"/>
          <a:stretch/>
        </p:blipFill>
        <p:spPr>
          <a:xfrm>
            <a:off x="1485900" y="8455197"/>
            <a:ext cx="34067353" cy="1928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31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1822847" y="5172540"/>
            <a:ext cx="32811244" cy="2095186"/>
          </a:xfrm>
        </p:spPr>
        <p:txBody>
          <a:bodyPr>
            <a:normAutofit/>
          </a:bodyPr>
          <a:lstStyle/>
          <a:p>
            <a:r>
              <a:rPr lang="it-IT" sz="7200" dirty="0" err="1" smtClean="0"/>
              <a:t>AquaBuoy</a:t>
            </a:r>
            <a:endParaRPr lang="it-IT" sz="7200" dirty="0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err="1" smtClean="0"/>
              <a:t>Wave</a:t>
            </a:r>
            <a:r>
              <a:rPr lang="it-IT" sz="12000" dirty="0" smtClean="0"/>
              <a:t> </a:t>
            </a:r>
            <a:r>
              <a:rPr lang="it-IT" sz="12000" dirty="0" err="1" smtClean="0"/>
              <a:t>energy</a:t>
            </a:r>
            <a:endParaRPr lang="it-IT" sz="1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5172540"/>
            <a:ext cx="28550779" cy="2249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48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err="1" smtClean="0"/>
              <a:t>Tidal</a:t>
            </a:r>
            <a:r>
              <a:rPr lang="it-IT" sz="12000" dirty="0" smtClean="0"/>
              <a:t> </a:t>
            </a:r>
            <a:r>
              <a:rPr lang="it-IT" sz="12000" dirty="0" err="1" smtClean="0"/>
              <a:t>energy</a:t>
            </a:r>
            <a:endParaRPr lang="it-IT" sz="120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5967525"/>
            <a:ext cx="29863610" cy="1731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421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err="1" smtClean="0"/>
              <a:t>Tidal</a:t>
            </a:r>
            <a:r>
              <a:rPr lang="it-IT" sz="12000" dirty="0" smtClean="0"/>
              <a:t> </a:t>
            </a:r>
            <a:r>
              <a:rPr lang="it-IT" sz="12000" dirty="0" err="1" smtClean="0"/>
              <a:t>energy</a:t>
            </a:r>
            <a:endParaRPr lang="it-IT" sz="1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8838" y="5472225"/>
            <a:ext cx="19728100" cy="1388794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714453"/>
            <a:ext cx="17378031" cy="1331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53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22847" y="4038599"/>
            <a:ext cx="32811244" cy="1754683"/>
          </a:xfrm>
        </p:spPr>
        <p:txBody>
          <a:bodyPr>
            <a:noAutofit/>
          </a:bodyPr>
          <a:lstStyle/>
          <a:p>
            <a:r>
              <a:rPr lang="it-IT" sz="12000" dirty="0" err="1"/>
              <a:t>Introduction</a:t>
            </a:r>
            <a:r>
              <a:rPr lang="it-IT" sz="12000" dirty="0"/>
              <a:t> – </a:t>
            </a:r>
            <a:r>
              <a:rPr lang="it-IT" sz="12000" dirty="0" smtClean="0"/>
              <a:t>the </a:t>
            </a:r>
            <a:r>
              <a:rPr lang="it-IT" sz="12000" dirty="0" err="1" smtClean="0"/>
              <a:t>energy</a:t>
            </a:r>
            <a:r>
              <a:rPr lang="it-IT" sz="12000" dirty="0" smtClean="0"/>
              <a:t> </a:t>
            </a:r>
            <a:r>
              <a:rPr lang="it-IT" sz="12000" dirty="0" err="1" smtClean="0"/>
              <a:t>conversion</a:t>
            </a:r>
            <a:r>
              <a:rPr lang="it-IT" sz="12000" dirty="0" smtClean="0"/>
              <a:t> </a:t>
            </a:r>
            <a:r>
              <a:rPr lang="it-IT" sz="12000" dirty="0" err="1" smtClean="0"/>
              <a:t>chain</a:t>
            </a:r>
            <a:endParaRPr lang="it-IT" sz="12000" dirty="0"/>
          </a:p>
        </p:txBody>
      </p:sp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922" y="9378082"/>
            <a:ext cx="31693093" cy="1813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800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err="1" smtClean="0"/>
              <a:t>Tidal</a:t>
            </a:r>
            <a:r>
              <a:rPr lang="it-IT" sz="12000" dirty="0" smtClean="0"/>
              <a:t> </a:t>
            </a:r>
            <a:r>
              <a:rPr lang="it-IT" sz="12000" dirty="0" err="1" smtClean="0"/>
              <a:t>energy</a:t>
            </a:r>
            <a:endParaRPr lang="it-IT" sz="120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8299829"/>
            <a:ext cx="28478030" cy="1795107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286000" y="6400800"/>
            <a:ext cx="328422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Tidal power plant in St. </a:t>
            </a:r>
            <a:r>
              <a:rPr lang="en-US" dirty="0" err="1"/>
              <a:t>Malo</a:t>
            </a:r>
            <a:r>
              <a:rPr lang="en-US" dirty="0"/>
              <a:t> </a:t>
            </a:r>
            <a:r>
              <a:rPr lang="en-US" dirty="0" smtClean="0"/>
              <a:t>/ mouth </a:t>
            </a:r>
            <a:r>
              <a:rPr lang="en-US" dirty="0"/>
              <a:t>of the river </a:t>
            </a:r>
            <a:r>
              <a:rPr lang="en-US" dirty="0" err="1"/>
              <a:t>Rance</a:t>
            </a:r>
            <a:r>
              <a:rPr lang="en-US" dirty="0"/>
              <a:t> / France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71117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25488899" y="5172540"/>
            <a:ext cx="9145191" cy="2095186"/>
          </a:xfrm>
        </p:spPr>
        <p:txBody>
          <a:bodyPr>
            <a:normAutofit/>
          </a:bodyPr>
          <a:lstStyle/>
          <a:p>
            <a:r>
              <a:rPr lang="it-IT" sz="7200" dirty="0" err="1"/>
              <a:t>Lunar</a:t>
            </a:r>
            <a:r>
              <a:rPr lang="it-IT" sz="7200" dirty="0"/>
              <a:t> Energy</a:t>
            </a:r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err="1" smtClean="0"/>
              <a:t>Tidal</a:t>
            </a:r>
            <a:r>
              <a:rPr lang="it-IT" sz="12000" dirty="0" smtClean="0"/>
              <a:t> </a:t>
            </a:r>
            <a:r>
              <a:rPr lang="it-IT" sz="12000" dirty="0" err="1" smtClean="0"/>
              <a:t>energy</a:t>
            </a:r>
            <a:endParaRPr lang="it-IT" sz="120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72540"/>
            <a:ext cx="22153058" cy="1338727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8932" y="13966928"/>
            <a:ext cx="17634132" cy="1333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688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1822847" y="5172540"/>
            <a:ext cx="32811244" cy="2095186"/>
          </a:xfrm>
        </p:spPr>
        <p:txBody>
          <a:bodyPr>
            <a:normAutofit/>
          </a:bodyPr>
          <a:lstStyle/>
          <a:p>
            <a:r>
              <a:rPr lang="it-IT" sz="7200" dirty="0" err="1"/>
              <a:t>Seaflow</a:t>
            </a:r>
            <a:endParaRPr lang="it-IT" sz="7200" dirty="0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err="1"/>
              <a:t>Tidal</a:t>
            </a:r>
            <a:r>
              <a:rPr lang="it-IT" sz="12000" dirty="0"/>
              <a:t> </a:t>
            </a:r>
            <a:r>
              <a:rPr lang="it-IT" sz="12000" dirty="0" err="1"/>
              <a:t>energy</a:t>
            </a:r>
            <a:endParaRPr lang="it-IT" sz="120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768" y="6777227"/>
            <a:ext cx="19033659" cy="1958797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4427" y="7029837"/>
            <a:ext cx="12709331" cy="1401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500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1822847" y="6539339"/>
            <a:ext cx="32811244" cy="2095186"/>
          </a:xfrm>
        </p:spPr>
        <p:txBody>
          <a:bodyPr>
            <a:normAutofit/>
          </a:bodyPr>
          <a:lstStyle/>
          <a:p>
            <a:r>
              <a:rPr lang="it-IT" sz="7200" dirty="0" err="1" smtClean="0"/>
              <a:t>Wave</a:t>
            </a:r>
            <a:r>
              <a:rPr lang="it-IT" sz="7200" dirty="0" smtClean="0"/>
              <a:t> </a:t>
            </a:r>
            <a:r>
              <a:rPr lang="it-IT" sz="7200" dirty="0" err="1" smtClean="0"/>
              <a:t>Star+Wind</a:t>
            </a:r>
            <a:r>
              <a:rPr lang="it-IT" sz="7200" dirty="0" smtClean="0"/>
              <a:t> turbine</a:t>
            </a:r>
            <a:endParaRPr lang="it-IT" sz="7200" dirty="0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err="1" smtClean="0"/>
              <a:t>Integrated</a:t>
            </a:r>
            <a:r>
              <a:rPr lang="it-IT" sz="12000" dirty="0" smtClean="0"/>
              <a:t> Ocean </a:t>
            </a:r>
            <a:r>
              <a:rPr lang="it-IT" sz="12000" dirty="0" err="1" smtClean="0"/>
              <a:t>energy</a:t>
            </a:r>
            <a:endParaRPr lang="it-IT" sz="120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142" y="8229601"/>
            <a:ext cx="31524022" cy="177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796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22847" y="4038599"/>
            <a:ext cx="32811244" cy="1754683"/>
          </a:xfrm>
        </p:spPr>
        <p:txBody>
          <a:bodyPr>
            <a:noAutofit/>
          </a:bodyPr>
          <a:lstStyle/>
          <a:p>
            <a:r>
              <a:rPr lang="it-IT" sz="12000" dirty="0" err="1"/>
              <a:t>Integrated</a:t>
            </a:r>
            <a:r>
              <a:rPr lang="it-IT" sz="12000" dirty="0"/>
              <a:t> Ocean </a:t>
            </a:r>
            <a:r>
              <a:rPr lang="it-IT" sz="12000" dirty="0" err="1"/>
              <a:t>energy</a:t>
            </a:r>
            <a:endParaRPr lang="it-IT" sz="12000" dirty="0"/>
          </a:p>
        </p:txBody>
      </p:sp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477" y="8480358"/>
            <a:ext cx="32096614" cy="19218342"/>
          </a:xfrm>
          <a:prstGeom prst="rect">
            <a:avLst/>
          </a:prstGeom>
        </p:spPr>
      </p:pic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1822847" y="6539339"/>
            <a:ext cx="32811244" cy="1194962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Multiple 100m-class Floating Bodies and 300kW </a:t>
            </a:r>
            <a:r>
              <a:rPr lang="en-US" dirty="0" err="1"/>
              <a:t>WindLens</a:t>
            </a:r>
            <a:r>
              <a:rPr lang="en-US" dirty="0"/>
              <a:t> turbines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4789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6239595"/>
            <a:ext cx="31368069" cy="21786129"/>
          </a:xfrm>
          <a:prstGeom prst="rect">
            <a:avLst/>
          </a:prstGeom>
        </p:spPr>
      </p:pic>
      <p:pic>
        <p:nvPicPr>
          <p:cNvPr id="7" name="Picture 3" descr="20180214_OGS_presentazio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093119" y="3610356"/>
            <a:ext cx="3227070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r>
              <a:rPr lang="it-IT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7200" dirty="0" smtClean="0"/>
              <a:t>High </a:t>
            </a:r>
            <a:r>
              <a:rPr lang="en-US" sz="7200" dirty="0"/>
              <a:t>efficiency is not so important</a:t>
            </a:r>
            <a:r>
              <a:rPr lang="en-US" sz="7200" dirty="0" smtClean="0"/>
              <a:t>. The </a:t>
            </a:r>
            <a:r>
              <a:rPr lang="en-US" sz="7200" dirty="0"/>
              <a:t>goal is to </a:t>
            </a:r>
            <a:r>
              <a:rPr lang="en-US" sz="7200" dirty="0" smtClean="0"/>
              <a:t>toward low </a:t>
            </a:r>
            <a:r>
              <a:rPr lang="en-US" sz="7200" dirty="0"/>
              <a:t>unit cost of energy production!</a:t>
            </a:r>
            <a:endParaRPr lang="it-IT" sz="72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90450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122" y="8839200"/>
            <a:ext cx="36357815" cy="19173067"/>
          </a:xfrm>
          <a:prstGeom prst="rect">
            <a:avLst/>
          </a:prstGeom>
        </p:spPr>
      </p:pic>
      <p:pic>
        <p:nvPicPr>
          <p:cNvPr id="5" name="Picture 3" descr="20180214_OGS_presentazio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567543" y="5410200"/>
            <a:ext cx="32836757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6600" dirty="0" err="1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r>
              <a:rPr lang="it-IT" sz="6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6600" dirty="0" err="1">
                <a:latin typeface="Arial" panose="020B0604020202020204" pitchFamily="34" charset="0"/>
                <a:cs typeface="Arial" panose="020B0604020202020204" pitchFamily="34" charset="0"/>
              </a:rPr>
              <a:t>Harvesting</a:t>
            </a:r>
            <a:r>
              <a:rPr lang="it-IT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600" dirty="0" err="1">
                <a:latin typeface="Arial" panose="020B0604020202020204" pitchFamily="34" charset="0"/>
                <a:cs typeface="Arial" panose="020B0604020202020204" pitchFamily="34" charset="0"/>
              </a:rPr>
              <a:t>Renewable</a:t>
            </a:r>
            <a:r>
              <a:rPr lang="it-IT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60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6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6600" dirty="0" err="1"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it-IT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600" dirty="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it-IT" sz="6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6600" dirty="0" err="1"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it-IT" sz="6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6600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it-IT" sz="66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it-IT" sz="6600" dirty="0" err="1">
                <a:latin typeface="Arial" panose="020B0604020202020204" pitchFamily="34" charset="0"/>
                <a:cs typeface="Arial" panose="020B0604020202020204" pitchFamily="34" charset="0"/>
              </a:rPr>
              <a:t>electro-magnietic</a:t>
            </a:r>
            <a:r>
              <a:rPr lang="it-IT" sz="6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66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600" dirty="0" err="1">
                <a:latin typeface="Arial" panose="020B0604020202020204" pitchFamily="34" charset="0"/>
                <a:cs typeface="Arial" panose="020B0604020202020204" pitchFamily="34" charset="0"/>
              </a:rPr>
              <a:t>generally</a:t>
            </a:r>
            <a:r>
              <a:rPr lang="it-IT" sz="6600" dirty="0">
                <a:latin typeface="Arial" panose="020B0604020202020204" pitchFamily="34" charset="0"/>
                <a:cs typeface="Arial" panose="020B0604020202020204" pitchFamily="34" charset="0"/>
              </a:rPr>
              <a:t> more </a:t>
            </a:r>
            <a:r>
              <a:rPr lang="it-IT" sz="6600" dirty="0" err="1">
                <a:latin typeface="Arial" panose="020B0604020202020204" pitchFamily="34" charset="0"/>
                <a:cs typeface="Arial" panose="020B0604020202020204" pitchFamily="34" charset="0"/>
              </a:rPr>
              <a:t>efficient</a:t>
            </a:r>
            <a:r>
              <a:rPr lang="it-IT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6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it-IT" sz="6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6600" dirty="0" err="1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it-IT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6600" dirty="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it-IT" sz="6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3159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1822847" y="3162299"/>
            <a:ext cx="32811244" cy="23099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842333" rtl="0" eaLnBrk="1" latinLnBrk="0" hangingPunct="1">
              <a:spcBef>
                <a:spcPct val="0"/>
              </a:spcBef>
              <a:buNone/>
              <a:defRPr sz="17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0" b="0" dirty="0" err="1" smtClean="0"/>
              <a:t>Questions</a:t>
            </a:r>
            <a:endParaRPr lang="it-IT" sz="12000" b="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822847" y="7445828"/>
            <a:ext cx="34192029" cy="1758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/>
              <a:t>Which forms of renewable energy are more suitable for maritime sector?</a:t>
            </a:r>
            <a:endParaRPr lang="it-IT" b="0" dirty="0"/>
          </a:p>
          <a:p>
            <a:pPr marL="857250" indent="-85725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/>
              <a:t>Which forms of renewable energy can be harvested in mechanical form?</a:t>
            </a:r>
            <a:endParaRPr lang="it-IT" b="0" dirty="0"/>
          </a:p>
          <a:p>
            <a:pPr marL="857250" indent="-85725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/>
              <a:t>Which kind of relation can be highlighted between Energy use per capita and GDP? </a:t>
            </a:r>
            <a:endParaRPr lang="it-IT" b="0" dirty="0"/>
          </a:p>
          <a:p>
            <a:pPr marL="857250" indent="-85725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/>
              <a:t>Which factors affect the solar energy collected by a flat surface?</a:t>
            </a:r>
            <a:endParaRPr lang="it-IT" b="0" dirty="0"/>
          </a:p>
          <a:p>
            <a:pPr marL="857250" indent="-85725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/>
              <a:t>What is the Martin Green diagram and which is its message?</a:t>
            </a:r>
            <a:endParaRPr lang="it-IT" b="0" dirty="0"/>
          </a:p>
          <a:p>
            <a:pPr marL="857250" indent="-85725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/>
              <a:t>Which are the maximum efficiencies obtained in lab for different kinds of solar cells</a:t>
            </a:r>
            <a:r>
              <a:rPr lang="en-US" b="0" dirty="0" smtClean="0"/>
              <a:t>?</a:t>
            </a:r>
          </a:p>
          <a:p>
            <a:pPr marL="857250" indent="-85725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 smtClean="0"/>
              <a:t>Is the efficiency of a PV solar plant different from that of its solar cells? Why?</a:t>
            </a:r>
            <a:endParaRPr lang="it-IT" b="0" dirty="0"/>
          </a:p>
          <a:p>
            <a:pPr marL="857250" indent="-85725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/>
              <a:t>Which are the difference between on-shore and off-shore wind turbines?</a:t>
            </a:r>
            <a:endParaRPr lang="it-IT" b="0" dirty="0"/>
          </a:p>
          <a:p>
            <a:pPr marL="857250" indent="-85725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/>
              <a:t>What is the power coefficient of a wind turbine and what is the Betz limit?</a:t>
            </a:r>
            <a:endParaRPr lang="it-IT" b="0" dirty="0"/>
          </a:p>
          <a:p>
            <a:pPr marL="857250" indent="-85725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/>
              <a:t>How can be evaluated the </a:t>
            </a:r>
            <a:r>
              <a:rPr lang="en-US" b="0"/>
              <a:t>annual </a:t>
            </a:r>
            <a:r>
              <a:rPr lang="en-US" b="0" smtClean="0"/>
              <a:t>energy production </a:t>
            </a:r>
            <a:r>
              <a:rPr lang="en-US" b="0" dirty="0"/>
              <a:t>of a wind turbine?</a:t>
            </a:r>
            <a:endParaRPr lang="it-IT" b="0" dirty="0"/>
          </a:p>
          <a:p>
            <a:pPr marL="857250" indent="-85725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/>
              <a:t>Which are the main kinds of wave energy converters?</a:t>
            </a:r>
            <a:endParaRPr lang="it-IT" b="0" dirty="0"/>
          </a:p>
          <a:p>
            <a:pPr marL="857250" indent="-85725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/>
              <a:t>Which are the best places for wind and wave energy harvesting?</a:t>
            </a:r>
            <a:endParaRPr lang="it-IT" b="0" dirty="0"/>
          </a:p>
          <a:p>
            <a:pPr marL="857250" indent="-857250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/>
              <a:t>Which is the difference between wave and tidal energy?</a:t>
            </a:r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1876707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22847" y="4038599"/>
            <a:ext cx="32811244" cy="1754683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Bibliography</a:t>
            </a:r>
            <a:endParaRPr lang="it-IT" dirty="0"/>
          </a:p>
        </p:txBody>
      </p:sp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9600" dirty="0">
                <a:hlinkClick r:id="rId3"/>
              </a:rPr>
              <a:t>https://</a:t>
            </a:r>
            <a:r>
              <a:rPr lang="it-IT" sz="9600" dirty="0" smtClean="0">
                <a:hlinkClick r:id="rId3"/>
              </a:rPr>
              <a:t>ourworldindata.org/renewables</a:t>
            </a:r>
            <a:r>
              <a:rPr lang="it-IT" sz="9600" dirty="0" smtClean="0"/>
              <a:t> </a:t>
            </a:r>
          </a:p>
          <a:p>
            <a:r>
              <a:rPr lang="it-IT" sz="9600" dirty="0">
                <a:hlinkClick r:id="rId4"/>
              </a:rPr>
              <a:t>https://www.weforum.org/agenda/2017/06/china-worlds-largest-floating-solar-power</a:t>
            </a:r>
            <a:r>
              <a:rPr lang="it-IT" sz="9600" dirty="0" smtClean="0">
                <a:hlinkClick r:id="rId4"/>
              </a:rPr>
              <a:t>/</a:t>
            </a:r>
            <a:endParaRPr lang="it-IT" sz="9600" dirty="0" smtClean="0"/>
          </a:p>
          <a:p>
            <a:r>
              <a:rPr lang="it-IT" sz="9600" dirty="0">
                <a:hlinkClick r:id="rId5"/>
              </a:rPr>
              <a:t>https://www.tudelft.nl/ocean-energy/research/wave-energy</a:t>
            </a:r>
            <a:r>
              <a:rPr lang="it-IT" sz="9600" dirty="0" smtClean="0">
                <a:hlinkClick r:id="rId5"/>
              </a:rPr>
              <a:t>/</a:t>
            </a:r>
            <a:endParaRPr lang="it-IT" sz="9600" dirty="0" smtClean="0"/>
          </a:p>
          <a:p>
            <a:r>
              <a:rPr lang="it-IT" sz="9600" dirty="0">
                <a:hlinkClick r:id="rId6"/>
              </a:rPr>
              <a:t>https://</a:t>
            </a:r>
            <a:r>
              <a:rPr lang="it-IT" sz="9600" dirty="0" smtClean="0">
                <a:hlinkClick r:id="rId6"/>
              </a:rPr>
              <a:t>www.nrel.gov/docs/gen/fy07/40462.pdf</a:t>
            </a:r>
            <a:r>
              <a:rPr lang="it-IT" sz="9600" dirty="0" smtClean="0"/>
              <a:t> </a:t>
            </a:r>
          </a:p>
          <a:p>
            <a:r>
              <a:rPr lang="it-IT" sz="9600">
                <a:hlinkClick r:id="rId7"/>
              </a:rPr>
              <a:t>http</a:t>
            </a:r>
            <a:r>
              <a:rPr lang="it-IT" sz="9600">
                <a:hlinkClick r:id="rId7"/>
              </a:rPr>
              <a:t>://</a:t>
            </a:r>
            <a:r>
              <a:rPr lang="it-IT" sz="9600" smtClean="0">
                <a:hlinkClick r:id="rId7"/>
              </a:rPr>
              <a:t>www.ewea.org/fileadmin/files/library/publications/reports/Deep_Water.pdf</a:t>
            </a:r>
            <a:r>
              <a:rPr lang="it-IT" sz="9600" smtClean="0"/>
              <a:t> </a:t>
            </a:r>
            <a:endParaRPr lang="it-IT" sz="9600" dirty="0" smtClean="0"/>
          </a:p>
          <a:p>
            <a:r>
              <a:rPr lang="en-US" sz="9600" dirty="0"/>
              <a:t>Martin A. </a:t>
            </a:r>
            <a:r>
              <a:rPr lang="en-US" sz="9600" dirty="0" smtClean="0"/>
              <a:t>Green, Solar </a:t>
            </a:r>
            <a:r>
              <a:rPr lang="en-US" sz="9600" dirty="0"/>
              <a:t>Cells : Operating Principles, Technology and System </a:t>
            </a:r>
            <a:r>
              <a:rPr lang="en-US" sz="9600" dirty="0" smtClean="0"/>
              <a:t>Applications, 1986</a:t>
            </a:r>
            <a:endParaRPr lang="en-US" sz="9600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8564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1924" y="17727661"/>
            <a:ext cx="5029517" cy="704376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9448" y="17053527"/>
            <a:ext cx="7091346" cy="479364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5400" y="3459854"/>
            <a:ext cx="34062591" cy="1754683"/>
          </a:xfrm>
        </p:spPr>
        <p:txBody>
          <a:bodyPr>
            <a:noAutofit/>
          </a:bodyPr>
          <a:lstStyle/>
          <a:p>
            <a:r>
              <a:rPr lang="it-IT" sz="12000" dirty="0" err="1"/>
              <a:t>Introduction</a:t>
            </a:r>
            <a:r>
              <a:rPr lang="it-IT" sz="12000" dirty="0"/>
              <a:t> – </a:t>
            </a:r>
            <a:r>
              <a:rPr lang="it-IT" sz="12000" dirty="0" err="1" smtClean="0"/>
              <a:t>Renewable</a:t>
            </a:r>
            <a:r>
              <a:rPr lang="it-IT" sz="12000" dirty="0" smtClean="0"/>
              <a:t> </a:t>
            </a:r>
            <a:r>
              <a:rPr lang="it-IT" sz="12000" dirty="0" err="1" smtClean="0"/>
              <a:t>energy</a:t>
            </a:r>
            <a:r>
              <a:rPr lang="it-IT" sz="12000" dirty="0" smtClean="0"/>
              <a:t> for </a:t>
            </a:r>
            <a:r>
              <a:rPr lang="it-IT" sz="12000" dirty="0" err="1" smtClean="0"/>
              <a:t>maritime</a:t>
            </a:r>
            <a:r>
              <a:rPr lang="it-IT" sz="12000" dirty="0" smtClean="0"/>
              <a:t> </a:t>
            </a:r>
            <a:r>
              <a:rPr lang="it-IT" sz="12000" dirty="0" err="1"/>
              <a:t>sector</a:t>
            </a:r>
            <a:endParaRPr lang="it-IT" sz="12000" dirty="0"/>
          </a:p>
        </p:txBody>
      </p:sp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1295400" y="6216953"/>
            <a:ext cx="32811244" cy="2100696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it-IT" sz="7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Harvesting</a:t>
            </a:r>
            <a:r>
              <a:rPr lang="it-IT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Renewable</a:t>
            </a:r>
            <a:r>
              <a:rPr lang="it-IT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7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7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it-IT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7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it-IT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7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it-IT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7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it-IT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it-IT" sz="7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electro-magnietic</a:t>
            </a:r>
            <a:r>
              <a:rPr lang="it-IT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7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7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generally</a:t>
            </a:r>
            <a:r>
              <a:rPr lang="it-IT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more </a:t>
            </a:r>
            <a:r>
              <a:rPr lang="it-IT" sz="7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efficient</a:t>
            </a:r>
            <a:r>
              <a:rPr lang="it-IT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7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it-IT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7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it-IT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7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it-IT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indent="0">
              <a:buNone/>
            </a:pPr>
            <a:endParaRPr lang="it-IT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Solar PV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it-IT" sz="7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it-IT" sz="7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Waves</a:t>
            </a:r>
            <a:endParaRPr lang="it-IT" sz="7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it-IT" sz="7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Tidal</a:t>
            </a:r>
            <a:r>
              <a:rPr lang="it-IT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currents</a:t>
            </a:r>
            <a:endParaRPr lang="it-IT" sz="7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it-IT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it-IT" sz="7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Solar </a:t>
            </a:r>
            <a:r>
              <a:rPr lang="it-IT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endParaRPr lang="it-IT" sz="7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it-IT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Ocean Thermal (OTEC)</a:t>
            </a:r>
          </a:p>
          <a:p>
            <a:pPr>
              <a:buFont typeface="Wingdings" panose="05000000000000000000" pitchFamily="2" charset="2"/>
              <a:buChar char="§"/>
            </a:pPr>
            <a:endParaRPr lang="it-IT" sz="7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sz="7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ccia in giù 7"/>
          <p:cNvSpPr/>
          <p:nvPr/>
        </p:nvSpPr>
        <p:spPr>
          <a:xfrm rot="16589095" flipH="1">
            <a:off x="10781314" y="12150227"/>
            <a:ext cx="1036531" cy="8959998"/>
          </a:xfrm>
          <a:prstGeom prst="downArrow">
            <a:avLst>
              <a:gd name="adj1" fmla="val 50000"/>
              <a:gd name="adj2" fmla="val 101184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3001" y="10263970"/>
            <a:ext cx="6282656" cy="7747601"/>
          </a:xfrm>
          <a:prstGeom prst="rect">
            <a:avLst/>
          </a:prstGeom>
        </p:spPr>
      </p:pic>
      <p:sp>
        <p:nvSpPr>
          <p:cNvPr id="13" name="Freccia in giù 12"/>
          <p:cNvSpPr/>
          <p:nvPr/>
        </p:nvSpPr>
        <p:spPr>
          <a:xfrm rot="16589095" flipH="1">
            <a:off x="12073870" y="7752107"/>
            <a:ext cx="1093474" cy="13005973"/>
          </a:xfrm>
          <a:prstGeom prst="downArrow">
            <a:avLst>
              <a:gd name="adj1" fmla="val 50000"/>
              <a:gd name="adj2" fmla="val 101184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in giù 13"/>
          <p:cNvSpPr/>
          <p:nvPr/>
        </p:nvSpPr>
        <p:spPr>
          <a:xfrm rot="16200000" flipH="1">
            <a:off x="16147865" y="1452377"/>
            <a:ext cx="951592" cy="16940521"/>
          </a:xfrm>
          <a:prstGeom prst="downArrow">
            <a:avLst>
              <a:gd name="adj1" fmla="val 50000"/>
              <a:gd name="adj2" fmla="val 101184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in giù 14"/>
          <p:cNvSpPr/>
          <p:nvPr/>
        </p:nvSpPr>
        <p:spPr>
          <a:xfrm rot="16589095" flipH="1">
            <a:off x="10751076" y="16795507"/>
            <a:ext cx="897033" cy="4163786"/>
          </a:xfrm>
          <a:prstGeom prst="downArrow">
            <a:avLst>
              <a:gd name="adj1" fmla="val 50000"/>
              <a:gd name="adj2" fmla="val 101184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1562100" y="5943600"/>
            <a:ext cx="32270700" cy="3317954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90491" y="8778189"/>
            <a:ext cx="9858375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36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0700" y="3233927"/>
            <a:ext cx="34100691" cy="2667001"/>
          </a:xfrm>
        </p:spPr>
        <p:txBody>
          <a:bodyPr>
            <a:noAutofit/>
          </a:bodyPr>
          <a:lstStyle/>
          <a:p>
            <a:r>
              <a:rPr lang="it-IT" sz="12000" dirty="0">
                <a:cs typeface="Arial" panose="020B0604020202020204" pitchFamily="34" charset="0"/>
              </a:rPr>
              <a:t>World trend </a:t>
            </a:r>
            <a:r>
              <a:rPr lang="it-IT" sz="12000" dirty="0" smtClean="0">
                <a:cs typeface="Arial" panose="020B0604020202020204" pitchFamily="34" charset="0"/>
              </a:rPr>
              <a:t>for </a:t>
            </a:r>
            <a:r>
              <a:rPr lang="en-US" sz="12000" dirty="0" smtClean="0">
                <a:cs typeface="Arial" panose="020B0604020202020204" pitchFamily="34" charset="0"/>
              </a:rPr>
              <a:t>Renewable / </a:t>
            </a:r>
            <a:r>
              <a:rPr lang="en-US" sz="12000" dirty="0">
                <a:cs typeface="Arial" panose="020B0604020202020204" pitchFamily="34" charset="0"/>
              </a:rPr>
              <a:t>NON-Renewable </a:t>
            </a:r>
            <a:r>
              <a:rPr lang="en-US" sz="12000" dirty="0" smtClean="0">
                <a:cs typeface="Arial" panose="020B0604020202020204" pitchFamily="34" charset="0"/>
              </a:rPr>
              <a:t>Energy</a:t>
            </a:r>
            <a:endParaRPr lang="it-IT" sz="12000" dirty="0"/>
          </a:p>
        </p:txBody>
      </p:sp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722" y="7129270"/>
            <a:ext cx="30279942" cy="1957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9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0700" y="3233927"/>
            <a:ext cx="34100691" cy="2667001"/>
          </a:xfrm>
        </p:spPr>
        <p:txBody>
          <a:bodyPr>
            <a:noAutofit/>
          </a:bodyPr>
          <a:lstStyle/>
          <a:p>
            <a:r>
              <a:rPr lang="it-IT" sz="12000" dirty="0">
                <a:cs typeface="Arial" panose="020B0604020202020204" pitchFamily="34" charset="0"/>
              </a:rPr>
              <a:t>World trend </a:t>
            </a:r>
            <a:r>
              <a:rPr lang="it-IT" sz="12000" dirty="0" smtClean="0">
                <a:cs typeface="Arial" panose="020B0604020202020204" pitchFamily="34" charset="0"/>
              </a:rPr>
              <a:t>for </a:t>
            </a:r>
            <a:r>
              <a:rPr lang="en-US" sz="12000" dirty="0" smtClean="0">
                <a:cs typeface="Arial" panose="020B0604020202020204" pitchFamily="34" charset="0"/>
              </a:rPr>
              <a:t>Renewable / </a:t>
            </a:r>
            <a:r>
              <a:rPr lang="en-US" sz="12000" dirty="0">
                <a:cs typeface="Arial" panose="020B0604020202020204" pitchFamily="34" charset="0"/>
              </a:rPr>
              <a:t>NON-Renewable </a:t>
            </a:r>
            <a:r>
              <a:rPr lang="en-US" sz="12000" dirty="0" smtClean="0">
                <a:cs typeface="Arial" panose="020B0604020202020204" pitchFamily="34" charset="0"/>
              </a:rPr>
              <a:t>Energy</a:t>
            </a:r>
            <a:endParaRPr lang="it-IT" sz="12000" dirty="0"/>
          </a:p>
        </p:txBody>
      </p:sp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5400"/>
            <a:ext cx="25835731" cy="183642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9263" y="12804775"/>
            <a:ext cx="19497675" cy="152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74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0" y="12656288"/>
            <a:ext cx="23807738" cy="1534883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0700" y="3233927"/>
            <a:ext cx="34100691" cy="2667001"/>
          </a:xfrm>
        </p:spPr>
        <p:txBody>
          <a:bodyPr>
            <a:noAutofit/>
          </a:bodyPr>
          <a:lstStyle/>
          <a:p>
            <a:r>
              <a:rPr lang="it-IT" sz="12000" dirty="0">
                <a:cs typeface="Arial" panose="020B0604020202020204" pitchFamily="34" charset="0"/>
              </a:rPr>
              <a:t>World trend </a:t>
            </a:r>
            <a:r>
              <a:rPr lang="it-IT" sz="12000" dirty="0" smtClean="0">
                <a:cs typeface="Arial" panose="020B0604020202020204" pitchFamily="34" charset="0"/>
              </a:rPr>
              <a:t>for </a:t>
            </a:r>
            <a:r>
              <a:rPr lang="en-US" sz="12000" dirty="0" smtClean="0">
                <a:cs typeface="Arial" panose="020B0604020202020204" pitchFamily="34" charset="0"/>
              </a:rPr>
              <a:t>Renewable / </a:t>
            </a:r>
            <a:r>
              <a:rPr lang="en-US" sz="12000" dirty="0">
                <a:cs typeface="Arial" panose="020B0604020202020204" pitchFamily="34" charset="0"/>
              </a:rPr>
              <a:t>NON-Renewable </a:t>
            </a:r>
            <a:r>
              <a:rPr lang="en-US" sz="12000" dirty="0" smtClean="0">
                <a:cs typeface="Arial" panose="020B0604020202020204" pitchFamily="34" charset="0"/>
              </a:rPr>
              <a:t>Energy</a:t>
            </a:r>
            <a:endParaRPr lang="it-IT" sz="12000" dirty="0"/>
          </a:p>
        </p:txBody>
      </p:sp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439376"/>
            <a:ext cx="21069299" cy="1475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64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22847" y="3162299"/>
            <a:ext cx="32811244" cy="2309926"/>
          </a:xfrm>
        </p:spPr>
        <p:txBody>
          <a:bodyPr>
            <a:noAutofit/>
          </a:bodyPr>
          <a:lstStyle/>
          <a:p>
            <a:r>
              <a:rPr lang="it-IT" sz="12000" dirty="0" smtClean="0"/>
              <a:t>Solar </a:t>
            </a:r>
            <a:r>
              <a:rPr lang="it-IT" sz="12000" dirty="0" err="1" smtClean="0"/>
              <a:t>Photovoltaic</a:t>
            </a:r>
            <a:endParaRPr lang="it-IT" sz="12000" dirty="0"/>
          </a:p>
        </p:txBody>
      </p:sp>
      <p:pic>
        <p:nvPicPr>
          <p:cNvPr id="4" name="Picture 3" descr="20180214_OGS_presentazi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6938" cy="361492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917" y="5158136"/>
            <a:ext cx="30098813" cy="2282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78453"/>
      </p:ext>
    </p:extLst>
  </p:cSld>
  <p:clrMapOvr>
    <a:masterClrMapping/>
  </p:clrMapOvr>
</p:sld>
</file>

<file path=ppt/theme/theme1.xml><?xml version="1.0" encoding="utf-8"?>
<a:theme xmlns:a="http://schemas.openxmlformats.org/drawingml/2006/main" name="TMT grigi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>
        <a:spAutoFit/>
      </a:bodyPr>
      <a:lstStyle>
        <a:defPPr>
          <a:lnSpc>
            <a:spcPts val="11000"/>
          </a:lnSpc>
          <a:defRPr sz="9000" b="0" dirty="0" smtClean="0">
            <a:latin typeface="Fira Sans"/>
            <a:ea typeface="Fira Sans"/>
            <a:cs typeface="Fira Sans"/>
            <a:sym typeface="Fira San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MT bianc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0170621_OGSsustainable_bluegrowthInitiative_M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48828" tIns="148828" rIns="148828" bIns="148828" numCol="1" spcCol="38100" rtlCol="0" anchor="ctr">
        <a:spAutoFit/>
      </a:bodyPr>
      <a:lstStyle>
        <a:defPPr marL="0" marR="0" indent="0" algn="ctr" defTabSz="171152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48828" tIns="148828" rIns="148828" bIns="148828" numCol="1" spcCol="38100" rtlCol="0" anchor="ctr">
        <a:spAutoFit/>
      </a:bodyPr>
      <a:lstStyle>
        <a:defPPr marL="0" marR="0" indent="0" algn="ctr" defTabSz="171152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20170626_Dialogue 5+5_GHRIBI.ppt.thmx</Template>
  <TotalTime>2393</TotalTime>
  <Words>1043</Words>
  <Application>Microsoft Office PowerPoint</Application>
  <PresentationFormat>Personalizzato</PresentationFormat>
  <Paragraphs>150</Paragraphs>
  <Slides>48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6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48</vt:i4>
      </vt:variant>
    </vt:vector>
  </HeadingPairs>
  <TitlesOfParts>
    <vt:vector size="65" baseType="lpstr">
      <vt:lpstr>Arial</vt:lpstr>
      <vt:lpstr>Calibri</vt:lpstr>
      <vt:lpstr>Fira Sans</vt:lpstr>
      <vt:lpstr>Fira Sans Light</vt:lpstr>
      <vt:lpstr>Fira Sans Regular</vt:lpstr>
      <vt:lpstr>Helvetica</vt:lpstr>
      <vt:lpstr>Helvetica Neue</vt:lpstr>
      <vt:lpstr>Wingdings</vt:lpstr>
      <vt:lpstr>TMT grigio</vt:lpstr>
      <vt:lpstr>TMT bianco</vt:lpstr>
      <vt:lpstr>4_Custom Design</vt:lpstr>
      <vt:lpstr>3_Custom Design</vt:lpstr>
      <vt:lpstr>2_Custom Design</vt:lpstr>
      <vt:lpstr>20170621_OGSsustainable_bluegrowthInitiative_MG</vt:lpstr>
      <vt:lpstr>Equazione</vt:lpstr>
      <vt:lpstr>Equation</vt:lpstr>
      <vt:lpstr>Microsoft Drawing</vt:lpstr>
      <vt:lpstr>Trieste, March 15, 2018 Renewable Energy Sources for Blue Growth</vt:lpstr>
      <vt:lpstr>Summary</vt:lpstr>
      <vt:lpstr>Introduction – 1st an 2nd laws</vt:lpstr>
      <vt:lpstr>Introduction – the energy conversion chain</vt:lpstr>
      <vt:lpstr>Introduction – Renewable energy for maritime sector</vt:lpstr>
      <vt:lpstr>World trend for Renewable / NON-Renewable Energy</vt:lpstr>
      <vt:lpstr>World trend for Renewable / NON-Renewable Energy</vt:lpstr>
      <vt:lpstr>World trend for Renewable / NON-Renewable Energy</vt:lpstr>
      <vt:lpstr>Solar Photovoltaic</vt:lpstr>
      <vt:lpstr>Solar Photovoltaic</vt:lpstr>
      <vt:lpstr>Solar Photovoltaic</vt:lpstr>
      <vt:lpstr>Solar Photovoltaic</vt:lpstr>
      <vt:lpstr>Solar Photovoltaic</vt:lpstr>
      <vt:lpstr>Solar Photovoltaic</vt:lpstr>
      <vt:lpstr>Solar Photovoltaic</vt:lpstr>
      <vt:lpstr>Solar Photovoltaic</vt:lpstr>
      <vt:lpstr>Wind Turbines</vt:lpstr>
      <vt:lpstr>Wind Turbines</vt:lpstr>
      <vt:lpstr>Wind Turbines</vt:lpstr>
      <vt:lpstr>Wind Turbines</vt:lpstr>
      <vt:lpstr>Wind Turbines</vt:lpstr>
      <vt:lpstr>Wind Turbines</vt:lpstr>
      <vt:lpstr>Wind Turbines</vt:lpstr>
      <vt:lpstr>Wind Turbines</vt:lpstr>
      <vt:lpstr>Wind Turbines</vt:lpstr>
      <vt:lpstr>Wind Turbines</vt:lpstr>
      <vt:lpstr>Lens Wind Turbines</vt:lpstr>
      <vt:lpstr>Wave energy</vt:lpstr>
      <vt:lpstr>Wave energy</vt:lpstr>
      <vt:lpstr>Wave energy</vt:lpstr>
      <vt:lpstr>Wave energy</vt:lpstr>
      <vt:lpstr>Wave energy</vt:lpstr>
      <vt:lpstr>Wave energy</vt:lpstr>
      <vt:lpstr>Wave energy</vt:lpstr>
      <vt:lpstr>Wave energy</vt:lpstr>
      <vt:lpstr>Wave energy</vt:lpstr>
      <vt:lpstr>Wave energy</vt:lpstr>
      <vt:lpstr>Tidal energy</vt:lpstr>
      <vt:lpstr>Tidal energy</vt:lpstr>
      <vt:lpstr>Tidal energy</vt:lpstr>
      <vt:lpstr>Tidal energy</vt:lpstr>
      <vt:lpstr>Tidal energy</vt:lpstr>
      <vt:lpstr>Integrated Ocean energy</vt:lpstr>
      <vt:lpstr>Integrated Ocean energy</vt:lpstr>
      <vt:lpstr>Presentazione standard di PowerPoint</vt:lpstr>
      <vt:lpstr>Presentazione standard di PowerPoint</vt:lpstr>
      <vt:lpstr>Presentazione standard di PowerPoint</vt:lpstr>
      <vt:lpstr>Bibliography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gateway in the heart of Europe</dc:title>
  <dc:creator>Mauro Reini</dc:creator>
  <cp:lastModifiedBy>Mauro Reini</cp:lastModifiedBy>
  <cp:revision>199</cp:revision>
  <cp:lastPrinted>2018-02-09T08:42:36Z</cp:lastPrinted>
  <dcterms:modified xsi:type="dcterms:W3CDTF">2018-04-04T13:33:20Z</dcterms:modified>
</cp:coreProperties>
</file>