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6"/>
  </p:notesMasterIdLst>
  <p:sldIdLst>
    <p:sldId id="305" r:id="rId2"/>
    <p:sldId id="319" r:id="rId3"/>
    <p:sldId id="306" r:id="rId4"/>
    <p:sldId id="375" r:id="rId5"/>
    <p:sldId id="356" r:id="rId6"/>
    <p:sldId id="391" r:id="rId7"/>
    <p:sldId id="392" r:id="rId8"/>
    <p:sldId id="393" r:id="rId9"/>
    <p:sldId id="412" r:id="rId10"/>
    <p:sldId id="413" r:id="rId11"/>
    <p:sldId id="414" r:id="rId12"/>
    <p:sldId id="415" r:id="rId13"/>
    <p:sldId id="416" r:id="rId14"/>
    <p:sldId id="417" r:id="rId15"/>
    <p:sldId id="418" r:id="rId16"/>
    <p:sldId id="419" r:id="rId17"/>
    <p:sldId id="420" r:id="rId18"/>
    <p:sldId id="421" r:id="rId19"/>
    <p:sldId id="422" r:id="rId20"/>
    <p:sldId id="423" r:id="rId21"/>
    <p:sldId id="424" r:id="rId22"/>
    <p:sldId id="425" r:id="rId23"/>
    <p:sldId id="426" r:id="rId24"/>
    <p:sldId id="427" r:id="rId25"/>
  </p:sldIdLst>
  <p:sldSz cx="9144000" cy="6858000" type="screen4x3"/>
  <p:notesSz cx="6742113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D4A310E0-B313-48C0-AAF0-BF2D39E3C310}">
          <p14:sldIdLst>
            <p14:sldId id="305"/>
            <p14:sldId id="319"/>
            <p14:sldId id="306"/>
            <p14:sldId id="375"/>
            <p14:sldId id="356"/>
            <p14:sldId id="391"/>
            <p14:sldId id="392"/>
            <p14:sldId id="393"/>
            <p14:sldId id="412"/>
            <p14:sldId id="413"/>
            <p14:sldId id="414"/>
            <p14:sldId id="415"/>
            <p14:sldId id="416"/>
            <p14:sldId id="417"/>
            <p14:sldId id="418"/>
            <p14:sldId id="419"/>
            <p14:sldId id="420"/>
            <p14:sldId id="421"/>
            <p14:sldId id="422"/>
            <p14:sldId id="423"/>
            <p14:sldId id="424"/>
            <p14:sldId id="425"/>
            <p14:sldId id="426"/>
            <p14:sldId id="427"/>
          </p14:sldIdLst>
        </p14:section>
        <p14:section name="Graphiken und Diagramme" id="{C313BAAD-D33C-4E94-8C2C-444B0B8ADD3B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91B1"/>
    <a:srgbClr val="058BAB"/>
    <a:srgbClr val="8F898D"/>
    <a:srgbClr val="0674A6"/>
    <a:srgbClr val="05A7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51" autoAdjust="0"/>
    <p:restoredTop sz="94660"/>
  </p:normalViewPr>
  <p:slideViewPr>
    <p:cSldViewPr>
      <p:cViewPr varScale="1">
        <p:scale>
          <a:sx n="115" d="100"/>
          <a:sy n="115" d="100"/>
        </p:scale>
        <p:origin x="172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46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8971" y="3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965EEA-D90F-43E6-B67C-36B418C50F72}" type="datetimeFigureOut">
              <a:rPr lang="de-AT" smtClean="0"/>
              <a:t>06.05.2019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8713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7319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8971" y="9377319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407874-8486-4835-8317-C422F550A22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82209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7113" y="869950"/>
            <a:ext cx="4614862" cy="3460750"/>
          </a:xfrm>
          <a:ln/>
        </p:spPr>
      </p:sp>
      <p:sp>
        <p:nvSpPr>
          <p:cNvPr id="67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2025" y="4721225"/>
            <a:ext cx="4737100" cy="4191000"/>
          </a:xfrm>
        </p:spPr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97592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7113" y="869950"/>
            <a:ext cx="4614862" cy="3460750"/>
          </a:xfrm>
          <a:ln/>
        </p:spPr>
      </p:sp>
      <p:sp>
        <p:nvSpPr>
          <p:cNvPr id="67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2025" y="4721225"/>
            <a:ext cx="4737100" cy="4191000"/>
          </a:xfrm>
        </p:spPr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522051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7113" y="869950"/>
            <a:ext cx="4614862" cy="3460750"/>
          </a:xfrm>
          <a:ln/>
        </p:spPr>
      </p:sp>
      <p:sp>
        <p:nvSpPr>
          <p:cNvPr id="67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2025" y="4721225"/>
            <a:ext cx="4737100" cy="4191000"/>
          </a:xfrm>
        </p:spPr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64330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10447-8795-4410-BB29-DEC2C702D696}" type="datetime1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10447-8795-4410-BB29-DEC2C702D696}" type="datetime1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Autofit/>
          </a:bodyPr>
          <a:lstStyle>
            <a:lvl1pPr marL="342900" indent="-342900">
              <a:buClr>
                <a:schemeClr val="accent1"/>
              </a:buClr>
              <a:buFont typeface="Courier New" panose="02070309020205020404" pitchFamily="49" charset="0"/>
              <a:buChar char="o"/>
              <a:defRPr sz="2400" b="1"/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10447-8795-4410-BB29-DEC2C702D696}" type="datetime1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13716"/>
            <a:ext cx="381000" cy="32918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10447-8795-4410-BB29-DEC2C702D696}" type="datetime1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10447-8795-4410-BB29-DEC2C702D696}" type="datetime1">
              <a:rPr lang="en-US" smtClean="0"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10447-8795-4410-BB29-DEC2C702D696}" type="datetime1">
              <a:rPr lang="en-US" smtClean="0"/>
              <a:t>5/6/2019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10447-8795-4410-BB29-DEC2C702D696}" type="datetime1">
              <a:rPr lang="en-US" smtClean="0"/>
              <a:t>5/6/2019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10447-8795-4410-BB29-DEC2C702D696}" type="datetime1">
              <a:rPr lang="en-US" smtClean="0"/>
              <a:t>5/6/2019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10447-8795-4410-BB29-DEC2C702D696}" type="datetime1">
              <a:rPr lang="en-US" smtClean="0"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10447-8795-4410-BB29-DEC2C702D696}" type="datetime1">
              <a:rPr lang="en-US" smtClean="0"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9C10447-8795-4410-BB29-DEC2C702D696}" type="datetime1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E915A5-D98F-47DB-9F05-457A842C62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848600" cy="1698625"/>
          </a:xfrm>
        </p:spPr>
        <p:txBody>
          <a:bodyPr/>
          <a:lstStyle/>
          <a:p>
            <a:pPr algn="ctr"/>
            <a:r>
              <a:rPr lang="en-US" sz="3200" dirty="0" smtClean="0"/>
              <a:t>Entrepreneurship, knowledge Management, Creativity</a:t>
            </a:r>
            <a:br>
              <a:rPr lang="en-US" sz="3200" dirty="0" smtClean="0"/>
            </a:br>
            <a:r>
              <a:rPr lang="en-US" sz="2000" dirty="0" smtClean="0"/>
              <a:t>of cooperative learning of firms and </a:t>
            </a:r>
            <a:br>
              <a:rPr lang="en-US" sz="2000" dirty="0" smtClean="0"/>
            </a:br>
            <a:r>
              <a:rPr lang="en-US" sz="2000" dirty="0" smtClean="0"/>
              <a:t>the magic of creativity</a:t>
            </a:r>
            <a:endParaRPr lang="en-GB" sz="28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F77BD2D-4A04-4ABB-B51A-50782D80F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9700" y="3581400"/>
            <a:ext cx="6400800" cy="2286000"/>
          </a:xfrm>
        </p:spPr>
        <p:txBody>
          <a:bodyPr>
            <a:normAutofit/>
          </a:bodyPr>
          <a:lstStyle/>
          <a:p>
            <a:pPr algn="ctr"/>
            <a:r>
              <a:rPr lang="it-IT" sz="2200" dirty="0"/>
              <a:t>Università degli Studi di Trieste</a:t>
            </a:r>
            <a:endParaRPr lang="de-DE" sz="1500" dirty="0"/>
          </a:p>
          <a:p>
            <a:pPr algn="ctr"/>
            <a:r>
              <a:rPr lang="en-GB" sz="2200" dirty="0" smtClean="0"/>
              <a:t>May 9, 2019</a:t>
            </a:r>
            <a:endParaRPr lang="en-GB" sz="2200" dirty="0"/>
          </a:p>
          <a:p>
            <a:pPr algn="ctr"/>
            <a:endParaRPr lang="en-GB" sz="2200" dirty="0"/>
          </a:p>
          <a:p>
            <a:pPr algn="ctr"/>
            <a:r>
              <a:rPr lang="en-US" sz="2200" dirty="0"/>
              <a:t>Michael Steiner</a:t>
            </a:r>
          </a:p>
          <a:p>
            <a:pPr algn="ctr"/>
            <a:r>
              <a:rPr lang="en-US" sz="1500" dirty="0"/>
              <a:t>Institute of Economics</a:t>
            </a:r>
          </a:p>
          <a:p>
            <a:pPr algn="ctr"/>
            <a:r>
              <a:rPr lang="en-US" sz="1500" dirty="0"/>
              <a:t>University of Graz</a:t>
            </a:r>
          </a:p>
          <a:p>
            <a:pPr algn="ctr"/>
            <a:endParaRPr lang="en-GB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0FC61B4-AE7C-4BA6-9BCA-D4AE14F9801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6149975"/>
            <a:ext cx="1752600" cy="323741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FE8305E4-7140-475E-99BA-3D50AF257C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6096000"/>
            <a:ext cx="2561288" cy="437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179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Clusters as Learning Organizations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Interfirm</a:t>
            </a:r>
            <a:r>
              <a:rPr lang="en-US" dirty="0"/>
              <a:t> communication and interactive processes of learning play decisive role in the process of innovation and growth</a:t>
            </a:r>
            <a:endParaRPr lang="de-AT" dirty="0"/>
          </a:p>
          <a:p>
            <a:r>
              <a:rPr lang="en-US" dirty="0"/>
              <a:t>Changing character of </a:t>
            </a:r>
            <a:r>
              <a:rPr lang="en-US" dirty="0" smtClean="0"/>
              <a:t>learning</a:t>
            </a:r>
          </a:p>
          <a:p>
            <a:pPr lvl="1"/>
            <a:r>
              <a:rPr lang="en-US" dirty="0"/>
              <a:t>departure from ‘black box’ </a:t>
            </a:r>
            <a:r>
              <a:rPr lang="en-US" dirty="0" smtClean="0"/>
              <a:t>conceptualization</a:t>
            </a:r>
          </a:p>
          <a:p>
            <a:pPr lvl="1"/>
            <a:r>
              <a:rPr lang="en-US" dirty="0"/>
              <a:t>from individual process to small groups, whole organizations and even </a:t>
            </a:r>
            <a:r>
              <a:rPr lang="en-US" dirty="0" err="1"/>
              <a:t>interorganizational</a:t>
            </a:r>
            <a:r>
              <a:rPr lang="en-US" dirty="0"/>
              <a:t> </a:t>
            </a:r>
            <a:r>
              <a:rPr lang="en-US" dirty="0" smtClean="0"/>
              <a:t>activity</a:t>
            </a:r>
          </a:p>
          <a:p>
            <a:r>
              <a:rPr lang="en-US" dirty="0"/>
              <a:t>Learning as a communicative process rather than a cognitive performance</a:t>
            </a:r>
            <a:endParaRPr lang="de-AT" dirty="0"/>
          </a:p>
          <a:p>
            <a:r>
              <a:rPr lang="en-US" dirty="0"/>
              <a:t>Organizational learning as outcome of three overlapping spheres of activity: individual, team and system </a:t>
            </a:r>
            <a:r>
              <a:rPr lang="en-US" dirty="0" smtClean="0"/>
              <a:t>learning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2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Clusters as Learning </a:t>
            </a:r>
            <a:r>
              <a:rPr lang="en-US" dirty="0" smtClean="0"/>
              <a:t>Organizations II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638800"/>
          </a:xfrm>
        </p:spPr>
        <p:txBody>
          <a:bodyPr>
            <a:normAutofit/>
          </a:bodyPr>
          <a:lstStyle/>
          <a:p>
            <a:r>
              <a:rPr lang="en-US" sz="1800" dirty="0"/>
              <a:t>Learning systems in organizations</a:t>
            </a:r>
            <a:r>
              <a:rPr lang="en-US" sz="1800" dirty="0" smtClean="0"/>
              <a:t>:</a:t>
            </a:r>
          </a:p>
          <a:p>
            <a:pPr lvl="1"/>
            <a:r>
              <a:rPr lang="en-US" sz="1600" dirty="0"/>
              <a:t>One-man institutions </a:t>
            </a:r>
            <a:endParaRPr lang="en-US" sz="1600" dirty="0" smtClean="0"/>
          </a:p>
          <a:p>
            <a:pPr lvl="1"/>
            <a:r>
              <a:rPr lang="en-US" sz="1600" dirty="0" smtClean="0"/>
              <a:t>mythological </a:t>
            </a:r>
            <a:r>
              <a:rPr lang="en-US" sz="1600" dirty="0"/>
              <a:t>learning </a:t>
            </a:r>
            <a:r>
              <a:rPr lang="en-US" sz="1600" dirty="0" smtClean="0"/>
              <a:t>systems</a:t>
            </a:r>
          </a:p>
          <a:p>
            <a:pPr lvl="1"/>
            <a:r>
              <a:rPr lang="en-US" sz="1600" dirty="0"/>
              <a:t>informal learning systems </a:t>
            </a:r>
            <a:endParaRPr lang="en-US" sz="1600" dirty="0" smtClean="0"/>
          </a:p>
          <a:p>
            <a:pPr lvl="1"/>
            <a:r>
              <a:rPr lang="en-US" sz="1600" dirty="0" smtClean="0"/>
              <a:t>participative </a:t>
            </a:r>
            <a:r>
              <a:rPr lang="en-US" sz="1600" dirty="0"/>
              <a:t>learning </a:t>
            </a:r>
            <a:r>
              <a:rPr lang="en-US" sz="1600" dirty="0" smtClean="0"/>
              <a:t>systems</a:t>
            </a:r>
          </a:p>
          <a:p>
            <a:pPr lvl="1"/>
            <a:r>
              <a:rPr lang="en-US" sz="1600" dirty="0"/>
              <a:t>formal management systems </a:t>
            </a:r>
            <a:endParaRPr lang="en-US" sz="1600" dirty="0" smtClean="0"/>
          </a:p>
          <a:p>
            <a:pPr lvl="1"/>
            <a:r>
              <a:rPr lang="en-US" sz="1600" dirty="0"/>
              <a:t>bureaucratic learning </a:t>
            </a:r>
            <a:r>
              <a:rPr lang="en-US" sz="1600" dirty="0" smtClean="0"/>
              <a:t>systems</a:t>
            </a:r>
          </a:p>
          <a:p>
            <a:r>
              <a:rPr lang="en-US" sz="1800" dirty="0"/>
              <a:t>For clusters relevant: participative and informal learning </a:t>
            </a:r>
            <a:r>
              <a:rPr lang="en-US" sz="1800" dirty="0" smtClean="0"/>
              <a:t>systems</a:t>
            </a:r>
          </a:p>
          <a:p>
            <a:pPr lvl="1"/>
            <a:r>
              <a:rPr lang="en-US" sz="1600" dirty="0"/>
              <a:t>made operable through identification of concrete </a:t>
            </a:r>
            <a:r>
              <a:rPr lang="en-US" sz="1600" dirty="0" smtClean="0"/>
              <a:t>forms</a:t>
            </a:r>
          </a:p>
          <a:p>
            <a:pPr lvl="1"/>
            <a:endParaRPr lang="en-US" sz="1600" dirty="0"/>
          </a:p>
          <a:p>
            <a:pPr lvl="1"/>
            <a:endParaRPr lang="en-US" sz="1600" dirty="0" smtClean="0"/>
          </a:p>
          <a:p>
            <a:pPr lvl="1"/>
            <a:endParaRPr lang="en-US" sz="1600" dirty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de-AT" sz="1800" dirty="0"/>
          </a:p>
          <a:p>
            <a:endParaRPr lang="de-AT" sz="2000" dirty="0" smtClean="0"/>
          </a:p>
          <a:p>
            <a:endParaRPr lang="de-AT" sz="1200" dirty="0" smtClean="0"/>
          </a:p>
          <a:p>
            <a:endParaRPr lang="de-AT" sz="1200" dirty="0"/>
          </a:p>
          <a:p>
            <a:pPr marL="0" indent="0">
              <a:buNone/>
            </a:pPr>
            <a:r>
              <a:rPr lang="de-AT" sz="1200" dirty="0" smtClean="0"/>
              <a:t>Table 1: </a:t>
            </a:r>
            <a:r>
              <a:rPr lang="de-AT" sz="1200" dirty="0" err="1" smtClean="0"/>
              <a:t>Particular</a:t>
            </a:r>
            <a:r>
              <a:rPr lang="de-AT" sz="1200" dirty="0" smtClean="0"/>
              <a:t> </a:t>
            </a:r>
            <a:r>
              <a:rPr lang="de-AT" sz="1200" dirty="0" err="1" smtClean="0"/>
              <a:t>forms</a:t>
            </a:r>
            <a:r>
              <a:rPr lang="de-AT" sz="1200" dirty="0" smtClean="0"/>
              <a:t> </a:t>
            </a:r>
            <a:r>
              <a:rPr lang="de-AT" sz="1200" dirty="0" err="1" smtClean="0"/>
              <a:t>within</a:t>
            </a:r>
            <a:r>
              <a:rPr lang="de-AT" sz="1200" dirty="0" smtClean="0"/>
              <a:t> </a:t>
            </a:r>
            <a:r>
              <a:rPr lang="de-AT" sz="1200" dirty="0" err="1" smtClean="0"/>
              <a:t>learning</a:t>
            </a:r>
            <a:r>
              <a:rPr lang="de-AT" sz="1200" dirty="0" smtClean="0"/>
              <a:t> </a:t>
            </a:r>
            <a:r>
              <a:rPr lang="de-AT" sz="1200" dirty="0" err="1" smtClean="0"/>
              <a:t>systems</a:t>
            </a:r>
            <a:endParaRPr lang="de-AT" sz="1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685800" y="3886200"/>
          <a:ext cx="762000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>
                  <a:extLst>
                    <a:ext uri="{9D8B030D-6E8A-4147-A177-3AD203B41FA5}">
                      <a16:colId xmlns:a16="http://schemas.microsoft.com/office/drawing/2014/main" val="1690944236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val="2789411358"/>
                    </a:ext>
                  </a:extLst>
                </a:gridCol>
              </a:tblGrid>
              <a:tr h="219177"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Learning</a:t>
                      </a:r>
                      <a:r>
                        <a:rPr lang="de-AT" sz="1200" baseline="0" dirty="0" smtClean="0"/>
                        <a:t> </a:t>
                      </a:r>
                      <a:r>
                        <a:rPr lang="de-AT" sz="1200" baseline="0" dirty="0" err="1" smtClean="0"/>
                        <a:t>system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200" dirty="0" err="1" smtClean="0"/>
                        <a:t>Particular</a:t>
                      </a:r>
                      <a:r>
                        <a:rPr lang="de-AT" sz="1200" dirty="0" smtClean="0"/>
                        <a:t> </a:t>
                      </a:r>
                      <a:r>
                        <a:rPr lang="de-AT" sz="1200" dirty="0" err="1" smtClean="0"/>
                        <a:t>forms</a:t>
                      </a:r>
                      <a:r>
                        <a:rPr lang="de-AT" sz="1200" dirty="0" smtClean="0"/>
                        <a:t> at </a:t>
                      </a:r>
                      <a:r>
                        <a:rPr lang="de-AT" sz="1200" dirty="0" err="1" smtClean="0"/>
                        <a:t>the</a:t>
                      </a:r>
                      <a:r>
                        <a:rPr lang="de-AT" sz="1200" dirty="0" smtClean="0"/>
                        <a:t> </a:t>
                      </a:r>
                      <a:r>
                        <a:rPr lang="de-AT" sz="1200" dirty="0" err="1" smtClean="0"/>
                        <a:t>cluster</a:t>
                      </a:r>
                      <a:r>
                        <a:rPr lang="de-AT" sz="1200" dirty="0" smtClean="0"/>
                        <a:t> </a:t>
                      </a:r>
                      <a:r>
                        <a:rPr lang="de-AT" sz="1200" dirty="0" err="1" smtClean="0"/>
                        <a:t>level</a:t>
                      </a:r>
                      <a:endParaRPr lang="de-A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713963"/>
                  </a:ext>
                </a:extLst>
              </a:tr>
              <a:tr h="219177"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Informal</a:t>
                      </a:r>
                      <a:r>
                        <a:rPr lang="de-AT" sz="1200" baseline="0" dirty="0" smtClean="0"/>
                        <a:t> </a:t>
                      </a:r>
                      <a:r>
                        <a:rPr lang="de-AT" sz="1200" baseline="0" dirty="0" err="1" smtClean="0"/>
                        <a:t>learning</a:t>
                      </a:r>
                      <a:r>
                        <a:rPr lang="de-AT" sz="1200" baseline="0" dirty="0" smtClean="0"/>
                        <a:t> </a:t>
                      </a:r>
                      <a:r>
                        <a:rPr lang="de-AT" sz="1200" baseline="0" dirty="0" err="1" smtClean="0"/>
                        <a:t>system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Informal</a:t>
                      </a:r>
                      <a:r>
                        <a:rPr lang="de-AT" sz="1200" baseline="0" dirty="0" smtClean="0"/>
                        <a:t> </a:t>
                      </a:r>
                      <a:r>
                        <a:rPr lang="de-AT" sz="1200" baseline="0" dirty="0" err="1" smtClean="0"/>
                        <a:t>meetings</a:t>
                      </a:r>
                      <a:r>
                        <a:rPr lang="de-AT" sz="1200" baseline="0" dirty="0" smtClean="0"/>
                        <a:t> in </a:t>
                      </a:r>
                      <a:r>
                        <a:rPr lang="de-AT" sz="1200" baseline="0" dirty="0" err="1" smtClean="0"/>
                        <a:t>bars</a:t>
                      </a:r>
                      <a:r>
                        <a:rPr lang="de-AT" sz="1200" baseline="0" dirty="0" smtClean="0"/>
                        <a:t> </a:t>
                      </a:r>
                      <a:r>
                        <a:rPr lang="de-AT" sz="1200" baseline="0" dirty="0" err="1" smtClean="0"/>
                        <a:t>or</a:t>
                      </a:r>
                      <a:r>
                        <a:rPr lang="de-AT" sz="1200" baseline="0" dirty="0" smtClean="0"/>
                        <a:t> at </a:t>
                      </a:r>
                      <a:r>
                        <a:rPr lang="de-AT" sz="1200" baseline="0" dirty="0" err="1" smtClean="0"/>
                        <a:t>conferences</a:t>
                      </a:r>
                      <a:r>
                        <a:rPr lang="de-AT" sz="1200" baseline="0" dirty="0" smtClean="0"/>
                        <a:t> etc.</a:t>
                      </a:r>
                      <a:endParaRPr lang="de-A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497028"/>
                  </a:ext>
                </a:extLst>
              </a:tr>
              <a:tr h="219177">
                <a:tc>
                  <a:txBody>
                    <a:bodyPr/>
                    <a:lstStyle/>
                    <a:p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‚Old </a:t>
                      </a:r>
                      <a:r>
                        <a:rPr lang="de-AT" sz="1200" dirty="0" err="1" smtClean="0"/>
                        <a:t>boys</a:t>
                      </a:r>
                      <a:r>
                        <a:rPr lang="de-AT" sz="1200" dirty="0" smtClean="0"/>
                        <a:t>‘ </a:t>
                      </a:r>
                      <a:r>
                        <a:rPr lang="de-AT" sz="1200" dirty="0" err="1" smtClean="0"/>
                        <a:t>networks</a:t>
                      </a:r>
                      <a:endParaRPr lang="de-A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3652366"/>
                  </a:ext>
                </a:extLst>
              </a:tr>
              <a:tr h="219177">
                <a:tc>
                  <a:txBody>
                    <a:bodyPr/>
                    <a:lstStyle/>
                    <a:p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200" dirty="0" err="1" smtClean="0"/>
                        <a:t>Social</a:t>
                      </a:r>
                      <a:r>
                        <a:rPr lang="de-AT" sz="1200" dirty="0" smtClean="0"/>
                        <a:t> </a:t>
                      </a:r>
                      <a:r>
                        <a:rPr lang="de-AT" sz="1200" dirty="0" err="1" smtClean="0"/>
                        <a:t>networks</a:t>
                      </a:r>
                      <a:r>
                        <a:rPr lang="de-AT" sz="1200" dirty="0" smtClean="0"/>
                        <a:t> (</a:t>
                      </a:r>
                      <a:r>
                        <a:rPr lang="de-AT" sz="1200" dirty="0" err="1" smtClean="0"/>
                        <a:t>clubs</a:t>
                      </a:r>
                      <a:r>
                        <a:rPr lang="de-AT" sz="1200" dirty="0" smtClean="0"/>
                        <a:t>,</a:t>
                      </a:r>
                      <a:r>
                        <a:rPr lang="de-AT" sz="1200" baseline="0" dirty="0" smtClean="0"/>
                        <a:t> etc.)</a:t>
                      </a:r>
                      <a:endParaRPr lang="de-A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401785"/>
                  </a:ext>
                </a:extLst>
              </a:tr>
              <a:tr h="219177">
                <a:tc>
                  <a:txBody>
                    <a:bodyPr/>
                    <a:lstStyle/>
                    <a:p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200" dirty="0" err="1" smtClean="0"/>
                        <a:t>Facilitated</a:t>
                      </a:r>
                      <a:r>
                        <a:rPr lang="de-AT" sz="1200" baseline="0" dirty="0" smtClean="0"/>
                        <a:t> </a:t>
                      </a:r>
                      <a:r>
                        <a:rPr lang="de-AT" sz="1200" baseline="0" dirty="0" err="1" smtClean="0"/>
                        <a:t>exchange</a:t>
                      </a:r>
                      <a:r>
                        <a:rPr lang="de-AT" sz="1200" baseline="0" dirty="0" smtClean="0"/>
                        <a:t> </a:t>
                      </a:r>
                      <a:r>
                        <a:rPr lang="de-AT" sz="1200" baseline="0" dirty="0" err="1" smtClean="0"/>
                        <a:t>of</a:t>
                      </a:r>
                      <a:r>
                        <a:rPr lang="de-AT" sz="1200" baseline="0" dirty="0" smtClean="0"/>
                        <a:t> </a:t>
                      </a:r>
                      <a:r>
                        <a:rPr lang="de-AT" sz="1200" baseline="0" dirty="0" err="1" smtClean="0"/>
                        <a:t>experiences</a:t>
                      </a:r>
                      <a:endParaRPr lang="de-A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310374"/>
                  </a:ext>
                </a:extLst>
              </a:tr>
              <a:tr h="219177">
                <a:tc>
                  <a:txBody>
                    <a:bodyPr/>
                    <a:lstStyle/>
                    <a:p>
                      <a:r>
                        <a:rPr lang="de-AT" sz="1200" dirty="0" err="1" smtClean="0"/>
                        <a:t>Participative</a:t>
                      </a:r>
                      <a:r>
                        <a:rPr lang="de-AT" sz="1200" baseline="0" dirty="0" smtClean="0"/>
                        <a:t> </a:t>
                      </a:r>
                      <a:r>
                        <a:rPr lang="de-AT" sz="1200" baseline="0" dirty="0" err="1" smtClean="0"/>
                        <a:t>learning</a:t>
                      </a:r>
                      <a:r>
                        <a:rPr lang="de-AT" sz="1200" baseline="0" dirty="0" smtClean="0"/>
                        <a:t> </a:t>
                      </a:r>
                      <a:r>
                        <a:rPr lang="de-AT" sz="1200" baseline="0" dirty="0" err="1" smtClean="0"/>
                        <a:t>system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Interfirm </a:t>
                      </a:r>
                      <a:r>
                        <a:rPr lang="de-AT" sz="1200" dirty="0" err="1" smtClean="0"/>
                        <a:t>research</a:t>
                      </a:r>
                      <a:r>
                        <a:rPr lang="de-AT" sz="1200" dirty="0" smtClean="0"/>
                        <a:t> </a:t>
                      </a:r>
                      <a:r>
                        <a:rPr lang="de-AT" sz="1200" dirty="0" err="1" smtClean="0"/>
                        <a:t>and</a:t>
                      </a:r>
                      <a:r>
                        <a:rPr lang="de-AT" sz="1200" dirty="0" smtClean="0"/>
                        <a:t> </a:t>
                      </a:r>
                      <a:r>
                        <a:rPr lang="de-AT" sz="1200" dirty="0" err="1" smtClean="0"/>
                        <a:t>development</a:t>
                      </a:r>
                      <a:r>
                        <a:rPr lang="de-AT" sz="1200" baseline="0" dirty="0" smtClean="0"/>
                        <a:t> </a:t>
                      </a:r>
                      <a:r>
                        <a:rPr lang="de-AT" sz="1200" baseline="0" dirty="0" err="1" smtClean="0"/>
                        <a:t>teams</a:t>
                      </a:r>
                      <a:endParaRPr lang="de-AT" sz="1200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555995"/>
                  </a:ext>
                </a:extLst>
              </a:tr>
              <a:tr h="219177">
                <a:tc>
                  <a:txBody>
                    <a:bodyPr/>
                    <a:lstStyle/>
                    <a:p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200" baseline="0" dirty="0" smtClean="0"/>
                        <a:t>Interfirm </a:t>
                      </a:r>
                      <a:r>
                        <a:rPr lang="de-AT" sz="1200" baseline="0" dirty="0" err="1" smtClean="0"/>
                        <a:t>project</a:t>
                      </a:r>
                      <a:r>
                        <a:rPr lang="de-AT" sz="1200" baseline="0" dirty="0" smtClean="0"/>
                        <a:t> </a:t>
                      </a:r>
                      <a:r>
                        <a:rPr lang="de-AT" sz="1200" baseline="0" dirty="0" err="1" smtClean="0"/>
                        <a:t>teams</a:t>
                      </a:r>
                      <a:endParaRPr lang="de-AT" sz="1200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637673"/>
                  </a:ext>
                </a:extLst>
              </a:tr>
              <a:tr h="219177">
                <a:tc>
                  <a:txBody>
                    <a:bodyPr/>
                    <a:lstStyle/>
                    <a:p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200" baseline="0" dirty="0" smtClean="0"/>
                        <a:t>Benchmarking </a:t>
                      </a:r>
                      <a:r>
                        <a:rPr lang="de-AT" sz="1200" baseline="0" dirty="0" err="1" smtClean="0"/>
                        <a:t>clubs</a:t>
                      </a:r>
                      <a:endParaRPr lang="de-AT" sz="1200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0568901"/>
                  </a:ext>
                </a:extLst>
              </a:tr>
              <a:tr h="219177">
                <a:tc>
                  <a:txBody>
                    <a:bodyPr/>
                    <a:lstStyle/>
                    <a:p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200" baseline="0" dirty="0" err="1" smtClean="0"/>
                        <a:t>Participation</a:t>
                      </a:r>
                      <a:r>
                        <a:rPr lang="de-AT" sz="1200" baseline="0" dirty="0" smtClean="0"/>
                        <a:t> in </a:t>
                      </a:r>
                      <a:r>
                        <a:rPr lang="de-AT" sz="1200" baseline="0" dirty="0" err="1" smtClean="0"/>
                        <a:t>consortia</a:t>
                      </a:r>
                      <a:endParaRPr lang="de-AT" sz="1200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920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814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Empirical</a:t>
            </a:r>
            <a:r>
              <a:rPr lang="de-AT" dirty="0" smtClean="0"/>
              <a:t> </a:t>
            </a:r>
            <a:r>
              <a:rPr lang="de-AT" dirty="0" err="1" smtClean="0"/>
              <a:t>Results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800"/>
          </a:xfrm>
        </p:spPr>
        <p:txBody>
          <a:bodyPr>
            <a:normAutofit/>
          </a:bodyPr>
          <a:lstStyle/>
          <a:p>
            <a:r>
              <a:rPr lang="de-AT" dirty="0" err="1" smtClean="0"/>
              <a:t>Methodology</a:t>
            </a:r>
            <a:endParaRPr lang="de-AT" sz="2800" dirty="0" smtClean="0"/>
          </a:p>
          <a:p>
            <a:pPr lvl="1"/>
            <a:r>
              <a:rPr lang="en-US" dirty="0"/>
              <a:t>starting point: clusters as value chains identified via regional input-output-model </a:t>
            </a:r>
            <a:endParaRPr lang="en-US" dirty="0" smtClean="0"/>
          </a:p>
          <a:p>
            <a:pPr lvl="1"/>
            <a:r>
              <a:rPr lang="en-US" dirty="0"/>
              <a:t>5 clusters: </a:t>
            </a:r>
            <a:r>
              <a:rPr lang="en-US" dirty="0" smtClean="0"/>
              <a:t>automotive, chemical/pharmaceutical,  </a:t>
            </a:r>
            <a:r>
              <a:rPr lang="en-US" dirty="0"/>
              <a:t>machinery and </a:t>
            </a:r>
            <a:r>
              <a:rPr lang="en-US" dirty="0" smtClean="0"/>
              <a:t>metal,  wood/paper,  </a:t>
            </a:r>
            <a:r>
              <a:rPr lang="en-US" dirty="0"/>
              <a:t>IT</a:t>
            </a:r>
            <a:endParaRPr lang="de-AT" dirty="0"/>
          </a:p>
          <a:p>
            <a:r>
              <a:rPr lang="en-US" dirty="0"/>
              <a:t>Questionnaire sent to 1.631 Styrian firms – return rate 20%</a:t>
            </a:r>
            <a:endParaRPr lang="de-AT" dirty="0"/>
          </a:p>
          <a:p>
            <a:r>
              <a:rPr lang="en-US" dirty="0"/>
              <a:t>In-depth-interviews with </a:t>
            </a:r>
            <a:r>
              <a:rPr lang="en-US" dirty="0" err="1"/>
              <a:t>with</a:t>
            </a:r>
            <a:r>
              <a:rPr lang="en-US" dirty="0"/>
              <a:t> 149 human resources managers in the specific clusters concerning collaborative behavior and presence of particular forms of learning </a:t>
            </a:r>
            <a:r>
              <a:rPr lang="en-US" dirty="0" smtClean="0"/>
              <a:t>systems</a:t>
            </a:r>
          </a:p>
          <a:p>
            <a:pPr marL="0" indent="0">
              <a:buNone/>
            </a:pPr>
            <a:endParaRPr lang="de-AT" dirty="0"/>
          </a:p>
          <a:p>
            <a:endParaRPr lang="de-AT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03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Empirical</a:t>
            </a:r>
            <a:r>
              <a:rPr lang="de-AT" dirty="0" smtClean="0"/>
              <a:t> </a:t>
            </a:r>
            <a:r>
              <a:rPr lang="de-AT" dirty="0" err="1" smtClean="0"/>
              <a:t>results</a:t>
            </a:r>
            <a:r>
              <a:rPr lang="de-AT" dirty="0" smtClean="0"/>
              <a:t>: </a:t>
            </a:r>
            <a:r>
              <a:rPr lang="en-US" dirty="0"/>
              <a:t>Learning orientation of the clusters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533400" y="4231640"/>
          <a:ext cx="8077200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>
                  <a:extLst>
                    <a:ext uri="{9D8B030D-6E8A-4147-A177-3AD203B41FA5}">
                      <a16:colId xmlns:a16="http://schemas.microsoft.com/office/drawing/2014/main" val="11332112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91766435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22755418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29311682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07915827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4073877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Chemical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Information Technology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Wood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err="1" smtClean="0"/>
                        <a:t>Metal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Automobile</a:t>
                      </a:r>
                      <a:endParaRPr lang="de-A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2137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200" dirty="0" smtClean="0"/>
                        <a:t>Interfirm </a:t>
                      </a:r>
                      <a:r>
                        <a:rPr lang="de-AT" sz="1200" dirty="0" err="1" smtClean="0"/>
                        <a:t>research</a:t>
                      </a:r>
                      <a:r>
                        <a:rPr lang="de-AT" sz="1200" dirty="0" smtClean="0"/>
                        <a:t> </a:t>
                      </a:r>
                      <a:r>
                        <a:rPr lang="de-AT" sz="1200" dirty="0" err="1" smtClean="0"/>
                        <a:t>and</a:t>
                      </a:r>
                      <a:r>
                        <a:rPr lang="de-AT" sz="1200" dirty="0" smtClean="0"/>
                        <a:t> </a:t>
                      </a:r>
                      <a:r>
                        <a:rPr lang="de-AT" sz="1200" dirty="0" err="1" smtClean="0"/>
                        <a:t>development</a:t>
                      </a:r>
                      <a:r>
                        <a:rPr lang="de-AT" sz="1200" baseline="0" dirty="0" smtClean="0"/>
                        <a:t> </a:t>
                      </a:r>
                      <a:r>
                        <a:rPr lang="de-AT" sz="1200" baseline="0" dirty="0" err="1" smtClean="0"/>
                        <a:t>teams</a:t>
                      </a:r>
                      <a:endParaRPr lang="de-AT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50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55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41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41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50</a:t>
                      </a:r>
                      <a:endParaRPr lang="de-A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346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sz="1200" baseline="0" dirty="0" smtClean="0"/>
                        <a:t>Interfirm </a:t>
                      </a:r>
                      <a:r>
                        <a:rPr lang="de-AT" sz="1200" baseline="0" dirty="0" err="1" smtClean="0"/>
                        <a:t>project</a:t>
                      </a:r>
                      <a:r>
                        <a:rPr lang="de-AT" sz="1200" baseline="0" dirty="0" smtClean="0"/>
                        <a:t> </a:t>
                      </a:r>
                      <a:r>
                        <a:rPr lang="de-AT" sz="1200" baseline="0" dirty="0" err="1" smtClean="0"/>
                        <a:t>teams</a:t>
                      </a:r>
                      <a:endParaRPr lang="de-AT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21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70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50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50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67</a:t>
                      </a:r>
                      <a:endParaRPr lang="de-A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820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sz="1200" baseline="0" dirty="0" err="1" smtClean="0"/>
                        <a:t>Participation</a:t>
                      </a:r>
                      <a:r>
                        <a:rPr lang="de-AT" sz="1200" baseline="0" dirty="0" smtClean="0"/>
                        <a:t> in </a:t>
                      </a:r>
                      <a:r>
                        <a:rPr lang="de-AT" sz="1200" baseline="0" dirty="0" err="1" smtClean="0"/>
                        <a:t>consortia</a:t>
                      </a:r>
                      <a:endParaRPr lang="de-AT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6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35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12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21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22</a:t>
                      </a:r>
                      <a:endParaRPr lang="de-A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089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sz="1200" baseline="0" dirty="0" smtClean="0"/>
                        <a:t>Benchmarking </a:t>
                      </a:r>
                      <a:r>
                        <a:rPr lang="de-AT" sz="1200" baseline="0" dirty="0" err="1" smtClean="0"/>
                        <a:t>clubs</a:t>
                      </a:r>
                      <a:endParaRPr lang="de-AT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17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40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54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47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53</a:t>
                      </a:r>
                      <a:endParaRPr lang="de-A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415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sz="1200" dirty="0" err="1" smtClean="0"/>
                        <a:t>Participative</a:t>
                      </a:r>
                      <a:r>
                        <a:rPr lang="de-AT" sz="1200" baseline="0" dirty="0" smtClean="0"/>
                        <a:t> </a:t>
                      </a:r>
                      <a:r>
                        <a:rPr lang="de-AT" sz="1200" baseline="0" dirty="0" err="1" smtClean="0"/>
                        <a:t>learning</a:t>
                      </a:r>
                      <a:r>
                        <a:rPr lang="de-AT" sz="1200" baseline="0" dirty="0" smtClean="0"/>
                        <a:t> </a:t>
                      </a:r>
                      <a:r>
                        <a:rPr lang="de-AT" sz="1200" baseline="0" dirty="0" err="1" smtClean="0"/>
                        <a:t>systems</a:t>
                      </a:r>
                      <a:r>
                        <a:rPr lang="de-AT" sz="1200" baseline="0" dirty="0" smtClean="0"/>
                        <a:t>: </a:t>
                      </a:r>
                      <a:r>
                        <a:rPr lang="de-AT" sz="1200" baseline="0" dirty="0" err="1" smtClean="0"/>
                        <a:t>summary</a:t>
                      </a:r>
                      <a:r>
                        <a:rPr lang="de-AT" sz="1200" baseline="0" dirty="0" smtClean="0"/>
                        <a:t> </a:t>
                      </a:r>
                      <a:r>
                        <a:rPr lang="de-AT" sz="1200" baseline="0" dirty="0" err="1" smtClean="0"/>
                        <a:t>mean</a:t>
                      </a:r>
                      <a:r>
                        <a:rPr lang="de-AT" sz="1200" baseline="0" dirty="0" smtClean="0"/>
                        <a:t> </a:t>
                      </a:r>
                      <a:r>
                        <a:rPr lang="de-AT" sz="1200" baseline="0" dirty="0" err="1" smtClean="0"/>
                        <a:t>figure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23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50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39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40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48</a:t>
                      </a:r>
                      <a:endParaRPr lang="de-A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3137083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14400" y="410564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graphicFrame>
        <p:nvGraphicFramePr>
          <p:cNvPr id="13" name="Tabelle 12"/>
          <p:cNvGraphicFramePr>
            <a:graphicFrameLocks noGrp="1"/>
          </p:cNvGraphicFramePr>
          <p:nvPr>
            <p:extLst/>
          </p:nvPr>
        </p:nvGraphicFramePr>
        <p:xfrm>
          <a:off x="533400" y="1219200"/>
          <a:ext cx="8077200" cy="27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>
                  <a:extLst>
                    <a:ext uri="{9D8B030D-6E8A-4147-A177-3AD203B41FA5}">
                      <a16:colId xmlns:a16="http://schemas.microsoft.com/office/drawing/2014/main" val="11332112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91766435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22755418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29311682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07915827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4073877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Chemical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Information Technology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Wood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err="1" smtClean="0"/>
                        <a:t>Metal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Automobile</a:t>
                      </a:r>
                      <a:endParaRPr lang="de-A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2137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Informal </a:t>
                      </a:r>
                      <a:r>
                        <a:rPr lang="de-AT" sz="1200" dirty="0" err="1" smtClean="0"/>
                        <a:t>meetings</a:t>
                      </a:r>
                      <a:r>
                        <a:rPr lang="de-AT" sz="1200" dirty="0" smtClean="0"/>
                        <a:t> in </a:t>
                      </a:r>
                      <a:r>
                        <a:rPr lang="de-AT" sz="1200" dirty="0" err="1" smtClean="0"/>
                        <a:t>bars</a:t>
                      </a:r>
                      <a:r>
                        <a:rPr lang="de-AT" sz="1200" dirty="0" smtClean="0"/>
                        <a:t> </a:t>
                      </a:r>
                      <a:r>
                        <a:rPr lang="de-AT" sz="1200" dirty="0" err="1" smtClean="0"/>
                        <a:t>or</a:t>
                      </a:r>
                      <a:r>
                        <a:rPr lang="de-AT" sz="1200" baseline="0" dirty="0" smtClean="0"/>
                        <a:t> at </a:t>
                      </a:r>
                      <a:r>
                        <a:rPr lang="de-AT" sz="1200" baseline="0" dirty="0" err="1" smtClean="0"/>
                        <a:t>conferences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80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90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74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46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67</a:t>
                      </a:r>
                      <a:endParaRPr lang="de-A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346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Communities </a:t>
                      </a:r>
                      <a:r>
                        <a:rPr lang="de-AT" sz="1200" dirty="0" err="1" smtClean="0"/>
                        <a:t>of</a:t>
                      </a:r>
                      <a:r>
                        <a:rPr lang="de-AT" sz="1200" dirty="0" smtClean="0"/>
                        <a:t> </a:t>
                      </a:r>
                      <a:r>
                        <a:rPr lang="de-AT" sz="1200" dirty="0" err="1" smtClean="0"/>
                        <a:t>practice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16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25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22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18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21</a:t>
                      </a:r>
                      <a:endParaRPr lang="de-A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820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Old </a:t>
                      </a:r>
                      <a:r>
                        <a:rPr lang="de-AT" sz="1200" dirty="0" err="1" smtClean="0"/>
                        <a:t>boys</a:t>
                      </a:r>
                      <a:r>
                        <a:rPr lang="de-AT" sz="1200" dirty="0" smtClean="0"/>
                        <a:t>´ </a:t>
                      </a:r>
                      <a:r>
                        <a:rPr lang="de-AT" sz="1200" dirty="0" err="1" smtClean="0"/>
                        <a:t>networks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30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50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22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23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31</a:t>
                      </a:r>
                      <a:endParaRPr lang="de-A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089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sz="1200" dirty="0" err="1" smtClean="0"/>
                        <a:t>Social</a:t>
                      </a:r>
                      <a:r>
                        <a:rPr lang="de-AT" sz="1200" dirty="0" smtClean="0"/>
                        <a:t> </a:t>
                      </a:r>
                      <a:r>
                        <a:rPr lang="de-AT" sz="1200" dirty="0" err="1" smtClean="0"/>
                        <a:t>networks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5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10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14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5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21</a:t>
                      </a:r>
                      <a:endParaRPr lang="de-A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415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sz="1200" dirty="0" err="1" smtClean="0"/>
                        <a:t>Facilitated</a:t>
                      </a:r>
                      <a:r>
                        <a:rPr lang="de-AT" sz="1200" dirty="0" smtClean="0"/>
                        <a:t> </a:t>
                      </a:r>
                      <a:r>
                        <a:rPr lang="de-AT" sz="1200" dirty="0" err="1" smtClean="0"/>
                        <a:t>exchange</a:t>
                      </a:r>
                      <a:r>
                        <a:rPr lang="de-AT" sz="1200" dirty="0" smtClean="0"/>
                        <a:t> </a:t>
                      </a:r>
                      <a:r>
                        <a:rPr lang="de-AT" sz="1200" dirty="0" err="1" smtClean="0"/>
                        <a:t>of</a:t>
                      </a:r>
                      <a:r>
                        <a:rPr lang="de-AT" sz="1200" dirty="0" smtClean="0"/>
                        <a:t> </a:t>
                      </a:r>
                      <a:r>
                        <a:rPr lang="de-AT" sz="1200" dirty="0" err="1" smtClean="0"/>
                        <a:t>experience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42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20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53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33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26</a:t>
                      </a:r>
                      <a:endParaRPr lang="de-A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437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sz="1200" dirty="0" smtClean="0"/>
                        <a:t>Informal</a:t>
                      </a:r>
                      <a:r>
                        <a:rPr lang="de-AT" sz="1200" baseline="0" dirty="0" smtClean="0"/>
                        <a:t> </a:t>
                      </a:r>
                      <a:r>
                        <a:rPr lang="de-AT" sz="1200" baseline="0" dirty="0" err="1" smtClean="0"/>
                        <a:t>learning</a:t>
                      </a:r>
                      <a:r>
                        <a:rPr lang="de-AT" sz="1200" baseline="0" dirty="0" smtClean="0"/>
                        <a:t> </a:t>
                      </a:r>
                      <a:r>
                        <a:rPr lang="de-AT" sz="1200" baseline="0" dirty="0" err="1" smtClean="0"/>
                        <a:t>systems</a:t>
                      </a:r>
                      <a:r>
                        <a:rPr lang="de-AT" sz="1200" baseline="0" dirty="0" smtClean="0"/>
                        <a:t>: </a:t>
                      </a:r>
                      <a:r>
                        <a:rPr lang="de-AT" sz="1200" baseline="0" dirty="0" err="1" smtClean="0"/>
                        <a:t>summary</a:t>
                      </a:r>
                      <a:r>
                        <a:rPr lang="de-AT" sz="1200" baseline="0" dirty="0" smtClean="0"/>
                        <a:t> </a:t>
                      </a:r>
                      <a:r>
                        <a:rPr lang="de-AT" sz="1200" baseline="0" dirty="0" err="1" smtClean="0"/>
                        <a:t>mean</a:t>
                      </a:r>
                      <a:r>
                        <a:rPr lang="de-AT" sz="1200" baseline="0" dirty="0" smtClean="0"/>
                        <a:t> </a:t>
                      </a:r>
                      <a:r>
                        <a:rPr lang="de-AT" sz="1200" baseline="0" dirty="0" err="1" smtClean="0"/>
                        <a:t>figure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55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39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37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25</a:t>
                      </a:r>
                      <a:endParaRPr lang="de-A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1200" dirty="0" smtClean="0"/>
                        <a:t>33</a:t>
                      </a:r>
                      <a:endParaRPr lang="de-A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3137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449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Empirical</a:t>
            </a:r>
            <a:r>
              <a:rPr lang="de-AT" dirty="0" smtClean="0"/>
              <a:t> </a:t>
            </a:r>
            <a:r>
              <a:rPr lang="de-AT" dirty="0" err="1" smtClean="0"/>
              <a:t>results</a:t>
            </a:r>
            <a:r>
              <a:rPr lang="de-AT" dirty="0" smtClean="0"/>
              <a:t> III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4191000"/>
            <a:ext cx="8229600" cy="2514600"/>
          </a:xfrm>
        </p:spPr>
        <p:txBody>
          <a:bodyPr/>
          <a:lstStyle/>
          <a:p>
            <a:r>
              <a:rPr lang="de-AT" dirty="0" smtClean="0"/>
              <a:t>Learning </a:t>
            </a:r>
            <a:r>
              <a:rPr lang="de-AT" dirty="0" err="1" smtClean="0"/>
              <a:t>orientation</a:t>
            </a:r>
            <a:r>
              <a:rPr lang="de-AT" dirty="0" smtClean="0"/>
              <a:t> </a:t>
            </a:r>
            <a:r>
              <a:rPr lang="de-AT" dirty="0" err="1" smtClean="0"/>
              <a:t>depends</a:t>
            </a:r>
            <a:r>
              <a:rPr lang="de-AT" dirty="0" smtClean="0"/>
              <a:t> on </a:t>
            </a:r>
            <a:r>
              <a:rPr lang="de-AT" dirty="0" err="1" smtClean="0"/>
              <a:t>corresponding</a:t>
            </a:r>
            <a:r>
              <a:rPr lang="de-AT" dirty="0" smtClean="0"/>
              <a:t> </a:t>
            </a:r>
            <a:r>
              <a:rPr lang="de-AT" dirty="0" err="1" smtClean="0"/>
              <a:t>working</a:t>
            </a:r>
            <a:r>
              <a:rPr lang="de-AT" dirty="0" smtClean="0"/>
              <a:t> </a:t>
            </a:r>
            <a:r>
              <a:rPr lang="de-AT" dirty="0" err="1" smtClean="0"/>
              <a:t>cultures</a:t>
            </a:r>
            <a:r>
              <a:rPr lang="de-AT" dirty="0" smtClean="0"/>
              <a:t> </a:t>
            </a:r>
            <a:r>
              <a:rPr lang="de-AT" dirty="0" err="1" smtClean="0"/>
              <a:t>within</a:t>
            </a:r>
            <a:r>
              <a:rPr lang="de-AT" dirty="0" smtClean="0"/>
              <a:t> </a:t>
            </a:r>
            <a:r>
              <a:rPr lang="de-AT" dirty="0" err="1" smtClean="0"/>
              <a:t>the</a:t>
            </a:r>
            <a:r>
              <a:rPr lang="de-AT" dirty="0" smtClean="0"/>
              <a:t> relevant </a:t>
            </a:r>
            <a:r>
              <a:rPr lang="de-AT" dirty="0" err="1" smtClean="0"/>
              <a:t>industries</a:t>
            </a:r>
            <a:r>
              <a:rPr lang="de-AT" dirty="0" smtClean="0"/>
              <a:t> </a:t>
            </a:r>
            <a:r>
              <a:rPr lang="de-AT" dirty="0" err="1" smtClean="0"/>
              <a:t>as</a:t>
            </a:r>
            <a:r>
              <a:rPr lang="de-AT" dirty="0" smtClean="0"/>
              <a:t> </a:t>
            </a:r>
            <a:r>
              <a:rPr lang="de-AT" dirty="0" err="1" smtClean="0"/>
              <a:t>it</a:t>
            </a:r>
            <a:r>
              <a:rPr lang="de-AT" dirty="0" smtClean="0"/>
              <a:t> </a:t>
            </a:r>
            <a:r>
              <a:rPr lang="de-AT" dirty="0" err="1" smtClean="0"/>
              <a:t>does</a:t>
            </a:r>
            <a:r>
              <a:rPr lang="de-AT" dirty="0" smtClean="0"/>
              <a:t> on </a:t>
            </a:r>
            <a:r>
              <a:rPr lang="de-AT" dirty="0" err="1" smtClean="0"/>
              <a:t>the</a:t>
            </a:r>
            <a:r>
              <a:rPr lang="de-AT" dirty="0" smtClean="0"/>
              <a:t> </a:t>
            </a:r>
            <a:r>
              <a:rPr lang="de-AT" dirty="0" err="1" smtClean="0"/>
              <a:t>existing</a:t>
            </a:r>
            <a:r>
              <a:rPr lang="de-AT" dirty="0" smtClean="0"/>
              <a:t> </a:t>
            </a:r>
            <a:r>
              <a:rPr lang="de-AT" dirty="0" err="1" smtClean="0"/>
              <a:t>value</a:t>
            </a:r>
            <a:r>
              <a:rPr lang="de-AT" dirty="0" smtClean="0"/>
              <a:t> </a:t>
            </a:r>
            <a:r>
              <a:rPr lang="de-AT" dirty="0" err="1" smtClean="0"/>
              <a:t>chains</a:t>
            </a:r>
            <a:r>
              <a:rPr lang="de-AT" dirty="0" smtClean="0"/>
              <a:t> </a:t>
            </a:r>
            <a:r>
              <a:rPr lang="de-AT" dirty="0" err="1" smtClean="0"/>
              <a:t>and</a:t>
            </a:r>
            <a:r>
              <a:rPr lang="de-AT" dirty="0" smtClean="0"/>
              <a:t> </a:t>
            </a:r>
            <a:r>
              <a:rPr lang="de-AT" dirty="0" err="1" smtClean="0"/>
              <a:t>the</a:t>
            </a:r>
            <a:r>
              <a:rPr lang="de-AT" dirty="0" smtClean="0"/>
              <a:t> </a:t>
            </a:r>
            <a:r>
              <a:rPr lang="de-AT" dirty="0" err="1" smtClean="0"/>
              <a:t>prevailing</a:t>
            </a:r>
            <a:r>
              <a:rPr lang="de-AT" dirty="0" smtClean="0"/>
              <a:t> </a:t>
            </a:r>
            <a:r>
              <a:rPr lang="de-AT" dirty="0" err="1" smtClean="0"/>
              <a:t>competitive</a:t>
            </a:r>
            <a:r>
              <a:rPr lang="de-AT" dirty="0" smtClean="0"/>
              <a:t> </a:t>
            </a:r>
            <a:r>
              <a:rPr lang="de-AT" dirty="0" err="1" smtClean="0"/>
              <a:t>structure</a:t>
            </a:r>
            <a:endParaRPr lang="de-AT" dirty="0" smtClean="0"/>
          </a:p>
          <a:p>
            <a:r>
              <a:rPr lang="de-AT" dirty="0" err="1" smtClean="0"/>
              <a:t>Collaboration</a:t>
            </a:r>
            <a:r>
              <a:rPr lang="de-AT" dirty="0" smtClean="0"/>
              <a:t> </a:t>
            </a:r>
            <a:r>
              <a:rPr lang="de-AT" dirty="0" err="1" smtClean="0"/>
              <a:t>with</a:t>
            </a:r>
            <a:r>
              <a:rPr lang="de-AT" dirty="0" smtClean="0"/>
              <a:t> </a:t>
            </a:r>
            <a:r>
              <a:rPr lang="de-AT" dirty="0" err="1" smtClean="0"/>
              <a:t>the</a:t>
            </a:r>
            <a:r>
              <a:rPr lang="de-AT" dirty="0" smtClean="0"/>
              <a:t> regional </a:t>
            </a:r>
            <a:r>
              <a:rPr lang="de-AT" dirty="0" err="1" smtClean="0"/>
              <a:t>knowledge</a:t>
            </a:r>
            <a:r>
              <a:rPr lang="de-AT" dirty="0" smtClean="0"/>
              <a:t> </a:t>
            </a:r>
            <a:r>
              <a:rPr lang="de-AT" dirty="0" err="1" smtClean="0"/>
              <a:t>infrastructure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/>
          </p:nvPr>
        </p:nvGraphicFramePr>
        <p:xfrm>
          <a:off x="457200" y="1295400"/>
          <a:ext cx="5362575" cy="277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iagramm" r:id="rId3" imgW="5362575" imgH="2771775" progId="Excel.Chart.8">
                  <p:embed/>
                </p:oleObj>
              </mc:Choice>
              <mc:Fallback>
                <p:oleObj name="Diagramm" r:id="rId3" imgW="5362575" imgH="2771775" progId="Excel.Chart.8">
                  <p:embed/>
                  <p:pic>
                    <p:nvPicPr>
                      <p:cNvPr id="7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95400"/>
                        <a:ext cx="5362575" cy="2771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feld 7"/>
          <p:cNvSpPr txBox="1"/>
          <p:nvPr/>
        </p:nvSpPr>
        <p:spPr>
          <a:xfrm>
            <a:off x="5867400" y="3720281"/>
            <a:ext cx="26420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200" dirty="0" smtClean="0"/>
              <a:t>Learning </a:t>
            </a:r>
            <a:r>
              <a:rPr lang="de-AT" sz="1200" dirty="0" err="1" smtClean="0"/>
              <a:t>systems</a:t>
            </a:r>
            <a:r>
              <a:rPr lang="de-AT" sz="1200" dirty="0" smtClean="0"/>
              <a:t> in </a:t>
            </a:r>
            <a:r>
              <a:rPr lang="de-AT" sz="1200" dirty="0" err="1" smtClean="0"/>
              <a:t>Styrian</a:t>
            </a:r>
            <a:r>
              <a:rPr lang="de-AT" sz="1200" dirty="0" smtClean="0"/>
              <a:t> </a:t>
            </a:r>
            <a:r>
              <a:rPr lang="de-AT" sz="1200" dirty="0" err="1" smtClean="0"/>
              <a:t>clusters</a:t>
            </a:r>
            <a:endParaRPr lang="de-AT" sz="1200" dirty="0"/>
          </a:p>
        </p:txBody>
      </p:sp>
    </p:spTree>
    <p:extLst>
      <p:ext uri="{BB962C8B-B14F-4D97-AF65-F5344CB8AC3E}">
        <p14:creationId xmlns:p14="http://schemas.microsoft.com/office/powerpoint/2010/main" val="393744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Conclusion</a:t>
            </a:r>
            <a:r>
              <a:rPr lang="de-AT" dirty="0" smtClean="0"/>
              <a:t> </a:t>
            </a:r>
            <a:r>
              <a:rPr lang="de-AT" dirty="0" err="1" smtClean="0"/>
              <a:t>and</a:t>
            </a:r>
            <a:r>
              <a:rPr lang="de-AT" dirty="0" smtClean="0"/>
              <a:t> Interpretation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/>
              <a:t>Explorative approach</a:t>
            </a:r>
            <a:endParaRPr lang="de-AT" dirty="0"/>
          </a:p>
          <a:p>
            <a:pPr lvl="0"/>
            <a:r>
              <a:rPr lang="en-US" dirty="0"/>
              <a:t>Also immaterial links between clusters</a:t>
            </a:r>
            <a:endParaRPr lang="de-AT" dirty="0"/>
          </a:p>
          <a:p>
            <a:pPr lvl="0"/>
            <a:r>
              <a:rPr lang="en-US" dirty="0"/>
              <a:t>Interpreted as different learning systems</a:t>
            </a:r>
            <a:endParaRPr lang="de-AT" dirty="0"/>
          </a:p>
          <a:p>
            <a:pPr lvl="0"/>
            <a:r>
              <a:rPr lang="en-US" dirty="0"/>
              <a:t>Learning no ‘black box’</a:t>
            </a:r>
            <a:endParaRPr lang="de-AT" dirty="0"/>
          </a:p>
          <a:p>
            <a:pPr lvl="0"/>
            <a:r>
              <a:rPr lang="en-US" dirty="0"/>
              <a:t>Participative approach </a:t>
            </a:r>
            <a:r>
              <a:rPr lang="en-US" dirty="0" smtClean="0"/>
              <a:t>more </a:t>
            </a:r>
            <a:r>
              <a:rPr lang="en-US" dirty="0"/>
              <a:t>common than informal learning</a:t>
            </a:r>
            <a:endParaRPr lang="de-AT" dirty="0"/>
          </a:p>
          <a:p>
            <a:pPr lvl="0"/>
            <a:r>
              <a:rPr lang="en-US" dirty="0"/>
              <a:t>Underlines importance of a conscious effort</a:t>
            </a:r>
            <a:endParaRPr lang="de-AT" dirty="0"/>
          </a:p>
          <a:p>
            <a:pPr lvl="0"/>
            <a:r>
              <a:rPr lang="en-US" dirty="0"/>
              <a:t>Dominant </a:t>
            </a:r>
            <a:r>
              <a:rPr lang="en-US" dirty="0" smtClean="0"/>
              <a:t>form: </a:t>
            </a:r>
            <a:r>
              <a:rPr lang="en-US" dirty="0" err="1"/>
              <a:t>interfirm</a:t>
            </a:r>
            <a:r>
              <a:rPr lang="en-US" dirty="0"/>
              <a:t> project teams and </a:t>
            </a:r>
            <a:r>
              <a:rPr lang="en-US" dirty="0" err="1"/>
              <a:t>interfirm</a:t>
            </a:r>
            <a:r>
              <a:rPr lang="en-US" dirty="0"/>
              <a:t> R&amp;D teams</a:t>
            </a:r>
            <a:endParaRPr lang="de-AT" dirty="0"/>
          </a:p>
          <a:p>
            <a:pPr lvl="0"/>
            <a:r>
              <a:rPr lang="en-US" dirty="0"/>
              <a:t>Within informal forms social networks rather unimportant</a:t>
            </a:r>
            <a:endParaRPr lang="de-AT" dirty="0"/>
          </a:p>
          <a:p>
            <a:pPr lvl="0"/>
            <a:r>
              <a:rPr lang="en-US" dirty="0"/>
              <a:t>Several factors that influence the form of learning systems</a:t>
            </a:r>
            <a:endParaRPr lang="de-AT" dirty="0"/>
          </a:p>
          <a:p>
            <a:pPr lvl="0"/>
            <a:r>
              <a:rPr lang="en-US" dirty="0"/>
              <a:t>Confirm interpretation of clusters as institutions for knowledge management</a:t>
            </a:r>
            <a:endParaRPr lang="de-AT" dirty="0"/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02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all" dirty="0"/>
              <a:t>Creativity as a challenge for firms </a:t>
            </a:r>
            <a:endParaRPr lang="de-AT" cap="all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Creative industries as an open economic and political label</a:t>
            </a:r>
            <a:endParaRPr lang="de-AT" dirty="0"/>
          </a:p>
          <a:p>
            <a:pPr marL="0" indent="0">
              <a:buNone/>
            </a:pPr>
            <a:r>
              <a:rPr lang="en-US" dirty="0"/>
              <a:t> </a:t>
            </a:r>
            <a:endParaRPr lang="de-AT" dirty="0"/>
          </a:p>
          <a:p>
            <a:r>
              <a:rPr lang="en-US" dirty="0"/>
              <a:t>From cultural to creative industries to a creative class</a:t>
            </a:r>
            <a:endParaRPr lang="de-AT" dirty="0"/>
          </a:p>
          <a:p>
            <a:pPr marL="0" indent="0">
              <a:buNone/>
            </a:pPr>
            <a:r>
              <a:rPr lang="en-US" dirty="0"/>
              <a:t> </a:t>
            </a:r>
            <a:endParaRPr lang="de-AT" dirty="0"/>
          </a:p>
          <a:p>
            <a:r>
              <a:rPr lang="en-US" dirty="0"/>
              <a:t>Creativity as a continuum</a:t>
            </a:r>
            <a:endParaRPr lang="de-AT" dirty="0"/>
          </a:p>
          <a:p>
            <a:pPr marL="0" indent="0">
              <a:buNone/>
            </a:pPr>
            <a:r>
              <a:rPr lang="en-US" dirty="0"/>
              <a:t> </a:t>
            </a:r>
            <a:endParaRPr lang="de-AT" dirty="0"/>
          </a:p>
          <a:p>
            <a:r>
              <a:rPr lang="en-US" dirty="0"/>
              <a:t>A tentative approach of operationalization</a:t>
            </a:r>
            <a:endParaRPr lang="de-AT" dirty="0"/>
          </a:p>
          <a:p>
            <a:pPr marL="0" indent="0">
              <a:buNone/>
            </a:pPr>
            <a:r>
              <a:rPr lang="en-US" dirty="0"/>
              <a:t> </a:t>
            </a:r>
            <a:endParaRPr lang="de-AT" dirty="0"/>
          </a:p>
          <a:p>
            <a:r>
              <a:rPr lang="en-US" dirty="0"/>
              <a:t>Options for future research and policy</a:t>
            </a:r>
            <a:endParaRPr lang="de-AT" dirty="0"/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21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cap="all" dirty="0" err="1" smtClean="0"/>
              <a:t>Creativity</a:t>
            </a:r>
            <a:r>
              <a:rPr lang="de-AT" dirty="0" smtClean="0"/>
              <a:t> ?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AT" dirty="0" smtClean="0"/>
              <a:t>Creative </a:t>
            </a:r>
            <a:r>
              <a:rPr lang="de-AT" dirty="0" err="1" smtClean="0"/>
              <a:t>industries</a:t>
            </a:r>
            <a:r>
              <a:rPr lang="de-AT" dirty="0" smtClean="0"/>
              <a:t> </a:t>
            </a:r>
            <a:r>
              <a:rPr lang="de-AT" dirty="0" err="1" smtClean="0"/>
              <a:t>as</a:t>
            </a:r>
            <a:r>
              <a:rPr lang="de-AT" dirty="0" smtClean="0"/>
              <a:t> a </a:t>
            </a:r>
            <a:r>
              <a:rPr lang="de-AT" dirty="0" err="1" smtClean="0"/>
              <a:t>key</a:t>
            </a:r>
            <a:r>
              <a:rPr lang="de-AT" dirty="0" smtClean="0"/>
              <a:t> </a:t>
            </a:r>
            <a:r>
              <a:rPr lang="de-AT" dirty="0" err="1" smtClean="0"/>
              <a:t>word</a:t>
            </a:r>
            <a:endParaRPr lang="de-AT" dirty="0" smtClean="0"/>
          </a:p>
          <a:p>
            <a:r>
              <a:rPr lang="de-AT" dirty="0" smtClean="0"/>
              <a:t>‚</a:t>
            </a:r>
            <a:r>
              <a:rPr lang="de-AT" dirty="0" err="1" smtClean="0"/>
              <a:t>creative</a:t>
            </a:r>
            <a:r>
              <a:rPr lang="de-AT" dirty="0" smtClean="0"/>
              <a:t> </a:t>
            </a:r>
            <a:r>
              <a:rPr lang="de-AT" dirty="0" err="1" smtClean="0"/>
              <a:t>class</a:t>
            </a:r>
            <a:r>
              <a:rPr lang="de-AT" dirty="0" smtClean="0"/>
              <a:t>‘ </a:t>
            </a:r>
            <a:r>
              <a:rPr lang="de-AT" dirty="0" err="1" smtClean="0"/>
              <a:t>as</a:t>
            </a:r>
            <a:r>
              <a:rPr lang="de-AT" dirty="0" smtClean="0"/>
              <a:t> a </a:t>
            </a:r>
            <a:r>
              <a:rPr lang="de-AT" dirty="0" err="1" smtClean="0"/>
              <a:t>driver</a:t>
            </a:r>
            <a:r>
              <a:rPr lang="de-AT" dirty="0" smtClean="0"/>
              <a:t> of </a:t>
            </a:r>
            <a:r>
              <a:rPr lang="de-AT" dirty="0" err="1" smtClean="0"/>
              <a:t>the</a:t>
            </a:r>
            <a:r>
              <a:rPr lang="de-AT" dirty="0" smtClean="0"/>
              <a:t> </a:t>
            </a:r>
            <a:r>
              <a:rPr lang="de-AT" dirty="0" err="1" smtClean="0"/>
              <a:t>economy</a:t>
            </a:r>
            <a:r>
              <a:rPr lang="de-AT" dirty="0" smtClean="0"/>
              <a:t> (Florida 2002, Gabe, Florida, </a:t>
            </a:r>
            <a:r>
              <a:rPr lang="de-AT" dirty="0" err="1" smtClean="0"/>
              <a:t>Mellander</a:t>
            </a:r>
            <a:r>
              <a:rPr lang="de-AT" dirty="0" smtClean="0"/>
              <a:t> 2012)</a:t>
            </a:r>
          </a:p>
          <a:p>
            <a:r>
              <a:rPr lang="de-AT" dirty="0" smtClean="0"/>
              <a:t>additional </a:t>
            </a:r>
            <a:r>
              <a:rPr lang="de-AT" dirty="0" err="1" smtClean="0"/>
              <a:t>dimensions</a:t>
            </a:r>
            <a:endParaRPr lang="de-AT" dirty="0" smtClean="0"/>
          </a:p>
          <a:p>
            <a:pPr lvl="1"/>
            <a:r>
              <a:rPr lang="de-AT" dirty="0" smtClean="0"/>
              <a:t>not </a:t>
            </a:r>
            <a:r>
              <a:rPr lang="de-AT" dirty="0" err="1" smtClean="0"/>
              <a:t>only</a:t>
            </a:r>
            <a:r>
              <a:rPr lang="de-AT" dirty="0" smtClean="0"/>
              <a:t> a </a:t>
            </a:r>
            <a:r>
              <a:rPr lang="de-AT" dirty="0" err="1" smtClean="0"/>
              <a:t>metropolitan</a:t>
            </a:r>
            <a:r>
              <a:rPr lang="de-AT" dirty="0" smtClean="0"/>
              <a:t> </a:t>
            </a:r>
            <a:r>
              <a:rPr lang="de-AT" dirty="0" err="1" smtClean="0"/>
              <a:t>phenomenon</a:t>
            </a:r>
            <a:endParaRPr lang="de-AT" dirty="0" smtClean="0"/>
          </a:p>
          <a:p>
            <a:pPr lvl="1"/>
            <a:r>
              <a:rPr lang="de-AT" dirty="0" smtClean="0"/>
              <a:t>also outside of </a:t>
            </a:r>
            <a:r>
              <a:rPr lang="de-AT" dirty="0" err="1" smtClean="0"/>
              <a:t>the</a:t>
            </a:r>
            <a:r>
              <a:rPr lang="de-AT" dirty="0" smtClean="0"/>
              <a:t> </a:t>
            </a:r>
            <a:r>
              <a:rPr lang="de-AT" dirty="0" err="1" smtClean="0"/>
              <a:t>developed</a:t>
            </a:r>
            <a:r>
              <a:rPr lang="de-AT" dirty="0" smtClean="0"/>
              <a:t> </a:t>
            </a:r>
            <a:r>
              <a:rPr lang="de-AT" dirty="0" err="1" smtClean="0"/>
              <a:t>world</a:t>
            </a:r>
            <a:r>
              <a:rPr lang="de-AT" dirty="0"/>
              <a:t> </a:t>
            </a:r>
            <a:r>
              <a:rPr lang="de-AT" dirty="0" smtClean="0"/>
              <a:t>– ‚The Orange Economy‘ (</a:t>
            </a:r>
            <a:r>
              <a:rPr lang="de-AT" dirty="0" err="1" smtClean="0"/>
              <a:t>Buitrago</a:t>
            </a:r>
            <a:r>
              <a:rPr lang="de-AT" dirty="0" smtClean="0"/>
              <a:t> &amp; Duque 2013)</a:t>
            </a:r>
          </a:p>
          <a:p>
            <a:pPr lvl="1"/>
            <a:r>
              <a:rPr lang="de-AT" dirty="0" err="1" smtClean="0"/>
              <a:t>culture</a:t>
            </a:r>
            <a:r>
              <a:rPr lang="de-AT" dirty="0" smtClean="0"/>
              <a:t> </a:t>
            </a:r>
            <a:r>
              <a:rPr lang="de-AT" dirty="0" err="1" smtClean="0"/>
              <a:t>and</a:t>
            </a:r>
            <a:r>
              <a:rPr lang="de-AT" dirty="0" smtClean="0"/>
              <a:t> </a:t>
            </a:r>
            <a:r>
              <a:rPr lang="de-AT" dirty="0" err="1" smtClean="0"/>
              <a:t>creativity</a:t>
            </a:r>
            <a:r>
              <a:rPr lang="de-AT" dirty="0" smtClean="0"/>
              <a:t> not </a:t>
            </a:r>
            <a:r>
              <a:rPr lang="de-AT" dirty="0" err="1" smtClean="0"/>
              <a:t>only</a:t>
            </a:r>
            <a:r>
              <a:rPr lang="de-AT" dirty="0" smtClean="0"/>
              <a:t> </a:t>
            </a:r>
            <a:r>
              <a:rPr lang="de-AT" dirty="0" err="1" smtClean="0"/>
              <a:t>for</a:t>
            </a:r>
            <a:r>
              <a:rPr lang="de-AT" dirty="0" smtClean="0"/>
              <a:t> ‚</a:t>
            </a:r>
            <a:r>
              <a:rPr lang="de-AT" dirty="0" err="1" smtClean="0"/>
              <a:t>creative</a:t>
            </a:r>
            <a:r>
              <a:rPr lang="de-AT" dirty="0" smtClean="0"/>
              <a:t> </a:t>
            </a:r>
            <a:r>
              <a:rPr lang="de-AT" dirty="0" err="1" smtClean="0"/>
              <a:t>industries</a:t>
            </a:r>
            <a:r>
              <a:rPr lang="de-AT" dirty="0" smtClean="0"/>
              <a:t>‘</a:t>
            </a:r>
          </a:p>
          <a:p>
            <a:r>
              <a:rPr lang="de-AT" dirty="0" smtClean="0"/>
              <a:t>Critical </a:t>
            </a:r>
            <a:r>
              <a:rPr lang="de-AT" dirty="0" err="1" smtClean="0"/>
              <a:t>discussions</a:t>
            </a:r>
            <a:endParaRPr lang="de-AT" dirty="0" smtClean="0"/>
          </a:p>
          <a:p>
            <a:pPr lvl="1"/>
            <a:r>
              <a:rPr lang="de-AT" dirty="0" err="1" smtClean="0"/>
              <a:t>only</a:t>
            </a:r>
            <a:r>
              <a:rPr lang="de-AT" dirty="0" smtClean="0"/>
              <a:t> </a:t>
            </a:r>
            <a:r>
              <a:rPr lang="de-AT" dirty="0" err="1" smtClean="0"/>
              <a:t>magic</a:t>
            </a:r>
            <a:r>
              <a:rPr lang="de-AT" dirty="0" smtClean="0"/>
              <a:t> </a:t>
            </a:r>
            <a:r>
              <a:rPr lang="de-AT" dirty="0" err="1" smtClean="0"/>
              <a:t>word</a:t>
            </a:r>
            <a:r>
              <a:rPr lang="de-AT" dirty="0" smtClean="0"/>
              <a:t>?</a:t>
            </a:r>
          </a:p>
          <a:p>
            <a:pPr lvl="1"/>
            <a:r>
              <a:rPr lang="de-AT" dirty="0" err="1" smtClean="0"/>
              <a:t>coherent</a:t>
            </a:r>
            <a:r>
              <a:rPr lang="de-AT" dirty="0" smtClean="0"/>
              <a:t> </a:t>
            </a:r>
            <a:r>
              <a:rPr lang="de-AT" dirty="0" err="1" smtClean="0"/>
              <a:t>construct</a:t>
            </a:r>
            <a:r>
              <a:rPr lang="de-AT" dirty="0" smtClean="0"/>
              <a:t> </a:t>
            </a:r>
            <a:r>
              <a:rPr lang="de-AT" dirty="0" err="1" smtClean="0"/>
              <a:t>despite</a:t>
            </a:r>
            <a:r>
              <a:rPr lang="de-AT" dirty="0" smtClean="0"/>
              <a:t> ist </a:t>
            </a:r>
            <a:r>
              <a:rPr lang="de-AT" dirty="0" err="1" smtClean="0"/>
              <a:t>heterogeneity</a:t>
            </a:r>
            <a:r>
              <a:rPr lang="de-AT" dirty="0" smtClean="0"/>
              <a:t>?</a:t>
            </a:r>
          </a:p>
          <a:p>
            <a:pPr lvl="1"/>
            <a:r>
              <a:rPr lang="de-AT" dirty="0" err="1" smtClean="0"/>
              <a:t>question</a:t>
            </a:r>
            <a:r>
              <a:rPr lang="de-AT" dirty="0" smtClean="0"/>
              <a:t> of </a:t>
            </a:r>
            <a:r>
              <a:rPr lang="de-AT" dirty="0" err="1" smtClean="0"/>
              <a:t>measurement</a:t>
            </a:r>
            <a:endParaRPr lang="de-AT" dirty="0" smtClean="0"/>
          </a:p>
          <a:p>
            <a:r>
              <a:rPr lang="de-AT" dirty="0" err="1" smtClean="0"/>
              <a:t>Two</a:t>
            </a:r>
            <a:r>
              <a:rPr lang="de-AT" dirty="0" smtClean="0"/>
              <a:t> </a:t>
            </a:r>
            <a:r>
              <a:rPr lang="de-AT" dirty="0" err="1" smtClean="0"/>
              <a:t>aspects</a:t>
            </a:r>
            <a:r>
              <a:rPr lang="de-AT" dirty="0" smtClean="0"/>
              <a:t> </a:t>
            </a:r>
            <a:r>
              <a:rPr lang="de-AT" dirty="0" err="1" smtClean="0"/>
              <a:t>to</a:t>
            </a:r>
            <a:r>
              <a:rPr lang="de-AT" dirty="0" smtClean="0"/>
              <a:t> </a:t>
            </a:r>
            <a:r>
              <a:rPr lang="de-AT" dirty="0" err="1" smtClean="0"/>
              <a:t>be</a:t>
            </a:r>
            <a:r>
              <a:rPr lang="de-AT" dirty="0" smtClean="0"/>
              <a:t> </a:t>
            </a:r>
            <a:r>
              <a:rPr lang="de-AT" dirty="0" err="1" smtClean="0"/>
              <a:t>adressed</a:t>
            </a:r>
            <a:endParaRPr lang="de-AT" dirty="0" smtClean="0"/>
          </a:p>
          <a:p>
            <a:pPr lvl="1"/>
            <a:r>
              <a:rPr lang="de-AT" dirty="0" smtClean="0"/>
              <a:t>trans-</a:t>
            </a:r>
            <a:r>
              <a:rPr lang="de-AT" dirty="0" err="1" smtClean="0"/>
              <a:t>sectoral</a:t>
            </a:r>
            <a:r>
              <a:rPr lang="de-AT" dirty="0" smtClean="0"/>
              <a:t> </a:t>
            </a:r>
            <a:r>
              <a:rPr lang="de-AT" dirty="0" err="1" smtClean="0"/>
              <a:t>character</a:t>
            </a:r>
            <a:r>
              <a:rPr lang="de-AT" dirty="0" smtClean="0"/>
              <a:t> of </a:t>
            </a:r>
            <a:r>
              <a:rPr lang="de-AT" dirty="0" err="1" smtClean="0"/>
              <a:t>creativeness</a:t>
            </a:r>
            <a:endParaRPr lang="de-AT" dirty="0" smtClean="0"/>
          </a:p>
          <a:p>
            <a:pPr lvl="1"/>
            <a:r>
              <a:rPr lang="de-AT" dirty="0" err="1" smtClean="0"/>
              <a:t>creativity</a:t>
            </a:r>
            <a:r>
              <a:rPr lang="de-AT" dirty="0" smtClean="0"/>
              <a:t> </a:t>
            </a:r>
            <a:r>
              <a:rPr lang="de-AT" dirty="0" err="1" smtClean="0"/>
              <a:t>as</a:t>
            </a:r>
            <a:r>
              <a:rPr lang="de-AT" dirty="0" smtClean="0"/>
              <a:t> a </a:t>
            </a:r>
            <a:r>
              <a:rPr lang="de-AT" dirty="0" err="1" smtClean="0"/>
              <a:t>continuum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46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cap="all" dirty="0" err="1" smtClean="0"/>
              <a:t>From</a:t>
            </a:r>
            <a:r>
              <a:rPr lang="de-AT" cap="all" dirty="0" smtClean="0"/>
              <a:t> </a:t>
            </a:r>
            <a:r>
              <a:rPr lang="de-AT" cap="all" dirty="0" err="1" smtClean="0"/>
              <a:t>cultural</a:t>
            </a:r>
            <a:r>
              <a:rPr lang="de-AT" cap="all" dirty="0" smtClean="0"/>
              <a:t> </a:t>
            </a:r>
            <a:r>
              <a:rPr lang="de-AT" cap="all" dirty="0" err="1" smtClean="0"/>
              <a:t>to</a:t>
            </a:r>
            <a:r>
              <a:rPr lang="de-AT" cap="all" dirty="0" smtClean="0"/>
              <a:t> </a:t>
            </a:r>
            <a:r>
              <a:rPr lang="de-AT" cap="all" dirty="0" err="1" smtClean="0"/>
              <a:t>creative</a:t>
            </a:r>
            <a:r>
              <a:rPr lang="de-AT" cap="all" dirty="0" smtClean="0"/>
              <a:t> </a:t>
            </a:r>
            <a:r>
              <a:rPr lang="de-AT" cap="all" dirty="0" err="1" smtClean="0"/>
              <a:t>industries</a:t>
            </a:r>
            <a:r>
              <a:rPr lang="de-AT" cap="all" dirty="0" smtClean="0"/>
              <a:t> </a:t>
            </a:r>
            <a:r>
              <a:rPr lang="de-AT" cap="all" dirty="0" err="1" smtClean="0"/>
              <a:t>to</a:t>
            </a:r>
            <a:r>
              <a:rPr lang="de-AT" cap="all" dirty="0" smtClean="0"/>
              <a:t> a </a:t>
            </a:r>
            <a:r>
              <a:rPr lang="de-AT" cap="all" dirty="0" err="1" smtClean="0"/>
              <a:t>creative</a:t>
            </a:r>
            <a:r>
              <a:rPr lang="de-AT" cap="all" dirty="0" smtClean="0"/>
              <a:t> </a:t>
            </a:r>
            <a:r>
              <a:rPr lang="de-AT" cap="all" dirty="0" err="1" smtClean="0"/>
              <a:t>class</a:t>
            </a:r>
            <a:endParaRPr lang="de-AT" cap="all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600" dirty="0"/>
              <a:t>Incompatibility of arts/culture and business/economics (Adorno 1947, Adorno </a:t>
            </a:r>
            <a:r>
              <a:rPr lang="en-US" sz="1600" dirty="0" err="1"/>
              <a:t>Horkheimer</a:t>
            </a:r>
            <a:r>
              <a:rPr lang="en-US" sz="1600" dirty="0"/>
              <a:t> 1991) - in 1980s exact </a:t>
            </a:r>
            <a:r>
              <a:rPr lang="en-US" sz="1600" dirty="0" smtClean="0"/>
              <a:t>opposite</a:t>
            </a:r>
          </a:p>
          <a:p>
            <a:r>
              <a:rPr lang="en-US" sz="1600" dirty="0"/>
              <a:t>From arts and culture to information and communications </a:t>
            </a:r>
            <a:r>
              <a:rPr lang="en-US" sz="1600" dirty="0" smtClean="0"/>
              <a:t>technology</a:t>
            </a:r>
          </a:p>
          <a:p>
            <a:r>
              <a:rPr lang="en-US" sz="1600" dirty="0"/>
              <a:t>Four part value chain: content origination, Manufacturing inputs, reproduction, exchange (Pratt 1997) – later on: integrated </a:t>
            </a:r>
            <a:r>
              <a:rPr lang="en-US" sz="1600" dirty="0" smtClean="0"/>
              <a:t>whole</a:t>
            </a:r>
          </a:p>
          <a:p>
            <a:r>
              <a:rPr lang="en-US" sz="1600" dirty="0"/>
              <a:t>Definition of British Department of Culture, Media and Sports emphasizes growth potential and market </a:t>
            </a:r>
            <a:r>
              <a:rPr lang="en-US" sz="1600" dirty="0" smtClean="0"/>
              <a:t>orientation</a:t>
            </a:r>
          </a:p>
          <a:p>
            <a:r>
              <a:rPr lang="en-US" sz="1600" dirty="0" smtClean="0"/>
              <a:t>‘creative </a:t>
            </a:r>
            <a:r>
              <a:rPr lang="en-US" sz="1600" dirty="0"/>
              <a:t>industries’ combine creative arts and cultural </a:t>
            </a:r>
            <a:r>
              <a:rPr lang="en-US" sz="1600" dirty="0" smtClean="0"/>
              <a:t>industries</a:t>
            </a:r>
          </a:p>
          <a:p>
            <a:r>
              <a:rPr lang="en-US" sz="1600" dirty="0" smtClean="0"/>
              <a:t>Yet no </a:t>
            </a:r>
            <a:r>
              <a:rPr lang="en-US" sz="1800" dirty="0" smtClean="0"/>
              <a:t>clear</a:t>
            </a:r>
            <a:r>
              <a:rPr lang="en-US" sz="1600" dirty="0" smtClean="0"/>
              <a:t> line</a:t>
            </a:r>
          </a:p>
          <a:p>
            <a:r>
              <a:rPr lang="en-US" sz="1600" dirty="0"/>
              <a:t>Is it sector or occupation</a:t>
            </a:r>
            <a:r>
              <a:rPr lang="en-US" sz="1600" dirty="0" smtClean="0"/>
              <a:t>?</a:t>
            </a:r>
          </a:p>
          <a:p>
            <a:pPr lvl="1"/>
            <a:r>
              <a:rPr lang="en-US" sz="1400" dirty="0"/>
              <a:t>creative activities undertaken by individuals in individual </a:t>
            </a:r>
            <a:r>
              <a:rPr lang="en-US" sz="1400" dirty="0" smtClean="0"/>
              <a:t>companies</a:t>
            </a:r>
          </a:p>
          <a:p>
            <a:pPr lvl="1"/>
            <a:r>
              <a:rPr lang="en-US" sz="1400" dirty="0"/>
              <a:t>Yet industrial classification systems categorize entire industries in </a:t>
            </a:r>
            <a:r>
              <a:rPr lang="en-US" sz="1400" dirty="0" smtClean="0"/>
              <a:t>sectors</a:t>
            </a:r>
          </a:p>
          <a:p>
            <a:r>
              <a:rPr lang="en-US" sz="1600" dirty="0"/>
              <a:t>Ultimate intellectual property is human creative faculty (Florida 2002</a:t>
            </a:r>
            <a:r>
              <a:rPr lang="en-US" sz="1600" dirty="0" smtClean="0"/>
              <a:t>)</a:t>
            </a:r>
          </a:p>
          <a:p>
            <a:r>
              <a:rPr lang="en-US" sz="1600" dirty="0"/>
              <a:t>Hence: ‘creative class’ of special occupations  with ‘</a:t>
            </a:r>
            <a:r>
              <a:rPr lang="en-US" sz="1600" dirty="0" err="1"/>
              <a:t>supercreative</a:t>
            </a:r>
            <a:r>
              <a:rPr lang="en-US" sz="1600" dirty="0"/>
              <a:t> core’ creating regional income, even happiness of </a:t>
            </a:r>
            <a:r>
              <a:rPr lang="en-US" sz="1600" dirty="0" smtClean="0"/>
              <a:t>nations</a:t>
            </a:r>
          </a:p>
          <a:p>
            <a:r>
              <a:rPr lang="en-US" sz="1600" dirty="0"/>
              <a:t>3 </a:t>
            </a:r>
            <a:r>
              <a:rPr lang="en-US" sz="1600" dirty="0" err="1"/>
              <a:t>Ts</a:t>
            </a:r>
            <a:r>
              <a:rPr lang="en-US" sz="1600" dirty="0"/>
              <a:t>: talent technology tolerance  - the latter leading to a ‘gay </a:t>
            </a:r>
            <a:r>
              <a:rPr lang="en-US" sz="1600" dirty="0" smtClean="0"/>
              <a:t>index’</a:t>
            </a:r>
          </a:p>
          <a:p>
            <a:r>
              <a:rPr lang="en-US" sz="1600" dirty="0"/>
              <a:t>Yet. Still problem of a dividing list – ‘who is in and who is </a:t>
            </a:r>
            <a:r>
              <a:rPr lang="en-US" sz="1600" dirty="0" smtClean="0"/>
              <a:t>out’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38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cap="all" dirty="0" err="1"/>
              <a:t>From</a:t>
            </a:r>
            <a:r>
              <a:rPr lang="de-AT" cap="all" dirty="0"/>
              <a:t> </a:t>
            </a:r>
            <a:r>
              <a:rPr lang="de-AT" cap="all" dirty="0" err="1"/>
              <a:t>cultural</a:t>
            </a:r>
            <a:r>
              <a:rPr lang="de-AT" cap="all" dirty="0"/>
              <a:t> </a:t>
            </a:r>
            <a:r>
              <a:rPr lang="de-AT" cap="all" dirty="0" err="1"/>
              <a:t>to</a:t>
            </a:r>
            <a:r>
              <a:rPr lang="de-AT" cap="all" dirty="0"/>
              <a:t> </a:t>
            </a:r>
            <a:r>
              <a:rPr lang="de-AT" cap="all" dirty="0" err="1"/>
              <a:t>creative</a:t>
            </a:r>
            <a:r>
              <a:rPr lang="de-AT" cap="all" dirty="0"/>
              <a:t> </a:t>
            </a:r>
            <a:r>
              <a:rPr lang="de-AT" cap="all" dirty="0" err="1"/>
              <a:t>industries</a:t>
            </a:r>
            <a:r>
              <a:rPr lang="de-AT" cap="all" dirty="0"/>
              <a:t> </a:t>
            </a:r>
            <a:r>
              <a:rPr lang="de-AT" cap="all" dirty="0" err="1"/>
              <a:t>to</a:t>
            </a:r>
            <a:r>
              <a:rPr lang="de-AT" cap="all" dirty="0"/>
              <a:t> a </a:t>
            </a:r>
            <a:r>
              <a:rPr lang="de-AT" cap="all" dirty="0" err="1"/>
              <a:t>creative</a:t>
            </a:r>
            <a:r>
              <a:rPr lang="de-AT" cap="all" dirty="0"/>
              <a:t> </a:t>
            </a:r>
            <a:r>
              <a:rPr lang="de-AT" cap="all" dirty="0" err="1"/>
              <a:t>class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Matrix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Limitations </a:t>
            </a:r>
            <a:r>
              <a:rPr lang="en-US" dirty="0"/>
              <a:t>of statistical data</a:t>
            </a:r>
          </a:p>
          <a:p>
            <a:r>
              <a:rPr lang="en-US" dirty="0"/>
              <a:t>Availability, outdated, confidentiality, freelancers usually not included</a:t>
            </a:r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/>
          </p:nvPr>
        </p:nvGraphicFramePr>
        <p:xfrm>
          <a:off x="685800" y="2057400"/>
          <a:ext cx="7540625" cy="17329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3040">
                  <a:extLst>
                    <a:ext uri="{9D8B030D-6E8A-4147-A177-3AD203B41FA5}">
                      <a16:colId xmlns:a16="http://schemas.microsoft.com/office/drawing/2014/main" val="3727232607"/>
                    </a:ext>
                  </a:extLst>
                </a:gridCol>
                <a:gridCol w="1890395">
                  <a:extLst>
                    <a:ext uri="{9D8B030D-6E8A-4147-A177-3AD203B41FA5}">
                      <a16:colId xmlns:a16="http://schemas.microsoft.com/office/drawing/2014/main" val="1969766778"/>
                    </a:ext>
                  </a:extLst>
                </a:gridCol>
                <a:gridCol w="2093595">
                  <a:extLst>
                    <a:ext uri="{9D8B030D-6E8A-4147-A177-3AD203B41FA5}">
                      <a16:colId xmlns:a16="http://schemas.microsoft.com/office/drawing/2014/main" val="4158643025"/>
                    </a:ext>
                  </a:extLst>
                </a:gridCol>
                <a:gridCol w="2093595">
                  <a:extLst>
                    <a:ext uri="{9D8B030D-6E8A-4147-A177-3AD203B41FA5}">
                      <a16:colId xmlns:a16="http://schemas.microsoft.com/office/drawing/2014/main" val="838072506"/>
                    </a:ext>
                  </a:extLst>
                </a:gridCol>
              </a:tblGrid>
              <a:tr h="4730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de-AT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35"/>
                        </a:lnSpc>
                        <a:spcAft>
                          <a:spcPts val="60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de-AT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535"/>
                        </a:lnSpc>
                        <a:spcAft>
                          <a:spcPts val="600"/>
                        </a:spcAft>
                      </a:pPr>
                      <a:r>
                        <a:rPr lang="en-US" sz="1100" spc="-10">
                          <a:effectLst/>
                        </a:rPr>
                        <a:t>Creative Industries</a:t>
                      </a:r>
                      <a:endParaRPr lang="de-AT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3012683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de-AT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de-AT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1100" spc="-25">
                          <a:effectLst/>
                        </a:rPr>
                        <a:t>Yes</a:t>
                      </a:r>
                      <a:endParaRPr lang="de-AT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1100" spc="-35">
                          <a:effectLst/>
                        </a:rPr>
                        <a:t>No</a:t>
                      </a:r>
                      <a:endParaRPr lang="de-AT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98885128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1100" spc="-15">
                          <a:effectLst/>
                        </a:rPr>
                        <a:t>Creative</a:t>
                      </a:r>
                      <a:endParaRPr lang="de-AT" sz="11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1100" spc="-5">
                          <a:effectLst/>
                        </a:rPr>
                        <a:t>Occupation</a:t>
                      </a:r>
                      <a:endParaRPr lang="de-AT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1100" spc="-25">
                          <a:effectLst/>
                        </a:rPr>
                        <a:t>Yes</a:t>
                      </a:r>
                      <a:endParaRPr lang="de-AT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1000" spc="-10">
                          <a:effectLst/>
                        </a:rPr>
                        <a:t>Creative industries - core</a:t>
                      </a:r>
                      <a:endParaRPr lang="de-AT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1000" spc="-10">
                          <a:effectLst/>
                        </a:rPr>
                        <a:t>Creative industries in a broader sense</a:t>
                      </a:r>
                      <a:endParaRPr lang="de-AT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3952276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1100" spc="-35">
                          <a:effectLst/>
                        </a:rPr>
                        <a:t>No</a:t>
                      </a:r>
                      <a:endParaRPr lang="de-AT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1000" spc="-5">
                          <a:effectLst/>
                        </a:rPr>
                        <a:t>Creative industries in a broader sense</a:t>
                      </a:r>
                      <a:endParaRPr lang="de-AT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1000" spc="-10" dirty="0">
                          <a:effectLst/>
                        </a:rPr>
                        <a:t>Not part of the creative industries</a:t>
                      </a:r>
                      <a:endParaRPr lang="de-AT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65409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493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Outline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de-AT" dirty="0" smtClean="0"/>
              <a:t>Who </a:t>
            </a:r>
            <a:r>
              <a:rPr lang="de-AT" dirty="0" err="1" smtClean="0"/>
              <a:t>is</a:t>
            </a:r>
            <a:r>
              <a:rPr lang="de-AT" dirty="0" smtClean="0"/>
              <a:t> an </a:t>
            </a:r>
            <a:r>
              <a:rPr lang="de-AT" dirty="0" err="1" smtClean="0"/>
              <a:t>entrepreneur</a:t>
            </a:r>
            <a:r>
              <a:rPr lang="de-AT" dirty="0" smtClean="0"/>
              <a:t>?</a:t>
            </a:r>
          </a:p>
          <a:p>
            <a:pPr>
              <a:spcAft>
                <a:spcPts val="600"/>
              </a:spcAft>
            </a:pPr>
            <a:r>
              <a:rPr lang="de-AT" dirty="0" smtClean="0"/>
              <a:t>Features </a:t>
            </a:r>
            <a:r>
              <a:rPr lang="de-AT" dirty="0" err="1" smtClean="0"/>
              <a:t>and</a:t>
            </a:r>
            <a:r>
              <a:rPr lang="de-AT" dirty="0" smtClean="0"/>
              <a:t> </a:t>
            </a:r>
            <a:r>
              <a:rPr lang="de-AT" dirty="0" err="1" smtClean="0"/>
              <a:t>characteristics</a:t>
            </a:r>
            <a:endParaRPr lang="de-AT" dirty="0" smtClean="0"/>
          </a:p>
          <a:p>
            <a:pPr>
              <a:spcAft>
                <a:spcPts val="600"/>
              </a:spcAft>
            </a:pPr>
            <a:r>
              <a:rPr lang="de-AT" dirty="0" err="1" smtClean="0"/>
              <a:t>Knowlege</a:t>
            </a:r>
            <a:r>
              <a:rPr lang="de-AT" dirty="0" smtClean="0"/>
              <a:t> </a:t>
            </a:r>
            <a:r>
              <a:rPr lang="de-AT" dirty="0" err="1" smtClean="0"/>
              <a:t>sharing</a:t>
            </a:r>
            <a:r>
              <a:rPr lang="de-AT" dirty="0" smtClean="0"/>
              <a:t> </a:t>
            </a:r>
            <a:r>
              <a:rPr lang="de-AT" dirty="0" err="1" smtClean="0"/>
              <a:t>and</a:t>
            </a:r>
            <a:r>
              <a:rPr lang="de-AT" dirty="0" smtClean="0"/>
              <a:t> </a:t>
            </a:r>
            <a:r>
              <a:rPr lang="de-AT" dirty="0" err="1" smtClean="0"/>
              <a:t>organizational</a:t>
            </a:r>
            <a:r>
              <a:rPr lang="de-AT" dirty="0" smtClean="0"/>
              <a:t> </a:t>
            </a:r>
            <a:r>
              <a:rPr lang="de-AT" dirty="0" err="1" smtClean="0"/>
              <a:t>learning</a:t>
            </a:r>
            <a:r>
              <a:rPr lang="de-AT" dirty="0"/>
              <a:t/>
            </a:r>
            <a:br>
              <a:rPr lang="de-AT" dirty="0"/>
            </a:br>
            <a:r>
              <a:rPr lang="de-AT" dirty="0" err="1" smtClean="0"/>
              <a:t>new</a:t>
            </a:r>
            <a:r>
              <a:rPr lang="de-AT" dirty="0" smtClean="0"/>
              <a:t> </a:t>
            </a:r>
            <a:r>
              <a:rPr lang="de-AT" dirty="0" err="1" smtClean="0"/>
              <a:t>focus</a:t>
            </a:r>
            <a:r>
              <a:rPr lang="de-AT" dirty="0" smtClean="0"/>
              <a:t> of </a:t>
            </a:r>
            <a:r>
              <a:rPr lang="de-AT" dirty="0" err="1" smtClean="0"/>
              <a:t>clusters</a:t>
            </a:r>
            <a:r>
              <a:rPr lang="de-AT" dirty="0" smtClean="0"/>
              <a:t> </a:t>
            </a:r>
            <a:r>
              <a:rPr lang="de-AT" dirty="0" err="1" smtClean="0"/>
              <a:t>and</a:t>
            </a:r>
            <a:r>
              <a:rPr lang="de-AT" dirty="0" smtClean="0"/>
              <a:t> </a:t>
            </a:r>
            <a:r>
              <a:rPr lang="de-AT" dirty="0" err="1" smtClean="0"/>
              <a:t>networks</a:t>
            </a:r>
            <a:r>
              <a:rPr lang="de-AT" dirty="0" smtClean="0"/>
              <a:t> </a:t>
            </a:r>
            <a:r>
              <a:rPr lang="de-AT" dirty="0" err="1" smtClean="0"/>
              <a:t>economics</a:t>
            </a:r>
            <a:r>
              <a:rPr lang="de-AT" dirty="0"/>
              <a:t/>
            </a:r>
            <a:br>
              <a:rPr lang="de-AT" dirty="0"/>
            </a:br>
            <a:r>
              <a:rPr lang="de-AT" dirty="0" err="1" smtClean="0"/>
              <a:t>theory</a:t>
            </a:r>
            <a:r>
              <a:rPr lang="de-AT" dirty="0" smtClean="0"/>
              <a:t> - </a:t>
            </a:r>
            <a:r>
              <a:rPr lang="de-AT" dirty="0" err="1" smtClean="0"/>
              <a:t>empirical</a:t>
            </a:r>
            <a:r>
              <a:rPr lang="de-AT" dirty="0" smtClean="0"/>
              <a:t> </a:t>
            </a:r>
            <a:r>
              <a:rPr lang="de-AT" dirty="0" err="1" smtClean="0"/>
              <a:t>analysis</a:t>
            </a:r>
            <a:r>
              <a:rPr lang="de-AT" dirty="0" smtClean="0"/>
              <a:t> </a:t>
            </a:r>
            <a:r>
              <a:rPr lang="de-AT" dirty="0" smtClean="0"/>
              <a:t>– </a:t>
            </a:r>
            <a:r>
              <a:rPr lang="de-AT" dirty="0" err="1" smtClean="0"/>
              <a:t>conclusions</a:t>
            </a:r>
            <a:endParaRPr lang="de-AT" dirty="0" smtClean="0"/>
          </a:p>
          <a:p>
            <a:pPr>
              <a:spcAft>
                <a:spcPts val="600"/>
              </a:spcAft>
            </a:pPr>
            <a:r>
              <a:rPr lang="en-US" dirty="0"/>
              <a:t>Creativity as a challenge for firms – from cultural to creative industries to a creative class and creative </a:t>
            </a:r>
            <a:r>
              <a:rPr lang="en-US" dirty="0" smtClean="0"/>
              <a:t>firms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A tentative approach of operationalization with new insights</a:t>
            </a:r>
            <a:endParaRPr lang="de-AT" dirty="0" smtClean="0"/>
          </a:p>
          <a:p>
            <a:pPr>
              <a:spcAft>
                <a:spcPts val="600"/>
              </a:spcAft>
            </a:pPr>
            <a:r>
              <a:rPr lang="de-AT" dirty="0" smtClean="0"/>
              <a:t>Further </a:t>
            </a:r>
            <a:r>
              <a:rPr lang="de-AT" dirty="0" err="1" smtClean="0"/>
              <a:t>reading</a:t>
            </a:r>
            <a:endParaRPr lang="de-AT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39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CREATIVITY AS A </a:t>
            </a:r>
            <a:r>
              <a:rPr lang="de-AT" dirty="0" smtClean="0"/>
              <a:t>CONTINUUM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600" dirty="0"/>
              <a:t>Not reasonable nor realistic to draw a sharp line between being creative or </a:t>
            </a:r>
            <a:r>
              <a:rPr lang="en-US" sz="1600" dirty="0" smtClean="0"/>
              <a:t>not</a:t>
            </a:r>
            <a:r>
              <a:rPr lang="en-US" sz="1600" dirty="0"/>
              <a:t> </a:t>
            </a:r>
            <a:endParaRPr lang="de-AT" sz="1600" dirty="0"/>
          </a:p>
          <a:p>
            <a:r>
              <a:rPr lang="en-US" sz="1600" dirty="0"/>
              <a:t>New approach: look at creative activity (process) that results in a product or service</a:t>
            </a:r>
            <a:endParaRPr lang="de-AT" sz="1600" dirty="0"/>
          </a:p>
          <a:p>
            <a:r>
              <a:rPr lang="en-US" sz="1600" dirty="0"/>
              <a:t>Focus on human beings and their </a:t>
            </a:r>
            <a:r>
              <a:rPr lang="en-US" sz="1600" dirty="0" smtClean="0"/>
              <a:t>activity</a:t>
            </a:r>
            <a:r>
              <a:rPr lang="en-US" sz="1600" dirty="0"/>
              <a:t> </a:t>
            </a:r>
            <a:endParaRPr lang="de-AT" sz="1600" dirty="0"/>
          </a:p>
          <a:p>
            <a:r>
              <a:rPr lang="en-US" sz="1600" dirty="0"/>
              <a:t>Creativity can be observed as a </a:t>
            </a:r>
            <a:r>
              <a:rPr lang="en-US" sz="1600" dirty="0" smtClean="0"/>
              <a:t>continuum</a:t>
            </a:r>
            <a:endParaRPr lang="de-AT" sz="1600" dirty="0"/>
          </a:p>
          <a:p>
            <a:r>
              <a:rPr lang="en-US" sz="1600" dirty="0"/>
              <a:t>Criteria based on literature of behavioral aspects, knowledge management, psychology, new organizational forms and changing labor </a:t>
            </a:r>
            <a:r>
              <a:rPr lang="en-US" sz="1600" dirty="0" smtClean="0"/>
              <a:t>markets</a:t>
            </a:r>
            <a:endParaRPr lang="de-AT" sz="1600" dirty="0"/>
          </a:p>
          <a:p>
            <a:r>
              <a:rPr lang="en-US" sz="1600" dirty="0"/>
              <a:t>Not just education but actual skills – physical, cognitive, social </a:t>
            </a:r>
            <a:r>
              <a:rPr lang="en-US" sz="1600" dirty="0" smtClean="0"/>
              <a:t>intelligence</a:t>
            </a:r>
            <a:endParaRPr lang="de-AT" sz="1600" dirty="0"/>
          </a:p>
          <a:p>
            <a:r>
              <a:rPr lang="en-US" sz="1600" dirty="0"/>
              <a:t>Characteristics of creative activities to form the core of our definition:</a:t>
            </a:r>
            <a:endParaRPr lang="de-AT" sz="1600" dirty="0"/>
          </a:p>
          <a:p>
            <a:pPr lvl="1"/>
            <a:r>
              <a:rPr lang="en-US" sz="1400" dirty="0" smtClean="0"/>
              <a:t>not-standardized </a:t>
            </a:r>
            <a:r>
              <a:rPr lang="en-US" sz="1400" dirty="0"/>
              <a:t>or precisely defined</a:t>
            </a:r>
            <a:endParaRPr lang="de-AT" sz="1400" dirty="0"/>
          </a:p>
          <a:p>
            <a:pPr lvl="1"/>
            <a:r>
              <a:rPr lang="en-US" sz="1400" dirty="0" smtClean="0"/>
              <a:t>modular </a:t>
            </a:r>
            <a:r>
              <a:rPr lang="en-US" sz="1400" dirty="0"/>
              <a:t>systems that allow limited adaptations</a:t>
            </a:r>
            <a:endParaRPr lang="de-AT" sz="1400" dirty="0"/>
          </a:p>
          <a:p>
            <a:pPr lvl="1"/>
            <a:r>
              <a:rPr lang="en-US" sz="1400" dirty="0" smtClean="0"/>
              <a:t>completely </a:t>
            </a:r>
            <a:r>
              <a:rPr lang="en-US" sz="1400" dirty="0"/>
              <a:t>free and new solutions</a:t>
            </a:r>
            <a:endParaRPr lang="de-AT" sz="1400" dirty="0"/>
          </a:p>
          <a:p>
            <a:pPr lvl="1"/>
            <a:r>
              <a:rPr lang="en-US" sz="1400" dirty="0" smtClean="0"/>
              <a:t>impossible </a:t>
            </a:r>
            <a:r>
              <a:rPr lang="en-US" sz="1400" dirty="0"/>
              <a:t>to determine the exact final result in advance</a:t>
            </a:r>
            <a:endParaRPr lang="de-AT" sz="1400" dirty="0"/>
          </a:p>
          <a:p>
            <a:pPr lvl="1"/>
            <a:r>
              <a:rPr lang="en-US" sz="1400" dirty="0" smtClean="0"/>
              <a:t>input </a:t>
            </a:r>
            <a:r>
              <a:rPr lang="en-US" sz="1400" dirty="0"/>
              <a:t>cannot be estimated precisely in advance</a:t>
            </a:r>
            <a:endParaRPr lang="de-AT" sz="1400" dirty="0"/>
          </a:p>
          <a:p>
            <a:pPr lvl="1"/>
            <a:r>
              <a:rPr lang="en-US" sz="1400" dirty="0" smtClean="0"/>
              <a:t>not </a:t>
            </a:r>
            <a:r>
              <a:rPr lang="en-US" sz="1400" dirty="0"/>
              <a:t>possible to determine the final result</a:t>
            </a:r>
            <a:endParaRPr lang="de-AT" sz="1400" dirty="0"/>
          </a:p>
          <a:p>
            <a:r>
              <a:rPr lang="en-US" sz="1600" dirty="0"/>
              <a:t> </a:t>
            </a:r>
            <a:r>
              <a:rPr lang="en-US" sz="1600" dirty="0" smtClean="0"/>
              <a:t>The </a:t>
            </a:r>
            <a:r>
              <a:rPr lang="en-US" sz="1600" dirty="0"/>
              <a:t>descriptive criteria are used to calculate index of creativity as a new tool</a:t>
            </a:r>
            <a:endParaRPr lang="de-AT" sz="1600" dirty="0"/>
          </a:p>
          <a:p>
            <a:r>
              <a:rPr lang="en-US" sz="1600" dirty="0"/>
              <a:t>Analysis at the micro-level of (creative) businesses not at the macro-level of cities and </a:t>
            </a:r>
            <a:r>
              <a:rPr lang="en-US" sz="1600" dirty="0" smtClean="0"/>
              <a:t>regions</a:t>
            </a:r>
            <a:endParaRPr lang="de-AT" sz="16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33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A TENTATIVE APPROACH OF </a:t>
            </a:r>
            <a:r>
              <a:rPr lang="de-AT" dirty="0" smtClean="0"/>
              <a:t>OPERATIONALIZATION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sz="1400" dirty="0"/>
              <a:t>A case study on creative firms in Graz on the basis of a phone survey of 515 business (with 495 usable replies) using a traditional sector-based definition of creative industries with about 25.000 employees</a:t>
            </a:r>
            <a:endParaRPr lang="de-AT" sz="1400" dirty="0"/>
          </a:p>
          <a:p>
            <a:r>
              <a:rPr lang="en-US" sz="1400" dirty="0" smtClean="0"/>
              <a:t>Interviewees </a:t>
            </a:r>
            <a:r>
              <a:rPr lang="en-US" sz="1400" dirty="0"/>
              <a:t>were confronted with a list of statements without mentioning the term ‘creativity</a:t>
            </a:r>
            <a:r>
              <a:rPr lang="en-US" sz="1400" dirty="0" smtClean="0"/>
              <a:t>’</a:t>
            </a:r>
          </a:p>
          <a:p>
            <a:r>
              <a:rPr lang="en-US" sz="1400" dirty="0" smtClean="0"/>
              <a:t>‘</a:t>
            </a:r>
            <a:r>
              <a:rPr lang="en-US" sz="1400" dirty="0"/>
              <a:t>Index of creativity’: answers to the statements were coded 0 (does not apply), 1 (applies to some degree), 2 applies completely) – index ranges from not creative (not a single characteristic applies) to 12 (very characteristics, all characteristics apply completely)</a:t>
            </a:r>
            <a:endParaRPr lang="de-AT" sz="1400" dirty="0"/>
          </a:p>
          <a:p>
            <a:endParaRPr lang="de-AT" sz="1400" dirty="0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609600" y="3352800"/>
          <a:ext cx="7054790" cy="34465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653123909"/>
                    </a:ext>
                  </a:extLst>
                </a:gridCol>
                <a:gridCol w="1056580">
                  <a:extLst>
                    <a:ext uri="{9D8B030D-6E8A-4147-A177-3AD203B41FA5}">
                      <a16:colId xmlns:a16="http://schemas.microsoft.com/office/drawing/2014/main" val="1657535031"/>
                    </a:ext>
                  </a:extLst>
                </a:gridCol>
                <a:gridCol w="1229420">
                  <a:extLst>
                    <a:ext uri="{9D8B030D-6E8A-4147-A177-3AD203B41FA5}">
                      <a16:colId xmlns:a16="http://schemas.microsoft.com/office/drawing/2014/main" val="4183260750"/>
                    </a:ext>
                  </a:extLst>
                </a:gridCol>
                <a:gridCol w="958790">
                  <a:extLst>
                    <a:ext uri="{9D8B030D-6E8A-4147-A177-3AD203B41FA5}">
                      <a16:colId xmlns:a16="http://schemas.microsoft.com/office/drawing/2014/main" val="3868521929"/>
                    </a:ext>
                  </a:extLst>
                </a:gridCol>
              </a:tblGrid>
              <a:tr h="327858">
                <a:tc>
                  <a:txBody>
                    <a:bodyPr/>
                    <a:lstStyle/>
                    <a:p>
                      <a:pPr marL="6350"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900" spc="10" dirty="0">
                          <a:effectLst/>
                        </a:rPr>
                        <a:t>Characteristics</a:t>
                      </a:r>
                      <a:r>
                        <a:rPr lang="de-AT" sz="900" dirty="0">
                          <a:effectLst/>
                        </a:rPr>
                        <a:t> </a:t>
                      </a:r>
                      <a:endParaRPr lang="de-AT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 anchor="ctr"/>
                </a:tc>
                <a:tc>
                  <a:txBody>
                    <a:bodyPr/>
                    <a:lstStyle/>
                    <a:p>
                      <a:pPr marL="3175" marR="18415" algn="ctr">
                        <a:lnSpc>
                          <a:spcPts val="1390"/>
                        </a:lnSpc>
                        <a:spcAft>
                          <a:spcPts val="600"/>
                        </a:spcAft>
                      </a:pPr>
                      <a:r>
                        <a:rPr lang="en-US" sz="900" spc="-5">
                          <a:effectLst/>
                        </a:rPr>
                        <a:t>Applies </a:t>
                      </a:r>
                      <a:r>
                        <a:rPr lang="en-US" sz="900" spc="-15">
                          <a:effectLst/>
                        </a:rPr>
                        <a:t>completely</a:t>
                      </a:r>
                      <a:r>
                        <a:rPr lang="de-AT" sz="900">
                          <a:effectLst/>
                        </a:rPr>
                        <a:t> </a:t>
                      </a:r>
                      <a:endParaRPr lang="de-AT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 anchor="ctr"/>
                </a:tc>
                <a:tc>
                  <a:txBody>
                    <a:bodyPr/>
                    <a:lstStyle/>
                    <a:p>
                      <a:pPr marL="18415" marR="67310" algn="ctr">
                        <a:lnSpc>
                          <a:spcPts val="1390"/>
                        </a:lnSpc>
                        <a:spcAft>
                          <a:spcPts val="600"/>
                        </a:spcAft>
                      </a:pPr>
                      <a:r>
                        <a:rPr lang="en-US" sz="900" spc="-5">
                          <a:effectLst/>
                        </a:rPr>
                        <a:t>Applies to </a:t>
                      </a:r>
                      <a:r>
                        <a:rPr lang="en-US" sz="900" spc="-10">
                          <a:effectLst/>
                        </a:rPr>
                        <a:t>some degree</a:t>
                      </a:r>
                      <a:r>
                        <a:rPr lang="de-AT" sz="900">
                          <a:effectLst/>
                        </a:rPr>
                        <a:t> </a:t>
                      </a:r>
                      <a:endParaRPr lang="de-AT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 anchor="ctr"/>
                </a:tc>
                <a:tc>
                  <a:txBody>
                    <a:bodyPr/>
                    <a:lstStyle/>
                    <a:p>
                      <a:pPr marL="67310" marR="97790" indent="-64135" algn="just">
                        <a:lnSpc>
                          <a:spcPts val="1390"/>
                        </a:lnSpc>
                        <a:spcAft>
                          <a:spcPts val="600"/>
                        </a:spcAft>
                      </a:pPr>
                      <a:r>
                        <a:rPr lang="en-US" sz="900" spc="-15">
                          <a:effectLst/>
                        </a:rPr>
                        <a:t>Does not </a:t>
                      </a:r>
                      <a:r>
                        <a:rPr lang="en-US" sz="900" spc="10">
                          <a:effectLst/>
                        </a:rPr>
                        <a:t>apply</a:t>
                      </a:r>
                      <a:r>
                        <a:rPr lang="de-AT" sz="900">
                          <a:effectLst/>
                        </a:rPr>
                        <a:t> </a:t>
                      </a:r>
                      <a:endParaRPr lang="de-AT" sz="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 anchor="ctr"/>
                </a:tc>
                <a:extLst>
                  <a:ext uri="{0D108BD9-81ED-4DB2-BD59-A6C34878D82A}">
                    <a16:rowId xmlns:a16="http://schemas.microsoft.com/office/drawing/2014/main" val="30841462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635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spc="-25" dirty="0">
                          <a:effectLst/>
                        </a:rPr>
                        <a:t>The service/product is not standardized (no ‘one size fits all’</a:t>
                      </a:r>
                      <a:r>
                        <a:rPr lang="en-GB" sz="800" dirty="0">
                          <a:effectLst/>
                        </a:rPr>
                        <a:t> </a:t>
                      </a:r>
                      <a:r>
                        <a:rPr lang="en-US" sz="800" spc="-30" dirty="0" smtClean="0">
                          <a:effectLst/>
                        </a:rPr>
                        <a:t>solutions).</a:t>
                      </a:r>
                      <a:r>
                        <a:rPr lang="de-AT" sz="800" dirty="0" smtClean="0">
                          <a:effectLst/>
                        </a:rPr>
                        <a:t> </a:t>
                      </a:r>
                      <a:endParaRPr lang="de-AT" sz="8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800" spc="-30">
                          <a:effectLst/>
                        </a:rPr>
                        <a:t>47,5 %</a:t>
                      </a:r>
                      <a:r>
                        <a:rPr lang="de-AT" sz="800">
                          <a:effectLst/>
                        </a:rPr>
                        <a:t> 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800" spc="-30">
                          <a:effectLst/>
                        </a:rPr>
                        <a:t>22,5 %</a:t>
                      </a:r>
                      <a:r>
                        <a:rPr lang="de-AT" sz="800">
                          <a:effectLst/>
                        </a:rPr>
                        <a:t> 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marL="125095"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800" spc="-35">
                          <a:effectLst/>
                        </a:rPr>
                        <a:t>30,0 %</a:t>
                      </a:r>
                      <a:r>
                        <a:rPr lang="de-AT" sz="800">
                          <a:effectLst/>
                        </a:rPr>
                        <a:t> 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extLst>
                  <a:ext uri="{0D108BD9-81ED-4DB2-BD59-A6C34878D82A}">
                    <a16:rowId xmlns:a16="http://schemas.microsoft.com/office/drawing/2014/main" val="4101628009"/>
                  </a:ext>
                </a:extLst>
              </a:tr>
              <a:tr h="181519">
                <a:tc>
                  <a:txBody>
                    <a:bodyPr/>
                    <a:lstStyle/>
                    <a:p>
                      <a:pPr marL="3175"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endParaRPr lang="de-AT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extLst>
                  <a:ext uri="{0D108BD9-81ED-4DB2-BD59-A6C34878D82A}">
                    <a16:rowId xmlns:a16="http://schemas.microsoft.com/office/drawing/2014/main" val="1271633328"/>
                  </a:ext>
                </a:extLst>
              </a:tr>
              <a:tr h="302098">
                <a:tc>
                  <a:txBody>
                    <a:bodyPr/>
                    <a:lstStyle/>
                    <a:p>
                      <a:pPr marL="635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spc="-25" dirty="0" smtClean="0">
                          <a:effectLst/>
                        </a:rPr>
                        <a:t>Limited adaptations are possible to respond to customer</a:t>
                      </a:r>
                      <a:r>
                        <a:rPr lang="en-GB" sz="800" dirty="0" smtClean="0">
                          <a:effectLst/>
                        </a:rPr>
                        <a:t> </a:t>
                      </a:r>
                      <a:r>
                        <a:rPr lang="en-US" sz="800" spc="-25" dirty="0" smtClean="0">
                          <a:effectLst/>
                        </a:rPr>
                        <a:t>requests </a:t>
                      </a:r>
                      <a:r>
                        <a:rPr lang="en-US" sz="800" spc="-25" dirty="0">
                          <a:effectLst/>
                        </a:rPr>
                        <a:t>(e.g. a modular system or a combination of predefined</a:t>
                      </a:r>
                      <a:r>
                        <a:rPr lang="en-GB" sz="800" dirty="0">
                          <a:effectLst/>
                        </a:rPr>
                        <a:t> </a:t>
                      </a:r>
                      <a:r>
                        <a:rPr lang="en-US" sz="800" spc="-30" dirty="0" smtClean="0">
                          <a:effectLst/>
                        </a:rPr>
                        <a:t>alternatives).</a:t>
                      </a:r>
                      <a:r>
                        <a:rPr lang="de-AT" sz="800" dirty="0" smtClean="0">
                          <a:effectLst/>
                        </a:rPr>
                        <a:t> </a:t>
                      </a:r>
                      <a:endParaRPr lang="de-AT" sz="8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800" spc="-35">
                          <a:effectLst/>
                        </a:rPr>
                        <a:t>56,3 %</a:t>
                      </a:r>
                      <a:r>
                        <a:rPr lang="de-AT" sz="800">
                          <a:effectLst/>
                        </a:rPr>
                        <a:t> 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800" spc="-30">
                          <a:effectLst/>
                        </a:rPr>
                        <a:t>20,6 %</a:t>
                      </a:r>
                      <a:r>
                        <a:rPr lang="de-AT" sz="800">
                          <a:effectLst/>
                        </a:rPr>
                        <a:t> 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marL="121920"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800" spc="-30" dirty="0">
                          <a:effectLst/>
                        </a:rPr>
                        <a:t>23,1 %</a:t>
                      </a:r>
                      <a:r>
                        <a:rPr lang="de-AT" sz="800" dirty="0">
                          <a:effectLst/>
                        </a:rPr>
                        <a:t> </a:t>
                      </a:r>
                      <a:endParaRPr lang="de-AT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extLst>
                  <a:ext uri="{0D108BD9-81ED-4DB2-BD59-A6C34878D82A}">
                    <a16:rowId xmlns:a16="http://schemas.microsoft.com/office/drawing/2014/main" val="2081080320"/>
                  </a:ext>
                </a:extLst>
              </a:tr>
              <a:tr h="181519">
                <a:tc>
                  <a:txBody>
                    <a:bodyPr/>
                    <a:lstStyle/>
                    <a:p>
                      <a:pPr marL="8890"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endParaRPr lang="de-AT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de-AT" sz="800">
                          <a:effectLst/>
                        </a:rPr>
                        <a:t> 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de-AT" sz="800">
                          <a:effectLst/>
                        </a:rPr>
                        <a:t> 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de-AT" sz="800">
                          <a:effectLst/>
                        </a:rPr>
                        <a:t> 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extLst>
                  <a:ext uri="{0D108BD9-81ED-4DB2-BD59-A6C34878D82A}">
                    <a16:rowId xmlns:a16="http://schemas.microsoft.com/office/drawing/2014/main" val="983569276"/>
                  </a:ext>
                </a:extLst>
              </a:tr>
              <a:tr h="277967">
                <a:tc>
                  <a:txBody>
                    <a:bodyPr/>
                    <a:lstStyle/>
                    <a:p>
                      <a:pPr marL="889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spc="-25" dirty="0">
                          <a:effectLst/>
                        </a:rPr>
                        <a:t>Generally I develop completely free and individually designed</a:t>
                      </a:r>
                      <a:r>
                        <a:rPr lang="en-GB" sz="800" dirty="0">
                          <a:effectLst/>
                        </a:rPr>
                        <a:t> </a:t>
                      </a:r>
                      <a:r>
                        <a:rPr lang="en-US" sz="800" spc="-30" dirty="0" smtClean="0">
                          <a:effectLst/>
                        </a:rPr>
                        <a:t>solutions for each client.</a:t>
                      </a:r>
                      <a:endParaRPr lang="de-AT" sz="8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800" spc="-35">
                          <a:effectLst/>
                        </a:rPr>
                        <a:t>60,8 %</a:t>
                      </a:r>
                      <a:r>
                        <a:rPr lang="de-AT" sz="800">
                          <a:effectLst/>
                        </a:rPr>
                        <a:t> 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800" spc="-30">
                          <a:effectLst/>
                        </a:rPr>
                        <a:t>22,1 %</a:t>
                      </a:r>
                      <a:r>
                        <a:rPr lang="de-AT" sz="800">
                          <a:effectLst/>
                        </a:rPr>
                        <a:t> 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marL="137160"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800" spc="-50">
                          <a:effectLst/>
                        </a:rPr>
                        <a:t>17,1 %</a:t>
                      </a:r>
                      <a:r>
                        <a:rPr lang="de-AT" sz="800">
                          <a:effectLst/>
                        </a:rPr>
                        <a:t> 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extLst>
                  <a:ext uri="{0D108BD9-81ED-4DB2-BD59-A6C34878D82A}">
                    <a16:rowId xmlns:a16="http://schemas.microsoft.com/office/drawing/2014/main" val="2951318610"/>
                  </a:ext>
                </a:extLst>
              </a:tr>
              <a:tr h="181519">
                <a:tc>
                  <a:txBody>
                    <a:bodyPr/>
                    <a:lstStyle/>
                    <a:p>
                      <a:pPr marL="12065"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endParaRPr lang="de-AT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de-AT" sz="800">
                          <a:effectLst/>
                        </a:rPr>
                        <a:t> 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de-AT" sz="800">
                          <a:effectLst/>
                        </a:rPr>
                        <a:t> 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de-AT" sz="800">
                          <a:effectLst/>
                        </a:rPr>
                        <a:t> 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extLst>
                  <a:ext uri="{0D108BD9-81ED-4DB2-BD59-A6C34878D82A}">
                    <a16:rowId xmlns:a16="http://schemas.microsoft.com/office/drawing/2014/main" val="811388722"/>
                  </a:ext>
                </a:extLst>
              </a:tr>
              <a:tr h="250189">
                <a:tc>
                  <a:txBody>
                    <a:bodyPr/>
                    <a:lstStyle/>
                    <a:p>
                      <a:pPr marL="889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spc="-25" dirty="0">
                          <a:effectLst/>
                        </a:rPr>
                        <a:t>The service/product is so complex that it is difficult for me to</a:t>
                      </a:r>
                      <a:r>
                        <a:rPr lang="en-GB" sz="800" dirty="0">
                          <a:effectLst/>
                        </a:rPr>
                        <a:t> </a:t>
                      </a:r>
                      <a:r>
                        <a:rPr lang="en-US" sz="800" dirty="0" smtClean="0">
                          <a:effectLst/>
                        </a:rPr>
                        <a:t>to </a:t>
                      </a:r>
                      <a:r>
                        <a:rPr lang="en-US" sz="800" spc="-25" dirty="0" smtClean="0">
                          <a:effectLst/>
                        </a:rPr>
                        <a:t>define the exact final result in advance.</a:t>
                      </a:r>
                      <a:r>
                        <a:rPr lang="en-GB" sz="800" dirty="0" smtClean="0">
                          <a:effectLst/>
                        </a:rPr>
                        <a:t> </a:t>
                      </a:r>
                      <a:endParaRPr lang="de-AT" sz="8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800" spc="-35">
                          <a:effectLst/>
                        </a:rPr>
                        <a:t>35,3 %</a:t>
                      </a:r>
                      <a:r>
                        <a:rPr lang="de-AT" sz="800">
                          <a:effectLst/>
                        </a:rPr>
                        <a:t> 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800" spc="15">
                          <a:effectLst/>
                        </a:rPr>
                        <a:t>21,0%</a:t>
                      </a:r>
                      <a:r>
                        <a:rPr lang="de-AT" sz="800">
                          <a:effectLst/>
                        </a:rPr>
                        <a:t> 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marL="121920"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800" spc="-30">
                          <a:effectLst/>
                        </a:rPr>
                        <a:t>43,7 %</a:t>
                      </a:r>
                      <a:r>
                        <a:rPr lang="de-AT" sz="800">
                          <a:effectLst/>
                        </a:rPr>
                        <a:t> 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extLst>
                  <a:ext uri="{0D108BD9-81ED-4DB2-BD59-A6C34878D82A}">
                    <a16:rowId xmlns:a16="http://schemas.microsoft.com/office/drawing/2014/main" val="3363710906"/>
                  </a:ext>
                </a:extLst>
              </a:tr>
              <a:tr h="176691">
                <a:tc>
                  <a:txBody>
                    <a:bodyPr/>
                    <a:lstStyle/>
                    <a:p>
                      <a:pPr marL="8890"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endParaRPr lang="de-AT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extLst>
                  <a:ext uri="{0D108BD9-81ED-4DB2-BD59-A6C34878D82A}">
                    <a16:rowId xmlns:a16="http://schemas.microsoft.com/office/drawing/2014/main" val="3642544728"/>
                  </a:ext>
                </a:extLst>
              </a:tr>
              <a:tr h="302098">
                <a:tc>
                  <a:txBody>
                    <a:bodyPr/>
                    <a:lstStyle/>
                    <a:p>
                      <a:pPr marL="889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spc="-25" dirty="0" smtClean="0">
                          <a:effectLst/>
                        </a:rPr>
                        <a:t>It is difficult for me to estimate in advance the inputs necessary</a:t>
                      </a:r>
                      <a:r>
                        <a:rPr lang="en-GB" sz="800" dirty="0" smtClean="0">
                          <a:effectLst/>
                        </a:rPr>
                        <a:t> </a:t>
                      </a:r>
                      <a:r>
                        <a:rPr lang="en-US" sz="800" spc="-25" dirty="0" smtClean="0">
                          <a:effectLst/>
                        </a:rPr>
                        <a:t>(time, costs for materials) to perform the service/develop the</a:t>
                      </a:r>
                      <a:r>
                        <a:rPr lang="en-GB" sz="800" dirty="0" smtClean="0">
                          <a:effectLst/>
                        </a:rPr>
                        <a:t> </a:t>
                      </a:r>
                      <a:r>
                        <a:rPr lang="en-US" sz="800" spc="-30" dirty="0" smtClean="0">
                          <a:effectLst/>
                        </a:rPr>
                        <a:t>product.</a:t>
                      </a:r>
                      <a:r>
                        <a:rPr lang="de-AT" sz="800" dirty="0" smtClean="0">
                          <a:effectLst/>
                        </a:rPr>
                        <a:t> </a:t>
                      </a:r>
                      <a:endParaRPr lang="de-AT" sz="8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800" spc="-50">
                          <a:effectLst/>
                        </a:rPr>
                        <a:t>10,2 %</a:t>
                      </a:r>
                      <a:r>
                        <a:rPr lang="de-AT" sz="800">
                          <a:effectLst/>
                        </a:rPr>
                        <a:t> 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800" spc="-50">
                          <a:effectLst/>
                        </a:rPr>
                        <a:t>19,9 %</a:t>
                      </a:r>
                      <a:r>
                        <a:rPr lang="de-AT" sz="800">
                          <a:effectLst/>
                        </a:rPr>
                        <a:t> 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marL="125095"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800" spc="-35" dirty="0">
                          <a:effectLst/>
                        </a:rPr>
                        <a:t>69,9 %</a:t>
                      </a:r>
                      <a:r>
                        <a:rPr lang="de-AT" sz="800" dirty="0">
                          <a:effectLst/>
                        </a:rPr>
                        <a:t> </a:t>
                      </a:r>
                      <a:endParaRPr lang="de-AT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extLst>
                  <a:ext uri="{0D108BD9-81ED-4DB2-BD59-A6C34878D82A}">
                    <a16:rowId xmlns:a16="http://schemas.microsoft.com/office/drawing/2014/main" val="4262682485"/>
                  </a:ext>
                </a:extLst>
              </a:tr>
              <a:tr h="114046">
                <a:tc>
                  <a:txBody>
                    <a:bodyPr/>
                    <a:lstStyle/>
                    <a:p>
                      <a:pPr marL="3175"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endParaRPr lang="de-AT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de-AT" sz="800">
                          <a:effectLst/>
                        </a:rPr>
                        <a:t> 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de-AT" sz="800">
                          <a:effectLst/>
                        </a:rPr>
                        <a:t> 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de-AT" sz="800" dirty="0">
                          <a:effectLst/>
                        </a:rPr>
                        <a:t> </a:t>
                      </a:r>
                      <a:endParaRPr lang="de-AT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extLst>
                  <a:ext uri="{0D108BD9-81ED-4DB2-BD59-A6C34878D82A}">
                    <a16:rowId xmlns:a16="http://schemas.microsoft.com/office/drawing/2014/main" val="510686154"/>
                  </a:ext>
                </a:extLst>
              </a:tr>
              <a:tr h="229777">
                <a:tc>
                  <a:txBody>
                    <a:bodyPr/>
                    <a:lstStyle/>
                    <a:p>
                      <a:pPr marL="889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spc="-25" dirty="0">
                          <a:effectLst/>
                        </a:rPr>
                        <a:t>It is not possible to determine the exact final result already at</a:t>
                      </a:r>
                      <a:r>
                        <a:rPr lang="en-GB" sz="800" dirty="0">
                          <a:effectLst/>
                        </a:rPr>
                        <a:t> </a:t>
                      </a:r>
                      <a:r>
                        <a:rPr lang="en-US" sz="800" dirty="0" smtClean="0">
                          <a:effectLst/>
                        </a:rPr>
                        <a:t>at </a:t>
                      </a:r>
                      <a:r>
                        <a:rPr lang="en-US" sz="800" spc="-25" dirty="0" smtClean="0">
                          <a:effectLst/>
                        </a:rPr>
                        <a:t>the start of the contract</a:t>
                      </a:r>
                      <a:r>
                        <a:rPr lang="en-GB" sz="800" dirty="0" smtClean="0">
                          <a:effectLst/>
                        </a:rPr>
                        <a:t> </a:t>
                      </a:r>
                      <a:endParaRPr lang="de-AT" sz="8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800" spc="-30">
                          <a:effectLst/>
                        </a:rPr>
                        <a:t>24,4 %</a:t>
                      </a:r>
                      <a:r>
                        <a:rPr lang="de-AT" sz="800">
                          <a:effectLst/>
                        </a:rPr>
                        <a:t> 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800" spc="-30">
                          <a:effectLst/>
                        </a:rPr>
                        <a:t>24,6 %</a:t>
                      </a:r>
                      <a:r>
                        <a:rPr lang="de-AT" sz="800">
                          <a:effectLst/>
                        </a:rPr>
                        <a:t> </a:t>
                      </a:r>
                      <a:endParaRPr lang="de-AT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marL="128270"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800" spc="-35" dirty="0">
                          <a:effectLst/>
                        </a:rPr>
                        <a:t>51,1 %</a:t>
                      </a:r>
                      <a:r>
                        <a:rPr lang="de-AT" sz="800" dirty="0">
                          <a:effectLst/>
                        </a:rPr>
                        <a:t> </a:t>
                      </a:r>
                      <a:endParaRPr lang="de-AT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extLst>
                  <a:ext uri="{0D108BD9-81ED-4DB2-BD59-A6C34878D82A}">
                    <a16:rowId xmlns:a16="http://schemas.microsoft.com/office/drawing/2014/main" val="2478090917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marL="6350"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endParaRPr lang="de-AT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AT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AT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AT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extLst>
                  <a:ext uri="{0D108BD9-81ED-4DB2-BD59-A6C34878D82A}">
                    <a16:rowId xmlns:a16="http://schemas.microsoft.com/office/drawing/2014/main" val="2352090070"/>
                  </a:ext>
                </a:extLst>
              </a:tr>
              <a:tr h="181519">
                <a:tc gridSpan="4">
                  <a:txBody>
                    <a:bodyPr/>
                    <a:lstStyle/>
                    <a:p>
                      <a:pPr marL="3175"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700" spc="-5" dirty="0">
                          <a:effectLst/>
                        </a:rPr>
                        <a:t>Source :own calculations</a:t>
                      </a:r>
                      <a:r>
                        <a:rPr lang="en-GB" sz="900" dirty="0">
                          <a:effectLst/>
                        </a:rPr>
                        <a:t> </a:t>
                      </a:r>
                      <a:endParaRPr lang="de-AT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560" marR="21560" marT="0" marB="0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068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535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A TENTATIVE APPROACH OF OPERATIONALIZATION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47124" y="1465433"/>
            <a:ext cx="8229600" cy="4876800"/>
          </a:xfrm>
        </p:spPr>
        <p:txBody>
          <a:bodyPr/>
          <a:lstStyle/>
          <a:p>
            <a:r>
              <a:rPr lang="de-AT" dirty="0" err="1" smtClean="0"/>
              <a:t>Degree</a:t>
            </a:r>
            <a:r>
              <a:rPr lang="de-AT" dirty="0" smtClean="0"/>
              <a:t> of </a:t>
            </a:r>
            <a:r>
              <a:rPr lang="de-AT" dirty="0" err="1" smtClean="0"/>
              <a:t>creativity</a:t>
            </a:r>
            <a:r>
              <a:rPr lang="de-AT" dirty="0" smtClean="0"/>
              <a:t> </a:t>
            </a:r>
            <a:r>
              <a:rPr lang="de-AT" dirty="0" err="1" smtClean="0"/>
              <a:t>according</a:t>
            </a:r>
            <a:r>
              <a:rPr lang="de-AT" dirty="0" smtClean="0"/>
              <a:t> </a:t>
            </a:r>
            <a:r>
              <a:rPr lang="de-AT" dirty="0" err="1" smtClean="0"/>
              <a:t>to</a:t>
            </a:r>
            <a:r>
              <a:rPr lang="de-AT" dirty="0" smtClean="0"/>
              <a:t> </a:t>
            </a:r>
            <a:r>
              <a:rPr lang="de-AT" dirty="0" err="1" smtClean="0"/>
              <a:t>index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3074" name="Picture 2" descr="graphik 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6488" y="2362200"/>
            <a:ext cx="4391025" cy="346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383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AND </a:t>
            </a:r>
            <a:r>
              <a:rPr lang="en-US" dirty="0" smtClean="0"/>
              <a:t>OPTIONS</a:t>
            </a:r>
            <a:br>
              <a:rPr lang="en-US" dirty="0" smtClean="0"/>
            </a:br>
            <a:r>
              <a:rPr lang="en-US" dirty="0" smtClean="0"/>
              <a:t>CHALLENGES </a:t>
            </a:r>
            <a:r>
              <a:rPr lang="en-US" dirty="0"/>
              <a:t>FOR RESEARCH AND </a:t>
            </a:r>
            <a:r>
              <a:rPr lang="en-US" dirty="0" smtClean="0"/>
              <a:t>POLICY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New approach focusing on the definition of creative activities instead of using industrial sectors enriching existing </a:t>
            </a:r>
            <a:r>
              <a:rPr lang="en-US" dirty="0" smtClean="0"/>
              <a:t>approaches</a:t>
            </a:r>
            <a:endParaRPr lang="de-AT" dirty="0"/>
          </a:p>
          <a:p>
            <a:r>
              <a:rPr lang="en-US" dirty="0"/>
              <a:t>No sharp line between ‘creative’ and ‘not creative’ – creativity as a </a:t>
            </a:r>
            <a:r>
              <a:rPr lang="en-US" dirty="0" smtClean="0"/>
              <a:t>continuum</a:t>
            </a:r>
            <a:endParaRPr lang="de-AT" dirty="0"/>
          </a:p>
          <a:p>
            <a:r>
              <a:rPr lang="en-US" dirty="0"/>
              <a:t>Micro-level, firm-based approach which categorizes specific forms of </a:t>
            </a:r>
            <a:r>
              <a:rPr lang="en-US" dirty="0" smtClean="0"/>
              <a:t>behavior</a:t>
            </a:r>
            <a:endParaRPr lang="de-AT" dirty="0"/>
          </a:p>
          <a:p>
            <a:r>
              <a:rPr lang="en-US" dirty="0"/>
              <a:t>‘index of creativity’ – results show that there is a broad range of being more or less </a:t>
            </a:r>
            <a:r>
              <a:rPr lang="en-US" dirty="0" smtClean="0"/>
              <a:t>creative</a:t>
            </a:r>
            <a:endParaRPr lang="de-AT" dirty="0"/>
          </a:p>
          <a:p>
            <a:r>
              <a:rPr lang="en-US" dirty="0"/>
              <a:t>Approach can be extended, refined and made to include additional forms of </a:t>
            </a:r>
            <a:r>
              <a:rPr lang="en-US" dirty="0" smtClean="0"/>
              <a:t>behavior</a:t>
            </a:r>
            <a:endParaRPr lang="de-AT" dirty="0"/>
          </a:p>
          <a:p>
            <a:r>
              <a:rPr lang="en-US" dirty="0"/>
              <a:t>Like all survey-based approaches it is time- and resource </a:t>
            </a:r>
            <a:r>
              <a:rPr lang="en-US" dirty="0" smtClean="0"/>
              <a:t>intensive</a:t>
            </a:r>
            <a:endParaRPr lang="de-AT" dirty="0"/>
          </a:p>
          <a:p>
            <a:r>
              <a:rPr lang="en-US" dirty="0"/>
              <a:t>It provides a tool to get better insights into (also) spatially differentiated attitude to </a:t>
            </a:r>
            <a:r>
              <a:rPr lang="en-US" dirty="0" smtClean="0"/>
              <a:t>creativity</a:t>
            </a:r>
            <a:endParaRPr lang="de-AT" dirty="0"/>
          </a:p>
          <a:p>
            <a:r>
              <a:rPr lang="en-US" dirty="0"/>
              <a:t>Repeated surveys would allow a monitoring of creative </a:t>
            </a:r>
            <a:r>
              <a:rPr lang="en-US" dirty="0" smtClean="0"/>
              <a:t>activities</a:t>
            </a:r>
            <a:endParaRPr lang="de-AT" dirty="0"/>
          </a:p>
          <a:p>
            <a:r>
              <a:rPr lang="en-US" dirty="0"/>
              <a:t>Policy: differentiated perspective as to the objects of policy support </a:t>
            </a:r>
            <a:endParaRPr lang="de-AT" dirty="0"/>
          </a:p>
          <a:p>
            <a:r>
              <a:rPr lang="en-US" dirty="0"/>
              <a:t>new focus: how to increase the degree of creativity in various industries</a:t>
            </a:r>
            <a:endParaRPr lang="de-AT" dirty="0"/>
          </a:p>
          <a:p>
            <a:r>
              <a:rPr lang="en-US" dirty="0"/>
              <a:t>not sector-, but business oriented with a behavioral perspective</a:t>
            </a:r>
            <a:endParaRPr lang="de-AT" dirty="0"/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90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Further Reading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562600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600"/>
              </a:spcBef>
            </a:pPr>
            <a:r>
              <a:rPr lang="en-US" dirty="0" err="1"/>
              <a:t>Acs</a:t>
            </a:r>
            <a:r>
              <a:rPr lang="en-US" dirty="0"/>
              <a:t>, Z.J., </a:t>
            </a:r>
            <a:r>
              <a:rPr lang="en-US" dirty="0" err="1"/>
              <a:t>Armington</a:t>
            </a:r>
            <a:r>
              <a:rPr lang="en-US" dirty="0"/>
              <a:t>, C. (2006), Entrepreneurship, Geography, and American Economic Growth, </a:t>
            </a:r>
            <a:r>
              <a:rPr lang="en-US" dirty="0" err="1"/>
              <a:t>Cambridge;New</a:t>
            </a:r>
            <a:r>
              <a:rPr lang="en-US" dirty="0"/>
              <a:t> York, Cambridge University </a:t>
            </a:r>
            <a:r>
              <a:rPr lang="en-US" dirty="0" smtClean="0"/>
              <a:t>Press.</a:t>
            </a:r>
            <a:endParaRPr lang="de-AT" sz="1800" dirty="0"/>
          </a:p>
          <a:p>
            <a:pPr>
              <a:spcBef>
                <a:spcPts val="600"/>
              </a:spcBef>
            </a:pPr>
            <a:r>
              <a:rPr lang="en-US" dirty="0" err="1" smtClean="0"/>
              <a:t>Audretsch</a:t>
            </a:r>
            <a:r>
              <a:rPr lang="en-US" dirty="0" smtClean="0"/>
              <a:t>, D. B., Lehmann, E. E., (2006), The role of clusters in knowledge creation and diffusion: An institutional perspective, in: </a:t>
            </a:r>
            <a:r>
              <a:rPr lang="en-US" dirty="0" err="1" smtClean="0"/>
              <a:t>Asheim</a:t>
            </a:r>
            <a:r>
              <a:rPr lang="en-US" dirty="0" smtClean="0"/>
              <a:t>, B., Cooke, Ph., Martin, R. (eds.) clusters and Development. Critical reflections and explorations, Routledge, Oxon, 188-98.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Fritsch</a:t>
            </a:r>
            <a:r>
              <a:rPr lang="en-US" dirty="0"/>
              <a:t>, M. (2008), How does new business formation affect regional development? Introduction to the special issue, Small business Economics 30, 1-14 </a:t>
            </a:r>
            <a:endParaRPr lang="de-AT" sz="1800" dirty="0"/>
          </a:p>
          <a:p>
            <a:pPr>
              <a:spcBef>
                <a:spcPts val="600"/>
              </a:spcBef>
            </a:pPr>
            <a:r>
              <a:rPr lang="en-US" dirty="0" smtClean="0"/>
              <a:t>Steiner</a:t>
            </a:r>
            <a:r>
              <a:rPr lang="en-US" dirty="0"/>
              <a:t>, M., (2006), Do clusters think? An institutional perspective on knowledge creation and diffusion in clusters, in </a:t>
            </a:r>
            <a:r>
              <a:rPr lang="en-US" dirty="0" err="1"/>
              <a:t>Asheim</a:t>
            </a:r>
            <a:r>
              <a:rPr lang="en-US" dirty="0"/>
              <a:t>, B., Cooke, Ph., Martin, R. (eds.) clusters and Development. Critical reflections and explorations, Routledge, Oxon, 199-217</a:t>
            </a:r>
            <a:r>
              <a:rPr lang="en-US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Steiner M., Hartmann, Ch. (2006), Organizational </a:t>
            </a:r>
            <a:r>
              <a:rPr lang="en-US" dirty="0"/>
              <a:t>Learning in Clusters. A Case Study on Material and Immaterial Dimensions of Cooperation, Regional Studies, Vol. 40:5, </a:t>
            </a:r>
            <a:r>
              <a:rPr lang="en-US" dirty="0" smtClean="0"/>
              <a:t>493-506.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Steiner, M., </a:t>
            </a:r>
            <a:r>
              <a:rPr lang="en-US" dirty="0" err="1" smtClean="0"/>
              <a:t>Ploder</a:t>
            </a:r>
            <a:r>
              <a:rPr lang="en-US" dirty="0" smtClean="0"/>
              <a:t>, M., (2008), Structure and Strategy within heterogeneity: Multiple Dimensions of Regional Networking, Regional Studies, Vol. 42.6, 793-815.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Steiner, M., </a:t>
            </a:r>
            <a:r>
              <a:rPr lang="en-US" dirty="0" err="1" smtClean="0"/>
              <a:t>Prettenthaler</a:t>
            </a:r>
            <a:r>
              <a:rPr lang="en-US" dirty="0" smtClean="0"/>
              <a:t>, F., (2015), Creativity reconsidered - So your firm is creative, but how much? A trans-sectoral and continuous approach to creative industries, Regional Studies, Regional Science, 2(1), 275-289.</a:t>
            </a:r>
            <a:endParaRPr lang="de-AT" dirty="0"/>
          </a:p>
          <a:p>
            <a:pPr marL="182880" lvl="1">
              <a:spcAft>
                <a:spcPts val="1200"/>
              </a:spcAft>
            </a:pPr>
            <a:endParaRPr lang="de-AT" sz="1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74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193843-9D2D-4FDE-AD8C-46D5DC35D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an entrepreneur?</a:t>
            </a:r>
            <a:endParaRPr lang="en-GB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6AA142-70FA-4C64-8A4C-A800CEE63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Different definitions</a:t>
            </a:r>
          </a:p>
          <a:p>
            <a:pPr lvl="1"/>
            <a:r>
              <a:rPr lang="en-GB" dirty="0" smtClean="0"/>
              <a:t>`</a:t>
            </a:r>
            <a:r>
              <a:rPr lang="en-GB" dirty="0" err="1" smtClean="0"/>
              <a:t>entreprendre</a:t>
            </a:r>
            <a:r>
              <a:rPr lang="en-GB" dirty="0" smtClean="0"/>
              <a:t>´ - to do something</a:t>
            </a:r>
          </a:p>
          <a:p>
            <a:pPr lvl="1"/>
            <a:r>
              <a:rPr lang="en-GB" dirty="0" smtClean="0"/>
              <a:t>Schumpeter (1942/1946): entrepreneur as innovator</a:t>
            </a:r>
            <a:br>
              <a:rPr lang="en-GB" dirty="0" smtClean="0"/>
            </a:br>
            <a:r>
              <a:rPr lang="en-GB" dirty="0" smtClean="0"/>
              <a:t>not inventor but operator and early adopter</a:t>
            </a:r>
          </a:p>
          <a:p>
            <a:pPr lvl="1"/>
            <a:r>
              <a:rPr lang="en-GB" dirty="0" smtClean="0"/>
              <a:t>Entrepreneur – translate knowledge into economically useful knowledge</a:t>
            </a:r>
          </a:p>
          <a:p>
            <a:pPr lvl="1"/>
            <a:r>
              <a:rPr lang="en-GB" dirty="0" smtClean="0"/>
              <a:t>Individual characteristics of persons: own responsibility, creativity, alertness, initiative, willingness to take risks, assertiveness</a:t>
            </a:r>
          </a:p>
          <a:p>
            <a:pPr lvl="1"/>
            <a:r>
              <a:rPr lang="en-GB" dirty="0" smtClean="0"/>
              <a:t>Mostly connected with foundation of an enterprise, with self- employment and autonomy</a:t>
            </a:r>
          </a:p>
          <a:p>
            <a:pPr lvl="1"/>
            <a:r>
              <a:rPr lang="en-GB" dirty="0" smtClean="0"/>
              <a:t>In contrast to employed workers/employees</a:t>
            </a:r>
            <a:br>
              <a:rPr lang="en-GB" dirty="0" smtClean="0"/>
            </a:br>
            <a:r>
              <a:rPr lang="en-GB" dirty="0" smtClean="0"/>
              <a:t>yet here: `intrapreneurship´</a:t>
            </a:r>
            <a:br>
              <a:rPr lang="en-GB" dirty="0" smtClean="0"/>
            </a:br>
            <a:r>
              <a:rPr lang="en-GB" dirty="0" smtClean="0"/>
              <a:t>managers?</a:t>
            </a:r>
          </a:p>
          <a:p>
            <a:pPr lvl="1"/>
            <a:r>
              <a:rPr lang="en-GB" dirty="0" smtClean="0"/>
              <a:t>Young firms or in the phase of foundation</a:t>
            </a:r>
            <a:br>
              <a:rPr lang="en-GB" dirty="0" smtClean="0"/>
            </a:br>
            <a:r>
              <a:rPr lang="en-GB" dirty="0" smtClean="0"/>
              <a:t>with special dynamics as opposed to old/established firms</a:t>
            </a:r>
            <a:br>
              <a:rPr lang="en-GB" dirty="0" smtClean="0"/>
            </a:br>
            <a:r>
              <a:rPr lang="en-GB" dirty="0" smtClean="0"/>
              <a:t>GEM: nascent-young entrepreneurs vs. established business ownership</a:t>
            </a:r>
          </a:p>
          <a:p>
            <a:pPr lvl="1"/>
            <a:r>
              <a:rPr lang="en-GB" dirty="0" smtClean="0"/>
              <a:t>Opportunity – necessity entrepreneurship</a:t>
            </a:r>
          </a:p>
          <a:p>
            <a:pPr lvl="1"/>
            <a:r>
              <a:rPr lang="en-GB" dirty="0" smtClean="0"/>
              <a:t>Value of entrepreneurship?</a:t>
            </a:r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6F8C712-A025-4D0B-9E67-771572EF4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488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AT" sz="2900" dirty="0" smtClean="0"/>
              <a:t>Analytical </a:t>
            </a:r>
            <a:r>
              <a:rPr lang="de-AT" sz="2900" dirty="0" err="1" smtClean="0"/>
              <a:t>differentiation</a:t>
            </a:r>
            <a:r>
              <a:rPr lang="de-AT" sz="2900" dirty="0" smtClean="0"/>
              <a:t> </a:t>
            </a:r>
            <a:r>
              <a:rPr lang="de-AT" sz="2900" dirty="0" err="1" smtClean="0"/>
              <a:t>of</a:t>
            </a:r>
            <a:r>
              <a:rPr lang="de-AT" sz="2900" dirty="0" smtClean="0"/>
              <a:t> </a:t>
            </a:r>
            <a:r>
              <a:rPr lang="de-AT" sz="2900" dirty="0" err="1" smtClean="0"/>
              <a:t>entrepreneurial</a:t>
            </a:r>
            <a:r>
              <a:rPr lang="de-AT" sz="2900" dirty="0" smtClean="0"/>
              <a:t> </a:t>
            </a:r>
            <a:r>
              <a:rPr lang="de-AT" sz="2900" dirty="0" err="1" smtClean="0"/>
              <a:t>action</a:t>
            </a:r>
            <a:r>
              <a:rPr lang="de-AT" sz="2900" dirty="0" smtClean="0"/>
              <a:t>: </a:t>
            </a:r>
            <a:r>
              <a:rPr lang="de-AT" sz="2900" dirty="0" err="1" smtClean="0"/>
              <a:t>self-employment</a:t>
            </a:r>
            <a:r>
              <a:rPr lang="de-AT" sz="2900" dirty="0" smtClean="0"/>
              <a:t>, </a:t>
            </a:r>
            <a:r>
              <a:rPr lang="de-AT" sz="2900" dirty="0" err="1"/>
              <a:t>c</a:t>
            </a:r>
            <a:r>
              <a:rPr lang="de-AT" sz="2900" dirty="0" err="1" smtClean="0"/>
              <a:t>apitalistic</a:t>
            </a:r>
            <a:r>
              <a:rPr lang="de-AT" sz="2900" dirty="0" smtClean="0"/>
              <a:t> </a:t>
            </a:r>
            <a:r>
              <a:rPr lang="de-AT" sz="2900" dirty="0" err="1" smtClean="0"/>
              <a:t>enterprise</a:t>
            </a:r>
            <a:r>
              <a:rPr lang="de-AT" sz="2900" dirty="0" smtClean="0"/>
              <a:t> </a:t>
            </a:r>
            <a:r>
              <a:rPr lang="de-AT" sz="2900" dirty="0" err="1" smtClean="0"/>
              <a:t>or</a:t>
            </a:r>
            <a:r>
              <a:rPr lang="de-AT" sz="2900" dirty="0" smtClean="0"/>
              <a:t> </a:t>
            </a:r>
            <a:r>
              <a:rPr lang="de-AT" sz="2900" dirty="0" err="1" smtClean="0"/>
              <a:t>entrepreneurship</a:t>
            </a:r>
            <a:endParaRPr lang="de-AT" sz="2900" dirty="0" smtClean="0"/>
          </a:p>
          <a:p>
            <a:endParaRPr lang="de-AT" sz="2900" dirty="0" smtClean="0"/>
          </a:p>
          <a:p>
            <a:r>
              <a:rPr lang="de-AT" sz="2900" dirty="0" smtClean="0"/>
              <a:t>Charisma? </a:t>
            </a:r>
            <a:r>
              <a:rPr lang="de-AT" sz="2900" dirty="0" err="1" smtClean="0"/>
              <a:t>Or</a:t>
            </a:r>
            <a:r>
              <a:rPr lang="de-AT" sz="2900" dirty="0" smtClean="0"/>
              <a:t> </a:t>
            </a:r>
            <a:r>
              <a:rPr lang="de-AT" sz="2900" dirty="0" err="1" smtClean="0"/>
              <a:t>rather</a:t>
            </a:r>
            <a:r>
              <a:rPr lang="de-AT" sz="2900" dirty="0" smtClean="0"/>
              <a:t> </a:t>
            </a:r>
            <a:r>
              <a:rPr lang="de-AT" sz="2900" dirty="0" err="1" smtClean="0"/>
              <a:t>competence</a:t>
            </a:r>
            <a:r>
              <a:rPr lang="de-AT" sz="2900" dirty="0" smtClean="0"/>
              <a:t> </a:t>
            </a:r>
            <a:r>
              <a:rPr lang="de-AT" sz="2900" dirty="0" err="1" smtClean="0"/>
              <a:t>and</a:t>
            </a:r>
            <a:r>
              <a:rPr lang="de-AT" sz="2900" dirty="0" smtClean="0"/>
              <a:t> </a:t>
            </a:r>
            <a:r>
              <a:rPr lang="de-AT" sz="2900" dirty="0" err="1" smtClean="0"/>
              <a:t>ability</a:t>
            </a:r>
            <a:r>
              <a:rPr lang="de-AT" sz="2900" dirty="0" smtClean="0"/>
              <a:t> </a:t>
            </a:r>
            <a:r>
              <a:rPr lang="de-AT" sz="2900" dirty="0" err="1" smtClean="0"/>
              <a:t>to</a:t>
            </a:r>
            <a:r>
              <a:rPr lang="de-AT" sz="2900" dirty="0" smtClean="0"/>
              <a:t> </a:t>
            </a:r>
            <a:r>
              <a:rPr lang="de-AT" sz="2900" dirty="0" err="1" smtClean="0"/>
              <a:t>empathise</a:t>
            </a:r>
            <a:endParaRPr lang="de-AT" sz="2900" dirty="0" smtClean="0"/>
          </a:p>
          <a:p>
            <a:pPr>
              <a:buNone/>
            </a:pPr>
            <a:endParaRPr lang="de-AT" sz="2900" i="1" dirty="0" smtClean="0"/>
          </a:p>
          <a:p>
            <a:r>
              <a:rPr lang="de-AT" sz="2900" dirty="0" err="1" smtClean="0"/>
              <a:t>Cooperation</a:t>
            </a:r>
            <a:r>
              <a:rPr lang="de-AT" sz="2900" dirty="0" smtClean="0"/>
              <a:t> </a:t>
            </a:r>
            <a:r>
              <a:rPr lang="de-AT" sz="2900" dirty="0" err="1" smtClean="0"/>
              <a:t>and</a:t>
            </a:r>
            <a:r>
              <a:rPr lang="de-AT" sz="2900" dirty="0"/>
              <a:t> </a:t>
            </a:r>
            <a:r>
              <a:rPr lang="de-AT" sz="2900" dirty="0" err="1" smtClean="0"/>
              <a:t>learning</a:t>
            </a:r>
            <a:endParaRPr lang="de-AT" sz="2900" dirty="0" smtClean="0"/>
          </a:p>
          <a:p>
            <a:endParaRPr lang="de-AT" sz="2900" dirty="0"/>
          </a:p>
          <a:p>
            <a:r>
              <a:rPr lang="de-AT" sz="2900" dirty="0" err="1" smtClean="0"/>
              <a:t>Creativity</a:t>
            </a:r>
            <a:endParaRPr lang="de-AT" sz="2900" dirty="0" smtClean="0"/>
          </a:p>
          <a:p>
            <a:pPr>
              <a:buNone/>
            </a:pPr>
            <a:endParaRPr lang="de-AT" sz="2000" dirty="0" smtClean="0"/>
          </a:p>
          <a:p>
            <a:pPr>
              <a:buNone/>
            </a:pPr>
            <a:endParaRPr lang="de-AT" sz="2000" dirty="0" smtClean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864096"/>
          </a:xfrm>
        </p:spPr>
        <p:txBody>
          <a:bodyPr>
            <a:normAutofit/>
          </a:bodyPr>
          <a:lstStyle/>
          <a:p>
            <a:r>
              <a:rPr lang="en-GB" dirty="0" smtClean="0"/>
              <a:t>Features and Characteristics of Entrepreneurship</a:t>
            </a:r>
            <a:endParaRPr lang="de-AT" sz="2400" b="1" dirty="0"/>
          </a:p>
        </p:txBody>
      </p:sp>
      <p:sp>
        <p:nvSpPr>
          <p:cNvPr id="5" name="Foliennummernplatzhalter 3">
            <a:extLst>
              <a:ext uri="{FF2B5EF4-FFF2-40B4-BE49-F238E27FC236}">
                <a16:creationId xmlns:a16="http://schemas.microsoft.com/office/drawing/2014/main" id="{F6F8C712-A025-4D0B-9E67-771572EF4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86800" y="13716"/>
            <a:ext cx="381000" cy="329184"/>
          </a:xfrm>
        </p:spPr>
        <p:txBody>
          <a:bodyPr/>
          <a:lstStyle/>
          <a:p>
            <a:r>
              <a:rPr lang="en-US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111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D5342A-E7DF-4AA9-AA46-1C571755A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Knowledge sharing and organizational learning of firms in networks and clusters</a:t>
            </a:r>
            <a:endParaRPr lang="en-GB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A95614-665B-4E2C-9BCD-305C16372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 smtClean="0"/>
              <a:t>New focus of clusters and networks</a:t>
            </a:r>
          </a:p>
          <a:p>
            <a:pPr>
              <a:spcAft>
                <a:spcPts val="600"/>
              </a:spcAft>
            </a:pPr>
            <a:r>
              <a:rPr lang="en-US" sz="2000" dirty="0" smtClean="0"/>
              <a:t>Porter (1998, 2000): clusters as geographic concentrations of interconnected firms in related industries and associated institutions in a particular field that compete but also cooperate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 smtClean="0"/>
              <a:t>New emphasis</a:t>
            </a:r>
          </a:p>
          <a:p>
            <a:pPr lvl="1">
              <a:lnSpc>
                <a:spcPct val="90000"/>
              </a:lnSpc>
            </a:pPr>
            <a:r>
              <a:rPr lang="de-AT" altLang="de-DE" sz="1446" dirty="0" err="1" smtClean="0"/>
              <a:t>clusters</a:t>
            </a:r>
            <a:r>
              <a:rPr lang="de-AT" altLang="de-DE" sz="1446" dirty="0" smtClean="0"/>
              <a:t> </a:t>
            </a:r>
            <a:r>
              <a:rPr lang="de-AT" altLang="de-DE" sz="1446" dirty="0" err="1"/>
              <a:t>and</a:t>
            </a:r>
            <a:r>
              <a:rPr lang="de-AT" altLang="de-DE" sz="1446" dirty="0"/>
              <a:t> </a:t>
            </a:r>
            <a:r>
              <a:rPr lang="de-AT" altLang="de-DE" sz="1446" dirty="0" err="1"/>
              <a:t>networks</a:t>
            </a:r>
            <a:r>
              <a:rPr lang="de-AT" altLang="de-DE" sz="1446" dirty="0"/>
              <a:t> </a:t>
            </a:r>
            <a:r>
              <a:rPr lang="de-AT" altLang="de-DE" sz="1446" dirty="0" err="1"/>
              <a:t>as</a:t>
            </a:r>
            <a:r>
              <a:rPr lang="de-AT" altLang="de-DE" sz="1446" dirty="0"/>
              <a:t> </a:t>
            </a:r>
            <a:r>
              <a:rPr lang="de-AT" altLang="de-DE" sz="1446" dirty="0" err="1"/>
              <a:t>important</a:t>
            </a:r>
            <a:r>
              <a:rPr lang="de-AT" altLang="de-DE" sz="1446" dirty="0"/>
              <a:t> </a:t>
            </a:r>
            <a:r>
              <a:rPr lang="de-AT" altLang="de-DE" sz="1446" dirty="0" err="1"/>
              <a:t>elements</a:t>
            </a:r>
            <a:r>
              <a:rPr lang="de-AT" altLang="de-DE" sz="1446" dirty="0"/>
              <a:t> </a:t>
            </a:r>
            <a:r>
              <a:rPr lang="de-AT" altLang="de-DE" sz="1446" dirty="0" err="1"/>
              <a:t>of</a:t>
            </a:r>
            <a:r>
              <a:rPr lang="de-AT" altLang="de-DE" sz="1446" dirty="0"/>
              <a:t> </a:t>
            </a:r>
            <a:r>
              <a:rPr lang="de-AT" altLang="de-DE" sz="1446" dirty="0" err="1"/>
              <a:t>the</a:t>
            </a:r>
            <a:r>
              <a:rPr lang="de-AT" altLang="de-DE" sz="1446" dirty="0"/>
              <a:t> </a:t>
            </a:r>
            <a:br>
              <a:rPr lang="de-AT" altLang="de-DE" sz="1446" dirty="0"/>
            </a:br>
            <a:r>
              <a:rPr lang="de-AT" altLang="de-DE" sz="1446" dirty="0" err="1"/>
              <a:t>knowledge</a:t>
            </a:r>
            <a:r>
              <a:rPr lang="de-AT" altLang="de-DE" sz="1446" dirty="0"/>
              <a:t> </a:t>
            </a:r>
            <a:r>
              <a:rPr lang="de-AT" altLang="de-DE" sz="1446" dirty="0" err="1"/>
              <a:t>economy</a:t>
            </a:r>
            <a:r>
              <a:rPr lang="de-AT" altLang="de-DE" sz="1446" dirty="0"/>
              <a:t> + </a:t>
            </a:r>
            <a:r>
              <a:rPr lang="de-AT" altLang="de-DE" sz="1446" dirty="0" err="1"/>
              <a:t>knowledge</a:t>
            </a:r>
            <a:r>
              <a:rPr lang="de-AT" altLang="de-DE" sz="1446" dirty="0"/>
              <a:t> </a:t>
            </a:r>
            <a:r>
              <a:rPr lang="de-AT" altLang="de-DE" sz="1446" dirty="0" err="1"/>
              <a:t>management</a:t>
            </a:r>
            <a:endParaRPr lang="de-AT" altLang="de-DE" sz="1446" dirty="0"/>
          </a:p>
          <a:p>
            <a:pPr>
              <a:lnSpc>
                <a:spcPct val="90000"/>
              </a:lnSpc>
              <a:buFont typeface="Wingdings 3" panose="05040102010807070707" pitchFamily="18" charset="2"/>
              <a:buNone/>
            </a:pPr>
            <a:endParaRPr lang="de-AT" altLang="de-DE" sz="1846" dirty="0"/>
          </a:p>
          <a:p>
            <a:pPr lvl="1">
              <a:lnSpc>
                <a:spcPct val="90000"/>
              </a:lnSpc>
            </a:pPr>
            <a:r>
              <a:rPr lang="de-AT" altLang="de-DE" sz="1446" dirty="0" err="1"/>
              <a:t>innovation</a:t>
            </a:r>
            <a:r>
              <a:rPr lang="de-AT" altLang="de-DE" sz="1446" dirty="0"/>
              <a:t> </a:t>
            </a:r>
            <a:r>
              <a:rPr lang="de-AT" altLang="de-DE" sz="1446" dirty="0" err="1"/>
              <a:t>favoured</a:t>
            </a:r>
            <a:r>
              <a:rPr lang="de-AT" altLang="de-DE" sz="1446" dirty="0"/>
              <a:t> </a:t>
            </a:r>
            <a:r>
              <a:rPr lang="de-AT" altLang="de-DE" sz="1446" dirty="0" err="1"/>
              <a:t>by</a:t>
            </a:r>
            <a:r>
              <a:rPr lang="de-AT" altLang="de-DE" sz="1446" dirty="0"/>
              <a:t> </a:t>
            </a:r>
            <a:r>
              <a:rPr lang="de-AT" altLang="de-DE" sz="1446" dirty="0" err="1"/>
              <a:t>regionally</a:t>
            </a:r>
            <a:r>
              <a:rPr lang="de-AT" altLang="de-DE" sz="1446" dirty="0"/>
              <a:t> </a:t>
            </a:r>
            <a:r>
              <a:rPr lang="de-AT" altLang="de-DE" sz="1446" dirty="0" err="1"/>
              <a:t>concentrated</a:t>
            </a:r>
            <a:r>
              <a:rPr lang="de-AT" altLang="de-DE" sz="1446" dirty="0"/>
              <a:t> </a:t>
            </a:r>
            <a:r>
              <a:rPr lang="de-AT" altLang="de-DE" sz="1446" dirty="0" err="1"/>
              <a:t>interaction</a:t>
            </a:r>
            <a:r>
              <a:rPr lang="de-AT" altLang="de-DE" sz="1446" dirty="0"/>
              <a:t> </a:t>
            </a:r>
            <a:r>
              <a:rPr lang="de-AT" altLang="de-DE" sz="1446" dirty="0" err="1"/>
              <a:t>of</a:t>
            </a:r>
            <a:r>
              <a:rPr lang="de-AT" altLang="de-DE" sz="1446" dirty="0"/>
              <a:t> (</a:t>
            </a:r>
            <a:r>
              <a:rPr lang="de-AT" altLang="de-DE" sz="1446" dirty="0" err="1"/>
              <a:t>mostly</a:t>
            </a:r>
            <a:r>
              <a:rPr lang="de-AT" altLang="de-DE" sz="1446" dirty="0"/>
              <a:t>) </a:t>
            </a:r>
            <a:r>
              <a:rPr lang="de-AT" altLang="de-DE" sz="1446" dirty="0" err="1"/>
              <a:t>small</a:t>
            </a:r>
            <a:r>
              <a:rPr lang="de-AT" altLang="de-DE" sz="1446" dirty="0"/>
              <a:t> </a:t>
            </a:r>
            <a:r>
              <a:rPr lang="de-AT" altLang="de-DE" sz="1446" dirty="0" err="1"/>
              <a:t>firms</a:t>
            </a:r>
            <a:r>
              <a:rPr lang="de-AT" altLang="de-DE" sz="1446" dirty="0"/>
              <a:t> </a:t>
            </a:r>
            <a:r>
              <a:rPr lang="de-AT" altLang="de-DE" sz="1446" dirty="0" err="1"/>
              <a:t>mutually</a:t>
            </a:r>
            <a:r>
              <a:rPr lang="de-AT" altLang="de-DE" sz="1446" dirty="0"/>
              <a:t> </a:t>
            </a:r>
            <a:r>
              <a:rPr lang="de-AT" altLang="de-DE" sz="1446" dirty="0" err="1"/>
              <a:t>exchanging</a:t>
            </a:r>
            <a:r>
              <a:rPr lang="de-AT" altLang="de-DE" sz="1446" dirty="0"/>
              <a:t> </a:t>
            </a:r>
            <a:r>
              <a:rPr lang="de-AT" altLang="de-DE" sz="1446" dirty="0" err="1"/>
              <a:t>information</a:t>
            </a:r>
            <a:r>
              <a:rPr lang="de-AT" altLang="de-DE" sz="1446" dirty="0"/>
              <a:t> in formal </a:t>
            </a:r>
            <a:r>
              <a:rPr lang="de-AT" altLang="de-DE" sz="1446" dirty="0" err="1"/>
              <a:t>and</a:t>
            </a:r>
            <a:r>
              <a:rPr lang="de-AT" altLang="de-DE" sz="1446" dirty="0"/>
              <a:t> informal </a:t>
            </a:r>
            <a:r>
              <a:rPr lang="de-AT" altLang="de-DE" sz="1446" dirty="0" err="1"/>
              <a:t>ways</a:t>
            </a:r>
            <a:endParaRPr lang="de-AT" altLang="de-DE" sz="1446" dirty="0"/>
          </a:p>
          <a:p>
            <a:pPr>
              <a:lnSpc>
                <a:spcPct val="90000"/>
              </a:lnSpc>
              <a:buFont typeface="Wingdings 3" panose="05040102010807070707" pitchFamily="18" charset="2"/>
              <a:buNone/>
            </a:pPr>
            <a:endParaRPr lang="de-AT" altLang="de-DE" sz="1846" dirty="0"/>
          </a:p>
          <a:p>
            <a:pPr lvl="1">
              <a:lnSpc>
                <a:spcPct val="90000"/>
              </a:lnSpc>
            </a:pPr>
            <a:r>
              <a:rPr lang="de-AT" altLang="de-DE" sz="1446" dirty="0" err="1"/>
              <a:t>concept</a:t>
            </a:r>
            <a:r>
              <a:rPr lang="de-AT" altLang="de-DE" sz="1446" dirty="0"/>
              <a:t> </a:t>
            </a:r>
            <a:r>
              <a:rPr lang="de-AT" altLang="de-DE" sz="1446" dirty="0" err="1"/>
              <a:t>of</a:t>
            </a:r>
            <a:r>
              <a:rPr lang="de-AT" altLang="de-DE" sz="1446" dirty="0"/>
              <a:t> </a:t>
            </a:r>
            <a:r>
              <a:rPr lang="de-AT" altLang="de-DE" sz="1446" dirty="0" err="1"/>
              <a:t>clusters</a:t>
            </a:r>
            <a:r>
              <a:rPr lang="de-AT" altLang="de-DE" sz="1446" dirty="0"/>
              <a:t> </a:t>
            </a:r>
            <a:r>
              <a:rPr lang="de-AT" altLang="de-DE" sz="1446" dirty="0" err="1"/>
              <a:t>and</a:t>
            </a:r>
            <a:r>
              <a:rPr lang="de-AT" altLang="de-DE" sz="1446" dirty="0"/>
              <a:t> </a:t>
            </a:r>
            <a:r>
              <a:rPr lang="de-AT" altLang="de-DE" sz="1446" dirty="0" err="1"/>
              <a:t>their</a:t>
            </a:r>
            <a:r>
              <a:rPr lang="de-AT" altLang="de-DE" sz="1446" dirty="0"/>
              <a:t> </a:t>
            </a:r>
            <a:r>
              <a:rPr lang="de-AT" altLang="de-DE" sz="1446" dirty="0" err="1"/>
              <a:t>networks</a:t>
            </a:r>
            <a:r>
              <a:rPr lang="de-AT" altLang="de-DE" sz="1446" dirty="0"/>
              <a:t> </a:t>
            </a:r>
            <a:r>
              <a:rPr lang="de-AT" altLang="de-DE" sz="1446" dirty="0" err="1"/>
              <a:t>as</a:t>
            </a:r>
            <a:r>
              <a:rPr lang="de-AT" altLang="de-DE" sz="1446" dirty="0"/>
              <a:t> </a:t>
            </a:r>
            <a:r>
              <a:rPr lang="de-AT" altLang="de-DE" sz="1446" dirty="0" err="1"/>
              <a:t>condensed</a:t>
            </a:r>
            <a:r>
              <a:rPr lang="de-AT" altLang="de-DE" sz="1446" dirty="0"/>
              <a:t> </a:t>
            </a:r>
            <a:r>
              <a:rPr lang="de-AT" altLang="de-DE" sz="1446" dirty="0" err="1"/>
              <a:t>forms</a:t>
            </a:r>
            <a:r>
              <a:rPr lang="de-AT" altLang="de-DE" sz="1446" dirty="0"/>
              <a:t> </a:t>
            </a:r>
            <a:r>
              <a:rPr lang="de-AT" altLang="de-DE" sz="1446" dirty="0" err="1"/>
              <a:t>of</a:t>
            </a:r>
            <a:r>
              <a:rPr lang="de-AT" altLang="de-DE" sz="1446" dirty="0"/>
              <a:t> </a:t>
            </a:r>
            <a:r>
              <a:rPr lang="de-AT" altLang="de-DE" sz="1446" dirty="0" err="1"/>
              <a:t>economic</a:t>
            </a:r>
            <a:r>
              <a:rPr lang="de-AT" altLang="de-DE" sz="1446" dirty="0"/>
              <a:t> </a:t>
            </a:r>
            <a:r>
              <a:rPr lang="de-AT" altLang="de-DE" sz="1446" dirty="0" err="1"/>
              <a:t>activities</a:t>
            </a:r>
            <a:r>
              <a:rPr lang="de-AT" altLang="de-DE" sz="1446" dirty="0"/>
              <a:t> </a:t>
            </a:r>
            <a:r>
              <a:rPr lang="de-AT" altLang="de-DE" sz="1446" dirty="0" err="1"/>
              <a:t>combine</a:t>
            </a:r>
            <a:r>
              <a:rPr lang="de-AT" altLang="de-DE" sz="1446" dirty="0"/>
              <a:t> </a:t>
            </a:r>
            <a:r>
              <a:rPr lang="de-AT" altLang="de-DE" sz="1446" dirty="0" err="1"/>
              <a:t>theoretical</a:t>
            </a:r>
            <a:r>
              <a:rPr lang="de-AT" altLang="de-DE" sz="1446" dirty="0"/>
              <a:t> </a:t>
            </a:r>
            <a:r>
              <a:rPr lang="de-AT" altLang="de-DE" sz="1446" dirty="0" err="1"/>
              <a:t>elements</a:t>
            </a:r>
            <a:r>
              <a:rPr lang="de-AT" altLang="de-DE" sz="1446" dirty="0"/>
              <a:t> </a:t>
            </a:r>
            <a:r>
              <a:rPr lang="de-AT" altLang="de-DE" sz="1446" dirty="0" err="1"/>
              <a:t>of</a:t>
            </a:r>
            <a:endParaRPr lang="de-AT" altLang="de-DE" sz="1446" dirty="0"/>
          </a:p>
          <a:p>
            <a:pPr lvl="2">
              <a:lnSpc>
                <a:spcPct val="90000"/>
              </a:lnSpc>
            </a:pPr>
            <a:r>
              <a:rPr lang="de-AT" altLang="de-DE" sz="1462" dirty="0" err="1"/>
              <a:t>knowledge</a:t>
            </a:r>
            <a:endParaRPr lang="de-AT" altLang="de-DE" sz="1462" dirty="0"/>
          </a:p>
          <a:p>
            <a:pPr lvl="2">
              <a:lnSpc>
                <a:spcPct val="90000"/>
              </a:lnSpc>
            </a:pPr>
            <a:r>
              <a:rPr lang="de-AT" altLang="de-DE" sz="1462" dirty="0" err="1"/>
              <a:t>proximity</a:t>
            </a:r>
            <a:endParaRPr lang="de-AT" altLang="de-DE" sz="1462" dirty="0"/>
          </a:p>
          <a:p>
            <a:pPr lvl="2">
              <a:lnSpc>
                <a:spcPct val="90000"/>
              </a:lnSpc>
            </a:pPr>
            <a:r>
              <a:rPr lang="de-AT" altLang="de-DE" sz="1462" dirty="0" err="1"/>
              <a:t>institutional</a:t>
            </a:r>
            <a:r>
              <a:rPr lang="de-AT" altLang="de-DE" sz="1462" dirty="0"/>
              <a:t> </a:t>
            </a:r>
            <a:r>
              <a:rPr lang="de-AT" altLang="de-DE" sz="1462" dirty="0" err="1" smtClean="0"/>
              <a:t>character</a:t>
            </a:r>
            <a:endParaRPr lang="de-AT" altLang="de-DE" sz="1462" dirty="0" smtClean="0"/>
          </a:p>
          <a:p>
            <a:pPr marL="0" indent="0">
              <a:lnSpc>
                <a:spcPct val="90000"/>
              </a:lnSpc>
              <a:buNone/>
            </a:pPr>
            <a:endParaRPr lang="de-AT" altLang="de-DE" sz="2000" dirty="0"/>
          </a:p>
          <a:p>
            <a:pPr>
              <a:spcAft>
                <a:spcPts val="600"/>
              </a:spcAft>
            </a:pPr>
            <a:endParaRPr lang="en-US" sz="2000" dirty="0" smtClean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28C0376-9715-4BBA-B32E-D71E88397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649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29004" y="1573823"/>
            <a:ext cx="7776796" cy="3988777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de-AT" altLang="de-DE" dirty="0"/>
              <a:t>open </a:t>
            </a:r>
            <a:r>
              <a:rPr lang="de-AT" altLang="de-DE" dirty="0" err="1"/>
              <a:t>questions</a:t>
            </a:r>
            <a:endParaRPr lang="de-AT" altLang="de-DE" dirty="0"/>
          </a:p>
          <a:p>
            <a:pPr lvl="1">
              <a:lnSpc>
                <a:spcPct val="90000"/>
              </a:lnSpc>
            </a:pPr>
            <a:r>
              <a:rPr lang="de-AT" altLang="de-DE" dirty="0" err="1"/>
              <a:t>motives</a:t>
            </a:r>
            <a:r>
              <a:rPr lang="de-AT" altLang="de-DE" dirty="0"/>
              <a:t> </a:t>
            </a:r>
            <a:r>
              <a:rPr lang="de-AT" altLang="de-DE" dirty="0" err="1"/>
              <a:t>and</a:t>
            </a:r>
            <a:r>
              <a:rPr lang="de-AT" altLang="de-DE" dirty="0"/>
              <a:t> </a:t>
            </a:r>
            <a:r>
              <a:rPr lang="de-AT" altLang="de-DE" dirty="0" err="1"/>
              <a:t>incentives</a:t>
            </a:r>
            <a:r>
              <a:rPr lang="de-AT" altLang="de-DE" dirty="0"/>
              <a:t> </a:t>
            </a:r>
            <a:r>
              <a:rPr lang="de-AT" altLang="de-DE" dirty="0" err="1"/>
              <a:t>of</a:t>
            </a:r>
            <a:r>
              <a:rPr lang="de-AT" altLang="de-DE" dirty="0"/>
              <a:t> </a:t>
            </a:r>
            <a:r>
              <a:rPr lang="de-AT" altLang="de-DE" dirty="0" err="1"/>
              <a:t>firms</a:t>
            </a:r>
            <a:r>
              <a:rPr lang="de-AT" altLang="de-DE" dirty="0"/>
              <a:t> </a:t>
            </a:r>
            <a:r>
              <a:rPr lang="de-AT" altLang="de-DE" dirty="0" err="1"/>
              <a:t>for</a:t>
            </a:r>
            <a:r>
              <a:rPr lang="de-AT" altLang="de-DE" dirty="0"/>
              <a:t> </a:t>
            </a:r>
            <a:r>
              <a:rPr lang="de-AT" altLang="de-DE" dirty="0" err="1"/>
              <a:t>cooperation</a:t>
            </a:r>
            <a:endParaRPr lang="de-AT" altLang="de-DE" dirty="0"/>
          </a:p>
          <a:p>
            <a:pPr lvl="1">
              <a:lnSpc>
                <a:spcPct val="90000"/>
              </a:lnSpc>
            </a:pPr>
            <a:r>
              <a:rPr lang="de-AT" altLang="de-DE" dirty="0"/>
              <a:t>form </a:t>
            </a:r>
            <a:r>
              <a:rPr lang="de-AT" altLang="de-DE" dirty="0" err="1"/>
              <a:t>and</a:t>
            </a:r>
            <a:r>
              <a:rPr lang="de-AT" altLang="de-DE" dirty="0"/>
              <a:t> </a:t>
            </a:r>
            <a:r>
              <a:rPr lang="de-AT" altLang="de-DE" dirty="0" err="1"/>
              <a:t>content</a:t>
            </a:r>
            <a:r>
              <a:rPr lang="de-AT" altLang="de-DE" dirty="0"/>
              <a:t> </a:t>
            </a:r>
            <a:r>
              <a:rPr lang="de-AT" altLang="de-DE" dirty="0" err="1"/>
              <a:t>of</a:t>
            </a:r>
            <a:r>
              <a:rPr lang="de-AT" altLang="de-DE" dirty="0"/>
              <a:t> </a:t>
            </a:r>
            <a:r>
              <a:rPr lang="de-AT" altLang="de-DE" dirty="0" err="1"/>
              <a:t>interaction</a:t>
            </a:r>
            <a:endParaRPr lang="de-AT" altLang="de-DE" dirty="0"/>
          </a:p>
          <a:p>
            <a:pPr lvl="1">
              <a:lnSpc>
                <a:spcPct val="90000"/>
              </a:lnSpc>
            </a:pPr>
            <a:r>
              <a:rPr lang="de-AT" altLang="de-DE" dirty="0" err="1"/>
              <a:t>division</a:t>
            </a:r>
            <a:r>
              <a:rPr lang="de-AT" altLang="de-DE" dirty="0"/>
              <a:t> </a:t>
            </a:r>
            <a:r>
              <a:rPr lang="de-AT" altLang="de-DE" dirty="0" err="1"/>
              <a:t>of</a:t>
            </a:r>
            <a:r>
              <a:rPr lang="de-AT" altLang="de-DE" dirty="0"/>
              <a:t> </a:t>
            </a:r>
            <a:r>
              <a:rPr lang="de-AT" altLang="de-DE" dirty="0" err="1"/>
              <a:t>labour</a:t>
            </a:r>
            <a:r>
              <a:rPr lang="de-AT" altLang="de-DE" dirty="0"/>
              <a:t> vs. </a:t>
            </a:r>
            <a:r>
              <a:rPr lang="de-AT" altLang="de-DE" dirty="0" err="1"/>
              <a:t>knowledge</a:t>
            </a:r>
            <a:r>
              <a:rPr lang="de-AT" altLang="de-DE" dirty="0"/>
              <a:t> </a:t>
            </a:r>
            <a:r>
              <a:rPr lang="de-AT" altLang="de-DE" dirty="0" err="1"/>
              <a:t>sharing</a:t>
            </a:r>
            <a:endParaRPr lang="de-AT" altLang="de-DE" dirty="0"/>
          </a:p>
          <a:p>
            <a:pPr lvl="1">
              <a:lnSpc>
                <a:spcPct val="90000"/>
              </a:lnSpc>
            </a:pPr>
            <a:r>
              <a:rPr lang="de-AT" altLang="de-DE" dirty="0" err="1"/>
              <a:t>forms</a:t>
            </a:r>
            <a:r>
              <a:rPr lang="de-AT" altLang="de-DE" dirty="0"/>
              <a:t> </a:t>
            </a:r>
            <a:r>
              <a:rPr lang="de-AT" altLang="de-DE" dirty="0" err="1"/>
              <a:t>of</a:t>
            </a:r>
            <a:r>
              <a:rPr lang="de-AT" altLang="de-DE" dirty="0"/>
              <a:t> (</a:t>
            </a:r>
            <a:r>
              <a:rPr lang="de-AT" altLang="de-DE" dirty="0" err="1"/>
              <a:t>organizational</a:t>
            </a:r>
            <a:r>
              <a:rPr lang="de-AT" altLang="de-DE" dirty="0"/>
              <a:t>) </a:t>
            </a:r>
            <a:r>
              <a:rPr lang="de-AT" altLang="de-DE" dirty="0" err="1"/>
              <a:t>learning</a:t>
            </a:r>
            <a:r>
              <a:rPr lang="de-AT" altLang="de-DE" dirty="0"/>
              <a:t> </a:t>
            </a:r>
            <a:r>
              <a:rPr lang="de-AT" altLang="de-DE" dirty="0" err="1"/>
              <a:t>and</a:t>
            </a:r>
            <a:r>
              <a:rPr lang="de-AT" altLang="de-DE" dirty="0"/>
              <a:t> </a:t>
            </a:r>
            <a:r>
              <a:rPr lang="de-AT" altLang="de-DE" dirty="0" err="1"/>
              <a:t>knowledge</a:t>
            </a:r>
            <a:r>
              <a:rPr lang="de-AT" altLang="de-DE" dirty="0"/>
              <a:t> </a:t>
            </a:r>
            <a:r>
              <a:rPr lang="de-AT" altLang="de-DE" dirty="0" err="1"/>
              <a:t>exchange</a:t>
            </a:r>
            <a:endParaRPr lang="de-AT" altLang="de-DE" dirty="0"/>
          </a:p>
          <a:p>
            <a:pPr lvl="1">
              <a:lnSpc>
                <a:spcPct val="90000"/>
              </a:lnSpc>
            </a:pPr>
            <a:r>
              <a:rPr lang="de-AT" altLang="de-DE" dirty="0"/>
              <a:t>regional versus global </a:t>
            </a:r>
            <a:r>
              <a:rPr lang="de-AT" altLang="de-DE" dirty="0" err="1"/>
              <a:t>dimensions</a:t>
            </a:r>
            <a:r>
              <a:rPr lang="de-AT" altLang="de-DE" dirty="0"/>
              <a:t> </a:t>
            </a:r>
            <a:r>
              <a:rPr lang="de-AT" altLang="de-DE" dirty="0" err="1"/>
              <a:t>of</a:t>
            </a:r>
            <a:r>
              <a:rPr lang="de-AT" altLang="de-DE" dirty="0"/>
              <a:t> </a:t>
            </a:r>
            <a:r>
              <a:rPr lang="de-AT" altLang="de-DE" dirty="0" err="1"/>
              <a:t>interaction</a:t>
            </a:r>
            <a:endParaRPr lang="de-AT" altLang="de-DE" dirty="0"/>
          </a:p>
          <a:p>
            <a:pPr lvl="1">
              <a:lnSpc>
                <a:spcPct val="90000"/>
              </a:lnSpc>
            </a:pPr>
            <a:r>
              <a:rPr lang="de-AT" altLang="de-DE" dirty="0" err="1"/>
              <a:t>diffusion</a:t>
            </a:r>
            <a:r>
              <a:rPr lang="de-AT" altLang="de-DE" dirty="0"/>
              <a:t> </a:t>
            </a:r>
            <a:r>
              <a:rPr lang="de-AT" altLang="de-DE" dirty="0" err="1"/>
              <a:t>of</a:t>
            </a:r>
            <a:r>
              <a:rPr lang="de-AT" altLang="de-DE" dirty="0"/>
              <a:t> </a:t>
            </a:r>
            <a:r>
              <a:rPr lang="de-AT" altLang="de-DE" dirty="0" err="1"/>
              <a:t>knowledge</a:t>
            </a:r>
            <a:r>
              <a:rPr lang="de-AT" altLang="de-DE" dirty="0"/>
              <a:t> </a:t>
            </a:r>
            <a:r>
              <a:rPr lang="de-AT" altLang="de-DE" dirty="0" err="1" smtClean="0"/>
              <a:t>and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organization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of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learning</a:t>
            </a:r>
            <a:r>
              <a:rPr lang="de-AT" altLang="de-DE" dirty="0" smtClean="0"/>
              <a:t> – </a:t>
            </a:r>
            <a:r>
              <a:rPr lang="de-AT" altLang="de-DE" dirty="0" err="1"/>
              <a:t>collective</a:t>
            </a:r>
            <a:r>
              <a:rPr lang="de-AT" altLang="de-DE" dirty="0"/>
              <a:t> </a:t>
            </a:r>
            <a:r>
              <a:rPr lang="de-AT" altLang="de-DE" dirty="0" err="1"/>
              <a:t>or</a:t>
            </a:r>
            <a:r>
              <a:rPr lang="de-AT" altLang="de-DE" dirty="0"/>
              <a:t> </a:t>
            </a:r>
            <a:r>
              <a:rPr lang="de-AT" altLang="de-DE" dirty="0" err="1"/>
              <a:t>selective</a:t>
            </a:r>
            <a:r>
              <a:rPr lang="de-AT" altLang="de-DE" dirty="0"/>
              <a:t> / </a:t>
            </a:r>
            <a:r>
              <a:rPr lang="de-AT" altLang="de-DE" dirty="0" err="1" smtClean="0"/>
              <a:t>structured</a:t>
            </a:r>
            <a:r>
              <a:rPr lang="de-AT" altLang="de-DE" dirty="0" smtClean="0"/>
              <a:t>, informal </a:t>
            </a:r>
            <a:r>
              <a:rPr lang="de-AT" altLang="de-DE" dirty="0" err="1" smtClean="0"/>
              <a:t>of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participative</a:t>
            </a:r>
            <a:endParaRPr lang="de-AT" altLang="de-DE" sz="1662" dirty="0">
              <a:solidFill>
                <a:schemeClr val="bg2"/>
              </a:solidFill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66D5342A-E7DF-4AA9-AA46-1C571755A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/>
          <a:lstStyle/>
          <a:p>
            <a:r>
              <a:rPr lang="en-GB" dirty="0" smtClean="0"/>
              <a:t>Knowledge sharing and organizational learning of firms in networks and clusters</a:t>
            </a:r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6F8C712-A025-4D0B-9E67-771572EF4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86800" y="13716"/>
            <a:ext cx="381000" cy="329184"/>
          </a:xfrm>
        </p:spPr>
        <p:txBody>
          <a:bodyPr/>
          <a:lstStyle/>
          <a:p>
            <a:fld id="{E15DCF9A-D0B6-4165-90C4-F88717F7FD0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838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29004" y="1573823"/>
            <a:ext cx="7776796" cy="5055577"/>
          </a:xfrm>
          <a:noFill/>
          <a:ln/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de-AT" altLang="de-DE" dirty="0" err="1" smtClean="0"/>
              <a:t>Theoretical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aspects</a:t>
            </a:r>
            <a:endParaRPr lang="de-AT" altLang="de-DE" dirty="0" smtClean="0"/>
          </a:p>
          <a:p>
            <a:pPr lvl="1">
              <a:lnSpc>
                <a:spcPct val="90000"/>
              </a:lnSpc>
            </a:pPr>
            <a:r>
              <a:rPr lang="de-AT" altLang="de-DE" dirty="0" smtClean="0"/>
              <a:t>Networking </a:t>
            </a:r>
            <a:r>
              <a:rPr lang="de-AT" altLang="de-DE" dirty="0" err="1" smtClean="0"/>
              <a:t>as</a:t>
            </a:r>
            <a:r>
              <a:rPr lang="de-AT" altLang="de-DE" dirty="0"/>
              <a:t> </a:t>
            </a:r>
            <a:r>
              <a:rPr lang="de-AT" altLang="de-DE" dirty="0" smtClean="0"/>
              <a:t>an </a:t>
            </a:r>
            <a:r>
              <a:rPr lang="de-AT" altLang="de-DE" dirty="0" err="1" smtClean="0"/>
              <a:t>important</a:t>
            </a:r>
            <a:r>
              <a:rPr lang="de-AT" altLang="de-DE" dirty="0" smtClean="0"/>
              <a:t> form </a:t>
            </a:r>
            <a:r>
              <a:rPr lang="de-AT" altLang="de-DE" dirty="0" err="1" smtClean="0"/>
              <a:t>of</a:t>
            </a:r>
            <a:r>
              <a:rPr lang="de-AT" altLang="de-DE" dirty="0" smtClean="0"/>
              <a:t> innovative </a:t>
            </a:r>
            <a:r>
              <a:rPr lang="de-AT" altLang="de-DE" dirty="0" err="1" smtClean="0"/>
              <a:t>activity</a:t>
            </a:r>
            <a:r>
              <a:rPr lang="de-AT" altLang="de-DE" dirty="0" smtClean="0"/>
              <a:t/>
            </a:r>
            <a:br>
              <a:rPr lang="de-AT" altLang="de-DE" dirty="0" smtClean="0"/>
            </a:br>
            <a:r>
              <a:rPr lang="de-AT" altLang="de-DE" dirty="0" err="1" smtClean="0"/>
              <a:t>for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regions</a:t>
            </a:r>
            <a:r>
              <a:rPr lang="de-AT" altLang="de-DE" dirty="0" smtClean="0"/>
              <a:t>, </a:t>
            </a:r>
            <a:r>
              <a:rPr lang="de-AT" altLang="de-DE" dirty="0" err="1" smtClean="0"/>
              <a:t>for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strategic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management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and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industrial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dynamic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approaches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to</a:t>
            </a:r>
            <a:r>
              <a:rPr lang="de-AT" altLang="de-DE" dirty="0" smtClean="0"/>
              <a:t> inter-firm </a:t>
            </a:r>
            <a:r>
              <a:rPr lang="de-AT" altLang="de-DE" dirty="0" err="1" smtClean="0"/>
              <a:t>cooperation</a:t>
            </a:r>
            <a:endParaRPr lang="de-AT" altLang="de-DE" dirty="0" smtClean="0"/>
          </a:p>
          <a:p>
            <a:pPr lvl="1">
              <a:lnSpc>
                <a:spcPct val="90000"/>
              </a:lnSpc>
            </a:pPr>
            <a:r>
              <a:rPr lang="de-AT" altLang="de-DE" dirty="0" smtClean="0"/>
              <a:t>In </a:t>
            </a:r>
            <a:r>
              <a:rPr lang="de-AT" altLang="de-DE" dirty="0" err="1" smtClean="0"/>
              <a:t>need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of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specific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guiding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and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coordinating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institutions</a:t>
            </a:r>
            <a:r>
              <a:rPr lang="de-AT" altLang="de-DE" dirty="0" smtClean="0"/>
              <a:t> – not </a:t>
            </a:r>
            <a:r>
              <a:rPr lang="de-AT" altLang="de-DE" dirty="0" err="1" smtClean="0"/>
              <a:t>only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markets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as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soon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as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knowledge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is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involved</a:t>
            </a:r>
            <a:endParaRPr lang="de-AT" altLang="de-DE" dirty="0" smtClean="0"/>
          </a:p>
          <a:p>
            <a:pPr lvl="1">
              <a:lnSpc>
                <a:spcPct val="90000"/>
              </a:lnSpc>
            </a:pPr>
            <a:r>
              <a:rPr lang="de-AT" altLang="de-DE" dirty="0" smtClean="0"/>
              <a:t>Clusters </a:t>
            </a:r>
            <a:r>
              <a:rPr lang="de-AT" altLang="de-DE" dirty="0" err="1" smtClean="0"/>
              <a:t>and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networks</a:t>
            </a:r>
            <a:r>
              <a:rPr lang="de-AT" altLang="de-DE" dirty="0" smtClean="0"/>
              <a:t> </a:t>
            </a:r>
            <a:r>
              <a:rPr lang="de-AT" altLang="de-DE" dirty="0" err="1"/>
              <a:t>a</a:t>
            </a:r>
            <a:r>
              <a:rPr lang="de-AT" altLang="de-DE" dirty="0" err="1" smtClean="0"/>
              <a:t>s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coordinating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institutions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providing</a:t>
            </a:r>
            <a:r>
              <a:rPr lang="de-AT" altLang="de-DE" dirty="0" smtClean="0"/>
              <a:t> a </a:t>
            </a:r>
            <a:r>
              <a:rPr lang="de-AT" altLang="de-DE" dirty="0" err="1" smtClean="0"/>
              <a:t>cognitive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framework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for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transforming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information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into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useful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knowledge</a:t>
            </a:r>
            <a:endParaRPr lang="de-AT" altLang="de-DE" dirty="0" smtClean="0"/>
          </a:p>
          <a:p>
            <a:pPr lvl="1">
              <a:lnSpc>
                <a:spcPct val="90000"/>
              </a:lnSpc>
            </a:pPr>
            <a:r>
              <a:rPr lang="de-AT" altLang="de-DE" dirty="0" err="1" smtClean="0"/>
              <a:t>Dimensions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of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knowledge</a:t>
            </a:r>
            <a:endParaRPr lang="de-AT" altLang="de-DE" dirty="0" smtClean="0"/>
          </a:p>
          <a:p>
            <a:pPr lvl="1">
              <a:lnSpc>
                <a:spcPct val="90000"/>
              </a:lnSpc>
            </a:pPr>
            <a:endParaRPr lang="de-AT" altLang="de-DE" dirty="0"/>
          </a:p>
          <a:p>
            <a:pPr lvl="1">
              <a:lnSpc>
                <a:spcPct val="90000"/>
              </a:lnSpc>
            </a:pPr>
            <a:endParaRPr lang="de-AT" altLang="de-DE" dirty="0" smtClean="0"/>
          </a:p>
          <a:p>
            <a:pPr lvl="1">
              <a:lnSpc>
                <a:spcPct val="90000"/>
              </a:lnSpc>
            </a:pPr>
            <a:endParaRPr lang="de-AT" altLang="de-DE" dirty="0" smtClean="0"/>
          </a:p>
          <a:p>
            <a:pPr lvl="1">
              <a:lnSpc>
                <a:spcPct val="90000"/>
              </a:lnSpc>
            </a:pPr>
            <a:endParaRPr lang="de-AT" altLang="de-DE" dirty="0"/>
          </a:p>
          <a:p>
            <a:pPr lvl="1">
              <a:lnSpc>
                <a:spcPct val="90000"/>
              </a:lnSpc>
            </a:pPr>
            <a:endParaRPr lang="de-AT" altLang="de-DE" dirty="0"/>
          </a:p>
          <a:p>
            <a:pPr lvl="1">
              <a:lnSpc>
                <a:spcPct val="90000"/>
              </a:lnSpc>
            </a:pPr>
            <a:endParaRPr lang="de-AT" altLang="de-DE" dirty="0" smtClean="0"/>
          </a:p>
          <a:p>
            <a:pPr lvl="1">
              <a:lnSpc>
                <a:spcPct val="90000"/>
              </a:lnSpc>
            </a:pPr>
            <a:r>
              <a:rPr lang="de-AT" altLang="de-DE" dirty="0" smtClean="0"/>
              <a:t>Large </a:t>
            </a:r>
            <a:r>
              <a:rPr lang="de-AT" altLang="de-DE" dirty="0" err="1" smtClean="0"/>
              <a:t>heterogenity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between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sectors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and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industries</a:t>
            </a:r>
            <a:r>
              <a:rPr lang="de-AT" altLang="de-DE" dirty="0" smtClean="0"/>
              <a:t> in </a:t>
            </a:r>
            <a:r>
              <a:rPr lang="de-AT" altLang="de-DE" dirty="0" err="1" smtClean="0"/>
              <a:t>terms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of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knowledge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and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transformation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into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innovations</a:t>
            </a:r>
            <a:r>
              <a:rPr lang="de-AT" altLang="de-DE" dirty="0" smtClean="0"/>
              <a:t> </a:t>
            </a:r>
          </a:p>
          <a:p>
            <a:pPr>
              <a:lnSpc>
                <a:spcPct val="90000"/>
              </a:lnSpc>
            </a:pPr>
            <a:endParaRPr lang="de-AT" altLang="de-DE" sz="1662" dirty="0">
              <a:solidFill>
                <a:schemeClr val="bg2"/>
              </a:solidFill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66D5342A-E7DF-4AA9-AA46-1C571755A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/>
          <a:lstStyle/>
          <a:p>
            <a:r>
              <a:rPr lang="en-GB" dirty="0"/>
              <a:t>Knowledge sharing and organizational learning of firms in networks and clusters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8527" y="4572000"/>
            <a:ext cx="4857750" cy="1009650"/>
          </a:xfrm>
          <a:prstGeom prst="rect">
            <a:avLst/>
          </a:prstGeom>
        </p:spPr>
      </p:pic>
      <p:sp>
        <p:nvSpPr>
          <p:cNvPr id="5" name="Foliennummernplatzhalter 3">
            <a:extLst>
              <a:ext uri="{FF2B5EF4-FFF2-40B4-BE49-F238E27FC236}">
                <a16:creationId xmlns:a16="http://schemas.microsoft.com/office/drawing/2014/main" id="{F6F8C712-A025-4D0B-9E67-771572EF4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86800" y="13716"/>
            <a:ext cx="381000" cy="329184"/>
          </a:xfrm>
        </p:spPr>
        <p:txBody>
          <a:bodyPr/>
          <a:lstStyle/>
          <a:p>
            <a:fld id="{763A80FF-426C-45E3-87C8-F97573697E8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36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29004" y="1573823"/>
            <a:ext cx="7776796" cy="5055577"/>
          </a:xfrm>
          <a:noFill/>
          <a:ln/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</a:pPr>
            <a:r>
              <a:rPr lang="de-AT" altLang="de-DE" sz="2400" dirty="0" err="1"/>
              <a:t>Process</a:t>
            </a:r>
            <a:r>
              <a:rPr lang="de-AT" altLang="de-DE" sz="2400" dirty="0"/>
              <a:t> </a:t>
            </a:r>
            <a:r>
              <a:rPr lang="de-AT" altLang="de-DE" sz="2400" dirty="0" err="1"/>
              <a:t>of</a:t>
            </a:r>
            <a:r>
              <a:rPr lang="de-AT" altLang="de-DE" sz="2400" dirty="0"/>
              <a:t> </a:t>
            </a:r>
            <a:r>
              <a:rPr lang="de-AT" altLang="de-DE" sz="2400" dirty="0" err="1"/>
              <a:t>information</a:t>
            </a:r>
            <a:r>
              <a:rPr lang="de-AT" altLang="de-DE" sz="2400" dirty="0"/>
              <a:t> </a:t>
            </a:r>
            <a:r>
              <a:rPr lang="de-AT" altLang="de-DE" sz="2400" dirty="0" err="1"/>
              <a:t>based</a:t>
            </a:r>
            <a:r>
              <a:rPr lang="de-AT" altLang="de-DE" sz="2400" dirty="0"/>
              <a:t> on </a:t>
            </a:r>
            <a:r>
              <a:rPr lang="de-AT" altLang="de-DE" sz="2400" dirty="0" err="1"/>
              <a:t>division</a:t>
            </a:r>
            <a:r>
              <a:rPr lang="de-AT" altLang="de-DE" sz="2400" dirty="0"/>
              <a:t> </a:t>
            </a:r>
            <a:r>
              <a:rPr lang="de-AT" altLang="de-DE" sz="2400" dirty="0" err="1"/>
              <a:t>of</a:t>
            </a:r>
            <a:r>
              <a:rPr lang="de-AT" altLang="de-DE" sz="2400" dirty="0"/>
              <a:t> </a:t>
            </a:r>
            <a:r>
              <a:rPr lang="de-AT" altLang="de-DE" sz="2400" dirty="0" err="1" smtClean="0"/>
              <a:t>labor</a:t>
            </a:r>
            <a:r>
              <a:rPr lang="de-AT" altLang="de-DE" sz="2400" dirty="0" smtClean="0"/>
              <a:t/>
            </a:r>
            <a:br>
              <a:rPr lang="de-AT" altLang="de-DE" sz="2400" dirty="0" smtClean="0"/>
            </a:br>
            <a:r>
              <a:rPr lang="de-AT" altLang="de-DE" sz="2400" dirty="0" smtClean="0"/>
              <a:t>A. Smith: </a:t>
            </a:r>
            <a:r>
              <a:rPr lang="de-AT" altLang="de-DE" sz="2400" dirty="0" err="1" smtClean="0"/>
              <a:t>social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nature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of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innovation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process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requires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framework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to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connect</a:t>
            </a:r>
            <a:r>
              <a:rPr lang="de-AT" altLang="de-DE" sz="2400" dirty="0" smtClean="0"/>
              <a:t> different </a:t>
            </a:r>
            <a:r>
              <a:rPr lang="de-AT" altLang="de-DE" sz="2400" dirty="0" err="1" smtClean="0"/>
              <a:t>agents</a:t>
            </a:r>
            <a:endParaRPr lang="de-AT" altLang="de-DE" sz="2400" dirty="0" smtClean="0"/>
          </a:p>
          <a:p>
            <a:pPr lvl="1">
              <a:lnSpc>
                <a:spcPct val="90000"/>
              </a:lnSpc>
            </a:pPr>
            <a:r>
              <a:rPr lang="de-AT" altLang="de-DE" sz="2400" dirty="0" smtClean="0"/>
              <a:t>Knowledge </a:t>
            </a:r>
            <a:r>
              <a:rPr lang="de-AT" altLang="de-DE" sz="2400" dirty="0" err="1" smtClean="0"/>
              <a:t>and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skills</a:t>
            </a:r>
            <a:r>
              <a:rPr lang="de-AT" altLang="de-DE" sz="2400" dirty="0" smtClean="0"/>
              <a:t>: </a:t>
            </a:r>
            <a:r>
              <a:rPr lang="de-AT" altLang="de-DE" sz="2400" dirty="0" err="1" smtClean="0"/>
              <a:t>connectivity</a:t>
            </a:r>
            <a:r>
              <a:rPr lang="de-AT" altLang="de-DE" sz="2400" dirty="0" smtClean="0"/>
              <a:t> in </a:t>
            </a:r>
            <a:r>
              <a:rPr lang="de-AT" altLang="de-DE" sz="2400" dirty="0" err="1" smtClean="0"/>
              <a:t>need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of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specific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institutional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arrangements</a:t>
            </a:r>
            <a:endParaRPr lang="de-AT" altLang="de-DE" sz="2400" dirty="0" smtClean="0"/>
          </a:p>
          <a:p>
            <a:pPr lvl="1">
              <a:lnSpc>
                <a:spcPct val="90000"/>
              </a:lnSpc>
            </a:pPr>
            <a:r>
              <a:rPr lang="de-AT" altLang="de-DE" sz="2400" dirty="0" smtClean="0"/>
              <a:t>New </a:t>
            </a:r>
            <a:r>
              <a:rPr lang="de-AT" altLang="de-DE" sz="2400" dirty="0" err="1" smtClean="0"/>
              <a:t>Institutional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economics</a:t>
            </a:r>
            <a:r>
              <a:rPr lang="de-AT" altLang="de-DE" sz="2400" dirty="0" smtClean="0"/>
              <a:t/>
            </a:r>
            <a:br>
              <a:rPr lang="de-AT" altLang="de-DE" sz="2400" dirty="0" smtClean="0"/>
            </a:br>
            <a:r>
              <a:rPr lang="de-AT" altLang="de-DE" sz="2400" dirty="0" err="1" smtClean="0"/>
              <a:t>character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of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interaction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changes</a:t>
            </a:r>
            <a:r>
              <a:rPr lang="de-AT" altLang="de-DE" sz="2400" dirty="0" smtClean="0"/>
              <a:t> in form </a:t>
            </a:r>
            <a:r>
              <a:rPr lang="de-AT" altLang="de-DE" sz="2400" dirty="0" err="1" smtClean="0"/>
              <a:t>and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impact</a:t>
            </a:r>
            <a:r>
              <a:rPr lang="de-AT" altLang="de-DE" sz="2400" dirty="0" smtClean="0"/>
              <a:t/>
            </a:r>
            <a:br>
              <a:rPr lang="de-AT" altLang="de-DE" sz="2400" dirty="0" smtClean="0"/>
            </a:br>
            <a:r>
              <a:rPr lang="de-AT" altLang="de-DE" sz="2400" dirty="0" err="1" smtClean="0"/>
              <a:t>division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of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labor</a:t>
            </a:r>
            <a:r>
              <a:rPr lang="de-AT" altLang="de-DE" sz="2400" dirty="0" smtClean="0"/>
              <a:t>: </a:t>
            </a:r>
            <a:r>
              <a:rPr lang="de-AT" altLang="de-DE" sz="2400" dirty="0" err="1" smtClean="0"/>
              <a:t>goods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and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services</a:t>
            </a:r>
            <a:r>
              <a:rPr lang="de-AT" altLang="de-DE" sz="2400" dirty="0" smtClean="0"/>
              <a:t> – </a:t>
            </a:r>
            <a:r>
              <a:rPr lang="de-AT" altLang="de-DE" sz="2400" dirty="0" err="1" smtClean="0"/>
              <a:t>competition</a:t>
            </a:r>
            <a:r>
              <a:rPr lang="de-AT" altLang="de-DE" sz="2400" dirty="0" smtClean="0"/>
              <a:t/>
            </a:r>
            <a:br>
              <a:rPr lang="de-AT" altLang="de-DE" sz="2400" dirty="0" smtClean="0"/>
            </a:br>
            <a:r>
              <a:rPr lang="de-AT" altLang="de-DE" sz="2400" dirty="0" err="1" smtClean="0"/>
              <a:t>knowledge</a:t>
            </a:r>
            <a:r>
              <a:rPr lang="de-AT" altLang="de-DE" sz="2400" dirty="0" smtClean="0"/>
              <a:t> </a:t>
            </a:r>
            <a:r>
              <a:rPr lang="de-AT" altLang="de-DE" sz="2400" dirty="0" err="1"/>
              <a:t>s</a:t>
            </a:r>
            <a:r>
              <a:rPr lang="de-AT" altLang="de-DE" sz="2400" dirty="0" err="1" smtClean="0"/>
              <a:t>haring</a:t>
            </a:r>
            <a:r>
              <a:rPr lang="de-AT" altLang="de-DE" sz="2400" dirty="0" smtClean="0"/>
              <a:t>: </a:t>
            </a:r>
            <a:r>
              <a:rPr lang="de-AT" altLang="de-DE" sz="2400" dirty="0" err="1" smtClean="0"/>
              <a:t>knowledge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and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skills</a:t>
            </a:r>
            <a:r>
              <a:rPr lang="de-AT" altLang="de-DE" sz="2400" dirty="0" smtClean="0"/>
              <a:t> – </a:t>
            </a:r>
            <a:r>
              <a:rPr lang="de-AT" altLang="de-DE" sz="2400" dirty="0" err="1" smtClean="0"/>
              <a:t>cooperation</a:t>
            </a:r>
            <a:r>
              <a:rPr lang="de-AT" altLang="de-DE" sz="2400" dirty="0" smtClean="0"/>
              <a:t> </a:t>
            </a:r>
            <a:br>
              <a:rPr lang="de-AT" altLang="de-DE" sz="2400" dirty="0" smtClean="0"/>
            </a:br>
            <a:r>
              <a:rPr lang="de-AT" altLang="de-DE" sz="2400" dirty="0" err="1" smtClean="0"/>
              <a:t>institutional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consequence</a:t>
            </a:r>
            <a:r>
              <a:rPr lang="de-AT" altLang="de-DE" sz="2400" dirty="0" smtClean="0"/>
              <a:t>: </a:t>
            </a:r>
            <a:r>
              <a:rPr lang="de-AT" altLang="de-DE" sz="2400" dirty="0" err="1" smtClean="0"/>
              <a:t>cooperation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is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basic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institution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of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the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process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of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the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division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of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knowledge</a:t>
            </a:r>
            <a:endParaRPr lang="de-AT" altLang="de-DE" sz="2400" dirty="0" smtClean="0"/>
          </a:p>
          <a:p>
            <a:pPr lvl="1">
              <a:lnSpc>
                <a:spcPct val="90000"/>
              </a:lnSpc>
            </a:pPr>
            <a:r>
              <a:rPr lang="de-AT" altLang="de-DE" sz="2400" dirty="0" smtClean="0"/>
              <a:t>Individual – </a:t>
            </a:r>
            <a:r>
              <a:rPr lang="de-AT" altLang="de-DE" sz="2400" dirty="0" err="1" smtClean="0"/>
              <a:t>organizational</a:t>
            </a:r>
            <a:r>
              <a:rPr lang="de-AT" altLang="de-DE" sz="2400" dirty="0" smtClean="0"/>
              <a:t> </a:t>
            </a:r>
            <a:r>
              <a:rPr lang="de-AT" altLang="de-DE" sz="2400" dirty="0" err="1" smtClean="0"/>
              <a:t>learning</a:t>
            </a:r>
            <a:endParaRPr lang="de-AT" altLang="de-DE" sz="2400" dirty="0"/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66D5342A-E7DF-4AA9-AA46-1C571755A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/>
          <a:lstStyle/>
          <a:p>
            <a:r>
              <a:rPr lang="en-GB" dirty="0"/>
              <a:t>Knowledge sharing and organizational learning of firms in networks and clusters</a:t>
            </a:r>
          </a:p>
        </p:txBody>
      </p:sp>
      <p:sp>
        <p:nvSpPr>
          <p:cNvPr id="5" name="Foliennummernplatzhalter 3">
            <a:extLst>
              <a:ext uri="{FF2B5EF4-FFF2-40B4-BE49-F238E27FC236}">
                <a16:creationId xmlns:a16="http://schemas.microsoft.com/office/drawing/2014/main" id="{F6F8C712-A025-4D0B-9E67-771572EF4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86800" y="13716"/>
            <a:ext cx="381000" cy="329184"/>
          </a:xfrm>
        </p:spPr>
        <p:txBody>
          <a:bodyPr/>
          <a:lstStyle/>
          <a:p>
            <a:fld id="{1B6F7ED9-6AFE-4848-92F2-AB2CC3222D8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014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How</a:t>
            </a:r>
            <a:r>
              <a:rPr lang="de-AT" dirty="0" smtClean="0"/>
              <a:t> Do Clusters </a:t>
            </a:r>
            <a:r>
              <a:rPr lang="de-AT" dirty="0" err="1" smtClean="0"/>
              <a:t>Cooperate</a:t>
            </a:r>
            <a:r>
              <a:rPr lang="de-AT" dirty="0" smtClean="0"/>
              <a:t> </a:t>
            </a:r>
            <a:r>
              <a:rPr lang="de-AT" dirty="0" err="1" smtClean="0"/>
              <a:t>and</a:t>
            </a:r>
            <a:r>
              <a:rPr lang="de-AT" dirty="0" smtClean="0"/>
              <a:t> </a:t>
            </a:r>
            <a:r>
              <a:rPr lang="de-AT" dirty="0" err="1" smtClean="0"/>
              <a:t>Learn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Clusters </a:t>
            </a:r>
            <a:r>
              <a:rPr lang="de-AT" dirty="0" err="1" smtClean="0"/>
              <a:t>as</a:t>
            </a:r>
            <a:r>
              <a:rPr lang="de-AT" dirty="0" smtClean="0"/>
              <a:t> </a:t>
            </a:r>
            <a:r>
              <a:rPr lang="de-AT" dirty="0" err="1" smtClean="0"/>
              <a:t>institutions</a:t>
            </a:r>
            <a:r>
              <a:rPr lang="de-AT" dirty="0" smtClean="0"/>
              <a:t> </a:t>
            </a:r>
            <a:r>
              <a:rPr lang="de-AT" dirty="0" err="1" smtClean="0"/>
              <a:t>that</a:t>
            </a:r>
            <a:r>
              <a:rPr lang="de-AT" dirty="0" smtClean="0"/>
              <a:t> </a:t>
            </a:r>
            <a:r>
              <a:rPr lang="de-AT" dirty="0" err="1" smtClean="0"/>
              <a:t>raise</a:t>
            </a:r>
            <a:r>
              <a:rPr lang="de-AT" dirty="0" smtClean="0"/>
              <a:t> </a:t>
            </a:r>
            <a:r>
              <a:rPr lang="de-AT" dirty="0" err="1" smtClean="0"/>
              <a:t>the</a:t>
            </a:r>
            <a:r>
              <a:rPr lang="de-AT" dirty="0" smtClean="0"/>
              <a:t> </a:t>
            </a:r>
            <a:r>
              <a:rPr lang="de-AT" dirty="0" err="1" smtClean="0"/>
              <a:t>efficiency</a:t>
            </a:r>
            <a:r>
              <a:rPr lang="de-AT" dirty="0" smtClean="0"/>
              <a:t>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knowledge</a:t>
            </a:r>
            <a:r>
              <a:rPr lang="de-AT" dirty="0" smtClean="0"/>
              <a:t> </a:t>
            </a:r>
            <a:r>
              <a:rPr lang="de-AT" dirty="0" err="1" smtClean="0"/>
              <a:t>exchange</a:t>
            </a:r>
            <a:endParaRPr lang="de-AT" dirty="0" smtClean="0"/>
          </a:p>
          <a:p>
            <a:r>
              <a:rPr lang="de-AT" dirty="0" smtClean="0"/>
              <a:t>Material </a:t>
            </a:r>
            <a:r>
              <a:rPr lang="de-AT" dirty="0" err="1" smtClean="0"/>
              <a:t>and</a:t>
            </a:r>
            <a:r>
              <a:rPr lang="de-AT" dirty="0" smtClean="0"/>
              <a:t> </a:t>
            </a:r>
            <a:r>
              <a:rPr lang="de-AT" dirty="0" err="1" smtClean="0"/>
              <a:t>immaterial</a:t>
            </a:r>
            <a:r>
              <a:rPr lang="de-AT" dirty="0" smtClean="0"/>
              <a:t> </a:t>
            </a:r>
            <a:r>
              <a:rPr lang="de-AT" dirty="0" err="1" smtClean="0"/>
              <a:t>dimensions</a:t>
            </a:r>
            <a:endParaRPr lang="de-AT" dirty="0" smtClean="0"/>
          </a:p>
          <a:p>
            <a:r>
              <a:rPr lang="en-US" dirty="0"/>
              <a:t>Material: firms are linked to one another in a value-adding production </a:t>
            </a:r>
            <a:r>
              <a:rPr lang="en-US" dirty="0" smtClean="0"/>
              <a:t>chain</a:t>
            </a:r>
          </a:p>
          <a:p>
            <a:pPr lvl="1"/>
            <a:r>
              <a:rPr lang="en-US" dirty="0" err="1"/>
              <a:t>meso</a:t>
            </a:r>
            <a:r>
              <a:rPr lang="en-US" dirty="0"/>
              <a:t>-level analysis via regional </a:t>
            </a:r>
            <a:r>
              <a:rPr lang="en-US" dirty="0" smtClean="0"/>
              <a:t>input-output-model</a:t>
            </a:r>
          </a:p>
          <a:p>
            <a:r>
              <a:rPr lang="en-US" dirty="0"/>
              <a:t>Immaterial: learning and knowledge exchange </a:t>
            </a:r>
            <a:endParaRPr lang="en-US" dirty="0" smtClean="0"/>
          </a:p>
          <a:p>
            <a:pPr lvl="1"/>
            <a:r>
              <a:rPr lang="en-US" dirty="0" smtClean="0"/>
              <a:t>micro-perspective</a:t>
            </a:r>
          </a:p>
          <a:p>
            <a:r>
              <a:rPr lang="en-US" dirty="0"/>
              <a:t>Socio-psychological theories of organizational </a:t>
            </a:r>
            <a:r>
              <a:rPr lang="en-US" dirty="0" smtClean="0"/>
              <a:t>learning</a:t>
            </a:r>
          </a:p>
          <a:p>
            <a:pPr lvl="1"/>
            <a:r>
              <a:rPr lang="en-US" dirty="0" smtClean="0"/>
              <a:t>learning </a:t>
            </a:r>
            <a:r>
              <a:rPr lang="en-US" dirty="0"/>
              <a:t>no black box, but as a transparent process of knowledge </a:t>
            </a:r>
            <a:r>
              <a:rPr lang="en-US" dirty="0" smtClean="0"/>
              <a:t>creation</a:t>
            </a:r>
          </a:p>
          <a:p>
            <a:r>
              <a:rPr lang="en-US" dirty="0"/>
              <a:t>Operationalization of specific learning systems</a:t>
            </a:r>
            <a:endParaRPr lang="de-AT" dirty="0"/>
          </a:p>
          <a:p>
            <a:pPr marL="0" indent="0">
              <a:buNone/>
            </a:pPr>
            <a:endParaRPr lang="de-AT" dirty="0"/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50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sign1">
  <a:themeElements>
    <a:clrScheme name="Stro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larhei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1878</Words>
  <Application>Microsoft Office PowerPoint</Application>
  <PresentationFormat>Bildschirmpräsentation (4:3)</PresentationFormat>
  <Paragraphs>392</Paragraphs>
  <Slides>24</Slides>
  <Notes>3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31" baseType="lpstr">
      <vt:lpstr>Arial</vt:lpstr>
      <vt:lpstr>Calibri</vt:lpstr>
      <vt:lpstr>Courier New</vt:lpstr>
      <vt:lpstr>Times New Roman</vt:lpstr>
      <vt:lpstr>Wingdings 3</vt:lpstr>
      <vt:lpstr>Design1</vt:lpstr>
      <vt:lpstr>Diagramm</vt:lpstr>
      <vt:lpstr>Entrepreneurship, knowledge Management, Creativity of cooperative learning of firms and  the magic of creativity</vt:lpstr>
      <vt:lpstr>Outline</vt:lpstr>
      <vt:lpstr>Who is an entrepreneur?</vt:lpstr>
      <vt:lpstr>Features and Characteristics of Entrepreneurship</vt:lpstr>
      <vt:lpstr>Knowledge sharing and organizational learning of firms in networks and clusters</vt:lpstr>
      <vt:lpstr>Knowledge sharing and organizational learning of firms in networks and clusters</vt:lpstr>
      <vt:lpstr>Knowledge sharing and organizational learning of firms in networks and clusters</vt:lpstr>
      <vt:lpstr>Knowledge sharing and organizational learning of firms in networks and clusters</vt:lpstr>
      <vt:lpstr>How Do Clusters Cooperate and Learn</vt:lpstr>
      <vt:lpstr>Clusters as Learning Organizations</vt:lpstr>
      <vt:lpstr>Clusters as Learning Organizations II</vt:lpstr>
      <vt:lpstr>Empirical Results</vt:lpstr>
      <vt:lpstr>Empirical results: Learning orientation of the clusters</vt:lpstr>
      <vt:lpstr>Empirical results III</vt:lpstr>
      <vt:lpstr>Conclusion and Interpretation</vt:lpstr>
      <vt:lpstr>Creativity as a challenge for firms </vt:lpstr>
      <vt:lpstr>Creativity ?</vt:lpstr>
      <vt:lpstr>From cultural to creative industries to a creative class</vt:lpstr>
      <vt:lpstr>From cultural to creative industries to a creative class</vt:lpstr>
      <vt:lpstr>CREATIVITY AS A CONTINUUM</vt:lpstr>
      <vt:lpstr>A TENTATIVE APPROACH OF OPERATIONALIZATION</vt:lpstr>
      <vt:lpstr>A TENTATIVE APPROACH OF OPERATIONALIZATION</vt:lpstr>
      <vt:lpstr>CONCLUSIONS AND OPTIONS CHALLENGES FOR RESEARCH AND POLICY</vt:lpstr>
      <vt:lpstr>Further Reading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Johnn</dc:creator>
  <cp:lastModifiedBy>Steiner, Michael (michael.steiner@uni-graz.at)</cp:lastModifiedBy>
  <cp:revision>326</cp:revision>
  <cp:lastPrinted>2017-11-21T11:56:10Z</cp:lastPrinted>
  <dcterms:created xsi:type="dcterms:W3CDTF">2006-08-16T00:00:00Z</dcterms:created>
  <dcterms:modified xsi:type="dcterms:W3CDTF">2019-05-06T09:19:46Z</dcterms:modified>
</cp:coreProperties>
</file>