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7"/>
  </p:notesMasterIdLst>
  <p:sldIdLst>
    <p:sldId id="256" r:id="rId2"/>
    <p:sldId id="257" r:id="rId3"/>
    <p:sldId id="679" r:id="rId4"/>
    <p:sldId id="680" r:id="rId5"/>
    <p:sldId id="681" r:id="rId6"/>
    <p:sldId id="701" r:id="rId7"/>
    <p:sldId id="665" r:id="rId8"/>
    <p:sldId id="666" r:id="rId9"/>
    <p:sldId id="667" r:id="rId10"/>
    <p:sldId id="668" r:id="rId11"/>
    <p:sldId id="704" r:id="rId12"/>
    <p:sldId id="716" r:id="rId13"/>
    <p:sldId id="717" r:id="rId14"/>
    <p:sldId id="689" r:id="rId15"/>
    <p:sldId id="687" r:id="rId16"/>
    <p:sldId id="690" r:id="rId17"/>
    <p:sldId id="684" r:id="rId18"/>
    <p:sldId id="683" r:id="rId19"/>
    <p:sldId id="685" r:id="rId20"/>
    <p:sldId id="654" r:id="rId21"/>
    <p:sldId id="600" r:id="rId22"/>
    <p:sldId id="692" r:id="rId23"/>
    <p:sldId id="598" r:id="rId24"/>
    <p:sldId id="671" r:id="rId25"/>
    <p:sldId id="694" r:id="rId26"/>
    <p:sldId id="703" r:id="rId27"/>
    <p:sldId id="662" r:id="rId28"/>
    <p:sldId id="672" r:id="rId29"/>
    <p:sldId id="705" r:id="rId30"/>
    <p:sldId id="720" r:id="rId31"/>
    <p:sldId id="706" r:id="rId32"/>
    <p:sldId id="713" r:id="rId33"/>
    <p:sldId id="673" r:id="rId34"/>
    <p:sldId id="632" r:id="rId35"/>
    <p:sldId id="633" r:id="rId36"/>
    <p:sldId id="634" r:id="rId37"/>
    <p:sldId id="709" r:id="rId38"/>
    <p:sldId id="635" r:id="rId39"/>
    <p:sldId id="710" r:id="rId40"/>
    <p:sldId id="637" r:id="rId41"/>
    <p:sldId id="674" r:id="rId42"/>
    <p:sldId id="707" r:id="rId43"/>
    <p:sldId id="708" r:id="rId44"/>
    <p:sldId id="714" r:id="rId45"/>
    <p:sldId id="639" r:id="rId46"/>
    <p:sldId id="695" r:id="rId47"/>
    <p:sldId id="712" r:id="rId48"/>
    <p:sldId id="719" r:id="rId49"/>
    <p:sldId id="696" r:id="rId50"/>
    <p:sldId id="677" r:id="rId51"/>
    <p:sldId id="718" r:id="rId52"/>
    <p:sldId id="699" r:id="rId53"/>
    <p:sldId id="702" r:id="rId54"/>
    <p:sldId id="700" r:id="rId55"/>
    <p:sldId id="678" r:id="rId56"/>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34" autoAdjust="0"/>
    <p:restoredTop sz="90432" autoAdjust="0"/>
  </p:normalViewPr>
  <p:slideViewPr>
    <p:cSldViewPr>
      <p:cViewPr varScale="1">
        <p:scale>
          <a:sx n="83" d="100"/>
          <a:sy n="83" d="100"/>
        </p:scale>
        <p:origin x="150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314A127-4044-4DB4-87CD-BE526E330785}" type="datetimeFigureOut">
              <a:rPr lang="it-IT"/>
              <a:pPr>
                <a:defRPr/>
              </a:pPr>
              <a:t>22/05/2018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7DE50D0-6617-4FB8-94BF-F1EC8FFD90F5}" type="slidenum">
              <a:rPr lang="it-IT"/>
              <a:pPr>
                <a:defRPr/>
              </a:pPr>
              <a:t>‹N›</a:t>
            </a:fld>
            <a:endParaRPr lang="it-IT"/>
          </a:p>
        </p:txBody>
      </p:sp>
    </p:spTree>
    <p:extLst>
      <p:ext uri="{BB962C8B-B14F-4D97-AF65-F5344CB8AC3E}">
        <p14:creationId xmlns:p14="http://schemas.microsoft.com/office/powerpoint/2010/main" val="14529575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243"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smtClean="0"/>
          </a:p>
        </p:txBody>
      </p:sp>
      <p:sp>
        <p:nvSpPr>
          <p:cNvPr id="10244"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C975191-F080-45D3-BF66-A2B882203313}" type="slidenum">
              <a:rPr lang="it-IT" altLang="en-US" smtClean="0">
                <a:latin typeface="Calibri" panose="020F0502020204030204" pitchFamily="34" charset="0"/>
              </a:rPr>
              <a:pPr/>
              <a:t>1</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66635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14</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140085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15</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3709805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16</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857575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dirty="0"/>
          </a:p>
        </p:txBody>
      </p:sp>
      <p:sp>
        <p:nvSpPr>
          <p:cNvPr id="4" name="Segnaposto numero diapositiva 3"/>
          <p:cNvSpPr>
            <a:spLocks noGrp="1"/>
          </p:cNvSpPr>
          <p:nvPr>
            <p:ph type="sldNum" sz="quarter" idx="10"/>
          </p:nvPr>
        </p:nvSpPr>
        <p:spPr/>
        <p:txBody>
          <a:bodyPr/>
          <a:lstStyle/>
          <a:p>
            <a:pPr>
              <a:defRPr/>
            </a:pPr>
            <a:fld id="{B7DE50D0-6617-4FB8-94BF-F1EC8FFD90F5}" type="slidenum">
              <a:rPr lang="it-IT" smtClean="0"/>
              <a:pPr>
                <a:defRPr/>
              </a:pPr>
              <a:t>20</a:t>
            </a:fld>
            <a:endParaRPr lang="it-IT"/>
          </a:p>
        </p:txBody>
      </p:sp>
    </p:spTree>
    <p:extLst>
      <p:ext uri="{BB962C8B-B14F-4D97-AF65-F5344CB8AC3E}">
        <p14:creationId xmlns:p14="http://schemas.microsoft.com/office/powerpoint/2010/main" val="18341721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6387"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6388"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0637B69-E55A-4407-B5D7-302E8D8AF2E5}" type="slidenum">
              <a:rPr lang="it-IT" altLang="en-US" smtClean="0">
                <a:latin typeface="Calibri" panose="020F0502020204030204" pitchFamily="34" charset="0"/>
              </a:rPr>
              <a:pPr/>
              <a:t>21</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4289098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25</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914147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28</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35637403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29</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36667041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en-GB" dirty="0"/>
          </a:p>
        </p:txBody>
      </p:sp>
      <p:sp>
        <p:nvSpPr>
          <p:cNvPr id="4" name="Segnaposto numero diapositiva 3"/>
          <p:cNvSpPr>
            <a:spLocks noGrp="1"/>
          </p:cNvSpPr>
          <p:nvPr>
            <p:ph type="sldNum" sz="quarter" idx="10"/>
          </p:nvPr>
        </p:nvSpPr>
        <p:spPr/>
        <p:txBody>
          <a:bodyPr/>
          <a:lstStyle/>
          <a:p>
            <a:pPr>
              <a:defRPr/>
            </a:pPr>
            <a:fld id="{B7DE50D0-6617-4FB8-94BF-F1EC8FFD90F5}" type="slidenum">
              <a:rPr lang="it-IT" smtClean="0"/>
              <a:pPr>
                <a:defRPr/>
              </a:pPr>
              <a:t>30</a:t>
            </a:fld>
            <a:endParaRPr lang="it-IT"/>
          </a:p>
        </p:txBody>
      </p:sp>
    </p:spTree>
    <p:extLst>
      <p:ext uri="{BB962C8B-B14F-4D97-AF65-F5344CB8AC3E}">
        <p14:creationId xmlns:p14="http://schemas.microsoft.com/office/powerpoint/2010/main" val="38169721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31</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90509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2</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3477492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32</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3153432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33</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47605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41</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4025159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42</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3007163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43</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9395055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44</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3339507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48</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0714934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49</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3725567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50</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3192511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51</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839493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7</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36210782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52</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5471503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53</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1812227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54</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415917145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55</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457139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8</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916284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9</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259180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10</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969144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11</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887182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12</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292894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291" name="Segnaposto note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2292" name="Segnaposto numero diapositiva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146D356-DD3B-457C-8833-93AEA0E975FF}" type="slidenum">
              <a:rPr lang="it-IT" altLang="en-US" smtClean="0">
                <a:latin typeface="Calibri" panose="020F0502020204030204" pitchFamily="34" charset="0"/>
              </a:rPr>
              <a:pPr/>
              <a:t>13</a:t>
            </a:fld>
            <a:endParaRPr lang="it-IT" altLang="en-US" smtClean="0">
              <a:latin typeface="Calibri" panose="020F0502020204030204" pitchFamily="34" charset="0"/>
            </a:endParaRPr>
          </a:p>
        </p:txBody>
      </p:sp>
    </p:spTree>
    <p:extLst>
      <p:ext uri="{BB962C8B-B14F-4D97-AF65-F5344CB8AC3E}">
        <p14:creationId xmlns:p14="http://schemas.microsoft.com/office/powerpoint/2010/main" val="1915885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4" name="Ovale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fontAlgn="auto" hangingPunct="1">
              <a:spcBef>
                <a:spcPts val="0"/>
              </a:spcBef>
              <a:spcAft>
                <a:spcPts val="0"/>
              </a:spcAft>
              <a:defRPr/>
            </a:pPr>
            <a:endParaRPr lang="en-US"/>
          </a:p>
        </p:txBody>
      </p:sp>
      <p:sp>
        <p:nvSpPr>
          <p:cNvPr id="5" name="Ovale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fontAlgn="auto" hangingPunct="1">
              <a:spcBef>
                <a:spcPts val="0"/>
              </a:spcBef>
              <a:spcAft>
                <a:spcPts val="0"/>
              </a:spcAft>
              <a:defRPr/>
            </a:pPr>
            <a:endParaRPr lang="en-US"/>
          </a:p>
        </p:txBody>
      </p:sp>
      <p:sp>
        <p:nvSpPr>
          <p:cNvPr id="14" name="Titolo 13"/>
          <p:cNvSpPr>
            <a:spLocks noGrp="1"/>
          </p:cNvSpPr>
          <p:nvPr>
            <p:ph type="ctrTitle"/>
          </p:nvPr>
        </p:nvSpPr>
        <p:spPr>
          <a:xfrm>
            <a:off x="1432560" y="359898"/>
            <a:ext cx="7406640" cy="1472184"/>
          </a:xfrm>
        </p:spPr>
        <p:txBody>
          <a:bodyPr anchor="b"/>
          <a:lstStyle>
            <a:lvl1pPr algn="l">
              <a:defRPr/>
            </a:lvl1pPr>
            <a:extLst/>
          </a:lstStyle>
          <a:p>
            <a:r>
              <a:rPr lang="it-IT" smtClean="0"/>
              <a:t>Fare clic per modificare lo stile del titolo</a:t>
            </a:r>
            <a:endParaRPr lang="en-US"/>
          </a:p>
        </p:txBody>
      </p:sp>
      <p:sp>
        <p:nvSpPr>
          <p:cNvPr id="22" name="Sottotitol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it-IT" smtClean="0"/>
              <a:t>Fare clic per modificare lo stile del sottotitolo dello schema</a:t>
            </a:r>
            <a:endParaRPr lang="en-US"/>
          </a:p>
        </p:txBody>
      </p:sp>
      <p:sp>
        <p:nvSpPr>
          <p:cNvPr id="6" name="Segnaposto data 6"/>
          <p:cNvSpPr>
            <a:spLocks noGrp="1"/>
          </p:cNvSpPr>
          <p:nvPr>
            <p:ph type="dt" sz="half" idx="10"/>
          </p:nvPr>
        </p:nvSpPr>
        <p:spPr/>
        <p:txBody>
          <a:bodyPr/>
          <a:lstStyle>
            <a:lvl1pPr>
              <a:defRPr smtClean="0"/>
            </a:lvl1pPr>
            <a:extLst/>
          </a:lstStyle>
          <a:p>
            <a:pPr>
              <a:defRPr/>
            </a:pPr>
            <a:fld id="{6C36C99A-2DDD-495A-9CBC-AA4BC7F78B92}" type="datetime1">
              <a:rPr lang="it-IT" smtClean="0"/>
              <a:t>22/05/2018</a:t>
            </a:fld>
            <a:endParaRPr lang="it-IT"/>
          </a:p>
        </p:txBody>
      </p:sp>
      <p:sp>
        <p:nvSpPr>
          <p:cNvPr id="7" name="Segnaposto piè di pagina 19"/>
          <p:cNvSpPr>
            <a:spLocks noGrp="1"/>
          </p:cNvSpPr>
          <p:nvPr>
            <p:ph type="ftr" sz="quarter" idx="11"/>
          </p:nvPr>
        </p:nvSpPr>
        <p:spPr/>
        <p:txBody>
          <a:bodyPr/>
          <a:lstStyle>
            <a:lvl1pPr>
              <a:defRPr smtClean="0"/>
            </a:lvl1pPr>
            <a:extLst/>
          </a:lstStyle>
          <a:p>
            <a:pPr>
              <a:defRPr/>
            </a:pPr>
            <a:r>
              <a:rPr lang="en-GB" smtClean="0"/>
              <a:t>Institute of Economics Uni-Graz, 22.05.2018  </a:t>
            </a:r>
            <a:endParaRPr lang="it-IT"/>
          </a:p>
        </p:txBody>
      </p:sp>
      <p:sp>
        <p:nvSpPr>
          <p:cNvPr id="8" name="Segnaposto numero diapositiva 9"/>
          <p:cNvSpPr>
            <a:spLocks noGrp="1"/>
          </p:cNvSpPr>
          <p:nvPr>
            <p:ph type="sldNum" sz="quarter" idx="12"/>
          </p:nvPr>
        </p:nvSpPr>
        <p:spPr/>
        <p:txBody>
          <a:bodyPr/>
          <a:lstStyle>
            <a:lvl1pPr>
              <a:defRPr/>
            </a:lvl1pPr>
          </a:lstStyle>
          <a:p>
            <a:pPr>
              <a:defRPr/>
            </a:pPr>
            <a:fld id="{041E155E-71E8-4CAF-8530-B4C5BB6EB5E1}" type="slidenum">
              <a:rPr lang="it-IT"/>
              <a:pPr>
                <a:defRPr/>
              </a:pPr>
              <a:t>‹N›</a:t>
            </a:fld>
            <a:endParaRPr lang="it-IT"/>
          </a:p>
        </p:txBody>
      </p:sp>
    </p:spTree>
    <p:extLst>
      <p:ext uri="{BB962C8B-B14F-4D97-AF65-F5344CB8AC3E}">
        <p14:creationId xmlns:p14="http://schemas.microsoft.com/office/powerpoint/2010/main" val="1343782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23"/>
          <p:cNvSpPr>
            <a:spLocks noGrp="1"/>
          </p:cNvSpPr>
          <p:nvPr>
            <p:ph type="dt" sz="half" idx="10"/>
          </p:nvPr>
        </p:nvSpPr>
        <p:spPr/>
        <p:txBody>
          <a:bodyPr/>
          <a:lstStyle>
            <a:lvl1pPr>
              <a:defRPr/>
            </a:lvl1pPr>
          </a:lstStyle>
          <a:p>
            <a:pPr>
              <a:defRPr/>
            </a:pPr>
            <a:fld id="{413D5886-B436-455E-AAAA-1A8FEED3092D}" type="datetime1">
              <a:rPr lang="it-IT" smtClean="0"/>
              <a:t>22/05/2018</a:t>
            </a:fld>
            <a:endParaRPr lang="it-IT"/>
          </a:p>
        </p:txBody>
      </p:sp>
      <p:sp>
        <p:nvSpPr>
          <p:cNvPr id="5"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6" name="Segnaposto numero diapositiva 21"/>
          <p:cNvSpPr>
            <a:spLocks noGrp="1"/>
          </p:cNvSpPr>
          <p:nvPr>
            <p:ph type="sldNum" sz="quarter" idx="12"/>
          </p:nvPr>
        </p:nvSpPr>
        <p:spPr/>
        <p:txBody>
          <a:bodyPr/>
          <a:lstStyle>
            <a:lvl1pPr>
              <a:defRPr/>
            </a:lvl1pPr>
          </a:lstStyle>
          <a:p>
            <a:pPr>
              <a:defRPr/>
            </a:pPr>
            <a:fld id="{2E39FEC7-4A79-4738-91C5-7936AE89DD29}" type="slidenum">
              <a:rPr lang="it-IT"/>
              <a:pPr>
                <a:defRPr/>
              </a:pPr>
              <a:t>‹N›</a:t>
            </a:fld>
            <a:endParaRPr lang="it-IT"/>
          </a:p>
        </p:txBody>
      </p:sp>
    </p:spTree>
    <p:extLst>
      <p:ext uri="{BB962C8B-B14F-4D97-AF65-F5344CB8AC3E}">
        <p14:creationId xmlns:p14="http://schemas.microsoft.com/office/powerpoint/2010/main" val="1540984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58000" y="274639"/>
            <a:ext cx="1828800" cy="5851525"/>
          </a:xfrm>
        </p:spPr>
        <p:txBody>
          <a:bodyPr vert="eaVert"/>
          <a:lstStyle>
            <a:extLs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1143000" y="274640"/>
            <a:ext cx="5562600" cy="5851525"/>
          </a:xfrm>
        </p:spPr>
        <p:txBody>
          <a:bodyPr vert="eaVert"/>
          <a:lstStyle>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23"/>
          <p:cNvSpPr>
            <a:spLocks noGrp="1"/>
          </p:cNvSpPr>
          <p:nvPr>
            <p:ph type="dt" sz="half" idx="10"/>
          </p:nvPr>
        </p:nvSpPr>
        <p:spPr/>
        <p:txBody>
          <a:bodyPr/>
          <a:lstStyle>
            <a:lvl1pPr>
              <a:defRPr/>
            </a:lvl1pPr>
          </a:lstStyle>
          <a:p>
            <a:pPr>
              <a:defRPr/>
            </a:pPr>
            <a:fld id="{A00A7B3B-7E71-484B-857C-B77D74BBA0B5}" type="datetime1">
              <a:rPr lang="it-IT" smtClean="0"/>
              <a:t>22/05/2018</a:t>
            </a:fld>
            <a:endParaRPr lang="it-IT"/>
          </a:p>
        </p:txBody>
      </p:sp>
      <p:sp>
        <p:nvSpPr>
          <p:cNvPr id="5"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6" name="Segnaposto numero diapositiva 21"/>
          <p:cNvSpPr>
            <a:spLocks noGrp="1"/>
          </p:cNvSpPr>
          <p:nvPr>
            <p:ph type="sldNum" sz="quarter" idx="12"/>
          </p:nvPr>
        </p:nvSpPr>
        <p:spPr/>
        <p:txBody>
          <a:bodyPr/>
          <a:lstStyle>
            <a:lvl1pPr>
              <a:defRPr/>
            </a:lvl1pPr>
          </a:lstStyle>
          <a:p>
            <a:pPr>
              <a:defRPr/>
            </a:pPr>
            <a:fld id="{FDEAC378-013C-4161-AD06-F8C2DE5BB29E}" type="slidenum">
              <a:rPr lang="it-IT"/>
              <a:pPr>
                <a:defRPr/>
              </a:pPr>
              <a:t>‹N›</a:t>
            </a:fld>
            <a:endParaRPr lang="it-IT"/>
          </a:p>
        </p:txBody>
      </p:sp>
    </p:spTree>
    <p:extLst>
      <p:ext uri="{BB962C8B-B14F-4D97-AF65-F5344CB8AC3E}">
        <p14:creationId xmlns:p14="http://schemas.microsoft.com/office/powerpoint/2010/main" val="3350315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Vuota">
    <p:spTree>
      <p:nvGrpSpPr>
        <p:cNvPr id="1" name=""/>
        <p:cNvGrpSpPr/>
        <p:nvPr/>
      </p:nvGrpSpPr>
      <p:grpSpPr>
        <a:xfrm>
          <a:off x="0" y="0"/>
          <a:ext cx="0" cy="0"/>
          <a:chOff x="0" y="0"/>
          <a:chExt cx="0" cy="0"/>
        </a:xfrm>
      </p:grpSpPr>
      <p:sp>
        <p:nvSpPr>
          <p:cNvPr id="2" name="Segnaposto data 23"/>
          <p:cNvSpPr>
            <a:spLocks noGrp="1"/>
          </p:cNvSpPr>
          <p:nvPr>
            <p:ph type="dt" sz="half" idx="10"/>
          </p:nvPr>
        </p:nvSpPr>
        <p:spPr/>
        <p:txBody>
          <a:bodyPr/>
          <a:lstStyle>
            <a:lvl1pPr>
              <a:defRPr/>
            </a:lvl1pPr>
          </a:lstStyle>
          <a:p>
            <a:pPr>
              <a:defRPr/>
            </a:pPr>
            <a:fld id="{F06C6667-BB0A-4C0E-849A-9F86D768C0A0}" type="datetime1">
              <a:rPr lang="it-IT" smtClean="0"/>
              <a:t>22/05/2018</a:t>
            </a:fld>
            <a:endParaRPr lang="it-IT"/>
          </a:p>
        </p:txBody>
      </p:sp>
      <p:sp>
        <p:nvSpPr>
          <p:cNvPr id="3"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4" name="Segnaposto numero diapositiva 21"/>
          <p:cNvSpPr>
            <a:spLocks noGrp="1"/>
          </p:cNvSpPr>
          <p:nvPr>
            <p:ph type="sldNum" sz="quarter" idx="12"/>
          </p:nvPr>
        </p:nvSpPr>
        <p:spPr/>
        <p:txBody>
          <a:bodyPr/>
          <a:lstStyle>
            <a:lvl1pPr>
              <a:defRPr/>
            </a:lvl1pPr>
          </a:lstStyle>
          <a:p>
            <a:pPr>
              <a:defRPr/>
            </a:pPr>
            <a:fld id="{EF25E29E-3103-4863-89F4-45AE2994A4D6}" type="slidenum">
              <a:rPr lang="it-IT"/>
              <a:pPr>
                <a:defRPr/>
              </a:pPr>
              <a:t>‹N›</a:t>
            </a:fld>
            <a:endParaRPr lang="it-IT"/>
          </a:p>
        </p:txBody>
      </p:sp>
    </p:spTree>
    <p:extLst>
      <p:ext uri="{BB962C8B-B14F-4D97-AF65-F5344CB8AC3E}">
        <p14:creationId xmlns:p14="http://schemas.microsoft.com/office/powerpoint/2010/main" val="2084567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olo, tes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1435100" y="274638"/>
            <a:ext cx="7499350" cy="1143000"/>
          </a:xfrm>
        </p:spPr>
        <p:txBody>
          <a:bodyPr/>
          <a:lstStyle/>
          <a:p>
            <a:r>
              <a:rPr lang="it-IT" smtClean="0"/>
              <a:t>Fare clic per modificare lo stile del titolo</a:t>
            </a:r>
            <a:endParaRPr lang="en-GB"/>
          </a:p>
        </p:txBody>
      </p:sp>
      <p:sp>
        <p:nvSpPr>
          <p:cNvPr id="3" name="Segnaposto testo 2"/>
          <p:cNvSpPr>
            <a:spLocks noGrp="1"/>
          </p:cNvSpPr>
          <p:nvPr>
            <p:ph type="body" sz="half" idx="1"/>
          </p:nvPr>
        </p:nvSpPr>
        <p:spPr>
          <a:xfrm>
            <a:off x="1435100" y="1447800"/>
            <a:ext cx="3673475" cy="4800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contenuto 3"/>
          <p:cNvSpPr>
            <a:spLocks noGrp="1"/>
          </p:cNvSpPr>
          <p:nvPr>
            <p:ph sz="quarter" idx="2"/>
          </p:nvPr>
        </p:nvSpPr>
        <p:spPr>
          <a:xfrm>
            <a:off x="5260975" y="1447800"/>
            <a:ext cx="3673475" cy="23241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Segnaposto contenuto 4"/>
          <p:cNvSpPr>
            <a:spLocks noGrp="1"/>
          </p:cNvSpPr>
          <p:nvPr>
            <p:ph sz="quarter" idx="3"/>
          </p:nvPr>
        </p:nvSpPr>
        <p:spPr>
          <a:xfrm>
            <a:off x="5260975" y="3924300"/>
            <a:ext cx="3673475" cy="23241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6" name="Segnaposto data 23"/>
          <p:cNvSpPr>
            <a:spLocks noGrp="1"/>
          </p:cNvSpPr>
          <p:nvPr>
            <p:ph type="dt" sz="half" idx="10"/>
          </p:nvPr>
        </p:nvSpPr>
        <p:spPr/>
        <p:txBody>
          <a:bodyPr/>
          <a:lstStyle>
            <a:lvl1pPr>
              <a:defRPr/>
            </a:lvl1pPr>
          </a:lstStyle>
          <a:p>
            <a:pPr>
              <a:defRPr/>
            </a:pPr>
            <a:fld id="{AA842509-43D9-401D-80BA-C77054CC39C3}" type="datetime1">
              <a:rPr lang="it-IT" smtClean="0"/>
              <a:t>22/05/2018</a:t>
            </a:fld>
            <a:endParaRPr lang="it-IT"/>
          </a:p>
        </p:txBody>
      </p:sp>
      <p:sp>
        <p:nvSpPr>
          <p:cNvPr id="7"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8" name="Segnaposto numero diapositiva 21"/>
          <p:cNvSpPr>
            <a:spLocks noGrp="1"/>
          </p:cNvSpPr>
          <p:nvPr>
            <p:ph type="sldNum" sz="quarter" idx="12"/>
          </p:nvPr>
        </p:nvSpPr>
        <p:spPr/>
        <p:txBody>
          <a:bodyPr/>
          <a:lstStyle>
            <a:lvl1pPr>
              <a:defRPr/>
            </a:lvl1pPr>
          </a:lstStyle>
          <a:p>
            <a:pPr>
              <a:defRPr/>
            </a:pPr>
            <a:fld id="{77200561-119C-4FF0-8923-7D86D00A94EC}" type="slidenum">
              <a:rPr lang="it-IT"/>
              <a:pPr>
                <a:defRPr/>
              </a:pPr>
              <a:t>‹N›</a:t>
            </a:fld>
            <a:endParaRPr lang="it-IT"/>
          </a:p>
        </p:txBody>
      </p:sp>
    </p:spTree>
    <p:extLst>
      <p:ext uri="{BB962C8B-B14F-4D97-AF65-F5344CB8AC3E}">
        <p14:creationId xmlns:p14="http://schemas.microsoft.com/office/powerpoint/2010/main" val="3240740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1435100" y="274638"/>
            <a:ext cx="7499350" cy="1143000"/>
          </a:xfrm>
        </p:spPr>
        <p:txBody>
          <a:bodyPr/>
          <a:lstStyle/>
          <a:p>
            <a:r>
              <a:rPr lang="it-IT" smtClean="0"/>
              <a:t>Fare clic per modificare lo stile del titolo</a:t>
            </a:r>
            <a:endParaRPr lang="en-GB"/>
          </a:p>
        </p:txBody>
      </p:sp>
      <p:sp>
        <p:nvSpPr>
          <p:cNvPr id="3" name="Segnaposto testo 2"/>
          <p:cNvSpPr>
            <a:spLocks noGrp="1"/>
          </p:cNvSpPr>
          <p:nvPr>
            <p:ph type="body" sz="half" idx="1"/>
          </p:nvPr>
        </p:nvSpPr>
        <p:spPr>
          <a:xfrm>
            <a:off x="1435100" y="1447800"/>
            <a:ext cx="3673475" cy="4800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contenuto 3"/>
          <p:cNvSpPr>
            <a:spLocks noGrp="1"/>
          </p:cNvSpPr>
          <p:nvPr>
            <p:ph sz="half" idx="2"/>
          </p:nvPr>
        </p:nvSpPr>
        <p:spPr>
          <a:xfrm>
            <a:off x="5260975" y="1447800"/>
            <a:ext cx="3673475" cy="4800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Segnaposto data 23"/>
          <p:cNvSpPr>
            <a:spLocks noGrp="1"/>
          </p:cNvSpPr>
          <p:nvPr>
            <p:ph type="dt" sz="half" idx="10"/>
          </p:nvPr>
        </p:nvSpPr>
        <p:spPr/>
        <p:txBody>
          <a:bodyPr/>
          <a:lstStyle>
            <a:lvl1pPr>
              <a:defRPr/>
            </a:lvl1pPr>
          </a:lstStyle>
          <a:p>
            <a:pPr>
              <a:defRPr/>
            </a:pPr>
            <a:fld id="{3DFB0AEC-C889-4745-ADCB-F0F8D1176C55}" type="datetime1">
              <a:rPr lang="it-IT" smtClean="0"/>
              <a:t>22/05/2018</a:t>
            </a:fld>
            <a:endParaRPr lang="it-IT"/>
          </a:p>
        </p:txBody>
      </p:sp>
      <p:sp>
        <p:nvSpPr>
          <p:cNvPr id="6"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7" name="Segnaposto numero diapositiva 21"/>
          <p:cNvSpPr>
            <a:spLocks noGrp="1"/>
          </p:cNvSpPr>
          <p:nvPr>
            <p:ph type="sldNum" sz="quarter" idx="12"/>
          </p:nvPr>
        </p:nvSpPr>
        <p:spPr/>
        <p:txBody>
          <a:bodyPr/>
          <a:lstStyle>
            <a:lvl1pPr>
              <a:defRPr/>
            </a:lvl1pPr>
          </a:lstStyle>
          <a:p>
            <a:pPr>
              <a:defRPr/>
            </a:pPr>
            <a:fld id="{9AA786FC-E37B-4964-B341-3D500E128358}" type="slidenum">
              <a:rPr lang="it-IT"/>
              <a:pPr>
                <a:defRPr/>
              </a:pPr>
              <a:t>‹N›</a:t>
            </a:fld>
            <a:endParaRPr lang="it-IT"/>
          </a:p>
        </p:txBody>
      </p:sp>
    </p:spTree>
    <p:extLst>
      <p:ext uri="{BB962C8B-B14F-4D97-AF65-F5344CB8AC3E}">
        <p14:creationId xmlns:p14="http://schemas.microsoft.com/office/powerpoint/2010/main" val="362400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lang="it-IT" smtClean="0"/>
              <a:t>Fare clic per modificare lo stile del titolo</a:t>
            </a:r>
            <a:endParaRPr lang="en-US"/>
          </a:p>
        </p:txBody>
      </p:sp>
      <p:sp>
        <p:nvSpPr>
          <p:cNvPr id="3" name="Segnaposto contenuto 2"/>
          <p:cNvSpPr>
            <a:spLocks noGrp="1"/>
          </p:cNvSpPr>
          <p:nvPr>
            <p:ph idx="1"/>
          </p:nvPr>
        </p:nvSpPr>
        <p:spPr/>
        <p:txBody>
          <a:bodyPr/>
          <a:lstStyle>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23"/>
          <p:cNvSpPr>
            <a:spLocks noGrp="1"/>
          </p:cNvSpPr>
          <p:nvPr>
            <p:ph type="dt" sz="half" idx="10"/>
          </p:nvPr>
        </p:nvSpPr>
        <p:spPr/>
        <p:txBody>
          <a:bodyPr/>
          <a:lstStyle>
            <a:lvl1pPr>
              <a:defRPr/>
            </a:lvl1pPr>
          </a:lstStyle>
          <a:p>
            <a:pPr>
              <a:defRPr/>
            </a:pPr>
            <a:fld id="{19EA8F46-B0F9-475E-A79E-3ADCB567EC39}" type="datetime1">
              <a:rPr lang="it-IT" smtClean="0"/>
              <a:t>22/05/2018</a:t>
            </a:fld>
            <a:endParaRPr lang="it-IT"/>
          </a:p>
        </p:txBody>
      </p:sp>
      <p:sp>
        <p:nvSpPr>
          <p:cNvPr id="5"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6" name="Segnaposto numero diapositiva 21"/>
          <p:cNvSpPr>
            <a:spLocks noGrp="1"/>
          </p:cNvSpPr>
          <p:nvPr>
            <p:ph type="sldNum" sz="quarter" idx="12"/>
          </p:nvPr>
        </p:nvSpPr>
        <p:spPr/>
        <p:txBody>
          <a:bodyPr/>
          <a:lstStyle>
            <a:lvl1pPr>
              <a:defRPr/>
            </a:lvl1pPr>
          </a:lstStyle>
          <a:p>
            <a:pPr>
              <a:defRPr/>
            </a:pPr>
            <a:fld id="{E41E76B0-8532-4028-B58F-187122C32512}" type="slidenum">
              <a:rPr lang="it-IT"/>
              <a:pPr>
                <a:defRPr/>
              </a:pPr>
              <a:t>‹N›</a:t>
            </a:fld>
            <a:endParaRPr lang="it-IT"/>
          </a:p>
        </p:txBody>
      </p:sp>
    </p:spTree>
    <p:extLst>
      <p:ext uri="{BB962C8B-B14F-4D97-AF65-F5344CB8AC3E}">
        <p14:creationId xmlns:p14="http://schemas.microsoft.com/office/powerpoint/2010/main" val="289973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4" name="Rettangolo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5" name="Rettangolo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6" name="Ovale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fontAlgn="auto" hangingPunct="1">
              <a:spcBef>
                <a:spcPts val="0"/>
              </a:spcBef>
              <a:spcAft>
                <a:spcPts val="0"/>
              </a:spcAft>
              <a:defRPr/>
            </a:pPr>
            <a:endParaRPr lang="en-US"/>
          </a:p>
        </p:txBody>
      </p:sp>
      <p:sp>
        <p:nvSpPr>
          <p:cNvPr id="7" name="Ovale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fontAlgn="auto" hangingPunct="1">
              <a:spcBef>
                <a:spcPts val="0"/>
              </a:spcBef>
              <a:spcAft>
                <a:spcPts val="0"/>
              </a:spcAft>
              <a:defRPr/>
            </a:pPr>
            <a:endParaRPr lang="en-US"/>
          </a:p>
        </p:txBody>
      </p:sp>
      <p:sp>
        <p:nvSpPr>
          <p:cNvPr id="2" name="Titol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it-IT" smtClean="0"/>
              <a:t>Fare clic per modificare lo stile del titolo</a:t>
            </a:r>
            <a:endParaRPr lang="en-US"/>
          </a:p>
        </p:txBody>
      </p:sp>
      <p:sp>
        <p:nvSpPr>
          <p:cNvPr id="3" name="Segnaposto testo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it-IT" smtClean="0"/>
              <a:t>Fare clic per modificare stili del testo dello schema</a:t>
            </a:r>
          </a:p>
        </p:txBody>
      </p:sp>
      <p:sp>
        <p:nvSpPr>
          <p:cNvPr id="8" name="Segnaposto data 3"/>
          <p:cNvSpPr>
            <a:spLocks noGrp="1"/>
          </p:cNvSpPr>
          <p:nvPr>
            <p:ph type="dt" sz="half" idx="10"/>
          </p:nvPr>
        </p:nvSpPr>
        <p:spPr/>
        <p:txBody>
          <a:bodyPr/>
          <a:lstStyle>
            <a:lvl1pPr>
              <a:defRPr smtClean="0"/>
            </a:lvl1pPr>
            <a:extLst/>
          </a:lstStyle>
          <a:p>
            <a:pPr>
              <a:defRPr/>
            </a:pPr>
            <a:fld id="{78E93882-4CA6-49C8-B323-3915A9AC1087}" type="datetime1">
              <a:rPr lang="it-IT" smtClean="0"/>
              <a:t>22/05/2018</a:t>
            </a:fld>
            <a:endParaRPr lang="it-IT"/>
          </a:p>
        </p:txBody>
      </p:sp>
      <p:sp>
        <p:nvSpPr>
          <p:cNvPr id="9" name="Segnaposto piè di pagina 4"/>
          <p:cNvSpPr>
            <a:spLocks noGrp="1"/>
          </p:cNvSpPr>
          <p:nvPr>
            <p:ph type="ftr" sz="quarter" idx="11"/>
          </p:nvPr>
        </p:nvSpPr>
        <p:spPr/>
        <p:txBody>
          <a:bodyPr/>
          <a:lstStyle>
            <a:lvl1pPr>
              <a:defRPr smtClean="0"/>
            </a:lvl1pPr>
            <a:extLst/>
          </a:lstStyle>
          <a:p>
            <a:pPr>
              <a:defRPr/>
            </a:pPr>
            <a:r>
              <a:rPr lang="en-GB" smtClean="0"/>
              <a:t>Institute of Economics Uni-Graz, 22.05.2018  </a:t>
            </a:r>
            <a:endParaRPr lang="it-IT"/>
          </a:p>
        </p:txBody>
      </p:sp>
      <p:sp>
        <p:nvSpPr>
          <p:cNvPr id="10" name="Segnaposto numero diapositiva 5"/>
          <p:cNvSpPr>
            <a:spLocks noGrp="1"/>
          </p:cNvSpPr>
          <p:nvPr>
            <p:ph type="sldNum" sz="quarter" idx="12"/>
          </p:nvPr>
        </p:nvSpPr>
        <p:spPr/>
        <p:txBody>
          <a:bodyPr/>
          <a:lstStyle>
            <a:lvl1pPr>
              <a:defRPr/>
            </a:lvl1pPr>
          </a:lstStyle>
          <a:p>
            <a:pPr>
              <a:defRPr/>
            </a:pPr>
            <a:fld id="{0873FB60-A0EB-43EE-B0B9-DC3B1B71559D}" type="slidenum">
              <a:rPr lang="it-IT"/>
              <a:pPr>
                <a:defRPr/>
              </a:pPr>
              <a:t>‹N›</a:t>
            </a:fld>
            <a:endParaRPr lang="it-IT"/>
          </a:p>
        </p:txBody>
      </p:sp>
    </p:spTree>
    <p:extLst>
      <p:ext uri="{BB962C8B-B14F-4D97-AF65-F5344CB8AC3E}">
        <p14:creationId xmlns:p14="http://schemas.microsoft.com/office/powerpoint/2010/main" val="1880030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extLst/>
          </a:lstStyle>
          <a:p>
            <a:r>
              <a:rPr lang="it-IT" smtClean="0"/>
              <a:t>Fare clic per modificare lo stile del titolo</a:t>
            </a:r>
            <a:endParaRPr lang="en-US"/>
          </a:p>
        </p:txBody>
      </p:sp>
      <p:sp>
        <p:nvSpPr>
          <p:cNvPr id="3" name="Segnaposto contenuto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23"/>
          <p:cNvSpPr>
            <a:spLocks noGrp="1"/>
          </p:cNvSpPr>
          <p:nvPr>
            <p:ph type="dt" sz="half" idx="10"/>
          </p:nvPr>
        </p:nvSpPr>
        <p:spPr/>
        <p:txBody>
          <a:bodyPr/>
          <a:lstStyle>
            <a:lvl1pPr>
              <a:defRPr/>
            </a:lvl1pPr>
          </a:lstStyle>
          <a:p>
            <a:pPr>
              <a:defRPr/>
            </a:pPr>
            <a:fld id="{65EF71F2-938C-4856-8663-EB4E58E5A4AC}" type="datetime1">
              <a:rPr lang="it-IT" smtClean="0"/>
              <a:t>22/05/2018</a:t>
            </a:fld>
            <a:endParaRPr lang="it-IT"/>
          </a:p>
        </p:txBody>
      </p:sp>
      <p:sp>
        <p:nvSpPr>
          <p:cNvPr id="6"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7" name="Segnaposto numero diapositiva 21"/>
          <p:cNvSpPr>
            <a:spLocks noGrp="1"/>
          </p:cNvSpPr>
          <p:nvPr>
            <p:ph type="sldNum" sz="quarter" idx="12"/>
          </p:nvPr>
        </p:nvSpPr>
        <p:spPr/>
        <p:txBody>
          <a:bodyPr/>
          <a:lstStyle>
            <a:lvl1pPr>
              <a:defRPr/>
            </a:lvl1pPr>
          </a:lstStyle>
          <a:p>
            <a:pPr>
              <a:defRPr/>
            </a:pPr>
            <a:fld id="{3F9F9AB5-7D2B-41DA-BCAD-B53A118FB4FB}" type="slidenum">
              <a:rPr lang="it-IT"/>
              <a:pPr>
                <a:defRPr/>
              </a:pPr>
              <a:t>‹N›</a:t>
            </a:fld>
            <a:endParaRPr lang="it-IT"/>
          </a:p>
        </p:txBody>
      </p:sp>
    </p:spTree>
    <p:extLst>
      <p:ext uri="{BB962C8B-B14F-4D97-AF65-F5344CB8AC3E}">
        <p14:creationId xmlns:p14="http://schemas.microsoft.com/office/powerpoint/2010/main" val="47569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5160336"/>
            <a:ext cx="8229600" cy="1143000"/>
          </a:xfrm>
        </p:spPr>
        <p:txBody>
          <a:bodyPr/>
          <a:lstStyle>
            <a:lvl1pPr algn="ctr">
              <a:defRPr sz="4500" b="1" cap="none" baseline="0"/>
            </a:lvl1pPr>
            <a:extLst/>
          </a:lstStyle>
          <a:p>
            <a:r>
              <a:rPr lang="it-IT" smtClean="0"/>
              <a:t>Fare clic per modificare lo stile del titolo</a:t>
            </a:r>
            <a:endParaRPr lang="en-US"/>
          </a:p>
        </p:txBody>
      </p:sp>
      <p:sp>
        <p:nvSpPr>
          <p:cNvPr id="3" name="Segnaposto testo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it-IT" smtClean="0"/>
              <a:t>Fare clic per modificare stili del testo dello schema</a:t>
            </a:r>
          </a:p>
        </p:txBody>
      </p:sp>
      <p:sp>
        <p:nvSpPr>
          <p:cNvPr id="4" name="Segnaposto testo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it-IT" smtClean="0"/>
              <a:t>Fare clic per modificare stili del testo dello schema</a:t>
            </a:r>
          </a:p>
        </p:txBody>
      </p:sp>
      <p:sp>
        <p:nvSpPr>
          <p:cNvPr id="5" name="Segnaposto contenuto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contenuto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lvl1pPr>
              <a:defRPr smtClean="0"/>
            </a:lvl1pPr>
            <a:extLst/>
          </a:lstStyle>
          <a:p>
            <a:pPr>
              <a:defRPr/>
            </a:pPr>
            <a:fld id="{A33EA133-9B7A-4DD6-A974-9FEB689BC76B}" type="datetime1">
              <a:rPr lang="it-IT" smtClean="0"/>
              <a:t>22/05/2018</a:t>
            </a:fld>
            <a:endParaRPr lang="it-IT"/>
          </a:p>
        </p:txBody>
      </p:sp>
      <p:sp>
        <p:nvSpPr>
          <p:cNvPr id="8" name="Segnaposto piè di pagina 7"/>
          <p:cNvSpPr>
            <a:spLocks noGrp="1"/>
          </p:cNvSpPr>
          <p:nvPr>
            <p:ph type="ftr" sz="quarter" idx="11"/>
          </p:nvPr>
        </p:nvSpPr>
        <p:spPr/>
        <p:txBody>
          <a:bodyPr/>
          <a:lstStyle>
            <a:lvl1pPr>
              <a:defRPr smtClean="0"/>
            </a:lvl1pPr>
            <a:extLst/>
          </a:lstStyle>
          <a:p>
            <a:pPr>
              <a:defRPr/>
            </a:pPr>
            <a:r>
              <a:rPr lang="en-GB" smtClean="0"/>
              <a:t>Institute of Economics Uni-Graz, 22.05.2018  </a:t>
            </a:r>
            <a:endParaRPr lang="it-IT"/>
          </a:p>
        </p:txBody>
      </p:sp>
      <p:sp>
        <p:nvSpPr>
          <p:cNvPr id="9" name="Segnaposto numero diapositiva 8"/>
          <p:cNvSpPr>
            <a:spLocks noGrp="1"/>
          </p:cNvSpPr>
          <p:nvPr>
            <p:ph type="sldNum" sz="quarter" idx="12"/>
          </p:nvPr>
        </p:nvSpPr>
        <p:spPr/>
        <p:txBody>
          <a:bodyPr/>
          <a:lstStyle>
            <a:lvl1pPr>
              <a:defRPr/>
            </a:lvl1pPr>
          </a:lstStyle>
          <a:p>
            <a:pPr>
              <a:defRPr/>
            </a:pPr>
            <a:fld id="{60DE52A2-5741-4309-A5D9-E99704BB3CBE}" type="slidenum">
              <a:rPr lang="it-IT"/>
              <a:pPr>
                <a:defRPr/>
              </a:pPr>
              <a:t>‹N›</a:t>
            </a:fld>
            <a:endParaRPr lang="it-IT"/>
          </a:p>
        </p:txBody>
      </p:sp>
    </p:spTree>
    <p:extLst>
      <p:ext uri="{BB962C8B-B14F-4D97-AF65-F5344CB8AC3E}">
        <p14:creationId xmlns:p14="http://schemas.microsoft.com/office/powerpoint/2010/main" val="1959871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1435608" y="274320"/>
            <a:ext cx="7498080" cy="1143000"/>
          </a:xfrm>
        </p:spPr>
        <p:txBody>
          <a:bodyPr/>
          <a:lstStyle>
            <a:extLst/>
          </a:lstStyle>
          <a:p>
            <a:r>
              <a:rPr lang="it-IT" smtClean="0"/>
              <a:t>Fare clic per modificare lo stile del titolo</a:t>
            </a:r>
            <a:endParaRPr lang="en-US"/>
          </a:p>
        </p:txBody>
      </p:sp>
      <p:sp>
        <p:nvSpPr>
          <p:cNvPr id="3" name="Segnaposto data 23"/>
          <p:cNvSpPr>
            <a:spLocks noGrp="1"/>
          </p:cNvSpPr>
          <p:nvPr>
            <p:ph type="dt" sz="half" idx="10"/>
          </p:nvPr>
        </p:nvSpPr>
        <p:spPr/>
        <p:txBody>
          <a:bodyPr/>
          <a:lstStyle>
            <a:lvl1pPr>
              <a:defRPr/>
            </a:lvl1pPr>
          </a:lstStyle>
          <a:p>
            <a:pPr>
              <a:defRPr/>
            </a:pPr>
            <a:fld id="{56D2066A-DD71-4116-8B1C-E77C1F3C0EA4}" type="datetime1">
              <a:rPr lang="it-IT" smtClean="0"/>
              <a:t>22/05/2018</a:t>
            </a:fld>
            <a:endParaRPr lang="it-IT"/>
          </a:p>
        </p:txBody>
      </p:sp>
      <p:sp>
        <p:nvSpPr>
          <p:cNvPr id="4" name="Segnaposto piè di pagina 9"/>
          <p:cNvSpPr>
            <a:spLocks noGrp="1"/>
          </p:cNvSpPr>
          <p:nvPr>
            <p:ph type="ftr" sz="quarter" idx="11"/>
          </p:nvPr>
        </p:nvSpPr>
        <p:spPr/>
        <p:txBody>
          <a:bodyPr/>
          <a:lstStyle>
            <a:lvl1pPr>
              <a:defRPr/>
            </a:lvl1pPr>
          </a:lstStyle>
          <a:p>
            <a:pPr>
              <a:defRPr/>
            </a:pPr>
            <a:r>
              <a:rPr lang="en-GB" smtClean="0"/>
              <a:t>Institute of Economics Uni-Graz, 22.05.2018  </a:t>
            </a:r>
            <a:endParaRPr lang="it-IT"/>
          </a:p>
        </p:txBody>
      </p:sp>
      <p:sp>
        <p:nvSpPr>
          <p:cNvPr id="5" name="Segnaposto numero diapositiva 21"/>
          <p:cNvSpPr>
            <a:spLocks noGrp="1"/>
          </p:cNvSpPr>
          <p:nvPr>
            <p:ph type="sldNum" sz="quarter" idx="12"/>
          </p:nvPr>
        </p:nvSpPr>
        <p:spPr/>
        <p:txBody>
          <a:bodyPr/>
          <a:lstStyle>
            <a:lvl1pPr>
              <a:defRPr/>
            </a:lvl1pPr>
          </a:lstStyle>
          <a:p>
            <a:pPr>
              <a:defRPr/>
            </a:pPr>
            <a:fld id="{0AED22E4-0586-4E4B-8472-11ECFBF0B260}" type="slidenum">
              <a:rPr lang="it-IT"/>
              <a:pPr>
                <a:defRPr/>
              </a:pPr>
              <a:t>‹N›</a:t>
            </a:fld>
            <a:endParaRPr lang="it-IT"/>
          </a:p>
        </p:txBody>
      </p:sp>
    </p:spTree>
    <p:extLst>
      <p:ext uri="{BB962C8B-B14F-4D97-AF65-F5344CB8AC3E}">
        <p14:creationId xmlns:p14="http://schemas.microsoft.com/office/powerpoint/2010/main" val="2579511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ttangolo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3" name="Rettangolo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4" name="Segnaposto data 1"/>
          <p:cNvSpPr>
            <a:spLocks noGrp="1"/>
          </p:cNvSpPr>
          <p:nvPr>
            <p:ph type="dt" sz="half" idx="10"/>
          </p:nvPr>
        </p:nvSpPr>
        <p:spPr/>
        <p:txBody>
          <a:bodyPr/>
          <a:lstStyle>
            <a:lvl1pPr>
              <a:defRPr smtClean="0"/>
            </a:lvl1pPr>
            <a:extLst/>
          </a:lstStyle>
          <a:p>
            <a:pPr>
              <a:defRPr/>
            </a:pPr>
            <a:fld id="{521A21D0-7EA3-48AE-9484-A551A85DD2DA}" type="datetime1">
              <a:rPr lang="it-IT" smtClean="0"/>
              <a:t>22/05/2018</a:t>
            </a:fld>
            <a:endParaRPr lang="it-IT"/>
          </a:p>
        </p:txBody>
      </p:sp>
      <p:sp>
        <p:nvSpPr>
          <p:cNvPr id="5" name="Segnaposto piè di pagina 2"/>
          <p:cNvSpPr>
            <a:spLocks noGrp="1"/>
          </p:cNvSpPr>
          <p:nvPr>
            <p:ph type="ftr" sz="quarter" idx="11"/>
          </p:nvPr>
        </p:nvSpPr>
        <p:spPr/>
        <p:txBody>
          <a:bodyPr/>
          <a:lstStyle>
            <a:lvl1pPr>
              <a:defRPr smtClean="0"/>
            </a:lvl1pPr>
            <a:extLst/>
          </a:lstStyle>
          <a:p>
            <a:pPr>
              <a:defRPr/>
            </a:pPr>
            <a:r>
              <a:rPr lang="en-GB" smtClean="0"/>
              <a:t>Institute of Economics Uni-Graz, 22.05.2018  </a:t>
            </a:r>
            <a:endParaRPr lang="it-IT"/>
          </a:p>
        </p:txBody>
      </p:sp>
      <p:sp>
        <p:nvSpPr>
          <p:cNvPr id="6" name="Segnaposto numero diapositiva 3"/>
          <p:cNvSpPr>
            <a:spLocks noGrp="1"/>
          </p:cNvSpPr>
          <p:nvPr>
            <p:ph type="sldNum" sz="quarter" idx="12"/>
          </p:nvPr>
        </p:nvSpPr>
        <p:spPr/>
        <p:txBody>
          <a:bodyPr/>
          <a:lstStyle>
            <a:lvl1pPr>
              <a:defRPr/>
            </a:lvl1pPr>
          </a:lstStyle>
          <a:p>
            <a:pPr>
              <a:defRPr/>
            </a:pPr>
            <a:fld id="{B2105197-9B4F-45BF-AE56-B918F8C17D3E}" type="slidenum">
              <a:rPr lang="it-IT"/>
              <a:pPr>
                <a:defRPr/>
              </a:pPr>
              <a:t>‹N›</a:t>
            </a:fld>
            <a:endParaRPr lang="it-IT"/>
          </a:p>
        </p:txBody>
      </p:sp>
    </p:spTree>
    <p:extLst>
      <p:ext uri="{BB962C8B-B14F-4D97-AF65-F5344CB8AC3E}">
        <p14:creationId xmlns:p14="http://schemas.microsoft.com/office/powerpoint/2010/main" val="1058801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it-IT" smtClean="0"/>
              <a:t>Fare clic per modificare lo stile del titolo</a:t>
            </a:r>
            <a:endParaRPr lang="en-US"/>
          </a:p>
        </p:txBody>
      </p:sp>
      <p:sp>
        <p:nvSpPr>
          <p:cNvPr id="3" name="Segnaposto testo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it-IT" smtClean="0"/>
              <a:t>Fare clic per modificare stili del testo dello schema</a:t>
            </a:r>
          </a:p>
        </p:txBody>
      </p:sp>
      <p:sp>
        <p:nvSpPr>
          <p:cNvPr id="4" name="Segnaposto contenuto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lvl1pPr>
              <a:defRPr smtClean="0"/>
            </a:lvl1pPr>
            <a:extLst/>
          </a:lstStyle>
          <a:p>
            <a:pPr>
              <a:defRPr/>
            </a:pPr>
            <a:fld id="{D9FC4ADA-D381-45B6-BE17-58FD0C08B09A}" type="datetime1">
              <a:rPr lang="it-IT" smtClean="0"/>
              <a:t>22/05/2018</a:t>
            </a:fld>
            <a:endParaRPr lang="it-IT"/>
          </a:p>
        </p:txBody>
      </p:sp>
      <p:sp>
        <p:nvSpPr>
          <p:cNvPr id="6" name="Segnaposto piè di pagina 5"/>
          <p:cNvSpPr>
            <a:spLocks noGrp="1"/>
          </p:cNvSpPr>
          <p:nvPr>
            <p:ph type="ftr" sz="quarter" idx="11"/>
          </p:nvPr>
        </p:nvSpPr>
        <p:spPr/>
        <p:txBody>
          <a:bodyPr/>
          <a:lstStyle>
            <a:lvl1pPr>
              <a:defRPr smtClean="0"/>
            </a:lvl1pPr>
            <a:extLst/>
          </a:lstStyle>
          <a:p>
            <a:pPr>
              <a:defRPr/>
            </a:pPr>
            <a:r>
              <a:rPr lang="en-GB" smtClean="0"/>
              <a:t>Institute of Economics Uni-Graz, 22.05.2018  </a:t>
            </a:r>
            <a:endParaRPr lang="it-IT"/>
          </a:p>
        </p:txBody>
      </p:sp>
      <p:sp>
        <p:nvSpPr>
          <p:cNvPr id="7" name="Segnaposto numero diapositiva 6"/>
          <p:cNvSpPr>
            <a:spLocks noGrp="1"/>
          </p:cNvSpPr>
          <p:nvPr>
            <p:ph type="sldNum" sz="quarter" idx="12"/>
          </p:nvPr>
        </p:nvSpPr>
        <p:spPr/>
        <p:txBody>
          <a:bodyPr/>
          <a:lstStyle>
            <a:lvl1pPr>
              <a:defRPr/>
            </a:lvl1pPr>
          </a:lstStyle>
          <a:p>
            <a:pPr>
              <a:defRPr/>
            </a:pPr>
            <a:fld id="{95E61A80-B204-41D2-A934-3EED5F996C02}" type="slidenum">
              <a:rPr lang="it-IT"/>
              <a:pPr>
                <a:defRPr/>
              </a:pPr>
              <a:t>‹N›</a:t>
            </a:fld>
            <a:endParaRPr lang="it-IT"/>
          </a:p>
        </p:txBody>
      </p:sp>
    </p:spTree>
    <p:extLst>
      <p:ext uri="{BB962C8B-B14F-4D97-AF65-F5344CB8AC3E}">
        <p14:creationId xmlns:p14="http://schemas.microsoft.com/office/powerpoint/2010/main" val="3574250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5" name="Rettangolo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eaLnBrk="1" fontAlgn="auto" hangingPunct="1">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Elaborazione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7" name="Elaborazione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dirty="0"/>
          </a:p>
        </p:txBody>
      </p:sp>
      <p:sp>
        <p:nvSpPr>
          <p:cNvPr id="2" name="Titol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it-IT" smtClean="0"/>
              <a:t>Fare clic per modificare lo stile del titolo</a:t>
            </a:r>
            <a:endParaRPr lang="en-US"/>
          </a:p>
        </p:txBody>
      </p:sp>
      <p:sp>
        <p:nvSpPr>
          <p:cNvPr id="3" name="Segnaposto immagin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it-IT" noProof="0" smtClean="0"/>
              <a:t>Fare clic sull'icona per inserire un'immagine</a:t>
            </a:r>
            <a:endParaRPr lang="en-US" noProof="0" dirty="0"/>
          </a:p>
        </p:txBody>
      </p:sp>
      <p:sp>
        <p:nvSpPr>
          <p:cNvPr id="4" name="Segnaposto testo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it-IT" smtClean="0"/>
              <a:t>Fare clic per modificare stili del testo dello schema</a:t>
            </a:r>
          </a:p>
        </p:txBody>
      </p:sp>
      <p:sp>
        <p:nvSpPr>
          <p:cNvPr id="8" name="Segnaposto data 4"/>
          <p:cNvSpPr>
            <a:spLocks noGrp="1"/>
          </p:cNvSpPr>
          <p:nvPr>
            <p:ph type="dt" sz="half" idx="10"/>
          </p:nvPr>
        </p:nvSpPr>
        <p:spPr/>
        <p:txBody>
          <a:bodyPr/>
          <a:lstStyle>
            <a:lvl1pPr>
              <a:defRPr smtClean="0"/>
            </a:lvl1pPr>
            <a:extLst/>
          </a:lstStyle>
          <a:p>
            <a:pPr>
              <a:defRPr/>
            </a:pPr>
            <a:fld id="{84101CE9-2B0F-4CCD-A2F8-049133929D14}" type="datetime1">
              <a:rPr lang="it-IT" smtClean="0"/>
              <a:t>22/05/2018</a:t>
            </a:fld>
            <a:endParaRPr lang="it-IT"/>
          </a:p>
        </p:txBody>
      </p:sp>
      <p:sp>
        <p:nvSpPr>
          <p:cNvPr id="9" name="Segnaposto piè di pagina 5"/>
          <p:cNvSpPr>
            <a:spLocks noGrp="1"/>
          </p:cNvSpPr>
          <p:nvPr>
            <p:ph type="ftr" sz="quarter" idx="11"/>
          </p:nvPr>
        </p:nvSpPr>
        <p:spPr/>
        <p:txBody>
          <a:bodyPr/>
          <a:lstStyle>
            <a:lvl1pPr>
              <a:defRPr smtClean="0"/>
            </a:lvl1pPr>
            <a:extLst/>
          </a:lstStyle>
          <a:p>
            <a:pPr>
              <a:defRPr/>
            </a:pPr>
            <a:r>
              <a:rPr lang="en-GB" smtClean="0"/>
              <a:t>Institute of Economics Uni-Graz, 22.05.2018  </a:t>
            </a:r>
            <a:endParaRPr lang="it-IT"/>
          </a:p>
        </p:txBody>
      </p:sp>
      <p:sp>
        <p:nvSpPr>
          <p:cNvPr id="10" name="Segnaposto numero diapositiva 6"/>
          <p:cNvSpPr>
            <a:spLocks noGrp="1"/>
          </p:cNvSpPr>
          <p:nvPr>
            <p:ph type="sldNum" sz="quarter" idx="12"/>
          </p:nvPr>
        </p:nvSpPr>
        <p:spPr/>
        <p:txBody>
          <a:bodyPr/>
          <a:lstStyle>
            <a:lvl1pPr>
              <a:defRPr/>
            </a:lvl1pPr>
          </a:lstStyle>
          <a:p>
            <a:pPr>
              <a:defRPr/>
            </a:pPr>
            <a:fld id="{BB66EFE3-29AC-4652-9439-117021E66B46}" type="slidenum">
              <a:rPr lang="it-IT"/>
              <a:pPr>
                <a:defRPr/>
              </a:pPr>
              <a:t>‹N›</a:t>
            </a:fld>
            <a:endParaRPr lang="it-IT"/>
          </a:p>
        </p:txBody>
      </p:sp>
    </p:spTree>
    <p:extLst>
      <p:ext uri="{BB962C8B-B14F-4D97-AF65-F5344CB8AC3E}">
        <p14:creationId xmlns:p14="http://schemas.microsoft.com/office/powerpoint/2010/main" val="3654894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7" name="Torta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8" name="Ovale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11" name="Anello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12" name="Rettangolo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
        <p:nvSpPr>
          <p:cNvPr id="5" name="Segnaposto titolo 4"/>
          <p:cNvSpPr>
            <a:spLocks noGrp="1"/>
          </p:cNvSpPr>
          <p:nvPr>
            <p:ph type="title"/>
          </p:nvPr>
        </p:nvSpPr>
        <p:spPr>
          <a:xfrm>
            <a:off x="1435100" y="274638"/>
            <a:ext cx="7499350" cy="1143000"/>
          </a:xfrm>
          <a:prstGeom prst="rect">
            <a:avLst/>
          </a:prstGeom>
        </p:spPr>
        <p:txBody>
          <a:bodyPr anchor="ctr">
            <a:normAutofit/>
          </a:bodyPr>
          <a:lstStyle>
            <a:extLst/>
          </a:lstStyle>
          <a:p>
            <a:r>
              <a:rPr lang="it-IT" smtClean="0"/>
              <a:t>Fare clic per modificare lo stile del titolo</a:t>
            </a:r>
            <a:endParaRPr lang="en-US"/>
          </a:p>
        </p:txBody>
      </p:sp>
      <p:sp>
        <p:nvSpPr>
          <p:cNvPr id="1033" name="Segnaposto testo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en-US" smtClean="0"/>
              <a:t>Fare clic per modificare stili del testo dello schema</a:t>
            </a:r>
          </a:p>
          <a:p>
            <a:pPr lvl="1"/>
            <a:r>
              <a:rPr lang="it-IT" altLang="en-US" smtClean="0"/>
              <a:t>Secondo livello</a:t>
            </a:r>
          </a:p>
          <a:p>
            <a:pPr lvl="2"/>
            <a:r>
              <a:rPr lang="it-IT" altLang="en-US" smtClean="0"/>
              <a:t>Terzo livello</a:t>
            </a:r>
          </a:p>
          <a:p>
            <a:pPr lvl="3"/>
            <a:r>
              <a:rPr lang="it-IT" altLang="en-US" smtClean="0"/>
              <a:t>Quarto livello</a:t>
            </a:r>
          </a:p>
          <a:p>
            <a:pPr lvl="4"/>
            <a:r>
              <a:rPr lang="it-IT" altLang="en-US" smtClean="0"/>
              <a:t>Quinto livello</a:t>
            </a:r>
            <a:endParaRPr lang="en-US" altLang="en-US" smtClean="0"/>
          </a:p>
        </p:txBody>
      </p:sp>
      <p:sp>
        <p:nvSpPr>
          <p:cNvPr id="24" name="Segnaposto data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8551A4C3-A4ED-405E-B19B-D7B5C70D1A6E}" type="datetime1">
              <a:rPr lang="it-IT" smtClean="0"/>
              <a:t>22/05/2018</a:t>
            </a:fld>
            <a:endParaRPr lang="it-IT"/>
          </a:p>
        </p:txBody>
      </p:sp>
      <p:sp>
        <p:nvSpPr>
          <p:cNvPr id="10" name="Segnaposto piè di pagina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smtClean="0">
                <a:solidFill>
                  <a:schemeClr val="bg2">
                    <a:shade val="50000"/>
                    <a:satMod val="200000"/>
                  </a:schemeClr>
                </a:solidFill>
                <a:effectLst/>
                <a:latin typeface="+mn-lt"/>
                <a:cs typeface="+mn-cs"/>
              </a:defRPr>
            </a:lvl1pPr>
            <a:extLst/>
          </a:lstStyle>
          <a:p>
            <a:pPr>
              <a:defRPr/>
            </a:pPr>
            <a:r>
              <a:rPr lang="en-GB" smtClean="0"/>
              <a:t>Institute of Economics Uni-Graz, 22.05.2018  </a:t>
            </a:r>
            <a:endParaRPr lang="it-IT"/>
          </a:p>
        </p:txBody>
      </p:sp>
      <p:sp>
        <p:nvSpPr>
          <p:cNvPr id="22" name="Segnaposto numero diapositiva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eaLnBrk="1" hangingPunct="1">
              <a:defRPr sz="1200">
                <a:solidFill>
                  <a:srgbClr val="9B9B9E"/>
                </a:solidFill>
                <a:latin typeface="Constantia" panose="02030602050306030303" pitchFamily="18" charset="0"/>
              </a:defRPr>
            </a:lvl1pPr>
          </a:lstStyle>
          <a:p>
            <a:pPr>
              <a:defRPr/>
            </a:pPr>
            <a:fld id="{409A7F96-83E0-47C9-B642-6BF74F3A4EDE}" type="slidenum">
              <a:rPr lang="it-IT"/>
              <a:pPr>
                <a:defRPr/>
              </a:pPr>
              <a:t>‹N›</a:t>
            </a:fld>
            <a:endParaRPr lang="it-IT"/>
          </a:p>
        </p:txBody>
      </p:sp>
      <p:sp>
        <p:nvSpPr>
          <p:cNvPr id="15" name="Rettangolo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fontAlgn="auto" hangingPunct="1">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144" r:id="rId1"/>
    <p:sldLayoutId id="2147484136" r:id="rId2"/>
    <p:sldLayoutId id="2147484145" r:id="rId3"/>
    <p:sldLayoutId id="2147484137" r:id="rId4"/>
    <p:sldLayoutId id="2147484146" r:id="rId5"/>
    <p:sldLayoutId id="2147484138" r:id="rId6"/>
    <p:sldLayoutId id="2147484147" r:id="rId7"/>
    <p:sldLayoutId id="2147484148" r:id="rId8"/>
    <p:sldLayoutId id="2147484149" r:id="rId9"/>
    <p:sldLayoutId id="2147484139" r:id="rId10"/>
    <p:sldLayoutId id="2147484140" r:id="rId11"/>
    <p:sldLayoutId id="2147484141" r:id="rId12"/>
    <p:sldLayoutId id="2147484142" r:id="rId13"/>
    <p:sldLayoutId id="2147484143" r:id="rId14"/>
  </p:sldLayoutIdLst>
  <p:hf sldNum="0" hdr="0" dt="0"/>
  <p:txStyles>
    <p:title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E66C7D"/>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6BB76D"/>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package" Target="../embeddings/Documento_di_Microsoft_Word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35.xml.rels><?xml version="1.0" encoding="UTF-8" standalone="yes"?>
<Relationships xmlns="http://schemas.openxmlformats.org/package/2006/relationships"><Relationship Id="rId3" Type="http://schemas.openxmlformats.org/officeDocument/2006/relationships/package" Target="../embeddings/Documento_di_Microsoft_Word2.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package" Target="../embeddings/Documento_di_Microsoft_Word3.doc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emf"/></Relationships>
</file>

<file path=ppt/slides/_rels/slide46.xml.rels><?xml version="1.0" encoding="UTF-8" standalone="yes"?>
<Relationships xmlns="http://schemas.openxmlformats.org/package/2006/relationships"><Relationship Id="rId3" Type="http://schemas.openxmlformats.org/officeDocument/2006/relationships/package" Target="../embeddings/Documento_di_Microsoft_Word4.docx"/><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emf"/></Relationships>
</file>

<file path=ppt/slides/_rels/slide4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ctrTitle"/>
          </p:nvPr>
        </p:nvSpPr>
        <p:spPr bwMode="auto">
          <a:xfrm>
            <a:off x="1187624" y="409327"/>
            <a:ext cx="7848872" cy="2011561"/>
          </a:xfrm>
        </p:spPr>
        <p:txBody>
          <a:bodyPr vert="horz" wrap="square" lIns="91440" tIns="45720" rIns="91440" bIns="45720" numCol="1" anchorCtr="0" compatLnSpc="1">
            <a:prstTxWarp prst="textNoShape">
              <a:avLst/>
            </a:prstTxWarp>
            <a:normAutofit fontScale="90000"/>
          </a:bodyPr>
          <a:lstStyle/>
          <a:p>
            <a:pPr algn="ctr" eaLnBrk="1" hangingPunct="1"/>
            <a:r>
              <a:rPr lang="en-GB" altLang="en-US" sz="3600" dirty="0" smtClean="0">
                <a:effectLst/>
              </a:rPr>
              <a:t/>
            </a:r>
            <a:br>
              <a:rPr lang="en-GB" altLang="en-US" sz="3600" dirty="0" smtClean="0">
                <a:effectLst/>
              </a:rPr>
            </a:br>
            <a:r>
              <a:rPr lang="en-GB" altLang="en-US" sz="3600" dirty="0">
                <a:effectLst/>
              </a:rPr>
              <a:t/>
            </a:r>
            <a:br>
              <a:rPr lang="en-GB" altLang="en-US" sz="3600" dirty="0">
                <a:effectLst/>
              </a:rPr>
            </a:br>
            <a:r>
              <a:rPr lang="en-GB" sz="3200" b="1" dirty="0" smtClean="0">
                <a:effectLst/>
              </a:rPr>
              <a:t>Is </a:t>
            </a:r>
            <a:r>
              <a:rPr lang="en-GB" sz="3200" b="1" dirty="0">
                <a:effectLst/>
              </a:rPr>
              <a:t>there a gender effect on the cost of bank financing</a:t>
            </a:r>
            <a:r>
              <a:rPr lang="en-GB" sz="3200" b="1" dirty="0" smtClean="0">
                <a:effectLst/>
              </a:rPr>
              <a:t>?</a:t>
            </a:r>
            <a:br>
              <a:rPr lang="en-GB" sz="3200" b="1" dirty="0" smtClean="0">
                <a:effectLst/>
              </a:rPr>
            </a:br>
            <a:r>
              <a:rPr lang="en-GB" altLang="en-US" sz="2900" dirty="0" smtClean="0">
                <a:effectLst/>
              </a:rPr>
              <a:t>– </a:t>
            </a:r>
            <a:r>
              <a:rPr lang="en-GB" altLang="en-US" sz="2900" dirty="0" smtClean="0">
                <a:effectLst/>
              </a:rPr>
              <a:t>Evidence from European SMEs –</a:t>
            </a:r>
            <a:r>
              <a:rPr lang="en-GB" altLang="en-US" sz="3200" dirty="0" smtClean="0">
                <a:effectLst/>
              </a:rPr>
              <a:t/>
            </a:r>
            <a:br>
              <a:rPr lang="en-GB" altLang="en-US" sz="3200" dirty="0" smtClean="0">
                <a:effectLst/>
              </a:rPr>
            </a:br>
            <a:endParaRPr lang="en-GB" altLang="en-US" sz="3200" dirty="0" smtClean="0">
              <a:effectLst/>
            </a:endParaRPr>
          </a:p>
        </p:txBody>
      </p:sp>
      <p:sp>
        <p:nvSpPr>
          <p:cNvPr id="5" name="Sottotitolo 2"/>
          <p:cNvSpPr txBox="1">
            <a:spLocks/>
          </p:cNvSpPr>
          <p:nvPr/>
        </p:nvSpPr>
        <p:spPr>
          <a:xfrm>
            <a:off x="1042988" y="1196975"/>
            <a:ext cx="7921625" cy="1583953"/>
          </a:xfrm>
          <a:prstGeom prst="rect">
            <a:avLst/>
          </a:prstGeom>
        </p:spPr>
        <p:txBody>
          <a:bodyPr tIns="0"/>
          <a:lstStyle/>
          <a:p>
            <a:pPr marL="27432" algn="ctr" eaLnBrk="1" fontAlgn="auto" hangingPunct="1">
              <a:spcBef>
                <a:spcPts val="600"/>
              </a:spcBef>
              <a:spcAft>
                <a:spcPts val="0"/>
              </a:spcAft>
              <a:buClr>
                <a:schemeClr val="accent1"/>
              </a:buClr>
              <a:buSzPct val="80000"/>
              <a:buFont typeface="Wingdings 2"/>
              <a:buNone/>
              <a:defRPr/>
            </a:pPr>
            <a:endParaRPr lang="it-IT" sz="1600" dirty="0">
              <a:solidFill>
                <a:schemeClr val="tx2">
                  <a:shade val="30000"/>
                  <a:satMod val="150000"/>
                </a:schemeClr>
              </a:solidFill>
              <a:latin typeface="+mn-lt"/>
              <a:cs typeface="+mn-cs"/>
            </a:endParaRPr>
          </a:p>
          <a:p>
            <a:pPr marL="27432" algn="ctr" eaLnBrk="1" fontAlgn="auto" hangingPunct="1">
              <a:spcBef>
                <a:spcPts val="600"/>
              </a:spcBef>
              <a:spcAft>
                <a:spcPts val="0"/>
              </a:spcAft>
              <a:buClr>
                <a:schemeClr val="accent1"/>
              </a:buClr>
              <a:buSzPct val="80000"/>
              <a:buFont typeface="Wingdings 2"/>
              <a:buNone/>
              <a:defRPr/>
            </a:pPr>
            <a:endParaRPr lang="it-IT" sz="1600" dirty="0">
              <a:solidFill>
                <a:schemeClr val="tx2">
                  <a:shade val="30000"/>
                  <a:satMod val="150000"/>
                </a:schemeClr>
              </a:solidFill>
              <a:latin typeface="+mn-lt"/>
              <a:cs typeface="+mn-cs"/>
            </a:endParaRPr>
          </a:p>
        </p:txBody>
      </p:sp>
      <p:sp>
        <p:nvSpPr>
          <p:cNvPr id="9221" name="Sottotitolo 2"/>
          <p:cNvSpPr txBox="1">
            <a:spLocks/>
          </p:cNvSpPr>
          <p:nvPr/>
        </p:nvSpPr>
        <p:spPr bwMode="auto">
          <a:xfrm>
            <a:off x="1187450" y="4797152"/>
            <a:ext cx="7407275" cy="19442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tIns="0"/>
          <a:lstStyle>
            <a:lvl1pPr marL="26988">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it-IT" altLang="en-US" b="1" dirty="0" smtClean="0">
              <a:solidFill>
                <a:schemeClr val="accent2">
                  <a:lumMod val="50000"/>
                </a:schemeClr>
              </a:solidFill>
              <a:latin typeface="Constantia" panose="02030602050306030303" pitchFamily="18" charset="0"/>
            </a:endParaRPr>
          </a:p>
          <a:p>
            <a:pPr algn="ctr" eaLnBrk="1" hangingPunct="1">
              <a:defRPr/>
            </a:pPr>
            <a:r>
              <a:rPr lang="it-IT" altLang="en-US" b="1" dirty="0" smtClean="0">
                <a:solidFill>
                  <a:schemeClr val="accent2">
                    <a:lumMod val="50000"/>
                  </a:schemeClr>
                </a:solidFill>
                <a:latin typeface="Constantia" panose="02030602050306030303" pitchFamily="18" charset="0"/>
              </a:rPr>
              <a:t>Stefania P.S. Rossi</a:t>
            </a:r>
            <a:endParaRPr lang="it-IT" altLang="en-US" baseline="30000" dirty="0" smtClean="0">
              <a:solidFill>
                <a:srgbClr val="60B5CC">
                  <a:lumMod val="50000"/>
                </a:srgbClr>
              </a:solidFill>
              <a:latin typeface="Constantia" panose="02030602050306030303" pitchFamily="18" charset="0"/>
            </a:endParaRPr>
          </a:p>
          <a:p>
            <a:pPr algn="ctr" eaLnBrk="1" hangingPunct="1">
              <a:defRPr/>
            </a:pPr>
            <a:r>
              <a:rPr lang="it-IT" altLang="en-US" baseline="30000" dirty="0" smtClean="0">
                <a:solidFill>
                  <a:schemeClr val="accent2">
                    <a:lumMod val="50000"/>
                  </a:schemeClr>
                </a:solidFill>
                <a:latin typeface="Constantia" panose="02030602050306030303" pitchFamily="18" charset="0"/>
              </a:rPr>
              <a:t>	</a:t>
            </a:r>
            <a:r>
              <a:rPr lang="en-GB" dirty="0" smtClean="0">
                <a:solidFill>
                  <a:schemeClr val="accent2">
                    <a:lumMod val="50000"/>
                  </a:schemeClr>
                </a:solidFill>
                <a:latin typeface="Constantia" panose="02030602050306030303" pitchFamily="18" charset="0"/>
              </a:rPr>
              <a:t>Department </a:t>
            </a:r>
            <a:r>
              <a:rPr lang="en-GB" dirty="0">
                <a:solidFill>
                  <a:schemeClr val="accent2">
                    <a:lumMod val="50000"/>
                  </a:schemeClr>
                </a:solidFill>
                <a:latin typeface="Constantia" panose="02030602050306030303" pitchFamily="18" charset="0"/>
              </a:rPr>
              <a:t>of Economics, </a:t>
            </a:r>
            <a:r>
              <a:rPr lang="en-GB" dirty="0" smtClean="0">
                <a:solidFill>
                  <a:schemeClr val="accent2">
                    <a:lumMod val="50000"/>
                  </a:schemeClr>
                </a:solidFill>
                <a:latin typeface="Constantia" panose="02030602050306030303" pitchFamily="18" charset="0"/>
              </a:rPr>
              <a:t>Business, </a:t>
            </a:r>
            <a:r>
              <a:rPr lang="en-GB" dirty="0">
                <a:solidFill>
                  <a:schemeClr val="accent2">
                    <a:lumMod val="50000"/>
                  </a:schemeClr>
                </a:solidFill>
                <a:latin typeface="Constantia" panose="02030602050306030303" pitchFamily="18" charset="0"/>
              </a:rPr>
              <a:t>Mathematics and Statistics (DEAMS</a:t>
            </a:r>
            <a:r>
              <a:rPr lang="en-GB" dirty="0" smtClean="0">
                <a:solidFill>
                  <a:schemeClr val="accent2">
                    <a:lumMod val="50000"/>
                  </a:schemeClr>
                </a:solidFill>
                <a:latin typeface="Constantia" panose="02030602050306030303" pitchFamily="18" charset="0"/>
              </a:rPr>
              <a:t>), University of Trieste, Italy</a:t>
            </a:r>
          </a:p>
          <a:p>
            <a:pPr algn="ctr" eaLnBrk="1" hangingPunct="1">
              <a:defRPr/>
            </a:pPr>
            <a:endParaRPr lang="it-IT" altLang="en-US" sz="1600" b="1" dirty="0" smtClean="0">
              <a:solidFill>
                <a:schemeClr val="accent2">
                  <a:lumMod val="50000"/>
                </a:schemeClr>
              </a:solidFill>
              <a:latin typeface="Constantia" panose="02030602050306030303" pitchFamily="18" charset="0"/>
            </a:endParaRPr>
          </a:p>
          <a:p>
            <a:pPr algn="ctr" eaLnBrk="1" hangingPunct="1">
              <a:defRPr/>
            </a:pPr>
            <a:r>
              <a:rPr lang="en-GB" altLang="en-US" sz="1600" dirty="0">
                <a:solidFill>
                  <a:schemeClr val="accent2">
                    <a:lumMod val="50000"/>
                  </a:schemeClr>
                </a:solidFill>
                <a:latin typeface="Constantia" panose="02030602050306030303" pitchFamily="18" charset="0"/>
              </a:rPr>
              <a:t>This presentation </a:t>
            </a:r>
            <a:r>
              <a:rPr lang="en-GB" altLang="en-US" sz="1600" dirty="0" smtClean="0">
                <a:solidFill>
                  <a:schemeClr val="accent2">
                    <a:lumMod val="50000"/>
                  </a:schemeClr>
                </a:solidFill>
                <a:latin typeface="Constantia" panose="02030602050306030303" pitchFamily="18" charset="0"/>
              </a:rPr>
              <a:t>relies </a:t>
            </a:r>
            <a:r>
              <a:rPr lang="en-GB" altLang="en-US" sz="1600" dirty="0">
                <a:solidFill>
                  <a:schemeClr val="accent2">
                    <a:lumMod val="50000"/>
                  </a:schemeClr>
                </a:solidFill>
                <a:latin typeface="Constantia" panose="02030602050306030303" pitchFamily="18" charset="0"/>
              </a:rPr>
              <a:t>on </a:t>
            </a:r>
            <a:r>
              <a:rPr lang="en-GB" altLang="en-US" sz="1600" dirty="0" smtClean="0">
                <a:solidFill>
                  <a:schemeClr val="accent2">
                    <a:lumMod val="50000"/>
                  </a:schemeClr>
                </a:solidFill>
                <a:latin typeface="Constantia" panose="02030602050306030303" pitchFamily="18" charset="0"/>
              </a:rPr>
              <a:t>the paper by D.V</a:t>
            </a:r>
            <a:r>
              <a:rPr lang="en-GB" altLang="en-US" sz="1600" dirty="0">
                <a:solidFill>
                  <a:schemeClr val="accent2">
                    <a:lumMod val="50000"/>
                  </a:schemeClr>
                </a:solidFill>
                <a:latin typeface="Constantia" panose="02030602050306030303" pitchFamily="18" charset="0"/>
              </a:rPr>
              <a:t>. </a:t>
            </a:r>
            <a:r>
              <a:rPr lang="en-GB" altLang="en-US" sz="1600" dirty="0" smtClean="0">
                <a:solidFill>
                  <a:schemeClr val="accent2">
                    <a:lumMod val="50000"/>
                  </a:schemeClr>
                </a:solidFill>
                <a:latin typeface="Constantia" panose="02030602050306030303" pitchFamily="18" charset="0"/>
              </a:rPr>
              <a:t>Mascia and S.P.S</a:t>
            </a:r>
            <a:r>
              <a:rPr lang="en-GB" altLang="en-US" sz="1600" dirty="0">
                <a:solidFill>
                  <a:schemeClr val="accent2">
                    <a:lumMod val="50000"/>
                  </a:schemeClr>
                </a:solidFill>
                <a:latin typeface="Constantia" panose="02030602050306030303" pitchFamily="18" charset="0"/>
              </a:rPr>
              <a:t>. Rossi </a:t>
            </a:r>
            <a:r>
              <a:rPr lang="en-GB" altLang="en-US" sz="1600" dirty="0" smtClean="0">
                <a:solidFill>
                  <a:schemeClr val="accent2">
                    <a:lumMod val="50000"/>
                  </a:schemeClr>
                </a:solidFill>
                <a:latin typeface="Constantia" panose="02030602050306030303" pitchFamily="18" charset="0"/>
              </a:rPr>
              <a:t>published in </a:t>
            </a:r>
            <a:r>
              <a:rPr lang="en-GB" altLang="en-US" sz="1600" i="1" dirty="0">
                <a:solidFill>
                  <a:schemeClr val="accent2">
                    <a:lumMod val="50000"/>
                  </a:schemeClr>
                </a:solidFill>
                <a:latin typeface="Constantia" panose="02030602050306030303" pitchFamily="18" charset="0"/>
              </a:rPr>
              <a:t>Journal of Financial Stability </a:t>
            </a:r>
            <a:r>
              <a:rPr lang="en-GB" altLang="en-US" sz="1600" dirty="0">
                <a:solidFill>
                  <a:schemeClr val="accent2">
                    <a:lumMod val="50000"/>
                  </a:schemeClr>
                </a:solidFill>
                <a:latin typeface="Constantia" panose="02030602050306030303" pitchFamily="18" charset="0"/>
              </a:rPr>
              <a:t>31 (2017) 136–153</a:t>
            </a:r>
          </a:p>
          <a:p>
            <a:pPr algn="ctr" eaLnBrk="1" hangingPunct="1">
              <a:defRPr/>
            </a:pPr>
            <a:endParaRPr lang="it-IT" altLang="en-US" sz="1600" b="1" dirty="0" smtClean="0">
              <a:solidFill>
                <a:schemeClr val="accent2">
                  <a:lumMod val="50000"/>
                </a:schemeClr>
              </a:solidFill>
              <a:latin typeface="Constantia" panose="02030602050306030303" pitchFamily="18" charset="0"/>
            </a:endParaRPr>
          </a:p>
        </p:txBody>
      </p:sp>
      <p:pic>
        <p:nvPicPr>
          <p:cNvPr id="2" name="Immagine 1"/>
          <p:cNvPicPr>
            <a:picLocks noChangeAspect="1"/>
          </p:cNvPicPr>
          <p:nvPr/>
        </p:nvPicPr>
        <p:blipFill>
          <a:blip r:embed="rId3"/>
          <a:stretch>
            <a:fillRect/>
          </a:stretch>
        </p:blipFill>
        <p:spPr>
          <a:xfrm>
            <a:off x="3671652" y="2152810"/>
            <a:ext cx="2664296" cy="127619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rPr>
              <a:t>Aim of the paper/our contribution</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US" sz="1900" dirty="0">
                <a:solidFill>
                  <a:schemeClr val="accent2">
                    <a:lumMod val="50000"/>
                  </a:schemeClr>
                </a:solidFill>
              </a:rPr>
              <a:t>Following this strand of the literature, our contribution would like to shed additional light on the possible existence of gender discrimination </a:t>
            </a:r>
            <a:r>
              <a:rPr lang="en-US" sz="1900" dirty="0" smtClean="0">
                <a:solidFill>
                  <a:schemeClr val="accent2">
                    <a:lumMod val="50000"/>
                  </a:schemeClr>
                </a:solidFill>
              </a:rPr>
              <a:t>related to the cost of bank </a:t>
            </a:r>
            <a:r>
              <a:rPr lang="en-US" sz="1900" dirty="0">
                <a:solidFill>
                  <a:schemeClr val="accent2">
                    <a:lumMod val="50000"/>
                  </a:schemeClr>
                </a:solidFill>
              </a:rPr>
              <a:t>financing </a:t>
            </a:r>
            <a:r>
              <a:rPr lang="en-US" sz="1900" dirty="0" smtClean="0">
                <a:solidFill>
                  <a:schemeClr val="accent2">
                    <a:lumMod val="50000"/>
                  </a:schemeClr>
                </a:solidFill>
              </a:rPr>
              <a:t>in the credit markets </a:t>
            </a:r>
            <a:r>
              <a:rPr lang="en-US" sz="1900" dirty="0">
                <a:solidFill>
                  <a:schemeClr val="accent2">
                    <a:lumMod val="50000"/>
                  </a:schemeClr>
                </a:solidFill>
              </a:rPr>
              <a:t>of the </a:t>
            </a:r>
            <a:r>
              <a:rPr lang="en-GB" sz="1900" dirty="0">
                <a:solidFill>
                  <a:schemeClr val="accent2">
                    <a:lumMod val="50000"/>
                  </a:schemeClr>
                </a:solidFill>
              </a:rPr>
              <a:t>11 euro </a:t>
            </a:r>
            <a:r>
              <a:rPr lang="en-GB" sz="1900" dirty="0" smtClean="0">
                <a:solidFill>
                  <a:schemeClr val="accent2">
                    <a:lumMod val="50000"/>
                  </a:schemeClr>
                </a:solidFill>
              </a:rPr>
              <a:t>countries </a:t>
            </a:r>
            <a:r>
              <a:rPr lang="en-US" sz="1900" dirty="0" smtClean="0">
                <a:solidFill>
                  <a:schemeClr val="accent2">
                    <a:lumMod val="50000"/>
                  </a:schemeClr>
                </a:solidFill>
              </a:rPr>
              <a:t>by </a:t>
            </a:r>
            <a:r>
              <a:rPr lang="en-US" sz="1900" dirty="0">
                <a:solidFill>
                  <a:schemeClr val="accent2">
                    <a:lumMod val="50000"/>
                  </a:schemeClr>
                </a:solidFill>
              </a:rPr>
              <a:t>employing a set of comparable data from non-financial SMEs. </a:t>
            </a:r>
            <a:endParaRPr lang="en-US" sz="1900" dirty="0" smtClean="0">
              <a:solidFill>
                <a:schemeClr val="accent2">
                  <a:lumMod val="50000"/>
                </a:schemeClr>
              </a:solidFill>
            </a:endParaRPr>
          </a:p>
          <a:p>
            <a:pPr marL="82550" indent="0" algn="just" eaLnBrk="1" hangingPunct="1">
              <a:lnSpc>
                <a:spcPct val="140000"/>
              </a:lnSpc>
              <a:buNone/>
              <a:defRPr/>
            </a:pPr>
            <a:endParaRPr lang="en-US"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While those </a:t>
            </a:r>
            <a:r>
              <a:rPr lang="en-GB" sz="1900" dirty="0">
                <a:solidFill>
                  <a:schemeClr val="accent2">
                    <a:lumMod val="50000"/>
                  </a:schemeClr>
                </a:solidFill>
              </a:rPr>
              <a:t>studies </a:t>
            </a:r>
            <a:r>
              <a:rPr lang="en-GB" sz="1900" dirty="0" smtClean="0">
                <a:solidFill>
                  <a:schemeClr val="accent2">
                    <a:lumMod val="50000"/>
                  </a:schemeClr>
                </a:solidFill>
              </a:rPr>
              <a:t>that have </a:t>
            </a:r>
            <a:r>
              <a:rPr lang="en-GB" sz="1900" dirty="0">
                <a:solidFill>
                  <a:schemeClr val="accent2">
                    <a:lumMod val="50000"/>
                  </a:schemeClr>
                </a:solidFill>
              </a:rPr>
              <a:t>investigated the issue of cost disparities in credit access either focusing on a single country or on a cross-country environment employing different </a:t>
            </a:r>
            <a:r>
              <a:rPr lang="en-GB" sz="1900" dirty="0" smtClean="0">
                <a:solidFill>
                  <a:schemeClr val="accent2">
                    <a:lumMod val="50000"/>
                  </a:schemeClr>
                </a:solidFill>
              </a:rPr>
              <a:t>datasets, to</a:t>
            </a:r>
            <a:r>
              <a:rPr lang="en-US" sz="1900" dirty="0" smtClean="0">
                <a:solidFill>
                  <a:schemeClr val="accent2">
                    <a:lumMod val="50000"/>
                  </a:schemeClr>
                </a:solidFill>
              </a:rPr>
              <a:t> </a:t>
            </a:r>
            <a:r>
              <a:rPr lang="en-US" sz="1900" dirty="0">
                <a:solidFill>
                  <a:schemeClr val="accent2">
                    <a:lumMod val="50000"/>
                  </a:schemeClr>
                </a:solidFill>
              </a:rPr>
              <a:t>the best of our knowledge, this is the first attempt to test for such possible disparities in the cost of credit utilizing the ECB Survey on the Access to Finance of Enterprises (SAFE</a:t>
            </a:r>
            <a:r>
              <a:rPr lang="en-US" sz="1900" dirty="0" smtClean="0">
                <a:solidFill>
                  <a:schemeClr val="accent2">
                    <a:lumMod val="50000"/>
                  </a:schemeClr>
                </a:solidFill>
              </a:rPr>
              <a:t>).</a:t>
            </a:r>
          </a:p>
          <a:p>
            <a:pPr algn="just" eaLnBrk="1" hangingPunct="1">
              <a:lnSpc>
                <a:spcPct val="140000"/>
              </a:lnSpc>
              <a:buFont typeface="Wingdings" panose="05000000000000000000" pitchFamily="2" charset="2"/>
              <a:buChar char="Ø"/>
              <a:defRPr/>
            </a:pP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US" sz="1900"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3819825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rPr>
              <a:t>Aim of the paper/our contribution</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GB" sz="1900" dirty="0" smtClean="0">
                <a:solidFill>
                  <a:schemeClr val="accent2">
                    <a:lumMod val="50000"/>
                  </a:schemeClr>
                </a:solidFill>
              </a:rPr>
              <a:t>Our </a:t>
            </a:r>
            <a:r>
              <a:rPr lang="en-GB" sz="1900" dirty="0">
                <a:solidFill>
                  <a:schemeClr val="accent2">
                    <a:lumMod val="50000"/>
                  </a:schemeClr>
                </a:solidFill>
              </a:rPr>
              <a:t>contribution to the literature is </a:t>
            </a:r>
            <a:r>
              <a:rPr lang="en-GB" sz="1900" b="1" dirty="0">
                <a:solidFill>
                  <a:schemeClr val="accent2">
                    <a:lumMod val="50000"/>
                  </a:schemeClr>
                </a:solidFill>
              </a:rPr>
              <a:t>threefold</a:t>
            </a:r>
            <a:r>
              <a:rPr lang="en-GB" sz="1900" dirty="0">
                <a:solidFill>
                  <a:schemeClr val="accent2">
                    <a:lumMod val="50000"/>
                  </a:schemeClr>
                </a:solidFill>
              </a:rPr>
              <a:t>.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First</a:t>
            </a:r>
            <a:r>
              <a:rPr lang="en-GB" sz="1900" dirty="0">
                <a:solidFill>
                  <a:schemeClr val="accent2">
                    <a:lumMod val="50000"/>
                  </a:schemeClr>
                </a:solidFill>
              </a:rPr>
              <a:t>, we examine the impact of gender on the change in the cost of bank financing employing the comprehensive survey from the European Central Bank.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Second</a:t>
            </a:r>
            <a:r>
              <a:rPr lang="en-GB" sz="1900" dirty="0">
                <a:solidFill>
                  <a:schemeClr val="accent2">
                    <a:lumMod val="50000"/>
                  </a:schemeClr>
                </a:solidFill>
              </a:rPr>
              <a:t>, and more importantly, we develop further this issue by looking at the effects determined by </a:t>
            </a:r>
            <a:r>
              <a:rPr lang="en-GB" sz="1900" dirty="0" smtClean="0">
                <a:solidFill>
                  <a:schemeClr val="accent2">
                    <a:lumMod val="50000"/>
                  </a:schemeClr>
                </a:solidFill>
              </a:rPr>
              <a:t>change </a:t>
            </a:r>
            <a:r>
              <a:rPr lang="en-GB" sz="1900" dirty="0">
                <a:solidFill>
                  <a:schemeClr val="accent2">
                    <a:lumMod val="50000"/>
                  </a:schemeClr>
                </a:solidFill>
              </a:rPr>
              <a:t>in gender leadership.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GB"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Third</a:t>
            </a:r>
            <a:r>
              <a:rPr lang="en-GB" sz="1900" dirty="0">
                <a:solidFill>
                  <a:schemeClr val="accent2">
                    <a:lumMod val="50000"/>
                  </a:schemeClr>
                </a:solidFill>
              </a:rPr>
              <a:t>, causality and endogeneity problems are properly addressed as well</a:t>
            </a:r>
            <a:r>
              <a:rPr lang="en-GB" sz="1900" dirty="0" smtClean="0">
                <a:solidFill>
                  <a:schemeClr val="accent2">
                    <a:lumMod val="50000"/>
                  </a:schemeClr>
                </a:solidFill>
              </a:rPr>
              <a:t>.</a:t>
            </a:r>
          </a:p>
          <a:p>
            <a:pPr marL="82550" indent="0" algn="just" eaLnBrk="1" hangingPunct="1">
              <a:lnSpc>
                <a:spcPct val="140000"/>
              </a:lnSpc>
              <a:buNone/>
              <a:defRPr/>
            </a:pP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US" sz="1900"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9257930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rPr>
              <a:t>Discrimination/1</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lnSpcReduction="10000"/>
          </a:bodyPr>
          <a:lstStyle/>
          <a:p>
            <a:pPr marL="82550" indent="0" algn="just" eaLnBrk="1" hangingPunct="1">
              <a:lnSpc>
                <a:spcPct val="140000"/>
              </a:lnSpc>
              <a:buNone/>
              <a:defRPr/>
            </a:pPr>
            <a:r>
              <a:rPr lang="en-US" sz="2000" dirty="0" smtClean="0">
                <a:solidFill>
                  <a:schemeClr val="accent2">
                    <a:lumMod val="50000"/>
                  </a:schemeClr>
                </a:solidFill>
              </a:rPr>
              <a:t>The </a:t>
            </a:r>
            <a:r>
              <a:rPr lang="en-US" sz="2000" dirty="0">
                <a:solidFill>
                  <a:schemeClr val="accent2">
                    <a:lumMod val="50000"/>
                  </a:schemeClr>
                </a:solidFill>
              </a:rPr>
              <a:t>literature distinguishes two types of discrimination: </a:t>
            </a:r>
          </a:p>
          <a:p>
            <a:pPr marL="82550" indent="0" algn="just" eaLnBrk="1" hangingPunct="1">
              <a:lnSpc>
                <a:spcPct val="140000"/>
              </a:lnSpc>
              <a:buNone/>
              <a:defRPr/>
            </a:pPr>
            <a:endParaRPr lang="en-US" sz="2000" dirty="0">
              <a:solidFill>
                <a:schemeClr val="accent2">
                  <a:lumMod val="50000"/>
                </a:schemeClr>
              </a:solidFill>
            </a:endParaRPr>
          </a:p>
          <a:p>
            <a:pPr marL="425450" lvl="1" indent="-342900" algn="just" eaLnBrk="1" hangingPunct="1">
              <a:lnSpc>
                <a:spcPct val="140000"/>
              </a:lnSpc>
              <a:spcBef>
                <a:spcPts val="600"/>
              </a:spcBef>
              <a:buSzPct val="80000"/>
              <a:buFont typeface="Wingdings" panose="05000000000000000000" pitchFamily="2" charset="2"/>
              <a:buChar char="Ø"/>
              <a:defRPr/>
            </a:pPr>
            <a:r>
              <a:rPr lang="en-US" sz="2000" b="1" dirty="0">
                <a:solidFill>
                  <a:schemeClr val="accent2">
                    <a:lumMod val="50000"/>
                  </a:schemeClr>
                </a:solidFill>
              </a:rPr>
              <a:t>taste-based</a:t>
            </a:r>
            <a:r>
              <a:rPr lang="en-US" sz="2000" dirty="0">
                <a:solidFill>
                  <a:schemeClr val="accent2">
                    <a:lumMod val="50000"/>
                  </a:schemeClr>
                </a:solidFill>
              </a:rPr>
              <a:t> or prejudicial discrimination (Becker </a:t>
            </a:r>
            <a:r>
              <a:rPr lang="en-US" sz="2000" dirty="0" smtClean="0">
                <a:solidFill>
                  <a:schemeClr val="accent2">
                    <a:lumMod val="50000"/>
                  </a:schemeClr>
                </a:solidFill>
              </a:rPr>
              <a:t>1957) </a:t>
            </a:r>
            <a:r>
              <a:rPr lang="en-US" sz="2000" dirty="0">
                <a:solidFill>
                  <a:schemeClr val="accent2">
                    <a:lumMod val="50000"/>
                  </a:schemeClr>
                </a:solidFill>
              </a:rPr>
              <a:t>which is not motivated by any economic reason but, rather, with the lender preferences and believes about the gender itself. </a:t>
            </a:r>
            <a:endParaRPr lang="en-US" sz="2000" dirty="0" smtClean="0">
              <a:solidFill>
                <a:schemeClr val="accent2">
                  <a:lumMod val="50000"/>
                </a:schemeClr>
              </a:solidFill>
            </a:endParaRPr>
          </a:p>
          <a:p>
            <a:pPr marL="82550" lvl="1" indent="0" algn="just" eaLnBrk="1" hangingPunct="1">
              <a:lnSpc>
                <a:spcPct val="140000"/>
              </a:lnSpc>
              <a:spcBef>
                <a:spcPts val="600"/>
              </a:spcBef>
              <a:buSzPct val="80000"/>
              <a:buNone/>
              <a:defRPr/>
            </a:pPr>
            <a:r>
              <a:rPr lang="en-US" sz="2000" dirty="0" smtClean="0">
                <a:solidFill>
                  <a:schemeClr val="accent2">
                    <a:lumMod val="50000"/>
                  </a:schemeClr>
                </a:solidFill>
              </a:rPr>
              <a:t>	</a:t>
            </a:r>
            <a:r>
              <a:rPr lang="en-GB" sz="2000" dirty="0" smtClean="0">
                <a:solidFill>
                  <a:schemeClr val="accent2">
                    <a:lumMod val="50000"/>
                  </a:schemeClr>
                </a:solidFill>
              </a:rPr>
              <a:t>As </a:t>
            </a:r>
            <a:r>
              <a:rPr lang="en-GB" sz="2000" dirty="0">
                <a:solidFill>
                  <a:schemeClr val="accent2">
                    <a:lumMod val="50000"/>
                  </a:schemeClr>
                </a:solidFill>
              </a:rPr>
              <a:t>a consequence of this prejudicial discrimination, undesired </a:t>
            </a:r>
            <a:r>
              <a:rPr lang="en-GB" sz="2000" dirty="0" smtClean="0">
                <a:solidFill>
                  <a:schemeClr val="accent2">
                    <a:lumMod val="50000"/>
                  </a:schemeClr>
                </a:solidFill>
              </a:rPr>
              <a:t>	group </a:t>
            </a:r>
            <a:r>
              <a:rPr lang="en-GB" sz="2000" dirty="0">
                <a:solidFill>
                  <a:schemeClr val="accent2">
                    <a:lumMod val="50000"/>
                  </a:schemeClr>
                </a:solidFill>
              </a:rPr>
              <a:t>would either </a:t>
            </a:r>
            <a:endParaRPr lang="en-GB" sz="2000" dirty="0" smtClean="0">
              <a:solidFill>
                <a:schemeClr val="accent2">
                  <a:lumMod val="50000"/>
                </a:schemeClr>
              </a:solidFill>
            </a:endParaRPr>
          </a:p>
          <a:p>
            <a:pPr marL="82550" lvl="1" indent="0" algn="just" eaLnBrk="1" hangingPunct="1">
              <a:lnSpc>
                <a:spcPct val="140000"/>
              </a:lnSpc>
              <a:spcBef>
                <a:spcPts val="600"/>
              </a:spcBef>
              <a:buSzPct val="80000"/>
              <a:buNone/>
              <a:defRPr/>
            </a:pPr>
            <a:r>
              <a:rPr lang="en-GB" sz="2000" dirty="0">
                <a:solidFill>
                  <a:schemeClr val="accent2">
                    <a:lumMod val="50000"/>
                  </a:schemeClr>
                </a:solidFill>
              </a:rPr>
              <a:t>	</a:t>
            </a:r>
            <a:r>
              <a:rPr lang="en-GB" sz="2000" dirty="0" err="1" smtClean="0">
                <a:solidFill>
                  <a:schemeClr val="accent2">
                    <a:lumMod val="50000"/>
                  </a:schemeClr>
                </a:solidFill>
              </a:rPr>
              <a:t>i</a:t>
            </a:r>
            <a:r>
              <a:rPr lang="en-GB" sz="2000" dirty="0">
                <a:solidFill>
                  <a:schemeClr val="accent2">
                    <a:lumMod val="50000"/>
                  </a:schemeClr>
                </a:solidFill>
              </a:rPr>
              <a:t>) </a:t>
            </a:r>
            <a:r>
              <a:rPr lang="en-GB" sz="2000" dirty="0" smtClean="0">
                <a:solidFill>
                  <a:schemeClr val="accent2">
                    <a:lumMod val="50000"/>
                  </a:schemeClr>
                </a:solidFill>
              </a:rPr>
              <a:t> be </a:t>
            </a:r>
            <a:r>
              <a:rPr lang="en-GB" sz="2000" dirty="0">
                <a:solidFill>
                  <a:schemeClr val="accent2">
                    <a:lumMod val="50000"/>
                  </a:schemeClr>
                </a:solidFill>
              </a:rPr>
              <a:t>charged a higher interest rate on </a:t>
            </a:r>
            <a:r>
              <a:rPr lang="en-GB" sz="2000" dirty="0" smtClean="0">
                <a:solidFill>
                  <a:schemeClr val="accent2">
                    <a:lumMod val="50000"/>
                  </a:schemeClr>
                </a:solidFill>
              </a:rPr>
              <a:t>loans</a:t>
            </a:r>
            <a:r>
              <a:rPr lang="en-GB" sz="2000" dirty="0">
                <a:solidFill>
                  <a:schemeClr val="accent2">
                    <a:lumMod val="50000"/>
                  </a:schemeClr>
                </a:solidFill>
              </a:rPr>
              <a:t>, compared to </a:t>
            </a:r>
            <a:r>
              <a:rPr lang="en-GB" sz="2000" dirty="0" smtClean="0">
                <a:solidFill>
                  <a:schemeClr val="accent2">
                    <a:lumMod val="50000"/>
                  </a:schemeClr>
                </a:solidFill>
              </a:rPr>
              <a:t>	     	     the </a:t>
            </a:r>
            <a:r>
              <a:rPr lang="en-GB" sz="2000" dirty="0">
                <a:solidFill>
                  <a:schemeClr val="accent2">
                    <a:lumMod val="50000"/>
                  </a:schemeClr>
                </a:solidFill>
              </a:rPr>
              <a:t>desired group; or </a:t>
            </a:r>
            <a:endParaRPr lang="en-GB" sz="2000" dirty="0" smtClean="0">
              <a:solidFill>
                <a:schemeClr val="accent2">
                  <a:lumMod val="50000"/>
                </a:schemeClr>
              </a:solidFill>
            </a:endParaRPr>
          </a:p>
          <a:p>
            <a:pPr marL="82550" lvl="1" indent="0" algn="just" eaLnBrk="1" hangingPunct="1">
              <a:lnSpc>
                <a:spcPct val="140000"/>
              </a:lnSpc>
              <a:spcBef>
                <a:spcPts val="600"/>
              </a:spcBef>
              <a:buSzPct val="80000"/>
              <a:buNone/>
              <a:defRPr/>
            </a:pPr>
            <a:r>
              <a:rPr lang="en-GB" sz="2000" dirty="0">
                <a:solidFill>
                  <a:schemeClr val="accent2">
                    <a:lumMod val="50000"/>
                  </a:schemeClr>
                </a:solidFill>
              </a:rPr>
              <a:t>	</a:t>
            </a:r>
            <a:r>
              <a:rPr lang="en-GB" sz="2000" dirty="0" smtClean="0">
                <a:solidFill>
                  <a:schemeClr val="accent2">
                    <a:lumMod val="50000"/>
                  </a:schemeClr>
                </a:solidFill>
              </a:rPr>
              <a:t>ii</a:t>
            </a:r>
            <a:r>
              <a:rPr lang="en-GB" sz="2000" dirty="0">
                <a:solidFill>
                  <a:schemeClr val="accent2">
                    <a:lumMod val="50000"/>
                  </a:schemeClr>
                </a:solidFill>
              </a:rPr>
              <a:t>) be required </a:t>
            </a:r>
            <a:r>
              <a:rPr lang="en-GB" sz="2000" dirty="0" smtClean="0">
                <a:solidFill>
                  <a:schemeClr val="accent2">
                    <a:lumMod val="50000"/>
                  </a:schemeClr>
                </a:solidFill>
              </a:rPr>
              <a:t>to have </a:t>
            </a:r>
            <a:r>
              <a:rPr lang="en-GB" sz="2000" dirty="0">
                <a:solidFill>
                  <a:schemeClr val="accent2">
                    <a:lumMod val="50000"/>
                  </a:schemeClr>
                </a:solidFill>
              </a:rPr>
              <a:t>better characteristics, such as a lower </a:t>
            </a:r>
            <a:r>
              <a:rPr lang="en-GB" sz="2000" dirty="0" smtClean="0">
                <a:solidFill>
                  <a:schemeClr val="accent2">
                    <a:lumMod val="50000"/>
                  </a:schemeClr>
                </a:solidFill>
              </a:rPr>
              <a:t>	     rate </a:t>
            </a:r>
            <a:r>
              <a:rPr lang="en-GB" sz="2000" dirty="0">
                <a:solidFill>
                  <a:schemeClr val="accent2">
                    <a:lumMod val="50000"/>
                  </a:schemeClr>
                </a:solidFill>
              </a:rPr>
              <a:t>of default </a:t>
            </a:r>
            <a:r>
              <a:rPr lang="en-GB" sz="2000" dirty="0" smtClean="0">
                <a:solidFill>
                  <a:schemeClr val="accent2">
                    <a:lumMod val="50000"/>
                  </a:schemeClr>
                </a:solidFill>
              </a:rPr>
              <a:t>at any </a:t>
            </a:r>
            <a:r>
              <a:rPr lang="en-GB" sz="2000" dirty="0">
                <a:solidFill>
                  <a:schemeClr val="accent2">
                    <a:lumMod val="50000"/>
                  </a:schemeClr>
                </a:solidFill>
              </a:rPr>
              <a:t>level of interest rate (</a:t>
            </a:r>
            <a:r>
              <a:rPr lang="en-GB" sz="2000" dirty="0" err="1">
                <a:solidFill>
                  <a:schemeClr val="accent2">
                    <a:lumMod val="50000"/>
                  </a:schemeClr>
                </a:solidFill>
              </a:rPr>
              <a:t>Blanchflower</a:t>
            </a:r>
            <a:r>
              <a:rPr lang="en-GB" sz="2000" dirty="0">
                <a:solidFill>
                  <a:schemeClr val="accent2">
                    <a:lumMod val="50000"/>
                  </a:schemeClr>
                </a:solidFill>
              </a:rPr>
              <a:t> et </a:t>
            </a:r>
            <a:r>
              <a:rPr lang="en-GB" sz="2000" dirty="0" smtClean="0">
                <a:solidFill>
                  <a:schemeClr val="accent2">
                    <a:lumMod val="50000"/>
                  </a:schemeClr>
                </a:solidFill>
              </a:rPr>
              <a:t>	     al</a:t>
            </a:r>
            <a:r>
              <a:rPr lang="en-GB" sz="2000" dirty="0">
                <a:solidFill>
                  <a:schemeClr val="accent2">
                    <a:lumMod val="50000"/>
                  </a:schemeClr>
                </a:solidFill>
              </a:rPr>
              <a:t>., 1998). </a:t>
            </a:r>
            <a:endParaRPr lang="en-US" sz="2000" dirty="0">
              <a:solidFill>
                <a:schemeClr val="accent2">
                  <a:lumMod val="50000"/>
                </a:schemeClr>
              </a:solidFill>
            </a:endParaRPr>
          </a:p>
          <a:p>
            <a:pPr marL="82550" indent="0" eaLnBrk="1" hangingPunct="1">
              <a:lnSpc>
                <a:spcPct val="150000"/>
              </a:lnSpc>
              <a:buNone/>
              <a:defRPr/>
            </a:pPr>
            <a:endParaRPr lang="en-GB" sz="2400" dirty="0" smtClean="0">
              <a:solidFill>
                <a:schemeClr val="accent2">
                  <a:lumMod val="50000"/>
                </a:schemeClr>
              </a:solidFill>
              <a:latin typeface="Tw Cen MT" panose="020B0602020104020603" pitchFamily="34" charset="0"/>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917790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ea typeface="+mn-ea"/>
                <a:cs typeface="+mn-cs"/>
              </a:rPr>
              <a:t>Discrimination/2</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425450" lvl="1" indent="-342900" algn="just" eaLnBrk="1" hangingPunct="1">
              <a:lnSpc>
                <a:spcPct val="140000"/>
              </a:lnSpc>
              <a:spcBef>
                <a:spcPts val="600"/>
              </a:spcBef>
              <a:buSzPct val="80000"/>
              <a:buFont typeface="Wingdings" panose="05000000000000000000" pitchFamily="2" charset="2"/>
              <a:buChar char="Ø"/>
              <a:defRPr/>
            </a:pPr>
            <a:r>
              <a:rPr lang="en-US" sz="2000" dirty="0" smtClean="0">
                <a:solidFill>
                  <a:schemeClr val="accent2">
                    <a:lumMod val="50000"/>
                  </a:schemeClr>
                </a:solidFill>
              </a:rPr>
              <a:t>the </a:t>
            </a:r>
            <a:r>
              <a:rPr lang="en-US" sz="2000" b="1" dirty="0">
                <a:solidFill>
                  <a:schemeClr val="accent2">
                    <a:lumMod val="50000"/>
                  </a:schemeClr>
                </a:solidFill>
              </a:rPr>
              <a:t>statistical </a:t>
            </a:r>
            <a:r>
              <a:rPr lang="en-US" sz="2000" b="1" dirty="0" smtClean="0">
                <a:solidFill>
                  <a:schemeClr val="accent2">
                    <a:lumMod val="50000"/>
                  </a:schemeClr>
                </a:solidFill>
              </a:rPr>
              <a:t>discrimination</a:t>
            </a:r>
            <a:r>
              <a:rPr lang="en-GB" sz="2000" dirty="0" smtClean="0">
                <a:solidFill>
                  <a:schemeClr val="accent2">
                    <a:lumMod val="50000"/>
                  </a:schemeClr>
                </a:solidFill>
              </a:rPr>
              <a:t> </a:t>
            </a:r>
            <a:r>
              <a:rPr lang="en-GB" sz="2000" dirty="0">
                <a:solidFill>
                  <a:schemeClr val="accent2">
                    <a:lumMod val="50000"/>
                  </a:schemeClr>
                </a:solidFill>
              </a:rPr>
              <a:t>occurs in situations characterized by imperfect information, where the collection of information on the </a:t>
            </a:r>
            <a:r>
              <a:rPr lang="en-GB" sz="2000" dirty="0" smtClean="0">
                <a:solidFill>
                  <a:schemeClr val="accent2">
                    <a:lumMod val="50000"/>
                  </a:schemeClr>
                </a:solidFill>
              </a:rPr>
              <a:t>riskiness and creditworthiness </a:t>
            </a:r>
            <a:r>
              <a:rPr lang="en-GB" sz="2000" dirty="0">
                <a:solidFill>
                  <a:schemeClr val="accent2">
                    <a:lumMod val="50000"/>
                  </a:schemeClr>
                </a:solidFill>
              </a:rPr>
              <a:t>is difficult and costly. </a:t>
            </a:r>
            <a:endParaRPr lang="en-GB" sz="2000" dirty="0" smtClean="0">
              <a:solidFill>
                <a:schemeClr val="accent2">
                  <a:lumMod val="50000"/>
                </a:schemeClr>
              </a:solidFill>
            </a:endParaRPr>
          </a:p>
          <a:p>
            <a:pPr marL="328612" lvl="2" indent="0" eaLnBrk="1" hangingPunct="1">
              <a:lnSpc>
                <a:spcPct val="140000"/>
              </a:lnSpc>
              <a:spcBef>
                <a:spcPts val="600"/>
              </a:spcBef>
              <a:buSzPct val="80000"/>
              <a:buNone/>
              <a:defRPr/>
            </a:pPr>
            <a:r>
              <a:rPr lang="en-GB" sz="1600" dirty="0">
                <a:solidFill>
                  <a:schemeClr val="accent2">
                    <a:lumMod val="50000"/>
                  </a:schemeClr>
                </a:solidFill>
              </a:rPr>
              <a:t>	</a:t>
            </a:r>
            <a:r>
              <a:rPr lang="en-GB" sz="2000" dirty="0">
                <a:solidFill>
                  <a:schemeClr val="accent2">
                    <a:lumMod val="50000"/>
                  </a:schemeClr>
                </a:solidFill>
              </a:rPr>
              <a:t>Thereby in these circumstances it is easier to infer the </a:t>
            </a:r>
            <a:r>
              <a:rPr lang="en-GB" sz="2000" dirty="0" smtClean="0">
                <a:solidFill>
                  <a:schemeClr val="accent2">
                    <a:lumMod val="50000"/>
                  </a:schemeClr>
                </a:solidFill>
              </a:rPr>
              <a:t>	necessary </a:t>
            </a:r>
            <a:r>
              <a:rPr lang="en-GB" sz="2000" dirty="0">
                <a:solidFill>
                  <a:schemeClr val="accent2">
                    <a:lumMod val="50000"/>
                  </a:schemeClr>
                </a:solidFill>
              </a:rPr>
              <a:t>information </a:t>
            </a:r>
            <a:r>
              <a:rPr lang="en-GB" sz="2000" dirty="0" smtClean="0">
                <a:solidFill>
                  <a:schemeClr val="accent2">
                    <a:lumMod val="50000"/>
                  </a:schemeClr>
                </a:solidFill>
              </a:rPr>
              <a:t>by </a:t>
            </a:r>
            <a:r>
              <a:rPr lang="en-GB" sz="2000" dirty="0">
                <a:solidFill>
                  <a:schemeClr val="accent2">
                    <a:lumMod val="50000"/>
                  </a:schemeClr>
                </a:solidFill>
              </a:rPr>
              <a:t>observable demographic </a:t>
            </a:r>
            <a:r>
              <a:rPr lang="en-GB" sz="2000" dirty="0" smtClean="0">
                <a:solidFill>
                  <a:schemeClr val="accent2">
                    <a:lumMod val="50000"/>
                  </a:schemeClr>
                </a:solidFill>
              </a:rPr>
              <a:t>	characteristics </a:t>
            </a:r>
            <a:r>
              <a:rPr lang="en-GB" sz="2000" dirty="0">
                <a:solidFill>
                  <a:schemeClr val="accent2">
                    <a:lumMod val="50000"/>
                  </a:schemeClr>
                </a:solidFill>
              </a:rPr>
              <a:t>of individuals. Gender can be one o	f those </a:t>
            </a:r>
            <a:r>
              <a:rPr lang="en-GB" sz="2000" dirty="0" smtClean="0">
                <a:solidFill>
                  <a:schemeClr val="accent2">
                    <a:lumMod val="50000"/>
                  </a:schemeClr>
                </a:solidFill>
              </a:rPr>
              <a:t>	</a:t>
            </a:r>
            <a:r>
              <a:rPr lang="en-US" sz="2000" dirty="0" smtClean="0">
                <a:solidFill>
                  <a:schemeClr val="accent2">
                    <a:lumMod val="50000"/>
                  </a:schemeClr>
                </a:solidFill>
              </a:rPr>
              <a:t>(</a:t>
            </a:r>
            <a:r>
              <a:rPr lang="en-US" sz="2000" dirty="0" err="1">
                <a:solidFill>
                  <a:schemeClr val="accent2">
                    <a:lumMod val="50000"/>
                  </a:schemeClr>
                </a:solidFill>
              </a:rPr>
              <a:t>Alesina</a:t>
            </a:r>
            <a:r>
              <a:rPr lang="en-US" sz="2000" dirty="0">
                <a:solidFill>
                  <a:schemeClr val="accent2">
                    <a:lumMod val="50000"/>
                  </a:schemeClr>
                </a:solidFill>
              </a:rPr>
              <a:t> et al., 2013; </a:t>
            </a:r>
            <a:r>
              <a:rPr lang="en-US" sz="2000" dirty="0" err="1">
                <a:solidFill>
                  <a:schemeClr val="accent2">
                    <a:lumMod val="50000"/>
                  </a:schemeClr>
                </a:solidFill>
              </a:rPr>
              <a:t>Aristei</a:t>
            </a:r>
            <a:r>
              <a:rPr lang="en-US" sz="2000" dirty="0">
                <a:solidFill>
                  <a:schemeClr val="accent2">
                    <a:lumMod val="50000"/>
                  </a:schemeClr>
                </a:solidFill>
              </a:rPr>
              <a:t> and Gallo, 2016; Moro, 2009).</a:t>
            </a:r>
            <a:r>
              <a:rPr lang="en-GB" sz="2000" dirty="0">
                <a:solidFill>
                  <a:schemeClr val="accent2">
                    <a:lumMod val="50000"/>
                  </a:schemeClr>
                </a:solidFill>
              </a:rPr>
              <a:t> </a:t>
            </a:r>
          </a:p>
          <a:p>
            <a:pPr marL="82550" indent="0" eaLnBrk="1" hangingPunct="1">
              <a:lnSpc>
                <a:spcPct val="150000"/>
              </a:lnSpc>
              <a:buFont typeface="Wingdings 2" panose="05020102010507070707" pitchFamily="18" charset="2"/>
              <a:buNone/>
              <a:defRPr/>
            </a:pPr>
            <a:endParaRPr lang="en-GB" sz="2400" dirty="0" smtClean="0">
              <a:solidFill>
                <a:schemeClr val="accent2">
                  <a:lumMod val="50000"/>
                </a:schemeClr>
              </a:solidFill>
              <a:latin typeface="Tw Cen MT" panose="020B0602020104020603" pitchFamily="34" charset="0"/>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5565084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a:solidFill>
                  <a:schemeClr val="accent2">
                    <a:lumMod val="50000"/>
                  </a:schemeClr>
                </a:solidFill>
                <a:effectLst/>
              </a:rPr>
              <a:t>Aim of the paper/our contribution</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endParaRPr lang="en-GB" sz="1900" dirty="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More </a:t>
            </a:r>
            <a:r>
              <a:rPr lang="en-GB" sz="1900" dirty="0">
                <a:solidFill>
                  <a:schemeClr val="accent2">
                    <a:lumMod val="50000"/>
                  </a:schemeClr>
                </a:solidFill>
              </a:rPr>
              <a:t>specifically, following the theory of discrimination à la Becker (1957) – according to which undesired group would be charged higher interest rates on loans compared to the desired group – the hypotheses to test in this paper are two. </a:t>
            </a: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7930316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24272"/>
          </a:xfrm>
        </p:spPr>
        <p:txBody>
          <a:bodyPr/>
          <a:lstStyle/>
          <a:p>
            <a:pPr eaLnBrk="1" fontAlgn="auto" hangingPunct="1">
              <a:spcAft>
                <a:spcPts val="0"/>
              </a:spcAft>
              <a:defRPr/>
            </a:pPr>
            <a:r>
              <a:rPr lang="en-GB" sz="3200" dirty="0" smtClean="0">
                <a:solidFill>
                  <a:schemeClr val="accent2">
                    <a:lumMod val="50000"/>
                  </a:schemeClr>
                </a:solidFill>
                <a:effectLst/>
              </a:rPr>
              <a:t>Hypotheses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544616"/>
          </a:xfrm>
        </p:spPr>
        <p:txBody>
          <a:bodyPr>
            <a:normAutofit fontScale="92500" lnSpcReduction="10000"/>
          </a:bodyPr>
          <a:lstStyle/>
          <a:p>
            <a:pPr marL="82550" indent="0" algn="just" eaLnBrk="1" hangingPunct="1">
              <a:lnSpc>
                <a:spcPct val="150000"/>
              </a:lnSpc>
              <a:buNone/>
              <a:defRPr/>
            </a:pPr>
            <a:r>
              <a:rPr lang="en-GB" sz="1900" dirty="0">
                <a:solidFill>
                  <a:schemeClr val="accent2">
                    <a:lumMod val="50000"/>
                  </a:schemeClr>
                </a:solidFill>
              </a:rPr>
              <a:t>We first test whether female-led firms perceive a form of discrimination in the price-terms and conditions of the bank </a:t>
            </a:r>
            <a:r>
              <a:rPr lang="en-GB" sz="1900" dirty="0" smtClean="0">
                <a:solidFill>
                  <a:schemeClr val="accent2">
                    <a:lumMod val="50000"/>
                  </a:schemeClr>
                </a:solidFill>
              </a:rPr>
              <a:t>financing.</a:t>
            </a:r>
          </a:p>
          <a:p>
            <a:pPr marL="82550" indent="0" algn="just" eaLnBrk="1" hangingPunct="1">
              <a:lnSpc>
                <a:spcPct val="150000"/>
              </a:lnSpc>
              <a:buNone/>
              <a:defRPr/>
            </a:pPr>
            <a:r>
              <a:rPr lang="en-GB" sz="1900" dirty="0" smtClean="0">
                <a:solidFill>
                  <a:schemeClr val="accent2">
                    <a:lumMod val="50000"/>
                  </a:schemeClr>
                </a:solidFill>
              </a:rPr>
              <a:t> </a:t>
            </a:r>
            <a:endParaRPr lang="en-GB" sz="1900" dirty="0">
              <a:solidFill>
                <a:schemeClr val="accent2">
                  <a:lumMod val="50000"/>
                </a:schemeClr>
              </a:solidFill>
            </a:endParaRPr>
          </a:p>
          <a:p>
            <a:pPr marL="82550" indent="0" algn="just" eaLnBrk="1" hangingPunct="1">
              <a:lnSpc>
                <a:spcPct val="150000"/>
              </a:lnSpc>
              <a:buNone/>
              <a:defRPr/>
            </a:pPr>
            <a:r>
              <a:rPr lang="en-GB" sz="1900" b="1" i="1" dirty="0">
                <a:solidFill>
                  <a:schemeClr val="accent2">
                    <a:lumMod val="50000"/>
                  </a:schemeClr>
                </a:solidFill>
              </a:rPr>
              <a:t>H1</a:t>
            </a:r>
            <a:r>
              <a:rPr lang="en-GB" sz="1900" i="1" dirty="0">
                <a:solidFill>
                  <a:schemeClr val="accent2">
                    <a:lumMod val="50000"/>
                  </a:schemeClr>
                </a:solidFill>
              </a:rPr>
              <a:t>: 	Female-led firms are more likely to experience a worsening in the price terms and conditions of the bank financing than male counterparts.</a:t>
            </a:r>
          </a:p>
          <a:p>
            <a:pPr marL="82550" indent="0" algn="just" eaLnBrk="1" hangingPunct="1">
              <a:lnSpc>
                <a:spcPct val="150000"/>
              </a:lnSpc>
              <a:buNone/>
              <a:defRPr/>
            </a:pPr>
            <a:endParaRPr lang="en-GB" sz="1900" dirty="0">
              <a:solidFill>
                <a:schemeClr val="accent2">
                  <a:lumMod val="50000"/>
                </a:schemeClr>
              </a:solidFill>
            </a:endParaRPr>
          </a:p>
          <a:p>
            <a:pPr marL="82550" indent="0" algn="just" eaLnBrk="1" hangingPunct="1">
              <a:lnSpc>
                <a:spcPct val="150000"/>
              </a:lnSpc>
              <a:buNone/>
              <a:defRPr/>
            </a:pPr>
            <a:r>
              <a:rPr lang="en-GB" sz="1900" dirty="0">
                <a:solidFill>
                  <a:schemeClr val="accent2">
                    <a:lumMod val="50000"/>
                  </a:schemeClr>
                </a:solidFill>
              </a:rPr>
              <a:t>Second, we investigate whether a change in the gender leadership of the firm affects the shift in the cost of bank financing faced by the enterprises in our sample</a:t>
            </a:r>
            <a:r>
              <a:rPr lang="en-GB" sz="1900" dirty="0" smtClean="0">
                <a:solidFill>
                  <a:schemeClr val="accent2">
                    <a:lumMod val="50000"/>
                  </a:schemeClr>
                </a:solidFill>
              </a:rPr>
              <a:t>.</a:t>
            </a:r>
          </a:p>
          <a:p>
            <a:pPr marL="82550" indent="0" algn="just" eaLnBrk="1" hangingPunct="1">
              <a:lnSpc>
                <a:spcPct val="150000"/>
              </a:lnSpc>
              <a:buNone/>
              <a:defRPr/>
            </a:pPr>
            <a:endParaRPr lang="en-GB" sz="1900" dirty="0">
              <a:solidFill>
                <a:schemeClr val="accent2">
                  <a:lumMod val="50000"/>
                </a:schemeClr>
              </a:solidFill>
            </a:endParaRPr>
          </a:p>
          <a:p>
            <a:pPr marL="82550" indent="0" algn="just" eaLnBrk="1" hangingPunct="1">
              <a:lnSpc>
                <a:spcPct val="150000"/>
              </a:lnSpc>
              <a:buNone/>
              <a:defRPr/>
            </a:pPr>
            <a:r>
              <a:rPr lang="en-GB" sz="1900" b="1" i="1" dirty="0">
                <a:solidFill>
                  <a:schemeClr val="accent2">
                    <a:lumMod val="50000"/>
                  </a:schemeClr>
                </a:solidFill>
              </a:rPr>
              <a:t>H2</a:t>
            </a:r>
            <a:r>
              <a:rPr lang="en-GB" sz="1900" i="1" dirty="0">
                <a:solidFill>
                  <a:schemeClr val="accent2">
                    <a:lumMod val="50000"/>
                  </a:schemeClr>
                </a:solidFill>
              </a:rPr>
              <a:t>: 	A change in the leadership – i.e., from male to female (from female to male) – determines a worsening (an improvement) in the price terms and conditions of the bank financing</a:t>
            </a:r>
            <a:r>
              <a:rPr lang="en-GB" sz="1900" i="1" dirty="0" smtClean="0">
                <a:solidFill>
                  <a:schemeClr val="accent2">
                    <a:lumMod val="50000"/>
                  </a:schemeClr>
                </a:solidFill>
              </a:rPr>
              <a:t>.</a:t>
            </a:r>
          </a:p>
          <a:p>
            <a:pPr marL="82550" indent="0" algn="just" eaLnBrk="1" hangingPunct="1">
              <a:lnSpc>
                <a:spcPct val="150000"/>
              </a:lnSpc>
              <a:buNone/>
              <a:defRPr/>
            </a:pPr>
            <a:endParaRPr lang="en-GB" sz="1900" i="1" dirty="0">
              <a:solidFill>
                <a:schemeClr val="accent2">
                  <a:lumMod val="50000"/>
                </a:schemeClr>
              </a:solidFill>
            </a:endParaRPr>
          </a:p>
          <a:p>
            <a:pPr marL="82550" indent="0" eaLnBrk="1" hangingPunct="1">
              <a:lnSpc>
                <a:spcPct val="150000"/>
              </a:lnSpc>
              <a:buFont typeface="Wingdings 2" panose="05020102010507070707" pitchFamily="18" charset="2"/>
              <a:buNone/>
              <a:defRPr/>
            </a:pPr>
            <a:endParaRPr lang="en-GB" sz="2400" dirty="0" smtClean="0">
              <a:solidFill>
                <a:schemeClr val="accent2">
                  <a:lumMod val="50000"/>
                </a:schemeClr>
              </a:solidFill>
              <a:latin typeface="Tw Cen MT" panose="020B0602020104020603" pitchFamily="34" charset="0"/>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805410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en-GB" sz="3200" dirty="0" smtClean="0">
                <a:solidFill>
                  <a:schemeClr val="accent2">
                    <a:lumMod val="50000"/>
                  </a:schemeClr>
                </a:solidFill>
                <a:effectLst/>
              </a:rPr>
              <a:t>Hypotheses (cont.)</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algn="just" eaLnBrk="1" hangingPunct="1">
              <a:lnSpc>
                <a:spcPct val="140000"/>
              </a:lnSpc>
              <a:buFont typeface="Wingdings" panose="05000000000000000000" pitchFamily="2" charset="2"/>
              <a:buChar char="Ø"/>
              <a:defRPr/>
            </a:pPr>
            <a:r>
              <a:rPr lang="en-GB" sz="1900" dirty="0">
                <a:solidFill>
                  <a:schemeClr val="accent2">
                    <a:lumMod val="50000"/>
                  </a:schemeClr>
                </a:solidFill>
              </a:rPr>
              <a:t>Given the information available in our dataset, we try our best to discern from some types of statistical discrimination by controlling for a series of firm characteristic related to sector of activity, age, size, change in leverage, in </a:t>
            </a:r>
            <a:r>
              <a:rPr lang="en-GB" sz="1900" dirty="0" smtClean="0">
                <a:solidFill>
                  <a:schemeClr val="accent2">
                    <a:lumMod val="50000"/>
                  </a:schemeClr>
                </a:solidFill>
              </a:rPr>
              <a:t>profit, in </a:t>
            </a:r>
            <a:r>
              <a:rPr lang="en-GB" sz="1900" dirty="0">
                <a:solidFill>
                  <a:schemeClr val="accent2">
                    <a:lumMod val="50000"/>
                  </a:schemeClr>
                </a:solidFill>
              </a:rPr>
              <a:t>credit history, in </a:t>
            </a:r>
            <a:r>
              <a:rPr lang="en-GB" sz="1900" dirty="0" smtClean="0">
                <a:solidFill>
                  <a:schemeClr val="accent2">
                    <a:lumMod val="50000"/>
                  </a:schemeClr>
                </a:solidFill>
              </a:rPr>
              <a:t>collateral</a:t>
            </a:r>
            <a:r>
              <a:rPr lang="en-GB" sz="1900" dirty="0">
                <a:solidFill>
                  <a:schemeClr val="accent2">
                    <a:lumMod val="50000"/>
                  </a:schemeClr>
                </a:solidFill>
              </a:rPr>
              <a:t>, </a:t>
            </a:r>
            <a:r>
              <a:rPr lang="en-GB" sz="1900" dirty="0" smtClean="0">
                <a:solidFill>
                  <a:schemeClr val="accent2">
                    <a:lumMod val="50000"/>
                  </a:schemeClr>
                </a:solidFill>
              </a:rPr>
              <a:t>in the available maturity. </a:t>
            </a:r>
            <a:endParaRPr lang="en-GB" sz="1900" dirty="0">
              <a:solidFill>
                <a:schemeClr val="accent2">
                  <a:lumMod val="50000"/>
                </a:schemeClr>
              </a:solidFill>
            </a:endParaRPr>
          </a:p>
          <a:p>
            <a:endParaRPr lang="en-GB" sz="1900" dirty="0">
              <a:solidFill>
                <a:schemeClr val="accent2">
                  <a:lumMod val="50000"/>
                </a:schemeClr>
              </a:solidFill>
            </a:endParaRPr>
          </a:p>
          <a:p>
            <a:endParaRPr lang="en-GB"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a:solidFill>
                  <a:schemeClr val="accent2">
                    <a:lumMod val="50000"/>
                  </a:schemeClr>
                </a:solidFill>
              </a:rPr>
              <a:t>However, we are aware that any other possible statistical discrimination stemming from the lender side may be out of our control as it might result from the specific information characterizing the bank-firm relationship – e.g., any sort of risk factors only observable by the bankers.</a:t>
            </a:r>
          </a:p>
          <a:p>
            <a:pPr marL="82550" indent="0" eaLnBrk="1" hangingPunct="1">
              <a:lnSpc>
                <a:spcPct val="150000"/>
              </a:lnSpc>
              <a:buFont typeface="Wingdings 2" panose="05020102010507070707" pitchFamily="18" charset="2"/>
              <a:buNone/>
              <a:defRPr/>
            </a:pPr>
            <a:endParaRPr lang="en-GB" sz="2400" dirty="0" smtClean="0">
              <a:solidFill>
                <a:schemeClr val="accent2">
                  <a:lumMod val="50000"/>
                </a:schemeClr>
              </a:solidFill>
              <a:latin typeface="Tw Cen MT" panose="020B0602020104020603" pitchFamily="34" charset="0"/>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727060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89" y="0"/>
            <a:ext cx="7577722" cy="692696"/>
          </a:xfrm>
        </p:spPr>
        <p:txBody>
          <a:bodyPr>
            <a:normAutofit/>
          </a:bodyPr>
          <a:lstStyle/>
          <a:p>
            <a:r>
              <a:rPr lang="en-GB" sz="3200" dirty="0" smtClean="0">
                <a:solidFill>
                  <a:schemeClr val="accent2">
                    <a:lumMod val="50000"/>
                  </a:schemeClr>
                </a:solidFill>
                <a:effectLst/>
              </a:rPr>
              <a:t>SAFE  Dataset</a:t>
            </a:r>
            <a:endParaRPr lang="en-GB" sz="3200" dirty="0">
              <a:solidFill>
                <a:schemeClr val="accent2">
                  <a:lumMod val="50000"/>
                </a:schemeClr>
              </a:solidFill>
              <a:effectLst/>
            </a:endParaRPr>
          </a:p>
        </p:txBody>
      </p:sp>
      <p:sp>
        <p:nvSpPr>
          <p:cNvPr id="3" name="Segnaposto contenuto 2"/>
          <p:cNvSpPr>
            <a:spLocks noGrp="1"/>
          </p:cNvSpPr>
          <p:nvPr>
            <p:ph idx="1"/>
          </p:nvPr>
        </p:nvSpPr>
        <p:spPr>
          <a:xfrm>
            <a:off x="1043492" y="1124744"/>
            <a:ext cx="8100508" cy="5328592"/>
          </a:xfrm>
        </p:spPr>
        <p:txBody>
          <a:bodyPr>
            <a:normAutofit fontScale="62500" lnSpcReduction="20000"/>
          </a:bodyPr>
          <a:lstStyle/>
          <a:p>
            <a:pPr algn="just" eaLnBrk="1" hangingPunct="1">
              <a:lnSpc>
                <a:spcPct val="160000"/>
              </a:lnSpc>
              <a:buFont typeface="Wingdings" panose="05000000000000000000" pitchFamily="2" charset="2"/>
              <a:buChar char="Ø"/>
              <a:defRPr/>
            </a:pPr>
            <a:r>
              <a:rPr lang="en-GB" sz="2600" dirty="0">
                <a:solidFill>
                  <a:schemeClr val="accent2">
                    <a:lumMod val="50000"/>
                  </a:schemeClr>
                </a:solidFill>
              </a:rPr>
              <a:t>The SAFE (Survey on Access to Finance of Enterprises) </a:t>
            </a:r>
            <a:r>
              <a:rPr lang="en-US" sz="2600" dirty="0">
                <a:solidFill>
                  <a:schemeClr val="accent2">
                    <a:lumMod val="50000"/>
                  </a:schemeClr>
                </a:solidFill>
              </a:rPr>
              <a:t>is </a:t>
            </a:r>
            <a:r>
              <a:rPr lang="en-US" sz="2600" dirty="0" smtClean="0">
                <a:solidFill>
                  <a:schemeClr val="accent2">
                    <a:lumMod val="50000"/>
                  </a:schemeClr>
                </a:solidFill>
              </a:rPr>
              <a:t>a survey </a:t>
            </a:r>
            <a:r>
              <a:rPr lang="en-US" sz="2600" dirty="0">
                <a:solidFill>
                  <a:schemeClr val="accent2">
                    <a:lumMod val="50000"/>
                  </a:schemeClr>
                </a:solidFill>
              </a:rPr>
              <a:t>of small- and medium- sized enterprises (SMEs) which  </a:t>
            </a:r>
            <a:r>
              <a:rPr lang="en-GB" sz="2600" dirty="0">
                <a:solidFill>
                  <a:schemeClr val="accent2">
                    <a:lumMod val="50000"/>
                  </a:schemeClr>
                </a:solidFill>
              </a:rPr>
              <a:t>is jointly run by the European Central Bank (ECB) and the European Commission (EC) every six months since 2009.</a:t>
            </a:r>
          </a:p>
          <a:p>
            <a:pPr>
              <a:buFont typeface="Wingdings" panose="05000000000000000000" pitchFamily="2" charset="2"/>
              <a:buChar char="Ø"/>
            </a:pPr>
            <a:endParaRPr lang="en-GB" sz="2700" dirty="0">
              <a:solidFill>
                <a:schemeClr val="accent2">
                  <a:lumMod val="50000"/>
                </a:schemeClr>
              </a:solidFill>
            </a:endParaRPr>
          </a:p>
          <a:p>
            <a:pPr algn="just" eaLnBrk="1" hangingPunct="1">
              <a:lnSpc>
                <a:spcPct val="160000"/>
              </a:lnSpc>
              <a:buFont typeface="Wingdings" panose="05000000000000000000" pitchFamily="2" charset="2"/>
              <a:buChar char="Ø"/>
              <a:defRPr/>
            </a:pPr>
            <a:r>
              <a:rPr lang="en-GB" sz="2600" dirty="0">
                <a:solidFill>
                  <a:schemeClr val="accent2">
                    <a:lumMod val="50000"/>
                  </a:schemeClr>
                </a:solidFill>
              </a:rPr>
              <a:t>It collects data on SMEs’ financial needs, their experience in the access to finance, as well as a series of financial and firm-level characteristics</a:t>
            </a:r>
            <a:r>
              <a:rPr lang="en-US" sz="2600" dirty="0">
                <a:solidFill>
                  <a:schemeClr val="accent2">
                    <a:lumMod val="50000"/>
                  </a:schemeClr>
                </a:solidFill>
              </a:rPr>
              <a:t> (e.g., size, age, sector, profit, </a:t>
            </a:r>
            <a:r>
              <a:rPr lang="en-US" sz="2600" dirty="0" smtClean="0">
                <a:solidFill>
                  <a:schemeClr val="accent2">
                    <a:lumMod val="50000"/>
                  </a:schemeClr>
                </a:solidFill>
              </a:rPr>
              <a:t>credit demand</a:t>
            </a:r>
            <a:r>
              <a:rPr lang="en-US" sz="2600" dirty="0">
                <a:solidFill>
                  <a:schemeClr val="accent2">
                    <a:lumMod val="50000"/>
                  </a:schemeClr>
                </a:solidFill>
              </a:rPr>
              <a:t>, creditworthiness,  manager’s gender)</a:t>
            </a:r>
            <a:r>
              <a:rPr lang="en-GB" sz="2600" dirty="0">
                <a:solidFill>
                  <a:schemeClr val="accent2">
                    <a:lumMod val="50000"/>
                  </a:schemeClr>
                </a:solidFill>
              </a:rPr>
              <a:t>.</a:t>
            </a:r>
          </a:p>
          <a:p>
            <a:pPr>
              <a:buFont typeface="Wingdings" panose="05000000000000000000" pitchFamily="2" charset="2"/>
              <a:buChar char="Ø"/>
            </a:pPr>
            <a:endParaRPr lang="en-GB" sz="2700" dirty="0">
              <a:solidFill>
                <a:schemeClr val="accent2">
                  <a:lumMod val="50000"/>
                </a:schemeClr>
              </a:solidFill>
            </a:endParaRPr>
          </a:p>
          <a:p>
            <a:pPr algn="just" eaLnBrk="1" hangingPunct="1">
              <a:lnSpc>
                <a:spcPct val="160000"/>
              </a:lnSpc>
              <a:buFont typeface="Wingdings" panose="05000000000000000000" pitchFamily="2" charset="2"/>
              <a:buChar char="Ø"/>
              <a:defRPr/>
            </a:pPr>
            <a:r>
              <a:rPr lang="en-GB" sz="2600" dirty="0">
                <a:solidFill>
                  <a:schemeClr val="accent2">
                    <a:lumMod val="50000"/>
                  </a:schemeClr>
                </a:solidFill>
              </a:rPr>
              <a:t>Each wave of the survey is addressed to a randomly selected sample of non-financial firms from the Dun &amp; Bradstreet register.</a:t>
            </a:r>
          </a:p>
          <a:p>
            <a:pPr>
              <a:buFont typeface="Wingdings" panose="05000000000000000000" pitchFamily="2" charset="2"/>
              <a:buChar char="Ø"/>
            </a:pPr>
            <a:endParaRPr lang="en-GB" sz="2700" dirty="0">
              <a:solidFill>
                <a:schemeClr val="accent2">
                  <a:lumMod val="50000"/>
                </a:schemeClr>
              </a:solidFill>
            </a:endParaRPr>
          </a:p>
          <a:p>
            <a:pPr algn="just" eaLnBrk="1" hangingPunct="1">
              <a:lnSpc>
                <a:spcPct val="160000"/>
              </a:lnSpc>
              <a:buFont typeface="Wingdings" panose="05000000000000000000" pitchFamily="2" charset="2"/>
              <a:buChar char="Ø"/>
              <a:defRPr/>
            </a:pPr>
            <a:r>
              <a:rPr lang="en-GB" sz="2500" dirty="0">
                <a:solidFill>
                  <a:schemeClr val="accent2">
                    <a:lumMod val="50000"/>
                  </a:schemeClr>
                </a:solidFill>
              </a:rPr>
              <a:t>The sample is stratified by country, firm’s size and activity. In order to restore the modified proportions, calibrated weights are available to adjust the sample to be representative of the population from which it is extracted.</a:t>
            </a:r>
          </a:p>
          <a:p>
            <a:pPr>
              <a:buFont typeface="Wingdings" panose="05000000000000000000" pitchFamily="2" charset="2"/>
              <a:buChar char="Ø"/>
            </a:pPr>
            <a:endParaRPr lang="en-GB" sz="3000" dirty="0">
              <a:solidFill>
                <a:schemeClr val="accent2">
                  <a:lumMod val="50000"/>
                </a:schemeClr>
              </a:solidFill>
            </a:endParaRPr>
          </a:p>
          <a:p>
            <a:endParaRPr lang="en-GB" dirty="0"/>
          </a:p>
        </p:txBody>
      </p:sp>
      <p:sp>
        <p:nvSpPr>
          <p:cNvPr id="4" name="Segnaposto piè di pagina 3"/>
          <p:cNvSpPr>
            <a:spLocks noGrp="1"/>
          </p:cNvSpPr>
          <p:nvPr>
            <p:ph type="ftr" sz="quarter" idx="11"/>
          </p:nvPr>
        </p:nvSpPr>
        <p:spPr>
          <a:xfrm>
            <a:off x="5715000" y="6305550"/>
            <a:ext cx="3105472"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39909630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3" y="0"/>
            <a:ext cx="7890957" cy="692696"/>
          </a:xfrm>
        </p:spPr>
        <p:txBody>
          <a:bodyPr>
            <a:normAutofit/>
          </a:bodyPr>
          <a:lstStyle/>
          <a:p>
            <a:r>
              <a:rPr lang="en-GB" sz="3200" dirty="0" smtClean="0">
                <a:solidFill>
                  <a:schemeClr val="accent2">
                    <a:lumMod val="50000"/>
                  </a:schemeClr>
                </a:solidFill>
                <a:effectLst/>
              </a:rPr>
              <a:t>Data/sample</a:t>
            </a:r>
            <a:endParaRPr lang="en-GB" sz="3200" dirty="0">
              <a:solidFill>
                <a:schemeClr val="accent2">
                  <a:lumMod val="50000"/>
                </a:schemeClr>
              </a:solidFill>
              <a:effectLst/>
            </a:endParaRPr>
          </a:p>
        </p:txBody>
      </p:sp>
      <p:sp>
        <p:nvSpPr>
          <p:cNvPr id="3" name="Segnaposto contenuto 2"/>
          <p:cNvSpPr>
            <a:spLocks noGrp="1"/>
          </p:cNvSpPr>
          <p:nvPr>
            <p:ph idx="1"/>
          </p:nvPr>
        </p:nvSpPr>
        <p:spPr>
          <a:xfrm>
            <a:off x="1043493" y="1268760"/>
            <a:ext cx="7321134" cy="5112568"/>
          </a:xfrm>
        </p:spPr>
        <p:txBody>
          <a:bodyPr>
            <a:normAutofit/>
          </a:bodyPr>
          <a:lstStyle/>
          <a:p>
            <a:pPr>
              <a:lnSpc>
                <a:spcPct val="90000"/>
              </a:lnSpc>
              <a:spcBef>
                <a:spcPts val="576"/>
              </a:spcBef>
              <a:buFont typeface="Wingdings" panose="05000000000000000000" pitchFamily="2" charset="2"/>
              <a:buChar char="Ø"/>
              <a:defRPr/>
            </a:pPr>
            <a:r>
              <a:rPr lang="en-US" sz="2100" dirty="0">
                <a:solidFill>
                  <a:schemeClr val="accent2">
                    <a:lumMod val="50000"/>
                  </a:schemeClr>
                </a:solidFill>
                <a:latin typeface="+mj-lt"/>
              </a:rPr>
              <a:t>Our main analysis is based on a sample of </a:t>
            </a:r>
            <a:r>
              <a:rPr lang="en-US" sz="2100" b="1" dirty="0">
                <a:solidFill>
                  <a:schemeClr val="accent2">
                    <a:lumMod val="50000"/>
                  </a:schemeClr>
                </a:solidFill>
                <a:latin typeface="+mj-lt"/>
              </a:rPr>
              <a:t>19,969</a:t>
            </a:r>
            <a:r>
              <a:rPr lang="en-US" sz="2100" dirty="0">
                <a:solidFill>
                  <a:schemeClr val="accent2">
                    <a:lumMod val="50000"/>
                  </a:schemeClr>
                </a:solidFill>
                <a:latin typeface="+mj-lt"/>
              </a:rPr>
              <a:t> </a:t>
            </a:r>
            <a:r>
              <a:rPr lang="en-GB" sz="2100" dirty="0">
                <a:solidFill>
                  <a:schemeClr val="accent2">
                    <a:lumMod val="50000"/>
                  </a:schemeClr>
                </a:solidFill>
                <a:latin typeface="+mj-lt"/>
              </a:rPr>
              <a:t>observations</a:t>
            </a:r>
            <a:r>
              <a:rPr lang="en-US" sz="2100" dirty="0">
                <a:solidFill>
                  <a:schemeClr val="accent2">
                    <a:lumMod val="50000"/>
                  </a:schemeClr>
                </a:solidFill>
                <a:latin typeface="+mj-lt"/>
              </a:rPr>
              <a:t> – drawn from SAFE – related to SMEs chartered in 11 euro-area countries for the period 2009-2013 (i.e., from the 2nd to the 10th wave). </a:t>
            </a:r>
            <a:endParaRPr lang="en-US" sz="2100" dirty="0" smtClean="0">
              <a:solidFill>
                <a:schemeClr val="accent2">
                  <a:lumMod val="50000"/>
                </a:schemeClr>
              </a:solidFill>
              <a:latin typeface="+mj-lt"/>
            </a:endParaRPr>
          </a:p>
          <a:p>
            <a:pPr>
              <a:lnSpc>
                <a:spcPct val="90000"/>
              </a:lnSpc>
              <a:spcBef>
                <a:spcPts val="576"/>
              </a:spcBef>
              <a:buFont typeface="Wingdings" panose="05000000000000000000" pitchFamily="2" charset="2"/>
              <a:buChar char="Ø"/>
              <a:defRPr/>
            </a:pPr>
            <a:endParaRPr lang="en-US" sz="2100" dirty="0">
              <a:solidFill>
                <a:schemeClr val="accent2">
                  <a:lumMod val="50000"/>
                </a:schemeClr>
              </a:solidFill>
              <a:latin typeface="+mj-lt"/>
            </a:endParaRPr>
          </a:p>
          <a:p>
            <a:pPr lvl="1">
              <a:lnSpc>
                <a:spcPct val="90000"/>
              </a:lnSpc>
              <a:spcBef>
                <a:spcPts val="576"/>
              </a:spcBef>
              <a:buFont typeface="Wingdings" panose="05000000000000000000" pitchFamily="2" charset="2"/>
              <a:buChar char="Ø"/>
              <a:defRPr/>
            </a:pPr>
            <a:r>
              <a:rPr lang="en-GB" sz="2100" dirty="0" smtClean="0">
                <a:solidFill>
                  <a:schemeClr val="accent2">
                    <a:lumMod val="50000"/>
                  </a:schemeClr>
                </a:solidFill>
                <a:latin typeface="+mj-lt"/>
              </a:rPr>
              <a:t>The </a:t>
            </a:r>
            <a:r>
              <a:rPr lang="en-GB" sz="2100" dirty="0">
                <a:solidFill>
                  <a:schemeClr val="accent2">
                    <a:lumMod val="50000"/>
                  </a:schemeClr>
                </a:solidFill>
                <a:latin typeface="+mj-lt"/>
              </a:rPr>
              <a:t>sample is stratified by country, firm’s size and activity.</a:t>
            </a:r>
          </a:p>
          <a:p>
            <a:pPr lvl="1">
              <a:lnSpc>
                <a:spcPct val="90000"/>
              </a:lnSpc>
              <a:spcBef>
                <a:spcPts val="576"/>
              </a:spcBef>
              <a:buFont typeface="Wingdings" panose="05000000000000000000" pitchFamily="2" charset="2"/>
              <a:buChar char="Ø"/>
              <a:defRPr/>
            </a:pPr>
            <a:endParaRPr lang="en-US" sz="2100" dirty="0">
              <a:solidFill>
                <a:schemeClr val="accent2">
                  <a:lumMod val="50000"/>
                </a:schemeClr>
              </a:solidFill>
              <a:latin typeface="+mj-lt"/>
            </a:endParaRPr>
          </a:p>
          <a:p>
            <a:pPr>
              <a:lnSpc>
                <a:spcPct val="90000"/>
              </a:lnSpc>
              <a:spcBef>
                <a:spcPts val="576"/>
              </a:spcBef>
              <a:buFont typeface="Wingdings" panose="05000000000000000000" pitchFamily="2" charset="2"/>
              <a:buChar char="Ø"/>
              <a:defRPr/>
            </a:pPr>
            <a:r>
              <a:rPr lang="en-GB" sz="2100" dirty="0">
                <a:solidFill>
                  <a:schemeClr val="accent2">
                    <a:lumMod val="50000"/>
                  </a:schemeClr>
                </a:solidFill>
                <a:latin typeface="+mj-lt"/>
              </a:rPr>
              <a:t>Macro data are retrieved from several sources (ECB BLS, ECB Data Warehouse, Eurostat, OECD, World Bank, European Association of Co-operative Banks).</a:t>
            </a:r>
            <a:endParaRPr lang="en-US" sz="2100" dirty="0">
              <a:solidFill>
                <a:schemeClr val="accent2">
                  <a:lumMod val="50000"/>
                </a:schemeClr>
              </a:solidFill>
              <a:latin typeface="+mj-lt"/>
            </a:endParaRPr>
          </a:p>
        </p:txBody>
      </p:sp>
      <p:sp>
        <p:nvSpPr>
          <p:cNvPr id="6" name="Segnaposto piè di pagina 5"/>
          <p:cNvSpPr>
            <a:spLocks noGrp="1"/>
          </p:cNvSpPr>
          <p:nvPr>
            <p:ph type="ftr" sz="quarter" idx="11"/>
          </p:nvPr>
        </p:nvSpPr>
        <p:spPr>
          <a:xfrm>
            <a:off x="5715000" y="6305550"/>
            <a:ext cx="321945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7755381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89" y="0"/>
            <a:ext cx="7577722" cy="692696"/>
          </a:xfrm>
        </p:spPr>
        <p:txBody>
          <a:bodyPr>
            <a:normAutofit/>
          </a:bodyPr>
          <a:lstStyle/>
          <a:p>
            <a:r>
              <a:rPr lang="en-GB" sz="3200" dirty="0">
                <a:solidFill>
                  <a:schemeClr val="accent2">
                    <a:lumMod val="50000"/>
                  </a:schemeClr>
                </a:solidFill>
              </a:rPr>
              <a:t>Observations by </a:t>
            </a:r>
            <a:r>
              <a:rPr lang="en-GB" sz="2900" dirty="0" smtClean="0">
                <a:solidFill>
                  <a:schemeClr val="accent2">
                    <a:lumMod val="50000"/>
                  </a:schemeClr>
                </a:solidFill>
              </a:rPr>
              <a:t>size</a:t>
            </a:r>
            <a:endParaRPr lang="en-GB" sz="2900" dirty="0">
              <a:solidFill>
                <a:schemeClr val="accent2">
                  <a:lumMod val="50000"/>
                </a:schemeClr>
              </a:solidFill>
            </a:endParaRPr>
          </a:p>
        </p:txBody>
      </p:sp>
      <p:sp>
        <p:nvSpPr>
          <p:cNvPr id="3" name="Segnaposto contenuto 2"/>
          <p:cNvSpPr>
            <a:spLocks noGrp="1"/>
          </p:cNvSpPr>
          <p:nvPr>
            <p:ph idx="1"/>
          </p:nvPr>
        </p:nvSpPr>
        <p:spPr>
          <a:xfrm>
            <a:off x="1043491" y="1196752"/>
            <a:ext cx="7423770" cy="5400600"/>
          </a:xfrm>
        </p:spPr>
        <p:txBody>
          <a:bodyPr>
            <a:normAutofit fontScale="92500"/>
          </a:bodyPr>
          <a:lstStyle/>
          <a:p>
            <a:pPr>
              <a:buFont typeface="Wingdings" panose="05000000000000000000" pitchFamily="2" charset="2"/>
              <a:buChar char="Ø"/>
            </a:pPr>
            <a:r>
              <a:rPr lang="en-US" sz="2300" b="1" dirty="0">
                <a:solidFill>
                  <a:schemeClr val="accent2">
                    <a:lumMod val="50000"/>
                  </a:schemeClr>
                </a:solidFill>
                <a:latin typeface="+mj-lt"/>
              </a:rPr>
              <a:t>Micro firms </a:t>
            </a:r>
            <a:r>
              <a:rPr lang="en-US" sz="2300" dirty="0">
                <a:solidFill>
                  <a:schemeClr val="accent2">
                    <a:lumMod val="50000"/>
                  </a:schemeClr>
                </a:solidFill>
                <a:latin typeface="+mj-lt"/>
              </a:rPr>
              <a:t>are firms with less </a:t>
            </a:r>
            <a:r>
              <a:rPr lang="en-US" sz="2300" dirty="0" smtClean="0">
                <a:solidFill>
                  <a:schemeClr val="accent2">
                    <a:lumMod val="50000"/>
                  </a:schemeClr>
                </a:solidFill>
                <a:latin typeface="+mj-lt"/>
              </a:rPr>
              <a:t>than 10 </a:t>
            </a:r>
            <a:r>
              <a:rPr lang="en-US" sz="2300" dirty="0">
                <a:solidFill>
                  <a:schemeClr val="accent2">
                    <a:lumMod val="50000"/>
                  </a:schemeClr>
                </a:solidFill>
                <a:latin typeface="+mj-lt"/>
              </a:rPr>
              <a:t>employees</a:t>
            </a:r>
          </a:p>
          <a:p>
            <a:pPr lvl="1">
              <a:buFont typeface="Wingdings" panose="05000000000000000000" pitchFamily="2" charset="2"/>
              <a:buChar char="Ø"/>
            </a:pPr>
            <a:r>
              <a:rPr lang="en-GB" sz="2300" dirty="0">
                <a:solidFill>
                  <a:schemeClr val="accent2">
                    <a:lumMod val="50000"/>
                  </a:schemeClr>
                </a:solidFill>
                <a:latin typeface="+mj-lt"/>
              </a:rPr>
              <a:t>represent about </a:t>
            </a:r>
            <a:r>
              <a:rPr lang="en-GB" sz="2300" dirty="0" smtClean="0">
                <a:solidFill>
                  <a:schemeClr val="accent2">
                    <a:lumMod val="50000"/>
                  </a:schemeClr>
                </a:solidFill>
                <a:latin typeface="+mj-lt"/>
              </a:rPr>
              <a:t>26% </a:t>
            </a:r>
            <a:r>
              <a:rPr lang="en-GB" sz="2300" dirty="0">
                <a:solidFill>
                  <a:schemeClr val="accent2">
                    <a:lumMod val="50000"/>
                  </a:schemeClr>
                </a:solidFill>
                <a:latin typeface="+mj-lt"/>
              </a:rPr>
              <a:t>of the observations in our dataset</a:t>
            </a:r>
            <a:r>
              <a:rPr lang="en-GB" sz="2300" dirty="0" smtClean="0">
                <a:solidFill>
                  <a:schemeClr val="accent2">
                    <a:lumMod val="50000"/>
                  </a:schemeClr>
                </a:solidFill>
                <a:latin typeface="+mj-lt"/>
              </a:rPr>
              <a:t>.</a:t>
            </a:r>
          </a:p>
          <a:p>
            <a:pPr lvl="1">
              <a:buFont typeface="Wingdings" panose="05000000000000000000" pitchFamily="2" charset="2"/>
              <a:buChar char="Ø"/>
            </a:pPr>
            <a:r>
              <a:rPr lang="it-IT" sz="2300" dirty="0" err="1" smtClean="0">
                <a:solidFill>
                  <a:schemeClr val="accent2">
                    <a:lumMod val="50000"/>
                  </a:schemeClr>
                </a:solidFill>
                <a:latin typeface="+mj-lt"/>
              </a:rPr>
              <a:t>Female</a:t>
            </a:r>
            <a:r>
              <a:rPr lang="it-IT" sz="2300" dirty="0" smtClean="0">
                <a:solidFill>
                  <a:schemeClr val="accent2">
                    <a:lumMod val="50000"/>
                  </a:schemeClr>
                </a:solidFill>
                <a:latin typeface="+mj-lt"/>
              </a:rPr>
              <a:t> are </a:t>
            </a:r>
            <a:r>
              <a:rPr lang="it-IT" sz="2200" dirty="0">
                <a:solidFill>
                  <a:srgbClr val="FF0000"/>
                </a:solidFill>
              </a:rPr>
              <a:t>19</a:t>
            </a:r>
            <a:r>
              <a:rPr lang="it-IT" sz="2300" dirty="0" smtClean="0">
                <a:solidFill>
                  <a:schemeClr val="accent2">
                    <a:lumMod val="50000"/>
                  </a:schemeClr>
                </a:solidFill>
                <a:latin typeface="+mj-lt"/>
              </a:rPr>
              <a:t>% of the Micro </a:t>
            </a:r>
            <a:r>
              <a:rPr lang="it-IT" sz="2300" dirty="0" err="1" smtClean="0">
                <a:solidFill>
                  <a:schemeClr val="accent2">
                    <a:lumMod val="50000"/>
                  </a:schemeClr>
                </a:solidFill>
                <a:latin typeface="+mj-lt"/>
              </a:rPr>
              <a:t>firms</a:t>
            </a:r>
            <a:endParaRPr lang="en-GB" sz="2300" dirty="0">
              <a:solidFill>
                <a:schemeClr val="accent2">
                  <a:lumMod val="50000"/>
                </a:schemeClr>
              </a:solidFill>
              <a:latin typeface="+mj-lt"/>
            </a:endParaRPr>
          </a:p>
          <a:p>
            <a:pPr>
              <a:buFont typeface="Wingdings" panose="05000000000000000000" pitchFamily="2" charset="2"/>
              <a:buChar char="Ø"/>
            </a:pPr>
            <a:r>
              <a:rPr lang="en-GB" sz="2300" b="1" dirty="0">
                <a:solidFill>
                  <a:schemeClr val="accent2">
                    <a:lumMod val="50000"/>
                  </a:schemeClr>
                </a:solidFill>
                <a:latin typeface="+mj-lt"/>
              </a:rPr>
              <a:t>Small firms </a:t>
            </a:r>
            <a:r>
              <a:rPr lang="en-US" sz="2300" dirty="0">
                <a:solidFill>
                  <a:schemeClr val="accent2">
                    <a:lumMod val="50000"/>
                  </a:schemeClr>
                </a:solidFill>
                <a:latin typeface="+mj-lt"/>
              </a:rPr>
              <a:t>are firms </a:t>
            </a:r>
            <a:r>
              <a:rPr lang="en-US" sz="2300" dirty="0" smtClean="0">
                <a:solidFill>
                  <a:schemeClr val="accent2">
                    <a:lumMod val="50000"/>
                  </a:schemeClr>
                </a:solidFill>
                <a:latin typeface="+mj-lt"/>
              </a:rPr>
              <a:t>between 10-</a:t>
            </a:r>
            <a:r>
              <a:rPr lang="en-GB" sz="2300" dirty="0" smtClean="0">
                <a:solidFill>
                  <a:schemeClr val="accent2">
                    <a:lumMod val="50000"/>
                  </a:schemeClr>
                </a:solidFill>
                <a:latin typeface="+mj-lt"/>
              </a:rPr>
              <a:t>49 </a:t>
            </a:r>
            <a:r>
              <a:rPr lang="en-GB" sz="2300" dirty="0">
                <a:solidFill>
                  <a:schemeClr val="accent2">
                    <a:lumMod val="50000"/>
                  </a:schemeClr>
                </a:solidFill>
                <a:latin typeface="+mj-lt"/>
              </a:rPr>
              <a:t>employees </a:t>
            </a:r>
          </a:p>
          <a:p>
            <a:pPr lvl="1">
              <a:buFont typeface="Wingdings" panose="05000000000000000000" pitchFamily="2" charset="2"/>
              <a:buChar char="Ø"/>
            </a:pPr>
            <a:r>
              <a:rPr lang="en-GB" sz="2300" dirty="0">
                <a:solidFill>
                  <a:schemeClr val="accent2">
                    <a:lumMod val="50000"/>
                  </a:schemeClr>
                </a:solidFill>
                <a:latin typeface="+mj-lt"/>
              </a:rPr>
              <a:t>represent about </a:t>
            </a:r>
            <a:r>
              <a:rPr lang="en-GB" sz="2300" dirty="0" smtClean="0">
                <a:solidFill>
                  <a:schemeClr val="accent2">
                    <a:lumMod val="50000"/>
                  </a:schemeClr>
                </a:solidFill>
                <a:latin typeface="+mj-lt"/>
              </a:rPr>
              <a:t>34% </a:t>
            </a:r>
            <a:r>
              <a:rPr lang="en-GB" sz="2300" dirty="0">
                <a:solidFill>
                  <a:schemeClr val="accent2">
                    <a:lumMod val="50000"/>
                  </a:schemeClr>
                </a:solidFill>
                <a:latin typeface="+mj-lt"/>
              </a:rPr>
              <a:t>of the observations in our dataset</a:t>
            </a:r>
            <a:r>
              <a:rPr lang="en-GB" sz="2300" dirty="0" smtClean="0">
                <a:solidFill>
                  <a:schemeClr val="accent2">
                    <a:lumMod val="50000"/>
                  </a:schemeClr>
                </a:solidFill>
                <a:latin typeface="+mj-lt"/>
              </a:rPr>
              <a:t>.</a:t>
            </a:r>
          </a:p>
          <a:p>
            <a:pPr lvl="1">
              <a:buFont typeface="Wingdings" panose="05000000000000000000" pitchFamily="2" charset="2"/>
              <a:buChar char="Ø"/>
            </a:pPr>
            <a:r>
              <a:rPr lang="it-IT" sz="2300" dirty="0" err="1" smtClean="0">
                <a:solidFill>
                  <a:schemeClr val="accent2">
                    <a:lumMod val="50000"/>
                  </a:schemeClr>
                </a:solidFill>
                <a:latin typeface="+mj-lt"/>
              </a:rPr>
              <a:t>Female</a:t>
            </a:r>
            <a:r>
              <a:rPr lang="it-IT" sz="2300" dirty="0" smtClean="0">
                <a:solidFill>
                  <a:schemeClr val="accent2">
                    <a:lumMod val="50000"/>
                  </a:schemeClr>
                </a:solidFill>
                <a:latin typeface="+mj-lt"/>
              </a:rPr>
              <a:t> are </a:t>
            </a:r>
            <a:r>
              <a:rPr lang="it-IT" sz="2600" dirty="0" smtClean="0">
                <a:solidFill>
                  <a:srgbClr val="FF0000"/>
                </a:solidFill>
                <a:latin typeface="+mj-lt"/>
              </a:rPr>
              <a:t>11</a:t>
            </a:r>
            <a:r>
              <a:rPr lang="it-IT" sz="2300" dirty="0" smtClean="0">
                <a:solidFill>
                  <a:schemeClr val="accent2">
                    <a:lumMod val="50000"/>
                  </a:schemeClr>
                </a:solidFill>
                <a:latin typeface="+mj-lt"/>
              </a:rPr>
              <a:t>% of the Small </a:t>
            </a:r>
            <a:r>
              <a:rPr lang="it-IT" sz="2300" dirty="0" err="1" smtClean="0">
                <a:solidFill>
                  <a:schemeClr val="accent2">
                    <a:lumMod val="50000"/>
                  </a:schemeClr>
                </a:solidFill>
                <a:latin typeface="+mj-lt"/>
              </a:rPr>
              <a:t>firms</a:t>
            </a:r>
            <a:endParaRPr lang="en-GB" sz="2300" dirty="0">
              <a:solidFill>
                <a:schemeClr val="accent2">
                  <a:lumMod val="50000"/>
                </a:schemeClr>
              </a:solidFill>
              <a:latin typeface="+mj-lt"/>
            </a:endParaRPr>
          </a:p>
          <a:p>
            <a:pPr>
              <a:buFont typeface="Wingdings" panose="05000000000000000000" pitchFamily="2" charset="2"/>
              <a:buChar char="Ø"/>
            </a:pPr>
            <a:r>
              <a:rPr lang="en-US" sz="2300" b="1" dirty="0">
                <a:solidFill>
                  <a:schemeClr val="accent2">
                    <a:lumMod val="50000"/>
                  </a:schemeClr>
                </a:solidFill>
                <a:latin typeface="+mj-lt"/>
              </a:rPr>
              <a:t>Medium firms </a:t>
            </a:r>
            <a:r>
              <a:rPr lang="en-US" sz="2300" dirty="0">
                <a:solidFill>
                  <a:schemeClr val="accent2">
                    <a:lumMod val="50000"/>
                  </a:schemeClr>
                </a:solidFill>
                <a:latin typeface="+mj-lt"/>
              </a:rPr>
              <a:t>are firms with 50-249 employees</a:t>
            </a:r>
          </a:p>
          <a:p>
            <a:pPr lvl="1">
              <a:buFont typeface="Wingdings" panose="05000000000000000000" pitchFamily="2" charset="2"/>
              <a:buChar char="Ø"/>
            </a:pPr>
            <a:r>
              <a:rPr lang="en-GB" sz="2300" dirty="0">
                <a:solidFill>
                  <a:schemeClr val="accent2">
                    <a:lumMod val="50000"/>
                  </a:schemeClr>
                </a:solidFill>
                <a:latin typeface="+mj-lt"/>
              </a:rPr>
              <a:t>represent about </a:t>
            </a:r>
            <a:r>
              <a:rPr lang="en-GB" sz="2300" dirty="0" smtClean="0">
                <a:solidFill>
                  <a:schemeClr val="accent2">
                    <a:lumMod val="50000"/>
                  </a:schemeClr>
                </a:solidFill>
                <a:latin typeface="+mj-lt"/>
              </a:rPr>
              <a:t>30% </a:t>
            </a:r>
            <a:r>
              <a:rPr lang="en-GB" sz="2300" dirty="0">
                <a:solidFill>
                  <a:schemeClr val="accent2">
                    <a:lumMod val="50000"/>
                  </a:schemeClr>
                </a:solidFill>
                <a:latin typeface="+mj-lt"/>
              </a:rPr>
              <a:t>of the observations in our dataset</a:t>
            </a:r>
            <a:r>
              <a:rPr lang="en-GB" sz="2300" dirty="0" smtClean="0">
                <a:solidFill>
                  <a:schemeClr val="accent2">
                    <a:lumMod val="50000"/>
                  </a:schemeClr>
                </a:solidFill>
                <a:latin typeface="+mj-lt"/>
              </a:rPr>
              <a:t>.</a:t>
            </a:r>
          </a:p>
          <a:p>
            <a:pPr lvl="1">
              <a:buFont typeface="Wingdings" panose="05000000000000000000" pitchFamily="2" charset="2"/>
              <a:buChar char="Ø"/>
            </a:pPr>
            <a:r>
              <a:rPr lang="it-IT" sz="2300" dirty="0" err="1" smtClean="0">
                <a:solidFill>
                  <a:schemeClr val="accent2">
                    <a:lumMod val="50000"/>
                  </a:schemeClr>
                </a:solidFill>
                <a:latin typeface="+mj-lt"/>
              </a:rPr>
              <a:t>Female</a:t>
            </a:r>
            <a:r>
              <a:rPr lang="it-IT" sz="2300" dirty="0" smtClean="0">
                <a:solidFill>
                  <a:schemeClr val="accent2">
                    <a:lumMod val="50000"/>
                  </a:schemeClr>
                </a:solidFill>
                <a:latin typeface="+mj-lt"/>
              </a:rPr>
              <a:t> </a:t>
            </a:r>
            <a:r>
              <a:rPr lang="it-IT" sz="2300" dirty="0" err="1" smtClean="0">
                <a:solidFill>
                  <a:schemeClr val="accent2">
                    <a:lumMod val="50000"/>
                  </a:schemeClr>
                </a:solidFill>
                <a:latin typeface="+mj-lt"/>
              </a:rPr>
              <a:t>firms</a:t>
            </a:r>
            <a:r>
              <a:rPr lang="it-IT" sz="2300" dirty="0" smtClean="0">
                <a:solidFill>
                  <a:schemeClr val="accent2">
                    <a:lumMod val="50000"/>
                  </a:schemeClr>
                </a:solidFill>
                <a:latin typeface="+mj-lt"/>
              </a:rPr>
              <a:t> are </a:t>
            </a:r>
            <a:r>
              <a:rPr lang="it-IT" sz="2300" dirty="0" smtClean="0">
                <a:solidFill>
                  <a:srgbClr val="FF0000"/>
                </a:solidFill>
                <a:latin typeface="+mj-lt"/>
              </a:rPr>
              <a:t>8</a:t>
            </a:r>
            <a:r>
              <a:rPr lang="it-IT" sz="2300" dirty="0" smtClean="0">
                <a:solidFill>
                  <a:schemeClr val="accent2">
                    <a:lumMod val="50000"/>
                  </a:schemeClr>
                </a:solidFill>
                <a:latin typeface="+mj-lt"/>
              </a:rPr>
              <a:t>% of the Medium </a:t>
            </a:r>
            <a:r>
              <a:rPr lang="it-IT" sz="2300" dirty="0" err="1" smtClean="0">
                <a:solidFill>
                  <a:schemeClr val="accent2">
                    <a:lumMod val="50000"/>
                  </a:schemeClr>
                </a:solidFill>
                <a:latin typeface="+mj-lt"/>
              </a:rPr>
              <a:t>firms</a:t>
            </a:r>
            <a:endParaRPr lang="it-IT" sz="2300" dirty="0" smtClean="0">
              <a:solidFill>
                <a:schemeClr val="accent2">
                  <a:lumMod val="50000"/>
                </a:schemeClr>
              </a:solidFill>
              <a:latin typeface="+mj-lt"/>
            </a:endParaRPr>
          </a:p>
          <a:p>
            <a:pPr>
              <a:buFont typeface="Wingdings" panose="05000000000000000000" pitchFamily="2" charset="2"/>
              <a:buChar char="Ø"/>
            </a:pPr>
            <a:r>
              <a:rPr lang="en-US" sz="2300" b="1" dirty="0" smtClean="0">
                <a:solidFill>
                  <a:schemeClr val="accent2">
                    <a:lumMod val="50000"/>
                  </a:schemeClr>
                </a:solidFill>
              </a:rPr>
              <a:t>Large firms </a:t>
            </a:r>
            <a:r>
              <a:rPr lang="en-US" sz="2300" dirty="0">
                <a:solidFill>
                  <a:schemeClr val="accent2">
                    <a:lumMod val="50000"/>
                  </a:schemeClr>
                </a:solidFill>
              </a:rPr>
              <a:t>are firms with </a:t>
            </a:r>
            <a:r>
              <a:rPr lang="en-US" sz="2300" dirty="0" smtClean="0">
                <a:solidFill>
                  <a:schemeClr val="accent2">
                    <a:lumMod val="50000"/>
                  </a:schemeClr>
                </a:solidFill>
              </a:rPr>
              <a:t>more than 250 </a:t>
            </a:r>
            <a:r>
              <a:rPr lang="en-US" sz="2300" dirty="0">
                <a:solidFill>
                  <a:schemeClr val="accent2">
                    <a:lumMod val="50000"/>
                  </a:schemeClr>
                </a:solidFill>
              </a:rPr>
              <a:t>employees</a:t>
            </a:r>
          </a:p>
          <a:p>
            <a:pPr lvl="1">
              <a:buFont typeface="Wingdings" panose="05000000000000000000" pitchFamily="2" charset="2"/>
              <a:buChar char="Ø"/>
            </a:pPr>
            <a:r>
              <a:rPr lang="en-GB" sz="2300" dirty="0">
                <a:solidFill>
                  <a:schemeClr val="accent2">
                    <a:lumMod val="50000"/>
                  </a:schemeClr>
                </a:solidFill>
              </a:rPr>
              <a:t>represent about </a:t>
            </a:r>
            <a:r>
              <a:rPr lang="en-GB" sz="2300" dirty="0" smtClean="0">
                <a:solidFill>
                  <a:schemeClr val="accent2">
                    <a:lumMod val="50000"/>
                  </a:schemeClr>
                </a:solidFill>
              </a:rPr>
              <a:t>10% </a:t>
            </a:r>
            <a:r>
              <a:rPr lang="en-GB" sz="2300" dirty="0">
                <a:solidFill>
                  <a:schemeClr val="accent2">
                    <a:lumMod val="50000"/>
                  </a:schemeClr>
                </a:solidFill>
              </a:rPr>
              <a:t>of the observations in our dataset.</a:t>
            </a:r>
          </a:p>
          <a:p>
            <a:pPr lvl="1">
              <a:buFont typeface="Wingdings" panose="05000000000000000000" pitchFamily="2" charset="2"/>
              <a:buChar char="Ø"/>
            </a:pPr>
            <a:r>
              <a:rPr lang="it-IT" sz="2300" dirty="0" err="1">
                <a:solidFill>
                  <a:schemeClr val="accent2">
                    <a:lumMod val="50000"/>
                  </a:schemeClr>
                </a:solidFill>
              </a:rPr>
              <a:t>Female</a:t>
            </a:r>
            <a:r>
              <a:rPr lang="it-IT" sz="2300" dirty="0">
                <a:solidFill>
                  <a:schemeClr val="accent2">
                    <a:lumMod val="50000"/>
                  </a:schemeClr>
                </a:solidFill>
              </a:rPr>
              <a:t> </a:t>
            </a:r>
            <a:r>
              <a:rPr lang="it-IT" sz="2300" dirty="0" err="1">
                <a:solidFill>
                  <a:schemeClr val="accent2">
                    <a:lumMod val="50000"/>
                  </a:schemeClr>
                </a:solidFill>
              </a:rPr>
              <a:t>firms</a:t>
            </a:r>
            <a:r>
              <a:rPr lang="it-IT" sz="2300" dirty="0">
                <a:solidFill>
                  <a:schemeClr val="accent2">
                    <a:lumMod val="50000"/>
                  </a:schemeClr>
                </a:solidFill>
              </a:rPr>
              <a:t> are </a:t>
            </a:r>
            <a:r>
              <a:rPr lang="it-IT" sz="2300" dirty="0" smtClean="0">
                <a:solidFill>
                  <a:srgbClr val="FF0000"/>
                </a:solidFill>
              </a:rPr>
              <a:t>5</a:t>
            </a:r>
            <a:r>
              <a:rPr lang="it-IT" sz="2300" dirty="0" smtClean="0">
                <a:solidFill>
                  <a:schemeClr val="accent2">
                    <a:lumMod val="50000"/>
                  </a:schemeClr>
                </a:solidFill>
              </a:rPr>
              <a:t>% </a:t>
            </a:r>
            <a:r>
              <a:rPr lang="it-IT" sz="2300" dirty="0">
                <a:solidFill>
                  <a:schemeClr val="accent2">
                    <a:lumMod val="50000"/>
                  </a:schemeClr>
                </a:solidFill>
              </a:rPr>
              <a:t>of the </a:t>
            </a:r>
            <a:r>
              <a:rPr lang="it-IT" sz="2300" dirty="0" smtClean="0">
                <a:solidFill>
                  <a:schemeClr val="accent2">
                    <a:lumMod val="50000"/>
                  </a:schemeClr>
                </a:solidFill>
              </a:rPr>
              <a:t>Large </a:t>
            </a:r>
            <a:r>
              <a:rPr lang="it-IT" sz="2300" dirty="0" err="1" smtClean="0">
                <a:solidFill>
                  <a:schemeClr val="accent2">
                    <a:lumMod val="50000"/>
                  </a:schemeClr>
                </a:solidFill>
              </a:rPr>
              <a:t>firms</a:t>
            </a:r>
            <a:endParaRPr lang="it-IT" sz="2300" dirty="0">
              <a:solidFill>
                <a:schemeClr val="accent2">
                  <a:lumMod val="50000"/>
                </a:schemeClr>
              </a:solidFill>
            </a:endParaRPr>
          </a:p>
          <a:p>
            <a:pPr lvl="1">
              <a:buFont typeface="Wingdings" panose="05000000000000000000" pitchFamily="2" charset="2"/>
              <a:buChar char="Ø"/>
            </a:pPr>
            <a:endParaRPr lang="en-GB" sz="2300" dirty="0">
              <a:solidFill>
                <a:schemeClr val="accent2">
                  <a:lumMod val="50000"/>
                </a:schemeClr>
              </a:solidFill>
              <a:latin typeface="+mj-lt"/>
            </a:endParaRPr>
          </a:p>
          <a:p>
            <a:endParaRPr lang="en-US" b="1" dirty="0"/>
          </a:p>
          <a:p>
            <a:pPr marL="82550" indent="0">
              <a:buNone/>
            </a:pPr>
            <a:endParaRPr lang="en-US" b="1" dirty="0"/>
          </a:p>
          <a:p>
            <a:pPr marL="365760" lvl="1" indent="0">
              <a:buNone/>
            </a:pPr>
            <a:endParaRPr lang="it-IT" dirty="0" smtClean="0"/>
          </a:p>
        </p:txBody>
      </p:sp>
      <p:sp>
        <p:nvSpPr>
          <p:cNvPr id="4" name="Segnaposto piè di pagina 3"/>
          <p:cNvSpPr>
            <a:spLocks noGrp="1"/>
          </p:cNvSpPr>
          <p:nvPr>
            <p:ph type="ftr" sz="quarter" idx="11"/>
          </p:nvPr>
        </p:nvSpPr>
        <p:spPr>
          <a:xfrm>
            <a:off x="5715000" y="6305550"/>
            <a:ext cx="317748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34272791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a:solidFill>
                  <a:schemeClr val="accent2">
                    <a:lumMod val="50000"/>
                  </a:schemeClr>
                </a:solidFill>
                <a:effectLst/>
                <a:ea typeface="+mn-ea"/>
                <a:cs typeface="+mn-cs"/>
              </a:rPr>
              <a:t>Motivation</a:t>
            </a:r>
          </a:p>
        </p:txBody>
      </p:sp>
      <p:sp>
        <p:nvSpPr>
          <p:cNvPr id="3" name="Segnaposto contenuto 2"/>
          <p:cNvSpPr>
            <a:spLocks noGrp="1"/>
          </p:cNvSpPr>
          <p:nvPr>
            <p:ph idx="1"/>
          </p:nvPr>
        </p:nvSpPr>
        <p:spPr>
          <a:xfrm>
            <a:off x="1043609" y="980728"/>
            <a:ext cx="7890842" cy="5324822"/>
          </a:xfrm>
        </p:spPr>
        <p:txBody>
          <a:bodyPr>
            <a:normAutofit lnSpcReduction="10000"/>
          </a:bodyPr>
          <a:lstStyle/>
          <a:p>
            <a:pPr marL="82550" indent="0" algn="just" eaLnBrk="1" hangingPunct="1">
              <a:lnSpc>
                <a:spcPct val="150000"/>
              </a:lnSpc>
              <a:buNone/>
              <a:defRPr/>
            </a:pPr>
            <a:r>
              <a:rPr lang="en-GB" sz="2100" dirty="0" smtClean="0">
                <a:solidFill>
                  <a:schemeClr val="accent2">
                    <a:lumMod val="50000"/>
                  </a:schemeClr>
                </a:solidFill>
                <a:latin typeface="+mj-lt"/>
              </a:rPr>
              <a:t>Following </a:t>
            </a:r>
            <a:r>
              <a:rPr lang="en-GB" sz="2100" dirty="0">
                <a:solidFill>
                  <a:schemeClr val="accent2">
                    <a:lumMod val="50000"/>
                  </a:schemeClr>
                </a:solidFill>
                <a:latin typeface="+mj-lt"/>
              </a:rPr>
              <a:t>the global financial crisis, liquidity shortage and heavy </a:t>
            </a:r>
            <a:r>
              <a:rPr lang="en-GB" sz="2100" dirty="0" smtClean="0">
                <a:solidFill>
                  <a:schemeClr val="accent2">
                    <a:lumMod val="50000"/>
                  </a:schemeClr>
                </a:solidFill>
                <a:latin typeface="+mj-lt"/>
              </a:rPr>
              <a:t>restrictions, registered in credit markets, worsened </a:t>
            </a:r>
            <a:r>
              <a:rPr lang="en-GB" sz="2100" dirty="0">
                <a:solidFill>
                  <a:schemeClr val="accent2">
                    <a:lumMod val="50000"/>
                  </a:schemeClr>
                </a:solidFill>
                <a:latin typeface="+mj-lt"/>
              </a:rPr>
              <a:t>the </a:t>
            </a:r>
            <a:r>
              <a:rPr lang="en-GB" sz="2100" dirty="0" smtClean="0">
                <a:solidFill>
                  <a:schemeClr val="accent2">
                    <a:lumMod val="50000"/>
                  </a:schemeClr>
                </a:solidFill>
                <a:latin typeface="+mj-lt"/>
              </a:rPr>
              <a:t>access conditions to bank credit for non-financial </a:t>
            </a:r>
            <a:r>
              <a:rPr lang="en-GB" sz="2100" dirty="0">
                <a:solidFill>
                  <a:schemeClr val="accent2">
                    <a:lumMod val="50000"/>
                  </a:schemeClr>
                </a:solidFill>
                <a:latin typeface="+mj-lt"/>
              </a:rPr>
              <a:t>firms in Europe.</a:t>
            </a:r>
          </a:p>
          <a:p>
            <a:pPr marL="82550" indent="0" algn="just" eaLnBrk="1" hangingPunct="1">
              <a:lnSpc>
                <a:spcPct val="150000"/>
              </a:lnSpc>
              <a:defRPr/>
            </a:pPr>
            <a:endParaRPr lang="en-GB" sz="2100" dirty="0">
              <a:solidFill>
                <a:schemeClr val="accent2">
                  <a:lumMod val="50000"/>
                </a:schemeClr>
              </a:solidFill>
              <a:latin typeface="+mj-lt"/>
            </a:endParaRPr>
          </a:p>
          <a:p>
            <a:pPr marL="82550" indent="0" algn="just" eaLnBrk="1" hangingPunct="1">
              <a:lnSpc>
                <a:spcPct val="150000"/>
              </a:lnSpc>
              <a:buNone/>
              <a:defRPr/>
            </a:pPr>
            <a:r>
              <a:rPr lang="en-GB" sz="2100" dirty="0" smtClean="0">
                <a:solidFill>
                  <a:schemeClr val="accent2">
                    <a:lumMod val="50000"/>
                  </a:schemeClr>
                </a:solidFill>
                <a:latin typeface="+mj-lt"/>
              </a:rPr>
              <a:t>This phenomenon has specifically </a:t>
            </a:r>
            <a:r>
              <a:rPr lang="en-GB" sz="2100" dirty="0">
                <a:solidFill>
                  <a:schemeClr val="accent2">
                    <a:lumMod val="50000"/>
                  </a:schemeClr>
                </a:solidFill>
                <a:latin typeface="+mj-lt"/>
              </a:rPr>
              <a:t>affected </a:t>
            </a:r>
            <a:r>
              <a:rPr lang="en-GB" sz="2100" dirty="0" smtClean="0">
                <a:solidFill>
                  <a:schemeClr val="accent2">
                    <a:lumMod val="50000"/>
                  </a:schemeClr>
                </a:solidFill>
                <a:latin typeface="+mj-lt"/>
              </a:rPr>
              <a:t>SMEs because </a:t>
            </a:r>
            <a:r>
              <a:rPr lang="en-GB" sz="2100" dirty="0">
                <a:solidFill>
                  <a:schemeClr val="accent2">
                    <a:lumMod val="50000"/>
                  </a:schemeClr>
                </a:solidFill>
                <a:latin typeface="+mj-lt"/>
              </a:rPr>
              <a:t>of their specific features.</a:t>
            </a:r>
          </a:p>
          <a:p>
            <a:pPr marL="82550" indent="0" algn="just" eaLnBrk="1" hangingPunct="1">
              <a:lnSpc>
                <a:spcPct val="150000"/>
              </a:lnSpc>
              <a:buNone/>
              <a:defRPr/>
            </a:pPr>
            <a:endParaRPr lang="it-IT" sz="2100" dirty="0" smtClean="0">
              <a:solidFill>
                <a:schemeClr val="accent2">
                  <a:lumMod val="50000"/>
                </a:schemeClr>
              </a:solidFill>
              <a:latin typeface="+mj-lt"/>
            </a:endParaRPr>
          </a:p>
          <a:p>
            <a:pPr marL="82550" indent="0" algn="just" eaLnBrk="1" hangingPunct="1">
              <a:lnSpc>
                <a:spcPct val="150000"/>
              </a:lnSpc>
              <a:buNone/>
              <a:defRPr/>
            </a:pPr>
            <a:endParaRPr lang="en-GB" sz="2100" dirty="0" smtClean="0">
              <a:solidFill>
                <a:schemeClr val="accent2">
                  <a:lumMod val="50000"/>
                </a:schemeClr>
              </a:solidFill>
              <a:latin typeface="+mj-lt"/>
            </a:endParaRPr>
          </a:p>
          <a:p>
            <a:pPr marL="82550" indent="0" algn="just" eaLnBrk="1" hangingPunct="1">
              <a:lnSpc>
                <a:spcPct val="150000"/>
              </a:lnSpc>
              <a:buNone/>
              <a:defRPr/>
            </a:pPr>
            <a:endParaRPr lang="en-GB" sz="2100" dirty="0">
              <a:solidFill>
                <a:schemeClr val="accent2">
                  <a:lumMod val="50000"/>
                </a:schemeClr>
              </a:solidFill>
              <a:latin typeface="+mj-lt"/>
            </a:endParaRPr>
          </a:p>
          <a:p>
            <a:pPr marL="82550" indent="0" algn="just" eaLnBrk="1" hangingPunct="1">
              <a:lnSpc>
                <a:spcPct val="150000"/>
              </a:lnSpc>
              <a:buNone/>
              <a:defRPr/>
            </a:pPr>
            <a:r>
              <a:rPr lang="en-GB" sz="2100" dirty="0" smtClean="0">
                <a:solidFill>
                  <a:schemeClr val="accent2">
                    <a:lumMod val="50000"/>
                  </a:schemeClr>
                </a:solidFill>
                <a:latin typeface="+mj-lt"/>
              </a:rPr>
              <a:t> </a:t>
            </a:r>
            <a:endParaRPr lang="en-GB" sz="2100" dirty="0">
              <a:solidFill>
                <a:schemeClr val="accent2">
                  <a:lumMod val="50000"/>
                </a:schemeClr>
              </a:solidFill>
              <a:latin typeface="+mj-lt"/>
            </a:endParaRPr>
          </a:p>
          <a:p>
            <a:pPr marL="82550" indent="0" algn="just" eaLnBrk="1" hangingPunct="1">
              <a:lnSpc>
                <a:spcPct val="150000"/>
              </a:lnSpc>
              <a:buNone/>
              <a:defRPr/>
            </a:pPr>
            <a:endParaRPr lang="en-GB" sz="2400" dirty="0" smtClean="0">
              <a:solidFill>
                <a:schemeClr val="accent2">
                  <a:lumMod val="50000"/>
                </a:schemeClr>
              </a:solidFill>
              <a:latin typeface="Tw Cen MT" panose="020B0602020104020603" pitchFamily="34" charset="0"/>
            </a:endParaRPr>
          </a:p>
          <a:p>
            <a:pPr marL="82550" indent="0" algn="just" eaLnBrk="1" hangingPunct="1">
              <a:lnSpc>
                <a:spcPct val="150000"/>
              </a:lnSpc>
              <a:buNone/>
              <a:defRPr/>
            </a:pPr>
            <a:endParaRPr lang="en-GB" sz="2400" dirty="0" smtClean="0">
              <a:solidFill>
                <a:schemeClr val="accent2">
                  <a:lumMod val="50000"/>
                </a:schemeClr>
              </a:solidFill>
              <a:latin typeface="Tw Cen MT" panose="020B0602020104020603" pitchFamily="34" charset="0"/>
            </a:endParaRPr>
          </a:p>
          <a:p>
            <a:pPr marL="82550" indent="0" eaLnBrk="1" hangingPunct="1">
              <a:lnSpc>
                <a:spcPct val="150000"/>
              </a:lnSpc>
              <a:buFont typeface="Wingdings 2" panose="05020102010507070707" pitchFamily="18" charset="2"/>
              <a:buNone/>
              <a:defRPr/>
            </a:pPr>
            <a:endParaRPr lang="en-GB" sz="2400" dirty="0" smtClean="0">
              <a:solidFill>
                <a:schemeClr val="accent2">
                  <a:lumMod val="50000"/>
                </a:schemeClr>
              </a:solidFill>
              <a:latin typeface="Tw Cen MT" panose="020B0602020104020603" pitchFamily="34" charset="0"/>
            </a:endParaRPr>
          </a:p>
        </p:txBody>
      </p:sp>
      <p:sp>
        <p:nvSpPr>
          <p:cNvPr id="8" name="Segnaposto piè di pagina 7"/>
          <p:cNvSpPr>
            <a:spLocks noGrp="1"/>
          </p:cNvSpPr>
          <p:nvPr>
            <p:ph type="ftr" sz="quarter" idx="11"/>
          </p:nvPr>
        </p:nvSpPr>
        <p:spPr>
          <a:xfrm>
            <a:off x="5508104" y="6305550"/>
            <a:ext cx="3534544" cy="476250"/>
          </a:xfrm>
        </p:spPr>
        <p:txBody>
          <a:bodyPr/>
          <a:lstStyle/>
          <a:p>
            <a:pPr>
              <a:defRPr/>
            </a:pPr>
            <a:r>
              <a:rPr lang="en-GB" smtClean="0"/>
              <a:t>Institute of Economics Uni-Graz, 22.05.2018  </a:t>
            </a:r>
            <a:endParaRPr lang="it-IT"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625167"/>
          </a:xfrm>
          <a:prstGeom prst="rect">
            <a:avLst/>
          </a:prstGeom>
        </p:spPr>
        <p:txBody>
          <a:bodyPr anchor="ctr">
            <a:noAutofit/>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dirty="0">
                <a:solidFill>
                  <a:schemeClr val="accent2">
                    <a:lumMod val="50000"/>
                  </a:schemeClr>
                </a:solidFill>
                <a:effectLst/>
              </a:rPr>
              <a:t>Table </a:t>
            </a:r>
            <a:r>
              <a:rPr lang="en-US" sz="3200" dirty="0" smtClean="0">
                <a:solidFill>
                  <a:schemeClr val="accent2">
                    <a:lumMod val="50000"/>
                  </a:schemeClr>
                </a:solidFill>
                <a:effectLst/>
              </a:rPr>
              <a:t>1.a – Sample distribution</a:t>
            </a:r>
            <a:endParaRPr lang="en-GB" sz="3200" dirty="0">
              <a:solidFill>
                <a:schemeClr val="accent2">
                  <a:lumMod val="50000"/>
                </a:schemeClr>
              </a:solidFill>
              <a:effectLst/>
              <a:ea typeface="+mn-ea"/>
              <a:cs typeface="+mn-cs"/>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graphicFrame>
        <p:nvGraphicFramePr>
          <p:cNvPr id="2" name="Tabella 1"/>
          <p:cNvGraphicFramePr>
            <a:graphicFrameLocks noGrp="1"/>
          </p:cNvGraphicFramePr>
          <p:nvPr>
            <p:extLst>
              <p:ext uri="{D42A27DB-BD31-4B8C-83A1-F6EECF244321}">
                <p14:modId xmlns:p14="http://schemas.microsoft.com/office/powerpoint/2010/main" val="104422928"/>
              </p:ext>
            </p:extLst>
          </p:nvPr>
        </p:nvGraphicFramePr>
        <p:xfrm>
          <a:off x="1331640" y="1196754"/>
          <a:ext cx="6840759" cy="4537209"/>
        </p:xfrm>
        <a:graphic>
          <a:graphicData uri="http://schemas.openxmlformats.org/drawingml/2006/table">
            <a:tbl>
              <a:tblPr firstRow="1" firstCol="1" bandRow="1"/>
              <a:tblGrid>
                <a:gridCol w="1578637"/>
                <a:gridCol w="1239635"/>
                <a:gridCol w="1391426"/>
                <a:gridCol w="1144512"/>
                <a:gridCol w="1486549"/>
              </a:tblGrid>
              <a:tr h="312972">
                <a:tc>
                  <a:txBody>
                    <a:bodyPr/>
                    <a:lstStyle/>
                    <a:p>
                      <a:endParaRPr lang="en-GB" sz="1200" dirty="0">
                        <a:effectLst/>
                        <a:latin typeface="Cambria" panose="020405030504060302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Total observations</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GB"/>
                    </a:p>
                  </a:txBody>
                  <a:tcPr/>
                </a:tc>
                <a:tc gridSpan="2">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Female observations</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GB"/>
                    </a:p>
                  </a:txBody>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Country Name</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Frequency</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 (on the full sample)</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Frequency</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the country level)</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r>
              <a:tr h="312972">
                <a:tc>
                  <a:txBody>
                    <a:bodyPr/>
                    <a:lstStyle/>
                    <a:p>
                      <a:endParaRPr lang="en-GB" sz="1200">
                        <a:effectLst/>
                        <a:latin typeface="Cambria" panose="020405030504060302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200">
                        <a:effectLst/>
                        <a:latin typeface="Cambria" panose="020405030504060302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200">
                        <a:effectLst/>
                        <a:latin typeface="Cambria" panose="020405030504060302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200" dirty="0">
                        <a:effectLst/>
                        <a:latin typeface="Cambria" panose="020405030504060302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200" dirty="0">
                        <a:effectLst/>
                        <a:latin typeface="Cambria" panose="020405030504060302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Austria</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1,162</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5.82</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140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12.05</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Belgium</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1,078</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5.40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119</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11.04</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Finland</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692</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3.47</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73</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10.55</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France</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3,620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18.13</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415</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11.46</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Germany</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2,580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12.92</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301</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11.67</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Greece</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1,059</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5.30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92</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8.69</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Ireland</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920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4.61</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97</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10.54</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Italy</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3,573</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17.89</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388</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10.86</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Netherlands</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647</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3.24</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39</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6.03</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Portugal</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997</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4.99</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126</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12.64</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Spain</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3,641</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18.23</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400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10.99</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246683">
                <a:tc>
                  <a:txBody>
                    <a:bodyPr/>
                    <a:lstStyle/>
                    <a:p>
                      <a:pPr>
                        <a:lnSpc>
                          <a:spcPct val="107000"/>
                        </a:lnSpc>
                        <a:spcAft>
                          <a:spcPts val="0"/>
                        </a:spcAft>
                      </a:pPr>
                      <a:r>
                        <a:rPr lang="en-GB" sz="1200" i="1">
                          <a:effectLst/>
                          <a:latin typeface="Garamond" panose="02020404030301010803" pitchFamily="18" charset="0"/>
                          <a:ea typeface="Times New Roman" panose="02020603050405020304" pitchFamily="18" charset="0"/>
                          <a:cs typeface="Times New Roman" panose="02020603050405020304" pitchFamily="18" charset="0"/>
                        </a:rPr>
                        <a:t>Sample mean</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c>
                  <a:txBody>
                    <a:bodyPr/>
                    <a:lstStyle/>
                    <a:p>
                      <a:pPr algn="ctr">
                        <a:lnSpc>
                          <a:spcPct val="107000"/>
                        </a:lnSpc>
                        <a:spcAft>
                          <a:spcPts val="0"/>
                        </a:spcAft>
                      </a:pPr>
                      <a:r>
                        <a:rPr lang="en-GB" sz="1200" b="1" dirty="0" smtClean="0">
                          <a:effectLst/>
                          <a:latin typeface="Garamond" panose="02020404030301010803" pitchFamily="18" charset="0"/>
                          <a:ea typeface="Times New Roman" panose="02020603050405020304" pitchFamily="18" charset="0"/>
                          <a:cs typeface="Times New Roman" panose="02020603050405020304" pitchFamily="18" charset="0"/>
                        </a:rPr>
                        <a:t>11.00</a:t>
                      </a:r>
                      <a:endParaRPr lang="en-GB"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a:noFill/>
                    </a:lnB>
                  </a:tcPr>
                </a:tc>
              </a:tr>
              <a:tr h="312972">
                <a:tc>
                  <a:txBody>
                    <a:bodyPr/>
                    <a:lstStyle/>
                    <a:p>
                      <a:pPr>
                        <a:lnSpc>
                          <a:spcPct val="107000"/>
                        </a:lnSpc>
                        <a:spcAft>
                          <a:spcPts val="0"/>
                        </a:spcAft>
                      </a:pPr>
                      <a:r>
                        <a:rPr lang="en-GB" sz="1200" i="1">
                          <a:effectLst/>
                          <a:latin typeface="Garamond" panose="02020404030301010803" pitchFamily="18" charset="0"/>
                          <a:ea typeface="Times New Roman" panose="02020603050405020304" pitchFamily="18" charset="0"/>
                          <a:cs typeface="Times New Roman" panose="02020603050405020304" pitchFamily="18" charset="0"/>
                        </a:rPr>
                        <a:t>Total</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100.00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a:effectLst/>
                          <a:latin typeface="Garamond" panose="02020404030301010803" pitchFamily="18" charset="0"/>
                          <a:ea typeface="Times New Roman" panose="02020603050405020304" pitchFamily="18" charset="0"/>
                          <a:cs typeface="Times New Roman" panose="02020603050405020304" pitchFamily="18" charset="0"/>
                        </a:rPr>
                        <a:t>2,190</a:t>
                      </a:r>
                      <a:endParaRPr lang="en-GB" sz="1200">
                        <a:effectLst/>
                        <a:latin typeface="Cambria" panose="02040503050406030204" pitchFamily="18" charset="0"/>
                        <a:ea typeface="Cambria" panose="02040503050406030204" pitchFamily="18"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GB" sz="1200" dirty="0">
                        <a:effectLst/>
                        <a:latin typeface="Cambria" panose="020405030504060302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2096816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a 7"/>
          <p:cNvGraphicFramePr>
            <a:graphicFrameLocks noGrp="1"/>
          </p:cNvGraphicFramePr>
          <p:nvPr>
            <p:extLst>
              <p:ext uri="{D42A27DB-BD31-4B8C-83A1-F6EECF244321}">
                <p14:modId xmlns:p14="http://schemas.microsoft.com/office/powerpoint/2010/main" val="1779067304"/>
              </p:ext>
            </p:extLst>
          </p:nvPr>
        </p:nvGraphicFramePr>
        <p:xfrm>
          <a:off x="1075460" y="980728"/>
          <a:ext cx="7992887" cy="5400602"/>
        </p:xfrm>
        <a:graphic>
          <a:graphicData uri="http://schemas.openxmlformats.org/drawingml/2006/table">
            <a:tbl>
              <a:tblPr/>
              <a:tblGrid>
                <a:gridCol w="6872902"/>
                <a:gridCol w="1119985"/>
              </a:tblGrid>
              <a:tr h="832392">
                <a:tc gridSpan="2">
                  <a:txBody>
                    <a:bodyPr/>
                    <a:lstStyle/>
                    <a:p>
                      <a:pPr algn="l" fontAlgn="b"/>
                      <a:r>
                        <a:rPr lang="en-US" sz="1600" b="0" i="0" u="none" strike="noStrike" dirty="0">
                          <a:solidFill>
                            <a:schemeClr val="accent2">
                              <a:lumMod val="50000"/>
                            </a:schemeClr>
                          </a:solidFill>
                          <a:effectLst/>
                          <a:latin typeface="+mj-lt"/>
                        </a:rPr>
                        <a:t>The vector of </a:t>
                      </a:r>
                      <a:r>
                        <a:rPr lang="en-US" sz="1600" b="1" i="0" u="none" strike="noStrike" dirty="0">
                          <a:solidFill>
                            <a:schemeClr val="accent2">
                              <a:lumMod val="50000"/>
                            </a:schemeClr>
                          </a:solidFill>
                          <a:effectLst/>
                          <a:latin typeface="+mj-lt"/>
                        </a:rPr>
                        <a:t>dependent variables</a:t>
                      </a:r>
                      <a:r>
                        <a:rPr lang="en-US" sz="1600" b="0" i="0" u="none" strike="noStrike" dirty="0">
                          <a:solidFill>
                            <a:schemeClr val="accent2">
                              <a:lumMod val="50000"/>
                            </a:schemeClr>
                          </a:solidFill>
                          <a:effectLst/>
                          <a:latin typeface="+mj-lt"/>
                        </a:rPr>
                        <a:t>, called "</a:t>
                      </a:r>
                      <a:r>
                        <a:rPr lang="en-US" sz="1600" b="1" i="0" u="none" strike="noStrike" dirty="0">
                          <a:solidFill>
                            <a:schemeClr val="accent2">
                              <a:lumMod val="50000"/>
                            </a:schemeClr>
                          </a:solidFill>
                          <a:effectLst/>
                          <a:latin typeface="+mj-lt"/>
                        </a:rPr>
                        <a:t>Terms and conditions of the bank financing</a:t>
                      </a:r>
                      <a:r>
                        <a:rPr lang="en-US" sz="1600" b="0" i="0" u="none" strike="noStrike" dirty="0">
                          <a:solidFill>
                            <a:schemeClr val="accent2">
                              <a:lumMod val="50000"/>
                            </a:schemeClr>
                          </a:solidFill>
                          <a:effectLst/>
                          <a:latin typeface="+mj-lt"/>
                        </a:rPr>
                        <a:t>", consists </a:t>
                      </a:r>
                      <a:r>
                        <a:rPr lang="en-US" sz="1600" b="0" i="0" u="none" strike="noStrike" dirty="0" smtClean="0">
                          <a:solidFill>
                            <a:schemeClr val="accent2">
                              <a:lumMod val="50000"/>
                            </a:schemeClr>
                          </a:solidFill>
                          <a:effectLst/>
                          <a:latin typeface="+mj-lt"/>
                        </a:rPr>
                        <a:t>of:</a:t>
                      </a:r>
                      <a:endParaRPr lang="en-US" sz="1600" b="0" i="0" u="none" strike="noStrike" dirty="0">
                        <a:solidFill>
                          <a:schemeClr val="accent2">
                            <a:lumMod val="50000"/>
                          </a:schemeClr>
                        </a:solidFill>
                        <a:effectLst/>
                        <a:latin typeface="+mj-lt"/>
                      </a:endParaRPr>
                    </a:p>
                  </a:txBody>
                  <a:tcPr marL="12700" marR="12700" marT="12700" marB="0" anchor="b">
                    <a:lnL>
                      <a:noFill/>
                    </a:lnL>
                    <a:lnR>
                      <a:noFill/>
                    </a:lnR>
                    <a:lnT>
                      <a:noFill/>
                    </a:lnT>
                    <a:lnB>
                      <a:noFill/>
                    </a:lnB>
                  </a:tcPr>
                </a:tc>
                <a:tc hMerge="1">
                  <a:txBody>
                    <a:bodyPr/>
                    <a:lstStyle/>
                    <a:p>
                      <a:pPr algn="l" fontAlgn="b"/>
                      <a:endParaRPr lang="it-IT" sz="1400" b="0" i="0" u="none" strike="noStrike" dirty="0">
                        <a:solidFill>
                          <a:srgbClr val="000000"/>
                        </a:solidFill>
                        <a:effectLst/>
                        <a:latin typeface="Calibri"/>
                      </a:endParaRPr>
                    </a:p>
                  </a:txBody>
                  <a:tcPr marL="12700" marR="12700" marT="12700" marB="0" anchor="b">
                    <a:lnL>
                      <a:noFill/>
                    </a:lnL>
                    <a:lnR>
                      <a:noFill/>
                    </a:lnR>
                    <a:lnT>
                      <a:noFill/>
                    </a:lnT>
                    <a:lnB>
                      <a:noFill/>
                    </a:lnB>
                  </a:tcPr>
                </a:tc>
              </a:tr>
              <a:tr h="292377">
                <a:tc>
                  <a:txBody>
                    <a:bodyPr/>
                    <a:lstStyle/>
                    <a:p>
                      <a:pPr algn="l" fontAlgn="b"/>
                      <a:endParaRPr lang="en-US" sz="1600" b="1" i="0" u="none" strike="noStrike" dirty="0">
                        <a:solidFill>
                          <a:schemeClr val="accent2">
                            <a:lumMod val="50000"/>
                          </a:schemeClr>
                        </a:solidFill>
                        <a:effectLst/>
                        <a:latin typeface="+mj-lt"/>
                      </a:endParaRPr>
                    </a:p>
                  </a:txBody>
                  <a:tcPr marL="12700" marR="12700" marT="12700" marB="0" anchor="b">
                    <a:lnL>
                      <a:noFill/>
                    </a:lnL>
                    <a:lnR>
                      <a:noFill/>
                    </a:lnR>
                    <a:lnT>
                      <a:noFill/>
                    </a:lnT>
                    <a:lnB>
                      <a:noFill/>
                    </a:lnB>
                  </a:tcPr>
                </a:tc>
                <a:tc>
                  <a:txBody>
                    <a:bodyPr/>
                    <a:lstStyle/>
                    <a:p>
                      <a:pPr algn="l" fontAlgn="b"/>
                      <a:endParaRPr lang="it-IT" sz="1600" b="0" i="0" u="none" strike="noStrike">
                        <a:solidFill>
                          <a:srgbClr val="000000"/>
                        </a:solidFill>
                        <a:effectLst/>
                        <a:latin typeface="+mj-lt"/>
                      </a:endParaRPr>
                    </a:p>
                  </a:txBody>
                  <a:tcPr marL="12700" marR="12700" marT="12700" marB="0" anchor="b">
                    <a:lnL>
                      <a:noFill/>
                    </a:lnL>
                    <a:lnR>
                      <a:noFill/>
                    </a:lnR>
                    <a:lnT>
                      <a:noFill/>
                    </a:lnT>
                    <a:lnB>
                      <a:noFill/>
                    </a:lnB>
                  </a:tcPr>
                </a:tc>
              </a:tr>
              <a:tr h="292377">
                <a:tc>
                  <a:txBody>
                    <a:bodyPr/>
                    <a:lstStyle/>
                    <a:p>
                      <a:pPr lvl="1" algn="l" fontAlgn="b"/>
                      <a:r>
                        <a:rPr lang="en-US" sz="1600" b="0" i="0" u="none" strike="noStrike" dirty="0">
                          <a:solidFill>
                            <a:schemeClr val="accent2">
                              <a:lumMod val="50000"/>
                            </a:schemeClr>
                          </a:solidFill>
                          <a:effectLst/>
                          <a:latin typeface="+mj-lt"/>
                        </a:rPr>
                        <a:t>a) Level of interest rates</a:t>
                      </a:r>
                    </a:p>
                  </a:txBody>
                  <a:tcPr marL="12700" marR="12700" marT="12700" marB="0" anchor="b">
                    <a:lnL>
                      <a:noFill/>
                    </a:lnL>
                    <a:lnR>
                      <a:noFill/>
                    </a:lnR>
                    <a:lnT>
                      <a:noFill/>
                    </a:lnT>
                    <a:lnB>
                      <a:noFill/>
                    </a:lnB>
                  </a:tcPr>
                </a:tc>
                <a:tc>
                  <a:txBody>
                    <a:bodyPr/>
                    <a:lstStyle/>
                    <a:p>
                      <a:pPr algn="l" fontAlgn="b"/>
                      <a:endParaRPr lang="it-IT" sz="1600" b="0" i="0" u="none" strike="noStrike">
                        <a:solidFill>
                          <a:srgbClr val="000000"/>
                        </a:solidFill>
                        <a:effectLst/>
                        <a:latin typeface="+mj-lt"/>
                      </a:endParaRPr>
                    </a:p>
                  </a:txBody>
                  <a:tcPr marL="12700" marR="12700" marT="12700" marB="0" anchor="b">
                    <a:lnL>
                      <a:noFill/>
                    </a:lnL>
                    <a:lnR>
                      <a:noFill/>
                    </a:lnR>
                    <a:lnT>
                      <a:noFill/>
                    </a:lnT>
                    <a:lnB>
                      <a:noFill/>
                    </a:lnB>
                  </a:tcPr>
                </a:tc>
              </a:tr>
              <a:tr h="292377">
                <a:tc gridSpan="2">
                  <a:txBody>
                    <a:bodyPr/>
                    <a:lstStyle/>
                    <a:p>
                      <a:pPr lvl="1" algn="l" fontAlgn="b"/>
                      <a:r>
                        <a:rPr lang="en-US" sz="1600" b="0" i="0" u="none" strike="noStrike" dirty="0">
                          <a:solidFill>
                            <a:schemeClr val="accent2">
                              <a:lumMod val="50000"/>
                            </a:schemeClr>
                          </a:solidFill>
                          <a:effectLst/>
                          <a:latin typeface="+mj-lt"/>
                        </a:rPr>
                        <a:t>b) Level of the cost of financing other than interest rates (e.g. fees, commissions)</a:t>
                      </a:r>
                    </a:p>
                  </a:txBody>
                  <a:tcPr marL="12700" marR="12700" marT="12700" marB="0" anchor="b">
                    <a:lnL>
                      <a:noFill/>
                    </a:lnL>
                    <a:lnR>
                      <a:noFill/>
                    </a:lnR>
                    <a:lnT>
                      <a:noFill/>
                    </a:lnT>
                    <a:lnB>
                      <a:noFill/>
                    </a:lnB>
                  </a:tcPr>
                </a:tc>
                <a:tc hMerge="1">
                  <a:txBody>
                    <a:bodyPr/>
                    <a:lstStyle/>
                    <a:p>
                      <a:endParaRPr lang="it-IT"/>
                    </a:p>
                  </a:txBody>
                  <a:tcPr/>
                </a:tc>
              </a:tr>
              <a:tr h="300803">
                <a:tc>
                  <a:txBody>
                    <a:bodyPr/>
                    <a:lstStyle/>
                    <a:p>
                      <a:endParaRPr lang="en-GB" dirty="0"/>
                    </a:p>
                  </a:txBody>
                  <a:tcPr marL="12700" marR="12700" marT="12700" marB="0" anchor="b">
                    <a:lnL>
                      <a:noFill/>
                    </a:lnL>
                    <a:lnR>
                      <a:noFill/>
                    </a:lnR>
                    <a:lnT>
                      <a:noFill/>
                    </a:lnT>
                    <a:lnB>
                      <a:noFill/>
                    </a:lnB>
                  </a:tcPr>
                </a:tc>
                <a:tc>
                  <a:txBody>
                    <a:bodyPr/>
                    <a:lstStyle/>
                    <a:p>
                      <a:pPr algn="l" fontAlgn="b"/>
                      <a:endParaRPr lang="it-IT" sz="1600" b="0" i="0" u="none" strike="noStrike" dirty="0">
                        <a:solidFill>
                          <a:srgbClr val="000000"/>
                        </a:solidFill>
                        <a:effectLst/>
                        <a:latin typeface="+mj-lt"/>
                      </a:endParaRPr>
                    </a:p>
                  </a:txBody>
                  <a:tcPr marL="12700" marR="12700" marT="12700" marB="0" anchor="b">
                    <a:lnL>
                      <a:noFill/>
                    </a:lnL>
                    <a:lnR>
                      <a:noFill/>
                    </a:lnR>
                    <a:lnT>
                      <a:noFill/>
                    </a:lnT>
                    <a:lnB>
                      <a:noFill/>
                    </a:lnB>
                  </a:tcPr>
                </a:tc>
              </a:tr>
              <a:tr h="292377">
                <a:tc>
                  <a:txBody>
                    <a:bodyPr/>
                    <a:lstStyle/>
                    <a:p>
                      <a:pPr algn="l" fontAlgn="b"/>
                      <a:endParaRPr lang="it-IT" sz="1600" b="0" i="0" u="none" strike="noStrike" dirty="0">
                        <a:solidFill>
                          <a:schemeClr val="accent2">
                            <a:lumMod val="50000"/>
                          </a:schemeClr>
                        </a:solidFill>
                        <a:effectLst/>
                        <a:latin typeface="+mj-lt"/>
                      </a:endParaRPr>
                    </a:p>
                  </a:txBody>
                  <a:tcPr marL="12700" marR="12700" marT="12700" marB="0" anchor="b">
                    <a:lnL>
                      <a:noFill/>
                    </a:lnL>
                    <a:lnR>
                      <a:noFill/>
                    </a:lnR>
                    <a:lnT>
                      <a:noFill/>
                    </a:lnT>
                    <a:lnB>
                      <a:noFill/>
                    </a:lnB>
                  </a:tcPr>
                </a:tc>
                <a:tc>
                  <a:txBody>
                    <a:bodyPr/>
                    <a:lstStyle/>
                    <a:p>
                      <a:pPr algn="l" fontAlgn="b"/>
                      <a:endParaRPr lang="it-IT" sz="1600" b="0" i="0" u="none" strike="noStrike" dirty="0">
                        <a:solidFill>
                          <a:srgbClr val="000000"/>
                        </a:solidFill>
                        <a:effectLst/>
                        <a:latin typeface="+mj-lt"/>
                      </a:endParaRPr>
                    </a:p>
                  </a:txBody>
                  <a:tcPr marL="12700" marR="12700" marT="12700" marB="0" anchor="b">
                    <a:lnL>
                      <a:noFill/>
                    </a:lnL>
                    <a:lnR>
                      <a:noFill/>
                    </a:lnR>
                    <a:lnT>
                      <a:noFill/>
                    </a:lnT>
                    <a:lnB>
                      <a:noFill/>
                    </a:lnB>
                  </a:tcPr>
                </a:tc>
              </a:tr>
              <a:tr h="524408">
                <a:tc>
                  <a:txBody>
                    <a:bodyPr/>
                    <a:lstStyle/>
                    <a:p>
                      <a:pPr algn="l" fontAlgn="b"/>
                      <a:r>
                        <a:rPr kumimoji="0" lang="en-GB" sz="1600" b="0" i="0" u="none" strike="noStrike" kern="1200" dirty="0" smtClean="0">
                          <a:solidFill>
                            <a:schemeClr val="accent2">
                              <a:lumMod val="50000"/>
                            </a:schemeClr>
                          </a:solidFill>
                          <a:effectLst/>
                          <a:latin typeface="+mj-lt"/>
                          <a:ea typeface="+mn-ea"/>
                          <a:cs typeface="+mn-cs"/>
                        </a:rPr>
                        <a:t>Our dependent variables are qualitative and ordinal and are based on the following question</a:t>
                      </a:r>
                      <a:r>
                        <a:rPr kumimoji="0" lang="it-IT" sz="1600" b="0" i="0" u="none" strike="noStrike" kern="1200" dirty="0" smtClean="0">
                          <a:solidFill>
                            <a:schemeClr val="accent2">
                              <a:lumMod val="50000"/>
                            </a:schemeClr>
                          </a:solidFill>
                          <a:effectLst/>
                          <a:latin typeface="+mj-lt"/>
                          <a:ea typeface="+mn-ea"/>
                          <a:cs typeface="+mn-cs"/>
                        </a:rPr>
                        <a:t>:</a:t>
                      </a:r>
                      <a:endParaRPr kumimoji="0" lang="it-IT" sz="1600" b="0" i="0" u="none" strike="noStrike" kern="1200" dirty="0">
                        <a:solidFill>
                          <a:schemeClr val="accent2">
                            <a:lumMod val="50000"/>
                          </a:schemeClr>
                        </a:solidFill>
                        <a:effectLst/>
                        <a:latin typeface="+mj-lt"/>
                        <a:ea typeface="+mn-ea"/>
                        <a:cs typeface="+mn-cs"/>
                      </a:endParaRPr>
                    </a:p>
                  </a:txBody>
                  <a:tcPr marL="12700" marR="12700" marT="12700" marB="0" anchor="b">
                    <a:lnL>
                      <a:noFill/>
                    </a:lnL>
                    <a:lnR>
                      <a:noFill/>
                    </a:lnR>
                    <a:lnT>
                      <a:noFill/>
                    </a:lnT>
                    <a:lnB>
                      <a:noFill/>
                    </a:lnB>
                  </a:tcPr>
                </a:tc>
                <a:tc>
                  <a:txBody>
                    <a:bodyPr/>
                    <a:lstStyle/>
                    <a:p>
                      <a:pPr algn="ctr" fontAlgn="b"/>
                      <a:r>
                        <a:rPr lang="it-IT" sz="1600" b="1" i="0" u="none" strike="noStrike" dirty="0">
                          <a:solidFill>
                            <a:schemeClr val="accent2">
                              <a:lumMod val="50000"/>
                            </a:schemeClr>
                          </a:solidFill>
                          <a:effectLst/>
                          <a:latin typeface="+mj-lt"/>
                        </a:rPr>
                        <a:t>Code</a:t>
                      </a:r>
                    </a:p>
                  </a:txBody>
                  <a:tcPr marL="12700" marR="12700" marT="12700" marB="0" anchor="b">
                    <a:lnL>
                      <a:noFill/>
                    </a:lnL>
                    <a:lnR>
                      <a:noFill/>
                    </a:lnR>
                    <a:lnT>
                      <a:noFill/>
                    </a:lnT>
                    <a:lnB>
                      <a:noFill/>
                    </a:lnB>
                  </a:tcPr>
                </a:tc>
              </a:tr>
              <a:tr h="848180">
                <a:tc>
                  <a:txBody>
                    <a:bodyPr/>
                    <a:lstStyle/>
                    <a:p>
                      <a:pPr algn="l" fontAlgn="b"/>
                      <a:r>
                        <a:rPr lang="en-US" sz="1600" b="1" i="0" u="none" strike="noStrike" dirty="0">
                          <a:solidFill>
                            <a:schemeClr val="accent2">
                              <a:lumMod val="50000"/>
                            </a:schemeClr>
                          </a:solidFill>
                          <a:effectLst/>
                          <a:latin typeface="+mj-lt"/>
                        </a:rPr>
                        <a:t>For each of the above mentioned terms and conditions, could you please indicate whether they were increased, remained unchanged or were decreased over the past 6 months? </a:t>
                      </a:r>
                    </a:p>
                  </a:txBody>
                  <a:tcPr marL="12700" marR="12700" marT="12700" marB="0" anchor="b">
                    <a:lnL>
                      <a:noFill/>
                    </a:lnL>
                    <a:lnR>
                      <a:noFill/>
                    </a:lnR>
                    <a:lnT>
                      <a:noFill/>
                    </a:lnT>
                    <a:lnB>
                      <a:noFill/>
                    </a:lnB>
                  </a:tcPr>
                </a:tc>
                <a:tc>
                  <a:txBody>
                    <a:bodyPr/>
                    <a:lstStyle/>
                    <a:p>
                      <a:pPr algn="ctr" fontAlgn="b"/>
                      <a:endParaRPr lang="it-IT" sz="1600" b="0" i="0" u="none" strike="noStrike" dirty="0">
                        <a:solidFill>
                          <a:schemeClr val="accent2">
                            <a:lumMod val="50000"/>
                          </a:schemeClr>
                        </a:solidFill>
                        <a:effectLst/>
                        <a:latin typeface="+mj-lt"/>
                      </a:endParaRPr>
                    </a:p>
                  </a:txBody>
                  <a:tcPr marL="12700" marR="12700" marT="12700" marB="0" anchor="b">
                    <a:lnL>
                      <a:noFill/>
                    </a:lnL>
                    <a:lnR>
                      <a:noFill/>
                    </a:lnR>
                    <a:lnT>
                      <a:noFill/>
                    </a:lnT>
                    <a:lnB>
                      <a:noFill/>
                    </a:lnB>
                  </a:tcPr>
                </a:tc>
              </a:tr>
              <a:tr h="292377">
                <a:tc>
                  <a:txBody>
                    <a:bodyPr/>
                    <a:lstStyle/>
                    <a:p>
                      <a:pPr lvl="1" algn="l" fontAlgn="b"/>
                      <a:r>
                        <a:rPr lang="en-US" sz="1600" b="0" i="0" u="none" strike="noStrike" dirty="0">
                          <a:solidFill>
                            <a:schemeClr val="accent2">
                              <a:lumMod val="50000"/>
                            </a:schemeClr>
                          </a:solidFill>
                          <a:effectLst/>
                          <a:latin typeface="+mj-lt"/>
                        </a:rPr>
                        <a:t>Was decreased by the bank</a:t>
                      </a:r>
                    </a:p>
                  </a:txBody>
                  <a:tcPr marL="12700" marR="12700" marT="12700" marB="0" anchor="b">
                    <a:lnL>
                      <a:noFill/>
                    </a:lnL>
                    <a:lnR>
                      <a:noFill/>
                    </a:lnR>
                    <a:lnT>
                      <a:noFill/>
                    </a:lnT>
                    <a:lnB>
                      <a:noFill/>
                    </a:lnB>
                  </a:tcPr>
                </a:tc>
                <a:tc>
                  <a:txBody>
                    <a:bodyPr/>
                    <a:lstStyle/>
                    <a:p>
                      <a:pPr algn="ctr" fontAlgn="b"/>
                      <a:r>
                        <a:rPr lang="it-IT" sz="1600" b="0" i="0" u="none" strike="noStrike" dirty="0">
                          <a:solidFill>
                            <a:schemeClr val="accent2">
                              <a:lumMod val="50000"/>
                            </a:schemeClr>
                          </a:solidFill>
                          <a:effectLst/>
                          <a:latin typeface="+mj-lt"/>
                        </a:rPr>
                        <a:t>1</a:t>
                      </a:r>
                    </a:p>
                  </a:txBody>
                  <a:tcPr marL="12700" marR="12700" marT="12700" marB="0" anchor="b">
                    <a:lnL>
                      <a:noFill/>
                    </a:lnL>
                    <a:lnR>
                      <a:noFill/>
                    </a:lnR>
                    <a:lnT>
                      <a:noFill/>
                    </a:lnT>
                    <a:lnB>
                      <a:noFill/>
                    </a:lnB>
                  </a:tcPr>
                </a:tc>
              </a:tr>
              <a:tr h="292377">
                <a:tc>
                  <a:txBody>
                    <a:bodyPr/>
                    <a:lstStyle/>
                    <a:p>
                      <a:pPr lvl="1" algn="l" fontAlgn="b"/>
                      <a:r>
                        <a:rPr lang="en-US" sz="1600" b="0" i="0" u="none" strike="noStrike" dirty="0">
                          <a:solidFill>
                            <a:schemeClr val="accent2">
                              <a:lumMod val="50000"/>
                            </a:schemeClr>
                          </a:solidFill>
                          <a:effectLst/>
                          <a:latin typeface="+mj-lt"/>
                        </a:rPr>
                        <a:t>Remained unchanged</a:t>
                      </a:r>
                    </a:p>
                  </a:txBody>
                  <a:tcPr marL="12700" marR="12700" marT="12700" marB="0" anchor="b">
                    <a:lnL>
                      <a:noFill/>
                    </a:lnL>
                    <a:lnR>
                      <a:noFill/>
                    </a:lnR>
                    <a:lnT>
                      <a:noFill/>
                    </a:lnT>
                    <a:lnB>
                      <a:noFill/>
                    </a:lnB>
                  </a:tcPr>
                </a:tc>
                <a:tc>
                  <a:txBody>
                    <a:bodyPr/>
                    <a:lstStyle/>
                    <a:p>
                      <a:pPr algn="ctr" fontAlgn="b"/>
                      <a:r>
                        <a:rPr lang="it-IT" sz="1600" b="0" i="0" u="none" strike="noStrike" dirty="0">
                          <a:solidFill>
                            <a:schemeClr val="accent2">
                              <a:lumMod val="50000"/>
                            </a:schemeClr>
                          </a:solidFill>
                          <a:effectLst/>
                          <a:latin typeface="+mj-lt"/>
                        </a:rPr>
                        <a:t>2</a:t>
                      </a:r>
                    </a:p>
                  </a:txBody>
                  <a:tcPr marL="12700" marR="12700" marT="12700" marB="0" anchor="b">
                    <a:lnL>
                      <a:noFill/>
                    </a:lnL>
                    <a:lnR>
                      <a:noFill/>
                    </a:lnR>
                    <a:lnT>
                      <a:noFill/>
                    </a:lnT>
                    <a:lnB>
                      <a:noFill/>
                    </a:lnB>
                  </a:tcPr>
                </a:tc>
              </a:tr>
              <a:tr h="292377">
                <a:tc>
                  <a:txBody>
                    <a:bodyPr/>
                    <a:lstStyle/>
                    <a:p>
                      <a:pPr lvl="1" algn="l" fontAlgn="b"/>
                      <a:r>
                        <a:rPr lang="en-US" sz="1600" b="0" i="0" u="none" strike="noStrike" dirty="0">
                          <a:solidFill>
                            <a:schemeClr val="accent2">
                              <a:lumMod val="50000"/>
                            </a:schemeClr>
                          </a:solidFill>
                          <a:effectLst/>
                          <a:latin typeface="+mj-lt"/>
                        </a:rPr>
                        <a:t>Was increased by the bank</a:t>
                      </a:r>
                    </a:p>
                  </a:txBody>
                  <a:tcPr marL="12700" marR="12700" marT="12700" marB="0" anchor="b">
                    <a:lnL>
                      <a:noFill/>
                    </a:lnL>
                    <a:lnR>
                      <a:noFill/>
                    </a:lnR>
                    <a:lnT>
                      <a:noFill/>
                    </a:lnT>
                    <a:lnB>
                      <a:noFill/>
                    </a:lnB>
                  </a:tcPr>
                </a:tc>
                <a:tc>
                  <a:txBody>
                    <a:bodyPr/>
                    <a:lstStyle/>
                    <a:p>
                      <a:pPr algn="ctr" fontAlgn="b"/>
                      <a:r>
                        <a:rPr lang="it-IT" sz="1600" b="0" i="0" u="none" strike="noStrike" dirty="0" smtClean="0">
                          <a:solidFill>
                            <a:schemeClr val="accent2">
                              <a:lumMod val="50000"/>
                            </a:schemeClr>
                          </a:solidFill>
                          <a:effectLst/>
                          <a:latin typeface="+mj-lt"/>
                        </a:rPr>
                        <a:t>3</a:t>
                      </a:r>
                      <a:endParaRPr lang="it-IT" sz="1600" b="0" i="0" u="none" strike="noStrike" dirty="0">
                        <a:solidFill>
                          <a:schemeClr val="accent2">
                            <a:lumMod val="50000"/>
                          </a:schemeClr>
                        </a:solidFill>
                        <a:effectLst/>
                        <a:latin typeface="+mj-lt"/>
                      </a:endParaRPr>
                    </a:p>
                  </a:txBody>
                  <a:tcPr marL="12700" marR="12700" marT="12700" marB="0" anchor="b">
                    <a:lnL>
                      <a:noFill/>
                    </a:lnL>
                    <a:lnR>
                      <a:noFill/>
                    </a:lnR>
                    <a:lnT>
                      <a:noFill/>
                    </a:lnT>
                    <a:lnB>
                      <a:noFill/>
                    </a:lnB>
                  </a:tcPr>
                </a:tc>
              </a:tr>
              <a:tr h="848180">
                <a:tc gridSpan="2">
                  <a:txBody>
                    <a:bodyPr/>
                    <a:lstStyle/>
                    <a:p>
                      <a:pPr marL="0" marR="0" indent="0" algn="just"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chemeClr val="accent2">
                              <a:lumMod val="50000"/>
                            </a:schemeClr>
                          </a:solidFill>
                          <a:effectLst/>
                          <a:latin typeface="+mj-lt"/>
                        </a:rPr>
                        <a:t>* The three answer options were recorded as shown above in order to make our dependent variable easier </a:t>
                      </a:r>
                      <a:r>
                        <a:rPr lang="en-US" sz="1200" b="0" i="0" u="none" strike="noStrike" dirty="0" smtClean="0">
                          <a:solidFill>
                            <a:schemeClr val="accent2">
                              <a:lumMod val="50000"/>
                            </a:schemeClr>
                          </a:solidFill>
                          <a:effectLst/>
                          <a:latin typeface="+mj-lt"/>
                        </a:rPr>
                        <a:t>to interpret  </a:t>
                      </a:r>
                      <a:r>
                        <a:rPr lang="en-US" sz="1200" b="0" i="0" u="none" strike="noStrike" dirty="0">
                          <a:solidFill>
                            <a:schemeClr val="accent2">
                              <a:lumMod val="50000"/>
                            </a:schemeClr>
                          </a:solidFill>
                          <a:effectLst/>
                          <a:latin typeface="+mj-lt"/>
                        </a:rPr>
                        <a:t>intuitively. Answers coded with 9 (</a:t>
                      </a:r>
                      <a:r>
                        <a:rPr lang="en-US" sz="1200" b="0" i="0" u="none" strike="noStrike" dirty="0" err="1">
                          <a:solidFill>
                            <a:schemeClr val="accent2">
                              <a:lumMod val="50000"/>
                            </a:schemeClr>
                          </a:solidFill>
                          <a:effectLst/>
                          <a:latin typeface="+mj-lt"/>
                        </a:rPr>
                        <a:t>n.a</a:t>
                      </a:r>
                      <a:r>
                        <a:rPr lang="en-US" sz="1200" b="0" i="0" u="none" strike="noStrike" dirty="0">
                          <a:solidFill>
                            <a:schemeClr val="accent2">
                              <a:lumMod val="50000"/>
                            </a:schemeClr>
                          </a:solidFill>
                          <a:effectLst/>
                          <a:latin typeface="+mj-lt"/>
                        </a:rPr>
                        <a:t>.) were </a:t>
                      </a:r>
                      <a:r>
                        <a:rPr kumimoji="0" lang="en-US" sz="1200" b="0" i="0" u="none" strike="noStrike" kern="1200" dirty="0">
                          <a:solidFill>
                            <a:schemeClr val="accent2">
                              <a:lumMod val="50000"/>
                            </a:schemeClr>
                          </a:solidFill>
                          <a:effectLst/>
                          <a:latin typeface="+mj-lt"/>
                          <a:ea typeface="+mn-ea"/>
                          <a:cs typeface="+mn-cs"/>
                        </a:rPr>
                        <a:t>disregarded</a:t>
                      </a:r>
                      <a:r>
                        <a:rPr kumimoji="0" lang="en-US" sz="1200" b="0" i="0" u="none" strike="noStrike" kern="1200" dirty="0" smtClean="0">
                          <a:solidFill>
                            <a:schemeClr val="accent2">
                              <a:lumMod val="50000"/>
                            </a:schemeClr>
                          </a:solidFill>
                          <a:effectLst/>
                          <a:latin typeface="+mj-lt"/>
                          <a:ea typeface="+mn-ea"/>
                          <a:cs typeface="+mn-cs"/>
                        </a:rPr>
                        <a:t>. As the labeling is ordinal, any monotonic transformation of it is an equally valid labeling. </a:t>
                      </a:r>
                      <a:endParaRPr kumimoji="0" lang="en-GB" sz="1200" b="0" i="0" u="none" strike="noStrike" kern="1200" dirty="0" smtClean="0">
                        <a:solidFill>
                          <a:schemeClr val="accent2">
                            <a:lumMod val="50000"/>
                          </a:schemeClr>
                        </a:solidFill>
                        <a:effectLst/>
                        <a:latin typeface="+mj-lt"/>
                        <a:ea typeface="+mn-ea"/>
                        <a:cs typeface="+mn-cs"/>
                      </a:endParaRPr>
                    </a:p>
                    <a:p>
                      <a:pPr algn="l" fontAlgn="b"/>
                      <a:endParaRPr lang="en-US" sz="1200" b="0" i="0" u="none" strike="noStrike" dirty="0">
                        <a:solidFill>
                          <a:schemeClr val="accent2">
                            <a:lumMod val="50000"/>
                          </a:schemeClr>
                        </a:solidFill>
                        <a:effectLst/>
                        <a:latin typeface="+mj-lt"/>
                      </a:endParaRPr>
                    </a:p>
                  </a:txBody>
                  <a:tcPr marL="12700" marR="12700" marT="12700" marB="0" anchor="ctr">
                    <a:lnL>
                      <a:noFill/>
                    </a:lnL>
                    <a:lnR>
                      <a:noFill/>
                    </a:lnR>
                    <a:lnT>
                      <a:noFill/>
                    </a:lnT>
                    <a:lnB>
                      <a:noFill/>
                    </a:lnB>
                  </a:tcPr>
                </a:tc>
                <a:tc hMerge="1">
                  <a:txBody>
                    <a:bodyPr/>
                    <a:lstStyle/>
                    <a:p>
                      <a:pPr algn="l" fontAlgn="b"/>
                      <a:endParaRPr lang="it-IT" sz="1400" b="0" i="0" u="none" strike="noStrike" dirty="0">
                        <a:solidFill>
                          <a:srgbClr val="000000"/>
                        </a:solidFill>
                        <a:effectLst/>
                        <a:latin typeface="Calibri"/>
                      </a:endParaRPr>
                    </a:p>
                  </a:txBody>
                  <a:tcPr marL="12700" marR="12700" marT="12700" marB="0" anchor="b">
                    <a:lnL>
                      <a:noFill/>
                    </a:lnL>
                    <a:lnR>
                      <a:noFill/>
                    </a:lnR>
                    <a:lnT>
                      <a:noFill/>
                    </a:lnT>
                    <a:lnB>
                      <a:noFill/>
                    </a:lnB>
                  </a:tcPr>
                </a:tc>
              </a:tr>
            </a:tbl>
          </a:graphicData>
        </a:graphic>
      </p:graphicFrame>
      <p:sp>
        <p:nvSpPr>
          <p:cNvPr id="6" name="Titolo 1"/>
          <p:cNvSpPr txBox="1">
            <a:spLocks/>
          </p:cNvSpPr>
          <p:nvPr/>
        </p:nvSpPr>
        <p:spPr>
          <a:xfrm>
            <a:off x="1043608" y="0"/>
            <a:ext cx="7890842" cy="764704"/>
          </a:xfrm>
          <a:prstGeom prst="rect">
            <a:avLst/>
          </a:prstGeom>
        </p:spPr>
        <p:txBody>
          <a:bodyPr anchor="ctr">
            <a:normAutofit/>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dirty="0">
                <a:solidFill>
                  <a:schemeClr val="accent2">
                    <a:lumMod val="50000"/>
                  </a:schemeClr>
                </a:solidFill>
                <a:effectLst/>
              </a:rPr>
              <a:t>Description of the dependent variables</a:t>
            </a:r>
            <a:endParaRPr lang="en-GB" sz="3200" dirty="0">
              <a:solidFill>
                <a:schemeClr val="accent2">
                  <a:lumMod val="50000"/>
                </a:schemeClr>
              </a:solidFill>
              <a:effectLst/>
              <a:ea typeface="+mn-ea"/>
              <a:cs typeface="+mn-cs"/>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89" y="0"/>
            <a:ext cx="7577722" cy="659122"/>
          </a:xfrm>
        </p:spPr>
        <p:txBody>
          <a:bodyPr>
            <a:normAutofit/>
          </a:bodyPr>
          <a:lstStyle/>
          <a:p>
            <a:r>
              <a:rPr lang="en-GB" sz="3200" dirty="0">
                <a:solidFill>
                  <a:schemeClr val="accent2">
                    <a:lumMod val="50000"/>
                  </a:schemeClr>
                </a:solidFill>
                <a:effectLst/>
              </a:rPr>
              <a:t>Key variables</a:t>
            </a:r>
          </a:p>
        </p:txBody>
      </p:sp>
      <p:sp>
        <p:nvSpPr>
          <p:cNvPr id="3" name="Segnaposto contenuto 2"/>
          <p:cNvSpPr>
            <a:spLocks noGrp="1"/>
          </p:cNvSpPr>
          <p:nvPr>
            <p:ph idx="1"/>
          </p:nvPr>
        </p:nvSpPr>
        <p:spPr>
          <a:xfrm>
            <a:off x="1043490" y="1052736"/>
            <a:ext cx="7776981" cy="5335450"/>
          </a:xfrm>
        </p:spPr>
        <p:txBody>
          <a:bodyPr>
            <a:normAutofit lnSpcReduction="10000"/>
          </a:bodyPr>
          <a:lstStyle/>
          <a:p>
            <a:pPr marL="365125" lvl="1" indent="-282575" algn="just" eaLnBrk="1" hangingPunct="1">
              <a:lnSpc>
                <a:spcPct val="160000"/>
              </a:lnSpc>
              <a:spcBef>
                <a:spcPts val="600"/>
              </a:spcBef>
              <a:buSzPct val="80000"/>
              <a:buFont typeface="Wingdings" panose="05000000000000000000" pitchFamily="2" charset="2"/>
              <a:buChar char="Ø"/>
              <a:defRPr/>
            </a:pPr>
            <a:r>
              <a:rPr lang="en-GB" sz="1700" dirty="0">
                <a:solidFill>
                  <a:srgbClr val="FF0000"/>
                </a:solidFill>
              </a:rPr>
              <a:t>Female</a:t>
            </a:r>
            <a:r>
              <a:rPr lang="en-GB" sz="1700" dirty="0">
                <a:solidFill>
                  <a:schemeClr val="accent2">
                    <a:lumMod val="50000"/>
                  </a:schemeClr>
                </a:solidFill>
              </a:rPr>
              <a:t>, a dummy equal to one if the owner/director/CEO of the firm is </a:t>
            </a:r>
            <a:r>
              <a:rPr lang="en-GB" sz="1700" dirty="0" smtClean="0">
                <a:solidFill>
                  <a:schemeClr val="accent2">
                    <a:lumMod val="50000"/>
                  </a:schemeClr>
                </a:solidFill>
              </a:rPr>
              <a:t>female.</a:t>
            </a:r>
          </a:p>
          <a:p>
            <a:pPr marL="365125" lvl="1" indent="-282575" algn="just" eaLnBrk="1" hangingPunct="1">
              <a:lnSpc>
                <a:spcPct val="160000"/>
              </a:lnSpc>
              <a:spcBef>
                <a:spcPts val="600"/>
              </a:spcBef>
              <a:buSzPct val="80000"/>
              <a:buFont typeface="Wingdings" panose="05000000000000000000" pitchFamily="2" charset="2"/>
              <a:buChar char="Ø"/>
              <a:defRPr/>
            </a:pPr>
            <a:endParaRPr lang="it-IT" sz="1700" dirty="0" smtClean="0">
              <a:solidFill>
                <a:schemeClr val="accent2">
                  <a:lumMod val="50000"/>
                </a:schemeClr>
              </a:solidFill>
            </a:endParaRPr>
          </a:p>
          <a:p>
            <a:pPr marL="365125" lvl="1" indent="-282575" algn="just" eaLnBrk="1" hangingPunct="1">
              <a:lnSpc>
                <a:spcPct val="160000"/>
              </a:lnSpc>
              <a:spcBef>
                <a:spcPts val="600"/>
              </a:spcBef>
              <a:buSzPct val="80000"/>
              <a:buFont typeface="Wingdings" panose="05000000000000000000" pitchFamily="2" charset="2"/>
              <a:buChar char="Ø"/>
              <a:defRPr/>
            </a:pPr>
            <a:r>
              <a:rPr lang="en-GB" sz="1700" dirty="0" smtClean="0">
                <a:solidFill>
                  <a:srgbClr val="FF0000"/>
                </a:solidFill>
              </a:rPr>
              <a:t>Change </a:t>
            </a:r>
            <a:r>
              <a:rPr lang="en-GB" sz="1700" dirty="0">
                <a:solidFill>
                  <a:srgbClr val="FF0000"/>
                </a:solidFill>
              </a:rPr>
              <a:t>in the leadership </a:t>
            </a:r>
            <a:r>
              <a:rPr lang="en-GB" sz="1700" dirty="0">
                <a:solidFill>
                  <a:schemeClr val="accent2">
                    <a:lumMod val="50000"/>
                  </a:schemeClr>
                </a:solidFill>
              </a:rPr>
              <a:t>is captured by using the first difference of </a:t>
            </a:r>
            <a:r>
              <a:rPr lang="en-GB" sz="1700" dirty="0" smtClean="0">
                <a:solidFill>
                  <a:schemeClr val="accent2">
                    <a:lumMod val="50000"/>
                  </a:schemeClr>
                </a:solidFill>
              </a:rPr>
              <a:t>our </a:t>
            </a:r>
            <a:r>
              <a:rPr lang="en-GB" sz="1700" dirty="0">
                <a:solidFill>
                  <a:schemeClr val="accent2">
                    <a:lumMod val="50000"/>
                  </a:schemeClr>
                </a:solidFill>
              </a:rPr>
              <a:t>female dummy, i.e.   </a:t>
            </a:r>
            <a:r>
              <a:rPr lang="en-GB" sz="1700" dirty="0" smtClean="0">
                <a:solidFill>
                  <a:schemeClr val="accent2">
                    <a:lumMod val="50000"/>
                  </a:schemeClr>
                </a:solidFill>
              </a:rPr>
              <a:t>(</a:t>
            </a:r>
            <a:r>
              <a:rPr lang="en-GB" sz="1700" dirty="0" err="1">
                <a:solidFill>
                  <a:schemeClr val="accent2">
                    <a:lumMod val="50000"/>
                  </a:schemeClr>
                </a:solidFill>
              </a:rPr>
              <a:t>Female</a:t>
            </a:r>
            <a:r>
              <a:rPr lang="en-GB" sz="1700" baseline="-25000" dirty="0" err="1">
                <a:solidFill>
                  <a:schemeClr val="accent2">
                    <a:lumMod val="50000"/>
                  </a:schemeClr>
                </a:solidFill>
              </a:rPr>
              <a:t>it</a:t>
            </a:r>
            <a:r>
              <a:rPr lang="en-GB" sz="1700" dirty="0">
                <a:solidFill>
                  <a:schemeClr val="accent2">
                    <a:lumMod val="50000"/>
                  </a:schemeClr>
                </a:solidFill>
              </a:rPr>
              <a:t> – </a:t>
            </a:r>
            <a:r>
              <a:rPr lang="en-GB" sz="1700" dirty="0" err="1">
                <a:solidFill>
                  <a:schemeClr val="accent2">
                    <a:lumMod val="50000"/>
                  </a:schemeClr>
                </a:solidFill>
              </a:rPr>
              <a:t>Female</a:t>
            </a:r>
            <a:r>
              <a:rPr lang="en-GB" sz="1700" baseline="-25000" dirty="0" err="1">
                <a:solidFill>
                  <a:schemeClr val="accent2">
                    <a:lumMod val="50000"/>
                  </a:schemeClr>
                </a:solidFill>
              </a:rPr>
              <a:t>it</a:t>
            </a:r>
            <a:r>
              <a:rPr lang="en-GB" sz="1700" baseline="-25000" dirty="0">
                <a:solidFill>
                  <a:schemeClr val="accent2">
                    <a:lumMod val="50000"/>
                  </a:schemeClr>
                </a:solidFill>
              </a:rPr>
              <a:t>–1</a:t>
            </a:r>
            <a:r>
              <a:rPr lang="en-GB" sz="1700" dirty="0">
                <a:solidFill>
                  <a:schemeClr val="accent2">
                    <a:lumMod val="50000"/>
                  </a:schemeClr>
                </a:solidFill>
              </a:rPr>
              <a:t>). </a:t>
            </a:r>
            <a:r>
              <a:rPr lang="en-GB" sz="1700" dirty="0" smtClean="0">
                <a:solidFill>
                  <a:schemeClr val="accent2">
                    <a:lumMod val="50000"/>
                  </a:schemeClr>
                </a:solidFill>
              </a:rPr>
              <a:t>The </a:t>
            </a:r>
            <a:r>
              <a:rPr lang="en-GB" sz="1700" dirty="0">
                <a:solidFill>
                  <a:schemeClr val="accent2">
                    <a:lumMod val="50000"/>
                  </a:schemeClr>
                </a:solidFill>
              </a:rPr>
              <a:t>possible outcomes of this first differentiation are three, namely “–1” if a firm changed from a female to a male leadership, “0” if a company did not change its gender leadership, “+1” if an enterprise moved from a male to a female guidance. 	</a:t>
            </a:r>
            <a:endParaRPr lang="en-GB" sz="1700" dirty="0" smtClean="0">
              <a:solidFill>
                <a:schemeClr val="accent2">
                  <a:lumMod val="50000"/>
                </a:schemeClr>
              </a:solidFill>
            </a:endParaRPr>
          </a:p>
          <a:p>
            <a:pPr marL="365125" lvl="1" indent="-282575" algn="just" eaLnBrk="1" hangingPunct="1">
              <a:lnSpc>
                <a:spcPct val="160000"/>
              </a:lnSpc>
              <a:spcBef>
                <a:spcPts val="600"/>
              </a:spcBef>
              <a:buSzPct val="80000"/>
              <a:buFont typeface="Wingdings" panose="05000000000000000000" pitchFamily="2" charset="2"/>
              <a:buChar char="Ø"/>
              <a:defRPr/>
            </a:pPr>
            <a:endParaRPr lang="en-GB" sz="1700" dirty="0" smtClean="0">
              <a:solidFill>
                <a:schemeClr val="accent2">
                  <a:lumMod val="50000"/>
                </a:schemeClr>
              </a:solidFill>
            </a:endParaRPr>
          </a:p>
          <a:p>
            <a:pPr marL="365125" lvl="1" indent="-282575" algn="just" eaLnBrk="1" hangingPunct="1">
              <a:lnSpc>
                <a:spcPct val="160000"/>
              </a:lnSpc>
              <a:spcBef>
                <a:spcPts val="600"/>
              </a:spcBef>
              <a:buSzPct val="80000"/>
              <a:buFont typeface="Wingdings" panose="05000000000000000000" pitchFamily="2" charset="2"/>
              <a:buChar char="Ø"/>
              <a:defRPr/>
            </a:pPr>
            <a:r>
              <a:rPr lang="en-GB" sz="1700" dirty="0" smtClean="0">
                <a:solidFill>
                  <a:schemeClr val="accent2">
                    <a:lumMod val="50000"/>
                  </a:schemeClr>
                </a:solidFill>
              </a:rPr>
              <a:t>On </a:t>
            </a:r>
            <a:r>
              <a:rPr lang="en-GB" sz="1700" dirty="0">
                <a:solidFill>
                  <a:schemeClr val="accent2">
                    <a:lumMod val="50000"/>
                  </a:schemeClr>
                </a:solidFill>
              </a:rPr>
              <a:t>the basis of such outcomes, we generate two dichotomous variables – i.e., “</a:t>
            </a:r>
            <a:r>
              <a:rPr lang="en-GB" sz="1700" dirty="0">
                <a:solidFill>
                  <a:srgbClr val="FF0000"/>
                </a:solidFill>
              </a:rPr>
              <a:t>female-to-male</a:t>
            </a:r>
            <a:r>
              <a:rPr lang="en-GB" sz="1700" dirty="0">
                <a:solidFill>
                  <a:schemeClr val="accent2">
                    <a:lumMod val="50000"/>
                  </a:schemeClr>
                </a:solidFill>
              </a:rPr>
              <a:t>” when the first difference is equal to –1, and “</a:t>
            </a:r>
            <a:r>
              <a:rPr lang="en-GB" sz="1700" dirty="0">
                <a:solidFill>
                  <a:srgbClr val="FF0000"/>
                </a:solidFill>
              </a:rPr>
              <a:t>male-to-female</a:t>
            </a:r>
            <a:r>
              <a:rPr lang="en-GB" sz="1700" dirty="0">
                <a:solidFill>
                  <a:schemeClr val="accent2">
                    <a:lumMod val="50000"/>
                  </a:schemeClr>
                </a:solidFill>
              </a:rPr>
              <a:t>” when the first difference is instead equal to +1.</a:t>
            </a:r>
          </a:p>
          <a:p>
            <a:pPr marL="365760" lvl="1" indent="0">
              <a:buNone/>
            </a:pPr>
            <a:endParaRPr lang="en-GB" dirty="0" smtClean="0"/>
          </a:p>
          <a:p>
            <a:endParaRPr lang="en-GB" dirty="0"/>
          </a:p>
        </p:txBody>
      </p:sp>
      <p:sp>
        <p:nvSpPr>
          <p:cNvPr id="4" name="Segnaposto piè di pagina 3"/>
          <p:cNvSpPr>
            <a:spLocks noGrp="1"/>
          </p:cNvSpPr>
          <p:nvPr>
            <p:ph type="ftr" sz="quarter" idx="11"/>
          </p:nvPr>
        </p:nvSpPr>
        <p:spPr>
          <a:xfrm>
            <a:off x="5715000" y="6305550"/>
            <a:ext cx="3105472"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10492665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3315" name="Rectangle 3"/>
              <p:cNvSpPr>
                <a:spLocks noGrp="1"/>
              </p:cNvSpPr>
              <p:nvPr>
                <p:ph type="body" idx="1"/>
              </p:nvPr>
            </p:nvSpPr>
            <p:spPr>
              <a:xfrm>
                <a:off x="971600" y="764704"/>
                <a:ext cx="8172400" cy="5904656"/>
              </a:xfrm>
            </p:spPr>
            <p:txBody>
              <a:bodyPr/>
              <a:lstStyle/>
              <a:p>
                <a:pPr marL="82550" indent="0">
                  <a:lnSpc>
                    <a:spcPct val="150000"/>
                  </a:lnSpc>
                  <a:buNone/>
                  <a:defRPr/>
                </a:pPr>
                <a:r>
                  <a:rPr lang="en-GB" sz="1600" b="1" i="1" dirty="0" err="1" smtClean="0">
                    <a:solidFill>
                      <a:schemeClr val="accent2">
                        <a:lumMod val="50000"/>
                      </a:schemeClr>
                    </a:solidFill>
                  </a:rPr>
                  <a:t>Pr</a:t>
                </a:r>
                <a:r>
                  <a:rPr lang="en-GB" sz="1600" b="1" i="1" dirty="0" smtClean="0">
                    <a:solidFill>
                      <a:schemeClr val="accent2">
                        <a:lumMod val="50000"/>
                      </a:schemeClr>
                    </a:solidFill>
                  </a:rPr>
                  <a:t> (</a:t>
                </a:r>
                <a:r>
                  <a:rPr lang="en-GB" sz="1600" b="1" i="1" dirty="0" err="1" smtClean="0">
                    <a:solidFill>
                      <a:schemeClr val="accent2">
                        <a:lumMod val="50000"/>
                      </a:schemeClr>
                    </a:solidFill>
                  </a:rPr>
                  <a:t>CBF</a:t>
                </a:r>
                <a:r>
                  <a:rPr lang="en-GB" sz="1600" b="1" i="1" baseline="-25000" dirty="0" err="1" smtClean="0">
                    <a:solidFill>
                      <a:schemeClr val="accent2">
                        <a:lumMod val="50000"/>
                      </a:schemeClr>
                    </a:solidFill>
                  </a:rPr>
                  <a:t>it</a:t>
                </a:r>
                <a:r>
                  <a:rPr lang="en-GB" sz="1600" b="1" i="1" dirty="0" smtClean="0">
                    <a:solidFill>
                      <a:schemeClr val="accent2">
                        <a:lumMod val="50000"/>
                      </a:schemeClr>
                    </a:solidFill>
                  </a:rPr>
                  <a:t>) </a:t>
                </a:r>
                <a14:m>
                  <m:oMath xmlns:m="http://schemas.openxmlformats.org/officeDocument/2006/math">
                    <m:r>
                      <a:rPr lang="en-GB" sz="1600" b="1">
                        <a:solidFill>
                          <a:schemeClr val="accent2">
                            <a:lumMod val="50000"/>
                          </a:schemeClr>
                        </a:solidFill>
                        <a:latin typeface="Cambria Math" panose="02040503050406030204" pitchFamily="18" charset="0"/>
                      </a:rPr>
                      <m:t>=</m:t>
                    </m:r>
                    <m:r>
                      <a:rPr lang="en-GB" sz="1600" b="1" i="1">
                        <a:solidFill>
                          <a:schemeClr val="accent2">
                            <a:lumMod val="50000"/>
                          </a:schemeClr>
                        </a:solidFill>
                        <a:latin typeface="Cambria Math" panose="02040503050406030204" pitchFamily="18" charset="0"/>
                      </a:rPr>
                      <m:t>𝑭</m:t>
                    </m:r>
                    <m:d>
                      <m:dPr>
                        <m:ctrlPr>
                          <a:rPr lang="en-GB" sz="1600" b="1" i="1">
                            <a:solidFill>
                              <a:schemeClr val="accent2">
                                <a:lumMod val="50000"/>
                              </a:schemeClr>
                            </a:solidFill>
                            <a:latin typeface="Cambria Math" panose="02040503050406030204" pitchFamily="18" charset="0"/>
                          </a:rPr>
                        </m:ctrlPr>
                      </m:dPr>
                      <m:e>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 </m:t>
                            </m:r>
                            <m:r>
                              <a:rPr lang="en-GB" sz="1600" b="1" i="1">
                                <a:solidFill>
                                  <a:schemeClr val="accent2">
                                    <a:lumMod val="50000"/>
                                  </a:schemeClr>
                                </a:solidFill>
                                <a:latin typeface="Cambria Math" panose="02040503050406030204" pitchFamily="18" charset="0"/>
                              </a:rPr>
                              <m:t>𝜶</m:t>
                            </m:r>
                            <m:r>
                              <a:rPr lang="en-GB" sz="1600" b="1" i="1">
                                <a:solidFill>
                                  <a:schemeClr val="accent2">
                                    <a:lumMod val="50000"/>
                                  </a:schemeClr>
                                </a:solidFill>
                                <a:latin typeface="Cambria Math" panose="02040503050406030204" pitchFamily="18" charset="0"/>
                              </a:rPr>
                              <m:t> </m:t>
                            </m:r>
                            <m:r>
                              <a:rPr lang="en-GB" sz="1600" b="1" i="1">
                                <a:solidFill>
                                  <a:schemeClr val="accent2">
                                    <a:lumMod val="50000"/>
                                  </a:schemeClr>
                                </a:solidFill>
                                <a:latin typeface="Cambria Math" panose="02040503050406030204" pitchFamily="18" charset="0"/>
                              </a:rPr>
                              <m:t>𝑭𝒆𝒎𝒂𝒍𝒆</m:t>
                            </m:r>
                          </m:e>
                          <m:sub>
                            <m:r>
                              <a:rPr lang="en-GB" sz="1600" b="1" i="1">
                                <a:solidFill>
                                  <a:schemeClr val="accent2">
                                    <a:lumMod val="50000"/>
                                  </a:schemeClr>
                                </a:solidFill>
                                <a:latin typeface="Cambria Math" panose="02040503050406030204" pitchFamily="18" charset="0"/>
                              </a:rPr>
                              <m:t>𝒊𝒕</m:t>
                            </m:r>
                          </m:sub>
                        </m:sSub>
                        <m:r>
                          <a:rPr lang="en-GB" sz="1600" b="1">
                            <a:solidFill>
                              <a:schemeClr val="accent2">
                                <a:lumMod val="50000"/>
                              </a:schemeClr>
                            </a:solidFill>
                            <a:latin typeface="Cambria Math" panose="02040503050406030204" pitchFamily="18" charset="0"/>
                          </a:rPr>
                          <m:t>+</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𝜷</m:t>
                            </m:r>
                            <m:r>
                              <a:rPr lang="en-GB" sz="1600" b="1" i="1">
                                <a:solidFill>
                                  <a:schemeClr val="accent2">
                                    <a:lumMod val="50000"/>
                                  </a:schemeClr>
                                </a:solidFill>
                                <a:latin typeface="Cambria Math" panose="02040503050406030204" pitchFamily="18" charset="0"/>
                              </a:rPr>
                              <m:t>𝑿</m:t>
                            </m:r>
                          </m:e>
                          <m:sub>
                            <m:r>
                              <a:rPr lang="en-GB" sz="1600" b="1" i="1">
                                <a:solidFill>
                                  <a:schemeClr val="accent2">
                                    <a:lumMod val="50000"/>
                                  </a:schemeClr>
                                </a:solidFill>
                                <a:latin typeface="Cambria Math" panose="02040503050406030204" pitchFamily="18" charset="0"/>
                              </a:rPr>
                              <m:t>𝒊𝒕</m:t>
                            </m:r>
                          </m:sub>
                        </m:sSub>
                        <m:r>
                          <a:rPr lang="en-GB" sz="1600" b="1">
                            <a:solidFill>
                              <a:schemeClr val="accent2">
                                <a:lumMod val="50000"/>
                              </a:schemeClr>
                            </a:solidFill>
                            <a:latin typeface="Cambria Math" panose="02040503050406030204" pitchFamily="18" charset="0"/>
                          </a:rPr>
                          <m:t>+</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𝜸</m:t>
                            </m:r>
                            <m:r>
                              <a:rPr lang="en-GB" sz="1600" b="1" i="1">
                                <a:solidFill>
                                  <a:schemeClr val="accent2">
                                    <a:lumMod val="50000"/>
                                  </a:schemeClr>
                                </a:solidFill>
                                <a:latin typeface="Cambria Math" panose="02040503050406030204" pitchFamily="18" charset="0"/>
                              </a:rPr>
                              <m:t>𝑸</m:t>
                            </m:r>
                          </m:e>
                          <m:sub>
                            <m:r>
                              <a:rPr lang="en-GB" sz="1600" b="1" i="1">
                                <a:solidFill>
                                  <a:schemeClr val="accent2">
                                    <a:lumMod val="50000"/>
                                  </a:schemeClr>
                                </a:solidFill>
                                <a:latin typeface="Cambria Math" panose="02040503050406030204" pitchFamily="18" charset="0"/>
                              </a:rPr>
                              <m:t>𝒊𝒕</m:t>
                            </m:r>
                          </m:sub>
                        </m:sSub>
                        <m:r>
                          <a:rPr lang="en-GB" sz="1600" b="1">
                            <a:solidFill>
                              <a:schemeClr val="accent2">
                                <a:lumMod val="50000"/>
                              </a:schemeClr>
                            </a:solidFill>
                            <a:latin typeface="Cambria Math" panose="02040503050406030204" pitchFamily="18" charset="0"/>
                          </a:rPr>
                          <m:t>+</m:t>
                        </m:r>
                        <m:r>
                          <a:rPr lang="en-GB" sz="1600" b="1" i="1">
                            <a:solidFill>
                              <a:schemeClr val="accent2">
                                <a:lumMod val="50000"/>
                              </a:schemeClr>
                            </a:solidFill>
                            <a:latin typeface="Cambria Math" panose="02040503050406030204" pitchFamily="18" charset="0"/>
                          </a:rPr>
                          <m:t>𝝍</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𝑲</m:t>
                            </m:r>
                          </m:e>
                          <m:sub>
                            <m:r>
                              <a:rPr lang="en-GB" sz="1600" b="1" i="1">
                                <a:solidFill>
                                  <a:schemeClr val="accent2">
                                    <a:lumMod val="50000"/>
                                  </a:schemeClr>
                                </a:solidFill>
                                <a:latin typeface="Cambria Math" panose="02040503050406030204" pitchFamily="18" charset="0"/>
                              </a:rPr>
                              <m:t>𝒊𝒕</m:t>
                            </m:r>
                          </m:sub>
                        </m:sSub>
                        <m:r>
                          <a:rPr lang="en-GB" sz="1600" b="1">
                            <a:solidFill>
                              <a:schemeClr val="accent2">
                                <a:lumMod val="50000"/>
                              </a:schemeClr>
                            </a:solidFill>
                            <a:latin typeface="Cambria Math" panose="02040503050406030204" pitchFamily="18" charset="0"/>
                          </a:rPr>
                          <m:t>+</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𝜹</m:t>
                            </m:r>
                            <m:r>
                              <a:rPr lang="en-GB" sz="1600" b="1" i="1">
                                <a:solidFill>
                                  <a:schemeClr val="accent2">
                                    <a:lumMod val="50000"/>
                                  </a:schemeClr>
                                </a:solidFill>
                                <a:latin typeface="Cambria Math" panose="02040503050406030204" pitchFamily="18" charset="0"/>
                              </a:rPr>
                              <m:t>𝒁</m:t>
                            </m:r>
                          </m:e>
                          <m:sub>
                            <m:r>
                              <a:rPr lang="en-GB" sz="1600" b="1" i="1">
                                <a:solidFill>
                                  <a:schemeClr val="accent2">
                                    <a:lumMod val="50000"/>
                                  </a:schemeClr>
                                </a:solidFill>
                                <a:latin typeface="Cambria Math" panose="02040503050406030204" pitchFamily="18" charset="0"/>
                              </a:rPr>
                              <m:t>𝒋𝒕</m:t>
                            </m:r>
                          </m:sub>
                        </m:sSub>
                        <m:r>
                          <a:rPr lang="en-GB" sz="1600" b="1">
                            <a:solidFill>
                              <a:schemeClr val="accent2">
                                <a:lumMod val="50000"/>
                              </a:schemeClr>
                            </a:solidFill>
                            <a:latin typeface="Cambria Math" panose="02040503050406030204" pitchFamily="18" charset="0"/>
                          </a:rPr>
                          <m:t>+</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𝜽</m:t>
                            </m:r>
                            <m:r>
                              <a:rPr lang="en-GB" sz="1600" b="1" i="1">
                                <a:solidFill>
                                  <a:schemeClr val="accent2">
                                    <a:lumMod val="50000"/>
                                  </a:schemeClr>
                                </a:solidFill>
                                <a:latin typeface="Cambria Math" panose="02040503050406030204" pitchFamily="18" charset="0"/>
                              </a:rPr>
                              <m:t>𝑩</m:t>
                            </m:r>
                          </m:e>
                          <m:sub>
                            <m:r>
                              <a:rPr lang="en-GB" sz="1600" b="1" i="1">
                                <a:solidFill>
                                  <a:schemeClr val="accent2">
                                    <a:lumMod val="50000"/>
                                  </a:schemeClr>
                                </a:solidFill>
                                <a:latin typeface="Cambria Math" panose="02040503050406030204" pitchFamily="18" charset="0"/>
                              </a:rPr>
                              <m:t>𝒋𝒕</m:t>
                            </m:r>
                          </m:sub>
                        </m:sSub>
                        <m:r>
                          <a:rPr lang="en-GB" sz="1600" b="1">
                            <a:solidFill>
                              <a:schemeClr val="accent2">
                                <a:lumMod val="50000"/>
                              </a:schemeClr>
                            </a:solidFill>
                            <a:latin typeface="Cambria Math" panose="02040503050406030204" pitchFamily="18" charset="0"/>
                          </a:rPr>
                          <m:t>+</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𝝑</m:t>
                            </m:r>
                            <m:r>
                              <a:rPr lang="en-GB" sz="1600" b="1" i="1">
                                <a:solidFill>
                                  <a:schemeClr val="accent2">
                                    <a:lumMod val="50000"/>
                                  </a:schemeClr>
                                </a:solidFill>
                                <a:latin typeface="Cambria Math" panose="02040503050406030204" pitchFamily="18" charset="0"/>
                              </a:rPr>
                              <m:t>𝑪</m:t>
                            </m:r>
                          </m:e>
                          <m:sub>
                            <m:r>
                              <a:rPr lang="en-GB" sz="1600" b="1" i="1">
                                <a:solidFill>
                                  <a:schemeClr val="accent2">
                                    <a:lumMod val="50000"/>
                                  </a:schemeClr>
                                </a:solidFill>
                                <a:latin typeface="Cambria Math" panose="02040503050406030204" pitchFamily="18" charset="0"/>
                              </a:rPr>
                              <m:t>𝒋</m:t>
                            </m:r>
                          </m:sub>
                        </m:sSub>
                        <m:r>
                          <a:rPr lang="en-GB" sz="1600" b="1">
                            <a:solidFill>
                              <a:schemeClr val="accent2">
                                <a:lumMod val="50000"/>
                              </a:schemeClr>
                            </a:solidFill>
                            <a:latin typeface="Cambria Math" panose="02040503050406030204" pitchFamily="18" charset="0"/>
                          </a:rPr>
                          <m:t>+</m:t>
                        </m:r>
                        <m:sSub>
                          <m:sSubPr>
                            <m:ctrlPr>
                              <a:rPr lang="en-GB" sz="1600" b="1" i="1">
                                <a:solidFill>
                                  <a:schemeClr val="accent2">
                                    <a:lumMod val="50000"/>
                                  </a:schemeClr>
                                </a:solidFill>
                                <a:latin typeface="Cambria Math" panose="02040503050406030204" pitchFamily="18" charset="0"/>
                              </a:rPr>
                            </m:ctrlPr>
                          </m:sSubPr>
                          <m:e>
                            <m:r>
                              <a:rPr lang="en-GB" sz="1600" b="1" i="1">
                                <a:solidFill>
                                  <a:schemeClr val="accent2">
                                    <a:lumMod val="50000"/>
                                  </a:schemeClr>
                                </a:solidFill>
                                <a:latin typeface="Cambria Math" panose="02040503050406030204" pitchFamily="18" charset="0"/>
                              </a:rPr>
                              <m:t>𝝁</m:t>
                            </m:r>
                            <m:r>
                              <a:rPr lang="en-GB" sz="1600" b="1" i="1">
                                <a:solidFill>
                                  <a:schemeClr val="accent2">
                                    <a:lumMod val="50000"/>
                                  </a:schemeClr>
                                </a:solidFill>
                                <a:latin typeface="Cambria Math" panose="02040503050406030204" pitchFamily="18" charset="0"/>
                              </a:rPr>
                              <m:t>𝑻</m:t>
                            </m:r>
                          </m:e>
                          <m:sub>
                            <m:r>
                              <a:rPr lang="en-GB" sz="1600" b="1" i="1">
                                <a:solidFill>
                                  <a:schemeClr val="accent2">
                                    <a:lumMod val="50000"/>
                                  </a:schemeClr>
                                </a:solidFill>
                                <a:latin typeface="Cambria Math" panose="02040503050406030204" pitchFamily="18" charset="0"/>
                              </a:rPr>
                              <m:t>𝒕</m:t>
                            </m:r>
                          </m:sub>
                        </m:sSub>
                      </m:e>
                    </m:d>
                  </m:oMath>
                </a14:m>
                <a:r>
                  <a:rPr lang="en-GB" sz="1800" b="1" dirty="0" smtClean="0">
                    <a:solidFill>
                      <a:schemeClr val="accent2">
                        <a:lumMod val="50000"/>
                      </a:schemeClr>
                    </a:solidFill>
                  </a:rPr>
                  <a:t>           (1)</a:t>
                </a:r>
                <a:endParaRPr lang="en-GB" sz="1800" b="1" dirty="0">
                  <a:solidFill>
                    <a:schemeClr val="accent2">
                      <a:lumMod val="50000"/>
                    </a:schemeClr>
                  </a:solidFill>
                </a:endParaRPr>
              </a:p>
              <a:p>
                <a:pPr marL="72000" indent="0" algn="just">
                  <a:lnSpc>
                    <a:spcPct val="150000"/>
                  </a:lnSpc>
                  <a:spcBef>
                    <a:spcPts val="300"/>
                  </a:spcBef>
                  <a:buNone/>
                  <a:defRPr/>
                </a:pPr>
                <a:r>
                  <a:rPr lang="en-GB" sz="1500" b="1" i="1" dirty="0" smtClean="0">
                    <a:solidFill>
                      <a:schemeClr val="accent2">
                        <a:lumMod val="50000"/>
                      </a:schemeClr>
                    </a:solidFill>
                    <a:latin typeface="+mj-lt"/>
                  </a:rPr>
                  <a:t>CBF</a:t>
                </a:r>
                <a:r>
                  <a:rPr lang="en-GB" sz="1500" dirty="0" smtClean="0">
                    <a:solidFill>
                      <a:schemeClr val="accent2">
                        <a:lumMod val="50000"/>
                      </a:schemeClr>
                    </a:solidFill>
                    <a:latin typeface="+mj-lt"/>
                  </a:rPr>
                  <a:t> </a:t>
                </a:r>
                <a:r>
                  <a:rPr lang="en-GB" sz="1500" dirty="0">
                    <a:solidFill>
                      <a:schemeClr val="accent2">
                        <a:lumMod val="50000"/>
                      </a:schemeClr>
                    </a:solidFill>
                    <a:latin typeface="+mj-lt"/>
                  </a:rPr>
                  <a:t>indicates the change in the level of the Cost of the Bank </a:t>
                </a:r>
                <a:r>
                  <a:rPr lang="en-GB" sz="1500" dirty="0" smtClean="0">
                    <a:solidFill>
                      <a:schemeClr val="accent2">
                        <a:lumMod val="50000"/>
                      </a:schemeClr>
                    </a:solidFill>
                    <a:latin typeface="+mj-lt"/>
                  </a:rPr>
                  <a:t>Financing. </a:t>
                </a:r>
              </a:p>
              <a:p>
                <a:pPr marL="72000" indent="0" algn="just">
                  <a:lnSpc>
                    <a:spcPct val="150000"/>
                  </a:lnSpc>
                  <a:spcBef>
                    <a:spcPts val="300"/>
                  </a:spcBef>
                  <a:buNone/>
                  <a:defRPr/>
                </a:pPr>
                <a:r>
                  <a:rPr lang="en-GB" sz="1500" b="1" i="1" dirty="0" smtClean="0">
                    <a:solidFill>
                      <a:schemeClr val="accent2">
                        <a:lumMod val="50000"/>
                      </a:schemeClr>
                    </a:solidFill>
                    <a:latin typeface="+mj-lt"/>
                  </a:rPr>
                  <a:t>Female</a:t>
                </a:r>
                <a:r>
                  <a:rPr lang="en-GB" sz="1500" dirty="0" smtClean="0">
                    <a:solidFill>
                      <a:schemeClr val="accent2">
                        <a:lumMod val="50000"/>
                      </a:schemeClr>
                    </a:solidFill>
                    <a:latin typeface="+mj-lt"/>
                  </a:rPr>
                  <a:t> </a:t>
                </a:r>
                <a:r>
                  <a:rPr lang="en-GB" sz="1500" dirty="0">
                    <a:solidFill>
                      <a:schemeClr val="accent2">
                        <a:lumMod val="50000"/>
                      </a:schemeClr>
                    </a:solidFill>
                    <a:latin typeface="+mj-lt"/>
                  </a:rPr>
                  <a:t>is our dummy </a:t>
                </a:r>
                <a:r>
                  <a:rPr lang="en-GB" sz="1500" dirty="0" smtClean="0">
                    <a:solidFill>
                      <a:schemeClr val="accent2">
                        <a:lumMod val="50000"/>
                      </a:schemeClr>
                    </a:solidFill>
                    <a:latin typeface="+mj-lt"/>
                  </a:rPr>
                  <a:t>which is equal to 1 when either </a:t>
                </a:r>
                <a:r>
                  <a:rPr lang="en-GB" sz="1500" dirty="0">
                    <a:solidFill>
                      <a:schemeClr val="accent2">
                        <a:lumMod val="50000"/>
                      </a:schemeClr>
                    </a:solidFill>
                    <a:latin typeface="+mj-lt"/>
                  </a:rPr>
                  <a:t>the owner, director, or CEO of the firm is a female.</a:t>
                </a:r>
                <a:endParaRPr lang="en-GB" sz="1500" dirty="0" smtClean="0">
                  <a:solidFill>
                    <a:schemeClr val="accent2">
                      <a:lumMod val="50000"/>
                    </a:schemeClr>
                  </a:solidFill>
                  <a:latin typeface="+mj-lt"/>
                </a:endParaRP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𝑿</m:t>
                        </m:r>
                      </m:e>
                      <m:sub>
                        <m:r>
                          <a:rPr lang="en-GB" sz="1500" b="1" i="1">
                            <a:solidFill>
                              <a:schemeClr val="accent2">
                                <a:lumMod val="50000"/>
                              </a:schemeClr>
                            </a:solidFill>
                            <a:latin typeface="Cambria Math" panose="02040503050406030204" pitchFamily="18" charset="0"/>
                          </a:rPr>
                          <m:t>𝒊𝒕</m:t>
                        </m:r>
                      </m:sub>
                    </m:sSub>
                  </m:oMath>
                </a14:m>
                <a:r>
                  <a:rPr lang="en-GB" sz="1500" dirty="0">
                    <a:solidFill>
                      <a:schemeClr val="accent2">
                        <a:lumMod val="50000"/>
                      </a:schemeClr>
                    </a:solidFill>
                    <a:latin typeface="+mj-lt"/>
                  </a:rPr>
                  <a:t> is a vector of standard firm controls, i.e. size, age, sector; </a:t>
                </a:r>
                <a:r>
                  <a:rPr lang="en-GB" sz="1500" dirty="0" smtClean="0">
                    <a:solidFill>
                      <a:schemeClr val="accent2">
                        <a:lumMod val="50000"/>
                      </a:schemeClr>
                    </a:solidFill>
                    <a:latin typeface="+mj-lt"/>
                  </a:rPr>
                  <a:t>public </a:t>
                </a:r>
                <a:r>
                  <a:rPr lang="en-GB" sz="1500" dirty="0">
                    <a:solidFill>
                      <a:schemeClr val="accent2">
                        <a:lumMod val="50000"/>
                      </a:schemeClr>
                    </a:solidFill>
                    <a:latin typeface="+mj-lt"/>
                  </a:rPr>
                  <a:t>support to </a:t>
                </a:r>
                <a:r>
                  <a:rPr lang="en-GB" sz="1500" dirty="0" smtClean="0">
                    <a:solidFill>
                      <a:schemeClr val="accent2">
                        <a:lumMod val="50000"/>
                      </a:schemeClr>
                    </a:solidFill>
                    <a:latin typeface="+mj-lt"/>
                  </a:rPr>
                  <a:t>SMEs.</a:t>
                </a: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𝑸</m:t>
                        </m:r>
                      </m:e>
                      <m:sub>
                        <m:r>
                          <a:rPr lang="en-GB" sz="1500" b="1" i="1">
                            <a:solidFill>
                              <a:schemeClr val="accent2">
                                <a:lumMod val="50000"/>
                              </a:schemeClr>
                            </a:solidFill>
                            <a:latin typeface="Cambria Math" panose="02040503050406030204" pitchFamily="18" charset="0"/>
                          </a:rPr>
                          <m:t>𝒊𝒕</m:t>
                        </m:r>
                      </m:sub>
                    </m:sSub>
                  </m:oMath>
                </a14:m>
                <a:r>
                  <a:rPr lang="en-GB" sz="1500" dirty="0">
                    <a:solidFill>
                      <a:schemeClr val="accent2">
                        <a:lumMod val="50000"/>
                      </a:schemeClr>
                    </a:solidFill>
                    <a:latin typeface="+mj-lt"/>
                  </a:rPr>
                  <a:t> is a vector of </a:t>
                </a:r>
                <a:r>
                  <a:rPr lang="en-GB" sz="1500" dirty="0" smtClean="0">
                    <a:solidFill>
                      <a:schemeClr val="accent2">
                        <a:lumMod val="50000"/>
                      </a:schemeClr>
                    </a:solidFill>
                    <a:latin typeface="+mj-lt"/>
                  </a:rPr>
                  <a:t>firm’s </a:t>
                </a:r>
                <a:r>
                  <a:rPr lang="en-GB" sz="1500" dirty="0">
                    <a:solidFill>
                      <a:schemeClr val="accent2">
                        <a:lumMod val="50000"/>
                      </a:schemeClr>
                    </a:solidFill>
                    <a:latin typeface="+mj-lt"/>
                  </a:rPr>
                  <a:t>controls accounting for the change in risk, profitability and credit </a:t>
                </a:r>
                <a:r>
                  <a:rPr lang="en-GB" sz="1500" dirty="0" smtClean="0">
                    <a:solidFill>
                      <a:schemeClr val="accent2">
                        <a:lumMod val="50000"/>
                      </a:schemeClr>
                    </a:solidFill>
                    <a:latin typeface="+mj-lt"/>
                  </a:rPr>
                  <a:t>history.</a:t>
                </a: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𝑲</m:t>
                        </m:r>
                      </m:e>
                      <m:sub>
                        <m:r>
                          <a:rPr lang="en-GB" sz="1500" b="1" i="1">
                            <a:solidFill>
                              <a:schemeClr val="accent2">
                                <a:lumMod val="50000"/>
                              </a:schemeClr>
                            </a:solidFill>
                            <a:latin typeface="Cambria Math" panose="02040503050406030204" pitchFamily="18" charset="0"/>
                          </a:rPr>
                          <m:t>𝒊𝒕</m:t>
                        </m:r>
                      </m:sub>
                    </m:sSub>
                  </m:oMath>
                </a14:m>
                <a:r>
                  <a:rPr lang="en-GB" sz="1500" dirty="0">
                    <a:solidFill>
                      <a:schemeClr val="accent2">
                        <a:lumMod val="50000"/>
                      </a:schemeClr>
                    </a:solidFill>
                    <a:latin typeface="+mj-lt"/>
                  </a:rPr>
                  <a:t> controls for some non-price conditions of the bank </a:t>
                </a:r>
                <a:r>
                  <a:rPr lang="en-GB" sz="1500" dirty="0" smtClean="0">
                    <a:solidFill>
                      <a:schemeClr val="accent2">
                        <a:lumMod val="50000"/>
                      </a:schemeClr>
                    </a:solidFill>
                    <a:latin typeface="+mj-lt"/>
                  </a:rPr>
                  <a:t>financing, i.e</a:t>
                </a:r>
                <a:r>
                  <a:rPr lang="en-GB" sz="1500" dirty="0">
                    <a:solidFill>
                      <a:schemeClr val="accent2">
                        <a:lumMod val="50000"/>
                      </a:schemeClr>
                    </a:solidFill>
                    <a:latin typeface="+mj-lt"/>
                  </a:rPr>
                  <a:t>., available maturity of the loan and collateral </a:t>
                </a:r>
                <a:r>
                  <a:rPr lang="en-GB" sz="1500" dirty="0" smtClean="0">
                    <a:solidFill>
                      <a:schemeClr val="accent2">
                        <a:lumMod val="50000"/>
                      </a:schemeClr>
                    </a:solidFill>
                    <a:latin typeface="+mj-lt"/>
                  </a:rPr>
                  <a:t>requirements. </a:t>
                </a: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𝒁</m:t>
                        </m:r>
                      </m:e>
                      <m:sub>
                        <m:r>
                          <a:rPr lang="en-GB" sz="1500" b="1" i="1">
                            <a:solidFill>
                              <a:schemeClr val="accent2">
                                <a:lumMod val="50000"/>
                              </a:schemeClr>
                            </a:solidFill>
                            <a:latin typeface="Cambria Math" panose="02040503050406030204" pitchFamily="18" charset="0"/>
                          </a:rPr>
                          <m:t>𝒋𝒕</m:t>
                        </m:r>
                      </m:sub>
                    </m:sSub>
                  </m:oMath>
                </a14:m>
                <a:r>
                  <a:rPr lang="en-GB" sz="1500" dirty="0">
                    <a:solidFill>
                      <a:schemeClr val="accent2">
                        <a:lumMod val="50000"/>
                      </a:schemeClr>
                    </a:solidFill>
                    <a:latin typeface="+mj-lt"/>
                  </a:rPr>
                  <a:t> is a vector of macroeconomic controls, i.e. GDP growth, rate of inflation, rate of unemployment</a:t>
                </a:r>
                <a:r>
                  <a:rPr lang="en-GB" sz="1500" dirty="0" smtClean="0">
                    <a:solidFill>
                      <a:schemeClr val="accent2">
                        <a:lumMod val="50000"/>
                      </a:schemeClr>
                    </a:solidFill>
                    <a:latin typeface="+mj-lt"/>
                  </a:rPr>
                  <a:t>.</a:t>
                </a: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𝑩</m:t>
                        </m:r>
                      </m:e>
                      <m:sub>
                        <m:r>
                          <a:rPr lang="en-GB" sz="1500" b="1" i="1">
                            <a:solidFill>
                              <a:schemeClr val="accent2">
                                <a:lumMod val="50000"/>
                              </a:schemeClr>
                            </a:solidFill>
                            <a:latin typeface="Cambria Math" panose="02040503050406030204" pitchFamily="18" charset="0"/>
                          </a:rPr>
                          <m:t>𝒋𝒕</m:t>
                        </m:r>
                      </m:sub>
                    </m:sSub>
                    <m:r>
                      <a:rPr lang="en-GB" sz="1500">
                        <a:solidFill>
                          <a:schemeClr val="accent2">
                            <a:lumMod val="50000"/>
                          </a:schemeClr>
                        </a:solidFill>
                        <a:latin typeface="Cambria Math" panose="02040503050406030204" pitchFamily="18" charset="0"/>
                      </a:rPr>
                      <m:t> </m:t>
                    </m:r>
                  </m:oMath>
                </a14:m>
                <a:r>
                  <a:rPr lang="en-GB" sz="1500" dirty="0">
                    <a:solidFill>
                      <a:schemeClr val="accent2">
                        <a:lumMod val="50000"/>
                      </a:schemeClr>
                    </a:solidFill>
                    <a:latin typeface="+mj-lt"/>
                  </a:rPr>
                  <a:t>is a vector </a:t>
                </a:r>
                <a:r>
                  <a:rPr lang="en-GB" sz="1500" dirty="0" smtClean="0">
                    <a:solidFill>
                      <a:schemeClr val="accent2">
                        <a:lumMod val="50000"/>
                      </a:schemeClr>
                    </a:solidFill>
                    <a:latin typeface="+mj-lt"/>
                  </a:rPr>
                  <a:t>of banking </a:t>
                </a:r>
                <a:r>
                  <a:rPr lang="en-GB" sz="1500" dirty="0">
                    <a:solidFill>
                      <a:schemeClr val="accent2">
                        <a:lumMod val="50000"/>
                      </a:schemeClr>
                    </a:solidFill>
                    <a:latin typeface="+mj-lt"/>
                  </a:rPr>
                  <a:t>market </a:t>
                </a:r>
                <a:r>
                  <a:rPr lang="en-GB" sz="1500" dirty="0" smtClean="0">
                    <a:solidFill>
                      <a:schemeClr val="accent2">
                        <a:lumMod val="50000"/>
                      </a:schemeClr>
                    </a:solidFill>
                    <a:latin typeface="+mj-lt"/>
                  </a:rPr>
                  <a:t>indicators, i.e</a:t>
                </a:r>
                <a:r>
                  <a:rPr lang="en-GB" sz="1500" dirty="0">
                    <a:solidFill>
                      <a:schemeClr val="accent2">
                        <a:lumMod val="50000"/>
                      </a:schemeClr>
                    </a:solidFill>
                    <a:latin typeface="+mj-lt"/>
                  </a:rPr>
                  <a:t>., non performing loans over gross loans (NPL ratio), </a:t>
                </a:r>
                <a:r>
                  <a:rPr lang="en-GB" sz="1500" dirty="0" smtClean="0">
                    <a:solidFill>
                      <a:schemeClr val="accent2">
                        <a:lumMod val="50000"/>
                      </a:schemeClr>
                    </a:solidFill>
                    <a:latin typeface="+mj-lt"/>
                  </a:rPr>
                  <a:t>change in banks</a:t>
                </a:r>
                <a:r>
                  <a:rPr lang="en-GB" sz="1500" dirty="0">
                    <a:solidFill>
                      <a:schemeClr val="accent2">
                        <a:lumMod val="50000"/>
                      </a:schemeClr>
                    </a:solidFill>
                    <a:latin typeface="+mj-lt"/>
                  </a:rPr>
                  <a:t>’ lending activity towards </a:t>
                </a:r>
                <a:r>
                  <a:rPr lang="en-GB" sz="1500" dirty="0" smtClean="0">
                    <a:solidFill>
                      <a:schemeClr val="accent2">
                        <a:lumMod val="50000"/>
                      </a:schemeClr>
                    </a:solidFill>
                    <a:latin typeface="+mj-lt"/>
                  </a:rPr>
                  <a:t>enterprises (Bank </a:t>
                </a:r>
                <a:r>
                  <a:rPr lang="en-GB" sz="1500" dirty="0">
                    <a:solidFill>
                      <a:schemeClr val="accent2">
                        <a:lumMod val="50000"/>
                      </a:schemeClr>
                    </a:solidFill>
                    <a:latin typeface="+mj-lt"/>
                  </a:rPr>
                  <a:t>Lending Survey </a:t>
                </a:r>
                <a:r>
                  <a:rPr lang="en-GB" sz="1500" dirty="0" smtClean="0">
                    <a:solidFill>
                      <a:schemeClr val="accent2">
                        <a:lumMod val="50000"/>
                      </a:schemeClr>
                    </a:solidFill>
                    <a:latin typeface="+mj-lt"/>
                  </a:rPr>
                  <a:t>–</a:t>
                </a:r>
                <a:r>
                  <a:rPr lang="en-GB" sz="1500" dirty="0">
                    <a:solidFill>
                      <a:schemeClr val="accent2">
                        <a:lumMod val="50000"/>
                      </a:schemeClr>
                    </a:solidFill>
                    <a:latin typeface="+mj-lt"/>
                  </a:rPr>
                  <a:t>BLS), </a:t>
                </a:r>
                <a:r>
                  <a:rPr lang="en-GB" sz="1500" dirty="0" smtClean="0">
                    <a:solidFill>
                      <a:schemeClr val="accent2">
                        <a:lumMod val="50000"/>
                      </a:schemeClr>
                    </a:solidFill>
                    <a:latin typeface="+mj-lt"/>
                  </a:rPr>
                  <a:t>the </a:t>
                </a:r>
                <a:r>
                  <a:rPr lang="en-GB" sz="1500" dirty="0" err="1" smtClean="0">
                    <a:solidFill>
                      <a:schemeClr val="accent2">
                        <a:lumMod val="50000"/>
                      </a:schemeClr>
                    </a:solidFill>
                    <a:latin typeface="+mj-lt"/>
                  </a:rPr>
                  <a:t>Herfindahl</a:t>
                </a:r>
                <a:r>
                  <a:rPr lang="en-GB" sz="1500" dirty="0" smtClean="0">
                    <a:solidFill>
                      <a:schemeClr val="accent2">
                        <a:lumMod val="50000"/>
                      </a:schemeClr>
                    </a:solidFill>
                    <a:latin typeface="+mj-lt"/>
                  </a:rPr>
                  <a:t> </a:t>
                </a:r>
                <a:r>
                  <a:rPr lang="en-GB" sz="1500" dirty="0">
                    <a:solidFill>
                      <a:schemeClr val="accent2">
                        <a:lumMod val="50000"/>
                      </a:schemeClr>
                    </a:solidFill>
                    <a:latin typeface="+mj-lt"/>
                  </a:rPr>
                  <a:t>index (HI) of bank </a:t>
                </a:r>
                <a:r>
                  <a:rPr lang="en-GB" sz="1500" dirty="0" smtClean="0">
                    <a:solidFill>
                      <a:schemeClr val="accent2">
                        <a:lumMod val="50000"/>
                      </a:schemeClr>
                    </a:solidFill>
                    <a:latin typeface="+mj-lt"/>
                  </a:rPr>
                  <a:t>concentration,  </a:t>
                </a:r>
                <a:r>
                  <a:rPr lang="en-GB" sz="1500" dirty="0">
                    <a:solidFill>
                      <a:schemeClr val="accent2">
                        <a:lumMod val="50000"/>
                      </a:schemeClr>
                    </a:solidFill>
                    <a:latin typeface="+mj-lt"/>
                  </a:rPr>
                  <a:t>change in the cost of credit and market share of </a:t>
                </a:r>
                <a:r>
                  <a:rPr lang="en-GB" sz="1500" dirty="0" smtClean="0">
                    <a:solidFill>
                      <a:schemeClr val="accent2">
                        <a:lumMod val="50000"/>
                      </a:schemeClr>
                    </a:solidFill>
                    <a:latin typeface="+mj-lt"/>
                  </a:rPr>
                  <a:t>cooperatives).</a:t>
                </a: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𝑪</m:t>
                        </m:r>
                      </m:e>
                      <m:sub>
                        <m:r>
                          <a:rPr lang="en-GB" sz="1500" b="1" i="1">
                            <a:solidFill>
                              <a:schemeClr val="accent2">
                                <a:lumMod val="50000"/>
                              </a:schemeClr>
                            </a:solidFill>
                            <a:latin typeface="Cambria Math" panose="02040503050406030204" pitchFamily="18" charset="0"/>
                          </a:rPr>
                          <m:t>𝒋</m:t>
                        </m:r>
                      </m:sub>
                    </m:sSub>
                  </m:oMath>
                </a14:m>
                <a:r>
                  <a:rPr lang="en-GB" sz="1500" dirty="0">
                    <a:solidFill>
                      <a:schemeClr val="accent2">
                        <a:lumMod val="50000"/>
                      </a:schemeClr>
                    </a:solidFill>
                    <a:latin typeface="+mj-lt"/>
                  </a:rPr>
                  <a:t>  is a vector of 11 country dummies</a:t>
                </a:r>
                <a:r>
                  <a:rPr lang="en-GB" sz="1500" dirty="0" smtClean="0">
                    <a:solidFill>
                      <a:schemeClr val="accent2">
                        <a:lumMod val="50000"/>
                      </a:schemeClr>
                    </a:solidFill>
                    <a:latin typeface="+mj-lt"/>
                  </a:rPr>
                  <a:t>.</a:t>
                </a:r>
              </a:p>
              <a:p>
                <a:pPr marL="72000" indent="0" algn="just">
                  <a:lnSpc>
                    <a:spcPct val="150000"/>
                  </a:lnSpc>
                  <a:spcBef>
                    <a:spcPts val="300"/>
                  </a:spcBef>
                  <a:buNone/>
                  <a:defRPr/>
                </a:pPr>
                <a14:m>
                  <m:oMath xmlns:m="http://schemas.openxmlformats.org/officeDocument/2006/math">
                    <m:sSub>
                      <m:sSubPr>
                        <m:ctrlPr>
                          <a:rPr lang="en-GB" sz="1500" b="1" i="1">
                            <a:solidFill>
                              <a:schemeClr val="accent2">
                                <a:lumMod val="50000"/>
                              </a:schemeClr>
                            </a:solidFill>
                            <a:latin typeface="Cambria Math" panose="02040503050406030204" pitchFamily="18" charset="0"/>
                          </a:rPr>
                        </m:ctrlPr>
                      </m:sSubPr>
                      <m:e>
                        <m:r>
                          <a:rPr lang="en-GB" sz="1500" b="1" i="1">
                            <a:solidFill>
                              <a:schemeClr val="accent2">
                                <a:lumMod val="50000"/>
                              </a:schemeClr>
                            </a:solidFill>
                            <a:latin typeface="Cambria Math" panose="02040503050406030204" pitchFamily="18" charset="0"/>
                          </a:rPr>
                          <m:t>𝑻</m:t>
                        </m:r>
                      </m:e>
                      <m:sub>
                        <m:r>
                          <a:rPr lang="en-GB" sz="1500" b="1" i="1">
                            <a:solidFill>
                              <a:schemeClr val="accent2">
                                <a:lumMod val="50000"/>
                              </a:schemeClr>
                            </a:solidFill>
                            <a:latin typeface="Cambria Math" panose="02040503050406030204" pitchFamily="18" charset="0"/>
                          </a:rPr>
                          <m:t>𝒕</m:t>
                        </m:r>
                      </m:sub>
                    </m:sSub>
                  </m:oMath>
                </a14:m>
                <a:r>
                  <a:rPr lang="en-GB" sz="1500" dirty="0">
                    <a:solidFill>
                      <a:schemeClr val="accent2">
                        <a:lumMod val="50000"/>
                      </a:schemeClr>
                    </a:solidFill>
                    <a:latin typeface="+mj-lt"/>
                  </a:rPr>
                  <a:t> controls for the time effects across the observed </a:t>
                </a:r>
                <a:r>
                  <a:rPr lang="en-GB" sz="1500" dirty="0" smtClean="0">
                    <a:solidFill>
                      <a:schemeClr val="accent2">
                        <a:lumMod val="50000"/>
                      </a:schemeClr>
                    </a:solidFill>
                    <a:latin typeface="+mj-lt"/>
                  </a:rPr>
                  <a:t>period.     </a:t>
                </a:r>
                <a:r>
                  <a:rPr lang="en-GB" sz="1400" dirty="0" smtClean="0">
                    <a:solidFill>
                      <a:schemeClr val="accent2">
                        <a:lumMod val="50000"/>
                      </a:schemeClr>
                    </a:solidFill>
                    <a:latin typeface="+mj-lt"/>
                  </a:rPr>
                  <a:t>                                 </a:t>
                </a:r>
                <a:endParaRPr lang="en-GB" sz="1400" dirty="0">
                  <a:solidFill>
                    <a:schemeClr val="accent2">
                      <a:lumMod val="50000"/>
                    </a:schemeClr>
                  </a:solidFill>
                  <a:latin typeface="+mj-lt"/>
                </a:endParaRPr>
              </a:p>
              <a:p>
                <a:pPr marL="82550" indent="0" algn="just">
                  <a:lnSpc>
                    <a:spcPct val="150000"/>
                  </a:lnSpc>
                  <a:buNone/>
                  <a:defRPr/>
                </a:pPr>
                <a:endParaRPr lang="en-GB" sz="1800" dirty="0">
                  <a:solidFill>
                    <a:schemeClr val="accent2">
                      <a:lumMod val="50000"/>
                    </a:schemeClr>
                  </a:solidFill>
                  <a:latin typeface="+mj-lt"/>
                </a:endParaRPr>
              </a:p>
              <a:p>
                <a:pPr marL="82550" indent="0" algn="just">
                  <a:lnSpc>
                    <a:spcPct val="150000"/>
                  </a:lnSpc>
                  <a:defRPr/>
                </a:pPr>
                <a:endParaRPr lang="en-GB" sz="2400" dirty="0">
                  <a:solidFill>
                    <a:schemeClr val="accent2">
                      <a:lumMod val="50000"/>
                    </a:schemeClr>
                  </a:solidFill>
                  <a:latin typeface="Tw Cen MT" panose="020B0602020104020603" pitchFamily="34" charset="0"/>
                </a:endParaRPr>
              </a:p>
              <a:p>
                <a:pPr marL="82550" indent="0">
                  <a:lnSpc>
                    <a:spcPct val="150000"/>
                  </a:lnSpc>
                  <a:buNone/>
                  <a:defRPr/>
                </a:pPr>
                <a:r>
                  <a:rPr lang="en-GB" sz="2400" dirty="0" smtClean="0">
                    <a:solidFill>
                      <a:schemeClr val="accent2">
                        <a:lumMod val="50000"/>
                      </a:schemeClr>
                    </a:solidFill>
                    <a:latin typeface="Tw Cen MT" panose="020B0602020104020603" pitchFamily="34" charset="0"/>
                  </a:rPr>
                  <a:t>	</a:t>
                </a:r>
                <a:endParaRPr lang="en-GB" sz="3600" dirty="0"/>
              </a:p>
            </p:txBody>
          </p:sp>
        </mc:Choice>
        <mc:Fallback xmlns="">
          <p:sp>
            <p:nvSpPr>
              <p:cNvPr id="13315" name="Rectangle 3"/>
              <p:cNvSpPr>
                <a:spLocks noGrp="1" noRot="1" noChangeAspect="1" noMove="1" noResize="1" noEditPoints="1" noAdjustHandles="1" noChangeArrowheads="1" noChangeShapeType="1" noTextEdit="1"/>
              </p:cNvSpPr>
              <p:nvPr>
                <p:ph type="body" idx="1"/>
              </p:nvPr>
            </p:nvSpPr>
            <p:spPr>
              <a:xfrm>
                <a:off x="971600" y="764704"/>
                <a:ext cx="8172400" cy="5904656"/>
              </a:xfrm>
              <a:blipFill rotWithShape="0">
                <a:blip r:embed="rId2"/>
                <a:stretch>
                  <a:fillRect r="-224" b="-3922"/>
                </a:stretch>
              </a:blipFill>
            </p:spPr>
            <p:txBody>
              <a:bodyPr/>
              <a:lstStyle/>
              <a:p>
                <a:r>
                  <a:rPr lang="en-GB">
                    <a:noFill/>
                  </a:rPr>
                  <a:t> </a:t>
                </a:r>
              </a:p>
            </p:txBody>
          </p:sp>
        </mc:Fallback>
      </mc:AlternateContent>
      <p:sp>
        <p:nvSpPr>
          <p:cNvPr id="10" name="Titolo 1"/>
          <p:cNvSpPr>
            <a:spLocks noGrp="1"/>
          </p:cNvSpPr>
          <p:nvPr>
            <p:ph type="title"/>
          </p:nvPr>
        </p:nvSpPr>
        <p:spPr>
          <a:xfrm>
            <a:off x="1043608" y="0"/>
            <a:ext cx="7890842" cy="652264"/>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model #1</a:t>
            </a:r>
            <a:endParaRPr lang="en-GB" sz="3200" dirty="0">
              <a:solidFill>
                <a:schemeClr val="accent2">
                  <a:lumMod val="50000"/>
                </a:schemeClr>
              </a:solidFill>
              <a:effectLst/>
              <a:ea typeface="+mn-ea"/>
              <a:cs typeface="+mn-cs"/>
            </a:endParaRPr>
          </a:p>
        </p:txBody>
      </p:sp>
    </p:spTree>
    <p:extLst>
      <p:ext uri="{BB962C8B-B14F-4D97-AF65-F5344CB8AC3E}">
        <p14:creationId xmlns:p14="http://schemas.microsoft.com/office/powerpoint/2010/main" val="19856097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dirty="0" smtClean="0">
                <a:solidFill>
                  <a:schemeClr val="accent2">
                    <a:lumMod val="50000"/>
                  </a:schemeClr>
                </a:solidFill>
                <a:effectLst/>
              </a:rPr>
              <a:t>Table 1.b – Variable definition and sources</a:t>
            </a:r>
            <a:endParaRPr lang="en-GB" sz="3200" dirty="0">
              <a:solidFill>
                <a:schemeClr val="accent2">
                  <a:lumMod val="50000"/>
                </a:schemeClr>
              </a:solidFill>
              <a:effectLst/>
              <a:ea typeface="+mn-ea"/>
              <a:cs typeface="+mn-cs"/>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graphicFrame>
        <p:nvGraphicFramePr>
          <p:cNvPr id="4" name="Tabella 3"/>
          <p:cNvGraphicFramePr>
            <a:graphicFrameLocks noGrp="1"/>
          </p:cNvGraphicFramePr>
          <p:nvPr>
            <p:extLst>
              <p:ext uri="{D42A27DB-BD31-4B8C-83A1-F6EECF244321}">
                <p14:modId xmlns:p14="http://schemas.microsoft.com/office/powerpoint/2010/main" val="2363298167"/>
              </p:ext>
            </p:extLst>
          </p:nvPr>
        </p:nvGraphicFramePr>
        <p:xfrm>
          <a:off x="1187624" y="980730"/>
          <a:ext cx="7746825" cy="5698398"/>
        </p:xfrm>
        <a:graphic>
          <a:graphicData uri="http://schemas.openxmlformats.org/drawingml/2006/table">
            <a:tbl>
              <a:tblPr firstRow="1" firstCol="1" bandRow="1">
                <a:tableStyleId>{5C22544A-7EE6-4342-B048-85BDC9FD1C3A}</a:tableStyleId>
              </a:tblPr>
              <a:tblGrid>
                <a:gridCol w="1458213"/>
                <a:gridCol w="5154143"/>
                <a:gridCol w="1134469"/>
              </a:tblGrid>
              <a:tr h="120535">
                <a:tc>
                  <a:txBody>
                    <a:bodyPr/>
                    <a:lstStyle/>
                    <a:p>
                      <a:pPr>
                        <a:lnSpc>
                          <a:spcPct val="107000"/>
                        </a:lnSpc>
                        <a:spcAft>
                          <a:spcPts val="0"/>
                        </a:spcAft>
                      </a:pPr>
                      <a:r>
                        <a:rPr lang="en-GB" sz="600" dirty="0">
                          <a:effectLst/>
                        </a:rPr>
                        <a:t>Variables</a:t>
                      </a:r>
                      <a:endParaRPr lang="en-GB" sz="1000" dirty="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Description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Source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dirty="0">
                          <a:effectLst/>
                        </a:rPr>
                        <a:t>Dependent variables</a:t>
                      </a:r>
                      <a:endParaRPr lang="en-GB" sz="1000" dirty="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241071">
                <a:tc>
                  <a:txBody>
                    <a:bodyPr/>
                    <a:lstStyle/>
                    <a:p>
                      <a:pPr>
                        <a:lnSpc>
                          <a:spcPct val="107000"/>
                        </a:lnSpc>
                        <a:spcAft>
                          <a:spcPts val="0"/>
                        </a:spcAft>
                      </a:pPr>
                      <a:r>
                        <a:rPr lang="en-GB" sz="600">
                          <a:effectLst/>
                        </a:rPr>
                        <a:t>Change in the level of interest rates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gn="just">
                        <a:lnSpc>
                          <a:spcPct val="107000"/>
                        </a:lnSpc>
                        <a:spcAft>
                          <a:spcPts val="0"/>
                        </a:spcAft>
                      </a:pPr>
                      <a:r>
                        <a:rPr lang="en-GB" sz="600">
                          <a:effectLst/>
                        </a:rPr>
                        <a:t>Ordinal variable that equals one/two/three if the level of interest rates – experienced by each firm – decreased/remained unchanged/increased during the past six months, respectively.</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241071">
                <a:tc>
                  <a:txBody>
                    <a:bodyPr/>
                    <a:lstStyle/>
                    <a:p>
                      <a:pPr>
                        <a:lnSpc>
                          <a:spcPct val="107000"/>
                        </a:lnSpc>
                        <a:spcAft>
                          <a:spcPts val="0"/>
                        </a:spcAft>
                      </a:pPr>
                      <a:r>
                        <a:rPr lang="en-GB" sz="600">
                          <a:effectLst/>
                        </a:rPr>
                        <a:t>Change in the level of the cost of financing</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gn="just">
                        <a:lnSpc>
                          <a:spcPct val="107000"/>
                        </a:lnSpc>
                        <a:spcAft>
                          <a:spcPts val="0"/>
                        </a:spcAft>
                      </a:pPr>
                      <a:r>
                        <a:rPr lang="en-GB" sz="600">
                          <a:effectLst/>
                        </a:rPr>
                        <a:t>Ordinal variable that equals one/two/three if the level of the cost of financing (other than interest rates) – experienced by each firm – decreased/remained unchanged/increased during the past six months, respectively.</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Gender dummies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Female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firm’s owner/director/CEO is female, and zero otherwise.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Male-to-Female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change in the leadership (from a male to a female owner/director/CEO).</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Female-to-Male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change in the leadership (from a female to a male owner/director/CEO).</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Controls for firm quality</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Leverage up</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an increase in the debt-to-assets ratio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Leverage down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decrease in the debt-to-assets ratio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Profit up</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an increase of the net income after taxes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Profit down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decrease of the net income after taxes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Creditworthiness up</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firm’s credit history improved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Creditworthiness down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gn="just">
                        <a:lnSpc>
                          <a:spcPct val="107000"/>
                        </a:lnSpc>
                        <a:spcAft>
                          <a:spcPts val="0"/>
                        </a:spcAft>
                      </a:pPr>
                      <a:r>
                        <a:rPr lang="en-GB" sz="600">
                          <a:effectLst/>
                        </a:rPr>
                        <a:t>Dummy variable that equals one if the firm’s credit history worsened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dirty="0">
                          <a:effectLst/>
                        </a:rPr>
                        <a:t>Controls for the non-price conditions of the bank financing</a:t>
                      </a:r>
                      <a:endParaRPr lang="en-GB" sz="1000" dirty="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endParaRPr lang="en-GB" dirty="0"/>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Maturity up</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an increase in the available maturity of the loan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Maturity down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decrease in the available maturity of the loan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Collateral up</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an increase in the collateral requirements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Collateral down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decrease in the collateral requirements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Additional firm controls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Micro</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has between 1 and 9 employees.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Small</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has between 10 and 49 employees.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Medium</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has between 50 and 249 employees.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Very recent</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is less than 2 years old.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Recent</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is between 2 and 5 years old.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Old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is between 5 and 10 years old.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Construction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firm’s main activity is construction.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Manufacturing</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firm’s main activity is manufacturing.</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Wholesale/Retail</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firm’s main activity is wholesale or retail trade.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Not fully autonomous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is part of a profit-oriented enterprise, not taking fully autonomous financial decisions.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Autonomous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the firm is an autonomous profit-oriented enterprise, making independent financial decisions.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Public support up</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an improvement in the access to public financial support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Public support down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Dummy variable that equals one if a firm experienced a worsening in the access to public financial support in the past six months.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SAFE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Country level controls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 </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GDP Growth</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annual growth rate of real GDP based on averages of quarterly data for each survey round.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OECD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Inflation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annual inflation rate based on averages of quarterly data for each survey round.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OECD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Unemployment</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annual unemployment rate based on averages of quarterly data for each survey round.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Eurostat</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Concentration</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Herfindahl index (HI) of total assets concentration (for the banking sector).</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Data Warehouse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BLS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bank credit standards (in the previous three months) based on averages of quarterly data for each survey round.</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BLS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Cost of borrowing</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annual change in the cost of borrowing for loans to non-financial firms.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ECB: Data Warehouse</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241071">
                <a:tc>
                  <a:txBody>
                    <a:bodyPr/>
                    <a:lstStyle/>
                    <a:p>
                      <a:pPr>
                        <a:lnSpc>
                          <a:spcPct val="107000"/>
                        </a:lnSpc>
                        <a:spcAft>
                          <a:spcPts val="0"/>
                        </a:spcAft>
                      </a:pPr>
                      <a:r>
                        <a:rPr lang="en-GB" sz="600">
                          <a:effectLst/>
                        </a:rPr>
                        <a:t>Cooperatives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market share of cooperative banks.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gn="just">
                        <a:lnSpc>
                          <a:spcPct val="107000"/>
                        </a:lnSpc>
                        <a:spcAft>
                          <a:spcPts val="0"/>
                        </a:spcAft>
                      </a:pPr>
                      <a:r>
                        <a:rPr lang="en-GB" sz="600">
                          <a:effectLst/>
                        </a:rPr>
                        <a:t>European Association of Co-operative Banks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r h="120535">
                <a:tc>
                  <a:txBody>
                    <a:bodyPr/>
                    <a:lstStyle/>
                    <a:p>
                      <a:pPr>
                        <a:lnSpc>
                          <a:spcPct val="107000"/>
                        </a:lnSpc>
                        <a:spcAft>
                          <a:spcPts val="0"/>
                        </a:spcAft>
                      </a:pPr>
                      <a:r>
                        <a:rPr lang="en-GB" sz="600">
                          <a:effectLst/>
                        </a:rPr>
                        <a:t>NPL ratio</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a:effectLst/>
                        </a:rPr>
                        <a:t>The ratio of bank non-performing loans over total gross loans.</a:t>
                      </a:r>
                      <a:endParaRPr lang="en-GB" sz="100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c>
                  <a:txBody>
                    <a:bodyPr/>
                    <a:lstStyle/>
                    <a:p>
                      <a:pPr>
                        <a:lnSpc>
                          <a:spcPct val="107000"/>
                        </a:lnSpc>
                        <a:spcAft>
                          <a:spcPts val="0"/>
                        </a:spcAft>
                      </a:pPr>
                      <a:r>
                        <a:rPr lang="en-GB" sz="600" dirty="0">
                          <a:effectLst/>
                        </a:rPr>
                        <a:t>World Bank</a:t>
                      </a:r>
                      <a:endParaRPr lang="en-GB" sz="1000" dirty="0">
                        <a:effectLst/>
                        <a:latin typeface="Cambria" panose="02040503050406030204" pitchFamily="18" charset="0"/>
                        <a:ea typeface="Cambria" panose="02040503050406030204" pitchFamily="18" charset="0"/>
                        <a:cs typeface="Times New Roman" panose="02020603050405020304" pitchFamily="18" charset="0"/>
                      </a:endParaRPr>
                    </a:p>
                  </a:txBody>
                  <a:tcPr marL="40630" marR="40630" marT="0" marB="0" anchor="ctr"/>
                </a:tc>
              </a:tr>
            </a:tbl>
          </a:graphicData>
        </a:graphic>
      </p:graphicFrame>
    </p:spTree>
    <p:extLst>
      <p:ext uri="{BB962C8B-B14F-4D97-AF65-F5344CB8AC3E}">
        <p14:creationId xmlns:p14="http://schemas.microsoft.com/office/powerpoint/2010/main" val="20737806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model  #2</a:t>
            </a:r>
            <a:endParaRPr lang="en-GB" sz="3200" dirty="0">
              <a:solidFill>
                <a:schemeClr val="accent2">
                  <a:lumMod val="50000"/>
                </a:schemeClr>
              </a:solidFill>
              <a:effectLst/>
              <a:ea typeface="+mn-ea"/>
              <a:cs typeface="+mn-cs"/>
            </a:endParaRPr>
          </a:p>
        </p:txBody>
      </p:sp>
      <mc:AlternateContent xmlns:mc="http://schemas.openxmlformats.org/markup-compatibility/2006" xmlns:a14="http://schemas.microsoft.com/office/drawing/2010/main">
        <mc:Choice Requires="a14">
          <p:sp>
            <p:nvSpPr>
              <p:cNvPr id="6" name="Segnaposto contenuto 2"/>
              <p:cNvSpPr txBox="1">
                <a:spLocks/>
              </p:cNvSpPr>
              <p:nvPr/>
            </p:nvSpPr>
            <p:spPr bwMode="auto">
              <a:xfrm>
                <a:off x="971600" y="980728"/>
                <a:ext cx="7962850" cy="5324822"/>
              </a:xfrm>
              <a:prstGeom prst="rect">
                <a:avLst/>
              </a:prstGeom>
              <a:noFill/>
              <a:ln>
                <a:noFill/>
              </a:ln>
              <a:extLst>
                <a:ext uri="{909E8E84-426E-40dd-AFC4-6F175D3DCCD1}">
                  <a14:hiddenFill xmlns="">
                    <a:solidFill>
                      <a:srgbClr val="FFFFFF"/>
                    </a:solidFill>
                  </a14:hiddenFill>
                </a:ext>
                <a:ext uri="{91240B29-F687-4f45-9708-019B960494DF}">
                  <a14:hiddenLine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E66C7D"/>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6BB76D"/>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marL="82550" lvl="1" indent="0" algn="just" eaLnBrk="1" hangingPunct="1">
                  <a:lnSpc>
                    <a:spcPct val="150000"/>
                  </a:lnSpc>
                  <a:spcBef>
                    <a:spcPts val="600"/>
                  </a:spcBef>
                  <a:buSzPct val="80000"/>
                  <a:buNone/>
                  <a:defRPr/>
                </a:pPr>
                <a:r>
                  <a:rPr lang="en-GB" sz="1900" dirty="0" smtClean="0">
                    <a:solidFill>
                      <a:schemeClr val="accent2">
                        <a:lumMod val="50000"/>
                      </a:schemeClr>
                    </a:solidFill>
                    <a:latin typeface="+mj-lt"/>
                  </a:rPr>
                  <a:t>To test </a:t>
                </a:r>
                <a:r>
                  <a:rPr lang="en-GB" sz="1900" i="1" dirty="0" smtClean="0">
                    <a:solidFill>
                      <a:schemeClr val="accent2">
                        <a:lumMod val="50000"/>
                      </a:schemeClr>
                    </a:solidFill>
                  </a:rPr>
                  <a:t>H2</a:t>
                </a:r>
                <a:r>
                  <a:rPr lang="en-GB" sz="1900" b="1" i="1" dirty="0" smtClean="0">
                    <a:solidFill>
                      <a:schemeClr val="accent2">
                        <a:lumMod val="50000"/>
                      </a:schemeClr>
                    </a:solidFill>
                  </a:rPr>
                  <a:t> </a:t>
                </a:r>
                <a:r>
                  <a:rPr lang="en-GB" sz="1900" dirty="0" smtClean="0">
                    <a:solidFill>
                      <a:schemeClr val="accent2">
                        <a:lumMod val="50000"/>
                      </a:schemeClr>
                    </a:solidFill>
                    <a:latin typeface="+mj-lt"/>
                  </a:rPr>
                  <a:t>we employ the following model:</a:t>
                </a:r>
              </a:p>
              <a:p>
                <a:pPr marL="82550" lvl="1" indent="0" algn="just" eaLnBrk="1" hangingPunct="1">
                  <a:lnSpc>
                    <a:spcPct val="150000"/>
                  </a:lnSpc>
                  <a:spcBef>
                    <a:spcPts val="600"/>
                  </a:spcBef>
                  <a:buSzPct val="80000"/>
                  <a:buFont typeface="Verdana" panose="020B0604030504040204" pitchFamily="34" charset="0"/>
                  <a:buNone/>
                  <a:defRPr/>
                </a:pPr>
                <a:endParaRPr lang="en-GB" sz="1900" dirty="0">
                  <a:solidFill>
                    <a:schemeClr val="accent2">
                      <a:lumMod val="50000"/>
                    </a:schemeClr>
                  </a:solidFill>
                  <a:latin typeface="+mj-lt"/>
                </a:endParaRPr>
              </a:p>
              <a:p>
                <a:pPr marL="82550" lvl="1" indent="0" algn="just" eaLnBrk="1" hangingPunct="1">
                  <a:lnSpc>
                    <a:spcPct val="150000"/>
                  </a:lnSpc>
                  <a:spcBef>
                    <a:spcPts val="600"/>
                  </a:spcBef>
                  <a:buSzPct val="80000"/>
                  <a:buNone/>
                  <a:defRPr/>
                </a:pPr>
                <a14:m>
                  <m:oMath xmlns:m="http://schemas.openxmlformats.org/officeDocument/2006/math">
                    <m:func>
                      <m:funcPr>
                        <m:ctrlPr>
                          <a:rPr lang="en-GB" sz="1900" b="1" i="1">
                            <a:solidFill>
                              <a:schemeClr val="accent2">
                                <a:lumMod val="50000"/>
                              </a:schemeClr>
                            </a:solidFill>
                            <a:latin typeface="Cambria Math" panose="02040503050406030204" pitchFamily="18" charset="0"/>
                          </a:rPr>
                        </m:ctrlPr>
                      </m:funcPr>
                      <m:fName>
                        <m:r>
                          <a:rPr lang="en-GB" sz="1900" b="1" i="1">
                            <a:solidFill>
                              <a:schemeClr val="accent2">
                                <a:lumMod val="50000"/>
                              </a:schemeClr>
                            </a:solidFill>
                            <a:latin typeface="Cambria Math" panose="02040503050406030204" pitchFamily="18" charset="0"/>
                          </a:rPr>
                          <m:t>𝑷𝒓</m:t>
                        </m:r>
                      </m:fName>
                      <m:e>
                        <m:r>
                          <a:rPr lang="it-IT" sz="1900" b="1" i="1" smtClean="0">
                            <a:solidFill>
                              <a:schemeClr val="accent2">
                                <a:lumMod val="50000"/>
                              </a:schemeClr>
                            </a:solidFill>
                            <a:latin typeface="Cambria Math" panose="02040503050406030204" pitchFamily="18" charset="0"/>
                          </a:rPr>
                          <m:t>(</m:t>
                        </m:r>
                        <m:r>
                          <a:rPr lang="it-IT" sz="1900" b="1" i="1" smtClean="0">
                            <a:solidFill>
                              <a:schemeClr val="accent2">
                                <a:lumMod val="50000"/>
                              </a:schemeClr>
                            </a:solidFill>
                            <a:latin typeface="Cambria Math" panose="02040503050406030204" pitchFamily="18" charset="0"/>
                          </a:rPr>
                          <m:t>𝑪𝑩𝑭𝒊𝒕</m:t>
                        </m:r>
                        <m:r>
                          <a:rPr lang="it-IT" sz="1900" b="1" i="1" smtClean="0">
                            <a:solidFill>
                              <a:schemeClr val="accent2">
                                <a:lumMod val="50000"/>
                              </a:schemeClr>
                            </a:solidFill>
                            <a:latin typeface="Cambria Math" panose="02040503050406030204" pitchFamily="18" charset="0"/>
                          </a:rPr>
                          <m:t>)</m:t>
                        </m:r>
                      </m:e>
                    </m:func>
                    <m:r>
                      <a:rPr lang="en-GB" sz="1900" b="1">
                        <a:solidFill>
                          <a:schemeClr val="accent2">
                            <a:lumMod val="50000"/>
                          </a:schemeClr>
                        </a:solidFill>
                        <a:latin typeface="Cambria Math" panose="02040503050406030204" pitchFamily="18" charset="0"/>
                      </a:rPr>
                      <m:t>=</m:t>
                    </m:r>
                    <m:r>
                      <a:rPr lang="en-GB" sz="1900" b="1" i="1">
                        <a:solidFill>
                          <a:schemeClr val="accent2">
                            <a:lumMod val="50000"/>
                          </a:schemeClr>
                        </a:solidFill>
                        <a:latin typeface="Cambria Math" panose="02040503050406030204" pitchFamily="18" charset="0"/>
                      </a:rPr>
                      <m:t>𝐅</m:t>
                    </m:r>
                    <m:r>
                      <a:rPr lang="en-GB" sz="1900" b="1">
                        <a:solidFill>
                          <a:schemeClr val="accent2">
                            <a:lumMod val="50000"/>
                          </a:schemeClr>
                        </a:solidFill>
                        <a:latin typeface="Cambria Math" panose="02040503050406030204" pitchFamily="18" charset="0"/>
                      </a:rPr>
                      <m:t>( </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𝝋</m:t>
                        </m:r>
                      </m:e>
                      <m:sub>
                        <m:r>
                          <a:rPr lang="en-GB" sz="1900" b="1" i="1">
                            <a:solidFill>
                              <a:schemeClr val="accent2">
                                <a:lumMod val="50000"/>
                              </a:schemeClr>
                            </a:solidFill>
                            <a:latin typeface="Cambria Math" panose="02040503050406030204" pitchFamily="18" charset="0"/>
                          </a:rPr>
                          <m:t>𝟏</m:t>
                        </m:r>
                      </m:sub>
                    </m:sSub>
                    <m:d>
                      <m:dPr>
                        <m:ctrlPr>
                          <a:rPr lang="en-GB" sz="1900" b="1" i="1">
                            <a:solidFill>
                              <a:schemeClr val="accent2">
                                <a:lumMod val="50000"/>
                              </a:schemeClr>
                            </a:solidFill>
                            <a:latin typeface="Cambria Math" panose="02040503050406030204" pitchFamily="18" charset="0"/>
                          </a:rPr>
                        </m:ctrlPr>
                      </m:dPr>
                      <m:e>
                        <m:r>
                          <a:rPr lang="en-GB" sz="1900" b="1" i="1">
                            <a:solidFill>
                              <a:schemeClr val="accent2">
                                <a:lumMod val="50000"/>
                              </a:schemeClr>
                            </a:solidFill>
                            <a:latin typeface="Cambria Math" panose="02040503050406030204" pitchFamily="18" charset="0"/>
                          </a:rPr>
                          <m:t>𝐦𝐚𝐥𝐞</m:t>
                        </m:r>
                        <m:r>
                          <a:rPr lang="en-GB" sz="1900" b="1">
                            <a:solidFill>
                              <a:schemeClr val="accent2">
                                <a:lumMod val="50000"/>
                              </a:schemeClr>
                            </a:solidFill>
                            <a:latin typeface="Cambria Math" panose="02040503050406030204" pitchFamily="18" charset="0"/>
                          </a:rPr>
                          <m:t> </m:t>
                        </m:r>
                        <m:r>
                          <a:rPr lang="en-GB" sz="1900" b="1" i="1">
                            <a:solidFill>
                              <a:schemeClr val="accent2">
                                <a:lumMod val="50000"/>
                              </a:schemeClr>
                            </a:solidFill>
                            <a:latin typeface="Cambria Math" panose="02040503050406030204" pitchFamily="18" charset="0"/>
                          </a:rPr>
                          <m:t>𝐭𝐨</m:t>
                        </m:r>
                        <m:r>
                          <a:rPr lang="en-GB" sz="1900" b="1">
                            <a:solidFill>
                              <a:schemeClr val="accent2">
                                <a:lumMod val="50000"/>
                              </a:schemeClr>
                            </a:solidFill>
                            <a:latin typeface="Cambria Math" panose="02040503050406030204" pitchFamily="18" charset="0"/>
                          </a:rPr>
                          <m:t> </m:t>
                        </m:r>
                        <m:r>
                          <a:rPr lang="en-GB" sz="1900" b="1" i="1">
                            <a:solidFill>
                              <a:schemeClr val="accent2">
                                <a:lumMod val="50000"/>
                              </a:schemeClr>
                            </a:solidFill>
                            <a:latin typeface="Cambria Math" panose="02040503050406030204" pitchFamily="18" charset="0"/>
                          </a:rPr>
                          <m:t>𝒇𝒆𝒎𝒂𝒍𝒆</m:t>
                        </m:r>
                      </m:e>
                    </m:d>
                    <m:r>
                      <a:rPr lang="en-GB" sz="1900" b="1">
                        <a:solidFill>
                          <a:schemeClr val="accent2">
                            <a:lumMod val="50000"/>
                          </a:schemeClr>
                        </a:solidFill>
                        <a:latin typeface="Cambria Math" panose="02040503050406030204" pitchFamily="18" charset="0"/>
                      </a:rPr>
                      <m:t>+ </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𝝋</m:t>
                        </m:r>
                      </m:e>
                      <m:sub>
                        <m:r>
                          <a:rPr lang="en-GB" sz="1900" b="1" i="1">
                            <a:solidFill>
                              <a:schemeClr val="accent2">
                                <a:lumMod val="50000"/>
                              </a:schemeClr>
                            </a:solidFill>
                            <a:latin typeface="Cambria Math" panose="02040503050406030204" pitchFamily="18" charset="0"/>
                          </a:rPr>
                          <m:t>𝟐</m:t>
                        </m:r>
                      </m:sub>
                    </m:sSub>
                    <m:r>
                      <a:rPr lang="en-GB" sz="1900" b="1">
                        <a:solidFill>
                          <a:schemeClr val="accent2">
                            <a:lumMod val="50000"/>
                          </a:schemeClr>
                        </a:solidFill>
                        <a:latin typeface="Cambria Math" panose="02040503050406030204" pitchFamily="18" charset="0"/>
                      </a:rPr>
                      <m:t>(</m:t>
                    </m:r>
                    <m:r>
                      <a:rPr lang="en-GB" sz="1900" b="1" i="1">
                        <a:solidFill>
                          <a:schemeClr val="accent2">
                            <a:lumMod val="50000"/>
                          </a:schemeClr>
                        </a:solidFill>
                        <a:latin typeface="Cambria Math" panose="02040503050406030204" pitchFamily="18" charset="0"/>
                      </a:rPr>
                      <m:t>𝐟𝐞𝐦𝐚𝐥𝐞</m:t>
                    </m:r>
                    <m:r>
                      <a:rPr lang="en-GB" sz="1900" b="1">
                        <a:solidFill>
                          <a:schemeClr val="accent2">
                            <a:lumMod val="50000"/>
                          </a:schemeClr>
                        </a:solidFill>
                        <a:latin typeface="Cambria Math" panose="02040503050406030204" pitchFamily="18" charset="0"/>
                      </a:rPr>
                      <m:t> </m:t>
                    </m:r>
                    <m:r>
                      <a:rPr lang="en-GB" sz="1900" b="1" i="1">
                        <a:solidFill>
                          <a:schemeClr val="accent2">
                            <a:lumMod val="50000"/>
                          </a:schemeClr>
                        </a:solidFill>
                        <a:latin typeface="Cambria Math" panose="02040503050406030204" pitchFamily="18" charset="0"/>
                      </a:rPr>
                      <m:t>𝐭𝐨</m:t>
                    </m:r>
                    <m:r>
                      <a:rPr lang="en-GB" sz="1900" b="1">
                        <a:solidFill>
                          <a:schemeClr val="accent2">
                            <a:lumMod val="50000"/>
                          </a:schemeClr>
                        </a:solidFill>
                        <a:latin typeface="Cambria Math" panose="02040503050406030204" pitchFamily="18" charset="0"/>
                      </a:rPr>
                      <m:t> </m:t>
                    </m:r>
                    <m:r>
                      <a:rPr lang="en-GB" sz="1900" b="1" i="1">
                        <a:solidFill>
                          <a:schemeClr val="accent2">
                            <a:lumMod val="50000"/>
                          </a:schemeClr>
                        </a:solidFill>
                        <a:latin typeface="Cambria Math" panose="02040503050406030204" pitchFamily="18" charset="0"/>
                      </a:rPr>
                      <m:t>𝐦𝐚𝐥𝐞</m:t>
                    </m:r>
                    <m:r>
                      <a:rPr lang="en-GB" sz="1900" b="1">
                        <a:solidFill>
                          <a:schemeClr val="accent2">
                            <a:lumMod val="50000"/>
                          </a:schemeClr>
                        </a:solidFill>
                        <a:latin typeface="Cambria Math" panose="02040503050406030204" pitchFamily="18" charset="0"/>
                      </a:rPr>
                      <m:t>)+</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𝜷</m:t>
                        </m:r>
                        <m:r>
                          <a:rPr lang="en-GB" sz="1900" b="1" i="1">
                            <a:solidFill>
                              <a:schemeClr val="accent2">
                                <a:lumMod val="50000"/>
                              </a:schemeClr>
                            </a:solidFill>
                            <a:latin typeface="Cambria Math" panose="02040503050406030204" pitchFamily="18" charset="0"/>
                          </a:rPr>
                          <m:t>𝑿</m:t>
                        </m:r>
                      </m:e>
                      <m:sub>
                        <m:r>
                          <a:rPr lang="en-GB" sz="1900" b="1" i="1">
                            <a:solidFill>
                              <a:schemeClr val="accent2">
                                <a:lumMod val="50000"/>
                              </a:schemeClr>
                            </a:solidFill>
                            <a:latin typeface="Cambria Math" panose="02040503050406030204" pitchFamily="18" charset="0"/>
                          </a:rPr>
                          <m:t>𝒊𝒕</m:t>
                        </m:r>
                      </m:sub>
                    </m:sSub>
                    <m:r>
                      <a:rPr lang="en-GB" sz="1900" b="1">
                        <a:solidFill>
                          <a:schemeClr val="accent2">
                            <a:lumMod val="50000"/>
                          </a:schemeClr>
                        </a:solidFill>
                        <a:latin typeface="Cambria Math" panose="02040503050406030204" pitchFamily="18" charset="0"/>
                      </a:rPr>
                      <m:t>+</m:t>
                    </m:r>
                    <m:r>
                      <a:rPr lang="it-IT" sz="1900" b="1" i="0" smtClean="0">
                        <a:solidFill>
                          <a:schemeClr val="accent2">
                            <a:lumMod val="50000"/>
                          </a:schemeClr>
                        </a:solidFill>
                        <a:latin typeface="Cambria Math" panose="02040503050406030204" pitchFamily="18" charset="0"/>
                      </a:rPr>
                      <m:t>                          </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𝜸</m:t>
                        </m:r>
                        <m:r>
                          <a:rPr lang="en-GB" sz="1900" b="1" i="1">
                            <a:solidFill>
                              <a:schemeClr val="accent2">
                                <a:lumMod val="50000"/>
                              </a:schemeClr>
                            </a:solidFill>
                            <a:latin typeface="Cambria Math" panose="02040503050406030204" pitchFamily="18" charset="0"/>
                          </a:rPr>
                          <m:t>𝑸</m:t>
                        </m:r>
                      </m:e>
                      <m:sub>
                        <m:r>
                          <a:rPr lang="en-GB" sz="1900" b="1" i="1">
                            <a:solidFill>
                              <a:schemeClr val="accent2">
                                <a:lumMod val="50000"/>
                              </a:schemeClr>
                            </a:solidFill>
                            <a:latin typeface="Cambria Math" panose="02040503050406030204" pitchFamily="18" charset="0"/>
                          </a:rPr>
                          <m:t>𝒊𝒕</m:t>
                        </m:r>
                      </m:sub>
                    </m:sSub>
                    <m:r>
                      <a:rPr lang="en-GB" sz="1900" b="1">
                        <a:solidFill>
                          <a:schemeClr val="accent2">
                            <a:lumMod val="50000"/>
                          </a:schemeClr>
                        </a:solidFill>
                        <a:latin typeface="Cambria Math" panose="02040503050406030204" pitchFamily="18" charset="0"/>
                      </a:rPr>
                      <m:t>+</m:t>
                    </m:r>
                    <m:r>
                      <a:rPr lang="en-GB" sz="1900" b="1" i="1">
                        <a:solidFill>
                          <a:schemeClr val="accent2">
                            <a:lumMod val="50000"/>
                          </a:schemeClr>
                        </a:solidFill>
                        <a:latin typeface="Cambria Math" panose="02040503050406030204" pitchFamily="18" charset="0"/>
                      </a:rPr>
                      <m:t>𝛙</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𝑲</m:t>
                        </m:r>
                      </m:e>
                      <m:sub>
                        <m:r>
                          <a:rPr lang="en-GB" sz="1900" b="1" i="1">
                            <a:solidFill>
                              <a:schemeClr val="accent2">
                                <a:lumMod val="50000"/>
                              </a:schemeClr>
                            </a:solidFill>
                            <a:latin typeface="Cambria Math" panose="02040503050406030204" pitchFamily="18" charset="0"/>
                          </a:rPr>
                          <m:t>𝒊𝒕</m:t>
                        </m:r>
                      </m:sub>
                    </m:sSub>
                    <m:r>
                      <a:rPr lang="en-GB" sz="1900" b="1">
                        <a:solidFill>
                          <a:schemeClr val="accent2">
                            <a:lumMod val="50000"/>
                          </a:schemeClr>
                        </a:solidFill>
                        <a:latin typeface="Cambria Math" panose="02040503050406030204" pitchFamily="18" charset="0"/>
                      </a:rPr>
                      <m:t>+</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𝜹</m:t>
                        </m:r>
                        <m:r>
                          <a:rPr lang="en-GB" sz="1900" b="1" i="1">
                            <a:solidFill>
                              <a:schemeClr val="accent2">
                                <a:lumMod val="50000"/>
                              </a:schemeClr>
                            </a:solidFill>
                            <a:latin typeface="Cambria Math" panose="02040503050406030204" pitchFamily="18" charset="0"/>
                          </a:rPr>
                          <m:t>𝒁</m:t>
                        </m:r>
                      </m:e>
                      <m:sub>
                        <m:r>
                          <a:rPr lang="en-GB" sz="1900" b="1" i="1">
                            <a:solidFill>
                              <a:schemeClr val="accent2">
                                <a:lumMod val="50000"/>
                              </a:schemeClr>
                            </a:solidFill>
                            <a:latin typeface="Cambria Math" panose="02040503050406030204" pitchFamily="18" charset="0"/>
                          </a:rPr>
                          <m:t>𝒋𝒕</m:t>
                        </m:r>
                      </m:sub>
                    </m:sSub>
                    <m:r>
                      <a:rPr lang="en-GB" sz="1900" b="1">
                        <a:solidFill>
                          <a:schemeClr val="accent2">
                            <a:lumMod val="50000"/>
                          </a:schemeClr>
                        </a:solidFill>
                        <a:latin typeface="Cambria Math" panose="02040503050406030204" pitchFamily="18" charset="0"/>
                      </a:rPr>
                      <m:t>+</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𝜽</m:t>
                        </m:r>
                        <m:r>
                          <a:rPr lang="en-GB" sz="1900" b="1" i="1">
                            <a:solidFill>
                              <a:schemeClr val="accent2">
                                <a:lumMod val="50000"/>
                              </a:schemeClr>
                            </a:solidFill>
                            <a:latin typeface="Cambria Math" panose="02040503050406030204" pitchFamily="18" charset="0"/>
                          </a:rPr>
                          <m:t>𝑩</m:t>
                        </m:r>
                      </m:e>
                      <m:sub>
                        <m:r>
                          <a:rPr lang="en-GB" sz="1900" b="1" i="1">
                            <a:solidFill>
                              <a:schemeClr val="accent2">
                                <a:lumMod val="50000"/>
                              </a:schemeClr>
                            </a:solidFill>
                            <a:latin typeface="Cambria Math" panose="02040503050406030204" pitchFamily="18" charset="0"/>
                          </a:rPr>
                          <m:t>𝒋𝒕</m:t>
                        </m:r>
                      </m:sub>
                    </m:sSub>
                    <m:r>
                      <a:rPr lang="en-GB" sz="1900" b="1">
                        <a:solidFill>
                          <a:schemeClr val="accent2">
                            <a:lumMod val="50000"/>
                          </a:schemeClr>
                        </a:solidFill>
                        <a:latin typeface="Cambria Math" panose="02040503050406030204" pitchFamily="18" charset="0"/>
                      </a:rPr>
                      <m:t>+</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𝝑</m:t>
                        </m:r>
                        <m:r>
                          <a:rPr lang="en-GB" sz="1900" b="1" i="1">
                            <a:solidFill>
                              <a:schemeClr val="accent2">
                                <a:lumMod val="50000"/>
                              </a:schemeClr>
                            </a:solidFill>
                            <a:latin typeface="Cambria Math" panose="02040503050406030204" pitchFamily="18" charset="0"/>
                          </a:rPr>
                          <m:t>𝑪</m:t>
                        </m:r>
                      </m:e>
                      <m:sub>
                        <m:r>
                          <a:rPr lang="en-GB" sz="1900" b="1" i="1">
                            <a:solidFill>
                              <a:schemeClr val="accent2">
                                <a:lumMod val="50000"/>
                              </a:schemeClr>
                            </a:solidFill>
                            <a:latin typeface="Cambria Math" panose="02040503050406030204" pitchFamily="18" charset="0"/>
                          </a:rPr>
                          <m:t>𝒋</m:t>
                        </m:r>
                      </m:sub>
                    </m:sSub>
                    <m:r>
                      <a:rPr lang="en-GB" sz="1900" b="1">
                        <a:solidFill>
                          <a:schemeClr val="accent2">
                            <a:lumMod val="50000"/>
                          </a:schemeClr>
                        </a:solidFill>
                        <a:latin typeface="Cambria Math" panose="02040503050406030204" pitchFamily="18" charset="0"/>
                      </a:rPr>
                      <m:t>+</m:t>
                    </m:r>
                    <m:sSub>
                      <m:sSubPr>
                        <m:ctrlPr>
                          <a:rPr lang="en-GB" sz="1900" b="1" i="1">
                            <a:solidFill>
                              <a:schemeClr val="accent2">
                                <a:lumMod val="50000"/>
                              </a:schemeClr>
                            </a:solidFill>
                            <a:latin typeface="Cambria Math" panose="02040503050406030204" pitchFamily="18" charset="0"/>
                          </a:rPr>
                        </m:ctrlPr>
                      </m:sSubPr>
                      <m:e>
                        <m:r>
                          <a:rPr lang="en-GB" sz="1900" b="1" i="1">
                            <a:solidFill>
                              <a:schemeClr val="accent2">
                                <a:lumMod val="50000"/>
                              </a:schemeClr>
                            </a:solidFill>
                            <a:latin typeface="Cambria Math" panose="02040503050406030204" pitchFamily="18" charset="0"/>
                          </a:rPr>
                          <m:t>𝝁</m:t>
                        </m:r>
                        <m:r>
                          <a:rPr lang="en-GB" sz="1900" b="1" i="1">
                            <a:solidFill>
                              <a:schemeClr val="accent2">
                                <a:lumMod val="50000"/>
                              </a:schemeClr>
                            </a:solidFill>
                            <a:latin typeface="Cambria Math" panose="02040503050406030204" pitchFamily="18" charset="0"/>
                          </a:rPr>
                          <m:t>𝑻</m:t>
                        </m:r>
                      </m:e>
                      <m:sub>
                        <m:r>
                          <a:rPr lang="en-GB" sz="1900" b="1" i="1">
                            <a:solidFill>
                              <a:schemeClr val="accent2">
                                <a:lumMod val="50000"/>
                              </a:schemeClr>
                            </a:solidFill>
                            <a:latin typeface="Cambria Math" panose="02040503050406030204" pitchFamily="18" charset="0"/>
                          </a:rPr>
                          <m:t>𝒕</m:t>
                        </m:r>
                      </m:sub>
                    </m:sSub>
                    <m:r>
                      <a:rPr lang="en-GB" sz="1900" b="1">
                        <a:solidFill>
                          <a:schemeClr val="accent2">
                            <a:lumMod val="50000"/>
                          </a:schemeClr>
                        </a:solidFill>
                        <a:latin typeface="Cambria Math" panose="02040503050406030204" pitchFamily="18" charset="0"/>
                      </a:rPr>
                      <m:t>)</m:t>
                    </m:r>
                  </m:oMath>
                </a14:m>
                <a:r>
                  <a:rPr lang="en-GB" sz="1900" b="1" dirty="0" smtClean="0">
                    <a:solidFill>
                      <a:schemeClr val="accent2">
                        <a:lumMod val="50000"/>
                      </a:schemeClr>
                    </a:solidFill>
                    <a:latin typeface="+mj-lt"/>
                  </a:rPr>
                  <a:t>             	 (</a:t>
                </a:r>
                <a:r>
                  <a:rPr lang="en-GB" sz="1900" b="1" dirty="0">
                    <a:solidFill>
                      <a:schemeClr val="accent2">
                        <a:lumMod val="50000"/>
                      </a:schemeClr>
                    </a:solidFill>
                    <a:latin typeface="+mj-lt"/>
                  </a:rPr>
                  <a:t>2</a:t>
                </a:r>
                <a:r>
                  <a:rPr lang="en-GB" sz="1900" b="1" dirty="0" smtClean="0">
                    <a:solidFill>
                      <a:schemeClr val="accent2">
                        <a:lumMod val="50000"/>
                      </a:schemeClr>
                    </a:solidFill>
                    <a:latin typeface="+mj-lt"/>
                  </a:rPr>
                  <a:t>)</a:t>
                </a:r>
              </a:p>
              <a:p>
                <a:pPr marL="82550" lvl="1" indent="0" algn="just" eaLnBrk="1" hangingPunct="1">
                  <a:lnSpc>
                    <a:spcPct val="150000"/>
                  </a:lnSpc>
                  <a:spcBef>
                    <a:spcPts val="600"/>
                  </a:spcBef>
                  <a:buSzPct val="80000"/>
                  <a:buNone/>
                  <a:defRPr/>
                </a:pPr>
                <a:endParaRPr lang="en-GB" sz="1900" dirty="0" smtClean="0">
                  <a:solidFill>
                    <a:schemeClr val="accent2">
                      <a:lumMod val="50000"/>
                    </a:schemeClr>
                  </a:solidFill>
                  <a:latin typeface="+mj-lt"/>
                </a:endParaRPr>
              </a:p>
              <a:p>
                <a:pPr marL="82550" lvl="1" indent="0" algn="just" eaLnBrk="1" hangingPunct="1">
                  <a:lnSpc>
                    <a:spcPct val="150000"/>
                  </a:lnSpc>
                  <a:spcBef>
                    <a:spcPts val="600"/>
                  </a:spcBef>
                  <a:buSzPct val="80000"/>
                  <a:buNone/>
                  <a:defRPr/>
                </a:pPr>
                <a:r>
                  <a:rPr lang="en-GB" sz="1900" dirty="0" smtClean="0">
                    <a:solidFill>
                      <a:schemeClr val="accent2">
                        <a:lumMod val="50000"/>
                      </a:schemeClr>
                    </a:solidFill>
                    <a:latin typeface="+mj-lt"/>
                  </a:rPr>
                  <a:t>The </a:t>
                </a:r>
                <a:r>
                  <a:rPr lang="en-GB" sz="1900" dirty="0">
                    <a:solidFill>
                      <a:schemeClr val="accent2">
                        <a:lumMod val="50000"/>
                      </a:schemeClr>
                    </a:solidFill>
                    <a:latin typeface="+mj-lt"/>
                  </a:rPr>
                  <a:t>variables in this specification are all </a:t>
                </a:r>
                <a:r>
                  <a:rPr lang="en-GB" sz="1900" dirty="0" smtClean="0">
                    <a:solidFill>
                      <a:schemeClr val="accent2">
                        <a:lumMod val="50000"/>
                      </a:schemeClr>
                    </a:solidFill>
                    <a:latin typeface="+mj-lt"/>
                  </a:rPr>
                  <a:t>first-differenced</a:t>
                </a:r>
                <a:r>
                  <a:rPr lang="en-GB" sz="1900" dirty="0">
                    <a:solidFill>
                      <a:schemeClr val="accent2">
                        <a:lumMod val="50000"/>
                      </a:schemeClr>
                    </a:solidFill>
                    <a:latin typeface="+mj-lt"/>
                  </a:rPr>
                  <a:t>. </a:t>
                </a:r>
                <a:endParaRPr lang="en-GB" sz="1900" dirty="0" smtClean="0">
                  <a:solidFill>
                    <a:schemeClr val="accent2">
                      <a:lumMod val="50000"/>
                    </a:schemeClr>
                  </a:solidFill>
                  <a:latin typeface="+mj-lt"/>
                </a:endParaRPr>
              </a:p>
              <a:p>
                <a:pPr marL="82550" lvl="1" indent="0" algn="just" eaLnBrk="1" hangingPunct="1">
                  <a:lnSpc>
                    <a:spcPct val="150000"/>
                  </a:lnSpc>
                  <a:spcBef>
                    <a:spcPts val="600"/>
                  </a:spcBef>
                  <a:buSzPct val="80000"/>
                  <a:buNone/>
                  <a:defRPr/>
                </a:pPr>
                <a:r>
                  <a:rPr lang="en-GB" sz="1900" dirty="0" smtClean="0">
                    <a:solidFill>
                      <a:schemeClr val="accent2">
                        <a:lumMod val="50000"/>
                      </a:schemeClr>
                    </a:solidFill>
                    <a:latin typeface="+mj-lt"/>
                  </a:rPr>
                  <a:t>Notably</a:t>
                </a:r>
                <a:r>
                  <a:rPr lang="en-GB" sz="1900" dirty="0">
                    <a:solidFill>
                      <a:schemeClr val="accent2">
                        <a:lumMod val="50000"/>
                      </a:schemeClr>
                    </a:solidFill>
                    <a:latin typeface="+mj-lt"/>
                  </a:rPr>
                  <a:t>, when employing this first-differenced model, all firm-fixed effects are effectively washed away in the first-differencing, which makes our estimates very robust – indeed the model is conceptually similar to a FE panel model.</a:t>
                </a:r>
                <a:endParaRPr lang="en-GB" sz="1900" dirty="0" smtClean="0">
                  <a:solidFill>
                    <a:schemeClr val="accent2">
                      <a:lumMod val="50000"/>
                    </a:schemeClr>
                  </a:solidFill>
                  <a:latin typeface="+mj-lt"/>
                </a:endParaRPr>
              </a:p>
              <a:p>
                <a:pPr marL="82550" lvl="1" indent="0" algn="just" eaLnBrk="1" hangingPunct="1">
                  <a:lnSpc>
                    <a:spcPct val="150000"/>
                  </a:lnSpc>
                  <a:spcBef>
                    <a:spcPts val="600"/>
                  </a:spcBef>
                  <a:buSzPct val="80000"/>
                  <a:buNone/>
                  <a:defRPr/>
                </a:pPr>
                <a:endParaRPr lang="it-IT" sz="1900" dirty="0">
                  <a:solidFill>
                    <a:schemeClr val="accent2">
                      <a:lumMod val="50000"/>
                    </a:schemeClr>
                  </a:solidFill>
                  <a:latin typeface="+mj-lt"/>
                </a:endParaRPr>
              </a:p>
              <a:p>
                <a:pPr marL="82550" lvl="1" indent="0" algn="just" eaLnBrk="1" hangingPunct="1">
                  <a:lnSpc>
                    <a:spcPct val="150000"/>
                  </a:lnSpc>
                  <a:spcBef>
                    <a:spcPts val="600"/>
                  </a:spcBef>
                  <a:buSzPct val="80000"/>
                  <a:buNone/>
                  <a:defRPr/>
                </a:pPr>
                <a:endParaRPr lang="en-GB" sz="1900" dirty="0">
                  <a:solidFill>
                    <a:schemeClr val="accent2">
                      <a:lumMod val="50000"/>
                    </a:schemeClr>
                  </a:solidFill>
                  <a:latin typeface="+mj-lt"/>
                </a:endParaRPr>
              </a:p>
              <a:p>
                <a:pPr marL="82550" lvl="1" indent="0" algn="just" eaLnBrk="1" hangingPunct="1">
                  <a:lnSpc>
                    <a:spcPct val="150000"/>
                  </a:lnSpc>
                  <a:spcBef>
                    <a:spcPts val="600"/>
                  </a:spcBef>
                  <a:buSzPct val="80000"/>
                  <a:buFont typeface="Verdana" panose="020B0604030504040204" pitchFamily="34" charset="0"/>
                  <a:buNone/>
                  <a:defRPr/>
                </a:pPr>
                <a:endParaRPr lang="it-IT" sz="1900" b="1" dirty="0">
                  <a:solidFill>
                    <a:schemeClr val="accent2">
                      <a:lumMod val="50000"/>
                    </a:schemeClr>
                  </a:solidFill>
                  <a:latin typeface="+mj-lt"/>
                </a:endParaRPr>
              </a:p>
            </p:txBody>
          </p:sp>
        </mc:Choice>
        <mc:Fallback xmlns="">
          <p:sp>
            <p:nvSpPr>
              <p:cNvPr id="6" name="Segnaposto contenuto 2"/>
              <p:cNvSpPr txBox="1">
                <a:spLocks noRot="1" noChangeAspect="1" noMove="1" noResize="1" noEditPoints="1" noAdjustHandles="1" noChangeArrowheads="1" noChangeShapeType="1" noTextEdit="1"/>
              </p:cNvSpPr>
              <p:nvPr/>
            </p:nvSpPr>
            <p:spPr bwMode="auto">
              <a:xfrm>
                <a:off x="971600" y="980728"/>
                <a:ext cx="7962850" cy="5324822"/>
              </a:xfrm>
              <a:prstGeom prst="rect">
                <a:avLst/>
              </a:prstGeom>
              <a:blipFill rotWithShape="0">
                <a:blip r:embed="rId3"/>
                <a:stretch>
                  <a:fillRect r="-689"/>
                </a:stretch>
              </a:blip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GB">
                    <a:noFill/>
                  </a:rPr>
                  <a:t> </a:t>
                </a:r>
              </a:p>
            </p:txBody>
          </p:sp>
        </mc:Fallback>
      </mc:AlternateContent>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9551310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a 2"/>
          <p:cNvGraphicFramePr>
            <a:graphicFrameLocks noGrp="1"/>
          </p:cNvGraphicFramePr>
          <p:nvPr>
            <p:extLst>
              <p:ext uri="{D42A27DB-BD31-4B8C-83A1-F6EECF244321}">
                <p14:modId xmlns:p14="http://schemas.microsoft.com/office/powerpoint/2010/main" val="2269799169"/>
              </p:ext>
            </p:extLst>
          </p:nvPr>
        </p:nvGraphicFramePr>
        <p:xfrm>
          <a:off x="1187624" y="764702"/>
          <a:ext cx="7746825" cy="4779020"/>
        </p:xfrm>
        <a:graphic>
          <a:graphicData uri="http://schemas.openxmlformats.org/drawingml/2006/table">
            <a:tbl>
              <a:tblPr firstRow="1" firstCol="1" bandRow="1"/>
              <a:tblGrid>
                <a:gridCol w="2206743"/>
                <a:gridCol w="1108210"/>
                <a:gridCol w="1107242"/>
                <a:gridCol w="1108210"/>
                <a:gridCol w="1108210"/>
                <a:gridCol w="1108210"/>
              </a:tblGrid>
              <a:tr h="139904">
                <a:tc>
                  <a:txBody>
                    <a:bodyPr/>
                    <a:lstStyle/>
                    <a:p>
                      <a:pPr>
                        <a:lnSpc>
                          <a:spcPct val="107000"/>
                        </a:lnSpc>
                        <a:spcAft>
                          <a:spcPts val="0"/>
                        </a:spcAft>
                      </a:pPr>
                      <a:r>
                        <a:rPr lang="en-GB" sz="1400" b="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Variables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Observations</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Mean</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St. Dev.</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p1</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p99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375">
                <a:tc>
                  <a:txBody>
                    <a:bodyPr/>
                    <a:lstStyle/>
                    <a:p>
                      <a:endParaRPr lang="en-GB" sz="1400" dirty="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dirty="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dirty="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r>
              <a:tr h="139904">
                <a:tc>
                  <a:txBody>
                    <a:bodyPr/>
                    <a:lstStyle/>
                    <a:p>
                      <a:pP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Dependent variables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Level of interest rates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2.317</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0.748</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3.000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Level of the cost of financing</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19,774</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2.485</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0.581</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3.000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Gender dummies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Female</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0.110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0.312</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Male-to-Female</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5,915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0.033</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0.179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Female-to-Male</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5,915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0.034</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0.182</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Controls for firm quality</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Leverage up</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0.328</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Leverage down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0.282</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0.450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Profit up</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0.240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0.427</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Profit down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0.501</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0.500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Creditworthiness up</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0.237</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0.426</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Creditworthiness down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0.214</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0.410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226800">
                <a:tc gridSpan="4">
                  <a:txBody>
                    <a:bodyPr/>
                    <a:lstStyle/>
                    <a:p>
                      <a:pP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Controls for the non-price conditions of the bank </a:t>
                      </a:r>
                      <a:r>
                        <a:rPr lang="en-GB" sz="1400" b="1" i="1"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financing</a:t>
                      </a: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pPr algn="r">
                        <a:lnSpc>
                          <a:spcPct val="107000"/>
                        </a:lnSpc>
                        <a:spcAft>
                          <a:spcPts val="0"/>
                        </a:spcAft>
                      </a:pPr>
                      <a:endParaRPr lang="en-GB"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Maturity up</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19,969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0.080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0.271</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Maturity down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19,969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0.095</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0.293</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Collateral up</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19,969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0.366</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0.482</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Collateral down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19,969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0.030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0.170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it-IT"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bl>
          </a:graphicData>
        </a:graphic>
      </p:graphicFrame>
      <p:sp>
        <p:nvSpPr>
          <p:cNvPr id="6" name="Titolo 1"/>
          <p:cNvSpPr txBox="1">
            <a:spLocks/>
          </p:cNvSpPr>
          <p:nvPr/>
        </p:nvSpPr>
        <p:spPr>
          <a:xfrm>
            <a:off x="1043608" y="0"/>
            <a:ext cx="7890842" cy="548680"/>
          </a:xfrm>
          <a:prstGeom prst="rect">
            <a:avLst/>
          </a:prstGeom>
        </p:spPr>
        <p:txBody>
          <a:bodyPr anchor="ctr">
            <a:normAutofit lnSpcReduction="1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dirty="0" smtClean="0">
                <a:solidFill>
                  <a:schemeClr val="accent2">
                    <a:lumMod val="50000"/>
                  </a:schemeClr>
                </a:solidFill>
                <a:effectLst/>
              </a:rPr>
              <a:t>Table 2 – Summary statistics</a:t>
            </a:r>
            <a:endParaRPr lang="en-GB" sz="3200" dirty="0">
              <a:solidFill>
                <a:schemeClr val="accent2">
                  <a:lumMod val="50000"/>
                </a:schemeClr>
              </a:solidFill>
              <a:effectLst/>
              <a:ea typeface="+mn-ea"/>
              <a:cs typeface="+mn-cs"/>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4059286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a 2"/>
          <p:cNvGraphicFramePr>
            <a:graphicFrameLocks noGrp="1"/>
          </p:cNvGraphicFramePr>
          <p:nvPr>
            <p:extLst>
              <p:ext uri="{D42A27DB-BD31-4B8C-83A1-F6EECF244321}">
                <p14:modId xmlns:p14="http://schemas.microsoft.com/office/powerpoint/2010/main" val="3087484470"/>
              </p:ext>
            </p:extLst>
          </p:nvPr>
        </p:nvGraphicFramePr>
        <p:xfrm>
          <a:off x="1043609" y="764702"/>
          <a:ext cx="7890841" cy="5235585"/>
        </p:xfrm>
        <a:graphic>
          <a:graphicData uri="http://schemas.openxmlformats.org/drawingml/2006/table">
            <a:tbl>
              <a:tblPr firstRow="1" firstCol="1" bandRow="1"/>
              <a:tblGrid>
                <a:gridCol w="2350759"/>
                <a:gridCol w="1108210"/>
                <a:gridCol w="1107242"/>
                <a:gridCol w="1108210"/>
                <a:gridCol w="1108210"/>
                <a:gridCol w="1108210"/>
              </a:tblGrid>
              <a:tr h="139904">
                <a:tc>
                  <a:txBody>
                    <a:bodyPr/>
                    <a:lstStyle/>
                    <a:p>
                      <a:pPr>
                        <a:lnSpc>
                          <a:spcPct val="107000"/>
                        </a:lnSpc>
                        <a:spcAft>
                          <a:spcPts val="0"/>
                        </a:spcAft>
                      </a:pPr>
                      <a:r>
                        <a:rPr lang="en-GB" sz="1400" b="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Variables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Observations</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Mean</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St. Dev.</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p1</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b="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p99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375">
                <a:tc>
                  <a:txBody>
                    <a:bodyPr/>
                    <a:lstStyle/>
                    <a:p>
                      <a:endParaRPr lang="en-GB" sz="1400" dirty="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dirty="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GB" sz="1400">
                        <a:solidFill>
                          <a:schemeClr val="tx1"/>
                        </a:solidFill>
                        <a:effectLst/>
                        <a:latin typeface="Cambria" panose="02040503050406030204" pitchFamily="18" charset="0"/>
                      </a:endParaRPr>
                    </a:p>
                  </a:txBody>
                  <a:tcPr marL="32615" marR="32615" marT="0" marB="0" anchor="ctr">
                    <a:lnL>
                      <a:noFill/>
                    </a:lnL>
                    <a:lnR>
                      <a:noFill/>
                    </a:lnR>
                    <a:lnT w="12700" cap="flat" cmpd="sng" algn="ctr">
                      <a:solidFill>
                        <a:srgbClr val="000000"/>
                      </a:solidFill>
                      <a:prstDash val="solid"/>
                      <a:round/>
                      <a:headEnd type="none" w="med" len="med"/>
                      <a:tailEnd type="none" w="med" len="med"/>
                    </a:lnT>
                    <a:lnB>
                      <a:noFill/>
                    </a:lnB>
                  </a:tcPr>
                </a:tc>
              </a:tr>
              <a:tr h="139904">
                <a:tc>
                  <a:txBody>
                    <a:bodyPr/>
                    <a:lstStyle/>
                    <a:p>
                      <a:pP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Additional firm controls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Micro</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0.259</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0.438</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Small</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0.344</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0.475</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Medium</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0.302</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0.459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Very recent</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0.015</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0.120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Recent</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0.060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0.238</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Old</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0.119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0.324</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Construction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0.098</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0.297</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Manufacturing</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0.243</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0.429</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Wholesale/Retail</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0.296</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0.457</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Public support up</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0.049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0.215</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Public support down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0.275</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0.447</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Country level controls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b="1" i="1">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GDP Growth</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-0.212</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2.553</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-8.200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5.050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Inflation</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1.830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1.133</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-0.900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4.900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Unemployment</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12.170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6.494</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4.700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27.400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marL="0" algn="l" rtl="0" eaLnBrk="1" latinLnBrk="0" hangingPunct="1">
                        <a:lnSpc>
                          <a:spcPct val="107000"/>
                        </a:lnSpc>
                        <a:spcAft>
                          <a:spcPts val="0"/>
                        </a:spcAft>
                      </a:pPr>
                      <a:r>
                        <a:rPr kumimoji="0" lang="en-GB" sz="1400" kern="12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Concentration</a:t>
                      </a:r>
                    </a:p>
                    <a:p>
                      <a:pPr marL="0" algn="l" rtl="0" eaLnBrk="1" latinLnBrk="0" hangingPunct="1">
                        <a:lnSpc>
                          <a:spcPct val="107000"/>
                        </a:lnSpc>
                        <a:spcAft>
                          <a:spcPts val="0"/>
                        </a:spcAft>
                      </a:pPr>
                      <a:r>
                        <a:rPr kumimoji="0" lang="en-GB" sz="1400" kern="12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BLS</a:t>
                      </a:r>
                    </a:p>
                    <a:p>
                      <a:pP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Cost </a:t>
                      </a: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of borrowing</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marL="0" algn="r" rtl="0" eaLnBrk="1" latinLnBrk="0" hangingPunct="1">
                        <a:lnSpc>
                          <a:spcPct val="107000"/>
                        </a:lnSpc>
                        <a:spcAft>
                          <a:spcPts val="0"/>
                        </a:spcAft>
                      </a:pPr>
                      <a:r>
                        <a:rPr kumimoji="0" lang="en-GB" sz="1400" kern="12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p>
                    <a:p>
                      <a:pPr marL="0" algn="r" rtl="0" eaLnBrk="1" latinLnBrk="0" hangingPunct="1">
                        <a:lnSpc>
                          <a:spcPct val="107000"/>
                        </a:lnSpc>
                        <a:spcAft>
                          <a:spcPts val="0"/>
                        </a:spcAft>
                      </a:pPr>
                      <a:r>
                        <a:rPr kumimoji="0" lang="en-GB" sz="1400" kern="12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0.076</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9.053</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a:t>
                      </a: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0.100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0.064</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15.288</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0.877</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0.021</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-6.000</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a:t>
                      </a: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2.947</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0.355</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85.000</a:t>
                      </a:r>
                    </a:p>
                    <a:p>
                      <a:pPr algn="r">
                        <a:lnSpc>
                          <a:spcPct val="107000"/>
                        </a:lnSpc>
                        <a:spcAft>
                          <a:spcPts val="0"/>
                        </a:spcAft>
                      </a:pPr>
                      <a:r>
                        <a:rPr lang="en-GB" sz="1400" dirty="0" smtClean="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1.323</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Cooperatives</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23.930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18.501</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0.000</a:t>
                      </a:r>
                      <a:endParaRPr lang="en-GB" sz="14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60.300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a:noFill/>
                    </a:lnB>
                  </a:tcPr>
                </a:tc>
              </a:tr>
              <a:tr h="139904">
                <a:tc>
                  <a:txBody>
                    <a:bodyPr/>
                    <a:lstStyle/>
                    <a:p>
                      <a:pP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NPL ratio</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7.426</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5.940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0.500</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31.899</a:t>
                      </a:r>
                      <a:endParaRPr lang="en-GB" sz="14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32615" marR="32615"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6" name="Titolo 1"/>
          <p:cNvSpPr txBox="1">
            <a:spLocks/>
          </p:cNvSpPr>
          <p:nvPr/>
        </p:nvSpPr>
        <p:spPr>
          <a:xfrm>
            <a:off x="1043608" y="0"/>
            <a:ext cx="7890842" cy="764704"/>
          </a:xfrm>
          <a:prstGeom prst="rect">
            <a:avLst/>
          </a:prstGeom>
        </p:spPr>
        <p:txBody>
          <a:bodyPr anchor="ctr">
            <a:normAutofit/>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dirty="0" smtClean="0">
                <a:solidFill>
                  <a:schemeClr val="accent2">
                    <a:lumMod val="50000"/>
                  </a:schemeClr>
                </a:solidFill>
                <a:effectLst/>
              </a:rPr>
              <a:t>Table 2 – Summary statistics (cont.)</a:t>
            </a:r>
            <a:endParaRPr lang="en-GB" sz="3200" dirty="0">
              <a:solidFill>
                <a:schemeClr val="accent2">
                  <a:lumMod val="50000"/>
                </a:schemeClr>
              </a:solidFill>
              <a:effectLst/>
              <a:ea typeface="+mn-ea"/>
              <a:cs typeface="+mn-cs"/>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6672787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a:t>
            </a:r>
            <a:r>
              <a:rPr lang="it-IT" sz="3200" dirty="0" err="1" smtClean="0">
                <a:solidFill>
                  <a:schemeClr val="accent2">
                    <a:lumMod val="50000"/>
                  </a:schemeClr>
                </a:solidFill>
                <a:effectLst/>
              </a:rPr>
              <a:t>strategy</a:t>
            </a:r>
            <a:r>
              <a:rPr lang="it-IT" sz="3200" dirty="0" smtClean="0">
                <a:solidFill>
                  <a:schemeClr val="accent2">
                    <a:lumMod val="50000"/>
                  </a:schemeClr>
                </a:solidFill>
                <a:effectLst/>
              </a:rPr>
              <a:t> #1</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lnSpcReduction="10000"/>
          </a:bodyPr>
          <a:lstStyle/>
          <a:p>
            <a:pPr marL="82550" indent="0" algn="just" eaLnBrk="1" hangingPunct="1">
              <a:lnSpc>
                <a:spcPct val="140000"/>
              </a:lnSpc>
              <a:buNone/>
              <a:defRPr/>
            </a:pPr>
            <a:r>
              <a:rPr lang="en-US" sz="1900" dirty="0">
                <a:solidFill>
                  <a:schemeClr val="accent2">
                    <a:lumMod val="50000"/>
                  </a:schemeClr>
                </a:solidFill>
              </a:rPr>
              <a:t>W</a:t>
            </a:r>
            <a:r>
              <a:rPr lang="en-US" sz="1900" dirty="0" smtClean="0">
                <a:solidFill>
                  <a:schemeClr val="accent2">
                    <a:lumMod val="50000"/>
                  </a:schemeClr>
                </a:solidFill>
              </a:rPr>
              <a:t>e </a:t>
            </a:r>
            <a:r>
              <a:rPr lang="en-US" sz="1900" dirty="0">
                <a:solidFill>
                  <a:schemeClr val="accent2">
                    <a:lumMod val="50000"/>
                  </a:schemeClr>
                </a:solidFill>
              </a:rPr>
              <a:t>estimate an ordered logit model because:</a:t>
            </a:r>
          </a:p>
          <a:p>
            <a:pPr marL="82550" indent="0" algn="just" eaLnBrk="1" hangingPunct="1">
              <a:lnSpc>
                <a:spcPct val="140000"/>
              </a:lnSpc>
              <a:buNone/>
              <a:defRPr/>
            </a:pPr>
            <a:endParaRPr lang="en-US"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1900" dirty="0">
                <a:solidFill>
                  <a:schemeClr val="accent2">
                    <a:lumMod val="50000"/>
                  </a:schemeClr>
                </a:solidFill>
              </a:rPr>
              <a:t>our dependent variable is qualitative and strictly ordinal: Firms report the cost of bank loans in the previous six months as having “increased”, “remained unchanged”, or “deteriorated”, labeled respectively by 3, 2, </a:t>
            </a:r>
            <a:r>
              <a:rPr lang="en-US" sz="1900" dirty="0" smtClean="0">
                <a:solidFill>
                  <a:schemeClr val="accent2">
                    <a:lumMod val="50000"/>
                  </a:schemeClr>
                </a:solidFill>
              </a:rPr>
              <a:t>1</a:t>
            </a:r>
            <a:r>
              <a:rPr lang="en-US" sz="1900" dirty="0">
                <a:solidFill>
                  <a:schemeClr val="accent2">
                    <a:lumMod val="50000"/>
                  </a:schemeClr>
                </a:solidFill>
              </a:rPr>
              <a:t>. </a:t>
            </a:r>
          </a:p>
          <a:p>
            <a:pPr algn="just" eaLnBrk="1" hangingPunct="1">
              <a:lnSpc>
                <a:spcPct val="140000"/>
              </a:lnSpc>
              <a:buFont typeface="Wingdings" panose="05000000000000000000" pitchFamily="2" charset="2"/>
              <a:buChar char="Ø"/>
              <a:defRPr/>
            </a:pPr>
            <a:endParaRPr lang="en-US"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1900" dirty="0">
                <a:solidFill>
                  <a:schemeClr val="accent2">
                    <a:lumMod val="50000"/>
                  </a:schemeClr>
                </a:solidFill>
              </a:rPr>
              <a:t>T</a:t>
            </a:r>
            <a:r>
              <a:rPr lang="en-US" sz="1900" dirty="0" smtClean="0">
                <a:solidFill>
                  <a:schemeClr val="accent2">
                    <a:lumMod val="50000"/>
                  </a:schemeClr>
                </a:solidFill>
              </a:rPr>
              <a:t>his </a:t>
            </a:r>
            <a:r>
              <a:rPr lang="en-US" sz="1900" dirty="0">
                <a:solidFill>
                  <a:schemeClr val="accent2">
                    <a:lumMod val="50000"/>
                  </a:schemeClr>
                </a:solidFill>
              </a:rPr>
              <a:t>technique allows the use of continuous variables and multiple categorical variables as </a:t>
            </a:r>
            <a:r>
              <a:rPr lang="en-US" sz="1900" dirty="0" err="1" smtClean="0">
                <a:solidFill>
                  <a:schemeClr val="accent2">
                    <a:lumMod val="50000"/>
                  </a:schemeClr>
                </a:solidFill>
              </a:rPr>
              <a:t>regressors</a:t>
            </a:r>
            <a:r>
              <a:rPr lang="en-US" sz="1900" dirty="0" smtClean="0">
                <a:solidFill>
                  <a:schemeClr val="accent2">
                    <a:lumMod val="50000"/>
                  </a:schemeClr>
                </a:solidFill>
              </a:rPr>
              <a:t>.</a:t>
            </a:r>
          </a:p>
          <a:p>
            <a:pPr algn="just" eaLnBrk="1" hangingPunct="1">
              <a:lnSpc>
                <a:spcPct val="140000"/>
              </a:lnSpc>
              <a:buFont typeface="Wingdings" panose="05000000000000000000" pitchFamily="2" charset="2"/>
              <a:buChar char="Ø"/>
              <a:defRPr/>
            </a:pPr>
            <a:endParaRPr lang="en-US" sz="1900" dirty="0" smtClean="0">
              <a:solidFill>
                <a:schemeClr val="accent2">
                  <a:lumMod val="50000"/>
                </a:schemeClr>
              </a:solidFill>
            </a:endParaRPr>
          </a:p>
          <a:p>
            <a:pPr marL="82550" indent="0" algn="just" eaLnBrk="1" hangingPunct="1">
              <a:lnSpc>
                <a:spcPct val="140000"/>
              </a:lnSpc>
              <a:buNone/>
              <a:defRPr/>
            </a:pPr>
            <a:r>
              <a:rPr lang="en-GB" sz="1900" dirty="0">
                <a:solidFill>
                  <a:schemeClr val="accent2">
                    <a:lumMod val="50000"/>
                  </a:schemeClr>
                </a:solidFill>
              </a:rPr>
              <a:t>We employ a pooled cross section analysis. All regressions  include time and country dummies. </a:t>
            </a:r>
            <a:r>
              <a:rPr lang="en-GB" sz="1900" dirty="0" err="1">
                <a:solidFill>
                  <a:schemeClr val="accent2">
                    <a:lumMod val="50000"/>
                  </a:schemeClr>
                </a:solidFill>
              </a:rPr>
              <a:t>Heteroskedasticity</a:t>
            </a:r>
            <a:r>
              <a:rPr lang="en-GB" sz="1900" dirty="0">
                <a:solidFill>
                  <a:schemeClr val="accent2">
                    <a:lumMod val="50000"/>
                  </a:schemeClr>
                </a:solidFill>
              </a:rPr>
              <a:t>-robust standard errors, clustered at the country level, appear in parentheses.</a:t>
            </a:r>
          </a:p>
          <a:p>
            <a:pPr algn="just" eaLnBrk="1" hangingPunct="1">
              <a:lnSpc>
                <a:spcPct val="140000"/>
              </a:lnSpc>
              <a:buFont typeface="Wingdings" panose="05000000000000000000" pitchFamily="2" charset="2"/>
              <a:buChar char="Ø"/>
              <a:defRPr/>
            </a:pP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5706175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a:t>
            </a:r>
            <a:r>
              <a:rPr lang="it-IT" sz="3200" dirty="0" err="1">
                <a:solidFill>
                  <a:schemeClr val="accent2">
                    <a:lumMod val="50000"/>
                  </a:schemeClr>
                </a:solidFill>
                <a:effectLst/>
              </a:rPr>
              <a:t>strategy</a:t>
            </a:r>
            <a:r>
              <a:rPr lang="it-IT" sz="3200" dirty="0">
                <a:solidFill>
                  <a:schemeClr val="accent2">
                    <a:lumMod val="50000"/>
                  </a:schemeClr>
                </a:solidFill>
                <a:effectLst/>
              </a:rPr>
              <a:t> #</a:t>
            </a:r>
            <a:r>
              <a:rPr lang="it-IT" sz="3200" dirty="0" smtClean="0">
                <a:solidFill>
                  <a:schemeClr val="accent2">
                    <a:lumMod val="50000"/>
                  </a:schemeClr>
                </a:solidFill>
                <a:effectLst/>
              </a:rPr>
              <a:t>1 -  </a:t>
            </a:r>
            <a:r>
              <a:rPr lang="it-IT" sz="3200" dirty="0" err="1" smtClean="0">
                <a:solidFill>
                  <a:schemeClr val="accent2">
                    <a:lumMod val="50000"/>
                  </a:schemeClr>
                </a:solidFill>
                <a:effectLst/>
              </a:rPr>
              <a:t>causality</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GB" sz="1900" dirty="0" smtClean="0">
                <a:solidFill>
                  <a:schemeClr val="accent2">
                    <a:lumMod val="50000"/>
                  </a:schemeClr>
                </a:solidFill>
              </a:rPr>
              <a:t>As correlation is not causation to handle the issue we adopt two strategies:</a:t>
            </a:r>
          </a:p>
          <a:p>
            <a:pPr marL="82550" indent="0" algn="just" eaLnBrk="1" hangingPunct="1">
              <a:lnSpc>
                <a:spcPct val="140000"/>
              </a:lnSpc>
              <a:buNone/>
              <a:defRPr/>
            </a:pPr>
            <a:r>
              <a:rPr lang="en-GB" sz="1900" dirty="0" smtClean="0">
                <a:solidFill>
                  <a:schemeClr val="accent2">
                    <a:lumMod val="50000"/>
                  </a:schemeClr>
                </a:solidFill>
              </a:rPr>
              <a:t> </a:t>
            </a: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first we include </a:t>
            </a:r>
            <a:r>
              <a:rPr lang="en-GB" sz="1900" dirty="0">
                <a:solidFill>
                  <a:schemeClr val="accent2">
                    <a:lumMod val="50000"/>
                  </a:schemeClr>
                </a:solidFill>
              </a:rPr>
              <a:t>in model (1) an interaction term of the “female” dummy with a variable accounting for the firm performance. </a:t>
            </a:r>
            <a:endParaRPr lang="en-GB" sz="1900" dirty="0" smtClean="0">
              <a:solidFill>
                <a:schemeClr val="accent2">
                  <a:lumMod val="50000"/>
                </a:schemeClr>
              </a:solidFill>
            </a:endParaRPr>
          </a:p>
          <a:p>
            <a:pPr marL="82550" indent="0" algn="just" eaLnBrk="1" hangingPunct="1">
              <a:lnSpc>
                <a:spcPct val="140000"/>
              </a:lnSpc>
              <a:buNone/>
              <a:defRPr/>
            </a:pPr>
            <a:endParaRPr lang="en-GB" sz="1900" dirty="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The </a:t>
            </a:r>
            <a:r>
              <a:rPr lang="en-GB" sz="1900" dirty="0">
                <a:solidFill>
                  <a:schemeClr val="accent2">
                    <a:lumMod val="50000"/>
                  </a:schemeClr>
                </a:solidFill>
              </a:rPr>
              <a:t>idea is to alleviate concerns that the observed variations in the cost of financing are driven by deteriorations in profits (experimented by female-led firms), rather than by the possible discrimination itself. </a:t>
            </a: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727376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71600" y="0"/>
            <a:ext cx="7499350" cy="764704"/>
          </a:xfrm>
        </p:spPr>
        <p:txBody>
          <a:bodyPr>
            <a:normAutofit/>
          </a:bodyPr>
          <a:lstStyle/>
          <a:p>
            <a:pPr eaLnBrk="1" fontAlgn="auto" hangingPunct="1">
              <a:spcAft>
                <a:spcPts val="0"/>
              </a:spcAft>
              <a:defRPr/>
            </a:pPr>
            <a:r>
              <a:rPr lang="en-GB" sz="3200" dirty="0">
                <a:solidFill>
                  <a:schemeClr val="accent2">
                    <a:lumMod val="50000"/>
                  </a:schemeClr>
                </a:solidFill>
                <a:effectLst/>
                <a:ea typeface="+mn-ea"/>
                <a:cs typeface="+mn-cs"/>
              </a:rPr>
              <a:t>Stylized Facts</a:t>
            </a:r>
          </a:p>
        </p:txBody>
      </p:sp>
      <p:sp>
        <p:nvSpPr>
          <p:cNvPr id="3" name="Segnaposto contenuto 2"/>
          <p:cNvSpPr>
            <a:spLocks noGrp="1"/>
          </p:cNvSpPr>
          <p:nvPr>
            <p:ph idx="1"/>
          </p:nvPr>
        </p:nvSpPr>
        <p:spPr>
          <a:xfrm>
            <a:off x="1095531" y="1143000"/>
            <a:ext cx="7499350" cy="5162550"/>
          </a:xfrm>
        </p:spPr>
        <p:txBody>
          <a:bodyPr>
            <a:normAutofit/>
          </a:bodyPr>
          <a:lstStyle/>
          <a:p>
            <a:pPr algn="just" eaLnBrk="1" hangingPunct="1">
              <a:lnSpc>
                <a:spcPct val="150000"/>
              </a:lnSpc>
              <a:buFont typeface="Wingdings" panose="05000000000000000000" pitchFamily="2" charset="2"/>
              <a:buChar char="Ø"/>
              <a:defRPr/>
            </a:pPr>
            <a:r>
              <a:rPr lang="en-GB" sz="2100" dirty="0">
                <a:solidFill>
                  <a:schemeClr val="accent2">
                    <a:lumMod val="50000"/>
                  </a:schemeClr>
                </a:solidFill>
                <a:latin typeface="+mj-lt"/>
              </a:rPr>
              <a:t>SMEs dominate the business landscape in Europe and are the main drivers of employment, growth and innovation (Behr et al., 2013; De </a:t>
            </a:r>
            <a:r>
              <a:rPr lang="en-GB" sz="2100" dirty="0" err="1">
                <a:solidFill>
                  <a:schemeClr val="accent2">
                    <a:lumMod val="50000"/>
                  </a:schemeClr>
                </a:solidFill>
                <a:latin typeface="+mj-lt"/>
              </a:rPr>
              <a:t>Kok</a:t>
            </a:r>
            <a:r>
              <a:rPr lang="en-GB" sz="2100" dirty="0">
                <a:solidFill>
                  <a:schemeClr val="accent2">
                    <a:lumMod val="50000"/>
                  </a:schemeClr>
                </a:solidFill>
                <a:latin typeface="+mj-lt"/>
              </a:rPr>
              <a:t> et al., 2011; Ferreira Filipe et al., 2016; Popov and </a:t>
            </a:r>
            <a:r>
              <a:rPr lang="en-GB" sz="2100" dirty="0" err="1">
                <a:solidFill>
                  <a:schemeClr val="accent2">
                    <a:lumMod val="50000"/>
                  </a:schemeClr>
                </a:solidFill>
                <a:latin typeface="+mj-lt"/>
              </a:rPr>
              <a:t>Udell</a:t>
            </a:r>
            <a:r>
              <a:rPr lang="en-GB" sz="2100" dirty="0">
                <a:solidFill>
                  <a:schemeClr val="accent2">
                    <a:lumMod val="50000"/>
                  </a:schemeClr>
                </a:solidFill>
                <a:latin typeface="+mj-lt"/>
              </a:rPr>
              <a:t>, 2012).</a:t>
            </a:r>
          </a:p>
          <a:p>
            <a:pPr algn="just" eaLnBrk="1" hangingPunct="1">
              <a:lnSpc>
                <a:spcPct val="150000"/>
              </a:lnSpc>
              <a:buFont typeface="Wingdings" panose="05000000000000000000" pitchFamily="2" charset="2"/>
              <a:buChar char="Ø"/>
              <a:defRPr/>
            </a:pPr>
            <a:endParaRPr lang="it-IT" sz="2100" dirty="0">
              <a:solidFill>
                <a:schemeClr val="accent2">
                  <a:lumMod val="50000"/>
                </a:schemeClr>
              </a:solidFill>
              <a:latin typeface="+mj-lt"/>
            </a:endParaRPr>
          </a:p>
          <a:p>
            <a:pPr algn="just" eaLnBrk="1" hangingPunct="1">
              <a:lnSpc>
                <a:spcPct val="150000"/>
              </a:lnSpc>
              <a:buFont typeface="Wingdings" panose="05000000000000000000" pitchFamily="2" charset="2"/>
              <a:buChar char="Ø"/>
              <a:defRPr/>
            </a:pPr>
            <a:r>
              <a:rPr lang="en-GB" sz="2100" dirty="0">
                <a:solidFill>
                  <a:schemeClr val="accent2">
                    <a:lumMod val="50000"/>
                  </a:schemeClr>
                </a:solidFill>
                <a:latin typeface="+mj-lt"/>
              </a:rPr>
              <a:t>SMEs heavily rely on bank credit because they are unable to access equity markets (</a:t>
            </a:r>
            <a:r>
              <a:rPr lang="en-GB" sz="2100" dirty="0" err="1">
                <a:solidFill>
                  <a:schemeClr val="accent2">
                    <a:lumMod val="50000"/>
                  </a:schemeClr>
                </a:solidFill>
                <a:latin typeface="+mj-lt"/>
              </a:rPr>
              <a:t>Ayadi</a:t>
            </a:r>
            <a:r>
              <a:rPr lang="en-GB" sz="2100" dirty="0">
                <a:solidFill>
                  <a:schemeClr val="accent2">
                    <a:lumMod val="50000"/>
                  </a:schemeClr>
                </a:solidFill>
                <a:latin typeface="+mj-lt"/>
              </a:rPr>
              <a:t> and </a:t>
            </a:r>
            <a:r>
              <a:rPr lang="en-GB" sz="2100" dirty="0" err="1">
                <a:solidFill>
                  <a:schemeClr val="accent2">
                    <a:lumMod val="50000"/>
                  </a:schemeClr>
                </a:solidFill>
                <a:latin typeface="+mj-lt"/>
              </a:rPr>
              <a:t>Gadi</a:t>
            </a:r>
            <a:r>
              <a:rPr lang="en-GB" sz="2100" dirty="0">
                <a:solidFill>
                  <a:schemeClr val="accent2">
                    <a:lumMod val="50000"/>
                  </a:schemeClr>
                </a:solidFill>
                <a:latin typeface="+mj-lt"/>
              </a:rPr>
              <a:t>, 2013; </a:t>
            </a:r>
            <a:r>
              <a:rPr lang="en-GB" sz="2100" dirty="0" err="1">
                <a:solidFill>
                  <a:schemeClr val="accent2">
                    <a:lumMod val="50000"/>
                  </a:schemeClr>
                </a:solidFill>
                <a:latin typeface="+mj-lt"/>
              </a:rPr>
              <a:t>Kremp</a:t>
            </a:r>
            <a:r>
              <a:rPr lang="en-GB" sz="2100" dirty="0">
                <a:solidFill>
                  <a:schemeClr val="accent2">
                    <a:lumMod val="50000"/>
                  </a:schemeClr>
                </a:solidFill>
                <a:latin typeface="+mj-lt"/>
              </a:rPr>
              <a:t> and </a:t>
            </a:r>
            <a:r>
              <a:rPr lang="en-GB" sz="2100" dirty="0" err="1">
                <a:solidFill>
                  <a:schemeClr val="accent2">
                    <a:lumMod val="50000"/>
                  </a:schemeClr>
                </a:solidFill>
                <a:latin typeface="+mj-lt"/>
              </a:rPr>
              <a:t>Sevestre</a:t>
            </a:r>
            <a:r>
              <a:rPr lang="en-GB" sz="2100" dirty="0">
                <a:solidFill>
                  <a:schemeClr val="accent2">
                    <a:lumMod val="50000"/>
                  </a:schemeClr>
                </a:solidFill>
                <a:latin typeface="+mj-lt"/>
              </a:rPr>
              <a:t>, 2013; </a:t>
            </a:r>
            <a:r>
              <a:rPr lang="en-GB" sz="2100" dirty="0" err="1">
                <a:solidFill>
                  <a:schemeClr val="accent2">
                    <a:lumMod val="50000"/>
                  </a:schemeClr>
                </a:solidFill>
                <a:latin typeface="+mj-lt"/>
              </a:rPr>
              <a:t>Vermoesen</a:t>
            </a:r>
            <a:r>
              <a:rPr lang="en-GB" sz="2100" dirty="0">
                <a:solidFill>
                  <a:schemeClr val="accent2">
                    <a:lumMod val="50000"/>
                  </a:schemeClr>
                </a:solidFill>
                <a:latin typeface="+mj-lt"/>
              </a:rPr>
              <a:t> et al., 2013).</a:t>
            </a:r>
          </a:p>
          <a:p>
            <a:pPr>
              <a:buFont typeface="Wingdings" panose="05000000000000000000" pitchFamily="2" charset="2"/>
              <a:buChar char="Ø"/>
            </a:pPr>
            <a:endParaRPr lang="en-GB" sz="2100" dirty="0">
              <a:solidFill>
                <a:schemeClr val="accent2">
                  <a:lumMod val="50000"/>
                </a:schemeClr>
              </a:solidFill>
              <a:latin typeface="+mj-lt"/>
            </a:endParaRPr>
          </a:p>
        </p:txBody>
      </p:sp>
      <p:sp>
        <p:nvSpPr>
          <p:cNvPr id="4" name="Segnaposto piè di pagina 3"/>
          <p:cNvSpPr>
            <a:spLocks noGrp="1"/>
          </p:cNvSpPr>
          <p:nvPr>
            <p:ph type="ftr" sz="quarter" idx="11"/>
          </p:nvPr>
        </p:nvSpPr>
        <p:spPr>
          <a:xfrm>
            <a:off x="5580112" y="6305550"/>
            <a:ext cx="3456384"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8178310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492" y="0"/>
            <a:ext cx="7890958" cy="980728"/>
          </a:xfrm>
        </p:spPr>
        <p:txBody>
          <a:bodyPr>
            <a:normAutofit fontScale="90000"/>
          </a:bodyPr>
          <a:lstStyle/>
          <a:p>
            <a:r>
              <a:rPr lang="it-IT" sz="3200" dirty="0" err="1">
                <a:solidFill>
                  <a:schemeClr val="accent2">
                    <a:lumMod val="50000"/>
                  </a:schemeClr>
                </a:solidFill>
                <a:effectLst/>
              </a:rPr>
              <a:t>Empirical</a:t>
            </a:r>
            <a:r>
              <a:rPr lang="it-IT" sz="3200" dirty="0">
                <a:solidFill>
                  <a:schemeClr val="accent2">
                    <a:lumMod val="50000"/>
                  </a:schemeClr>
                </a:solidFill>
                <a:effectLst/>
              </a:rPr>
              <a:t> </a:t>
            </a:r>
            <a:r>
              <a:rPr lang="it-IT" sz="3200" dirty="0" err="1">
                <a:solidFill>
                  <a:schemeClr val="accent2">
                    <a:lumMod val="50000"/>
                  </a:schemeClr>
                </a:solidFill>
                <a:effectLst/>
              </a:rPr>
              <a:t>strategy</a:t>
            </a:r>
            <a:r>
              <a:rPr lang="it-IT" sz="3200" dirty="0">
                <a:solidFill>
                  <a:schemeClr val="accent2">
                    <a:lumMod val="50000"/>
                  </a:schemeClr>
                </a:solidFill>
                <a:effectLst/>
              </a:rPr>
              <a:t> #1 </a:t>
            </a:r>
            <a:r>
              <a:rPr lang="it-IT" sz="3200" dirty="0" smtClean="0">
                <a:solidFill>
                  <a:schemeClr val="accent2">
                    <a:lumMod val="50000"/>
                  </a:schemeClr>
                </a:solidFill>
                <a:effectLst/>
              </a:rPr>
              <a:t>– </a:t>
            </a:r>
            <a:br>
              <a:rPr lang="it-IT" sz="3200" dirty="0" smtClean="0">
                <a:solidFill>
                  <a:schemeClr val="accent2">
                    <a:lumMod val="50000"/>
                  </a:schemeClr>
                </a:solidFill>
                <a:effectLst/>
              </a:rPr>
            </a:br>
            <a:r>
              <a:rPr lang="it-IT" sz="3200" dirty="0" err="1" smtClean="0">
                <a:solidFill>
                  <a:schemeClr val="accent2">
                    <a:lumMod val="50000"/>
                  </a:schemeClr>
                </a:solidFill>
                <a:effectLst/>
              </a:rPr>
              <a:t>causality</a:t>
            </a:r>
            <a:r>
              <a:rPr lang="it-IT" sz="3200" dirty="0" smtClean="0">
                <a:solidFill>
                  <a:schemeClr val="accent2">
                    <a:lumMod val="50000"/>
                  </a:schemeClr>
                </a:solidFill>
                <a:effectLst/>
              </a:rPr>
              <a:t> and </a:t>
            </a:r>
            <a:r>
              <a:rPr lang="en-GB" sz="3200" dirty="0" smtClean="0">
                <a:solidFill>
                  <a:schemeClr val="accent2">
                    <a:lumMod val="50000"/>
                  </a:schemeClr>
                </a:solidFill>
                <a:effectLst/>
              </a:rPr>
              <a:t>endogeneity</a:t>
            </a:r>
            <a:endParaRPr lang="en-GB" sz="3200" dirty="0">
              <a:solidFill>
                <a:schemeClr val="accent2">
                  <a:lumMod val="50000"/>
                </a:schemeClr>
              </a:solidFill>
              <a:effectLst/>
            </a:endParaRPr>
          </a:p>
        </p:txBody>
      </p:sp>
      <p:sp>
        <p:nvSpPr>
          <p:cNvPr id="3" name="Segnaposto contenuto 2"/>
          <p:cNvSpPr>
            <a:spLocks noGrp="1"/>
          </p:cNvSpPr>
          <p:nvPr>
            <p:ph idx="1"/>
          </p:nvPr>
        </p:nvSpPr>
        <p:spPr>
          <a:xfrm>
            <a:off x="1043492" y="1417638"/>
            <a:ext cx="7359623" cy="4887911"/>
          </a:xfrm>
        </p:spPr>
        <p:txBody>
          <a:bodyPr>
            <a:normAutofit fontScale="47500" lnSpcReduction="20000"/>
          </a:bodyPr>
          <a:lstStyle/>
          <a:p>
            <a:pPr marL="82550" indent="0" algn="just" eaLnBrk="1" hangingPunct="1">
              <a:lnSpc>
                <a:spcPct val="160000"/>
              </a:lnSpc>
              <a:buNone/>
              <a:defRPr/>
            </a:pPr>
            <a:r>
              <a:rPr lang="en-US" sz="3300" dirty="0">
                <a:solidFill>
                  <a:schemeClr val="accent2">
                    <a:lumMod val="50000"/>
                  </a:schemeClr>
                </a:solidFill>
              </a:rPr>
              <a:t>Potential endogeneity problem </a:t>
            </a:r>
            <a:r>
              <a:rPr lang="en-US" sz="3300" dirty="0" smtClean="0">
                <a:solidFill>
                  <a:schemeClr val="accent2">
                    <a:lumMod val="50000"/>
                  </a:schemeClr>
                </a:solidFill>
              </a:rPr>
              <a:t>may surround the </a:t>
            </a:r>
            <a:r>
              <a:rPr lang="en-US" sz="3300" dirty="0">
                <a:solidFill>
                  <a:schemeClr val="accent2">
                    <a:lumMod val="50000"/>
                  </a:schemeClr>
                </a:solidFill>
              </a:rPr>
              <a:t>gender of a firm’s </a:t>
            </a:r>
            <a:r>
              <a:rPr lang="en-US" sz="3300" dirty="0" smtClean="0">
                <a:solidFill>
                  <a:schemeClr val="accent2">
                    <a:lumMod val="50000"/>
                  </a:schemeClr>
                </a:solidFill>
              </a:rPr>
              <a:t>leader</a:t>
            </a:r>
          </a:p>
          <a:p>
            <a:pPr marL="82550" indent="0" algn="just" eaLnBrk="1" hangingPunct="1">
              <a:lnSpc>
                <a:spcPct val="160000"/>
              </a:lnSpc>
              <a:buNone/>
              <a:defRPr/>
            </a:pPr>
            <a:endParaRPr lang="en-US" sz="3300" dirty="0">
              <a:solidFill>
                <a:schemeClr val="accent2">
                  <a:lumMod val="50000"/>
                </a:schemeClr>
              </a:solidFill>
            </a:endParaRPr>
          </a:p>
          <a:p>
            <a:pPr marL="82550" lvl="1" indent="0" algn="just" eaLnBrk="1" hangingPunct="1">
              <a:lnSpc>
                <a:spcPct val="160000"/>
              </a:lnSpc>
              <a:spcBef>
                <a:spcPts val="600"/>
              </a:spcBef>
              <a:buSzPct val="80000"/>
              <a:buNone/>
              <a:defRPr/>
            </a:pPr>
            <a:r>
              <a:rPr lang="it-IT" sz="3300" dirty="0" err="1">
                <a:solidFill>
                  <a:schemeClr val="accent2">
                    <a:lumMod val="50000"/>
                  </a:schemeClr>
                </a:solidFill>
              </a:rPr>
              <a:t>W</a:t>
            </a:r>
            <a:r>
              <a:rPr lang="en-US" sz="3300" dirty="0" err="1">
                <a:solidFill>
                  <a:schemeClr val="accent2">
                    <a:lumMod val="50000"/>
                  </a:schemeClr>
                </a:solidFill>
              </a:rPr>
              <a:t>ith</a:t>
            </a:r>
            <a:r>
              <a:rPr lang="en-US" sz="3300" dirty="0">
                <a:solidFill>
                  <a:schemeClr val="accent2">
                    <a:lumMod val="50000"/>
                  </a:schemeClr>
                </a:solidFill>
              </a:rPr>
              <a:t> no attempt to address </a:t>
            </a:r>
            <a:r>
              <a:rPr lang="en-US" sz="3300" dirty="0" err="1">
                <a:solidFill>
                  <a:schemeClr val="accent2">
                    <a:lumMod val="50000"/>
                  </a:schemeClr>
                </a:solidFill>
              </a:rPr>
              <a:t>endogeneity</a:t>
            </a:r>
            <a:r>
              <a:rPr lang="en-US" sz="3300" dirty="0">
                <a:solidFill>
                  <a:schemeClr val="accent2">
                    <a:lumMod val="50000"/>
                  </a:schemeClr>
                </a:solidFill>
              </a:rPr>
              <a:t>, one cannot provide evidence of a causal relation</a:t>
            </a:r>
          </a:p>
          <a:p>
            <a:pPr marL="82550" indent="0" algn="just" eaLnBrk="1" hangingPunct="1">
              <a:lnSpc>
                <a:spcPct val="160000"/>
              </a:lnSpc>
              <a:buNone/>
              <a:defRPr/>
            </a:pPr>
            <a:r>
              <a:rPr lang="en-US" sz="3300" dirty="0">
                <a:solidFill>
                  <a:schemeClr val="accent2">
                    <a:lumMod val="50000"/>
                  </a:schemeClr>
                </a:solidFill>
              </a:rPr>
              <a:t>Starting with </a:t>
            </a:r>
            <a:r>
              <a:rPr lang="en-US" sz="3300" b="1" dirty="0" smtClean="0">
                <a:solidFill>
                  <a:schemeClr val="accent2">
                    <a:lumMod val="50000"/>
                  </a:schemeClr>
                </a:solidFill>
              </a:rPr>
              <a:t>Model 1</a:t>
            </a:r>
            <a:r>
              <a:rPr lang="en-US" sz="3300" dirty="0" smtClean="0">
                <a:solidFill>
                  <a:schemeClr val="accent2">
                    <a:lumMod val="50000"/>
                  </a:schemeClr>
                </a:solidFill>
              </a:rPr>
              <a:t> </a:t>
            </a:r>
            <a:r>
              <a:rPr lang="en-US" sz="3300" dirty="0">
                <a:solidFill>
                  <a:schemeClr val="accent2">
                    <a:lumMod val="50000"/>
                  </a:schemeClr>
                </a:solidFill>
              </a:rPr>
              <a:t>we cope with </a:t>
            </a:r>
            <a:r>
              <a:rPr lang="en-US" sz="3300" dirty="0" smtClean="0">
                <a:solidFill>
                  <a:schemeClr val="accent2">
                    <a:lumMod val="50000"/>
                  </a:schemeClr>
                </a:solidFill>
              </a:rPr>
              <a:t>endogeneity</a:t>
            </a:r>
          </a:p>
          <a:p>
            <a:pPr marL="425450" lvl="1" indent="-342900" algn="just" eaLnBrk="1" hangingPunct="1">
              <a:lnSpc>
                <a:spcPct val="160000"/>
              </a:lnSpc>
              <a:spcBef>
                <a:spcPts val="600"/>
              </a:spcBef>
              <a:buSzPct val="80000"/>
              <a:buFont typeface="Wingdings" panose="05000000000000000000" pitchFamily="2" charset="2"/>
              <a:buChar char="Ø"/>
              <a:defRPr/>
            </a:pPr>
            <a:endParaRPr lang="en-US" sz="3300" dirty="0" smtClean="0">
              <a:solidFill>
                <a:schemeClr val="accent2">
                  <a:lumMod val="50000"/>
                </a:schemeClr>
              </a:solidFill>
            </a:endParaRPr>
          </a:p>
          <a:p>
            <a:pPr marL="425450" lvl="1" indent="-342900" algn="just" eaLnBrk="1" hangingPunct="1">
              <a:lnSpc>
                <a:spcPct val="160000"/>
              </a:lnSpc>
              <a:spcBef>
                <a:spcPts val="600"/>
              </a:spcBef>
              <a:buSzPct val="80000"/>
              <a:buFont typeface="Wingdings" panose="05000000000000000000" pitchFamily="2" charset="2"/>
              <a:buChar char="Ø"/>
              <a:defRPr/>
            </a:pPr>
            <a:r>
              <a:rPr lang="en-US" sz="3300" dirty="0" smtClean="0">
                <a:solidFill>
                  <a:schemeClr val="accent2">
                    <a:lumMod val="50000"/>
                  </a:schemeClr>
                </a:solidFill>
              </a:rPr>
              <a:t>utilizing </a:t>
            </a:r>
            <a:r>
              <a:rPr lang="en-US" sz="3300" dirty="0">
                <a:solidFill>
                  <a:schemeClr val="accent2">
                    <a:lumMod val="50000"/>
                  </a:schemeClr>
                </a:solidFill>
              </a:rPr>
              <a:t>three-step IV regressions à la Berger et al. (2016) – the share of female employment by sector of activity is used to instrument our female dummy</a:t>
            </a:r>
          </a:p>
          <a:p>
            <a:pPr marL="82550" indent="0" algn="just" eaLnBrk="1" hangingPunct="1">
              <a:lnSpc>
                <a:spcPct val="160000"/>
              </a:lnSpc>
              <a:buNone/>
              <a:defRPr/>
            </a:pPr>
            <a:endParaRPr lang="en-US" sz="3300" dirty="0" smtClean="0">
              <a:solidFill>
                <a:schemeClr val="accent2">
                  <a:lumMod val="50000"/>
                </a:schemeClr>
              </a:solidFill>
            </a:endParaRPr>
          </a:p>
          <a:p>
            <a:pPr marL="82550" indent="0" algn="just" eaLnBrk="1" hangingPunct="1">
              <a:lnSpc>
                <a:spcPct val="160000"/>
              </a:lnSpc>
              <a:buNone/>
              <a:defRPr/>
            </a:pPr>
            <a:r>
              <a:rPr lang="en-US" sz="3300" dirty="0" smtClean="0">
                <a:solidFill>
                  <a:schemeClr val="accent2">
                    <a:lumMod val="50000"/>
                  </a:schemeClr>
                </a:solidFill>
              </a:rPr>
              <a:t>As </a:t>
            </a:r>
            <a:r>
              <a:rPr lang="en-US" sz="3300" dirty="0">
                <a:solidFill>
                  <a:schemeClr val="accent2">
                    <a:lumMod val="50000"/>
                  </a:schemeClr>
                </a:solidFill>
              </a:rPr>
              <a:t>for </a:t>
            </a:r>
            <a:r>
              <a:rPr lang="en-US" sz="3300" b="1" dirty="0" smtClean="0">
                <a:solidFill>
                  <a:schemeClr val="accent2">
                    <a:lumMod val="50000"/>
                  </a:schemeClr>
                </a:solidFill>
              </a:rPr>
              <a:t>Model 2</a:t>
            </a:r>
            <a:r>
              <a:rPr lang="en-US" sz="3300" dirty="0">
                <a:solidFill>
                  <a:schemeClr val="accent2">
                    <a:lumMod val="50000"/>
                  </a:schemeClr>
                </a:solidFill>
              </a:rPr>
              <a:t>, we face possible </a:t>
            </a:r>
            <a:r>
              <a:rPr lang="en-US" sz="3300" dirty="0" smtClean="0">
                <a:solidFill>
                  <a:schemeClr val="accent2">
                    <a:lumMod val="50000"/>
                  </a:schemeClr>
                </a:solidFill>
              </a:rPr>
              <a:t>endogeneity issues </a:t>
            </a:r>
            <a:r>
              <a:rPr lang="en-US" sz="3300" dirty="0">
                <a:solidFill>
                  <a:schemeClr val="accent2">
                    <a:lumMod val="50000"/>
                  </a:schemeClr>
                </a:solidFill>
              </a:rPr>
              <a:t>by employing </a:t>
            </a:r>
            <a:endParaRPr lang="en-US" sz="3300" dirty="0" smtClean="0">
              <a:solidFill>
                <a:schemeClr val="accent2">
                  <a:lumMod val="50000"/>
                </a:schemeClr>
              </a:solidFill>
            </a:endParaRPr>
          </a:p>
          <a:p>
            <a:pPr algn="just" eaLnBrk="1" hangingPunct="1">
              <a:lnSpc>
                <a:spcPct val="160000"/>
              </a:lnSpc>
              <a:buFont typeface="Wingdings" panose="05000000000000000000" pitchFamily="2" charset="2"/>
              <a:buChar char="Ø"/>
              <a:defRPr/>
            </a:pPr>
            <a:r>
              <a:rPr lang="en-US" sz="3300" dirty="0" smtClean="0">
                <a:solidFill>
                  <a:schemeClr val="accent2">
                    <a:lumMod val="50000"/>
                  </a:schemeClr>
                </a:solidFill>
              </a:rPr>
              <a:t>two-step </a:t>
            </a:r>
            <a:r>
              <a:rPr lang="en-US" sz="3300" dirty="0">
                <a:solidFill>
                  <a:schemeClr val="accent2">
                    <a:lumMod val="50000"/>
                  </a:schemeClr>
                </a:solidFill>
              </a:rPr>
              <a:t>system GMM approach</a:t>
            </a:r>
          </a:p>
          <a:p>
            <a:pPr lvl="1"/>
            <a:endParaRPr lang="en-US" dirty="0"/>
          </a:p>
        </p:txBody>
      </p:sp>
      <p:sp>
        <p:nvSpPr>
          <p:cNvPr id="4" name="Segnaposto piè di pagina 3"/>
          <p:cNvSpPr>
            <a:spLocks noGrp="1"/>
          </p:cNvSpPr>
          <p:nvPr>
            <p:ph type="ftr" sz="quarter" idx="11"/>
          </p:nvPr>
        </p:nvSpPr>
        <p:spPr>
          <a:xfrm>
            <a:off x="5715000" y="6305550"/>
            <a:ext cx="321945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42089271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a:t>
            </a:r>
            <a:r>
              <a:rPr lang="it-IT" sz="3200" dirty="0" err="1">
                <a:solidFill>
                  <a:schemeClr val="accent2">
                    <a:lumMod val="50000"/>
                  </a:schemeClr>
                </a:solidFill>
                <a:effectLst/>
              </a:rPr>
              <a:t>strategy</a:t>
            </a:r>
            <a:r>
              <a:rPr lang="it-IT" sz="3200" dirty="0">
                <a:solidFill>
                  <a:schemeClr val="accent2">
                    <a:lumMod val="50000"/>
                  </a:schemeClr>
                </a:solidFill>
                <a:effectLst/>
              </a:rPr>
              <a:t> #</a:t>
            </a:r>
            <a:r>
              <a:rPr lang="it-IT" sz="3200" dirty="0" smtClean="0">
                <a:solidFill>
                  <a:schemeClr val="accent2">
                    <a:lumMod val="50000"/>
                  </a:schemeClr>
                </a:solidFill>
                <a:effectLst/>
              </a:rPr>
              <a:t>1 – </a:t>
            </a:r>
            <a:r>
              <a:rPr lang="it-IT" sz="3200" i="1" dirty="0" smtClean="0">
                <a:solidFill>
                  <a:schemeClr val="accent2">
                    <a:lumMod val="50000"/>
                  </a:schemeClr>
                </a:solidFill>
                <a:effectLst/>
              </a:rPr>
              <a:t>iv </a:t>
            </a:r>
            <a:r>
              <a:rPr lang="it-IT" sz="3200" i="1" dirty="0" err="1" smtClean="0">
                <a:solidFill>
                  <a:schemeClr val="accent2">
                    <a:lumMod val="50000"/>
                  </a:schemeClr>
                </a:solidFill>
                <a:effectLst/>
              </a:rPr>
              <a:t>method</a:t>
            </a:r>
            <a:endParaRPr lang="en-GB" sz="3200" i="1"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The </a:t>
            </a:r>
            <a:r>
              <a:rPr lang="en-GB" sz="1900" dirty="0">
                <a:solidFill>
                  <a:schemeClr val="accent2">
                    <a:lumMod val="50000"/>
                  </a:schemeClr>
                </a:solidFill>
              </a:rPr>
              <a:t>use of an instrumental variable (IV) </a:t>
            </a:r>
            <a:r>
              <a:rPr lang="en-GB" sz="1900" dirty="0" smtClean="0">
                <a:solidFill>
                  <a:schemeClr val="accent2">
                    <a:lumMod val="50000"/>
                  </a:schemeClr>
                </a:solidFill>
              </a:rPr>
              <a:t>method requires </a:t>
            </a:r>
            <a:r>
              <a:rPr lang="en-GB" sz="1900" dirty="0">
                <a:solidFill>
                  <a:schemeClr val="accent2">
                    <a:lumMod val="50000"/>
                  </a:schemeClr>
                </a:solidFill>
              </a:rPr>
              <a:t>the identification of instruments that satisfy the following two criteria, namely the instruments </a:t>
            </a:r>
            <a:r>
              <a:rPr lang="en-GB" sz="1900" i="1" dirty="0" err="1">
                <a:solidFill>
                  <a:schemeClr val="accent2">
                    <a:lumMod val="50000"/>
                  </a:schemeClr>
                </a:solidFill>
              </a:rPr>
              <a:t>i</a:t>
            </a:r>
            <a:r>
              <a:rPr lang="en-GB" sz="1900" i="1" dirty="0">
                <a:solidFill>
                  <a:schemeClr val="accent2">
                    <a:lumMod val="50000"/>
                  </a:schemeClr>
                </a:solidFill>
              </a:rPr>
              <a:t>)</a:t>
            </a:r>
            <a:r>
              <a:rPr lang="en-GB" sz="1900" dirty="0">
                <a:solidFill>
                  <a:schemeClr val="accent2">
                    <a:lumMod val="50000"/>
                  </a:schemeClr>
                </a:solidFill>
              </a:rPr>
              <a:t> must be correlated with the key explanatory variable, and </a:t>
            </a:r>
            <a:r>
              <a:rPr lang="en-GB" sz="1900" i="1" dirty="0">
                <a:solidFill>
                  <a:schemeClr val="accent2">
                    <a:lumMod val="50000"/>
                  </a:schemeClr>
                </a:solidFill>
              </a:rPr>
              <a:t>ii)</a:t>
            </a:r>
            <a:r>
              <a:rPr lang="en-GB" sz="1900" dirty="0">
                <a:solidFill>
                  <a:schemeClr val="accent2">
                    <a:lumMod val="50000"/>
                  </a:schemeClr>
                </a:solidFill>
              </a:rPr>
              <a:t> cannot be correlated with the error term.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GB"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We </a:t>
            </a:r>
            <a:r>
              <a:rPr lang="en-GB" sz="1900" dirty="0">
                <a:solidFill>
                  <a:schemeClr val="accent2">
                    <a:lumMod val="50000"/>
                  </a:schemeClr>
                </a:solidFill>
              </a:rPr>
              <a:t>therefore identify the share of female employment by sector of activity (i.e., construction, manufacturing, mining, wholesale/retail) as a good instrument for our female variable.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GB" sz="19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Such </a:t>
            </a:r>
            <a:r>
              <a:rPr lang="en-GB" sz="1900" dirty="0">
                <a:solidFill>
                  <a:schemeClr val="accent2">
                    <a:lumMod val="50000"/>
                  </a:schemeClr>
                </a:solidFill>
              </a:rPr>
              <a:t>ratio, drawn from Eurostat, is available for each country in our sample and for each survey round (i.e., we computed it as averages of quarterly data).</a:t>
            </a:r>
          </a:p>
          <a:p>
            <a:pPr algn="just" eaLnBrk="1" hangingPunct="1">
              <a:lnSpc>
                <a:spcPct val="140000"/>
              </a:lnSpc>
              <a:buFont typeface="Wingdings" panose="05000000000000000000" pitchFamily="2" charset="2"/>
              <a:buChar char="Ø"/>
              <a:defRPr/>
            </a:pP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890118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a:t>
            </a:r>
            <a:r>
              <a:rPr lang="it-IT" sz="3200" dirty="0" err="1">
                <a:solidFill>
                  <a:schemeClr val="accent2">
                    <a:lumMod val="50000"/>
                  </a:schemeClr>
                </a:solidFill>
                <a:effectLst/>
              </a:rPr>
              <a:t>strategy</a:t>
            </a:r>
            <a:r>
              <a:rPr lang="it-IT" sz="3200" dirty="0">
                <a:solidFill>
                  <a:schemeClr val="accent2">
                    <a:lumMod val="50000"/>
                  </a:schemeClr>
                </a:solidFill>
                <a:effectLst/>
              </a:rPr>
              <a:t> #</a:t>
            </a:r>
            <a:r>
              <a:rPr lang="it-IT" sz="3200" dirty="0" smtClean="0">
                <a:solidFill>
                  <a:schemeClr val="accent2">
                    <a:lumMod val="50000"/>
                  </a:schemeClr>
                </a:solidFill>
                <a:effectLst/>
              </a:rPr>
              <a:t>1 -</a:t>
            </a:r>
            <a:r>
              <a:rPr lang="it-IT" sz="3200" i="1" dirty="0">
                <a:solidFill>
                  <a:schemeClr val="accent2">
                    <a:lumMod val="50000"/>
                  </a:schemeClr>
                </a:solidFill>
                <a:effectLst/>
              </a:rPr>
              <a:t> iv </a:t>
            </a:r>
            <a:r>
              <a:rPr lang="it-IT" sz="3200" i="1" dirty="0" err="1">
                <a:solidFill>
                  <a:schemeClr val="accent2">
                    <a:lumMod val="50000"/>
                  </a:schemeClr>
                </a:solidFill>
                <a:effectLst/>
              </a:rPr>
              <a:t>method</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836712"/>
            <a:ext cx="7890842" cy="5832648"/>
          </a:xfrm>
        </p:spPr>
        <p:txBody>
          <a:bodyPr>
            <a:normAutofit/>
          </a:bodyPr>
          <a:lstStyle/>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Because </a:t>
            </a:r>
            <a:r>
              <a:rPr lang="en-GB" sz="1900" dirty="0">
                <a:solidFill>
                  <a:schemeClr val="accent2">
                    <a:lumMod val="50000"/>
                  </a:schemeClr>
                </a:solidFill>
              </a:rPr>
              <a:t>female is dichotomous, we employ a dummy endogenous variable model and apply a three-step approach as proposed in Wooldridge (2002) and implemented by Berger et al. (2016).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This </a:t>
            </a:r>
            <a:r>
              <a:rPr lang="en-GB" sz="1900" dirty="0">
                <a:solidFill>
                  <a:schemeClr val="accent2">
                    <a:lumMod val="50000"/>
                  </a:schemeClr>
                </a:solidFill>
              </a:rPr>
              <a:t>approach implies the use of a </a:t>
            </a:r>
            <a:r>
              <a:rPr lang="en-GB" sz="1900" dirty="0" err="1">
                <a:solidFill>
                  <a:schemeClr val="accent2">
                    <a:lumMod val="50000"/>
                  </a:schemeClr>
                </a:solidFill>
              </a:rPr>
              <a:t>probit</a:t>
            </a:r>
            <a:r>
              <a:rPr lang="en-GB" sz="1900" dirty="0">
                <a:solidFill>
                  <a:schemeClr val="accent2">
                    <a:lumMod val="50000"/>
                  </a:schemeClr>
                </a:solidFill>
              </a:rPr>
              <a:t> model for the </a:t>
            </a:r>
            <a:r>
              <a:rPr lang="en-GB" sz="1900" u="sng" dirty="0">
                <a:solidFill>
                  <a:schemeClr val="accent2">
                    <a:lumMod val="50000"/>
                  </a:schemeClr>
                </a:solidFill>
              </a:rPr>
              <a:t>first step</a:t>
            </a:r>
            <a:r>
              <a:rPr lang="en-GB" sz="1900" dirty="0">
                <a:solidFill>
                  <a:schemeClr val="accent2">
                    <a:lumMod val="50000"/>
                  </a:schemeClr>
                </a:solidFill>
              </a:rPr>
              <a:t>, where we regress our female dummy on the rate of female employment and all the controls from model (1). </a:t>
            </a:r>
            <a:r>
              <a:rPr lang="en-GB" sz="1900" dirty="0" smtClean="0">
                <a:solidFill>
                  <a:schemeClr val="accent2">
                    <a:lumMod val="50000"/>
                  </a:schemeClr>
                </a:solidFill>
              </a:rPr>
              <a:t>The </a:t>
            </a:r>
            <a:r>
              <a:rPr lang="en-GB" sz="1900" dirty="0">
                <a:solidFill>
                  <a:schemeClr val="accent2">
                    <a:lumMod val="50000"/>
                  </a:schemeClr>
                </a:solidFill>
              </a:rPr>
              <a:t>fitted value from the first step is then used as an instrument for the second stage.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Thus</a:t>
            </a:r>
            <a:r>
              <a:rPr lang="en-GB" sz="1900" dirty="0">
                <a:solidFill>
                  <a:schemeClr val="accent2">
                    <a:lumMod val="50000"/>
                  </a:schemeClr>
                </a:solidFill>
              </a:rPr>
              <a:t>, the </a:t>
            </a:r>
            <a:r>
              <a:rPr lang="en-GB" sz="1900" u="sng" dirty="0">
                <a:solidFill>
                  <a:schemeClr val="accent2">
                    <a:lumMod val="50000"/>
                  </a:schemeClr>
                </a:solidFill>
              </a:rPr>
              <a:t>second step </a:t>
            </a:r>
            <a:r>
              <a:rPr lang="en-GB" sz="1900" dirty="0">
                <a:solidFill>
                  <a:schemeClr val="accent2">
                    <a:lumMod val="50000"/>
                  </a:schemeClr>
                </a:solidFill>
              </a:rPr>
              <a:t>is a regression of the endogenous variable “female” on the predicted probability from the first stage and all controls. </a:t>
            </a: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Finally</a:t>
            </a:r>
            <a:r>
              <a:rPr lang="en-GB" sz="1900" dirty="0">
                <a:solidFill>
                  <a:schemeClr val="accent2">
                    <a:lumMod val="50000"/>
                  </a:schemeClr>
                </a:solidFill>
              </a:rPr>
              <a:t>, the </a:t>
            </a:r>
            <a:r>
              <a:rPr lang="en-GB" sz="1900" u="sng" dirty="0">
                <a:solidFill>
                  <a:schemeClr val="accent2">
                    <a:lumMod val="50000"/>
                  </a:schemeClr>
                </a:solidFill>
              </a:rPr>
              <a:t>third stage </a:t>
            </a:r>
            <a:r>
              <a:rPr lang="en-GB" sz="1900" dirty="0">
                <a:solidFill>
                  <a:schemeClr val="accent2">
                    <a:lumMod val="50000"/>
                  </a:schemeClr>
                </a:solidFill>
              </a:rPr>
              <a:t>is a regression of the change in the cost of bank financing on the predicted value from the second stage and all the controls as in model (1).</a:t>
            </a: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464323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it-IT" sz="3200" dirty="0" err="1">
                <a:solidFill>
                  <a:schemeClr val="accent2">
                    <a:lumMod val="50000"/>
                  </a:schemeClr>
                </a:solidFill>
                <a:effectLst/>
              </a:rPr>
              <a:t>Empirical</a:t>
            </a:r>
            <a:r>
              <a:rPr lang="it-IT" sz="3200" dirty="0">
                <a:solidFill>
                  <a:schemeClr val="accent2">
                    <a:lumMod val="50000"/>
                  </a:schemeClr>
                </a:solidFill>
                <a:effectLst/>
              </a:rPr>
              <a:t> </a:t>
            </a:r>
            <a:r>
              <a:rPr lang="it-IT" sz="3200" dirty="0" err="1">
                <a:solidFill>
                  <a:schemeClr val="accent2">
                    <a:lumMod val="50000"/>
                  </a:schemeClr>
                </a:solidFill>
                <a:effectLst/>
              </a:rPr>
              <a:t>strategy</a:t>
            </a:r>
            <a:r>
              <a:rPr lang="it-IT" sz="3200" dirty="0">
                <a:solidFill>
                  <a:schemeClr val="accent2">
                    <a:lumMod val="50000"/>
                  </a:schemeClr>
                </a:solidFill>
                <a:effectLst/>
              </a:rPr>
              <a:t> #</a:t>
            </a:r>
            <a:r>
              <a:rPr lang="it-IT" sz="3200" dirty="0" smtClean="0">
                <a:solidFill>
                  <a:schemeClr val="accent2">
                    <a:lumMod val="50000"/>
                  </a:schemeClr>
                </a:solidFill>
                <a:effectLst/>
              </a:rPr>
              <a:t>1 - </a:t>
            </a:r>
            <a:r>
              <a:rPr lang="it-IT" sz="3200" i="1" dirty="0" err="1" smtClean="0">
                <a:solidFill>
                  <a:schemeClr val="accent2">
                    <a:lumMod val="50000"/>
                  </a:schemeClr>
                </a:solidFill>
                <a:effectLst/>
              </a:rPr>
              <a:t>robustness</a:t>
            </a:r>
            <a:r>
              <a:rPr lang="it-IT" sz="3200" i="1" dirty="0" smtClean="0">
                <a:solidFill>
                  <a:schemeClr val="accent2">
                    <a:lumMod val="50000"/>
                  </a:schemeClr>
                </a:solidFill>
                <a:effectLst/>
              </a:rPr>
              <a:t> </a:t>
            </a:r>
            <a:r>
              <a:rPr lang="it-IT" sz="3200" i="1" dirty="0" err="1" smtClean="0">
                <a:solidFill>
                  <a:schemeClr val="accent2">
                    <a:lumMod val="50000"/>
                  </a:schemeClr>
                </a:solidFill>
                <a:effectLst/>
              </a:rPr>
              <a:t>checks</a:t>
            </a:r>
            <a:endParaRPr lang="en-GB" sz="3200" i="1"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fontScale="85000" lnSpcReduction="10000"/>
          </a:bodyPr>
          <a:lstStyle/>
          <a:p>
            <a:pPr algn="just" eaLnBrk="1" hangingPunct="1">
              <a:lnSpc>
                <a:spcPct val="140000"/>
              </a:lnSpc>
              <a:buFont typeface="Wingdings" panose="05000000000000000000" pitchFamily="2" charset="2"/>
              <a:buChar char="Ø"/>
              <a:defRPr/>
            </a:pPr>
            <a:r>
              <a:rPr lang="en-US" sz="1900" dirty="0" smtClean="0">
                <a:solidFill>
                  <a:schemeClr val="accent2">
                    <a:lumMod val="50000"/>
                  </a:schemeClr>
                </a:solidFill>
              </a:rPr>
              <a:t>We </a:t>
            </a:r>
            <a:r>
              <a:rPr lang="en-US" sz="1900" dirty="0">
                <a:solidFill>
                  <a:schemeClr val="accent2">
                    <a:lumMod val="50000"/>
                  </a:schemeClr>
                </a:solidFill>
              </a:rPr>
              <a:t>perform some additional robustness checks</a:t>
            </a:r>
          </a:p>
          <a:p>
            <a:pPr marL="82550" indent="0" algn="just" eaLnBrk="1" hangingPunct="1">
              <a:lnSpc>
                <a:spcPct val="140000"/>
              </a:lnSpc>
              <a:buNone/>
              <a:defRPr/>
            </a:pPr>
            <a:r>
              <a:rPr lang="en-US" sz="1900" dirty="0" smtClean="0">
                <a:solidFill>
                  <a:schemeClr val="accent2">
                    <a:lumMod val="50000"/>
                  </a:schemeClr>
                </a:solidFill>
              </a:rPr>
              <a:t>	- </a:t>
            </a:r>
            <a:r>
              <a:rPr lang="en-GB" sz="1900" dirty="0" smtClean="0">
                <a:solidFill>
                  <a:schemeClr val="accent2">
                    <a:lumMod val="50000"/>
                  </a:schemeClr>
                </a:solidFill>
              </a:rPr>
              <a:t>controlling </a:t>
            </a:r>
            <a:r>
              <a:rPr lang="en-GB" sz="1900" dirty="0">
                <a:solidFill>
                  <a:schemeClr val="accent2">
                    <a:lumMod val="50000"/>
                  </a:schemeClr>
                </a:solidFill>
              </a:rPr>
              <a:t>for public support </a:t>
            </a:r>
            <a:r>
              <a:rPr lang="en-GB" sz="1900" dirty="0" smtClean="0">
                <a:solidFill>
                  <a:schemeClr val="accent2">
                    <a:lumMod val="50000"/>
                  </a:schemeClr>
                </a:solidFill>
              </a:rPr>
              <a:t> </a:t>
            </a:r>
          </a:p>
          <a:p>
            <a:pPr marL="82550" indent="0" algn="just" eaLnBrk="1" hangingPunct="1">
              <a:lnSpc>
                <a:spcPct val="140000"/>
              </a:lnSpc>
              <a:buNone/>
              <a:defRPr/>
            </a:pPr>
            <a:r>
              <a:rPr lang="en-GB" sz="1900" dirty="0">
                <a:solidFill>
                  <a:schemeClr val="accent2">
                    <a:lumMod val="50000"/>
                  </a:schemeClr>
                </a:solidFill>
              </a:rPr>
              <a:t> </a:t>
            </a:r>
            <a:r>
              <a:rPr lang="en-GB" sz="1900" dirty="0" smtClean="0">
                <a:solidFill>
                  <a:schemeClr val="accent2">
                    <a:lumMod val="50000"/>
                  </a:schemeClr>
                </a:solidFill>
              </a:rPr>
              <a:t>                -controlling for </a:t>
            </a:r>
            <a:r>
              <a:rPr lang="en-GB" sz="1900" dirty="0">
                <a:solidFill>
                  <a:schemeClr val="accent2">
                    <a:lumMod val="50000"/>
                  </a:schemeClr>
                </a:solidFill>
              </a:rPr>
              <a:t>financial </a:t>
            </a:r>
            <a:r>
              <a:rPr lang="en-GB" sz="1900" dirty="0" smtClean="0">
                <a:solidFill>
                  <a:schemeClr val="accent2">
                    <a:lumMod val="50000"/>
                  </a:schemeClr>
                </a:solidFill>
              </a:rPr>
              <a:t>autonomy: </a:t>
            </a:r>
          </a:p>
          <a:p>
            <a:pPr marL="82550" indent="0" algn="just" eaLnBrk="1" hangingPunct="1">
              <a:lnSpc>
                <a:spcPct val="140000"/>
              </a:lnSpc>
              <a:buNone/>
              <a:defRPr/>
            </a:pPr>
            <a:r>
              <a:rPr lang="en-GB" sz="1900" dirty="0">
                <a:solidFill>
                  <a:schemeClr val="accent2">
                    <a:lumMod val="50000"/>
                  </a:schemeClr>
                </a:solidFill>
              </a:rPr>
              <a:t>	</a:t>
            </a:r>
            <a:r>
              <a:rPr lang="en-GB" sz="1900" dirty="0" smtClean="0">
                <a:solidFill>
                  <a:schemeClr val="accent2">
                    <a:lumMod val="50000"/>
                  </a:schemeClr>
                </a:solidFill>
              </a:rPr>
              <a:t>	excluding </a:t>
            </a:r>
            <a:r>
              <a:rPr lang="en-GB" sz="1900" dirty="0">
                <a:solidFill>
                  <a:schemeClr val="accent2">
                    <a:lumMod val="50000"/>
                  </a:schemeClr>
                </a:solidFill>
              </a:rPr>
              <a:t>subsidiaries </a:t>
            </a:r>
            <a:r>
              <a:rPr lang="en-GB" sz="1900" dirty="0" smtClean="0">
                <a:solidFill>
                  <a:schemeClr val="accent2">
                    <a:lumMod val="50000"/>
                  </a:schemeClr>
                </a:solidFill>
              </a:rPr>
              <a:t>and branches</a:t>
            </a:r>
          </a:p>
          <a:p>
            <a:pPr marL="82550" indent="0" algn="just" eaLnBrk="1" hangingPunct="1">
              <a:lnSpc>
                <a:spcPct val="140000"/>
              </a:lnSpc>
              <a:buNone/>
              <a:defRPr/>
            </a:pP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a:solidFill>
                  <a:schemeClr val="accent2">
                    <a:lumMod val="50000"/>
                  </a:schemeClr>
                </a:solidFill>
              </a:rPr>
              <a:t>Additional </a:t>
            </a:r>
            <a:r>
              <a:rPr lang="en-GB" sz="1900" dirty="0" smtClean="0">
                <a:solidFill>
                  <a:schemeClr val="accent2">
                    <a:lumMod val="50000"/>
                  </a:schemeClr>
                </a:solidFill>
              </a:rPr>
              <a:t>analyses </a:t>
            </a:r>
          </a:p>
          <a:p>
            <a:pPr marL="82550" indent="0" algn="just" eaLnBrk="1" hangingPunct="1">
              <a:lnSpc>
                <a:spcPct val="140000"/>
              </a:lnSpc>
              <a:buNone/>
              <a:defRPr/>
            </a:pPr>
            <a:r>
              <a:rPr lang="en-GB" sz="1900" dirty="0">
                <a:solidFill>
                  <a:schemeClr val="accent2">
                    <a:lumMod val="50000"/>
                  </a:schemeClr>
                </a:solidFill>
              </a:rPr>
              <a:t>	</a:t>
            </a:r>
            <a:r>
              <a:rPr lang="en-GB" sz="1900" dirty="0" smtClean="0">
                <a:solidFill>
                  <a:schemeClr val="accent2">
                    <a:lumMod val="50000"/>
                  </a:schemeClr>
                </a:solidFill>
              </a:rPr>
              <a:t> - cross-county </a:t>
            </a:r>
            <a:r>
              <a:rPr lang="en-GB" sz="1900" dirty="0">
                <a:solidFill>
                  <a:schemeClr val="accent2">
                    <a:lumMod val="50000"/>
                  </a:schemeClr>
                </a:solidFill>
              </a:rPr>
              <a:t>heterogeneity </a:t>
            </a:r>
            <a:endParaRPr lang="en-GB" sz="1900" dirty="0" smtClean="0">
              <a:solidFill>
                <a:schemeClr val="accent2">
                  <a:lumMod val="50000"/>
                </a:schemeClr>
              </a:solidFill>
            </a:endParaRPr>
          </a:p>
          <a:p>
            <a:pPr marL="82550" indent="0" algn="just" eaLnBrk="1" hangingPunct="1">
              <a:lnSpc>
                <a:spcPct val="140000"/>
              </a:lnSpc>
              <a:buNone/>
              <a:defRPr/>
            </a:pPr>
            <a:r>
              <a:rPr lang="en-GB" sz="1900" dirty="0">
                <a:solidFill>
                  <a:schemeClr val="accent2">
                    <a:lumMod val="50000"/>
                  </a:schemeClr>
                </a:solidFill>
              </a:rPr>
              <a:t>	</a:t>
            </a:r>
            <a:r>
              <a:rPr lang="en-GB" sz="1900" dirty="0" smtClean="0">
                <a:solidFill>
                  <a:schemeClr val="accent2">
                    <a:lumMod val="50000"/>
                  </a:schemeClr>
                </a:solidFill>
              </a:rPr>
              <a:t>   (three clusters based </a:t>
            </a:r>
            <a:r>
              <a:rPr lang="en-GB" sz="1900" dirty="0">
                <a:solidFill>
                  <a:schemeClr val="accent2">
                    <a:lumMod val="50000"/>
                  </a:schemeClr>
                </a:solidFill>
              </a:rPr>
              <a:t>on Global Gender Gap </a:t>
            </a:r>
            <a:r>
              <a:rPr lang="en-GB" sz="1900" dirty="0" smtClean="0">
                <a:solidFill>
                  <a:schemeClr val="accent2">
                    <a:lumMod val="50000"/>
                  </a:schemeClr>
                </a:solidFill>
              </a:rPr>
              <a:t>Index, 	  	        	   The </a:t>
            </a:r>
            <a:r>
              <a:rPr lang="en-GB" sz="1900" dirty="0">
                <a:solidFill>
                  <a:schemeClr val="accent2">
                    <a:lumMod val="50000"/>
                  </a:schemeClr>
                </a:solidFill>
              </a:rPr>
              <a:t>World Economic Forum)</a:t>
            </a:r>
            <a:endParaRPr lang="en-GB" sz="1900" dirty="0" smtClean="0">
              <a:solidFill>
                <a:schemeClr val="accent2">
                  <a:lumMod val="50000"/>
                </a:schemeClr>
              </a:solidFill>
            </a:endParaRPr>
          </a:p>
          <a:p>
            <a:pPr marL="82550" indent="0" algn="just" eaLnBrk="1" hangingPunct="1">
              <a:lnSpc>
                <a:spcPct val="140000"/>
              </a:lnSpc>
              <a:buNone/>
              <a:defRPr/>
            </a:pPr>
            <a:r>
              <a:rPr lang="en-GB" sz="1900" dirty="0">
                <a:solidFill>
                  <a:schemeClr val="accent2">
                    <a:lumMod val="50000"/>
                  </a:schemeClr>
                </a:solidFill>
              </a:rPr>
              <a:t>	</a:t>
            </a:r>
            <a:r>
              <a:rPr lang="en-GB" sz="1900" dirty="0" smtClean="0">
                <a:solidFill>
                  <a:schemeClr val="accent2">
                    <a:lumMod val="50000"/>
                  </a:schemeClr>
                </a:solidFill>
              </a:rPr>
              <a:t> - macroeconomic </a:t>
            </a:r>
            <a:r>
              <a:rPr lang="en-GB" sz="1900" dirty="0">
                <a:solidFill>
                  <a:schemeClr val="accent2">
                    <a:lumMod val="50000"/>
                  </a:schemeClr>
                </a:solidFill>
              </a:rPr>
              <a:t>shocks  </a:t>
            </a:r>
            <a:endParaRPr lang="en-GB" sz="1900" dirty="0" smtClean="0">
              <a:solidFill>
                <a:schemeClr val="accent2">
                  <a:lumMod val="50000"/>
                </a:schemeClr>
              </a:solidFill>
            </a:endParaRPr>
          </a:p>
          <a:p>
            <a:pPr marL="82550" indent="0" algn="just" eaLnBrk="1" hangingPunct="1">
              <a:lnSpc>
                <a:spcPct val="140000"/>
              </a:lnSpc>
              <a:buNone/>
              <a:defRPr/>
            </a:pPr>
            <a:r>
              <a:rPr lang="en-GB" sz="1900" dirty="0">
                <a:solidFill>
                  <a:schemeClr val="accent2">
                    <a:lumMod val="50000"/>
                  </a:schemeClr>
                </a:solidFill>
              </a:rPr>
              <a:t>	</a:t>
            </a:r>
            <a:r>
              <a:rPr lang="en-GB" sz="1900" dirty="0" smtClean="0">
                <a:solidFill>
                  <a:schemeClr val="accent2">
                    <a:lumMod val="50000"/>
                  </a:schemeClr>
                </a:solidFill>
              </a:rPr>
              <a:t>Sovereign </a:t>
            </a:r>
            <a:r>
              <a:rPr lang="en-GB" sz="1900" dirty="0">
                <a:solidFill>
                  <a:schemeClr val="accent2">
                    <a:lumMod val="50000"/>
                  </a:schemeClr>
                </a:solidFill>
              </a:rPr>
              <a:t>debt crisis (waves 3, 4, 5; i.e., from 1st April 2010 – </a:t>
            </a:r>
            <a:r>
              <a:rPr lang="en-GB" sz="1900" dirty="0" smtClean="0">
                <a:solidFill>
                  <a:schemeClr val="accent2">
                    <a:lumMod val="50000"/>
                  </a:schemeClr>
                </a:solidFill>
              </a:rPr>
              <a:t> </a:t>
            </a:r>
            <a:r>
              <a:rPr lang="en-GB" sz="1900" dirty="0">
                <a:solidFill>
                  <a:schemeClr val="accent2">
                    <a:lumMod val="50000"/>
                  </a:schemeClr>
                </a:solidFill>
              </a:rPr>
              <a:t>until 30th </a:t>
            </a:r>
            <a:r>
              <a:rPr lang="en-GB" sz="1900" dirty="0" smtClean="0">
                <a:solidFill>
                  <a:schemeClr val="accent2">
                    <a:lumMod val="50000"/>
                  </a:schemeClr>
                </a:solidFill>
              </a:rPr>
              <a:t>	September </a:t>
            </a:r>
            <a:r>
              <a:rPr lang="en-GB" sz="1900" dirty="0">
                <a:solidFill>
                  <a:schemeClr val="accent2">
                    <a:lumMod val="50000"/>
                  </a:schemeClr>
                </a:solidFill>
              </a:rPr>
              <a:t>2011</a:t>
            </a:r>
            <a:r>
              <a:rPr lang="en-GB" sz="1900" dirty="0" smtClean="0">
                <a:solidFill>
                  <a:schemeClr val="accent2">
                    <a:lumMod val="50000"/>
                  </a:schemeClr>
                </a:solidFill>
              </a:rPr>
              <a:t>)</a:t>
            </a:r>
            <a:r>
              <a:rPr lang="it-IT" sz="1900" i="1" dirty="0" smtClean="0">
                <a:solidFill>
                  <a:schemeClr val="accent2">
                    <a:lumMod val="50000"/>
                  </a:schemeClr>
                </a:solidFill>
              </a:rPr>
              <a:t> </a:t>
            </a:r>
            <a:r>
              <a:rPr lang="it-IT" sz="1900" dirty="0" smtClean="0">
                <a:solidFill>
                  <a:schemeClr val="accent2">
                    <a:lumMod val="50000"/>
                  </a:schemeClr>
                </a:solidFill>
              </a:rPr>
              <a:t>and </a:t>
            </a:r>
            <a:r>
              <a:rPr lang="en-GB" sz="1900" dirty="0">
                <a:solidFill>
                  <a:schemeClr val="accent2">
                    <a:lumMod val="50000"/>
                  </a:schemeClr>
                </a:solidFill>
              </a:rPr>
              <a:t>announcement of the </a:t>
            </a:r>
            <a:r>
              <a:rPr lang="en-GB" sz="1900" i="1" dirty="0">
                <a:solidFill>
                  <a:schemeClr val="accent2">
                    <a:lumMod val="50000"/>
                  </a:schemeClr>
                </a:solidFill>
              </a:rPr>
              <a:t>Outright Monetary Transaction </a:t>
            </a:r>
            <a:r>
              <a:rPr lang="en-GB" sz="1900" i="1" dirty="0" smtClean="0">
                <a:solidFill>
                  <a:schemeClr val="accent2">
                    <a:lumMod val="50000"/>
                  </a:schemeClr>
                </a:solidFill>
              </a:rPr>
              <a:t>	(</a:t>
            </a:r>
            <a:r>
              <a:rPr lang="en-GB" sz="1900" i="1" dirty="0">
                <a:solidFill>
                  <a:schemeClr val="accent2">
                    <a:lumMod val="50000"/>
                  </a:schemeClr>
                </a:solidFill>
              </a:rPr>
              <a:t>OMT) </a:t>
            </a:r>
            <a:r>
              <a:rPr lang="en-GB" sz="1900" i="1" dirty="0" smtClean="0">
                <a:solidFill>
                  <a:schemeClr val="accent2">
                    <a:lumMod val="50000"/>
                  </a:schemeClr>
                </a:solidFill>
              </a:rPr>
              <a:t>Program</a:t>
            </a:r>
            <a:r>
              <a:rPr lang="en-GB" sz="1900" dirty="0" smtClean="0">
                <a:solidFill>
                  <a:schemeClr val="accent2">
                    <a:lumMod val="50000"/>
                  </a:schemeClr>
                </a:solidFill>
              </a:rPr>
              <a:t> launched in 2012</a:t>
            </a:r>
            <a:r>
              <a:rPr lang="en-GB" sz="1900" i="1" dirty="0" smtClean="0">
                <a:solidFill>
                  <a:schemeClr val="accent2">
                    <a:lumMod val="50000"/>
                  </a:schemeClr>
                </a:solidFill>
              </a:rPr>
              <a:t> </a:t>
            </a:r>
            <a:r>
              <a:rPr lang="en-GB" sz="1900" i="1" dirty="0">
                <a:solidFill>
                  <a:schemeClr val="accent2">
                    <a:lumMod val="50000"/>
                  </a:schemeClr>
                </a:solidFill>
              </a:rPr>
              <a:t>(waves 8, 9, 10; i.e., from 1st October 2012 </a:t>
            </a:r>
            <a:r>
              <a:rPr lang="en-GB" sz="1900" i="1" dirty="0" smtClean="0">
                <a:solidFill>
                  <a:schemeClr val="accent2">
                    <a:lumMod val="50000"/>
                  </a:schemeClr>
                </a:solidFill>
              </a:rPr>
              <a:t>	until </a:t>
            </a:r>
            <a:r>
              <a:rPr lang="en-GB" sz="1900" i="1" dirty="0">
                <a:solidFill>
                  <a:schemeClr val="accent2">
                    <a:lumMod val="50000"/>
                  </a:schemeClr>
                </a:solidFill>
              </a:rPr>
              <a:t>31st March </a:t>
            </a:r>
            <a:r>
              <a:rPr lang="en-GB" sz="1900" i="1" dirty="0" smtClean="0">
                <a:solidFill>
                  <a:schemeClr val="accent2">
                    <a:lumMod val="50000"/>
                  </a:schemeClr>
                </a:solidFill>
              </a:rPr>
              <a:t>2014</a:t>
            </a:r>
            <a:r>
              <a:rPr lang="en-GB" sz="1900" i="1" dirty="0">
                <a:solidFill>
                  <a:schemeClr val="accent2">
                    <a:lumMod val="50000"/>
                  </a:schemeClr>
                </a:solidFill>
              </a:rPr>
              <a:t>).</a:t>
            </a:r>
            <a:endParaRPr lang="it-IT" sz="1900" i="1" dirty="0" smtClean="0">
              <a:solidFill>
                <a:schemeClr val="accent2">
                  <a:lumMod val="50000"/>
                </a:schemeClr>
              </a:solidFill>
            </a:endParaRPr>
          </a:p>
          <a:p>
            <a:pPr marL="82550" indent="0" algn="just" eaLnBrk="1" hangingPunct="1">
              <a:lnSpc>
                <a:spcPct val="140000"/>
              </a:lnSpc>
              <a:buNone/>
              <a:defRPr/>
            </a:pP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662141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692696"/>
          </a:xfrm>
          <a:prstGeom prst="rect">
            <a:avLst/>
          </a:prstGeom>
        </p:spPr>
        <p:txBody>
          <a:bodyPr anchor="ctr">
            <a:noAutofit/>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2400" b="1" dirty="0">
                <a:solidFill>
                  <a:schemeClr val="accent2">
                    <a:lumMod val="50000"/>
                  </a:schemeClr>
                </a:solidFill>
                <a:effectLst/>
              </a:rPr>
              <a:t>Table 3</a:t>
            </a:r>
            <a:endParaRPr lang="en-US" sz="2400" b="1" dirty="0" smtClean="0">
              <a:solidFill>
                <a:schemeClr val="accent2">
                  <a:lumMod val="50000"/>
                </a:schemeClr>
              </a:solidFill>
              <a:effectLst/>
            </a:endParaRPr>
          </a:p>
          <a:p>
            <a:pPr eaLnBrk="1" fontAlgn="auto" hangingPunct="1">
              <a:spcAft>
                <a:spcPts val="0"/>
              </a:spcAft>
              <a:defRPr/>
            </a:pPr>
            <a:r>
              <a:rPr lang="en-US" sz="2400" dirty="0" smtClean="0">
                <a:solidFill>
                  <a:schemeClr val="accent2">
                    <a:lumMod val="50000"/>
                  </a:schemeClr>
                </a:solidFill>
                <a:effectLst/>
              </a:rPr>
              <a:t>The </a:t>
            </a:r>
            <a:r>
              <a:rPr lang="en-US" sz="2400" dirty="0">
                <a:solidFill>
                  <a:schemeClr val="accent2">
                    <a:lumMod val="50000"/>
                  </a:schemeClr>
                </a:solidFill>
                <a:effectLst/>
              </a:rPr>
              <a:t>impact of gender on the level of interest rates</a:t>
            </a:r>
            <a:endParaRPr lang="en-GB" sz="2400" dirty="0">
              <a:solidFill>
                <a:schemeClr val="accent2">
                  <a:lumMod val="50000"/>
                </a:schemeClr>
              </a:solidFill>
              <a:effectLst/>
              <a:ea typeface="+mn-ea"/>
              <a:cs typeface="+mn-cs"/>
            </a:endParaRPr>
          </a:p>
        </p:txBody>
      </p:sp>
      <p:sp>
        <p:nvSpPr>
          <p:cNvPr id="2" name="Segnaposto piè di pagina 1"/>
          <p:cNvSpPr>
            <a:spLocks noGrp="1"/>
          </p:cNvSpPr>
          <p:nvPr>
            <p:ph type="ftr" sz="quarter" idx="11"/>
          </p:nvPr>
        </p:nvSpPr>
        <p:spPr>
          <a:xfrm>
            <a:off x="5715000" y="6305550"/>
            <a:ext cx="342900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graphicFrame>
        <p:nvGraphicFramePr>
          <p:cNvPr id="7" name="Oggetto 6"/>
          <p:cNvGraphicFramePr>
            <a:graphicFrameLocks noChangeAspect="1"/>
          </p:cNvGraphicFramePr>
          <p:nvPr>
            <p:extLst>
              <p:ext uri="{D42A27DB-BD31-4B8C-83A1-F6EECF244321}">
                <p14:modId xmlns:p14="http://schemas.microsoft.com/office/powerpoint/2010/main" val="2835690946"/>
              </p:ext>
            </p:extLst>
          </p:nvPr>
        </p:nvGraphicFramePr>
        <p:xfrm>
          <a:off x="1187624" y="908721"/>
          <a:ext cx="7422976" cy="5544616"/>
        </p:xfrm>
        <a:graphic>
          <a:graphicData uri="http://schemas.openxmlformats.org/presentationml/2006/ole">
            <mc:AlternateContent xmlns:mc="http://schemas.openxmlformats.org/markup-compatibility/2006">
              <mc:Choice xmlns:v="urn:schemas-microsoft-com:vml" Requires="v">
                <p:oleObj spid="_x0000_s5290" name="Documento" r:id="rId3" imgW="6105053" imgH="5817864" progId="Word.Document.12">
                  <p:embed/>
                </p:oleObj>
              </mc:Choice>
              <mc:Fallback>
                <p:oleObj name="Documento" r:id="rId3" imgW="6105053" imgH="5817864" progId="Word.Document.12">
                  <p:embed/>
                  <p:pic>
                    <p:nvPicPr>
                      <p:cNvPr id="0" name=""/>
                      <p:cNvPicPr/>
                      <p:nvPr/>
                    </p:nvPicPr>
                    <p:blipFill>
                      <a:blip r:embed="rId4"/>
                      <a:stretch>
                        <a:fillRect/>
                      </a:stretch>
                    </p:blipFill>
                    <p:spPr>
                      <a:xfrm>
                        <a:off x="1187624" y="908721"/>
                        <a:ext cx="7422976" cy="5544616"/>
                      </a:xfrm>
                      <a:prstGeom prst="rect">
                        <a:avLst/>
                      </a:prstGeom>
                    </p:spPr>
                  </p:pic>
                </p:oleObj>
              </mc:Fallback>
            </mc:AlternateContent>
          </a:graphicData>
        </a:graphic>
      </p:graphicFrame>
    </p:spTree>
    <p:extLst>
      <p:ext uri="{BB962C8B-B14F-4D97-AF65-F5344CB8AC3E}">
        <p14:creationId xmlns:p14="http://schemas.microsoft.com/office/powerpoint/2010/main" val="34597267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fontScale="85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4</a:t>
            </a:r>
            <a:endParaRPr lang="en-US" sz="3200" b="1" dirty="0" smtClean="0">
              <a:solidFill>
                <a:schemeClr val="accent2">
                  <a:lumMod val="50000"/>
                </a:schemeClr>
              </a:solidFill>
              <a:effectLst/>
            </a:endParaRPr>
          </a:p>
          <a:p>
            <a:pPr eaLnBrk="1" fontAlgn="auto" hangingPunct="1">
              <a:spcAft>
                <a:spcPts val="0"/>
              </a:spcAft>
              <a:defRPr/>
            </a:pPr>
            <a:r>
              <a:rPr lang="en-US" sz="3200" dirty="0" smtClean="0">
                <a:solidFill>
                  <a:schemeClr val="accent2">
                    <a:lumMod val="50000"/>
                  </a:schemeClr>
                </a:solidFill>
                <a:effectLst/>
              </a:rPr>
              <a:t>The </a:t>
            </a:r>
            <a:r>
              <a:rPr lang="en-US" sz="3200" dirty="0">
                <a:solidFill>
                  <a:schemeClr val="accent2">
                    <a:lumMod val="50000"/>
                  </a:schemeClr>
                </a:solidFill>
                <a:effectLst/>
              </a:rPr>
              <a:t>impact of gender on the level of the </a:t>
            </a:r>
            <a:r>
              <a:rPr lang="en-US" sz="3200" dirty="0" smtClean="0">
                <a:solidFill>
                  <a:schemeClr val="accent2">
                    <a:lumMod val="50000"/>
                  </a:schemeClr>
                </a:solidFill>
                <a:effectLst/>
              </a:rPr>
              <a:t>other costs</a:t>
            </a:r>
            <a:endParaRPr lang="en-GB" sz="3200" dirty="0">
              <a:solidFill>
                <a:schemeClr val="accent2">
                  <a:lumMod val="50000"/>
                </a:schemeClr>
              </a:solidFill>
              <a:effectLst/>
              <a:ea typeface="+mn-ea"/>
              <a:cs typeface="+mn-cs"/>
            </a:endParaRPr>
          </a:p>
        </p:txBody>
      </p:sp>
      <p:sp>
        <p:nvSpPr>
          <p:cNvPr id="2" name="Segnaposto piè di pagina 1"/>
          <p:cNvSpPr>
            <a:spLocks noGrp="1"/>
          </p:cNvSpPr>
          <p:nvPr>
            <p:ph type="ftr" sz="quarter" idx="11"/>
          </p:nvPr>
        </p:nvSpPr>
        <p:spPr>
          <a:xfrm>
            <a:off x="5715000" y="6305550"/>
            <a:ext cx="3105472"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graphicFrame>
        <p:nvGraphicFramePr>
          <p:cNvPr id="8" name="Oggetto 7"/>
          <p:cNvGraphicFramePr>
            <a:graphicFrameLocks noChangeAspect="1"/>
          </p:cNvGraphicFramePr>
          <p:nvPr>
            <p:extLst>
              <p:ext uri="{D42A27DB-BD31-4B8C-83A1-F6EECF244321}">
                <p14:modId xmlns:p14="http://schemas.microsoft.com/office/powerpoint/2010/main" val="3352635468"/>
              </p:ext>
            </p:extLst>
          </p:nvPr>
        </p:nvGraphicFramePr>
        <p:xfrm>
          <a:off x="1375627" y="1100361"/>
          <a:ext cx="7200800" cy="5205189"/>
        </p:xfrm>
        <a:graphic>
          <a:graphicData uri="http://schemas.openxmlformats.org/presentationml/2006/ole">
            <mc:AlternateContent xmlns:mc="http://schemas.openxmlformats.org/markup-compatibility/2006">
              <mc:Choice xmlns:v="urn:schemas-microsoft-com:vml" Requires="v">
                <p:oleObj spid="_x0000_s6315" name="Documento" r:id="rId3" imgW="6120457" imgH="5657963" progId="Word.Document.12">
                  <p:embed/>
                </p:oleObj>
              </mc:Choice>
              <mc:Fallback>
                <p:oleObj name="Documento" r:id="rId3" imgW="6120457" imgH="5657963" progId="Word.Document.12">
                  <p:embed/>
                  <p:pic>
                    <p:nvPicPr>
                      <p:cNvPr id="0" name=""/>
                      <p:cNvPicPr/>
                      <p:nvPr/>
                    </p:nvPicPr>
                    <p:blipFill>
                      <a:blip r:embed="rId4"/>
                      <a:stretch>
                        <a:fillRect/>
                      </a:stretch>
                    </p:blipFill>
                    <p:spPr>
                      <a:xfrm>
                        <a:off x="1375627" y="1100361"/>
                        <a:ext cx="7200800" cy="5205189"/>
                      </a:xfrm>
                      <a:prstGeom prst="rect">
                        <a:avLst/>
                      </a:prstGeom>
                    </p:spPr>
                  </p:pic>
                </p:oleObj>
              </mc:Fallback>
            </mc:AlternateContent>
          </a:graphicData>
        </a:graphic>
      </p:graphicFrame>
    </p:spTree>
    <p:extLst>
      <p:ext uri="{BB962C8B-B14F-4D97-AF65-F5344CB8AC3E}">
        <p14:creationId xmlns:p14="http://schemas.microsoft.com/office/powerpoint/2010/main" val="10613755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fontScale="85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a:t>
            </a:r>
            <a:r>
              <a:rPr lang="en-US" sz="3200" b="1" dirty="0" smtClean="0">
                <a:solidFill>
                  <a:schemeClr val="accent2">
                    <a:lumMod val="50000"/>
                  </a:schemeClr>
                </a:solidFill>
                <a:effectLst/>
              </a:rPr>
              <a:t>5</a:t>
            </a:r>
          </a:p>
          <a:p>
            <a:pPr eaLnBrk="1" fontAlgn="auto" hangingPunct="1">
              <a:spcAft>
                <a:spcPts val="0"/>
              </a:spcAft>
              <a:defRPr/>
            </a:pPr>
            <a:r>
              <a:rPr lang="en-US" sz="3200" dirty="0" smtClean="0">
                <a:solidFill>
                  <a:schemeClr val="accent2">
                    <a:lumMod val="50000"/>
                  </a:schemeClr>
                </a:solidFill>
                <a:effectLst/>
              </a:rPr>
              <a:t>Marginal effects</a:t>
            </a:r>
            <a:endParaRPr lang="en-GB" sz="3200" dirty="0">
              <a:solidFill>
                <a:schemeClr val="accent2">
                  <a:lumMod val="50000"/>
                </a:schemeClr>
              </a:solidFill>
              <a:effectLst/>
              <a:ea typeface="+mn-ea"/>
              <a:cs typeface="+mn-cs"/>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graphicFrame>
        <p:nvGraphicFramePr>
          <p:cNvPr id="2" name="Tabella 1"/>
          <p:cNvGraphicFramePr>
            <a:graphicFrameLocks noGrp="1"/>
          </p:cNvGraphicFramePr>
          <p:nvPr>
            <p:extLst>
              <p:ext uri="{D42A27DB-BD31-4B8C-83A1-F6EECF244321}">
                <p14:modId xmlns:p14="http://schemas.microsoft.com/office/powerpoint/2010/main" val="3798563127"/>
              </p:ext>
            </p:extLst>
          </p:nvPr>
        </p:nvGraphicFramePr>
        <p:xfrm>
          <a:off x="1259631" y="908717"/>
          <a:ext cx="7424310" cy="5616639"/>
        </p:xfrm>
        <a:graphic>
          <a:graphicData uri="http://schemas.openxmlformats.org/drawingml/2006/table">
            <a:tbl>
              <a:tblPr firstRow="1" firstCol="1" bandRow="1"/>
              <a:tblGrid>
                <a:gridCol w="1343015"/>
                <a:gridCol w="1063862"/>
                <a:gridCol w="391137"/>
                <a:gridCol w="1033025"/>
                <a:gridCol w="391137"/>
                <a:gridCol w="322161"/>
                <a:gridCol w="1064674"/>
                <a:gridCol w="391137"/>
                <a:gridCol w="1033025"/>
                <a:gridCol w="391137"/>
              </a:tblGrid>
              <a:tr h="354858">
                <a:tc>
                  <a:txBody>
                    <a:bodyPr/>
                    <a:lstStyle/>
                    <a:p>
                      <a:pPr>
                        <a:lnSpc>
                          <a:spcPct val="107000"/>
                        </a:lnSpc>
                        <a:spcAft>
                          <a:spcPts val="0"/>
                        </a:spcAft>
                      </a:pPr>
                      <a:r>
                        <a:rPr lang="en-GB" sz="1000" b="1"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ctr">
                    <a:lnL>
                      <a:noFill/>
                    </a:lnL>
                    <a:lnR>
                      <a:noFill/>
                    </a:lnR>
                    <a:lnT w="12700" cap="flat" cmpd="sng" algn="ctr">
                      <a:solidFill>
                        <a:srgbClr val="000000"/>
                      </a:solidFill>
                      <a:prstDash val="solid"/>
                      <a:round/>
                      <a:headEnd type="none" w="med" len="med"/>
                      <a:tailEnd type="none" w="med" len="med"/>
                    </a:lnT>
                    <a:lnB>
                      <a:noFill/>
                    </a:lnB>
                  </a:tcPr>
                </a:tc>
                <a:tc gridSpan="4">
                  <a:txBody>
                    <a:bodyPr/>
                    <a:lstStyle/>
                    <a:p>
                      <a:pPr algn="ctr">
                        <a:lnSpc>
                          <a:spcPct val="107000"/>
                        </a:lnSpc>
                        <a:spcAft>
                          <a:spcPts val="0"/>
                        </a:spcAft>
                      </a:pPr>
                      <a:r>
                        <a:rPr lang="en-GB" sz="1000" b="1" dirty="0">
                          <a:effectLst/>
                          <a:latin typeface="Garamond" panose="02020404030301010803" pitchFamily="18" charset="0"/>
                          <a:ea typeface="Times New Roman" panose="02020603050405020304" pitchFamily="18" charset="0"/>
                          <a:cs typeface="Times New Roman" panose="02020603050405020304" pitchFamily="18" charset="0"/>
                        </a:rPr>
                        <a:t>Change in the level of Interest rates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ctr">
                    <a:lnL>
                      <a:noFill/>
                    </a:lnL>
                    <a:lnR>
                      <a:noFill/>
                    </a:lnR>
                    <a:lnT w="12700" cap="flat" cmpd="sng" algn="ctr">
                      <a:solidFill>
                        <a:srgbClr val="000000"/>
                      </a:solidFill>
                      <a:prstDash val="solid"/>
                      <a:round/>
                      <a:headEnd type="none" w="med" len="med"/>
                      <a:tailEnd type="none" w="med" len="med"/>
                    </a:lnT>
                    <a:lnB>
                      <a:noFill/>
                    </a:lnB>
                  </a:tcPr>
                </a:tc>
                <a:tc gridSpan="4">
                  <a:txBody>
                    <a:bodyPr/>
                    <a:lstStyle/>
                    <a:p>
                      <a:pPr algn="ctr">
                        <a:lnSpc>
                          <a:spcPct val="107000"/>
                        </a:lnSpc>
                        <a:spcAft>
                          <a:spcPts val="0"/>
                        </a:spcAft>
                      </a:pPr>
                      <a:r>
                        <a:rPr lang="en-GB" sz="1000" b="1">
                          <a:effectLst/>
                          <a:latin typeface="Garamond" panose="02020404030301010803" pitchFamily="18" charset="0"/>
                          <a:ea typeface="Calibri" panose="020F0502020204030204" pitchFamily="34" charset="0"/>
                          <a:cs typeface="Times New Roman" panose="02020603050405020304" pitchFamily="18" charset="0"/>
                        </a:rPr>
                        <a:t>Change in the level of the cost of financing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000" b="1">
                          <a:effectLst/>
                          <a:latin typeface="Garamond" panose="02020404030301010803" pitchFamily="18" charset="0"/>
                          <a:ea typeface="Calibri" panose="020F0502020204030204" pitchFamily="34" charset="0"/>
                          <a:cs typeface="Times New Roman" panose="02020603050405020304" pitchFamily="18" charset="0"/>
                        </a:rPr>
                        <a:t>other than interest rates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r>
              <a:tr h="177429">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err="1">
                          <a:effectLst/>
                          <a:latin typeface="Garamond" panose="02020404030301010803" pitchFamily="18" charset="0"/>
                          <a:ea typeface="Calibri" panose="020F0502020204030204" pitchFamily="34" charset="0"/>
                          <a:cs typeface="Times New Roman" panose="02020603050405020304" pitchFamily="18" charset="0"/>
                        </a:rPr>
                        <a:t>dy</a:t>
                      </a:r>
                      <a:r>
                        <a:rPr lang="en-GB" sz="1000" dirty="0">
                          <a:effectLst/>
                          <a:latin typeface="Garamond" panose="02020404030301010803" pitchFamily="18" charset="0"/>
                          <a:ea typeface="Calibri" panose="020F0502020204030204" pitchFamily="34" charset="0"/>
                          <a:cs typeface="Times New Roman" panose="02020603050405020304" pitchFamily="18" charset="0"/>
                        </a:rPr>
                        <a:t>/dx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err="1">
                          <a:effectLst/>
                          <a:latin typeface="Garamond" panose="02020404030301010803" pitchFamily="18" charset="0"/>
                          <a:ea typeface="Calibri" panose="020F0502020204030204" pitchFamily="34" charset="0"/>
                          <a:cs typeface="Times New Roman" panose="02020603050405020304" pitchFamily="18" charset="0"/>
                        </a:rPr>
                        <a:t>dy</a:t>
                      </a:r>
                      <a:r>
                        <a:rPr lang="en-GB" sz="1000" dirty="0">
                          <a:effectLst/>
                          <a:latin typeface="Garamond" panose="02020404030301010803" pitchFamily="18" charset="0"/>
                          <a:ea typeface="Calibri" panose="020F0502020204030204" pitchFamily="34" charset="0"/>
                          <a:cs typeface="Times New Roman" panose="02020603050405020304" pitchFamily="18" charset="0"/>
                        </a:rPr>
                        <a:t>/dx</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Calibri" panose="020F0502020204030204" pitchFamily="34" charset="0"/>
                          <a:cs typeface="Times New Roman" panose="02020603050405020304" pitchFamily="18" charset="0"/>
                        </a:rPr>
                        <a:t>dy/dx</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Calibri" panose="020F0502020204030204" pitchFamily="34" charset="0"/>
                          <a:cs typeface="Times New Roman" panose="02020603050405020304" pitchFamily="18" charset="0"/>
                        </a:rPr>
                        <a:t>dy/dx</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Y=decreased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Y=increased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Y=decreased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Y=increased</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(4)</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r>
              <a:tr h="177429">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w="12700" cap="flat" cmpd="sng" algn="ctr">
                      <a:solidFill>
                        <a:srgbClr val="000000"/>
                      </a:solidFill>
                      <a:prstDash val="solid"/>
                      <a:round/>
                      <a:headEnd type="none" w="med" len="med"/>
                      <a:tailEnd type="none" w="med" len="med"/>
                    </a:lnT>
                    <a:lnB>
                      <a:noFill/>
                    </a:lnB>
                  </a:tcPr>
                </a:tc>
              </a:tr>
              <a:tr h="183246">
                <a:tc>
                  <a:txBody>
                    <a:bodyPr/>
                    <a:lstStyle/>
                    <a:p>
                      <a:pP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Female</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-0.012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0.026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-0.004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b="1">
                          <a:effectLst/>
                          <a:latin typeface="Garamond" panose="02020404030301010803" pitchFamily="18" charset="0"/>
                          <a:ea typeface="Times New Roman" panose="02020603050405020304" pitchFamily="18" charset="0"/>
                          <a:cs typeface="Times New Roman" panose="02020603050405020304" pitchFamily="18" charset="0"/>
                        </a:rPr>
                        <a:t>0.042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b="1"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77429">
                <a:tc gridSpan="10">
                  <a:txBody>
                    <a:bodyPr/>
                    <a:lstStyle/>
                    <a:p>
                      <a:pPr>
                        <a:lnSpc>
                          <a:spcPct val="107000"/>
                        </a:lnSpc>
                        <a:spcAft>
                          <a:spcPts val="0"/>
                        </a:spcAft>
                      </a:pPr>
                      <a:r>
                        <a:rPr lang="en-GB" sz="1000" i="1" dirty="0">
                          <a:effectLst/>
                          <a:latin typeface="Garamond" panose="02020404030301010803" pitchFamily="18" charset="0"/>
                          <a:ea typeface="Times New Roman" panose="02020603050405020304" pitchFamily="18" charset="0"/>
                          <a:cs typeface="Times New Roman" panose="02020603050405020304" pitchFamily="18" charset="0"/>
                        </a:rPr>
                        <a:t>Controls for firm quality</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Leverage up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Leverage down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Profit up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-0.028</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Profit down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0.042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Creditworthiness up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0.018</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Creditworthiness down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0.082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0.060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77429">
                <a:tc gridSpan="10">
                  <a:txBody>
                    <a:bodyPr/>
                    <a:lstStyle/>
                    <a:p>
                      <a:pPr>
                        <a:lnSpc>
                          <a:spcPct val="107000"/>
                        </a:lnSpc>
                        <a:spcAft>
                          <a:spcPts val="0"/>
                        </a:spcAft>
                      </a:pPr>
                      <a:r>
                        <a:rPr lang="en-GB" sz="1000" i="1">
                          <a:effectLst/>
                          <a:latin typeface="Garamond" panose="02020404030301010803" pitchFamily="18" charset="0"/>
                          <a:ea typeface="Times New Roman" panose="02020603050405020304" pitchFamily="18" charset="0"/>
                          <a:cs typeface="Times New Roman" panose="02020603050405020304" pitchFamily="18" charset="0"/>
                        </a:rPr>
                        <a:t>Controls for the non-price conditions of the bank financing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77429">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Maturity up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77429">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Maturity down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0.090</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0.115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77429">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Collateral up</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-0.076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0.167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0.242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77429">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Collateral down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0.101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-0.158</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0.036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-0.204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77429">
                <a:tc gridSpan="10">
                  <a:txBody>
                    <a:bodyPr/>
                    <a:lstStyle/>
                    <a:p>
                      <a:pPr>
                        <a:lnSpc>
                          <a:spcPct val="107000"/>
                        </a:lnSpc>
                        <a:spcAft>
                          <a:spcPts val="0"/>
                        </a:spcAft>
                      </a:pPr>
                      <a:r>
                        <a:rPr lang="en-GB" sz="1000" i="1">
                          <a:effectLst/>
                          <a:latin typeface="Garamond" panose="02020404030301010803" pitchFamily="18" charset="0"/>
                          <a:ea typeface="Times New Roman" panose="02020603050405020304" pitchFamily="18" charset="0"/>
                          <a:cs typeface="Times New Roman" panose="02020603050405020304" pitchFamily="18" charset="0"/>
                        </a:rPr>
                        <a:t>Additional firm controls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Micro</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-0.008</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0.079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Small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0.052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Medium</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Very recent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0.058</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-0.093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dirty="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Recent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-0.042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Old</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-0.027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Construction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0.005</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0.017</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Manufacturing</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Wholesale/Retail</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-0.002</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0.016</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a:noFill/>
                    </a:lnB>
                  </a:tcPr>
                </a:tc>
              </a:tr>
              <a:tr h="183246">
                <a:tc>
                  <a:txBody>
                    <a:bodyPr/>
                    <a:lstStyle/>
                    <a:p>
                      <a:pP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Observations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19,969</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19,774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en-GB" sz="1000">
                          <a:effectLst/>
                          <a:latin typeface="Garamond" panose="02020404030301010803" pitchFamily="18" charset="0"/>
                          <a:ea typeface="Times New Roman" panose="02020603050405020304" pitchFamily="18" charset="0"/>
                          <a:cs typeface="Times New Roman" panose="02020603050405020304" pitchFamily="18" charset="0"/>
                        </a:rPr>
                        <a:t>19,774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07000"/>
                        </a:lnSpc>
                      </a:pPr>
                      <a:endParaRPr lang="en-GB" sz="1000" dirty="0">
                        <a:effectLst/>
                        <a:latin typeface="Calibri" panose="020F0502020204030204" pitchFamily="34" charset="0"/>
                        <a:cs typeface="Times New Roman" panose="02020603050405020304" pitchFamily="18" charset="0"/>
                      </a:endParaRPr>
                    </a:p>
                  </a:txBody>
                  <a:tcPr marL="41731" marR="41731" marT="0" marB="0" anchor="b">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40470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620688"/>
          </a:xfrm>
          <a:prstGeom prst="rect">
            <a:avLst/>
          </a:prstGeom>
        </p:spPr>
        <p:txBody>
          <a:bodyPr anchor="ctr">
            <a:normAutofit fontScale="475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endParaRPr lang="en-US" sz="3200" b="1" dirty="0" smtClean="0">
              <a:solidFill>
                <a:schemeClr val="accent2">
                  <a:lumMod val="50000"/>
                </a:schemeClr>
              </a:solidFill>
              <a:effectLst/>
            </a:endParaRPr>
          </a:p>
          <a:p>
            <a:pPr eaLnBrk="1" fontAlgn="auto" hangingPunct="1">
              <a:spcAft>
                <a:spcPts val="0"/>
              </a:spcAft>
              <a:defRPr/>
            </a:pPr>
            <a:r>
              <a:rPr lang="en-US" sz="5900" b="1" dirty="0">
                <a:solidFill>
                  <a:schemeClr val="accent2">
                    <a:lumMod val="50000"/>
                  </a:schemeClr>
                </a:solidFill>
                <a:effectLst/>
              </a:rPr>
              <a:t>Table 6: </a:t>
            </a:r>
            <a:r>
              <a:rPr lang="en-US" sz="5900" dirty="0" err="1">
                <a:solidFill>
                  <a:schemeClr val="accent2">
                    <a:lumMod val="50000"/>
                  </a:schemeClr>
                </a:solidFill>
                <a:effectLst/>
              </a:rPr>
              <a:t>Ologit</a:t>
            </a:r>
            <a:r>
              <a:rPr lang="en-US" sz="5900" dirty="0">
                <a:solidFill>
                  <a:schemeClr val="accent2">
                    <a:lumMod val="50000"/>
                  </a:schemeClr>
                </a:solidFill>
                <a:effectLst/>
              </a:rPr>
              <a:t> and IV estimates</a:t>
            </a:r>
            <a:endParaRPr lang="en-GB" sz="5900" dirty="0">
              <a:solidFill>
                <a:schemeClr val="accent2">
                  <a:lumMod val="50000"/>
                </a:schemeClr>
              </a:solidFill>
              <a:effectLst/>
            </a:endParaRPr>
          </a:p>
          <a:p>
            <a:pPr eaLnBrk="1" fontAlgn="auto" hangingPunct="1">
              <a:spcAft>
                <a:spcPts val="0"/>
              </a:spcAft>
              <a:defRPr/>
            </a:pPr>
            <a:endParaRPr lang="en-US" sz="4900" b="1" dirty="0">
              <a:solidFill>
                <a:schemeClr val="accent2">
                  <a:lumMod val="50000"/>
                </a:schemeClr>
              </a:solidFill>
              <a:effectLst/>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pic>
        <p:nvPicPr>
          <p:cNvPr id="2" name="Immagine 1"/>
          <p:cNvPicPr>
            <a:picLocks noChangeAspect="1"/>
          </p:cNvPicPr>
          <p:nvPr/>
        </p:nvPicPr>
        <p:blipFill>
          <a:blip r:embed="rId2"/>
          <a:stretch>
            <a:fillRect/>
          </a:stretch>
        </p:blipFill>
        <p:spPr>
          <a:xfrm>
            <a:off x="1043608" y="868288"/>
            <a:ext cx="7560839" cy="5945088"/>
          </a:xfrm>
          <a:prstGeom prst="rect">
            <a:avLst/>
          </a:prstGeom>
        </p:spPr>
      </p:pic>
    </p:spTree>
    <p:extLst>
      <p:ext uri="{BB962C8B-B14F-4D97-AF65-F5344CB8AC3E}">
        <p14:creationId xmlns:p14="http://schemas.microsoft.com/office/powerpoint/2010/main" val="14124048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692696"/>
          </a:xfrm>
          <a:prstGeom prst="rect">
            <a:avLst/>
          </a:prstGeom>
        </p:spPr>
        <p:txBody>
          <a:bodyPr anchor="ctr">
            <a:normAutofit fontScale="70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a:t>
            </a:r>
            <a:r>
              <a:rPr lang="en-US" sz="3200" b="1" dirty="0" smtClean="0">
                <a:solidFill>
                  <a:schemeClr val="accent2">
                    <a:lumMod val="50000"/>
                  </a:schemeClr>
                </a:solidFill>
                <a:effectLst/>
              </a:rPr>
              <a:t>7</a:t>
            </a:r>
          </a:p>
          <a:p>
            <a:pPr eaLnBrk="1" fontAlgn="auto" hangingPunct="1">
              <a:spcAft>
                <a:spcPts val="0"/>
              </a:spcAft>
              <a:defRPr/>
            </a:pPr>
            <a:r>
              <a:rPr lang="en-US" sz="3200" dirty="0" smtClean="0">
                <a:solidFill>
                  <a:schemeClr val="accent2">
                    <a:lumMod val="50000"/>
                  </a:schemeClr>
                </a:solidFill>
                <a:effectLst/>
              </a:rPr>
              <a:t>Robustness: Controlling for public support</a:t>
            </a:r>
            <a:endParaRPr lang="en-GB" sz="3200" dirty="0">
              <a:solidFill>
                <a:schemeClr val="accent2">
                  <a:lumMod val="50000"/>
                </a:schemeClr>
              </a:solidFill>
              <a:effectLst/>
              <a:ea typeface="+mn-ea"/>
              <a:cs typeface="+mn-cs"/>
            </a:endParaRPr>
          </a:p>
        </p:txBody>
      </p:sp>
      <p:sp>
        <p:nvSpPr>
          <p:cNvPr id="3" name="Segnaposto piè di pagina 2"/>
          <p:cNvSpPr>
            <a:spLocks noGrp="1"/>
          </p:cNvSpPr>
          <p:nvPr>
            <p:ph type="ftr" sz="quarter" idx="11"/>
          </p:nvPr>
        </p:nvSpPr>
        <p:spPr>
          <a:xfrm>
            <a:off x="5715000" y="6305550"/>
            <a:ext cx="3321496"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pic>
        <p:nvPicPr>
          <p:cNvPr id="2" name="Immagine 1"/>
          <p:cNvPicPr>
            <a:picLocks noChangeAspect="1"/>
          </p:cNvPicPr>
          <p:nvPr/>
        </p:nvPicPr>
        <p:blipFill>
          <a:blip r:embed="rId2"/>
          <a:stretch>
            <a:fillRect/>
          </a:stretch>
        </p:blipFill>
        <p:spPr>
          <a:xfrm>
            <a:off x="1187624" y="903948"/>
            <a:ext cx="7746826" cy="5549387"/>
          </a:xfrm>
          <a:prstGeom prst="rect">
            <a:avLst/>
          </a:prstGeom>
        </p:spPr>
      </p:pic>
    </p:spTree>
    <p:extLst>
      <p:ext uri="{BB962C8B-B14F-4D97-AF65-F5344CB8AC3E}">
        <p14:creationId xmlns:p14="http://schemas.microsoft.com/office/powerpoint/2010/main" val="30950339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692696"/>
          </a:xfrm>
          <a:prstGeom prst="rect">
            <a:avLst/>
          </a:prstGeom>
        </p:spPr>
        <p:txBody>
          <a:bodyPr anchor="ctr">
            <a:normAutofit fontScale="775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8</a:t>
            </a:r>
            <a:endParaRPr lang="en-US" sz="3200" b="1" dirty="0" smtClean="0">
              <a:solidFill>
                <a:schemeClr val="accent2">
                  <a:lumMod val="50000"/>
                </a:schemeClr>
              </a:solidFill>
              <a:effectLst/>
            </a:endParaRPr>
          </a:p>
          <a:p>
            <a:pPr eaLnBrk="1" fontAlgn="auto" hangingPunct="1">
              <a:spcAft>
                <a:spcPts val="0"/>
              </a:spcAft>
              <a:defRPr/>
            </a:pPr>
            <a:r>
              <a:rPr lang="en-GB" sz="3100" dirty="0" smtClean="0">
                <a:solidFill>
                  <a:schemeClr val="accent2">
                    <a:lumMod val="50000"/>
                  </a:schemeClr>
                </a:solidFill>
                <a:effectLst/>
              </a:rPr>
              <a:t>Robustness: controlling </a:t>
            </a:r>
            <a:r>
              <a:rPr lang="en-GB" sz="3100" dirty="0">
                <a:solidFill>
                  <a:schemeClr val="accent2">
                    <a:lumMod val="50000"/>
                  </a:schemeClr>
                </a:solidFill>
                <a:effectLst/>
              </a:rPr>
              <a:t>for financial autonomy</a:t>
            </a:r>
          </a:p>
        </p:txBody>
      </p:sp>
      <p:sp>
        <p:nvSpPr>
          <p:cNvPr id="3" name="Segnaposto piè di pagina 2"/>
          <p:cNvSpPr>
            <a:spLocks noGrp="1"/>
          </p:cNvSpPr>
          <p:nvPr>
            <p:ph type="ftr" sz="quarter" idx="11"/>
          </p:nvPr>
        </p:nvSpPr>
        <p:spPr>
          <a:xfrm>
            <a:off x="5715000" y="6305550"/>
            <a:ext cx="321945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pic>
        <p:nvPicPr>
          <p:cNvPr id="5" name="Immagine 4"/>
          <p:cNvPicPr>
            <a:picLocks noChangeAspect="1"/>
          </p:cNvPicPr>
          <p:nvPr/>
        </p:nvPicPr>
        <p:blipFill>
          <a:blip r:embed="rId2"/>
          <a:stretch>
            <a:fillRect/>
          </a:stretch>
        </p:blipFill>
        <p:spPr>
          <a:xfrm>
            <a:off x="1511190" y="984592"/>
            <a:ext cx="6121619" cy="4888815"/>
          </a:xfrm>
          <a:prstGeom prst="rect">
            <a:avLst/>
          </a:prstGeom>
        </p:spPr>
      </p:pic>
    </p:spTree>
    <p:extLst>
      <p:ext uri="{BB962C8B-B14F-4D97-AF65-F5344CB8AC3E}">
        <p14:creationId xmlns:p14="http://schemas.microsoft.com/office/powerpoint/2010/main" val="1516942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normAutofit/>
          </a:bodyPr>
          <a:lstStyle/>
          <a:p>
            <a:pPr eaLnBrk="1" fontAlgn="auto" hangingPunct="1">
              <a:spcAft>
                <a:spcPts val="0"/>
              </a:spcAft>
              <a:defRPr/>
            </a:pPr>
            <a:r>
              <a:rPr lang="en-GB" sz="3200" dirty="0">
                <a:solidFill>
                  <a:schemeClr val="accent2">
                    <a:lumMod val="50000"/>
                  </a:schemeClr>
                </a:solidFill>
                <a:effectLst/>
                <a:ea typeface="+mn-ea"/>
                <a:cs typeface="+mn-cs"/>
              </a:rPr>
              <a:t>Stylized Facts</a:t>
            </a:r>
          </a:p>
        </p:txBody>
      </p:sp>
      <p:sp>
        <p:nvSpPr>
          <p:cNvPr id="3" name="Segnaposto contenuto 2"/>
          <p:cNvSpPr>
            <a:spLocks noGrp="1"/>
          </p:cNvSpPr>
          <p:nvPr>
            <p:ph idx="1"/>
          </p:nvPr>
        </p:nvSpPr>
        <p:spPr>
          <a:xfrm>
            <a:off x="1043608" y="1447800"/>
            <a:ext cx="7890842" cy="4800600"/>
          </a:xfrm>
        </p:spPr>
        <p:txBody>
          <a:bodyPr>
            <a:normAutofit/>
          </a:bodyPr>
          <a:lstStyle/>
          <a:p>
            <a:pPr algn="just" eaLnBrk="1" hangingPunct="1">
              <a:lnSpc>
                <a:spcPct val="150000"/>
              </a:lnSpc>
              <a:buFont typeface="Wingdings" panose="05000000000000000000" pitchFamily="2" charset="2"/>
              <a:buChar char="Ø"/>
              <a:defRPr/>
            </a:pPr>
            <a:r>
              <a:rPr lang="en-GB" sz="2100" dirty="0">
                <a:solidFill>
                  <a:schemeClr val="accent2">
                    <a:lumMod val="50000"/>
                  </a:schemeClr>
                </a:solidFill>
                <a:latin typeface="+mj-lt"/>
              </a:rPr>
              <a:t>SMEs have harder time in obtaining credit than large firms, due to their inability in producing high quality collateral and lack of transparency related to their creditworthiness (Cowan et al., 2015; </a:t>
            </a:r>
            <a:r>
              <a:rPr lang="en-GB" sz="2100" dirty="0" err="1">
                <a:solidFill>
                  <a:schemeClr val="accent2">
                    <a:lumMod val="50000"/>
                  </a:schemeClr>
                </a:solidFill>
                <a:latin typeface="+mj-lt"/>
              </a:rPr>
              <a:t>Öztürk</a:t>
            </a:r>
            <a:r>
              <a:rPr lang="en-GB" sz="2100" dirty="0">
                <a:solidFill>
                  <a:schemeClr val="accent2">
                    <a:lumMod val="50000"/>
                  </a:schemeClr>
                </a:solidFill>
                <a:latin typeface="+mj-lt"/>
              </a:rPr>
              <a:t> and </a:t>
            </a:r>
            <a:r>
              <a:rPr lang="en-GB" sz="2100" dirty="0" err="1">
                <a:solidFill>
                  <a:schemeClr val="accent2">
                    <a:lumMod val="50000"/>
                  </a:schemeClr>
                </a:solidFill>
                <a:latin typeface="+mj-lt"/>
              </a:rPr>
              <a:t>Mrkaic</a:t>
            </a:r>
            <a:r>
              <a:rPr lang="en-GB" sz="2100" dirty="0">
                <a:solidFill>
                  <a:schemeClr val="accent2">
                    <a:lumMod val="50000"/>
                  </a:schemeClr>
                </a:solidFill>
                <a:latin typeface="+mj-lt"/>
              </a:rPr>
              <a:t>, 2014; </a:t>
            </a:r>
            <a:r>
              <a:rPr lang="en-GB" sz="2100" dirty="0" err="1">
                <a:solidFill>
                  <a:schemeClr val="accent2">
                    <a:lumMod val="50000"/>
                  </a:schemeClr>
                </a:solidFill>
                <a:latin typeface="+mj-lt"/>
              </a:rPr>
              <a:t>Vos</a:t>
            </a:r>
            <a:r>
              <a:rPr lang="en-GB" sz="2100" dirty="0">
                <a:solidFill>
                  <a:schemeClr val="accent2">
                    <a:lumMod val="50000"/>
                  </a:schemeClr>
                </a:solidFill>
                <a:latin typeface="+mj-lt"/>
              </a:rPr>
              <a:t> et al., 2007).</a:t>
            </a:r>
          </a:p>
          <a:p>
            <a:pPr algn="just" eaLnBrk="1" hangingPunct="1">
              <a:lnSpc>
                <a:spcPct val="150000"/>
              </a:lnSpc>
              <a:buFont typeface="Wingdings" panose="05000000000000000000" pitchFamily="2" charset="2"/>
              <a:buChar char="Ø"/>
              <a:defRPr/>
            </a:pPr>
            <a:endParaRPr lang="en-GB" sz="2100" dirty="0">
              <a:solidFill>
                <a:schemeClr val="accent2">
                  <a:lumMod val="50000"/>
                </a:schemeClr>
              </a:solidFill>
              <a:latin typeface="+mj-lt"/>
            </a:endParaRPr>
          </a:p>
          <a:p>
            <a:pPr algn="just" eaLnBrk="1" hangingPunct="1">
              <a:lnSpc>
                <a:spcPct val="150000"/>
              </a:lnSpc>
              <a:buFont typeface="Wingdings" panose="05000000000000000000" pitchFamily="2" charset="2"/>
              <a:buChar char="Ø"/>
              <a:defRPr/>
            </a:pPr>
            <a:r>
              <a:rPr lang="en-GB" sz="2100" dirty="0">
                <a:solidFill>
                  <a:schemeClr val="accent2">
                    <a:lumMod val="50000"/>
                  </a:schemeClr>
                </a:solidFill>
                <a:latin typeface="+mj-lt"/>
              </a:rPr>
              <a:t>Credit obstacles tend to be more severe in times of crisis thus leading to credit rationing phenomena (Popov and Van-</a:t>
            </a:r>
            <a:r>
              <a:rPr lang="en-GB" sz="2100" dirty="0" err="1">
                <a:solidFill>
                  <a:schemeClr val="accent2">
                    <a:lumMod val="50000"/>
                  </a:schemeClr>
                </a:solidFill>
                <a:latin typeface="+mj-lt"/>
              </a:rPr>
              <a:t>Horen</a:t>
            </a:r>
            <a:r>
              <a:rPr lang="en-GB" sz="2100" dirty="0">
                <a:solidFill>
                  <a:schemeClr val="accent2">
                    <a:lumMod val="50000"/>
                  </a:schemeClr>
                </a:solidFill>
                <a:latin typeface="+mj-lt"/>
              </a:rPr>
              <a:t>, 2015; Popov and </a:t>
            </a:r>
            <a:r>
              <a:rPr lang="en-GB" sz="2100" dirty="0" err="1">
                <a:solidFill>
                  <a:schemeClr val="accent2">
                    <a:lumMod val="50000"/>
                  </a:schemeClr>
                </a:solidFill>
                <a:latin typeface="+mj-lt"/>
              </a:rPr>
              <a:t>Udell</a:t>
            </a:r>
            <a:r>
              <a:rPr lang="en-GB" sz="2100" dirty="0">
                <a:solidFill>
                  <a:schemeClr val="accent2">
                    <a:lumMod val="50000"/>
                  </a:schemeClr>
                </a:solidFill>
                <a:latin typeface="+mj-lt"/>
              </a:rPr>
              <a:t>, 2012).</a:t>
            </a:r>
          </a:p>
        </p:txBody>
      </p:sp>
      <p:sp>
        <p:nvSpPr>
          <p:cNvPr id="4" name="Segnaposto piè di pagina 3"/>
          <p:cNvSpPr>
            <a:spLocks noGrp="1"/>
          </p:cNvSpPr>
          <p:nvPr>
            <p:ph type="ftr" sz="quarter" idx="11"/>
          </p:nvPr>
        </p:nvSpPr>
        <p:spPr>
          <a:xfrm>
            <a:off x="5715000" y="6305550"/>
            <a:ext cx="321945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1842399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fontScale="85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300" b="1" dirty="0">
                <a:solidFill>
                  <a:schemeClr val="accent2">
                    <a:lumMod val="50000"/>
                  </a:schemeClr>
                </a:solidFill>
                <a:effectLst/>
              </a:rPr>
              <a:t>Table 9</a:t>
            </a:r>
          </a:p>
          <a:p>
            <a:pPr eaLnBrk="1" fontAlgn="auto" hangingPunct="1">
              <a:spcAft>
                <a:spcPts val="0"/>
              </a:spcAft>
              <a:defRPr/>
            </a:pPr>
            <a:r>
              <a:rPr lang="en-GB" sz="3200" dirty="0" smtClean="0">
                <a:solidFill>
                  <a:schemeClr val="accent2">
                    <a:lumMod val="50000"/>
                  </a:schemeClr>
                </a:solidFill>
                <a:effectLst/>
              </a:rPr>
              <a:t>Exploring </a:t>
            </a:r>
            <a:r>
              <a:rPr lang="en-GB" sz="3200" dirty="0">
                <a:solidFill>
                  <a:schemeClr val="accent2">
                    <a:lumMod val="50000"/>
                  </a:schemeClr>
                </a:solidFill>
                <a:effectLst/>
              </a:rPr>
              <a:t>country and “time” heterogeneity</a:t>
            </a:r>
            <a:endParaRPr lang="en-GB" sz="3200" dirty="0">
              <a:solidFill>
                <a:schemeClr val="accent2">
                  <a:lumMod val="50000"/>
                </a:schemeClr>
              </a:solidFill>
              <a:effectLst/>
              <a:ea typeface="+mn-ea"/>
              <a:cs typeface="+mn-cs"/>
            </a:endParaRPr>
          </a:p>
        </p:txBody>
      </p:sp>
      <p:sp>
        <p:nvSpPr>
          <p:cNvPr id="2" name="Segnaposto piè di pagina 1"/>
          <p:cNvSpPr>
            <a:spLocks noGrp="1"/>
          </p:cNvSpPr>
          <p:nvPr>
            <p:ph type="ftr" sz="quarter" idx="11"/>
          </p:nvPr>
        </p:nvSpPr>
        <p:spPr>
          <a:xfrm>
            <a:off x="5715000" y="6305550"/>
            <a:ext cx="321945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pic>
        <p:nvPicPr>
          <p:cNvPr id="3" name="Immagine 2"/>
          <p:cNvPicPr>
            <a:picLocks noChangeAspect="1"/>
          </p:cNvPicPr>
          <p:nvPr/>
        </p:nvPicPr>
        <p:blipFill>
          <a:blip r:embed="rId2"/>
          <a:stretch>
            <a:fillRect/>
          </a:stretch>
        </p:blipFill>
        <p:spPr>
          <a:xfrm>
            <a:off x="1511190" y="1052736"/>
            <a:ext cx="7021250" cy="5377567"/>
          </a:xfrm>
          <a:prstGeom prst="rect">
            <a:avLst/>
          </a:prstGeom>
        </p:spPr>
      </p:pic>
    </p:spTree>
    <p:extLst>
      <p:ext uri="{BB962C8B-B14F-4D97-AF65-F5344CB8AC3E}">
        <p14:creationId xmlns:p14="http://schemas.microsoft.com/office/powerpoint/2010/main" val="154055242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en-US" sz="3200" dirty="0">
                <a:solidFill>
                  <a:schemeClr val="accent2">
                    <a:lumMod val="50000"/>
                  </a:schemeClr>
                </a:solidFill>
                <a:effectLst/>
              </a:rPr>
              <a:t>Empirical strategy #2 </a:t>
            </a:r>
            <a:r>
              <a:rPr lang="en-US" sz="3200" dirty="0" smtClean="0">
                <a:solidFill>
                  <a:schemeClr val="accent2">
                    <a:lumMod val="50000"/>
                  </a:schemeClr>
                </a:solidFill>
                <a:effectLst/>
              </a:rPr>
              <a:t>– </a:t>
            </a:r>
            <a:r>
              <a:rPr lang="en-US" sz="3200" dirty="0">
                <a:solidFill>
                  <a:schemeClr val="accent2">
                    <a:lumMod val="50000"/>
                  </a:schemeClr>
                </a:solidFill>
                <a:effectLst/>
              </a:rPr>
              <a:t>Panel analysis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fontScale="92500" lnSpcReduction="20000"/>
          </a:bodyPr>
          <a:lstStyle/>
          <a:p>
            <a:pPr marL="82550" indent="0" algn="just" eaLnBrk="1" hangingPunct="1">
              <a:lnSpc>
                <a:spcPct val="140000"/>
              </a:lnSpc>
              <a:buNone/>
              <a:defRPr/>
            </a:pPr>
            <a:r>
              <a:rPr lang="en-US" sz="1900" dirty="0">
                <a:solidFill>
                  <a:schemeClr val="accent2">
                    <a:lumMod val="50000"/>
                  </a:schemeClr>
                </a:solidFill>
              </a:rPr>
              <a:t>We exploit the panel nature of our </a:t>
            </a:r>
            <a:r>
              <a:rPr lang="en-US" sz="1900" dirty="0" smtClean="0">
                <a:solidFill>
                  <a:schemeClr val="accent2">
                    <a:lumMod val="50000"/>
                  </a:schemeClr>
                </a:solidFill>
              </a:rPr>
              <a:t>dataset for </a:t>
            </a:r>
          </a:p>
          <a:p>
            <a:pPr marL="82550" indent="0" algn="just" eaLnBrk="1" hangingPunct="1">
              <a:lnSpc>
                <a:spcPct val="140000"/>
              </a:lnSpc>
              <a:buNone/>
              <a:defRPr/>
            </a:pPr>
            <a:r>
              <a:rPr lang="en-US" sz="1900" dirty="0">
                <a:solidFill>
                  <a:schemeClr val="accent2">
                    <a:lumMod val="50000"/>
                  </a:schemeClr>
                </a:solidFill>
              </a:rPr>
              <a:t>	</a:t>
            </a:r>
            <a:r>
              <a:rPr lang="en-US" sz="1900" dirty="0" smtClean="0">
                <a:solidFill>
                  <a:schemeClr val="accent2">
                    <a:lumMod val="50000"/>
                  </a:schemeClr>
                </a:solidFill>
              </a:rPr>
              <a:t>testing the second hypothesis  (H2) of our study.</a:t>
            </a:r>
            <a:endParaRPr lang="en-US" sz="1900" dirty="0">
              <a:solidFill>
                <a:schemeClr val="accent2">
                  <a:lumMod val="50000"/>
                </a:schemeClr>
              </a:solidFill>
            </a:endParaRPr>
          </a:p>
          <a:p>
            <a:pPr marL="82550" indent="0" algn="just" eaLnBrk="1" hangingPunct="1">
              <a:lnSpc>
                <a:spcPct val="140000"/>
              </a:lnSpc>
              <a:buNone/>
              <a:defRPr/>
            </a:pPr>
            <a:endParaRPr lang="en-US" sz="1900" dirty="0" smtClean="0">
              <a:solidFill>
                <a:schemeClr val="accent2">
                  <a:lumMod val="50000"/>
                </a:schemeClr>
              </a:solidFill>
            </a:endParaRPr>
          </a:p>
          <a:p>
            <a:pPr marL="82550" indent="0" algn="just" eaLnBrk="1" hangingPunct="1">
              <a:lnSpc>
                <a:spcPct val="140000"/>
              </a:lnSpc>
              <a:buNone/>
              <a:defRPr/>
            </a:pPr>
            <a:r>
              <a:rPr lang="en-US" sz="1900" dirty="0" smtClean="0">
                <a:solidFill>
                  <a:schemeClr val="accent2">
                    <a:lumMod val="50000"/>
                  </a:schemeClr>
                </a:solidFill>
              </a:rPr>
              <a:t>Indeed</a:t>
            </a:r>
            <a:r>
              <a:rPr lang="en-US" sz="1900" dirty="0">
                <a:solidFill>
                  <a:schemeClr val="accent2">
                    <a:lumMod val="50000"/>
                  </a:schemeClr>
                </a:solidFill>
              </a:rPr>
              <a:t>, the SAFE dataset has a complex panel structure where the number of firms that were repeatedly surveyed in more than one survey wave is limited. </a:t>
            </a:r>
            <a:endParaRPr lang="en-US" sz="1900" dirty="0" smtClean="0">
              <a:solidFill>
                <a:schemeClr val="accent2">
                  <a:lumMod val="50000"/>
                </a:schemeClr>
              </a:solidFill>
            </a:endParaRPr>
          </a:p>
          <a:p>
            <a:pPr marL="82550" indent="0" algn="just" eaLnBrk="1" hangingPunct="1">
              <a:lnSpc>
                <a:spcPct val="140000"/>
              </a:lnSpc>
              <a:buNone/>
              <a:defRPr/>
            </a:pPr>
            <a:endParaRPr lang="en-US" sz="1900" dirty="0">
              <a:solidFill>
                <a:schemeClr val="accent2">
                  <a:lumMod val="50000"/>
                </a:schemeClr>
              </a:solidFill>
            </a:endParaRPr>
          </a:p>
          <a:p>
            <a:pPr marL="82550" indent="0" algn="just" eaLnBrk="1" hangingPunct="1">
              <a:lnSpc>
                <a:spcPct val="140000"/>
              </a:lnSpc>
              <a:buNone/>
              <a:defRPr/>
            </a:pPr>
            <a:endParaRPr lang="en-US" sz="1900" dirty="0" smtClean="0">
              <a:solidFill>
                <a:schemeClr val="accent2">
                  <a:lumMod val="50000"/>
                </a:schemeClr>
              </a:solidFill>
            </a:endParaRPr>
          </a:p>
          <a:p>
            <a:pPr marL="82550" indent="0" algn="just" eaLnBrk="1" hangingPunct="1">
              <a:lnSpc>
                <a:spcPct val="140000"/>
              </a:lnSpc>
              <a:buNone/>
              <a:defRPr/>
            </a:pPr>
            <a:endParaRPr lang="en-US" sz="1900" dirty="0">
              <a:solidFill>
                <a:schemeClr val="accent2">
                  <a:lumMod val="50000"/>
                </a:schemeClr>
              </a:solidFill>
            </a:endParaRPr>
          </a:p>
          <a:p>
            <a:pPr marL="82550" indent="0" algn="just" eaLnBrk="1" hangingPunct="1">
              <a:lnSpc>
                <a:spcPct val="140000"/>
              </a:lnSpc>
              <a:buNone/>
              <a:defRPr/>
            </a:pPr>
            <a:r>
              <a:rPr lang="en-US" sz="1900" dirty="0" smtClean="0">
                <a:solidFill>
                  <a:schemeClr val="accent2">
                    <a:lumMod val="50000"/>
                  </a:schemeClr>
                </a:solidFill>
              </a:rPr>
              <a:t>Therefore</a:t>
            </a:r>
            <a:r>
              <a:rPr lang="en-US" sz="1900" dirty="0">
                <a:solidFill>
                  <a:schemeClr val="accent2">
                    <a:lumMod val="50000"/>
                  </a:schemeClr>
                </a:solidFill>
              </a:rPr>
              <a:t>, </a:t>
            </a:r>
            <a:r>
              <a:rPr lang="en-GB" sz="1900" dirty="0">
                <a:solidFill>
                  <a:schemeClr val="accent2">
                    <a:lumMod val="50000"/>
                  </a:schemeClr>
                </a:solidFill>
              </a:rPr>
              <a:t>we </a:t>
            </a:r>
            <a:r>
              <a:rPr lang="en-GB" sz="1900" dirty="0" smtClean="0">
                <a:solidFill>
                  <a:schemeClr val="accent2">
                    <a:lumMod val="50000"/>
                  </a:schemeClr>
                </a:solidFill>
              </a:rPr>
              <a:t>employ </a:t>
            </a:r>
            <a:r>
              <a:rPr lang="en-GB" sz="1900" dirty="0">
                <a:solidFill>
                  <a:schemeClr val="accent2">
                    <a:lumMod val="50000"/>
                  </a:schemeClr>
                </a:solidFill>
              </a:rPr>
              <a:t>an </a:t>
            </a:r>
            <a:r>
              <a:rPr lang="en-GB" sz="1900" b="1" dirty="0">
                <a:solidFill>
                  <a:schemeClr val="accent2">
                    <a:lumMod val="50000"/>
                  </a:schemeClr>
                </a:solidFill>
              </a:rPr>
              <a:t>ordered logit panel model</a:t>
            </a:r>
            <a:r>
              <a:rPr lang="en-GB" sz="1900" dirty="0">
                <a:solidFill>
                  <a:schemeClr val="accent2">
                    <a:lumMod val="50000"/>
                  </a:schemeClr>
                </a:solidFill>
              </a:rPr>
              <a:t> with random </a:t>
            </a:r>
            <a:r>
              <a:rPr lang="en-GB" sz="1900" dirty="0" smtClean="0">
                <a:solidFill>
                  <a:schemeClr val="accent2">
                    <a:lumMod val="50000"/>
                  </a:schemeClr>
                </a:solidFill>
              </a:rPr>
              <a:t>effects</a:t>
            </a:r>
            <a:r>
              <a:rPr lang="en-US" sz="1900" dirty="0" smtClean="0">
                <a:solidFill>
                  <a:schemeClr val="accent2">
                    <a:lumMod val="50000"/>
                  </a:schemeClr>
                </a:solidFill>
              </a:rPr>
              <a:t>.</a:t>
            </a:r>
          </a:p>
          <a:p>
            <a:pPr marL="82550" indent="0" algn="just" eaLnBrk="1" hangingPunct="1">
              <a:lnSpc>
                <a:spcPct val="140000"/>
              </a:lnSpc>
              <a:buNone/>
              <a:defRPr/>
            </a:pPr>
            <a:endParaRPr lang="en-GB" sz="1900" dirty="0" smtClean="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We </a:t>
            </a:r>
            <a:r>
              <a:rPr lang="en-GB" sz="1900" dirty="0">
                <a:solidFill>
                  <a:schemeClr val="accent2">
                    <a:lumMod val="50000"/>
                  </a:schemeClr>
                </a:solidFill>
              </a:rPr>
              <a:t>use cluster (at the country-level) robust standard errors to control for possible </a:t>
            </a:r>
            <a:r>
              <a:rPr lang="en-GB" sz="1900" dirty="0" err="1">
                <a:solidFill>
                  <a:schemeClr val="accent2">
                    <a:lumMod val="50000"/>
                  </a:schemeClr>
                </a:solidFill>
              </a:rPr>
              <a:t>heteroskedasticity</a:t>
            </a:r>
            <a:r>
              <a:rPr lang="en-GB" sz="1900" dirty="0">
                <a:solidFill>
                  <a:schemeClr val="accent2">
                    <a:lumMod val="50000"/>
                  </a:schemeClr>
                </a:solidFill>
              </a:rPr>
              <a:t> and serial dependence across groups in the error structure.</a:t>
            </a:r>
            <a:endParaRPr lang="en-US" sz="1900" dirty="0">
              <a:solidFill>
                <a:schemeClr val="accent2">
                  <a:lumMod val="50000"/>
                </a:schemeClr>
              </a:solidFill>
            </a:endParaRPr>
          </a:p>
        </p:txBody>
      </p:sp>
      <p:sp>
        <p:nvSpPr>
          <p:cNvPr id="6" name="Pfeil nach unten 2"/>
          <p:cNvSpPr/>
          <p:nvPr/>
        </p:nvSpPr>
        <p:spPr>
          <a:xfrm>
            <a:off x="4504397" y="3429000"/>
            <a:ext cx="48463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4765237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normAutofit fontScale="90000"/>
          </a:bodyPr>
          <a:lstStyle/>
          <a:p>
            <a:pPr eaLnBrk="1" fontAlgn="auto" hangingPunct="1">
              <a:spcAft>
                <a:spcPts val="0"/>
              </a:spcAft>
              <a:defRPr/>
            </a:pPr>
            <a:r>
              <a:rPr lang="en-US" sz="3200" dirty="0">
                <a:solidFill>
                  <a:schemeClr val="accent2">
                    <a:lumMod val="50000"/>
                  </a:schemeClr>
                </a:solidFill>
                <a:effectLst/>
              </a:rPr>
              <a:t>Empirical strategy #2 </a:t>
            </a:r>
            <a:r>
              <a:rPr lang="en-US" sz="3200" dirty="0" smtClean="0">
                <a:solidFill>
                  <a:schemeClr val="accent2">
                    <a:lumMod val="50000"/>
                  </a:schemeClr>
                </a:solidFill>
                <a:effectLst/>
              </a:rPr>
              <a:t>– </a:t>
            </a:r>
            <a:r>
              <a:rPr lang="en-US" sz="3200" dirty="0">
                <a:solidFill>
                  <a:schemeClr val="accent2">
                    <a:lumMod val="50000"/>
                  </a:schemeClr>
                </a:solidFill>
                <a:effectLst/>
              </a:rPr>
              <a:t>Dynamic System GMM estimates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GB" sz="1900" dirty="0" smtClean="0">
                <a:solidFill>
                  <a:schemeClr val="accent2">
                    <a:lumMod val="50000"/>
                  </a:schemeClr>
                </a:solidFill>
              </a:rPr>
              <a:t>Some papers have raised the </a:t>
            </a:r>
            <a:r>
              <a:rPr lang="en-GB" sz="1900" dirty="0">
                <a:solidFill>
                  <a:schemeClr val="accent2">
                    <a:lumMod val="50000"/>
                  </a:schemeClr>
                </a:solidFill>
              </a:rPr>
              <a:t>concern </a:t>
            </a:r>
            <a:r>
              <a:rPr lang="en-GB" sz="1900" dirty="0" smtClean="0">
                <a:solidFill>
                  <a:schemeClr val="accent2">
                    <a:lumMod val="50000"/>
                  </a:schemeClr>
                </a:solidFill>
              </a:rPr>
              <a:t>that change </a:t>
            </a:r>
            <a:r>
              <a:rPr lang="en-GB" sz="1900" dirty="0">
                <a:solidFill>
                  <a:schemeClr val="accent2">
                    <a:lumMod val="50000"/>
                  </a:schemeClr>
                </a:solidFill>
              </a:rPr>
              <a:t>in the gender leadership might not be fully </a:t>
            </a:r>
            <a:r>
              <a:rPr lang="en-GB" sz="1900" dirty="0" smtClean="0">
                <a:solidFill>
                  <a:schemeClr val="accent2">
                    <a:lumMod val="50000"/>
                  </a:schemeClr>
                </a:solidFill>
              </a:rPr>
              <a:t>exogenous. </a:t>
            </a:r>
          </a:p>
          <a:p>
            <a:pPr marL="82550" indent="0" algn="just" eaLnBrk="1" hangingPunct="1">
              <a:lnSpc>
                <a:spcPct val="140000"/>
              </a:lnSpc>
              <a:buNone/>
              <a:defRPr/>
            </a:pPr>
            <a:endParaRPr lang="en-GB" sz="1900" dirty="0" smtClean="0">
              <a:solidFill>
                <a:schemeClr val="accent2">
                  <a:lumMod val="50000"/>
                </a:schemeClr>
              </a:solidFill>
            </a:endParaRPr>
          </a:p>
          <a:p>
            <a:pPr marL="82550" indent="0" algn="just" eaLnBrk="1" hangingPunct="1">
              <a:lnSpc>
                <a:spcPct val="140000"/>
              </a:lnSpc>
              <a:buNone/>
              <a:defRPr/>
            </a:pPr>
            <a:endParaRPr lang="en-GB" sz="1900" dirty="0">
              <a:solidFill>
                <a:schemeClr val="accent2">
                  <a:lumMod val="50000"/>
                </a:schemeClr>
              </a:solidFill>
            </a:endParaRPr>
          </a:p>
          <a:p>
            <a:pPr marL="82550" indent="0" algn="just" eaLnBrk="1" hangingPunct="1">
              <a:lnSpc>
                <a:spcPct val="140000"/>
              </a:lnSpc>
              <a:buNone/>
              <a:defRPr/>
            </a:pPr>
            <a:endParaRPr lang="en-GB" sz="1900" dirty="0" smtClean="0">
              <a:solidFill>
                <a:schemeClr val="accent2">
                  <a:lumMod val="50000"/>
                </a:schemeClr>
              </a:solidFill>
            </a:endParaRPr>
          </a:p>
          <a:p>
            <a:pPr marL="82550" indent="0" algn="just" eaLnBrk="1" hangingPunct="1">
              <a:lnSpc>
                <a:spcPct val="140000"/>
              </a:lnSpc>
              <a:buNone/>
              <a:defRPr/>
            </a:pPr>
            <a:endParaRPr lang="en-GB" sz="1900" dirty="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Because </a:t>
            </a:r>
            <a:r>
              <a:rPr lang="en-GB" sz="1900" dirty="0">
                <a:solidFill>
                  <a:schemeClr val="accent2">
                    <a:lumMod val="50000"/>
                  </a:schemeClr>
                </a:solidFill>
              </a:rPr>
              <a:t>of their features – that is, higher attendance at boards, better monitoring abilities, greater aptitude in solving conflicts (see, for instance, Adams and Ferreira, 2009) – women may be more likely to be appointed when firms are in critical conditions (see Adams and Ferreira, 2009; Campbell and Vera, 2010). </a:t>
            </a:r>
            <a:endParaRPr lang="en-US" sz="1900" dirty="0">
              <a:solidFill>
                <a:schemeClr val="accent2">
                  <a:lumMod val="50000"/>
                </a:schemeClr>
              </a:solidFill>
            </a:endParaRPr>
          </a:p>
        </p:txBody>
      </p:sp>
      <p:sp>
        <p:nvSpPr>
          <p:cNvPr id="6" name="Pfeil nach unten 2"/>
          <p:cNvSpPr/>
          <p:nvPr/>
        </p:nvSpPr>
        <p:spPr>
          <a:xfrm>
            <a:off x="4986942" y="2420888"/>
            <a:ext cx="48463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7"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6342527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normAutofit fontScale="90000"/>
          </a:bodyPr>
          <a:lstStyle/>
          <a:p>
            <a:pPr eaLnBrk="1" fontAlgn="auto" hangingPunct="1">
              <a:spcAft>
                <a:spcPts val="0"/>
              </a:spcAft>
              <a:defRPr/>
            </a:pPr>
            <a:r>
              <a:rPr lang="en-US" sz="3200" dirty="0">
                <a:solidFill>
                  <a:schemeClr val="accent2">
                    <a:lumMod val="50000"/>
                  </a:schemeClr>
                </a:solidFill>
                <a:effectLst/>
              </a:rPr>
              <a:t>Empirical strategy #2 </a:t>
            </a:r>
            <a:r>
              <a:rPr lang="en-US" sz="3200" dirty="0" smtClean="0">
                <a:solidFill>
                  <a:schemeClr val="accent2">
                    <a:lumMod val="50000"/>
                  </a:schemeClr>
                </a:solidFill>
                <a:effectLst/>
              </a:rPr>
              <a:t>– </a:t>
            </a:r>
            <a:r>
              <a:rPr lang="en-US" sz="3200" dirty="0">
                <a:solidFill>
                  <a:schemeClr val="accent2">
                    <a:lumMod val="50000"/>
                  </a:schemeClr>
                </a:solidFill>
                <a:effectLst/>
              </a:rPr>
              <a:t>Dynamic System GMM estimates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GB" sz="1900" dirty="0">
                <a:solidFill>
                  <a:schemeClr val="accent2">
                    <a:lumMod val="50000"/>
                  </a:schemeClr>
                </a:solidFill>
              </a:rPr>
              <a:t>To address such concern we employ a two-step Dynamic System GMM approach (</a:t>
            </a:r>
            <a:r>
              <a:rPr lang="en-GB" sz="1900" dirty="0" err="1">
                <a:solidFill>
                  <a:schemeClr val="accent2">
                    <a:lumMod val="50000"/>
                  </a:schemeClr>
                </a:solidFill>
              </a:rPr>
              <a:t>Roodman</a:t>
            </a:r>
            <a:r>
              <a:rPr lang="en-GB" sz="1900" dirty="0">
                <a:solidFill>
                  <a:schemeClr val="accent2">
                    <a:lumMod val="50000"/>
                  </a:schemeClr>
                </a:solidFill>
              </a:rPr>
              <a:t>, 2009), as in Liu et al. (2014), and </a:t>
            </a:r>
            <a:r>
              <a:rPr lang="en-GB" sz="1900" dirty="0" err="1">
                <a:solidFill>
                  <a:schemeClr val="accent2">
                    <a:lumMod val="50000"/>
                  </a:schemeClr>
                </a:solidFill>
              </a:rPr>
              <a:t>Pathan</a:t>
            </a:r>
            <a:r>
              <a:rPr lang="en-GB" sz="1900" dirty="0">
                <a:solidFill>
                  <a:schemeClr val="accent2">
                    <a:lumMod val="50000"/>
                  </a:schemeClr>
                </a:solidFill>
              </a:rPr>
              <a:t> and Faff (2013). </a:t>
            </a:r>
            <a:endParaRPr lang="en-GB" sz="1900" dirty="0" smtClean="0">
              <a:solidFill>
                <a:schemeClr val="accent2">
                  <a:lumMod val="50000"/>
                </a:schemeClr>
              </a:solidFill>
            </a:endParaRPr>
          </a:p>
          <a:p>
            <a:pPr marL="82550" indent="0" algn="just" eaLnBrk="1" hangingPunct="1">
              <a:lnSpc>
                <a:spcPct val="140000"/>
              </a:lnSpc>
              <a:buNone/>
              <a:defRPr/>
            </a:pPr>
            <a:r>
              <a:rPr lang="en-GB" sz="1900" dirty="0">
                <a:solidFill>
                  <a:schemeClr val="accent2">
                    <a:lumMod val="50000"/>
                  </a:schemeClr>
                </a:solidFill>
              </a:rPr>
              <a:t>Indeed, this is a suitable method </a:t>
            </a:r>
            <a:endParaRPr lang="en-GB" sz="1900" dirty="0" smtClean="0">
              <a:solidFill>
                <a:schemeClr val="accent2">
                  <a:lumMod val="50000"/>
                </a:schemeClr>
              </a:solidFill>
            </a:endParaRPr>
          </a:p>
          <a:p>
            <a:pPr marL="596900" indent="-514350" algn="just" eaLnBrk="1" hangingPunct="1">
              <a:lnSpc>
                <a:spcPct val="140000"/>
              </a:lnSpc>
              <a:buAutoNum type="romanLcParenR"/>
              <a:defRPr/>
            </a:pPr>
            <a:r>
              <a:rPr lang="en-GB" sz="1900" dirty="0" smtClean="0">
                <a:solidFill>
                  <a:schemeClr val="accent2">
                    <a:lumMod val="50000"/>
                  </a:schemeClr>
                </a:solidFill>
              </a:rPr>
              <a:t>to </a:t>
            </a:r>
            <a:r>
              <a:rPr lang="en-GB" sz="1900" dirty="0">
                <a:solidFill>
                  <a:schemeClr val="accent2">
                    <a:lumMod val="50000"/>
                  </a:schemeClr>
                </a:solidFill>
              </a:rPr>
              <a:t>overcome </a:t>
            </a:r>
            <a:r>
              <a:rPr lang="en-GB" sz="1900" dirty="0" smtClean="0">
                <a:solidFill>
                  <a:schemeClr val="accent2">
                    <a:lumMod val="50000"/>
                  </a:schemeClr>
                </a:solidFill>
              </a:rPr>
              <a:t>potential endogeneity </a:t>
            </a:r>
            <a:r>
              <a:rPr lang="en-GB" sz="1900" dirty="0">
                <a:solidFill>
                  <a:schemeClr val="accent2">
                    <a:lumMod val="50000"/>
                  </a:schemeClr>
                </a:solidFill>
              </a:rPr>
              <a:t>issues arising from reverse causality and possible unobserved factors, and </a:t>
            </a:r>
            <a:endParaRPr lang="en-GB" sz="1900" dirty="0" smtClean="0">
              <a:solidFill>
                <a:schemeClr val="accent2">
                  <a:lumMod val="50000"/>
                </a:schemeClr>
              </a:solidFill>
            </a:endParaRPr>
          </a:p>
          <a:p>
            <a:pPr marL="596900" indent="-514350" algn="just" eaLnBrk="1" hangingPunct="1">
              <a:lnSpc>
                <a:spcPct val="140000"/>
              </a:lnSpc>
              <a:buAutoNum type="romanLcParenR"/>
              <a:defRPr/>
            </a:pPr>
            <a:r>
              <a:rPr lang="en-GB" sz="1900" dirty="0" smtClean="0">
                <a:solidFill>
                  <a:schemeClr val="accent2">
                    <a:lumMod val="50000"/>
                  </a:schemeClr>
                </a:solidFill>
              </a:rPr>
              <a:t>to </a:t>
            </a:r>
            <a:r>
              <a:rPr lang="en-GB" sz="1900" dirty="0">
                <a:solidFill>
                  <a:schemeClr val="accent2">
                    <a:lumMod val="50000"/>
                  </a:schemeClr>
                </a:solidFill>
              </a:rPr>
              <a:t>cope with the challenge of identifying proper exogenous instruments for our dummies that capture the change in the gender leadership. </a:t>
            </a:r>
            <a:endParaRPr lang="en-GB" sz="1900" dirty="0" smtClean="0">
              <a:solidFill>
                <a:schemeClr val="accent2">
                  <a:lumMod val="50000"/>
                </a:schemeClr>
              </a:solidFill>
            </a:endParaRPr>
          </a:p>
        </p:txBody>
      </p:sp>
      <p:sp>
        <p:nvSpPr>
          <p:cNvPr id="7"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7131614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normAutofit fontScale="90000"/>
          </a:bodyPr>
          <a:lstStyle/>
          <a:p>
            <a:pPr eaLnBrk="1" fontAlgn="auto" hangingPunct="1">
              <a:spcAft>
                <a:spcPts val="0"/>
              </a:spcAft>
              <a:defRPr/>
            </a:pPr>
            <a:r>
              <a:rPr lang="en-US" sz="3200" dirty="0">
                <a:solidFill>
                  <a:schemeClr val="accent2">
                    <a:lumMod val="50000"/>
                  </a:schemeClr>
                </a:solidFill>
                <a:effectLst/>
              </a:rPr>
              <a:t>Empirical strategy #2 </a:t>
            </a:r>
            <a:r>
              <a:rPr lang="en-US" sz="3200" dirty="0" smtClean="0">
                <a:solidFill>
                  <a:schemeClr val="accent2">
                    <a:lumMod val="50000"/>
                  </a:schemeClr>
                </a:solidFill>
                <a:effectLst/>
              </a:rPr>
              <a:t>– </a:t>
            </a:r>
            <a:r>
              <a:rPr lang="en-US" sz="3200" dirty="0">
                <a:solidFill>
                  <a:schemeClr val="accent2">
                    <a:lumMod val="50000"/>
                  </a:schemeClr>
                </a:solidFill>
                <a:effectLst/>
              </a:rPr>
              <a:t>Dynamic System GMM estimates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GB" sz="1900" dirty="0" smtClean="0">
                <a:solidFill>
                  <a:schemeClr val="accent2">
                    <a:lumMod val="50000"/>
                  </a:schemeClr>
                </a:solidFill>
              </a:rPr>
              <a:t>Similarly </a:t>
            </a:r>
            <a:r>
              <a:rPr lang="en-GB" sz="1900" dirty="0">
                <a:solidFill>
                  <a:schemeClr val="accent2">
                    <a:lumMod val="50000"/>
                  </a:schemeClr>
                </a:solidFill>
              </a:rPr>
              <a:t>to </a:t>
            </a:r>
            <a:r>
              <a:rPr lang="en-GB" sz="1900" dirty="0" err="1">
                <a:solidFill>
                  <a:schemeClr val="accent2">
                    <a:lumMod val="50000"/>
                  </a:schemeClr>
                </a:solidFill>
              </a:rPr>
              <a:t>Pathan</a:t>
            </a:r>
            <a:r>
              <a:rPr lang="en-GB" sz="1900" dirty="0">
                <a:solidFill>
                  <a:schemeClr val="accent2">
                    <a:lumMod val="50000"/>
                  </a:schemeClr>
                </a:solidFill>
              </a:rPr>
              <a:t> and Faff (2013), the model now includes one lag of the dependent variable as additional </a:t>
            </a:r>
            <a:r>
              <a:rPr lang="en-GB" sz="1900" dirty="0" err="1">
                <a:solidFill>
                  <a:schemeClr val="accent2">
                    <a:lumMod val="50000"/>
                  </a:schemeClr>
                </a:solidFill>
              </a:rPr>
              <a:t>regressor</a:t>
            </a:r>
            <a:r>
              <a:rPr lang="en-GB" sz="1900" dirty="0">
                <a:solidFill>
                  <a:schemeClr val="accent2">
                    <a:lumMod val="50000"/>
                  </a:schemeClr>
                </a:solidFill>
              </a:rPr>
              <a:t>. </a:t>
            </a:r>
            <a:endParaRPr lang="en-GB" sz="1900" dirty="0" smtClean="0">
              <a:solidFill>
                <a:schemeClr val="accent2">
                  <a:lumMod val="50000"/>
                </a:schemeClr>
              </a:solidFill>
            </a:endParaRPr>
          </a:p>
          <a:p>
            <a:pPr marL="82550" indent="0" algn="just" eaLnBrk="1" hangingPunct="1">
              <a:lnSpc>
                <a:spcPct val="140000"/>
              </a:lnSpc>
              <a:buNone/>
              <a:defRPr/>
            </a:pPr>
            <a:endParaRPr lang="en-GB" sz="1900" dirty="0" smtClean="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Technically </a:t>
            </a:r>
            <a:r>
              <a:rPr lang="en-GB" sz="1900" dirty="0">
                <a:solidFill>
                  <a:schemeClr val="accent2">
                    <a:lumMod val="50000"/>
                  </a:schemeClr>
                </a:solidFill>
              </a:rPr>
              <a:t>speaking, this approach allows us to treat the key dummies and all the explanatory variables as endogenous while using their past values as instruments. </a:t>
            </a:r>
            <a:endParaRPr lang="en-GB" sz="1900" dirty="0" smtClean="0">
              <a:solidFill>
                <a:schemeClr val="accent2">
                  <a:lumMod val="50000"/>
                </a:schemeClr>
              </a:solidFill>
            </a:endParaRPr>
          </a:p>
          <a:p>
            <a:pPr marL="82550" indent="0" algn="just" eaLnBrk="1" hangingPunct="1">
              <a:lnSpc>
                <a:spcPct val="140000"/>
              </a:lnSpc>
              <a:buNone/>
              <a:defRPr/>
            </a:pPr>
            <a:endParaRPr lang="en-GB" sz="1900" dirty="0" smtClean="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All </a:t>
            </a:r>
            <a:r>
              <a:rPr lang="en-GB" sz="1900" dirty="0">
                <a:solidFill>
                  <a:schemeClr val="accent2">
                    <a:lumMod val="50000"/>
                  </a:schemeClr>
                </a:solidFill>
              </a:rPr>
              <a:t>the explanatory variables are treated as endogenous with the exception of the country-level </a:t>
            </a:r>
            <a:r>
              <a:rPr lang="en-GB" sz="1900" dirty="0" err="1">
                <a:solidFill>
                  <a:schemeClr val="accent2">
                    <a:lumMod val="50000"/>
                  </a:schemeClr>
                </a:solidFill>
              </a:rPr>
              <a:t>regressors</a:t>
            </a:r>
            <a:r>
              <a:rPr lang="en-GB" sz="1900" dirty="0">
                <a:solidFill>
                  <a:schemeClr val="accent2">
                    <a:lumMod val="50000"/>
                  </a:schemeClr>
                </a:solidFill>
              </a:rPr>
              <a:t> and time dummies, as in </a:t>
            </a:r>
            <a:r>
              <a:rPr lang="en-GB" sz="1900" dirty="0" err="1">
                <a:solidFill>
                  <a:schemeClr val="accent2">
                    <a:lumMod val="50000"/>
                  </a:schemeClr>
                </a:solidFill>
              </a:rPr>
              <a:t>Wintoki</a:t>
            </a:r>
            <a:r>
              <a:rPr lang="en-GB" sz="1900" dirty="0">
                <a:solidFill>
                  <a:schemeClr val="accent2">
                    <a:lumMod val="50000"/>
                  </a:schemeClr>
                </a:solidFill>
              </a:rPr>
              <a:t> et al. (2012) and </a:t>
            </a:r>
            <a:r>
              <a:rPr lang="en-GB" sz="1900" dirty="0" err="1">
                <a:solidFill>
                  <a:schemeClr val="accent2">
                    <a:lumMod val="50000"/>
                  </a:schemeClr>
                </a:solidFill>
              </a:rPr>
              <a:t>Pathan</a:t>
            </a:r>
            <a:r>
              <a:rPr lang="en-GB" sz="1900" dirty="0">
                <a:solidFill>
                  <a:schemeClr val="accent2">
                    <a:lumMod val="50000"/>
                  </a:schemeClr>
                </a:solidFill>
              </a:rPr>
              <a:t> and Faff (2013). </a:t>
            </a:r>
            <a:endParaRPr lang="en-US" sz="1900" dirty="0">
              <a:solidFill>
                <a:schemeClr val="accent2">
                  <a:lumMod val="50000"/>
                </a:schemeClr>
              </a:solidFill>
            </a:endParaRPr>
          </a:p>
        </p:txBody>
      </p:sp>
      <p:sp>
        <p:nvSpPr>
          <p:cNvPr id="7"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1038040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fontScale="85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a:t>
            </a:r>
            <a:r>
              <a:rPr lang="en-US" sz="3200" b="1" dirty="0" smtClean="0">
                <a:solidFill>
                  <a:schemeClr val="accent2">
                    <a:lumMod val="50000"/>
                  </a:schemeClr>
                </a:solidFill>
                <a:effectLst/>
              </a:rPr>
              <a:t>10</a:t>
            </a:r>
          </a:p>
          <a:p>
            <a:pPr eaLnBrk="1" fontAlgn="auto" hangingPunct="1">
              <a:spcAft>
                <a:spcPts val="0"/>
              </a:spcAft>
              <a:defRPr/>
            </a:pPr>
            <a:r>
              <a:rPr lang="en-US" sz="3200" dirty="0" smtClean="0">
                <a:solidFill>
                  <a:schemeClr val="accent2">
                    <a:lumMod val="50000"/>
                  </a:schemeClr>
                </a:solidFill>
                <a:effectLst/>
              </a:rPr>
              <a:t>Change in leadership</a:t>
            </a:r>
            <a:endParaRPr lang="en-GB" sz="3200" dirty="0">
              <a:solidFill>
                <a:schemeClr val="accent2">
                  <a:lumMod val="50000"/>
                </a:schemeClr>
              </a:solidFill>
              <a:effectLst/>
              <a:ea typeface="+mn-ea"/>
              <a:cs typeface="+mn-cs"/>
            </a:endParaRPr>
          </a:p>
        </p:txBody>
      </p:sp>
      <p:sp>
        <p:nvSpPr>
          <p:cNvPr id="2" name="Segnaposto piè di pagina 1"/>
          <p:cNvSpPr>
            <a:spLocks noGrp="1"/>
          </p:cNvSpPr>
          <p:nvPr>
            <p:ph type="ftr" sz="quarter" idx="11"/>
          </p:nvPr>
        </p:nvSpPr>
        <p:spPr>
          <a:xfrm>
            <a:off x="5715000" y="6305550"/>
            <a:ext cx="342900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graphicFrame>
        <p:nvGraphicFramePr>
          <p:cNvPr id="5" name="Oggetto 4"/>
          <p:cNvGraphicFramePr>
            <a:graphicFrameLocks noChangeAspect="1"/>
          </p:cNvGraphicFramePr>
          <p:nvPr>
            <p:extLst>
              <p:ext uri="{D42A27DB-BD31-4B8C-83A1-F6EECF244321}">
                <p14:modId xmlns:p14="http://schemas.microsoft.com/office/powerpoint/2010/main" val="4094591261"/>
              </p:ext>
            </p:extLst>
          </p:nvPr>
        </p:nvGraphicFramePr>
        <p:xfrm>
          <a:off x="1327150" y="914400"/>
          <a:ext cx="7197725" cy="5538936"/>
        </p:xfrm>
        <a:graphic>
          <a:graphicData uri="http://schemas.openxmlformats.org/presentationml/2006/ole">
            <mc:AlternateContent xmlns:mc="http://schemas.openxmlformats.org/markup-compatibility/2006">
              <mc:Choice xmlns:v="urn:schemas-microsoft-com:vml" Requires="v">
                <p:oleObj spid="_x0000_s10404" name="Documento" r:id="rId3" imgW="6120457" imgH="6624958" progId="Word.Document.12">
                  <p:embed/>
                </p:oleObj>
              </mc:Choice>
              <mc:Fallback>
                <p:oleObj name="Documento" r:id="rId3" imgW="6120457" imgH="6624958" progId="Word.Document.12">
                  <p:embed/>
                  <p:pic>
                    <p:nvPicPr>
                      <p:cNvPr id="0" name=""/>
                      <p:cNvPicPr/>
                      <p:nvPr/>
                    </p:nvPicPr>
                    <p:blipFill>
                      <a:blip r:embed="rId4"/>
                      <a:stretch>
                        <a:fillRect/>
                      </a:stretch>
                    </p:blipFill>
                    <p:spPr>
                      <a:xfrm>
                        <a:off x="1327150" y="914400"/>
                        <a:ext cx="7197725" cy="5538936"/>
                      </a:xfrm>
                      <a:prstGeom prst="rect">
                        <a:avLst/>
                      </a:prstGeom>
                    </p:spPr>
                  </p:pic>
                </p:oleObj>
              </mc:Fallback>
            </mc:AlternateContent>
          </a:graphicData>
        </a:graphic>
      </p:graphicFrame>
    </p:spTree>
    <p:extLst>
      <p:ext uri="{BB962C8B-B14F-4D97-AF65-F5344CB8AC3E}">
        <p14:creationId xmlns:p14="http://schemas.microsoft.com/office/powerpoint/2010/main" val="31077119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fontScale="85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a:t>
            </a:r>
            <a:r>
              <a:rPr lang="en-US" sz="3200" b="1" dirty="0" smtClean="0">
                <a:solidFill>
                  <a:schemeClr val="accent2">
                    <a:lumMod val="50000"/>
                  </a:schemeClr>
                </a:solidFill>
                <a:effectLst/>
              </a:rPr>
              <a:t>11</a:t>
            </a:r>
          </a:p>
          <a:p>
            <a:pPr eaLnBrk="1" fontAlgn="auto" hangingPunct="1">
              <a:spcAft>
                <a:spcPts val="0"/>
              </a:spcAft>
              <a:defRPr/>
            </a:pPr>
            <a:r>
              <a:rPr lang="en-US" sz="3200" dirty="0" smtClean="0">
                <a:solidFill>
                  <a:schemeClr val="accent2">
                    <a:lumMod val="50000"/>
                  </a:schemeClr>
                </a:solidFill>
                <a:effectLst/>
              </a:rPr>
              <a:t>Change in leadership</a:t>
            </a:r>
            <a:endParaRPr lang="en-GB" sz="3200" dirty="0">
              <a:solidFill>
                <a:schemeClr val="accent2">
                  <a:lumMod val="50000"/>
                </a:schemeClr>
              </a:solidFill>
              <a:effectLst/>
              <a:ea typeface="+mn-ea"/>
              <a:cs typeface="+mn-cs"/>
            </a:endParaRPr>
          </a:p>
        </p:txBody>
      </p:sp>
      <p:sp>
        <p:nvSpPr>
          <p:cNvPr id="2" name="Segnaposto piè di pagina 1"/>
          <p:cNvSpPr>
            <a:spLocks noGrp="1"/>
          </p:cNvSpPr>
          <p:nvPr>
            <p:ph type="ftr" sz="quarter" idx="11"/>
          </p:nvPr>
        </p:nvSpPr>
        <p:spPr>
          <a:xfrm>
            <a:off x="5715000" y="6305550"/>
            <a:ext cx="342900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graphicFrame>
        <p:nvGraphicFramePr>
          <p:cNvPr id="4" name="Oggetto 3"/>
          <p:cNvGraphicFramePr>
            <a:graphicFrameLocks noChangeAspect="1"/>
          </p:cNvGraphicFramePr>
          <p:nvPr>
            <p:extLst>
              <p:ext uri="{D42A27DB-BD31-4B8C-83A1-F6EECF244321}">
                <p14:modId xmlns:p14="http://schemas.microsoft.com/office/powerpoint/2010/main" val="671798498"/>
              </p:ext>
            </p:extLst>
          </p:nvPr>
        </p:nvGraphicFramePr>
        <p:xfrm>
          <a:off x="1254125" y="1047750"/>
          <a:ext cx="7669213" cy="5549601"/>
        </p:xfrm>
        <a:graphic>
          <a:graphicData uri="http://schemas.openxmlformats.org/presentationml/2006/ole">
            <mc:AlternateContent xmlns:mc="http://schemas.openxmlformats.org/markup-compatibility/2006">
              <mc:Choice xmlns:v="urn:schemas-microsoft-com:vml" Requires="v">
                <p:oleObj spid="_x0000_s11427" name="Documento" r:id="rId3" imgW="6120457" imgH="6766443" progId="Word.Document.12">
                  <p:embed/>
                </p:oleObj>
              </mc:Choice>
              <mc:Fallback>
                <p:oleObj name="Documento" r:id="rId3" imgW="6120457" imgH="6766443" progId="Word.Document.12">
                  <p:embed/>
                  <p:pic>
                    <p:nvPicPr>
                      <p:cNvPr id="0" name=""/>
                      <p:cNvPicPr/>
                      <p:nvPr/>
                    </p:nvPicPr>
                    <p:blipFill>
                      <a:blip r:embed="rId4"/>
                      <a:stretch>
                        <a:fillRect/>
                      </a:stretch>
                    </p:blipFill>
                    <p:spPr>
                      <a:xfrm>
                        <a:off x="1254125" y="1047750"/>
                        <a:ext cx="7669213" cy="5549601"/>
                      </a:xfrm>
                      <a:prstGeom prst="rect">
                        <a:avLst/>
                      </a:prstGeom>
                    </p:spPr>
                  </p:pic>
                </p:oleObj>
              </mc:Fallback>
            </mc:AlternateContent>
          </a:graphicData>
        </a:graphic>
      </p:graphicFrame>
    </p:spTree>
    <p:extLst>
      <p:ext uri="{BB962C8B-B14F-4D97-AF65-F5344CB8AC3E}">
        <p14:creationId xmlns:p14="http://schemas.microsoft.com/office/powerpoint/2010/main" val="105395529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p:cNvSpPr txBox="1">
            <a:spLocks/>
          </p:cNvSpPr>
          <p:nvPr/>
        </p:nvSpPr>
        <p:spPr>
          <a:xfrm>
            <a:off x="1043608" y="0"/>
            <a:ext cx="7890842" cy="764704"/>
          </a:xfrm>
          <a:prstGeom prst="rect">
            <a:avLst/>
          </a:prstGeom>
        </p:spPr>
        <p:txBody>
          <a:bodyPr anchor="ctr">
            <a:normAutofit fontScale="85000" lnSpcReduction="20000"/>
          </a:bodyPr>
          <a:lstStyle>
            <a:lvl1pPr algn="l" rtl="0" eaLnBrk="0" fontAlgn="base" hangingPunct="0">
              <a:spcBef>
                <a:spcPct val="0"/>
              </a:spcBef>
              <a:spcAft>
                <a:spcPct val="0"/>
              </a:spcAft>
              <a:defRPr sz="4300" kern="1200">
                <a:solidFill>
                  <a:srgbClr val="55617C"/>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5617C"/>
                </a:solidFill>
                <a:latin typeface="Constantia" panose="02030602050306030303" pitchFamily="18" charset="0"/>
              </a:defRPr>
            </a:lvl2pPr>
            <a:lvl3pPr algn="l" rtl="0" eaLnBrk="0" fontAlgn="base" hangingPunct="0">
              <a:spcBef>
                <a:spcPct val="0"/>
              </a:spcBef>
              <a:spcAft>
                <a:spcPct val="0"/>
              </a:spcAft>
              <a:defRPr sz="4300">
                <a:solidFill>
                  <a:srgbClr val="55617C"/>
                </a:solidFill>
                <a:latin typeface="Constantia" panose="02030602050306030303" pitchFamily="18" charset="0"/>
              </a:defRPr>
            </a:lvl3pPr>
            <a:lvl4pPr algn="l" rtl="0" eaLnBrk="0" fontAlgn="base" hangingPunct="0">
              <a:spcBef>
                <a:spcPct val="0"/>
              </a:spcBef>
              <a:spcAft>
                <a:spcPct val="0"/>
              </a:spcAft>
              <a:defRPr sz="4300">
                <a:solidFill>
                  <a:srgbClr val="55617C"/>
                </a:solidFill>
                <a:latin typeface="Constantia" panose="02030602050306030303" pitchFamily="18" charset="0"/>
              </a:defRPr>
            </a:lvl4pPr>
            <a:lvl5pPr algn="l" rtl="0" eaLnBrk="0" fontAlgn="base" hangingPunct="0">
              <a:spcBef>
                <a:spcPct val="0"/>
              </a:spcBef>
              <a:spcAft>
                <a:spcPct val="0"/>
              </a:spcAft>
              <a:defRPr sz="4300">
                <a:solidFill>
                  <a:srgbClr val="55617C"/>
                </a:solidFill>
                <a:latin typeface="Constantia" panose="02030602050306030303" pitchFamily="18" charset="0"/>
              </a:defRPr>
            </a:lvl5pPr>
            <a:lvl6pPr marL="457200" algn="l" rtl="0" fontAlgn="base">
              <a:spcBef>
                <a:spcPct val="0"/>
              </a:spcBef>
              <a:spcAft>
                <a:spcPct val="0"/>
              </a:spcAft>
              <a:defRPr sz="4300">
                <a:solidFill>
                  <a:srgbClr val="55617C"/>
                </a:solidFill>
                <a:latin typeface="Constantia" panose="02030602050306030303" pitchFamily="18" charset="0"/>
              </a:defRPr>
            </a:lvl6pPr>
            <a:lvl7pPr marL="914400" algn="l" rtl="0" fontAlgn="base">
              <a:spcBef>
                <a:spcPct val="0"/>
              </a:spcBef>
              <a:spcAft>
                <a:spcPct val="0"/>
              </a:spcAft>
              <a:defRPr sz="4300">
                <a:solidFill>
                  <a:srgbClr val="55617C"/>
                </a:solidFill>
                <a:latin typeface="Constantia" panose="02030602050306030303" pitchFamily="18" charset="0"/>
              </a:defRPr>
            </a:lvl7pPr>
            <a:lvl8pPr marL="1371600" algn="l" rtl="0" fontAlgn="base">
              <a:spcBef>
                <a:spcPct val="0"/>
              </a:spcBef>
              <a:spcAft>
                <a:spcPct val="0"/>
              </a:spcAft>
              <a:defRPr sz="4300">
                <a:solidFill>
                  <a:srgbClr val="55617C"/>
                </a:solidFill>
                <a:latin typeface="Constantia" panose="02030602050306030303" pitchFamily="18" charset="0"/>
              </a:defRPr>
            </a:lvl8pPr>
            <a:lvl9pPr marL="1828800" algn="l" rtl="0" fontAlgn="base">
              <a:spcBef>
                <a:spcPct val="0"/>
              </a:spcBef>
              <a:spcAft>
                <a:spcPct val="0"/>
              </a:spcAft>
              <a:defRPr sz="4300">
                <a:solidFill>
                  <a:srgbClr val="55617C"/>
                </a:solidFill>
                <a:latin typeface="Constantia" panose="02030602050306030303" pitchFamily="18" charset="0"/>
              </a:defRPr>
            </a:lvl9pPr>
            <a:extLst/>
          </a:lstStyle>
          <a:p>
            <a:pPr eaLnBrk="1" fontAlgn="auto" hangingPunct="1">
              <a:spcAft>
                <a:spcPts val="0"/>
              </a:spcAft>
              <a:defRPr/>
            </a:pPr>
            <a:r>
              <a:rPr lang="en-US" sz="3200" b="1" dirty="0">
                <a:solidFill>
                  <a:schemeClr val="accent2">
                    <a:lumMod val="50000"/>
                  </a:schemeClr>
                </a:solidFill>
                <a:effectLst/>
              </a:rPr>
              <a:t>Table </a:t>
            </a:r>
            <a:r>
              <a:rPr lang="en-US" sz="3200" b="1" dirty="0" smtClean="0">
                <a:solidFill>
                  <a:schemeClr val="accent2">
                    <a:lumMod val="50000"/>
                  </a:schemeClr>
                </a:solidFill>
                <a:effectLst/>
              </a:rPr>
              <a:t>12</a:t>
            </a:r>
          </a:p>
          <a:p>
            <a:pPr eaLnBrk="1" fontAlgn="auto" hangingPunct="1">
              <a:spcAft>
                <a:spcPts val="0"/>
              </a:spcAft>
              <a:defRPr/>
            </a:pPr>
            <a:r>
              <a:rPr lang="en-US" sz="3200" dirty="0" smtClean="0">
                <a:solidFill>
                  <a:schemeClr val="accent2">
                    <a:lumMod val="50000"/>
                  </a:schemeClr>
                </a:solidFill>
                <a:effectLst/>
              </a:rPr>
              <a:t>Change in leadership GMM</a:t>
            </a:r>
            <a:endParaRPr lang="en-GB" sz="3200" dirty="0">
              <a:solidFill>
                <a:schemeClr val="accent2">
                  <a:lumMod val="50000"/>
                </a:schemeClr>
              </a:solidFill>
              <a:effectLst/>
              <a:ea typeface="+mn-ea"/>
              <a:cs typeface="+mn-cs"/>
            </a:endParaRPr>
          </a:p>
        </p:txBody>
      </p:sp>
      <p:sp>
        <p:nvSpPr>
          <p:cNvPr id="2" name="Segnaposto piè di pagina 1"/>
          <p:cNvSpPr>
            <a:spLocks noGrp="1"/>
          </p:cNvSpPr>
          <p:nvPr>
            <p:ph type="ftr" sz="quarter" idx="11"/>
          </p:nvPr>
        </p:nvSpPr>
        <p:spPr>
          <a:xfrm>
            <a:off x="5715000" y="6305550"/>
            <a:ext cx="321945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pic>
        <p:nvPicPr>
          <p:cNvPr id="3" name="Immagine 2"/>
          <p:cNvPicPr>
            <a:picLocks noChangeAspect="1"/>
          </p:cNvPicPr>
          <p:nvPr/>
        </p:nvPicPr>
        <p:blipFill>
          <a:blip r:embed="rId2"/>
          <a:stretch>
            <a:fillRect/>
          </a:stretch>
        </p:blipFill>
        <p:spPr>
          <a:xfrm>
            <a:off x="1043608" y="908720"/>
            <a:ext cx="7890842" cy="5688632"/>
          </a:xfrm>
          <a:prstGeom prst="rect">
            <a:avLst/>
          </a:prstGeom>
        </p:spPr>
      </p:pic>
    </p:spTree>
    <p:extLst>
      <p:ext uri="{BB962C8B-B14F-4D97-AF65-F5344CB8AC3E}">
        <p14:creationId xmlns:p14="http://schemas.microsoft.com/office/powerpoint/2010/main" val="13151931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normAutofit fontScale="90000"/>
          </a:bodyPr>
          <a:lstStyle/>
          <a:p>
            <a:pPr eaLnBrk="1" fontAlgn="auto" hangingPunct="1">
              <a:spcAft>
                <a:spcPts val="0"/>
              </a:spcAft>
              <a:defRPr/>
            </a:pPr>
            <a:r>
              <a:rPr lang="en-US" sz="3200" dirty="0">
                <a:solidFill>
                  <a:schemeClr val="accent2">
                    <a:lumMod val="50000"/>
                  </a:schemeClr>
                </a:solidFill>
                <a:effectLst/>
              </a:rPr>
              <a:t>Empirical strategy #2 </a:t>
            </a:r>
            <a:r>
              <a:rPr lang="en-US" sz="3200" dirty="0" smtClean="0">
                <a:solidFill>
                  <a:schemeClr val="accent2">
                    <a:lumMod val="50000"/>
                  </a:schemeClr>
                </a:solidFill>
                <a:effectLst/>
              </a:rPr>
              <a:t>– </a:t>
            </a:r>
            <a:r>
              <a:rPr lang="en-US" sz="3200" dirty="0">
                <a:solidFill>
                  <a:schemeClr val="accent2">
                    <a:lumMod val="50000"/>
                  </a:schemeClr>
                </a:solidFill>
                <a:effectLst/>
              </a:rPr>
              <a:t>Dynamic System GMM estimates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endParaRPr lang="en-GB" sz="1900" dirty="0" smtClean="0">
              <a:solidFill>
                <a:schemeClr val="accent2">
                  <a:lumMod val="50000"/>
                </a:schemeClr>
              </a:solidFill>
            </a:endParaRPr>
          </a:p>
          <a:p>
            <a:pPr marL="82550" indent="0" algn="just" eaLnBrk="1" hangingPunct="1">
              <a:lnSpc>
                <a:spcPct val="140000"/>
              </a:lnSpc>
              <a:buNone/>
              <a:defRPr/>
            </a:pPr>
            <a:r>
              <a:rPr lang="en-GB" sz="1900" dirty="0" smtClean="0">
                <a:solidFill>
                  <a:schemeClr val="accent2">
                    <a:lumMod val="50000"/>
                  </a:schemeClr>
                </a:solidFill>
              </a:rPr>
              <a:t>The </a:t>
            </a:r>
            <a:r>
              <a:rPr lang="en-GB" sz="1900" dirty="0">
                <a:solidFill>
                  <a:schemeClr val="accent2">
                    <a:lumMod val="50000"/>
                  </a:schemeClr>
                </a:solidFill>
              </a:rPr>
              <a:t>diagnostic tests provided in Table </a:t>
            </a:r>
            <a:r>
              <a:rPr lang="en-GB" sz="1900" dirty="0" smtClean="0">
                <a:solidFill>
                  <a:schemeClr val="accent2">
                    <a:lumMod val="50000"/>
                  </a:schemeClr>
                </a:solidFill>
              </a:rPr>
              <a:t>12 </a:t>
            </a:r>
            <a:r>
              <a:rPr lang="en-GB" sz="1900" dirty="0">
                <a:solidFill>
                  <a:schemeClr val="accent2">
                    <a:lumMod val="50000"/>
                  </a:schemeClr>
                </a:solidFill>
              </a:rPr>
              <a:t>highlight that the model is properly fitted, with statistically insignificant statistics for both the second-order autocorrelation (i.e., AR(2)) test and the test of over-identifying restrictions (i.e., Hansen). </a:t>
            </a:r>
            <a:endParaRPr lang="en-US" sz="1900" dirty="0">
              <a:solidFill>
                <a:schemeClr val="accent2">
                  <a:lumMod val="50000"/>
                </a:schemeClr>
              </a:solidFill>
            </a:endParaRPr>
          </a:p>
        </p:txBody>
      </p:sp>
      <p:sp>
        <p:nvSpPr>
          <p:cNvPr id="7"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0226647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smtClean="0">
                <a:solidFill>
                  <a:schemeClr val="accent2">
                    <a:lumMod val="50000"/>
                  </a:schemeClr>
                </a:solidFill>
                <a:effectLst/>
              </a:rPr>
              <a:t>Conclusions</a:t>
            </a:r>
            <a:r>
              <a:rPr lang="it-IT" sz="3200" dirty="0" smtClean="0">
                <a:solidFill>
                  <a:schemeClr val="accent2">
                    <a:lumMod val="50000"/>
                  </a:schemeClr>
                </a:solidFill>
                <a:effectLst/>
              </a:rPr>
              <a:t>/1</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Autofit/>
          </a:bodyPr>
          <a:lstStyle/>
          <a:p>
            <a:pPr marL="82550" indent="0" algn="just" eaLnBrk="1" hangingPunct="1">
              <a:lnSpc>
                <a:spcPct val="140000"/>
              </a:lnSpc>
              <a:buNone/>
              <a:defRPr/>
            </a:pPr>
            <a:r>
              <a:rPr lang="en-GB" sz="2100" dirty="0">
                <a:solidFill>
                  <a:schemeClr val="accent2">
                    <a:lumMod val="50000"/>
                  </a:schemeClr>
                </a:solidFill>
              </a:rPr>
              <a:t>With all the caveats of the empirical investigation, our approach seems to </a:t>
            </a:r>
            <a:r>
              <a:rPr lang="en-US" sz="2100" dirty="0">
                <a:solidFill>
                  <a:schemeClr val="accent2">
                    <a:lumMod val="50000"/>
                  </a:schemeClr>
                </a:solidFill>
              </a:rPr>
              <a:t>exclude the presence of statistical discrimination (as we control for an ample </a:t>
            </a:r>
            <a:r>
              <a:rPr lang="en-GB" sz="2100" dirty="0">
                <a:solidFill>
                  <a:schemeClr val="accent2">
                    <a:lumMod val="50000"/>
                  </a:schemeClr>
                </a:solidFill>
              </a:rPr>
              <a:t>series of firm characteristics)</a:t>
            </a:r>
            <a:r>
              <a:rPr lang="en-US" sz="2100" dirty="0">
                <a:solidFill>
                  <a:schemeClr val="accent2">
                    <a:lumMod val="50000"/>
                  </a:schemeClr>
                </a:solidFill>
              </a:rPr>
              <a:t>. </a:t>
            </a:r>
          </a:p>
          <a:p>
            <a:pPr marL="82550" indent="0" algn="just" eaLnBrk="1" hangingPunct="1">
              <a:lnSpc>
                <a:spcPct val="140000"/>
              </a:lnSpc>
              <a:buNone/>
              <a:defRPr/>
            </a:pPr>
            <a:endParaRPr lang="en-US" sz="2100" dirty="0">
              <a:solidFill>
                <a:schemeClr val="accent2">
                  <a:lumMod val="50000"/>
                </a:schemeClr>
              </a:solidFill>
            </a:endParaRPr>
          </a:p>
          <a:p>
            <a:pPr marL="82550" indent="0" algn="just" eaLnBrk="1" hangingPunct="1">
              <a:lnSpc>
                <a:spcPct val="140000"/>
              </a:lnSpc>
              <a:buNone/>
              <a:defRPr/>
            </a:pPr>
            <a:r>
              <a:rPr lang="en-GB" sz="2100" dirty="0">
                <a:solidFill>
                  <a:schemeClr val="accent2">
                    <a:lumMod val="50000"/>
                  </a:schemeClr>
                </a:solidFill>
              </a:rPr>
              <a:t>Rather, our findings seem to support the hypothesis of prejudicial discrimination by the lender that lacks of objective standards when judging female-led applicants. </a:t>
            </a:r>
          </a:p>
          <a:p>
            <a:pPr marL="82550" indent="0" algn="just" eaLnBrk="1" hangingPunct="1">
              <a:lnSpc>
                <a:spcPct val="140000"/>
              </a:lnSpc>
              <a:buNone/>
              <a:defRPr/>
            </a:pPr>
            <a:endParaRPr lang="en-GB" sz="2100"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7252223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9225" y="0"/>
            <a:ext cx="7499350" cy="764704"/>
          </a:xfrm>
        </p:spPr>
        <p:txBody>
          <a:bodyPr>
            <a:normAutofit/>
          </a:bodyPr>
          <a:lstStyle/>
          <a:p>
            <a:r>
              <a:rPr lang="en-GB" sz="3200" dirty="0" smtClean="0">
                <a:solidFill>
                  <a:schemeClr val="accent2">
                    <a:lumMod val="50000"/>
                  </a:schemeClr>
                </a:solidFill>
                <a:effectLst/>
              </a:rPr>
              <a:t>Research question</a:t>
            </a:r>
            <a:endParaRPr lang="en-GB" sz="3200" dirty="0">
              <a:solidFill>
                <a:schemeClr val="accent2">
                  <a:lumMod val="50000"/>
                </a:schemeClr>
              </a:solidFill>
              <a:effectLst/>
            </a:endParaRPr>
          </a:p>
        </p:txBody>
      </p:sp>
      <p:sp>
        <p:nvSpPr>
          <p:cNvPr id="3" name="Segnaposto contenuto 2"/>
          <p:cNvSpPr>
            <a:spLocks noGrp="1"/>
          </p:cNvSpPr>
          <p:nvPr>
            <p:ph idx="1"/>
          </p:nvPr>
        </p:nvSpPr>
        <p:spPr>
          <a:xfrm>
            <a:off x="1043492" y="1417638"/>
            <a:ext cx="7482351" cy="4972579"/>
          </a:xfrm>
        </p:spPr>
        <p:txBody>
          <a:bodyPr>
            <a:normAutofit/>
          </a:bodyPr>
          <a:lstStyle/>
          <a:p>
            <a:pPr marL="82550" indent="0" algn="just" eaLnBrk="1" hangingPunct="1">
              <a:lnSpc>
                <a:spcPct val="150000"/>
              </a:lnSpc>
              <a:buNone/>
              <a:defRPr/>
            </a:pPr>
            <a:r>
              <a:rPr lang="en-GB" sz="2100" dirty="0">
                <a:solidFill>
                  <a:schemeClr val="accent2">
                    <a:lumMod val="50000"/>
                  </a:schemeClr>
                </a:solidFill>
                <a:latin typeface="+mj-lt"/>
              </a:rPr>
              <a:t>Are these difficulties in the banking credit access even greater for women-led SMEs</a:t>
            </a:r>
            <a:r>
              <a:rPr lang="en-GB" sz="2100" dirty="0" smtClean="0">
                <a:solidFill>
                  <a:schemeClr val="accent2">
                    <a:lumMod val="50000"/>
                  </a:schemeClr>
                </a:solidFill>
                <a:latin typeface="+mj-lt"/>
              </a:rPr>
              <a:t>?</a:t>
            </a:r>
          </a:p>
          <a:p>
            <a:pPr marL="82550" indent="0" algn="just" eaLnBrk="1" hangingPunct="1">
              <a:lnSpc>
                <a:spcPct val="150000"/>
              </a:lnSpc>
              <a:buNone/>
              <a:defRPr/>
            </a:pPr>
            <a:endParaRPr lang="it-IT" sz="2100" dirty="0">
              <a:solidFill>
                <a:schemeClr val="accent2">
                  <a:lumMod val="50000"/>
                </a:schemeClr>
              </a:solidFill>
              <a:latin typeface="+mj-lt"/>
            </a:endParaRPr>
          </a:p>
          <a:p>
            <a:pPr marL="82550" indent="0" algn="just" eaLnBrk="1" hangingPunct="1">
              <a:lnSpc>
                <a:spcPct val="150000"/>
              </a:lnSpc>
              <a:buNone/>
              <a:defRPr/>
            </a:pPr>
            <a:endParaRPr lang="it-IT" sz="2100" dirty="0" smtClean="0">
              <a:solidFill>
                <a:schemeClr val="accent2">
                  <a:lumMod val="50000"/>
                </a:schemeClr>
              </a:solidFill>
              <a:latin typeface="+mj-lt"/>
            </a:endParaRPr>
          </a:p>
          <a:p>
            <a:pPr marL="82550" indent="0" algn="just" eaLnBrk="1" hangingPunct="1">
              <a:lnSpc>
                <a:spcPct val="150000"/>
              </a:lnSpc>
              <a:buNone/>
              <a:defRPr/>
            </a:pPr>
            <a:endParaRPr lang="it-IT" sz="2100" dirty="0">
              <a:solidFill>
                <a:schemeClr val="accent2">
                  <a:lumMod val="50000"/>
                </a:schemeClr>
              </a:solidFill>
              <a:latin typeface="+mj-lt"/>
            </a:endParaRPr>
          </a:p>
          <a:p>
            <a:pPr marL="82550" indent="0" algn="just" eaLnBrk="1" hangingPunct="1">
              <a:lnSpc>
                <a:spcPct val="150000"/>
              </a:lnSpc>
              <a:buNone/>
              <a:defRPr/>
            </a:pPr>
            <a:endParaRPr lang="it-IT" sz="2100" dirty="0" smtClean="0">
              <a:solidFill>
                <a:schemeClr val="accent2">
                  <a:lumMod val="50000"/>
                </a:schemeClr>
              </a:solidFill>
              <a:latin typeface="+mj-lt"/>
            </a:endParaRPr>
          </a:p>
          <a:p>
            <a:pPr marL="82550" indent="0" algn="just" eaLnBrk="1" hangingPunct="1">
              <a:lnSpc>
                <a:spcPct val="150000"/>
              </a:lnSpc>
              <a:buNone/>
              <a:defRPr/>
            </a:pPr>
            <a:endParaRPr lang="en-GB" sz="2100" dirty="0">
              <a:solidFill>
                <a:schemeClr val="accent2">
                  <a:lumMod val="50000"/>
                </a:schemeClr>
              </a:solidFill>
              <a:latin typeface="+mj-lt"/>
            </a:endParaRPr>
          </a:p>
          <a:p>
            <a:endParaRPr lang="en-GB" dirty="0"/>
          </a:p>
        </p:txBody>
      </p:sp>
      <p:sp>
        <p:nvSpPr>
          <p:cNvPr id="4" name="Segnaposto piè di pagina 3"/>
          <p:cNvSpPr>
            <a:spLocks noGrp="1"/>
          </p:cNvSpPr>
          <p:nvPr>
            <p:ph type="ftr" sz="quarter" idx="11"/>
          </p:nvPr>
        </p:nvSpPr>
        <p:spPr/>
        <p:txBody>
          <a:bodyPr/>
          <a:lstStyle/>
          <a:p>
            <a:pPr>
              <a:defRPr/>
            </a:pPr>
            <a:r>
              <a:rPr lang="en-GB" smtClean="0"/>
              <a:t>Institute of Economics Uni-Graz, 22.05.2018  </a:t>
            </a:r>
            <a:endParaRPr lang="it-IT"/>
          </a:p>
        </p:txBody>
      </p:sp>
    </p:spTree>
    <p:extLst>
      <p:ext uri="{BB962C8B-B14F-4D97-AF65-F5344CB8AC3E}">
        <p14:creationId xmlns:p14="http://schemas.microsoft.com/office/powerpoint/2010/main" val="22211968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smtClean="0">
                <a:solidFill>
                  <a:schemeClr val="accent2">
                    <a:lumMod val="50000"/>
                  </a:schemeClr>
                </a:solidFill>
                <a:effectLst/>
              </a:rPr>
              <a:t>Conclusions</a:t>
            </a:r>
            <a:r>
              <a:rPr lang="it-IT" sz="3200" dirty="0" smtClean="0">
                <a:solidFill>
                  <a:schemeClr val="accent2">
                    <a:lumMod val="50000"/>
                  </a:schemeClr>
                </a:solidFill>
                <a:effectLst/>
              </a:rPr>
              <a:t>/2</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fontScale="85000" lnSpcReduction="20000"/>
          </a:bodyPr>
          <a:lstStyle/>
          <a:p>
            <a:pPr marL="82550" indent="0" algn="just" eaLnBrk="1" hangingPunct="1">
              <a:lnSpc>
                <a:spcPct val="140000"/>
              </a:lnSpc>
              <a:buNone/>
              <a:defRPr/>
            </a:pPr>
            <a:r>
              <a:rPr lang="en-US" sz="1900" dirty="0">
                <a:solidFill>
                  <a:schemeClr val="accent2">
                    <a:lumMod val="50000"/>
                  </a:schemeClr>
                </a:solidFill>
              </a:rPr>
              <a:t>Our </a:t>
            </a:r>
            <a:r>
              <a:rPr lang="en-US" sz="1900" dirty="0" smtClean="0">
                <a:solidFill>
                  <a:schemeClr val="accent2">
                    <a:lumMod val="50000"/>
                  </a:schemeClr>
                </a:solidFill>
              </a:rPr>
              <a:t>results </a:t>
            </a:r>
            <a:r>
              <a:rPr lang="en-US" sz="1900" dirty="0">
                <a:solidFill>
                  <a:schemeClr val="accent2">
                    <a:lumMod val="50000"/>
                  </a:schemeClr>
                </a:solidFill>
              </a:rPr>
              <a:t>show that: </a:t>
            </a:r>
          </a:p>
          <a:p>
            <a:pPr algn="just" eaLnBrk="1" hangingPunct="1">
              <a:lnSpc>
                <a:spcPct val="140000"/>
              </a:lnSpc>
              <a:buFont typeface="Wingdings" panose="05000000000000000000" pitchFamily="2" charset="2"/>
              <a:buChar char="Ø"/>
              <a:defRPr/>
            </a:pPr>
            <a:r>
              <a:rPr lang="en-US" sz="1900" dirty="0">
                <a:solidFill>
                  <a:schemeClr val="accent2">
                    <a:lumMod val="50000"/>
                  </a:schemeClr>
                </a:solidFill>
              </a:rPr>
              <a:t>female-led enterprises face a higher probability of being confronted with a worsening in the cost of the bank financing than male-led </a:t>
            </a:r>
            <a:r>
              <a:rPr lang="en-US" sz="1900" dirty="0" smtClean="0">
                <a:solidFill>
                  <a:schemeClr val="accent2">
                    <a:lumMod val="50000"/>
                  </a:schemeClr>
                </a:solidFill>
              </a:rPr>
              <a:t>ones.</a:t>
            </a:r>
          </a:p>
          <a:p>
            <a:pPr lvl="1" algn="just" eaLnBrk="1" hangingPunct="1">
              <a:lnSpc>
                <a:spcPct val="140000"/>
              </a:lnSpc>
              <a:buFont typeface="Wingdings" panose="05000000000000000000" pitchFamily="2" charset="2"/>
              <a:buChar char="Ø"/>
              <a:defRPr/>
            </a:pPr>
            <a:r>
              <a:rPr lang="en-US" sz="1500" dirty="0" smtClean="0">
                <a:solidFill>
                  <a:schemeClr val="accent2">
                    <a:lumMod val="50000"/>
                  </a:schemeClr>
                </a:solidFill>
              </a:rPr>
              <a:t>female-led </a:t>
            </a:r>
            <a:r>
              <a:rPr lang="en-US" sz="1500" dirty="0">
                <a:solidFill>
                  <a:schemeClr val="accent2">
                    <a:lumMod val="50000"/>
                  </a:schemeClr>
                </a:solidFill>
              </a:rPr>
              <a:t>firms are 2.6% and 4.2% more likely to experience a </a:t>
            </a:r>
            <a:r>
              <a:rPr lang="en-US" sz="1500" dirty="0" smtClean="0">
                <a:solidFill>
                  <a:schemeClr val="accent2">
                    <a:lumMod val="50000"/>
                  </a:schemeClr>
                </a:solidFill>
              </a:rPr>
              <a:t>worsening </a:t>
            </a:r>
            <a:r>
              <a:rPr lang="en-US" sz="1500" dirty="0">
                <a:solidFill>
                  <a:schemeClr val="accent2">
                    <a:lumMod val="50000"/>
                  </a:schemeClr>
                </a:solidFill>
              </a:rPr>
              <a:t>in the level of interest rates and in the other costs of the </a:t>
            </a:r>
            <a:r>
              <a:rPr lang="en-US" sz="1500" dirty="0" smtClean="0">
                <a:solidFill>
                  <a:schemeClr val="accent2">
                    <a:lumMod val="50000"/>
                  </a:schemeClr>
                </a:solidFill>
              </a:rPr>
              <a:t>bank </a:t>
            </a:r>
            <a:r>
              <a:rPr lang="en-US" sz="1500" dirty="0">
                <a:solidFill>
                  <a:schemeClr val="accent2">
                    <a:lumMod val="50000"/>
                  </a:schemeClr>
                </a:solidFill>
              </a:rPr>
              <a:t>financing than their male counterparts, respectively. </a:t>
            </a:r>
          </a:p>
          <a:p>
            <a:pPr algn="just" eaLnBrk="1" hangingPunct="1">
              <a:lnSpc>
                <a:spcPct val="140000"/>
              </a:lnSpc>
              <a:buFont typeface="Wingdings" panose="05000000000000000000" pitchFamily="2" charset="2"/>
              <a:buChar char="Ø"/>
              <a:defRPr/>
            </a:pPr>
            <a:r>
              <a:rPr lang="en-US" sz="1900" dirty="0">
                <a:solidFill>
                  <a:schemeClr val="accent2">
                    <a:lumMod val="50000"/>
                  </a:schemeClr>
                </a:solidFill>
              </a:rPr>
              <a:t>Results turn to be robust to different model specifications and different econometric strategies. </a:t>
            </a:r>
          </a:p>
          <a:p>
            <a:pPr algn="just" eaLnBrk="1" hangingPunct="1">
              <a:lnSpc>
                <a:spcPct val="140000"/>
              </a:lnSpc>
              <a:buFont typeface="Wingdings" panose="05000000000000000000" pitchFamily="2" charset="2"/>
              <a:buChar char="Ø"/>
              <a:defRPr/>
            </a:pP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We provide evidence of </a:t>
            </a:r>
            <a:r>
              <a:rPr lang="en-GB" sz="1900" b="1" dirty="0" smtClean="0">
                <a:solidFill>
                  <a:schemeClr val="accent2">
                    <a:lumMod val="50000"/>
                  </a:schemeClr>
                </a:solidFill>
              </a:rPr>
              <a:t>cross-countries heterogeneity</a:t>
            </a:r>
            <a:r>
              <a:rPr lang="en-GB" sz="1900" dirty="0" smtClean="0">
                <a:solidFill>
                  <a:schemeClr val="accent2">
                    <a:lumMod val="50000"/>
                  </a:schemeClr>
                </a:solidFill>
              </a:rPr>
              <a:t>:  the </a:t>
            </a:r>
            <a:r>
              <a:rPr lang="en-GB" sz="1900" dirty="0">
                <a:solidFill>
                  <a:schemeClr val="accent2">
                    <a:lumMod val="50000"/>
                  </a:schemeClr>
                </a:solidFill>
              </a:rPr>
              <a:t>female dummy is positive and significant for the first two clusters (i.e., the Southern and the “Germanic” countries), while no signs of discrimination seem to emerge from the “Northern” group (i.e., Finland and Ireland</a:t>
            </a:r>
            <a:r>
              <a:rPr lang="en-GB" sz="1900" dirty="0" smtClean="0">
                <a:solidFill>
                  <a:schemeClr val="accent2">
                    <a:lumMod val="50000"/>
                  </a:schemeClr>
                </a:solidFill>
              </a:rPr>
              <a:t>).</a:t>
            </a:r>
          </a:p>
          <a:p>
            <a:pPr algn="just" eaLnBrk="1" hangingPunct="1">
              <a:lnSpc>
                <a:spcPct val="140000"/>
              </a:lnSpc>
              <a:buFont typeface="Wingdings" panose="05000000000000000000" pitchFamily="2" charset="2"/>
              <a:buChar char="Ø"/>
              <a:defRPr/>
            </a:pP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During </a:t>
            </a:r>
            <a:r>
              <a:rPr lang="en-GB" sz="1900" dirty="0">
                <a:solidFill>
                  <a:schemeClr val="accent2">
                    <a:lumMod val="50000"/>
                  </a:schemeClr>
                </a:solidFill>
              </a:rPr>
              <a:t>the period of the Sovereign debt crisis, female-led firms appear to be more discriminated against male firms, compared to the period that followed the OMT announcement.</a:t>
            </a: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42571042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20688"/>
          </a:xfrm>
        </p:spPr>
        <p:txBody>
          <a:bodyPr/>
          <a:lstStyle/>
          <a:p>
            <a:pPr eaLnBrk="1" fontAlgn="auto" hangingPunct="1">
              <a:spcAft>
                <a:spcPts val="0"/>
              </a:spcAft>
              <a:defRPr/>
            </a:pPr>
            <a:r>
              <a:rPr lang="it-IT" sz="3200" dirty="0" err="1" smtClean="0">
                <a:solidFill>
                  <a:schemeClr val="accent2">
                    <a:lumMod val="50000"/>
                  </a:schemeClr>
                </a:solidFill>
                <a:effectLst/>
              </a:rPr>
              <a:t>Conclusions</a:t>
            </a:r>
            <a:r>
              <a:rPr lang="it-IT" sz="3200" dirty="0" smtClean="0">
                <a:solidFill>
                  <a:schemeClr val="accent2">
                    <a:lumMod val="50000"/>
                  </a:schemeClr>
                </a:solidFill>
                <a:effectLst/>
              </a:rPr>
              <a:t>/3</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r>
              <a:rPr lang="en-US" sz="1900" dirty="0">
                <a:solidFill>
                  <a:schemeClr val="accent2">
                    <a:lumMod val="50000"/>
                  </a:schemeClr>
                </a:solidFill>
              </a:rPr>
              <a:t>Our </a:t>
            </a:r>
            <a:r>
              <a:rPr lang="en-US" sz="1900" dirty="0" smtClean="0">
                <a:solidFill>
                  <a:schemeClr val="accent2">
                    <a:lumMod val="50000"/>
                  </a:schemeClr>
                </a:solidFill>
              </a:rPr>
              <a:t>results </a:t>
            </a:r>
            <a:r>
              <a:rPr lang="en-US" sz="1900" dirty="0">
                <a:solidFill>
                  <a:schemeClr val="accent2">
                    <a:lumMod val="50000"/>
                  </a:schemeClr>
                </a:solidFill>
              </a:rPr>
              <a:t>show that: </a:t>
            </a:r>
          </a:p>
          <a:p>
            <a:pPr algn="just" eaLnBrk="1" hangingPunct="1">
              <a:lnSpc>
                <a:spcPct val="140000"/>
              </a:lnSpc>
              <a:buFont typeface="Wingdings" panose="05000000000000000000" pitchFamily="2" charset="2"/>
              <a:buChar char="Ø"/>
              <a:defRPr/>
            </a:pP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1900" dirty="0" smtClean="0">
                <a:solidFill>
                  <a:schemeClr val="accent2">
                    <a:lumMod val="50000"/>
                  </a:schemeClr>
                </a:solidFill>
              </a:rPr>
              <a:t>The </a:t>
            </a:r>
            <a:r>
              <a:rPr lang="en-US" sz="1900" dirty="0">
                <a:solidFill>
                  <a:schemeClr val="accent2">
                    <a:lumMod val="50000"/>
                  </a:schemeClr>
                </a:solidFill>
              </a:rPr>
              <a:t>change in leadership from</a:t>
            </a:r>
            <a:r>
              <a:rPr lang="en-US" sz="1900" b="1" dirty="0">
                <a:solidFill>
                  <a:schemeClr val="accent2">
                    <a:lumMod val="50000"/>
                  </a:schemeClr>
                </a:solidFill>
              </a:rPr>
              <a:t> female to male</a:t>
            </a:r>
            <a:r>
              <a:rPr lang="en-US" sz="1900" dirty="0">
                <a:solidFill>
                  <a:schemeClr val="accent2">
                    <a:lumMod val="50000"/>
                  </a:schemeClr>
                </a:solidFill>
              </a:rPr>
              <a:t> increases the likelihood to experience </a:t>
            </a:r>
            <a:r>
              <a:rPr lang="en-US" sz="1900" dirty="0" smtClean="0">
                <a:solidFill>
                  <a:schemeClr val="accent2">
                    <a:lumMod val="50000"/>
                  </a:schemeClr>
                </a:solidFill>
              </a:rPr>
              <a:t>a </a:t>
            </a:r>
            <a:r>
              <a:rPr lang="en-US" sz="1900" b="1" dirty="0" smtClean="0">
                <a:solidFill>
                  <a:schemeClr val="accent2">
                    <a:lumMod val="50000"/>
                  </a:schemeClr>
                </a:solidFill>
              </a:rPr>
              <a:t>decrease </a:t>
            </a:r>
            <a:r>
              <a:rPr lang="en-US" sz="1900" dirty="0" smtClean="0">
                <a:solidFill>
                  <a:schemeClr val="accent2">
                    <a:lumMod val="50000"/>
                  </a:schemeClr>
                </a:solidFill>
              </a:rPr>
              <a:t>in </a:t>
            </a:r>
            <a:r>
              <a:rPr lang="en-US" sz="1900" dirty="0">
                <a:solidFill>
                  <a:schemeClr val="accent2">
                    <a:lumMod val="50000"/>
                  </a:schemeClr>
                </a:solidFill>
              </a:rPr>
              <a:t>the level of interest </a:t>
            </a:r>
            <a:r>
              <a:rPr lang="en-US" sz="1900" dirty="0" smtClean="0">
                <a:solidFill>
                  <a:schemeClr val="accent2">
                    <a:lumMod val="50000"/>
                  </a:schemeClr>
                </a:solidFill>
              </a:rPr>
              <a:t>rates</a:t>
            </a:r>
          </a:p>
          <a:p>
            <a:pPr algn="just" eaLnBrk="1" hangingPunct="1">
              <a:lnSpc>
                <a:spcPct val="140000"/>
              </a:lnSpc>
              <a:buFont typeface="Wingdings" panose="05000000000000000000" pitchFamily="2" charset="2"/>
              <a:buChar char="Ø"/>
              <a:defRPr/>
            </a:pP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This </a:t>
            </a:r>
            <a:r>
              <a:rPr lang="en-GB" sz="1900" dirty="0">
                <a:solidFill>
                  <a:schemeClr val="accent2">
                    <a:lumMod val="50000"/>
                  </a:schemeClr>
                </a:solidFill>
              </a:rPr>
              <a:t>highlights the existence of a sort of </a:t>
            </a:r>
            <a:r>
              <a:rPr lang="en-GB" sz="1900" b="1" i="1" dirty="0">
                <a:solidFill>
                  <a:schemeClr val="accent2">
                    <a:lumMod val="50000"/>
                  </a:schemeClr>
                </a:solidFill>
              </a:rPr>
              <a:t>qualitative premium</a:t>
            </a:r>
            <a:r>
              <a:rPr lang="en-GB" sz="1900" b="1" dirty="0">
                <a:solidFill>
                  <a:schemeClr val="accent2">
                    <a:lumMod val="50000"/>
                  </a:schemeClr>
                </a:solidFill>
              </a:rPr>
              <a:t> </a:t>
            </a:r>
            <a:r>
              <a:rPr lang="en-GB" sz="1900" dirty="0">
                <a:solidFill>
                  <a:schemeClr val="accent2">
                    <a:lumMod val="50000"/>
                  </a:schemeClr>
                </a:solidFill>
              </a:rPr>
              <a:t>that firms may gain when experiencing a shift from a woman to a man leader.</a:t>
            </a: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1465334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en-GB" sz="3200" dirty="0" smtClean="0">
                <a:solidFill>
                  <a:schemeClr val="accent2">
                    <a:lumMod val="50000"/>
                  </a:schemeClr>
                </a:solidFill>
                <a:effectLst/>
              </a:rPr>
              <a:t>Conclusions/interpretation</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fontScale="70000" lnSpcReduction="20000"/>
          </a:bodyPr>
          <a:lstStyle/>
          <a:p>
            <a:pPr marL="82550" indent="0" algn="just" eaLnBrk="1" hangingPunct="1">
              <a:lnSpc>
                <a:spcPct val="140000"/>
              </a:lnSpc>
              <a:buNone/>
              <a:defRPr/>
            </a:pPr>
            <a:r>
              <a:rPr lang="en-US" sz="2600" dirty="0">
                <a:solidFill>
                  <a:schemeClr val="accent2">
                    <a:lumMod val="50000"/>
                  </a:schemeClr>
                </a:solidFill>
              </a:rPr>
              <a:t>At least two explanations can be provided to support our findings. </a:t>
            </a:r>
            <a:endParaRPr lang="en-US" sz="2600" dirty="0" smtClean="0">
              <a:solidFill>
                <a:schemeClr val="accent2">
                  <a:lumMod val="50000"/>
                </a:schemeClr>
              </a:solidFill>
            </a:endParaRPr>
          </a:p>
          <a:p>
            <a:pPr marL="82550" indent="0" algn="just" eaLnBrk="1" hangingPunct="1">
              <a:lnSpc>
                <a:spcPct val="140000"/>
              </a:lnSpc>
              <a:buNone/>
              <a:defRPr/>
            </a:pPr>
            <a:endParaRPr lang="en-US" sz="26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2600" dirty="0">
                <a:solidFill>
                  <a:schemeClr val="accent2">
                    <a:lumMod val="50000"/>
                  </a:schemeClr>
                </a:solidFill>
              </a:rPr>
              <a:t>First, we could argue that the loan officers may see women as less able to run a business, as opposed to men (</a:t>
            </a:r>
            <a:r>
              <a:rPr lang="en-US" sz="2600" dirty="0" err="1">
                <a:solidFill>
                  <a:schemeClr val="accent2">
                    <a:lumMod val="50000"/>
                  </a:schemeClr>
                </a:solidFill>
              </a:rPr>
              <a:t>Alesina</a:t>
            </a:r>
            <a:r>
              <a:rPr lang="en-US" sz="2600" dirty="0">
                <a:solidFill>
                  <a:schemeClr val="accent2">
                    <a:lumMod val="50000"/>
                  </a:schemeClr>
                </a:solidFill>
              </a:rPr>
              <a:t> et al., 2013). This aversion by the lenders hence results in worse price conditions of the bank loans. </a:t>
            </a:r>
            <a:endParaRPr lang="en-US" sz="26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US" sz="2600" dirty="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2600" dirty="0">
                <a:solidFill>
                  <a:schemeClr val="accent2">
                    <a:lumMod val="50000"/>
                  </a:schemeClr>
                </a:solidFill>
              </a:rPr>
              <a:t>Second, women may be more likely to experience higher costs of the bank funding because of their poorer bargaining ability when dealing with the </a:t>
            </a:r>
            <a:r>
              <a:rPr lang="en-US" sz="2600" dirty="0" smtClean="0">
                <a:solidFill>
                  <a:schemeClr val="accent2">
                    <a:lumMod val="50000"/>
                  </a:schemeClr>
                </a:solidFill>
              </a:rPr>
              <a:t>bankers (</a:t>
            </a:r>
            <a:r>
              <a:rPr lang="en-US" sz="2600" dirty="0" err="1">
                <a:solidFill>
                  <a:schemeClr val="accent2">
                    <a:lumMod val="50000"/>
                  </a:schemeClr>
                </a:solidFill>
              </a:rPr>
              <a:t>i.a</a:t>
            </a:r>
            <a:r>
              <a:rPr lang="en-US" sz="2600" dirty="0">
                <a:solidFill>
                  <a:schemeClr val="accent2">
                    <a:lumMod val="50000"/>
                  </a:schemeClr>
                </a:solidFill>
              </a:rPr>
              <a:t>., Babcock and </a:t>
            </a:r>
            <a:r>
              <a:rPr lang="en-US" sz="2600" dirty="0" err="1">
                <a:solidFill>
                  <a:schemeClr val="accent2">
                    <a:lumMod val="50000"/>
                  </a:schemeClr>
                </a:solidFill>
              </a:rPr>
              <a:t>Laschever</a:t>
            </a:r>
            <a:r>
              <a:rPr lang="en-US" sz="2600" dirty="0">
                <a:solidFill>
                  <a:schemeClr val="accent2">
                    <a:lumMod val="50000"/>
                  </a:schemeClr>
                </a:solidFill>
              </a:rPr>
              <a:t> , 2003;  </a:t>
            </a:r>
            <a:r>
              <a:rPr lang="en-US" sz="2600" dirty="0" err="1">
                <a:solidFill>
                  <a:schemeClr val="accent2">
                    <a:lumMod val="50000"/>
                  </a:schemeClr>
                </a:solidFill>
              </a:rPr>
              <a:t>Croson</a:t>
            </a:r>
            <a:r>
              <a:rPr lang="en-US" sz="2600" dirty="0">
                <a:solidFill>
                  <a:schemeClr val="accent2">
                    <a:lumMod val="50000"/>
                  </a:schemeClr>
                </a:solidFill>
              </a:rPr>
              <a:t> and </a:t>
            </a:r>
            <a:r>
              <a:rPr lang="en-US" sz="2600" dirty="0" err="1">
                <a:solidFill>
                  <a:schemeClr val="accent2">
                    <a:lumMod val="50000"/>
                  </a:schemeClr>
                </a:solidFill>
              </a:rPr>
              <a:t>Gneezy</a:t>
            </a:r>
            <a:r>
              <a:rPr lang="en-US" sz="2600" dirty="0">
                <a:solidFill>
                  <a:schemeClr val="accent2">
                    <a:lumMod val="50000"/>
                  </a:schemeClr>
                </a:solidFill>
              </a:rPr>
              <a:t>, 2009</a:t>
            </a:r>
            <a:r>
              <a:rPr lang="en-US" sz="2600" dirty="0" smtClean="0">
                <a:solidFill>
                  <a:schemeClr val="accent2">
                    <a:lumMod val="50000"/>
                  </a:schemeClr>
                </a:solidFill>
              </a:rPr>
              <a:t>).</a:t>
            </a:r>
            <a:r>
              <a:rPr lang="en-GB" sz="2600" dirty="0">
                <a:solidFill>
                  <a:schemeClr val="accent2">
                    <a:lumMod val="50000"/>
                  </a:schemeClr>
                </a:solidFill>
              </a:rPr>
              <a:t> </a:t>
            </a:r>
            <a:endParaRPr lang="en-GB" sz="26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US" sz="2600" dirty="0">
              <a:solidFill>
                <a:schemeClr val="accent2">
                  <a:lumMod val="50000"/>
                </a:schemeClr>
              </a:solidFill>
            </a:endParaRPr>
          </a:p>
          <a:p>
            <a:pPr marL="82550" indent="0" algn="just" eaLnBrk="1" hangingPunct="1">
              <a:lnSpc>
                <a:spcPct val="140000"/>
              </a:lnSpc>
              <a:buNone/>
              <a:defRPr/>
            </a:pPr>
            <a:r>
              <a:rPr lang="en-US" sz="2600" dirty="0" smtClean="0">
                <a:solidFill>
                  <a:schemeClr val="accent2">
                    <a:lumMod val="50000"/>
                  </a:schemeClr>
                </a:solidFill>
              </a:rPr>
              <a:t>A </a:t>
            </a:r>
            <a:r>
              <a:rPr lang="en-US" sz="2600" dirty="0">
                <a:solidFill>
                  <a:schemeClr val="accent2">
                    <a:lumMod val="50000"/>
                  </a:schemeClr>
                </a:solidFill>
              </a:rPr>
              <a:t>deeper scrutiny of these two explanations would require additional information and investigation that are beyond the scope of this paper. </a:t>
            </a:r>
          </a:p>
          <a:p>
            <a:pPr marL="82550" indent="0" algn="just" eaLnBrk="1" hangingPunct="1">
              <a:lnSpc>
                <a:spcPct val="140000"/>
              </a:lnSpc>
              <a:buNone/>
              <a:defRPr/>
            </a:pPr>
            <a:endParaRPr lang="en-US" sz="2600"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3129051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en-GB" sz="3200" dirty="0" smtClean="0">
                <a:solidFill>
                  <a:schemeClr val="accent2">
                    <a:lumMod val="50000"/>
                  </a:schemeClr>
                </a:solidFill>
                <a:effectLst/>
              </a:rPr>
              <a:t>Conclusions/policy implications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endParaRPr lang="en-US" sz="26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2400" dirty="0" smtClean="0">
                <a:solidFill>
                  <a:schemeClr val="accent2">
                    <a:lumMod val="50000"/>
                  </a:schemeClr>
                </a:solidFill>
              </a:rPr>
              <a:t>Indeed</a:t>
            </a:r>
            <a:r>
              <a:rPr lang="en-US" sz="2400" dirty="0">
                <a:solidFill>
                  <a:schemeClr val="accent2">
                    <a:lumMod val="50000"/>
                  </a:schemeClr>
                </a:solidFill>
              </a:rPr>
              <a:t>, the existence of such </a:t>
            </a:r>
            <a:r>
              <a:rPr lang="en-US" sz="2400" dirty="0" smtClean="0">
                <a:solidFill>
                  <a:schemeClr val="accent2">
                    <a:lumMod val="50000"/>
                  </a:schemeClr>
                </a:solidFill>
              </a:rPr>
              <a:t>biases </a:t>
            </a:r>
            <a:r>
              <a:rPr lang="en-GB" sz="2400" dirty="0" smtClean="0">
                <a:solidFill>
                  <a:schemeClr val="accent2">
                    <a:lumMod val="50000"/>
                  </a:schemeClr>
                </a:solidFill>
              </a:rPr>
              <a:t>plays </a:t>
            </a:r>
            <a:r>
              <a:rPr lang="en-GB" sz="2400" dirty="0">
                <a:solidFill>
                  <a:schemeClr val="accent2">
                    <a:lumMod val="50000"/>
                  </a:schemeClr>
                </a:solidFill>
              </a:rPr>
              <a:t>in </a:t>
            </a:r>
            <a:r>
              <a:rPr lang="en-GB" sz="2400" dirty="0" smtClean="0">
                <a:solidFill>
                  <a:schemeClr val="accent2">
                    <a:lumMod val="50000"/>
                  </a:schemeClr>
                </a:solidFill>
              </a:rPr>
              <a:t>favour </a:t>
            </a:r>
            <a:r>
              <a:rPr lang="en-GB" sz="2400" dirty="0">
                <a:solidFill>
                  <a:schemeClr val="accent2">
                    <a:lumMod val="50000"/>
                  </a:schemeClr>
                </a:solidFill>
              </a:rPr>
              <a:t>of the adoption of policy measures, addressed to female-led businesses, aimed at softening the burden of their bank financing as well as enhancing their entrepreneurial opportunities.</a:t>
            </a:r>
          </a:p>
          <a:p>
            <a:pPr algn="just" eaLnBrk="1" hangingPunct="1">
              <a:lnSpc>
                <a:spcPct val="140000"/>
              </a:lnSpc>
              <a:buFont typeface="Wingdings" panose="05000000000000000000" pitchFamily="2" charset="2"/>
              <a:buChar char="Ø"/>
              <a:defRPr/>
            </a:pPr>
            <a:endParaRPr lang="en-US" sz="19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134575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rPr>
              <a:t>Further research</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4896544"/>
          </a:xfrm>
        </p:spPr>
        <p:txBody>
          <a:bodyPr>
            <a:normAutofit lnSpcReduction="10000"/>
          </a:bodyPr>
          <a:lstStyle/>
          <a:p>
            <a:pPr marL="82550" indent="0">
              <a:buNone/>
            </a:pPr>
            <a:r>
              <a:rPr lang="en-US" sz="2400" dirty="0" smtClean="0">
                <a:solidFill>
                  <a:schemeClr val="accent2">
                    <a:lumMod val="50000"/>
                  </a:schemeClr>
                </a:solidFill>
              </a:rPr>
              <a:t>Albeit </a:t>
            </a:r>
            <a:r>
              <a:rPr lang="en-US" sz="2400" dirty="0">
                <a:solidFill>
                  <a:schemeClr val="accent2">
                    <a:lumMod val="50000"/>
                  </a:schemeClr>
                </a:solidFill>
              </a:rPr>
              <a:t>the robustness of our findings, </a:t>
            </a:r>
            <a:endParaRPr lang="en-US" sz="2400" dirty="0" smtClean="0">
              <a:solidFill>
                <a:schemeClr val="accent2">
                  <a:lumMod val="50000"/>
                </a:schemeClr>
              </a:solidFill>
            </a:endParaRPr>
          </a:p>
          <a:p>
            <a:pPr marL="82550" indent="0">
              <a:buNone/>
            </a:pPr>
            <a:endParaRPr lang="en-US" sz="2400" dirty="0" smtClean="0">
              <a:solidFill>
                <a:schemeClr val="accent2">
                  <a:lumMod val="50000"/>
                </a:schemeClr>
              </a:solidFill>
            </a:endParaRPr>
          </a:p>
          <a:p>
            <a:pPr>
              <a:buFont typeface="Wingdings" panose="05000000000000000000" pitchFamily="2" charset="2"/>
              <a:buChar char="Ø"/>
            </a:pPr>
            <a:r>
              <a:rPr lang="en-US" sz="2400" dirty="0" smtClean="0">
                <a:solidFill>
                  <a:schemeClr val="accent2">
                    <a:lumMod val="50000"/>
                  </a:schemeClr>
                </a:solidFill>
              </a:rPr>
              <a:t>we </a:t>
            </a:r>
            <a:r>
              <a:rPr lang="en-US" sz="2400" dirty="0">
                <a:solidFill>
                  <a:schemeClr val="accent2">
                    <a:lumMod val="50000"/>
                  </a:schemeClr>
                </a:solidFill>
              </a:rPr>
              <a:t>are aware of the limitations that arise from the use of a survey-based dataset without any link to the firm’s financial statements. </a:t>
            </a:r>
            <a:endParaRPr lang="en-US" sz="2400" dirty="0" smtClean="0">
              <a:solidFill>
                <a:schemeClr val="accent2">
                  <a:lumMod val="50000"/>
                </a:schemeClr>
              </a:solidFill>
            </a:endParaRPr>
          </a:p>
          <a:p>
            <a:pPr>
              <a:buFont typeface="Wingdings" panose="05000000000000000000" pitchFamily="2" charset="2"/>
              <a:buChar char="Ø"/>
            </a:pPr>
            <a:endParaRPr lang="en-US" sz="2400" dirty="0" smtClean="0">
              <a:solidFill>
                <a:schemeClr val="accent2">
                  <a:lumMod val="50000"/>
                </a:schemeClr>
              </a:solidFill>
            </a:endParaRPr>
          </a:p>
          <a:p>
            <a:pPr>
              <a:buFont typeface="Wingdings" panose="05000000000000000000" pitchFamily="2" charset="2"/>
              <a:buChar char="Ø"/>
            </a:pPr>
            <a:r>
              <a:rPr lang="en-US" sz="2400" dirty="0" smtClean="0">
                <a:solidFill>
                  <a:schemeClr val="accent2">
                    <a:lumMod val="50000"/>
                  </a:schemeClr>
                </a:solidFill>
              </a:rPr>
              <a:t> </a:t>
            </a:r>
            <a:r>
              <a:rPr lang="en-US" sz="2400" dirty="0">
                <a:solidFill>
                  <a:schemeClr val="accent2">
                    <a:lumMod val="50000"/>
                  </a:schemeClr>
                </a:solidFill>
              </a:rPr>
              <a:t>we are conscious that the availability of information on the </a:t>
            </a:r>
            <a:r>
              <a:rPr lang="en-US" sz="2400" b="1" dirty="0">
                <a:solidFill>
                  <a:schemeClr val="accent2">
                    <a:lumMod val="50000"/>
                  </a:schemeClr>
                </a:solidFill>
              </a:rPr>
              <a:t>levels of education</a:t>
            </a:r>
            <a:r>
              <a:rPr lang="en-US" sz="2400" dirty="0">
                <a:solidFill>
                  <a:schemeClr val="accent2">
                    <a:lumMod val="50000"/>
                  </a:schemeClr>
                </a:solidFill>
              </a:rPr>
              <a:t> of the firms’ leaders would be an ideal additional asset to enhance our analyses. </a:t>
            </a:r>
            <a:endParaRPr lang="en-US" sz="2400" dirty="0" smtClean="0">
              <a:solidFill>
                <a:schemeClr val="accent2">
                  <a:lumMod val="50000"/>
                </a:schemeClr>
              </a:solidFill>
            </a:endParaRPr>
          </a:p>
          <a:p>
            <a:pPr>
              <a:buFont typeface="Wingdings" panose="05000000000000000000" pitchFamily="2" charset="2"/>
              <a:buChar char="Ø"/>
            </a:pPr>
            <a:endParaRPr lang="en-US" sz="2400" dirty="0">
              <a:solidFill>
                <a:schemeClr val="accent2">
                  <a:lumMod val="50000"/>
                </a:schemeClr>
              </a:solidFill>
            </a:endParaRPr>
          </a:p>
          <a:p>
            <a:pPr>
              <a:buFont typeface="Wingdings" panose="05000000000000000000" pitchFamily="2" charset="2"/>
              <a:buChar char="Ø"/>
            </a:pPr>
            <a:r>
              <a:rPr lang="en-US" sz="2400" dirty="0" smtClean="0">
                <a:solidFill>
                  <a:schemeClr val="accent2">
                    <a:lumMod val="50000"/>
                  </a:schemeClr>
                </a:solidFill>
              </a:rPr>
              <a:t>Addressing </a:t>
            </a:r>
            <a:r>
              <a:rPr lang="en-US" sz="2400" dirty="0">
                <a:solidFill>
                  <a:schemeClr val="accent2">
                    <a:lumMod val="50000"/>
                  </a:schemeClr>
                </a:solidFill>
              </a:rPr>
              <a:t>such limitations, therefore, may lay the ground for future research. </a:t>
            </a:r>
            <a:endParaRPr lang="en-US" sz="2400" i="1"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383769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43609" y="980728"/>
            <a:ext cx="7890842" cy="5324822"/>
          </a:xfrm>
        </p:spPr>
        <p:txBody>
          <a:bodyPr>
            <a:normAutofit/>
          </a:bodyPr>
          <a:lstStyle/>
          <a:p>
            <a:pPr marL="82550" indent="0" algn="just" eaLnBrk="1" hangingPunct="1">
              <a:lnSpc>
                <a:spcPct val="140000"/>
              </a:lnSpc>
              <a:buNone/>
              <a:defRPr/>
            </a:pPr>
            <a:endParaRPr lang="en-US" sz="1900" dirty="0" smtClean="0">
              <a:solidFill>
                <a:schemeClr val="accent2">
                  <a:lumMod val="50000"/>
                </a:schemeClr>
              </a:solidFill>
            </a:endParaRPr>
          </a:p>
          <a:p>
            <a:pPr marL="82550" indent="0" algn="just" eaLnBrk="1" hangingPunct="1">
              <a:lnSpc>
                <a:spcPct val="140000"/>
              </a:lnSpc>
              <a:buNone/>
              <a:defRPr/>
            </a:pPr>
            <a:endParaRPr lang="en-US" sz="1900" dirty="0">
              <a:solidFill>
                <a:schemeClr val="accent2">
                  <a:lumMod val="50000"/>
                </a:schemeClr>
              </a:solidFill>
            </a:endParaRPr>
          </a:p>
          <a:p>
            <a:pPr marL="82550" indent="0" algn="just" eaLnBrk="1" hangingPunct="1">
              <a:lnSpc>
                <a:spcPct val="140000"/>
              </a:lnSpc>
              <a:buNone/>
              <a:defRPr/>
            </a:pPr>
            <a:endParaRPr lang="en-US" sz="1900" dirty="0" smtClean="0">
              <a:solidFill>
                <a:schemeClr val="accent2">
                  <a:lumMod val="50000"/>
                </a:schemeClr>
              </a:solidFill>
            </a:endParaRPr>
          </a:p>
          <a:p>
            <a:pPr marL="82550" indent="0" algn="ctr" eaLnBrk="1" hangingPunct="1">
              <a:lnSpc>
                <a:spcPct val="140000"/>
              </a:lnSpc>
              <a:buNone/>
              <a:defRPr/>
            </a:pPr>
            <a:r>
              <a:rPr lang="en-US" sz="4400" b="1" dirty="0" smtClean="0">
                <a:solidFill>
                  <a:schemeClr val="accent2">
                    <a:lumMod val="50000"/>
                  </a:schemeClr>
                </a:solidFill>
              </a:rPr>
              <a:t>THANK YOU</a:t>
            </a:r>
          </a:p>
          <a:p>
            <a:pPr marL="82550" indent="0" algn="ctr" eaLnBrk="1" hangingPunct="1">
              <a:lnSpc>
                <a:spcPct val="140000"/>
              </a:lnSpc>
              <a:buNone/>
              <a:defRPr/>
            </a:pPr>
            <a:endParaRPr lang="en-US" sz="4400" b="1" dirty="0">
              <a:solidFill>
                <a:schemeClr val="accent2">
                  <a:lumMod val="50000"/>
                </a:schemeClr>
              </a:solidFill>
            </a:endParaRPr>
          </a:p>
          <a:p>
            <a:pPr marL="82550" indent="0" algn="ctr" eaLnBrk="1" hangingPunct="1">
              <a:lnSpc>
                <a:spcPct val="140000"/>
              </a:lnSpc>
              <a:buNone/>
              <a:defRPr/>
            </a:pPr>
            <a:r>
              <a:rPr lang="en-US" sz="3000" dirty="0" smtClean="0">
                <a:solidFill>
                  <a:schemeClr val="accent2">
                    <a:lumMod val="50000"/>
                  </a:schemeClr>
                </a:solidFill>
              </a:rPr>
              <a:t>stefania.rossi@deams.units.it</a:t>
            </a:r>
            <a:endParaRPr lang="en-US" sz="3000" dirty="0">
              <a:solidFill>
                <a:schemeClr val="accent2">
                  <a:lumMod val="50000"/>
                </a:schemeClr>
              </a:solidFill>
            </a:endParaRPr>
          </a:p>
        </p:txBody>
      </p:sp>
      <p:sp>
        <p:nvSpPr>
          <p:cNvPr id="2" name="Segnaposto piè di pagina 1"/>
          <p:cNvSpPr>
            <a:spLocks noGrp="1"/>
          </p:cNvSpPr>
          <p:nvPr>
            <p:ph type="ftr" sz="quarter" idx="11"/>
          </p:nvPr>
        </p:nvSpPr>
        <p:spPr>
          <a:xfrm>
            <a:off x="5715000" y="6305550"/>
            <a:ext cx="3105472"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4784007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59225" y="0"/>
            <a:ext cx="7499350" cy="764704"/>
          </a:xfrm>
        </p:spPr>
        <p:txBody>
          <a:bodyPr>
            <a:normAutofit/>
          </a:bodyPr>
          <a:lstStyle/>
          <a:p>
            <a:r>
              <a:rPr lang="en-GB" sz="3200" dirty="0" smtClean="0">
                <a:solidFill>
                  <a:schemeClr val="accent2">
                    <a:lumMod val="50000"/>
                  </a:schemeClr>
                </a:solidFill>
                <a:effectLst/>
              </a:rPr>
              <a:t>Literature</a:t>
            </a:r>
            <a:endParaRPr lang="en-GB" sz="3200" dirty="0">
              <a:solidFill>
                <a:schemeClr val="accent2">
                  <a:lumMod val="50000"/>
                </a:schemeClr>
              </a:solidFill>
              <a:effectLst/>
            </a:endParaRPr>
          </a:p>
        </p:txBody>
      </p:sp>
      <p:sp>
        <p:nvSpPr>
          <p:cNvPr id="3" name="Segnaposto contenuto 2"/>
          <p:cNvSpPr>
            <a:spLocks noGrp="1"/>
          </p:cNvSpPr>
          <p:nvPr>
            <p:ph idx="1"/>
          </p:nvPr>
        </p:nvSpPr>
        <p:spPr>
          <a:xfrm>
            <a:off x="1043492" y="1417638"/>
            <a:ext cx="7482351" cy="4972579"/>
          </a:xfrm>
        </p:spPr>
        <p:txBody>
          <a:bodyPr>
            <a:normAutofit/>
          </a:bodyPr>
          <a:lstStyle/>
          <a:p>
            <a:pPr marL="82550" indent="0" algn="just" eaLnBrk="1" hangingPunct="1">
              <a:lnSpc>
                <a:spcPct val="150000"/>
              </a:lnSpc>
              <a:buNone/>
              <a:defRPr/>
            </a:pPr>
            <a:r>
              <a:rPr lang="en-GB" sz="2400" dirty="0" smtClean="0">
                <a:solidFill>
                  <a:schemeClr val="accent2">
                    <a:lumMod val="50000"/>
                  </a:schemeClr>
                </a:solidFill>
              </a:rPr>
              <a:t>The </a:t>
            </a:r>
            <a:r>
              <a:rPr lang="en-GB" sz="2400" dirty="0">
                <a:solidFill>
                  <a:schemeClr val="accent2">
                    <a:lumMod val="50000"/>
                  </a:schemeClr>
                </a:solidFill>
              </a:rPr>
              <a:t>literature on gender </a:t>
            </a:r>
            <a:r>
              <a:rPr lang="en-GB" sz="2400" dirty="0" smtClean="0">
                <a:solidFill>
                  <a:schemeClr val="accent2">
                    <a:lumMod val="50000"/>
                  </a:schemeClr>
                </a:solidFill>
              </a:rPr>
              <a:t>bias in </a:t>
            </a:r>
            <a:r>
              <a:rPr lang="en-GB" sz="2400" dirty="0">
                <a:solidFill>
                  <a:schemeClr val="accent2">
                    <a:lumMod val="50000"/>
                  </a:schemeClr>
                </a:solidFill>
              </a:rPr>
              <a:t>credit access </a:t>
            </a:r>
            <a:r>
              <a:rPr lang="en-GB" sz="2400" dirty="0" smtClean="0">
                <a:solidFill>
                  <a:schemeClr val="accent2">
                    <a:lumMod val="50000"/>
                  </a:schemeClr>
                </a:solidFill>
              </a:rPr>
              <a:t>has focused on: </a:t>
            </a:r>
          </a:p>
          <a:p>
            <a:pPr algn="just" eaLnBrk="1" hangingPunct="1">
              <a:lnSpc>
                <a:spcPct val="150000"/>
              </a:lnSpc>
              <a:buFont typeface="Wingdings" panose="05000000000000000000" pitchFamily="2" charset="2"/>
              <a:buChar char="Ø"/>
              <a:defRPr/>
            </a:pPr>
            <a:r>
              <a:rPr lang="en-GB" sz="2400" dirty="0" smtClean="0">
                <a:solidFill>
                  <a:schemeClr val="accent2">
                    <a:lumMod val="50000"/>
                  </a:schemeClr>
                </a:solidFill>
              </a:rPr>
              <a:t>demand-driven factors</a:t>
            </a:r>
          </a:p>
          <a:p>
            <a:pPr algn="just" eaLnBrk="1" hangingPunct="1">
              <a:lnSpc>
                <a:spcPct val="150000"/>
              </a:lnSpc>
              <a:buFont typeface="Wingdings" panose="05000000000000000000" pitchFamily="2" charset="2"/>
              <a:buChar char="Ø"/>
              <a:defRPr/>
            </a:pPr>
            <a:r>
              <a:rPr lang="it-IT" sz="2400" dirty="0" err="1" smtClean="0">
                <a:solidFill>
                  <a:schemeClr val="accent2">
                    <a:lumMod val="50000"/>
                  </a:schemeClr>
                </a:solidFill>
                <a:latin typeface="+mj-lt"/>
              </a:rPr>
              <a:t>supply-driven</a:t>
            </a:r>
            <a:r>
              <a:rPr lang="it-IT" sz="2400" dirty="0" smtClean="0">
                <a:solidFill>
                  <a:schemeClr val="accent2">
                    <a:lumMod val="50000"/>
                  </a:schemeClr>
                </a:solidFill>
                <a:latin typeface="+mj-lt"/>
              </a:rPr>
              <a:t> </a:t>
            </a:r>
            <a:r>
              <a:rPr lang="it-IT" sz="2400" dirty="0" err="1" smtClean="0">
                <a:solidFill>
                  <a:schemeClr val="accent2">
                    <a:lumMod val="50000"/>
                  </a:schemeClr>
                </a:solidFill>
                <a:latin typeface="+mj-lt"/>
              </a:rPr>
              <a:t>factors</a:t>
            </a:r>
            <a:endParaRPr lang="it-IT" sz="2100" dirty="0">
              <a:solidFill>
                <a:schemeClr val="accent2">
                  <a:lumMod val="50000"/>
                </a:schemeClr>
              </a:solidFill>
              <a:latin typeface="+mj-lt"/>
            </a:endParaRPr>
          </a:p>
          <a:p>
            <a:pPr marL="82550" indent="0" algn="just" eaLnBrk="1" hangingPunct="1">
              <a:lnSpc>
                <a:spcPct val="150000"/>
              </a:lnSpc>
              <a:buNone/>
              <a:defRPr/>
            </a:pPr>
            <a:endParaRPr lang="it-IT" sz="2100" dirty="0" smtClean="0">
              <a:solidFill>
                <a:schemeClr val="accent2">
                  <a:lumMod val="50000"/>
                </a:schemeClr>
              </a:solidFill>
              <a:latin typeface="+mj-lt"/>
            </a:endParaRPr>
          </a:p>
          <a:p>
            <a:pPr marL="82550" indent="0" algn="just" eaLnBrk="1" hangingPunct="1">
              <a:lnSpc>
                <a:spcPct val="150000"/>
              </a:lnSpc>
              <a:buNone/>
              <a:defRPr/>
            </a:pPr>
            <a:endParaRPr lang="en-GB" sz="2100" dirty="0">
              <a:solidFill>
                <a:schemeClr val="accent2">
                  <a:lumMod val="50000"/>
                </a:schemeClr>
              </a:solidFill>
              <a:latin typeface="+mj-lt"/>
            </a:endParaRPr>
          </a:p>
          <a:p>
            <a:endParaRPr lang="en-GB" dirty="0"/>
          </a:p>
        </p:txBody>
      </p:sp>
      <p:sp>
        <p:nvSpPr>
          <p:cNvPr id="4" name="Segnaposto piè di pagina 3"/>
          <p:cNvSpPr>
            <a:spLocks noGrp="1"/>
          </p:cNvSpPr>
          <p:nvPr>
            <p:ph type="ftr" sz="quarter" idx="11"/>
          </p:nvPr>
        </p:nvSpPr>
        <p:spPr>
          <a:xfrm>
            <a:off x="5715000" y="6305550"/>
            <a:ext cx="3177480" cy="476250"/>
          </a:xfrm>
        </p:spPr>
        <p:txBody>
          <a:bodyPr/>
          <a:lstStyle/>
          <a:p>
            <a:pPr>
              <a:defRPr/>
            </a:pPr>
            <a:r>
              <a:rPr lang="en-GB" dirty="0" smtClean="0"/>
              <a:t>Institute of Economics </a:t>
            </a:r>
            <a:r>
              <a:rPr lang="en-GB" dirty="0" err="1" smtClean="0"/>
              <a:t>Uni</a:t>
            </a:r>
            <a:r>
              <a:rPr lang="en-GB" dirty="0" smtClean="0"/>
              <a:t>-Graz, 22.05.2018  </a:t>
            </a:r>
            <a:endParaRPr lang="it-IT" dirty="0"/>
          </a:p>
        </p:txBody>
      </p:sp>
    </p:spTree>
    <p:extLst>
      <p:ext uri="{BB962C8B-B14F-4D97-AF65-F5344CB8AC3E}">
        <p14:creationId xmlns:p14="http://schemas.microsoft.com/office/powerpoint/2010/main" val="1966276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rPr>
              <a:t>Literature – the demand-driven factors </a:t>
            </a:r>
            <a:endParaRPr lang="en-GB" sz="3200" dirty="0">
              <a:solidFill>
                <a:schemeClr val="accent2">
                  <a:lumMod val="50000"/>
                </a:schemeClr>
              </a:solidFill>
              <a:effectLst/>
            </a:endParaRPr>
          </a:p>
        </p:txBody>
      </p:sp>
      <p:sp>
        <p:nvSpPr>
          <p:cNvPr id="3" name="Segnaposto contenuto 2"/>
          <p:cNvSpPr>
            <a:spLocks noGrp="1"/>
          </p:cNvSpPr>
          <p:nvPr>
            <p:ph idx="1"/>
          </p:nvPr>
        </p:nvSpPr>
        <p:spPr>
          <a:xfrm>
            <a:off x="1043609" y="764704"/>
            <a:ext cx="7890842" cy="5832648"/>
          </a:xfrm>
        </p:spPr>
        <p:txBody>
          <a:bodyPr>
            <a:normAutofit lnSpcReduction="10000"/>
          </a:bodyPr>
          <a:lstStyle/>
          <a:p>
            <a:pPr marL="82550" indent="0" algn="just" eaLnBrk="1" hangingPunct="1">
              <a:lnSpc>
                <a:spcPct val="140000"/>
              </a:lnSpc>
              <a:buNone/>
              <a:defRPr/>
            </a:pPr>
            <a:r>
              <a:rPr lang="en-GB" sz="1900" dirty="0">
                <a:solidFill>
                  <a:schemeClr val="accent2">
                    <a:lumMod val="50000"/>
                  </a:schemeClr>
                </a:solidFill>
              </a:rPr>
              <a:t>D</a:t>
            </a:r>
            <a:r>
              <a:rPr lang="en-GB" sz="1900" dirty="0" smtClean="0">
                <a:solidFill>
                  <a:schemeClr val="accent2">
                    <a:lumMod val="50000"/>
                  </a:schemeClr>
                </a:solidFill>
              </a:rPr>
              <a:t>emand-driven </a:t>
            </a:r>
            <a:r>
              <a:rPr lang="en-GB" sz="1900" dirty="0">
                <a:solidFill>
                  <a:schemeClr val="accent2">
                    <a:lumMod val="50000"/>
                  </a:schemeClr>
                </a:solidFill>
              </a:rPr>
              <a:t>factors </a:t>
            </a:r>
            <a:r>
              <a:rPr lang="en-GB" sz="1900" dirty="0" smtClean="0">
                <a:solidFill>
                  <a:schemeClr val="accent2">
                    <a:lumMod val="50000"/>
                  </a:schemeClr>
                </a:solidFill>
              </a:rPr>
              <a:t>are </a:t>
            </a:r>
            <a:r>
              <a:rPr lang="en-GB" sz="1900" dirty="0">
                <a:solidFill>
                  <a:schemeClr val="accent2">
                    <a:lumMod val="50000"/>
                  </a:schemeClr>
                </a:solidFill>
              </a:rPr>
              <a:t>the self-restrain motives of the female borrower who decides not to apply for bank </a:t>
            </a:r>
            <a:r>
              <a:rPr lang="en-GB" sz="1900" dirty="0" smtClean="0">
                <a:solidFill>
                  <a:schemeClr val="accent2">
                    <a:lumMod val="50000"/>
                  </a:schemeClr>
                </a:solidFill>
              </a:rPr>
              <a:t>loans.</a:t>
            </a:r>
          </a:p>
          <a:p>
            <a:pPr marL="82550" indent="0" algn="just" eaLnBrk="1" hangingPunct="1">
              <a:lnSpc>
                <a:spcPct val="140000"/>
              </a:lnSpc>
              <a:buNone/>
              <a:defRPr/>
            </a:pPr>
            <a:endParaRPr lang="en-GB"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1900" dirty="0" smtClean="0">
                <a:solidFill>
                  <a:schemeClr val="accent2">
                    <a:lumMod val="50000"/>
                  </a:schemeClr>
                </a:solidFill>
              </a:rPr>
              <a:t>women </a:t>
            </a:r>
            <a:r>
              <a:rPr lang="en-US" sz="1900" dirty="0">
                <a:solidFill>
                  <a:schemeClr val="accent2">
                    <a:lumMod val="50000"/>
                  </a:schemeClr>
                </a:solidFill>
              </a:rPr>
              <a:t>generally tend to be more risk-averse and less self-confident than </a:t>
            </a:r>
            <a:r>
              <a:rPr lang="en-US" sz="1900" dirty="0" smtClean="0">
                <a:solidFill>
                  <a:schemeClr val="accent2">
                    <a:lumMod val="50000"/>
                  </a:schemeClr>
                </a:solidFill>
              </a:rPr>
              <a:t>men;</a:t>
            </a:r>
          </a:p>
          <a:p>
            <a:pPr algn="just" eaLnBrk="1" hangingPunct="1">
              <a:lnSpc>
                <a:spcPct val="140000"/>
              </a:lnSpc>
              <a:buFont typeface="Wingdings" panose="05000000000000000000" pitchFamily="2" charset="2"/>
              <a:buChar char="Ø"/>
              <a:defRPr/>
            </a:pPr>
            <a:r>
              <a:rPr lang="en-US" sz="1900" dirty="0" smtClean="0">
                <a:solidFill>
                  <a:schemeClr val="accent2">
                    <a:lumMod val="50000"/>
                  </a:schemeClr>
                </a:solidFill>
              </a:rPr>
              <a:t>women </a:t>
            </a:r>
            <a:r>
              <a:rPr lang="en-US" sz="1900" dirty="0">
                <a:solidFill>
                  <a:schemeClr val="accent2">
                    <a:lumMod val="50000"/>
                  </a:schemeClr>
                </a:solidFill>
              </a:rPr>
              <a:t>exhibit a lower propensity toward </a:t>
            </a:r>
            <a:r>
              <a:rPr lang="en-US" sz="1900" dirty="0" smtClean="0">
                <a:solidFill>
                  <a:schemeClr val="accent2">
                    <a:lumMod val="50000"/>
                  </a:schemeClr>
                </a:solidFill>
              </a:rPr>
              <a:t>indebtedness</a:t>
            </a:r>
            <a:r>
              <a:rPr lang="en-US" sz="1900" dirty="0">
                <a:solidFill>
                  <a:schemeClr val="accent2">
                    <a:lumMod val="50000"/>
                  </a:schemeClr>
                </a:solidFill>
              </a:rPr>
              <a:t>;</a:t>
            </a: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1900" dirty="0" smtClean="0">
                <a:solidFill>
                  <a:schemeClr val="accent2">
                    <a:lumMod val="50000"/>
                  </a:schemeClr>
                </a:solidFill>
              </a:rPr>
              <a:t>women are more cautious  </a:t>
            </a:r>
            <a:r>
              <a:rPr lang="en-GB" sz="1900" dirty="0">
                <a:solidFill>
                  <a:schemeClr val="accent2">
                    <a:lumMod val="50000"/>
                  </a:schemeClr>
                </a:solidFill>
              </a:rPr>
              <a:t>towards finance </a:t>
            </a:r>
            <a:r>
              <a:rPr lang="en-GB" sz="1900" dirty="0" smtClean="0">
                <a:solidFill>
                  <a:schemeClr val="accent2">
                    <a:lumMod val="50000"/>
                  </a:schemeClr>
                </a:solidFill>
              </a:rPr>
              <a:t>choices</a:t>
            </a:r>
            <a:r>
              <a:rPr lang="en-GB" sz="1900" dirty="0">
                <a:solidFill>
                  <a:schemeClr val="accent2">
                    <a:lumMod val="50000"/>
                  </a:schemeClr>
                </a:solidFill>
              </a:rPr>
              <a:t>;</a:t>
            </a:r>
            <a:endParaRPr lang="en-GB" sz="1900" dirty="0" smtClean="0">
              <a:solidFill>
                <a:schemeClr val="accent2">
                  <a:lumMod val="50000"/>
                </a:schemeClr>
              </a:solidFill>
            </a:endParaRPr>
          </a:p>
          <a:p>
            <a:pPr marL="82550" indent="0" algn="r" eaLnBrk="1" hangingPunct="1">
              <a:lnSpc>
                <a:spcPct val="140000"/>
              </a:lnSpc>
              <a:buNone/>
              <a:defRPr/>
            </a:pPr>
            <a:r>
              <a:rPr lang="en-US" sz="1900" smtClean="0">
                <a:solidFill>
                  <a:schemeClr val="accent2">
                    <a:lumMod val="50000"/>
                  </a:schemeClr>
                </a:solidFill>
              </a:rPr>
              <a:t> (</a:t>
            </a:r>
            <a:r>
              <a:rPr lang="en-US" sz="1900" dirty="0" smtClean="0">
                <a:solidFill>
                  <a:schemeClr val="accent2">
                    <a:lumMod val="50000"/>
                  </a:schemeClr>
                </a:solidFill>
              </a:rPr>
              <a:t>Barber </a:t>
            </a:r>
            <a:r>
              <a:rPr lang="en-US" sz="1900" dirty="0">
                <a:solidFill>
                  <a:schemeClr val="accent2">
                    <a:lumMod val="50000"/>
                  </a:schemeClr>
                </a:solidFill>
              </a:rPr>
              <a:t>and </a:t>
            </a:r>
            <a:r>
              <a:rPr lang="en-US" sz="1900" dirty="0" err="1" smtClean="0">
                <a:solidFill>
                  <a:schemeClr val="accent2">
                    <a:lumMod val="50000"/>
                  </a:schemeClr>
                </a:solidFill>
              </a:rPr>
              <a:t>Odean</a:t>
            </a:r>
            <a:r>
              <a:rPr lang="en-US" sz="1900" dirty="0" smtClean="0">
                <a:solidFill>
                  <a:schemeClr val="accent2">
                    <a:lumMod val="50000"/>
                  </a:schemeClr>
                </a:solidFill>
              </a:rPr>
              <a:t>, 2001; </a:t>
            </a:r>
            <a:r>
              <a:rPr lang="en-GB" sz="1900" dirty="0">
                <a:solidFill>
                  <a:schemeClr val="accent2">
                    <a:lumMod val="50000"/>
                  </a:schemeClr>
                </a:solidFill>
              </a:rPr>
              <a:t>Coleman and Robb, 2009; </a:t>
            </a:r>
            <a:r>
              <a:rPr lang="en-US" sz="1900" dirty="0" err="1" smtClean="0">
                <a:solidFill>
                  <a:schemeClr val="accent2">
                    <a:lumMod val="50000"/>
                  </a:schemeClr>
                </a:solidFill>
              </a:rPr>
              <a:t>Croson</a:t>
            </a:r>
            <a:r>
              <a:rPr lang="en-US" sz="1900" dirty="0" smtClean="0">
                <a:solidFill>
                  <a:schemeClr val="accent2">
                    <a:lumMod val="50000"/>
                  </a:schemeClr>
                </a:solidFill>
              </a:rPr>
              <a:t> and </a:t>
            </a:r>
            <a:r>
              <a:rPr lang="en-US" sz="1900" dirty="0" err="1" smtClean="0">
                <a:solidFill>
                  <a:schemeClr val="accent2">
                    <a:lumMod val="50000"/>
                  </a:schemeClr>
                </a:solidFill>
              </a:rPr>
              <a:t>Gneezy</a:t>
            </a:r>
            <a:r>
              <a:rPr lang="en-US" sz="1900" dirty="0" smtClean="0">
                <a:solidFill>
                  <a:schemeClr val="accent2">
                    <a:lumMod val="50000"/>
                  </a:schemeClr>
                </a:solidFill>
              </a:rPr>
              <a:t>,              2009; Marlow </a:t>
            </a:r>
            <a:r>
              <a:rPr lang="en-US" sz="1900" dirty="0">
                <a:solidFill>
                  <a:schemeClr val="accent2">
                    <a:lumMod val="50000"/>
                  </a:schemeClr>
                </a:solidFill>
              </a:rPr>
              <a:t>and </a:t>
            </a:r>
            <a:r>
              <a:rPr lang="en-US" sz="1900" dirty="0" smtClean="0">
                <a:solidFill>
                  <a:schemeClr val="accent2">
                    <a:lumMod val="50000"/>
                  </a:schemeClr>
                </a:solidFill>
              </a:rPr>
              <a:t>Carter, 2006; </a:t>
            </a:r>
            <a:r>
              <a:rPr lang="en-GB" sz="1900" dirty="0" err="1">
                <a:solidFill>
                  <a:schemeClr val="accent2">
                    <a:lumMod val="50000"/>
                  </a:schemeClr>
                </a:solidFill>
              </a:rPr>
              <a:t>Treichel</a:t>
            </a:r>
            <a:r>
              <a:rPr lang="en-GB" sz="1900" dirty="0">
                <a:solidFill>
                  <a:schemeClr val="accent2">
                    <a:lumMod val="50000"/>
                  </a:schemeClr>
                </a:solidFill>
              </a:rPr>
              <a:t>-Zimmerman and Scott, 2006</a:t>
            </a:r>
            <a:r>
              <a:rPr lang="en-US" sz="1900" dirty="0" smtClean="0">
                <a:solidFill>
                  <a:schemeClr val="accent2">
                    <a:lumMod val="50000"/>
                  </a:schemeClr>
                </a:solidFill>
              </a:rPr>
              <a:t>)</a:t>
            </a:r>
            <a:endParaRPr lang="en-US" sz="1900" dirty="0">
              <a:solidFill>
                <a:schemeClr val="accent2">
                  <a:lumMod val="50000"/>
                </a:schemeClr>
              </a:solidFill>
            </a:endParaRPr>
          </a:p>
          <a:p>
            <a:pPr algn="just" eaLnBrk="1" hangingPunct="1">
              <a:lnSpc>
                <a:spcPct val="140000"/>
              </a:lnSpc>
              <a:buFont typeface="Wingdings" panose="05000000000000000000" pitchFamily="2" charset="2"/>
              <a:buChar char="Ø"/>
              <a:defRPr/>
            </a:pPr>
            <a:endParaRPr lang="en-US" sz="19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1900" dirty="0" smtClean="0">
                <a:solidFill>
                  <a:schemeClr val="accent2">
                    <a:lumMod val="50000"/>
                  </a:schemeClr>
                </a:solidFill>
              </a:rPr>
              <a:t>Women’s </a:t>
            </a:r>
            <a:r>
              <a:rPr lang="en-US" sz="1900" dirty="0">
                <a:solidFill>
                  <a:schemeClr val="accent2">
                    <a:lumMod val="50000"/>
                  </a:schemeClr>
                </a:solidFill>
              </a:rPr>
              <a:t>perception </a:t>
            </a:r>
            <a:r>
              <a:rPr lang="en-US" sz="1900" dirty="0" smtClean="0">
                <a:solidFill>
                  <a:schemeClr val="accent2">
                    <a:lumMod val="50000"/>
                  </a:schemeClr>
                </a:solidFill>
              </a:rPr>
              <a:t>of facing more </a:t>
            </a:r>
            <a:r>
              <a:rPr lang="en-US" sz="1900" dirty="0">
                <a:solidFill>
                  <a:schemeClr val="accent2">
                    <a:lumMod val="50000"/>
                  </a:schemeClr>
                </a:solidFill>
              </a:rPr>
              <a:t>challenges to access bank credit, </a:t>
            </a:r>
            <a:r>
              <a:rPr lang="en-US" sz="1900" dirty="0" smtClean="0">
                <a:solidFill>
                  <a:schemeClr val="accent2">
                    <a:lumMod val="50000"/>
                  </a:schemeClr>
                </a:solidFill>
              </a:rPr>
              <a:t>may </a:t>
            </a:r>
            <a:r>
              <a:rPr lang="en-US" sz="1900" dirty="0">
                <a:solidFill>
                  <a:schemeClr val="accent2">
                    <a:lumMod val="50000"/>
                  </a:schemeClr>
                </a:solidFill>
              </a:rPr>
              <a:t>itself explain their lower propensity to use external sources </a:t>
            </a:r>
            <a:endParaRPr lang="en-US" sz="1900" dirty="0" smtClean="0">
              <a:solidFill>
                <a:schemeClr val="accent2">
                  <a:lumMod val="50000"/>
                </a:schemeClr>
              </a:solidFill>
            </a:endParaRPr>
          </a:p>
          <a:p>
            <a:pPr marL="82550" indent="0" algn="just" eaLnBrk="1" hangingPunct="1">
              <a:lnSpc>
                <a:spcPct val="140000"/>
              </a:lnSpc>
              <a:buNone/>
              <a:defRPr/>
            </a:pPr>
            <a:r>
              <a:rPr lang="en-US" sz="1900" dirty="0" smtClean="0">
                <a:solidFill>
                  <a:schemeClr val="accent2">
                    <a:lumMod val="50000"/>
                  </a:schemeClr>
                </a:solidFill>
              </a:rPr>
              <a:t>     (Coleman, 2000; Cole </a:t>
            </a:r>
            <a:r>
              <a:rPr lang="en-US" sz="1900" dirty="0">
                <a:solidFill>
                  <a:schemeClr val="accent2">
                    <a:lumMod val="50000"/>
                  </a:schemeClr>
                </a:solidFill>
              </a:rPr>
              <a:t>and </a:t>
            </a:r>
            <a:r>
              <a:rPr lang="en-US" sz="1900" dirty="0" smtClean="0">
                <a:solidFill>
                  <a:schemeClr val="accent2">
                    <a:lumMod val="50000"/>
                  </a:schemeClr>
                </a:solidFill>
              </a:rPr>
              <a:t>Mehran, 2011</a:t>
            </a:r>
            <a:r>
              <a:rPr lang="en-US" sz="1900" dirty="0">
                <a:solidFill>
                  <a:schemeClr val="accent2">
                    <a:lumMod val="50000"/>
                  </a:schemeClr>
                </a:solidFill>
              </a:rPr>
              <a:t>) </a:t>
            </a:r>
            <a:endParaRPr lang="en-US" sz="1900" dirty="0" smtClean="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4098517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692696"/>
          </a:xfrm>
        </p:spPr>
        <p:txBody>
          <a:bodyPr/>
          <a:lstStyle/>
          <a:p>
            <a:pPr eaLnBrk="1" fontAlgn="auto" hangingPunct="1">
              <a:spcAft>
                <a:spcPts val="0"/>
              </a:spcAft>
              <a:defRPr/>
            </a:pPr>
            <a:r>
              <a:rPr lang="en-GB" sz="3200" dirty="0" smtClean="0">
                <a:solidFill>
                  <a:schemeClr val="accent2">
                    <a:lumMod val="50000"/>
                  </a:schemeClr>
                </a:solidFill>
                <a:effectLst/>
              </a:rPr>
              <a:t>Literature – the supply driven factors</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616624"/>
          </a:xfrm>
        </p:spPr>
        <p:txBody>
          <a:bodyPr>
            <a:normAutofit fontScale="55000" lnSpcReduction="20000"/>
          </a:bodyPr>
          <a:lstStyle/>
          <a:p>
            <a:pPr marL="82550" indent="0" algn="just" eaLnBrk="1" hangingPunct="1">
              <a:lnSpc>
                <a:spcPct val="140000"/>
              </a:lnSpc>
              <a:buNone/>
              <a:defRPr/>
            </a:pPr>
            <a:r>
              <a:rPr lang="en-GB" sz="2900" dirty="0">
                <a:solidFill>
                  <a:schemeClr val="accent2">
                    <a:lumMod val="50000"/>
                  </a:schemeClr>
                </a:solidFill>
              </a:rPr>
              <a:t>T</a:t>
            </a:r>
            <a:r>
              <a:rPr lang="en-GB" sz="2900" dirty="0" smtClean="0">
                <a:solidFill>
                  <a:schemeClr val="accent2">
                    <a:lumMod val="50000"/>
                  </a:schemeClr>
                </a:solidFill>
              </a:rPr>
              <a:t>he</a:t>
            </a:r>
            <a:r>
              <a:rPr lang="en-GB" sz="2900" b="1" dirty="0" smtClean="0">
                <a:solidFill>
                  <a:schemeClr val="accent2">
                    <a:lumMod val="50000"/>
                  </a:schemeClr>
                </a:solidFill>
              </a:rPr>
              <a:t> </a:t>
            </a:r>
            <a:r>
              <a:rPr lang="en-GB" sz="2900" b="1" dirty="0">
                <a:solidFill>
                  <a:schemeClr val="accent2">
                    <a:lumMod val="50000"/>
                  </a:schemeClr>
                </a:solidFill>
              </a:rPr>
              <a:t>supply driven factors</a:t>
            </a:r>
            <a:r>
              <a:rPr lang="en-GB" sz="2900" dirty="0">
                <a:solidFill>
                  <a:schemeClr val="accent2">
                    <a:lumMod val="50000"/>
                  </a:schemeClr>
                </a:solidFill>
              </a:rPr>
              <a:t> </a:t>
            </a:r>
            <a:r>
              <a:rPr lang="en-GB" sz="2900" dirty="0" smtClean="0">
                <a:solidFill>
                  <a:schemeClr val="accent2">
                    <a:lumMod val="50000"/>
                  </a:schemeClr>
                </a:solidFill>
              </a:rPr>
              <a:t>focus on </a:t>
            </a:r>
            <a:r>
              <a:rPr lang="en-GB" sz="2900" dirty="0">
                <a:solidFill>
                  <a:schemeClr val="accent2">
                    <a:lumMod val="50000"/>
                  </a:schemeClr>
                </a:solidFill>
              </a:rPr>
              <a:t>the lander </a:t>
            </a:r>
            <a:r>
              <a:rPr lang="en-GB" sz="2900" dirty="0" smtClean="0">
                <a:solidFill>
                  <a:schemeClr val="accent2">
                    <a:lumMod val="50000"/>
                  </a:schemeClr>
                </a:solidFill>
              </a:rPr>
              <a:t>‘s biases against </a:t>
            </a:r>
            <a:r>
              <a:rPr lang="en-GB" sz="2900" dirty="0">
                <a:solidFill>
                  <a:schemeClr val="accent2">
                    <a:lumMod val="50000"/>
                  </a:schemeClr>
                </a:solidFill>
              </a:rPr>
              <a:t>female-led enterprises that apply for </a:t>
            </a:r>
            <a:r>
              <a:rPr lang="en-GB" sz="2900" dirty="0" smtClean="0">
                <a:solidFill>
                  <a:schemeClr val="accent2">
                    <a:lumMod val="50000"/>
                  </a:schemeClr>
                </a:solidFill>
              </a:rPr>
              <a:t>credit</a:t>
            </a:r>
          </a:p>
          <a:p>
            <a:pPr marL="82550" indent="0" algn="just" eaLnBrk="1" hangingPunct="1">
              <a:lnSpc>
                <a:spcPct val="140000"/>
              </a:lnSpc>
              <a:buNone/>
              <a:defRPr/>
            </a:pPr>
            <a:r>
              <a:rPr lang="en-GB" sz="2900" dirty="0" smtClean="0">
                <a:solidFill>
                  <a:schemeClr val="accent2">
                    <a:lumMod val="50000"/>
                  </a:schemeClr>
                </a:solidFill>
              </a:rPr>
              <a:t> </a:t>
            </a:r>
            <a:endParaRPr lang="en-GB" sz="2900" dirty="0">
              <a:solidFill>
                <a:schemeClr val="accent2">
                  <a:lumMod val="50000"/>
                </a:schemeClr>
              </a:solidFill>
            </a:endParaRPr>
          </a:p>
          <a:p>
            <a:pPr marL="82550" indent="0" algn="just" eaLnBrk="1" hangingPunct="1">
              <a:lnSpc>
                <a:spcPct val="140000"/>
              </a:lnSpc>
              <a:buNone/>
              <a:defRPr/>
            </a:pPr>
            <a:r>
              <a:rPr lang="en-GB" sz="2900" dirty="0">
                <a:solidFill>
                  <a:schemeClr val="accent2">
                    <a:lumMod val="50000"/>
                  </a:schemeClr>
                </a:solidFill>
              </a:rPr>
              <a:t>As a consequence of the lender’s bias, female entrepreneurs may </a:t>
            </a:r>
            <a:r>
              <a:rPr lang="en-GB" sz="2900" dirty="0" smtClean="0">
                <a:solidFill>
                  <a:schemeClr val="accent2">
                    <a:lumMod val="50000"/>
                  </a:schemeClr>
                </a:solidFill>
              </a:rPr>
              <a:t>face: </a:t>
            </a:r>
          </a:p>
          <a:p>
            <a:pPr algn="just" eaLnBrk="1" hangingPunct="1">
              <a:lnSpc>
                <a:spcPct val="140000"/>
              </a:lnSpc>
              <a:buFont typeface="Wingdings" panose="05000000000000000000" pitchFamily="2" charset="2"/>
              <a:buChar char="Ø"/>
              <a:defRPr/>
            </a:pPr>
            <a:r>
              <a:rPr lang="en-GB" sz="2900" dirty="0" smtClean="0">
                <a:solidFill>
                  <a:schemeClr val="accent2">
                    <a:lumMod val="50000"/>
                  </a:schemeClr>
                </a:solidFill>
              </a:rPr>
              <a:t>higher rate of loan denial  </a:t>
            </a:r>
          </a:p>
          <a:p>
            <a:pPr algn="just" eaLnBrk="1" hangingPunct="1">
              <a:lnSpc>
                <a:spcPct val="140000"/>
              </a:lnSpc>
              <a:buFont typeface="Wingdings" panose="05000000000000000000" pitchFamily="2" charset="2"/>
              <a:buChar char="Ø"/>
              <a:defRPr/>
            </a:pPr>
            <a:r>
              <a:rPr lang="en-GB" sz="2900" dirty="0" smtClean="0">
                <a:solidFill>
                  <a:schemeClr val="accent2">
                    <a:lumMod val="50000"/>
                  </a:schemeClr>
                </a:solidFill>
              </a:rPr>
              <a:t>lower </a:t>
            </a:r>
            <a:r>
              <a:rPr lang="en-GB" sz="2900" dirty="0">
                <a:solidFill>
                  <a:schemeClr val="accent2">
                    <a:lumMod val="50000"/>
                  </a:schemeClr>
                </a:solidFill>
              </a:rPr>
              <a:t>credit availability </a:t>
            </a:r>
            <a:r>
              <a:rPr lang="en-GB" sz="2900" dirty="0" smtClean="0">
                <a:solidFill>
                  <a:schemeClr val="accent2">
                    <a:lumMod val="50000"/>
                  </a:schemeClr>
                </a:solidFill>
              </a:rPr>
              <a:t> </a:t>
            </a:r>
          </a:p>
          <a:p>
            <a:pPr algn="just" eaLnBrk="1" hangingPunct="1">
              <a:lnSpc>
                <a:spcPct val="140000"/>
              </a:lnSpc>
              <a:buFont typeface="Wingdings" panose="05000000000000000000" pitchFamily="2" charset="2"/>
              <a:buChar char="Ø"/>
              <a:defRPr/>
            </a:pPr>
            <a:r>
              <a:rPr lang="en-US" sz="2900" dirty="0" smtClean="0">
                <a:solidFill>
                  <a:schemeClr val="accent2">
                    <a:lumMod val="50000"/>
                  </a:schemeClr>
                </a:solidFill>
              </a:rPr>
              <a:t>worse </a:t>
            </a:r>
            <a:r>
              <a:rPr lang="en-US" sz="2900" dirty="0">
                <a:solidFill>
                  <a:schemeClr val="accent2">
                    <a:lumMod val="50000"/>
                  </a:schemeClr>
                </a:solidFill>
              </a:rPr>
              <a:t>cost </a:t>
            </a:r>
            <a:r>
              <a:rPr lang="en-US" sz="2900" dirty="0" smtClean="0">
                <a:solidFill>
                  <a:schemeClr val="accent2">
                    <a:lumMod val="50000"/>
                  </a:schemeClr>
                </a:solidFill>
              </a:rPr>
              <a:t>conditions,</a:t>
            </a:r>
          </a:p>
          <a:p>
            <a:pPr marL="82550" indent="0" algn="just" eaLnBrk="1" hangingPunct="1">
              <a:lnSpc>
                <a:spcPct val="140000"/>
              </a:lnSpc>
              <a:buNone/>
              <a:defRPr/>
            </a:pPr>
            <a:r>
              <a:rPr lang="en-US" sz="2900" dirty="0" smtClean="0">
                <a:solidFill>
                  <a:schemeClr val="accent2">
                    <a:lumMod val="50000"/>
                  </a:schemeClr>
                </a:solidFill>
              </a:rPr>
              <a:t> </a:t>
            </a:r>
            <a:r>
              <a:rPr lang="en-US" sz="2900" dirty="0">
                <a:solidFill>
                  <a:schemeClr val="accent2">
                    <a:lumMod val="50000"/>
                  </a:schemeClr>
                </a:solidFill>
              </a:rPr>
              <a:t>than male firms in obtaining bank </a:t>
            </a:r>
            <a:r>
              <a:rPr lang="en-US" sz="2900" dirty="0" smtClean="0">
                <a:solidFill>
                  <a:schemeClr val="accent2">
                    <a:lumMod val="50000"/>
                  </a:schemeClr>
                </a:solidFill>
              </a:rPr>
              <a:t>loans.</a:t>
            </a:r>
          </a:p>
          <a:p>
            <a:pPr marL="82550" indent="0" algn="just" eaLnBrk="1" hangingPunct="1">
              <a:lnSpc>
                <a:spcPct val="140000"/>
              </a:lnSpc>
              <a:buNone/>
              <a:defRPr/>
            </a:pPr>
            <a:r>
              <a:rPr lang="en-US" sz="2900" dirty="0" smtClean="0">
                <a:solidFill>
                  <a:schemeClr val="accent2">
                    <a:lumMod val="50000"/>
                  </a:schemeClr>
                </a:solidFill>
              </a:rPr>
              <a:t>(</a:t>
            </a:r>
            <a:r>
              <a:rPr lang="en-GB" sz="2900" dirty="0" err="1">
                <a:solidFill>
                  <a:schemeClr val="accent2">
                    <a:lumMod val="50000"/>
                  </a:schemeClr>
                </a:solidFill>
              </a:rPr>
              <a:t>Alesina</a:t>
            </a:r>
            <a:r>
              <a:rPr lang="en-GB" sz="2900" dirty="0">
                <a:solidFill>
                  <a:schemeClr val="accent2">
                    <a:lumMod val="50000"/>
                  </a:schemeClr>
                </a:solidFill>
              </a:rPr>
              <a:t> et al., 2013; </a:t>
            </a:r>
            <a:r>
              <a:rPr lang="en-GB" sz="2900" dirty="0" err="1">
                <a:solidFill>
                  <a:schemeClr val="accent2">
                    <a:lumMod val="50000"/>
                  </a:schemeClr>
                </a:solidFill>
              </a:rPr>
              <a:t>Aristei</a:t>
            </a:r>
            <a:r>
              <a:rPr lang="en-GB" sz="2900" dirty="0">
                <a:solidFill>
                  <a:schemeClr val="accent2">
                    <a:lumMod val="50000"/>
                  </a:schemeClr>
                </a:solidFill>
              </a:rPr>
              <a:t> and Gallo, 2016; </a:t>
            </a:r>
            <a:r>
              <a:rPr lang="en-US" sz="2900" dirty="0" err="1" smtClean="0">
                <a:solidFill>
                  <a:schemeClr val="accent2">
                    <a:lumMod val="50000"/>
                  </a:schemeClr>
                </a:solidFill>
              </a:rPr>
              <a:t>Bellucci</a:t>
            </a:r>
            <a:r>
              <a:rPr lang="en-US" sz="2900" dirty="0" smtClean="0">
                <a:solidFill>
                  <a:schemeClr val="accent2">
                    <a:lumMod val="50000"/>
                  </a:schemeClr>
                </a:solidFill>
              </a:rPr>
              <a:t> </a:t>
            </a:r>
            <a:r>
              <a:rPr lang="en-US" sz="2900" dirty="0">
                <a:solidFill>
                  <a:schemeClr val="accent2">
                    <a:lumMod val="50000"/>
                  </a:schemeClr>
                </a:solidFill>
              </a:rPr>
              <a:t>et al., 2010; </a:t>
            </a:r>
            <a:r>
              <a:rPr lang="en-US" sz="2900" dirty="0" err="1">
                <a:solidFill>
                  <a:schemeClr val="accent2">
                    <a:lumMod val="50000"/>
                  </a:schemeClr>
                </a:solidFill>
              </a:rPr>
              <a:t>Calcagnini</a:t>
            </a:r>
            <a:r>
              <a:rPr lang="en-US" sz="2900" dirty="0">
                <a:solidFill>
                  <a:schemeClr val="accent2">
                    <a:lumMod val="50000"/>
                  </a:schemeClr>
                </a:solidFill>
              </a:rPr>
              <a:t> and </a:t>
            </a:r>
            <a:r>
              <a:rPr lang="en-US" sz="2900" dirty="0" err="1">
                <a:solidFill>
                  <a:schemeClr val="accent2">
                    <a:lumMod val="50000"/>
                  </a:schemeClr>
                </a:solidFill>
              </a:rPr>
              <a:t>Lenti</a:t>
            </a:r>
            <a:r>
              <a:rPr lang="en-US" sz="2900" dirty="0">
                <a:solidFill>
                  <a:schemeClr val="accent2">
                    <a:lumMod val="50000"/>
                  </a:schemeClr>
                </a:solidFill>
              </a:rPr>
              <a:t>, 2008; </a:t>
            </a:r>
            <a:r>
              <a:rPr lang="en-US" sz="2900" dirty="0" err="1">
                <a:solidFill>
                  <a:schemeClr val="accent2">
                    <a:lumMod val="50000"/>
                  </a:schemeClr>
                </a:solidFill>
              </a:rPr>
              <a:t>Colemann</a:t>
            </a:r>
            <a:r>
              <a:rPr lang="en-US" sz="2900" dirty="0">
                <a:solidFill>
                  <a:schemeClr val="accent2">
                    <a:lumMod val="50000"/>
                  </a:schemeClr>
                </a:solidFill>
              </a:rPr>
              <a:t>, 2000; </a:t>
            </a:r>
            <a:r>
              <a:rPr lang="en-GB" sz="2900" dirty="0">
                <a:solidFill>
                  <a:schemeClr val="accent2">
                    <a:lumMod val="50000"/>
                  </a:schemeClr>
                </a:solidFill>
              </a:rPr>
              <a:t>Carter and Shaw, 2006; </a:t>
            </a:r>
            <a:r>
              <a:rPr lang="en-GB" sz="2900" dirty="0" err="1">
                <a:solidFill>
                  <a:schemeClr val="accent2">
                    <a:lumMod val="50000"/>
                  </a:schemeClr>
                </a:solidFill>
              </a:rPr>
              <a:t>Cavalluzzo</a:t>
            </a:r>
            <a:r>
              <a:rPr lang="en-GB" sz="2900" dirty="0">
                <a:solidFill>
                  <a:schemeClr val="accent2">
                    <a:lumMod val="50000"/>
                  </a:schemeClr>
                </a:solidFill>
              </a:rPr>
              <a:t> et al. 2002; Roper and Scott, 2009 </a:t>
            </a:r>
            <a:r>
              <a:rPr lang="en-US" sz="2900" dirty="0">
                <a:solidFill>
                  <a:schemeClr val="accent2">
                    <a:lumMod val="50000"/>
                  </a:schemeClr>
                </a:solidFill>
              </a:rPr>
              <a:t>).</a:t>
            </a:r>
          </a:p>
          <a:p>
            <a:pPr marL="82550" indent="0" algn="just" eaLnBrk="1" hangingPunct="1">
              <a:lnSpc>
                <a:spcPct val="140000"/>
              </a:lnSpc>
              <a:buNone/>
              <a:defRPr/>
            </a:pPr>
            <a:endParaRPr lang="en-US" sz="2900" dirty="0">
              <a:solidFill>
                <a:schemeClr val="accent2">
                  <a:lumMod val="50000"/>
                </a:schemeClr>
              </a:solidFill>
            </a:endParaRPr>
          </a:p>
          <a:p>
            <a:pPr marL="82550" indent="0" algn="just" eaLnBrk="1" hangingPunct="1">
              <a:lnSpc>
                <a:spcPct val="140000"/>
              </a:lnSpc>
              <a:buNone/>
              <a:defRPr/>
            </a:pPr>
            <a:r>
              <a:rPr lang="en-US" sz="2900" dirty="0" smtClean="0">
                <a:solidFill>
                  <a:schemeClr val="accent2">
                    <a:lumMod val="50000"/>
                  </a:schemeClr>
                </a:solidFill>
              </a:rPr>
              <a:t>On the contrary,  few papers on </a:t>
            </a:r>
            <a:r>
              <a:rPr lang="en-US" sz="2900" dirty="0">
                <a:solidFill>
                  <a:schemeClr val="accent2">
                    <a:lumMod val="50000"/>
                  </a:schemeClr>
                </a:solidFill>
              </a:rPr>
              <a:t>US data </a:t>
            </a:r>
            <a:r>
              <a:rPr lang="en-US" sz="2900" dirty="0" smtClean="0">
                <a:solidFill>
                  <a:schemeClr val="accent2">
                    <a:lumMod val="50000"/>
                  </a:schemeClr>
                </a:solidFill>
              </a:rPr>
              <a:t>claim that - after </a:t>
            </a:r>
            <a:r>
              <a:rPr lang="en-US" sz="2900" dirty="0">
                <a:solidFill>
                  <a:schemeClr val="accent2">
                    <a:lumMod val="50000"/>
                  </a:schemeClr>
                </a:solidFill>
              </a:rPr>
              <a:t>controlling for credit history, assets, sales, and years in </a:t>
            </a:r>
            <a:r>
              <a:rPr lang="en-US" sz="2900" dirty="0" smtClean="0">
                <a:solidFill>
                  <a:schemeClr val="accent2">
                    <a:lumMod val="50000"/>
                  </a:schemeClr>
                </a:solidFill>
              </a:rPr>
              <a:t>business - </a:t>
            </a:r>
            <a:r>
              <a:rPr lang="en-US" sz="2900" dirty="0">
                <a:solidFill>
                  <a:schemeClr val="accent2">
                    <a:lumMod val="50000"/>
                  </a:schemeClr>
                </a:solidFill>
              </a:rPr>
              <a:t>women who operate small businesses </a:t>
            </a:r>
            <a:r>
              <a:rPr lang="en-US" sz="2900" b="1" dirty="0">
                <a:solidFill>
                  <a:schemeClr val="accent2">
                    <a:lumMod val="50000"/>
                  </a:schemeClr>
                </a:solidFill>
              </a:rPr>
              <a:t>do not face on average higher loan denial rates</a:t>
            </a:r>
            <a:r>
              <a:rPr lang="en-US" sz="2900" dirty="0">
                <a:solidFill>
                  <a:schemeClr val="accent2">
                    <a:lumMod val="50000"/>
                  </a:schemeClr>
                </a:solidFill>
              </a:rPr>
              <a:t> </a:t>
            </a:r>
            <a:r>
              <a:rPr lang="en-US" sz="2900" dirty="0" smtClean="0">
                <a:solidFill>
                  <a:schemeClr val="accent2">
                    <a:lumMod val="50000"/>
                  </a:schemeClr>
                </a:solidFill>
              </a:rPr>
              <a:t>(</a:t>
            </a:r>
            <a:r>
              <a:rPr lang="en-US" sz="2900" dirty="0" err="1" smtClean="0">
                <a:solidFill>
                  <a:schemeClr val="accent2">
                    <a:lumMod val="50000"/>
                  </a:schemeClr>
                </a:solidFill>
              </a:rPr>
              <a:t>Blanchflower</a:t>
            </a:r>
            <a:r>
              <a:rPr lang="en-US" sz="2900" dirty="0" smtClean="0">
                <a:solidFill>
                  <a:schemeClr val="accent2">
                    <a:lumMod val="50000"/>
                  </a:schemeClr>
                </a:solidFill>
              </a:rPr>
              <a:t> et al, 2003; </a:t>
            </a:r>
            <a:r>
              <a:rPr lang="en-US" sz="2900" dirty="0" err="1">
                <a:solidFill>
                  <a:schemeClr val="accent2">
                    <a:lumMod val="50000"/>
                  </a:schemeClr>
                </a:solidFill>
              </a:rPr>
              <a:t>Cavalluzzo</a:t>
            </a:r>
            <a:r>
              <a:rPr lang="en-US" sz="2900" dirty="0">
                <a:solidFill>
                  <a:schemeClr val="accent2">
                    <a:lumMod val="50000"/>
                  </a:schemeClr>
                </a:solidFill>
              </a:rPr>
              <a:t> and </a:t>
            </a:r>
            <a:r>
              <a:rPr lang="en-US" sz="2900" dirty="0" err="1">
                <a:solidFill>
                  <a:schemeClr val="accent2">
                    <a:lumMod val="50000"/>
                  </a:schemeClr>
                </a:solidFill>
              </a:rPr>
              <a:t>Cavalluzzo</a:t>
            </a:r>
            <a:r>
              <a:rPr lang="en-US" sz="2900" dirty="0">
                <a:solidFill>
                  <a:schemeClr val="accent2">
                    <a:lumMod val="50000"/>
                  </a:schemeClr>
                </a:solidFill>
              </a:rPr>
              <a:t> </a:t>
            </a:r>
            <a:r>
              <a:rPr lang="en-US" sz="2900" dirty="0" smtClean="0">
                <a:solidFill>
                  <a:schemeClr val="accent2">
                    <a:lumMod val="50000"/>
                  </a:schemeClr>
                </a:solidFill>
              </a:rPr>
              <a:t>1998;  Robb </a:t>
            </a:r>
            <a:r>
              <a:rPr lang="en-US" sz="2900" dirty="0">
                <a:solidFill>
                  <a:schemeClr val="accent2">
                    <a:lumMod val="50000"/>
                  </a:schemeClr>
                </a:solidFill>
              </a:rPr>
              <a:t>and </a:t>
            </a:r>
            <a:r>
              <a:rPr lang="en-US" sz="2900" dirty="0" err="1" smtClean="0">
                <a:solidFill>
                  <a:schemeClr val="accent2">
                    <a:lumMod val="50000"/>
                  </a:schemeClr>
                </a:solidFill>
              </a:rPr>
              <a:t>Wolken</a:t>
            </a:r>
            <a:r>
              <a:rPr lang="en-US" sz="2900" dirty="0" smtClean="0">
                <a:solidFill>
                  <a:schemeClr val="accent2">
                    <a:lumMod val="50000"/>
                  </a:schemeClr>
                </a:solidFill>
              </a:rPr>
              <a:t>, 20009;  Madill et al. 2006 (for  Canadian firms)). </a:t>
            </a:r>
          </a:p>
          <a:p>
            <a:pPr marL="82550" indent="0" algn="just" eaLnBrk="1" hangingPunct="1">
              <a:lnSpc>
                <a:spcPct val="140000"/>
              </a:lnSpc>
              <a:buNone/>
              <a:defRPr/>
            </a:pPr>
            <a:endParaRPr lang="en-GB" sz="1800" dirty="0"/>
          </a:p>
          <a:p>
            <a:pPr marL="82550" indent="0" algn="just" eaLnBrk="1" hangingPunct="1">
              <a:lnSpc>
                <a:spcPct val="140000"/>
              </a:lnSpc>
              <a:buNone/>
              <a:defRPr/>
            </a:pPr>
            <a:endParaRPr lang="en-GB" sz="1900" dirty="0" smtClean="0">
              <a:solidFill>
                <a:schemeClr val="accent2">
                  <a:lumMod val="50000"/>
                </a:schemeClr>
              </a:solidFill>
              <a:latin typeface="Tw Cen MT" panose="020B0602020104020603" pitchFamily="34" charset="0"/>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1196350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43608" y="0"/>
            <a:ext cx="7890842" cy="764704"/>
          </a:xfrm>
        </p:spPr>
        <p:txBody>
          <a:bodyPr/>
          <a:lstStyle/>
          <a:p>
            <a:pPr eaLnBrk="1" fontAlgn="auto" hangingPunct="1">
              <a:spcAft>
                <a:spcPts val="0"/>
              </a:spcAft>
              <a:defRPr/>
            </a:pPr>
            <a:r>
              <a:rPr lang="en-GB" sz="3200" dirty="0" smtClean="0">
                <a:solidFill>
                  <a:schemeClr val="accent2">
                    <a:lumMod val="50000"/>
                  </a:schemeClr>
                </a:solidFill>
                <a:effectLst/>
              </a:rPr>
              <a:t>Literature – the cost of financing</a:t>
            </a:r>
            <a:endParaRPr lang="en-GB" sz="3200" dirty="0">
              <a:solidFill>
                <a:schemeClr val="accent2">
                  <a:lumMod val="50000"/>
                </a:schemeClr>
              </a:solidFill>
              <a:effectLst/>
              <a:ea typeface="+mn-ea"/>
              <a:cs typeface="+mn-cs"/>
            </a:endParaRPr>
          </a:p>
        </p:txBody>
      </p:sp>
      <p:sp>
        <p:nvSpPr>
          <p:cNvPr id="3" name="Segnaposto contenuto 2"/>
          <p:cNvSpPr>
            <a:spLocks noGrp="1"/>
          </p:cNvSpPr>
          <p:nvPr>
            <p:ph idx="1"/>
          </p:nvPr>
        </p:nvSpPr>
        <p:spPr>
          <a:xfrm>
            <a:off x="1043609" y="980728"/>
            <a:ext cx="7890842" cy="5324822"/>
          </a:xfrm>
        </p:spPr>
        <p:txBody>
          <a:bodyPr>
            <a:normAutofit fontScale="85000" lnSpcReduction="10000"/>
          </a:bodyPr>
          <a:lstStyle/>
          <a:p>
            <a:pPr marL="82550" indent="0" algn="just" eaLnBrk="1" hangingPunct="1">
              <a:lnSpc>
                <a:spcPct val="140000"/>
              </a:lnSpc>
              <a:buNone/>
              <a:defRPr/>
            </a:pPr>
            <a:r>
              <a:rPr lang="en-US" sz="2000" dirty="0">
                <a:solidFill>
                  <a:schemeClr val="accent2">
                    <a:lumMod val="50000"/>
                  </a:schemeClr>
                </a:solidFill>
              </a:rPr>
              <a:t>A relatively small branch of the literature – though most closely related to ours – focuses on the effects of gender on the cost of financing for SMEs. </a:t>
            </a:r>
          </a:p>
          <a:p>
            <a:pPr marL="82550" indent="0" algn="just" eaLnBrk="1" hangingPunct="1">
              <a:lnSpc>
                <a:spcPct val="140000"/>
              </a:lnSpc>
              <a:buNone/>
              <a:defRPr/>
            </a:pPr>
            <a:endParaRPr lang="en-US" sz="20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2000" dirty="0" err="1" smtClean="0">
                <a:solidFill>
                  <a:schemeClr val="accent2">
                    <a:lumMod val="50000"/>
                  </a:schemeClr>
                </a:solidFill>
              </a:rPr>
              <a:t>Alesina</a:t>
            </a:r>
            <a:r>
              <a:rPr lang="en-US" sz="2000" dirty="0">
                <a:solidFill>
                  <a:schemeClr val="accent2">
                    <a:lumMod val="50000"/>
                  </a:schemeClr>
                </a:solidFill>
              </a:rPr>
              <a:t>,</a:t>
            </a:r>
            <a:r>
              <a:rPr lang="en-US" sz="2000" dirty="0" smtClean="0">
                <a:solidFill>
                  <a:schemeClr val="accent2">
                    <a:lumMod val="50000"/>
                  </a:schemeClr>
                </a:solidFill>
              </a:rPr>
              <a:t> </a:t>
            </a:r>
            <a:r>
              <a:rPr lang="en-US" sz="2000" dirty="0" err="1">
                <a:solidFill>
                  <a:schemeClr val="accent2">
                    <a:lumMod val="50000"/>
                  </a:schemeClr>
                </a:solidFill>
              </a:rPr>
              <a:t>Lotti</a:t>
            </a:r>
            <a:r>
              <a:rPr lang="en-US" sz="2000" dirty="0">
                <a:solidFill>
                  <a:schemeClr val="accent2">
                    <a:lumMod val="50000"/>
                  </a:schemeClr>
                </a:solidFill>
              </a:rPr>
              <a:t>, </a:t>
            </a:r>
            <a:r>
              <a:rPr lang="en-US" sz="2000" dirty="0" smtClean="0">
                <a:solidFill>
                  <a:schemeClr val="accent2">
                    <a:lumMod val="50000"/>
                  </a:schemeClr>
                </a:solidFill>
              </a:rPr>
              <a:t>and </a:t>
            </a:r>
            <a:r>
              <a:rPr lang="en-US" sz="2000" dirty="0" err="1" smtClean="0">
                <a:solidFill>
                  <a:schemeClr val="accent2">
                    <a:lumMod val="50000"/>
                  </a:schemeClr>
                </a:solidFill>
              </a:rPr>
              <a:t>Mistrulli</a:t>
            </a:r>
            <a:r>
              <a:rPr lang="en-US" sz="2000" dirty="0" smtClean="0">
                <a:solidFill>
                  <a:schemeClr val="accent2">
                    <a:lumMod val="50000"/>
                  </a:schemeClr>
                </a:solidFill>
              </a:rPr>
              <a:t> </a:t>
            </a:r>
            <a:r>
              <a:rPr lang="en-US" sz="2000" dirty="0">
                <a:solidFill>
                  <a:schemeClr val="accent2">
                    <a:lumMod val="50000"/>
                  </a:schemeClr>
                </a:solidFill>
              </a:rPr>
              <a:t>(2013) have investigated whether the structure of the banking industry, the degree of competition and the presence of small banks, </a:t>
            </a:r>
            <a:r>
              <a:rPr lang="en-US" sz="2000" dirty="0" smtClean="0">
                <a:solidFill>
                  <a:schemeClr val="accent2">
                    <a:lumMod val="50000"/>
                  </a:schemeClr>
                </a:solidFill>
              </a:rPr>
              <a:t>may affect credit access for women. </a:t>
            </a:r>
            <a:r>
              <a:rPr lang="en-US" sz="2000" dirty="0">
                <a:solidFill>
                  <a:schemeClr val="accent2">
                    <a:lumMod val="50000"/>
                  </a:schemeClr>
                </a:solidFill>
              </a:rPr>
              <a:t>They find that women pay higher interest rates within any structure of the banking industry. </a:t>
            </a:r>
          </a:p>
          <a:p>
            <a:pPr algn="just" eaLnBrk="1" hangingPunct="1">
              <a:lnSpc>
                <a:spcPct val="140000"/>
              </a:lnSpc>
              <a:buFont typeface="Wingdings" panose="05000000000000000000" pitchFamily="2" charset="2"/>
              <a:buChar char="Ø"/>
              <a:defRPr/>
            </a:pPr>
            <a:endParaRPr lang="en-US" sz="20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US" sz="2000" dirty="0" smtClean="0">
                <a:solidFill>
                  <a:schemeClr val="accent2">
                    <a:lumMod val="50000"/>
                  </a:schemeClr>
                </a:solidFill>
              </a:rPr>
              <a:t>Muravyev</a:t>
            </a:r>
            <a:r>
              <a:rPr lang="en-US" sz="2000" dirty="0">
                <a:solidFill>
                  <a:schemeClr val="accent2">
                    <a:lumMod val="50000"/>
                  </a:schemeClr>
                </a:solidFill>
              </a:rPr>
              <a:t>, Talavera and </a:t>
            </a:r>
            <a:r>
              <a:rPr lang="en-US" sz="2000" dirty="0" err="1" smtClean="0">
                <a:solidFill>
                  <a:schemeClr val="accent2">
                    <a:lumMod val="50000"/>
                  </a:schemeClr>
                </a:solidFill>
              </a:rPr>
              <a:t>Shäfer</a:t>
            </a:r>
            <a:r>
              <a:rPr lang="en-US" sz="2000" dirty="0" smtClean="0">
                <a:solidFill>
                  <a:schemeClr val="accent2">
                    <a:lumMod val="50000"/>
                  </a:schemeClr>
                </a:solidFill>
              </a:rPr>
              <a:t> (2009) find that - for the transition </a:t>
            </a:r>
            <a:r>
              <a:rPr lang="en-US" sz="2000" dirty="0">
                <a:solidFill>
                  <a:schemeClr val="accent2">
                    <a:lumMod val="50000"/>
                  </a:schemeClr>
                </a:solidFill>
              </a:rPr>
              <a:t>countries  - w</a:t>
            </a:r>
            <a:r>
              <a:rPr lang="en-GB" sz="2000" dirty="0">
                <a:solidFill>
                  <a:schemeClr val="accent2">
                    <a:lumMod val="50000"/>
                  </a:schemeClr>
                </a:solidFill>
              </a:rPr>
              <a:t>omen are more credit </a:t>
            </a:r>
            <a:r>
              <a:rPr lang="en-GB" sz="2000" dirty="0" smtClean="0">
                <a:solidFill>
                  <a:schemeClr val="accent2">
                    <a:lumMod val="50000"/>
                  </a:schemeClr>
                </a:solidFill>
              </a:rPr>
              <a:t>constrained and pay </a:t>
            </a:r>
            <a:r>
              <a:rPr lang="en-GB" sz="2000" dirty="0">
                <a:solidFill>
                  <a:schemeClr val="accent2">
                    <a:lumMod val="50000"/>
                  </a:schemeClr>
                </a:solidFill>
              </a:rPr>
              <a:t>more</a:t>
            </a:r>
            <a:r>
              <a:rPr lang="en-GB" sz="2000" dirty="0" smtClean="0">
                <a:solidFill>
                  <a:schemeClr val="accent2">
                    <a:lumMod val="50000"/>
                  </a:schemeClr>
                </a:solidFill>
              </a:rPr>
              <a:t>.</a:t>
            </a:r>
          </a:p>
          <a:p>
            <a:pPr algn="just" eaLnBrk="1" hangingPunct="1">
              <a:lnSpc>
                <a:spcPct val="140000"/>
              </a:lnSpc>
              <a:buFont typeface="Wingdings" panose="05000000000000000000" pitchFamily="2" charset="2"/>
              <a:buChar char="Ø"/>
              <a:defRPr/>
            </a:pPr>
            <a:endParaRPr lang="en-GB" sz="2000" dirty="0" smtClean="0">
              <a:solidFill>
                <a:schemeClr val="accent2">
                  <a:lumMod val="50000"/>
                </a:schemeClr>
              </a:solidFill>
            </a:endParaRPr>
          </a:p>
          <a:p>
            <a:pPr algn="just" eaLnBrk="1" hangingPunct="1">
              <a:lnSpc>
                <a:spcPct val="140000"/>
              </a:lnSpc>
              <a:buFont typeface="Wingdings" panose="05000000000000000000" pitchFamily="2" charset="2"/>
              <a:buChar char="Ø"/>
              <a:defRPr/>
            </a:pPr>
            <a:r>
              <a:rPr lang="en-GB" sz="2000" dirty="0" err="1">
                <a:solidFill>
                  <a:schemeClr val="accent2">
                    <a:lumMod val="50000"/>
                  </a:schemeClr>
                </a:solidFill>
              </a:rPr>
              <a:t>Colemann</a:t>
            </a:r>
            <a:r>
              <a:rPr lang="en-GB" sz="2000" dirty="0">
                <a:solidFill>
                  <a:schemeClr val="accent2">
                    <a:lumMod val="50000"/>
                  </a:schemeClr>
                </a:solidFill>
              </a:rPr>
              <a:t> (2000</a:t>
            </a:r>
            <a:r>
              <a:rPr lang="en-GB" sz="2000" dirty="0" smtClean="0">
                <a:solidFill>
                  <a:schemeClr val="accent2">
                    <a:lumMod val="50000"/>
                  </a:schemeClr>
                </a:solidFill>
              </a:rPr>
              <a:t>): </a:t>
            </a:r>
            <a:r>
              <a:rPr lang="en-GB" sz="2000" dirty="0">
                <a:solidFill>
                  <a:schemeClr val="accent2">
                    <a:lumMod val="50000"/>
                  </a:schemeClr>
                </a:solidFill>
              </a:rPr>
              <a:t>Female firms use less external financing, pay more interest rates, are required more collateral.</a:t>
            </a:r>
          </a:p>
          <a:p>
            <a:pPr marL="82550" indent="0" algn="just" eaLnBrk="1" hangingPunct="1">
              <a:lnSpc>
                <a:spcPct val="140000"/>
              </a:lnSpc>
              <a:buNone/>
              <a:defRPr/>
            </a:pPr>
            <a:endParaRPr lang="en-US" sz="2000" dirty="0">
              <a:solidFill>
                <a:schemeClr val="accent2">
                  <a:lumMod val="50000"/>
                </a:schemeClr>
              </a:solidFill>
            </a:endParaRPr>
          </a:p>
        </p:txBody>
      </p:sp>
      <p:sp>
        <p:nvSpPr>
          <p:cNvPr id="5" name="Segnaposto piè di pagina 7"/>
          <p:cNvSpPr>
            <a:spLocks noGrp="1"/>
          </p:cNvSpPr>
          <p:nvPr>
            <p:ph type="ftr" sz="quarter" idx="11"/>
          </p:nvPr>
        </p:nvSpPr>
        <p:spPr>
          <a:xfrm>
            <a:off x="5940152" y="6305550"/>
            <a:ext cx="3102496" cy="476250"/>
          </a:xfrm>
        </p:spPr>
        <p:txBody>
          <a:bodyPr/>
          <a:lstStyle/>
          <a:p>
            <a:pPr>
              <a:defRPr/>
            </a:pPr>
            <a:r>
              <a:rPr lang="en-GB" smtClean="0"/>
              <a:t>Institute of Economics Uni-Graz, 22.05.2018  </a:t>
            </a:r>
            <a:endParaRPr lang="it-IT" dirty="0"/>
          </a:p>
        </p:txBody>
      </p:sp>
    </p:spTree>
    <p:extLst>
      <p:ext uri="{BB962C8B-B14F-4D97-AF65-F5344CB8AC3E}">
        <p14:creationId xmlns:p14="http://schemas.microsoft.com/office/powerpoint/2010/main" val="23095528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zio">
  <a:themeElements>
    <a:clrScheme name="Modulo">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olstiz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10365</TotalTime>
  <Words>5103</Words>
  <Application>Microsoft Office PowerPoint</Application>
  <PresentationFormat>Presentazione su schermo (4:3)</PresentationFormat>
  <Paragraphs>1049</Paragraphs>
  <Slides>55</Slides>
  <Notes>33</Notes>
  <HiddenSlides>0</HiddenSlides>
  <MMClips>0</MMClips>
  <ScaleCrop>false</ScaleCrop>
  <HeadingPairs>
    <vt:vector size="8" baseType="variant">
      <vt:variant>
        <vt:lpstr>Caratteri utilizzati</vt:lpstr>
      </vt:variant>
      <vt:variant>
        <vt:i4>11</vt:i4>
      </vt:variant>
      <vt:variant>
        <vt:lpstr>Tema</vt:lpstr>
      </vt:variant>
      <vt:variant>
        <vt:i4>1</vt:i4>
      </vt:variant>
      <vt:variant>
        <vt:lpstr>Server OLE incorporati</vt:lpstr>
      </vt:variant>
      <vt:variant>
        <vt:i4>1</vt:i4>
      </vt:variant>
      <vt:variant>
        <vt:lpstr>Titoli diapositive</vt:lpstr>
      </vt:variant>
      <vt:variant>
        <vt:i4>55</vt:i4>
      </vt:variant>
    </vt:vector>
  </HeadingPairs>
  <TitlesOfParts>
    <vt:vector size="68" baseType="lpstr">
      <vt:lpstr>Arial</vt:lpstr>
      <vt:lpstr>Calibri</vt:lpstr>
      <vt:lpstr>Cambria</vt:lpstr>
      <vt:lpstr>Cambria Math</vt:lpstr>
      <vt:lpstr>Constantia</vt:lpstr>
      <vt:lpstr>Garamond</vt:lpstr>
      <vt:lpstr>Times New Roman</vt:lpstr>
      <vt:lpstr>Tw Cen MT</vt:lpstr>
      <vt:lpstr>Verdana</vt:lpstr>
      <vt:lpstr>Wingdings</vt:lpstr>
      <vt:lpstr>Wingdings 2</vt:lpstr>
      <vt:lpstr>Solstizio</vt:lpstr>
      <vt:lpstr>Documento</vt:lpstr>
      <vt:lpstr>  Is there a gender effect on the cost of bank financing? – Evidence from European SMEs – </vt:lpstr>
      <vt:lpstr>Motivation</vt:lpstr>
      <vt:lpstr>Stylized Facts</vt:lpstr>
      <vt:lpstr>Stylized Facts</vt:lpstr>
      <vt:lpstr>Research question</vt:lpstr>
      <vt:lpstr>Literature</vt:lpstr>
      <vt:lpstr>Literature – the demand-driven factors </vt:lpstr>
      <vt:lpstr>Literature – the supply driven factors</vt:lpstr>
      <vt:lpstr>Literature – the cost of financing</vt:lpstr>
      <vt:lpstr>Aim of the paper/our contribution</vt:lpstr>
      <vt:lpstr>Aim of the paper/our contribution</vt:lpstr>
      <vt:lpstr>Discrimination/1</vt:lpstr>
      <vt:lpstr>Discrimination/2</vt:lpstr>
      <vt:lpstr>Aim of the paper/our contribution</vt:lpstr>
      <vt:lpstr>Hypotheses</vt:lpstr>
      <vt:lpstr>Hypotheses (cont.)</vt:lpstr>
      <vt:lpstr>SAFE  Dataset</vt:lpstr>
      <vt:lpstr>Data/sample</vt:lpstr>
      <vt:lpstr>Observations by size</vt:lpstr>
      <vt:lpstr>Presentazione standard di PowerPoint</vt:lpstr>
      <vt:lpstr>Presentazione standard di PowerPoint</vt:lpstr>
      <vt:lpstr>Key variables</vt:lpstr>
      <vt:lpstr>Empirical model #1</vt:lpstr>
      <vt:lpstr>Presentazione standard di PowerPoint</vt:lpstr>
      <vt:lpstr>Empirical model  #2</vt:lpstr>
      <vt:lpstr>Presentazione standard di PowerPoint</vt:lpstr>
      <vt:lpstr>Presentazione standard di PowerPoint</vt:lpstr>
      <vt:lpstr>Empirical strategy #1</vt:lpstr>
      <vt:lpstr>Empirical strategy #1 -  causality</vt:lpstr>
      <vt:lpstr>Empirical strategy #1 –  causality and endogeneity</vt:lpstr>
      <vt:lpstr>Empirical strategy #1 – iv method</vt:lpstr>
      <vt:lpstr>Empirical strategy #1 - iv method</vt:lpstr>
      <vt:lpstr>Empirical strategy #1 - robustness checks</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Empirical strategy #2 – Panel analysis</vt:lpstr>
      <vt:lpstr>Empirical strategy #2 – Dynamic System GMM estimates</vt:lpstr>
      <vt:lpstr>Empirical strategy #2 – Dynamic System GMM estimates</vt:lpstr>
      <vt:lpstr>Empirical strategy #2 – Dynamic System GMM estimates</vt:lpstr>
      <vt:lpstr>Presentazione standard di PowerPoint</vt:lpstr>
      <vt:lpstr>Presentazione standard di PowerPoint</vt:lpstr>
      <vt:lpstr>Presentazione standard di PowerPoint</vt:lpstr>
      <vt:lpstr>Empirical strategy #2 – Dynamic System GMM estimates</vt:lpstr>
      <vt:lpstr>Conclusions/1</vt:lpstr>
      <vt:lpstr>Conclusions/2</vt:lpstr>
      <vt:lpstr>Conclusions/3</vt:lpstr>
      <vt:lpstr>Conclusions/interpretation</vt:lpstr>
      <vt:lpstr>Conclusions/policy implications</vt:lpstr>
      <vt:lpstr>Further research</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L’inefficienza dei mercati e la  finanza comportamentale</dc:title>
  <dc:creator>Stefania Rossi</dc:creator>
  <cp:lastModifiedBy>Stefania Rossi</cp:lastModifiedBy>
  <cp:revision>1031</cp:revision>
  <dcterms:created xsi:type="dcterms:W3CDTF">2011-04-09T21:08:00Z</dcterms:created>
  <dcterms:modified xsi:type="dcterms:W3CDTF">2018-05-22T10:31:15Z</dcterms:modified>
</cp:coreProperties>
</file>