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5" r:id="rId13"/>
    <p:sldId id="316" r:id="rId14"/>
    <p:sldId id="314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cer.sanger.ac.uk/cosmi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sb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Siamo interessati ad effettuare uno studio comparativo della sequenza della </a:t>
            </a:r>
            <a:r>
              <a:rPr lang="it-IT" b="1" dirty="0" err="1" smtClean="0"/>
              <a:t>ceramidasi</a:t>
            </a:r>
            <a:r>
              <a:rPr lang="it-IT" b="1" dirty="0" smtClean="0"/>
              <a:t> acida </a:t>
            </a:r>
            <a:r>
              <a:rPr lang="it-IT" dirty="0" smtClean="0"/>
              <a:t>in diversi mammiferi</a:t>
            </a:r>
          </a:p>
          <a:p>
            <a:r>
              <a:rPr lang="it-IT" dirty="0" smtClean="0"/>
              <a:t>Siamo a conoscenza che alcuni autori hanno lavorato precedentemente su questo argomento, ma non ci ricordiamo esattamente il titolo del lavoro. Tuttavia abbiamo alcuni elementi a nostra disposizione:</a:t>
            </a:r>
          </a:p>
          <a:p>
            <a:pPr marL="502920" indent="-457200">
              <a:buAutoNum type="arabicParenR"/>
            </a:pPr>
            <a:r>
              <a:rPr lang="it-IT" dirty="0" smtClean="0"/>
              <a:t>Uno degli autori si chiama </a:t>
            </a:r>
            <a:r>
              <a:rPr lang="it-IT" dirty="0" err="1" smtClean="0"/>
              <a:t>Gorelik</a:t>
            </a:r>
            <a:endParaRPr lang="it-IT" dirty="0" smtClean="0"/>
          </a:p>
          <a:p>
            <a:pPr marL="502920" indent="-457200">
              <a:buAutoNum type="arabicParenR"/>
            </a:pPr>
            <a:r>
              <a:rPr lang="it-IT" dirty="0" smtClean="0"/>
              <a:t>L’articolo è molto recente, sicuramente pubblicato dopo il 2015</a:t>
            </a:r>
          </a:p>
          <a:p>
            <a:pPr marL="502920" indent="-457200">
              <a:buAutoNum type="arabicParenR"/>
            </a:pPr>
            <a:r>
              <a:rPr lang="it-IT" dirty="0" smtClean="0"/>
              <a:t>Con ogni probabilità il titolo o l’</a:t>
            </a:r>
            <a:r>
              <a:rPr lang="it-IT" dirty="0" err="1" smtClean="0"/>
              <a:t>abstract</a:t>
            </a:r>
            <a:r>
              <a:rPr lang="it-IT" dirty="0" smtClean="0"/>
              <a:t> dell’articolo in questione contengono qualche parola chiave di mio interesse</a:t>
            </a:r>
          </a:p>
          <a:p>
            <a:pPr marL="45720" indent="0">
              <a:buNone/>
            </a:pPr>
            <a:r>
              <a:rPr lang="it-IT" u="sng" dirty="0" smtClean="0"/>
              <a:t>Sfruttate queste informazioni per recuperare l’articolo (o gli articoli) di nostro interesse da </a:t>
            </a:r>
            <a:r>
              <a:rPr lang="it-IT" u="sng" dirty="0" err="1" smtClean="0"/>
              <a:t>Pubmed</a:t>
            </a:r>
            <a:endParaRPr lang="it-IT" u="sng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37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9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Collegatevi ad OMIM</a:t>
            </a:r>
          </a:p>
          <a:p>
            <a:r>
              <a:rPr lang="it-IT" dirty="0" smtClean="0"/>
              <a:t>Quali sono le </a:t>
            </a:r>
            <a:r>
              <a:rPr lang="it-IT" u="sng" dirty="0" smtClean="0"/>
              <a:t>malattie genetiche ereditarie</a:t>
            </a:r>
            <a:r>
              <a:rPr lang="it-IT" dirty="0" smtClean="0"/>
              <a:t> legate a mutazioni a carico del gene ASAH1?</a:t>
            </a:r>
          </a:p>
          <a:p>
            <a:r>
              <a:rPr lang="it-IT" dirty="0" smtClean="0"/>
              <a:t>Da che tipo di ereditarietà sono caratterizzate queste malattie?</a:t>
            </a:r>
          </a:p>
          <a:p>
            <a:r>
              <a:rPr lang="it-IT" dirty="0" smtClean="0"/>
              <a:t>Ricollegandoci a quanto visto all’inizio di questo laboratorio, cercate di ottenere tramite una ricerca in un database di letteratura scientifica una o due «</a:t>
            </a:r>
            <a:r>
              <a:rPr lang="it-IT" dirty="0" err="1" smtClean="0"/>
              <a:t>review</a:t>
            </a:r>
            <a:r>
              <a:rPr lang="it-IT" dirty="0" smtClean="0"/>
              <a:t>» (articoli generali e solitamente molto citati) che descrivano bene la malattia, la sua diffusione ed eventualmente le possibili terapie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4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10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 </a:t>
            </a:r>
            <a:r>
              <a:rPr lang="it-IT" dirty="0" err="1" smtClean="0"/>
              <a:t>Ensembl</a:t>
            </a:r>
            <a:r>
              <a:rPr lang="it-IT" dirty="0" smtClean="0"/>
              <a:t>, nella sezione </a:t>
            </a:r>
            <a:r>
              <a:rPr lang="it-IT" u="sng" dirty="0" smtClean="0"/>
              <a:t>«</a:t>
            </a:r>
            <a:r>
              <a:rPr lang="it-IT" u="sng" dirty="0" err="1" smtClean="0"/>
              <a:t>variant</a:t>
            </a:r>
            <a:r>
              <a:rPr lang="it-IT" u="sng" dirty="0" smtClean="0"/>
              <a:t> </a:t>
            </a:r>
            <a:r>
              <a:rPr lang="it-IT" u="sng" dirty="0" err="1" smtClean="0"/>
              <a:t>table</a:t>
            </a:r>
            <a:r>
              <a:rPr lang="it-IT" u="sng" dirty="0" smtClean="0"/>
              <a:t>»</a:t>
            </a:r>
            <a:r>
              <a:rPr lang="it-IT" dirty="0" smtClean="0"/>
              <a:t>, è possibile recuperare informazioni relative alle mutazioni deleterie relative al gene ASAH1 </a:t>
            </a:r>
            <a:r>
              <a:rPr lang="it-IT" dirty="0"/>
              <a:t>f</a:t>
            </a:r>
            <a:r>
              <a:rPr lang="it-IT" dirty="0" smtClean="0"/>
              <a:t>inora </a:t>
            </a:r>
            <a:r>
              <a:rPr lang="it-IT" dirty="0" smtClean="0"/>
              <a:t>descritte</a:t>
            </a:r>
          </a:p>
          <a:p>
            <a:r>
              <a:rPr lang="it-IT" dirty="0" smtClean="0"/>
              <a:t>Centriamo la visualizzazione su un singolo </a:t>
            </a:r>
            <a:r>
              <a:rPr lang="it-IT" dirty="0" err="1" smtClean="0"/>
              <a:t>exone</a:t>
            </a:r>
            <a:r>
              <a:rPr lang="it-IT" dirty="0" smtClean="0"/>
              <a:t>, specificando le seguenti </a:t>
            </a:r>
            <a:r>
              <a:rPr lang="it-IT" dirty="0"/>
              <a:t>coordinate genomiche: </a:t>
            </a:r>
            <a:r>
              <a:rPr lang="it-IT" dirty="0" smtClean="0"/>
              <a:t>18069750-18069900: </a:t>
            </a:r>
            <a:r>
              <a:rPr lang="it-IT" u="sng" dirty="0" smtClean="0"/>
              <a:t>quali/quante varianti </a:t>
            </a:r>
            <a:r>
              <a:rPr lang="it-IT" u="sng" dirty="0" smtClean="0"/>
              <a:t>riuscite </a:t>
            </a:r>
            <a:r>
              <a:rPr lang="it-IT" u="sng" dirty="0" smtClean="0"/>
              <a:t>ad identificare</a:t>
            </a:r>
            <a:r>
              <a:rPr lang="it-IT" dirty="0" smtClean="0"/>
              <a:t>?</a:t>
            </a:r>
          </a:p>
          <a:p>
            <a:r>
              <a:rPr lang="it-IT" dirty="0" smtClean="0"/>
              <a:t>Prendiamo in esame </a:t>
            </a:r>
            <a:r>
              <a:rPr lang="it-IT" dirty="0"/>
              <a:t>la </a:t>
            </a:r>
            <a:r>
              <a:rPr lang="it-IT" dirty="0" smtClean="0"/>
              <a:t>variante </a:t>
            </a:r>
            <a:r>
              <a:rPr lang="it-IT" b="1" dirty="0" smtClean="0"/>
              <a:t>rs1049874</a:t>
            </a:r>
            <a:r>
              <a:rPr lang="it-IT" dirty="0" smtClean="0"/>
              <a:t>: a </a:t>
            </a:r>
            <a:r>
              <a:rPr lang="it-IT" dirty="0" smtClean="0"/>
              <a:t>quali fenotipi </a:t>
            </a:r>
            <a:r>
              <a:rPr lang="it-IT" dirty="0" smtClean="0"/>
              <a:t>è stata associata </a:t>
            </a:r>
            <a:r>
              <a:rPr lang="it-IT" dirty="0" smtClean="0"/>
              <a:t>da «</a:t>
            </a:r>
            <a:r>
              <a:rPr lang="it-IT" dirty="0" err="1" smtClean="0"/>
              <a:t>phenotype</a:t>
            </a:r>
            <a:r>
              <a:rPr lang="it-IT" dirty="0" smtClean="0"/>
              <a:t> data»? Si tratta di </a:t>
            </a:r>
            <a:r>
              <a:rPr lang="it-IT" dirty="0" smtClean="0"/>
              <a:t>una mutazione </a:t>
            </a:r>
            <a:r>
              <a:rPr lang="it-IT" dirty="0" smtClean="0"/>
              <a:t>frequenti nella popolazione mondiale</a:t>
            </a:r>
            <a:r>
              <a:rPr lang="it-IT" dirty="0"/>
              <a:t>? C’è qualche gruppo etnico che vi sembra mostrare una frequenza decisamente minore rispetto alle altre</a:t>
            </a:r>
            <a:r>
              <a:rPr lang="it-IT" dirty="0" smtClean="0"/>
              <a:t>?</a:t>
            </a:r>
            <a:endParaRPr lang="it-IT" dirty="0" smtClean="0"/>
          </a:p>
          <a:p>
            <a:r>
              <a:rPr lang="it-IT" dirty="0"/>
              <a:t>La variante </a:t>
            </a:r>
            <a:r>
              <a:rPr lang="it-IT" b="1" dirty="0" smtClean="0"/>
              <a:t>rs750374592</a:t>
            </a:r>
            <a:r>
              <a:rPr lang="it-IT" dirty="0" smtClean="0"/>
              <a:t> invece di che tipo è? Che effetto potrebbe avere questa mutazione sulla proteina codificata? Quale è la frequenza di questa mutazione nella popolazione mondiale?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48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11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Collegatevi a </a:t>
            </a:r>
            <a:r>
              <a:rPr lang="it-IT" dirty="0" smtClean="0"/>
              <a:t>COSMIC</a:t>
            </a:r>
          </a:p>
          <a:p>
            <a:r>
              <a:rPr lang="it-IT" dirty="0">
                <a:hlinkClick r:id="rId2"/>
              </a:rPr>
              <a:t>https://cancer.sanger.ac.uk/cosmic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Identificate le </a:t>
            </a:r>
            <a:r>
              <a:rPr lang="it-IT" u="sng" dirty="0" smtClean="0"/>
              <a:t>mutazioni somatiche</a:t>
            </a:r>
            <a:r>
              <a:rPr lang="it-IT" dirty="0" smtClean="0"/>
              <a:t> associate al gene ASAH1</a:t>
            </a:r>
          </a:p>
          <a:p>
            <a:r>
              <a:rPr lang="it-IT" dirty="0" smtClean="0"/>
              <a:t>Si tratta principalmente di </a:t>
            </a:r>
            <a:r>
              <a:rPr lang="it-IT" dirty="0" err="1" smtClean="0"/>
              <a:t>SNPs</a:t>
            </a:r>
            <a:r>
              <a:rPr lang="it-IT" dirty="0" smtClean="0"/>
              <a:t>, di inserzioni o di delezioni (aiutatevi con il </a:t>
            </a:r>
            <a:r>
              <a:rPr lang="it-IT" dirty="0" err="1" smtClean="0"/>
              <a:t>tab</a:t>
            </a:r>
            <a:r>
              <a:rPr lang="it-IT" dirty="0" smtClean="0"/>
              <a:t> «</a:t>
            </a:r>
            <a:r>
              <a:rPr lang="it-IT" dirty="0" err="1" smtClean="0"/>
              <a:t>mutation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»)?</a:t>
            </a:r>
          </a:p>
          <a:p>
            <a:r>
              <a:rPr lang="it-IT" dirty="0" smtClean="0"/>
              <a:t>Quale è la percentuale di campioni di pancreas, tra quelli testati, dove sono state identificate mutazioni somatiche?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8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12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Collegatevi all’Human </a:t>
            </a:r>
            <a:r>
              <a:rPr lang="it-IT" u="sng" dirty="0" err="1" smtClean="0"/>
              <a:t>Protein</a:t>
            </a:r>
            <a:r>
              <a:rPr lang="it-IT" u="sng" dirty="0" smtClean="0"/>
              <a:t> Atlas</a:t>
            </a:r>
          </a:p>
          <a:p>
            <a:r>
              <a:rPr lang="it-IT" u="sng" dirty="0" smtClean="0"/>
              <a:t>A livello proteico</a:t>
            </a:r>
            <a:r>
              <a:rPr lang="it-IT" dirty="0" smtClean="0"/>
              <a:t>, </a:t>
            </a:r>
            <a:r>
              <a:rPr lang="it-IT" u="sng" dirty="0" smtClean="0"/>
              <a:t>in quali tessuti sembra essere maggiormente espresso il gene ASAH1</a:t>
            </a:r>
            <a:r>
              <a:rPr lang="it-IT" dirty="0" smtClean="0"/>
              <a:t>?</a:t>
            </a:r>
          </a:p>
          <a:p>
            <a:r>
              <a:rPr lang="it-IT" dirty="0" smtClean="0"/>
              <a:t>E </a:t>
            </a:r>
            <a:r>
              <a:rPr lang="it-IT" u="sng" dirty="0" smtClean="0"/>
              <a:t>a livello </a:t>
            </a:r>
            <a:r>
              <a:rPr lang="it-IT" u="sng" dirty="0" err="1" smtClean="0"/>
              <a:t>trascrittomico</a:t>
            </a:r>
            <a:r>
              <a:rPr lang="it-IT" dirty="0" smtClean="0"/>
              <a:t>? Vi sembra che i dati HPA </a:t>
            </a:r>
            <a:r>
              <a:rPr lang="it-IT" dirty="0" err="1" smtClean="0"/>
              <a:t>GTEx</a:t>
            </a:r>
            <a:r>
              <a:rPr lang="it-IT" dirty="0" smtClean="0"/>
              <a:t> e FANTOM5 siano concordi tra loro?</a:t>
            </a:r>
          </a:p>
          <a:p>
            <a:r>
              <a:rPr lang="it-IT" dirty="0" smtClean="0"/>
              <a:t>Se dovessi scegliere una </a:t>
            </a:r>
            <a:r>
              <a:rPr lang="it-IT" u="sng" dirty="0" smtClean="0"/>
              <a:t>linea cellulare</a:t>
            </a:r>
            <a:r>
              <a:rPr lang="it-IT" dirty="0" smtClean="0"/>
              <a:t> dove questo gene è particolarmente espresso, quale dovrei selezionare?</a:t>
            </a:r>
          </a:p>
          <a:p>
            <a:r>
              <a:rPr lang="it-IT" dirty="0" smtClean="0"/>
              <a:t>Non ci sono dato relativi alla localizzazione subcellulare (presumibilmente per la mancanza di un anticorpo), ma questi dati sono disponibili per il suo partner molecolare </a:t>
            </a:r>
            <a:r>
              <a:rPr lang="it-IT" u="sng" dirty="0" err="1" smtClean="0"/>
              <a:t>saposin</a:t>
            </a:r>
            <a:r>
              <a:rPr lang="it-IT" u="sng" dirty="0" smtClean="0"/>
              <a:t> D </a:t>
            </a:r>
            <a:r>
              <a:rPr lang="it-IT" dirty="0" smtClean="0"/>
              <a:t>(gene ID: </a:t>
            </a:r>
            <a:r>
              <a:rPr lang="it-IT" b="1" dirty="0" smtClean="0"/>
              <a:t>PSAP</a:t>
            </a:r>
            <a:r>
              <a:rPr lang="it-IT" dirty="0" smtClean="0"/>
              <a:t>). Aiutandovi con il segnale dell’anticorpo fluorescente, riuscite ad identificare in quale compartimento cellulare sia localizzata principalmente la proteina?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3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</a:t>
            </a:r>
            <a:r>
              <a:rPr lang="it-IT" dirty="0" smtClean="0"/>
              <a:t>13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Abbiamo già precedentemente identificato una certa similarità strutturale tra i prodotti genici del gene ASAH1 e del gene NAAA. </a:t>
            </a:r>
            <a:r>
              <a:rPr lang="it-IT" u="sng" dirty="0" smtClean="0"/>
              <a:t>Siamo interessati a verificare se questa similarità venga mantenuta anche a livello di struttura</a:t>
            </a:r>
          </a:p>
          <a:p>
            <a:r>
              <a:rPr lang="it-IT" dirty="0" smtClean="0"/>
              <a:t>Collegatevi a </a:t>
            </a:r>
            <a:r>
              <a:rPr lang="it-IT" dirty="0"/>
              <a:t>PDB (</a:t>
            </a: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www.rcsb.org</a:t>
            </a:r>
            <a:r>
              <a:rPr lang="it-IT" dirty="0" smtClean="0"/>
              <a:t> ) e cercate se sono disponibili strutture determinate sperimentalmente per le due proteine</a:t>
            </a:r>
            <a:endParaRPr lang="it-IT" dirty="0"/>
          </a:p>
          <a:p>
            <a:r>
              <a:rPr lang="it-IT" dirty="0" smtClean="0"/>
              <a:t>A prima vista, vi sembra che le due strutture si assomiglino? Sono prevalentemente ad alfa elica oppure a beta foglietto?</a:t>
            </a:r>
          </a:p>
          <a:p>
            <a:r>
              <a:rPr lang="it-IT" dirty="0" smtClean="0"/>
              <a:t>Da </a:t>
            </a:r>
            <a:r>
              <a:rPr lang="it-IT" b="1" u="sng" dirty="0" err="1" smtClean="0"/>
              <a:t>Analyze</a:t>
            </a:r>
            <a:r>
              <a:rPr lang="it-IT" b="1" u="sng" dirty="0" smtClean="0"/>
              <a:t> -&gt; </a:t>
            </a:r>
            <a:r>
              <a:rPr lang="it-IT" b="1" u="sng" dirty="0" err="1" smtClean="0"/>
              <a:t>sequence</a:t>
            </a:r>
            <a:r>
              <a:rPr lang="it-IT" b="1" u="sng" dirty="0"/>
              <a:t> </a:t>
            </a:r>
            <a:r>
              <a:rPr lang="it-IT" b="1" u="sng" dirty="0" smtClean="0"/>
              <a:t>&amp; </a:t>
            </a:r>
            <a:r>
              <a:rPr lang="it-IT" b="1" u="sng" dirty="0" err="1" smtClean="0"/>
              <a:t>structure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alignment</a:t>
            </a:r>
            <a:r>
              <a:rPr lang="it-IT" dirty="0" smtClean="0"/>
              <a:t>, è possibile confrontare in modo migliore le due strutture. Incollate gli ID delle due catene e selezionate </a:t>
            </a:r>
            <a:r>
              <a:rPr lang="it-IT" dirty="0" err="1" smtClean="0"/>
              <a:t>jFATCAT-rigid</a:t>
            </a:r>
            <a:r>
              <a:rPr lang="it-IT" dirty="0" smtClean="0"/>
              <a:t> per iniziare la comparazione</a:t>
            </a:r>
          </a:p>
          <a:p>
            <a:r>
              <a:rPr lang="it-IT" dirty="0" smtClean="0"/>
              <a:t>Proviamo ora a sovrapporre la sequenza della NAAA umana a quella del </a:t>
            </a:r>
            <a:r>
              <a:rPr lang="it-IT" dirty="0"/>
              <a:t>porcellino d’India (</a:t>
            </a:r>
            <a:r>
              <a:rPr lang="it-IT" dirty="0" smtClean="0"/>
              <a:t>6DY2). </a:t>
            </a:r>
            <a:r>
              <a:rPr lang="it-IT" smtClean="0"/>
              <a:t>Cosa notate?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6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sola delle tre pubblicazioni è collegata a sequenze di differenti organismi… uomo, </a:t>
            </a:r>
            <a:r>
              <a:rPr lang="it-IT" i="1" dirty="0" err="1" smtClean="0"/>
              <a:t>Heterocephalus</a:t>
            </a:r>
            <a:r>
              <a:rPr lang="it-IT" i="1" dirty="0" smtClean="0"/>
              <a:t> </a:t>
            </a:r>
            <a:r>
              <a:rPr lang="it-IT" i="1" dirty="0" err="1" smtClean="0"/>
              <a:t>glaber</a:t>
            </a:r>
            <a:r>
              <a:rPr lang="it-IT" i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naked</a:t>
            </a:r>
            <a:r>
              <a:rPr lang="it-IT" dirty="0" smtClean="0"/>
              <a:t> mole </a:t>
            </a:r>
            <a:r>
              <a:rPr lang="it-IT" dirty="0" err="1" smtClean="0"/>
              <a:t>rat</a:t>
            </a:r>
            <a:r>
              <a:rPr lang="it-IT" dirty="0"/>
              <a:t>) e </a:t>
            </a:r>
            <a:r>
              <a:rPr lang="it-IT" i="1" dirty="0" err="1"/>
              <a:t>Balaenoptera</a:t>
            </a:r>
            <a:r>
              <a:rPr lang="it-IT" i="1" dirty="0"/>
              <a:t> </a:t>
            </a:r>
            <a:r>
              <a:rPr lang="it-IT" i="1" dirty="0" err="1" smtClean="0"/>
              <a:t>acutorostrata</a:t>
            </a:r>
            <a:endParaRPr lang="it-IT" i="1" dirty="0"/>
          </a:p>
          <a:p>
            <a:r>
              <a:rPr lang="it-IT" dirty="0" smtClean="0"/>
              <a:t>Useremo queste sequenze per fare una semplice indagine comparativa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58" y="3654972"/>
            <a:ext cx="3494690" cy="26210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32" y="3653595"/>
            <a:ext cx="4282827" cy="26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Tuttavia, prima di iniziare questa analisi, siamo rimasti incuriositi dal fatto che </a:t>
            </a:r>
            <a:r>
              <a:rPr lang="it-IT" dirty="0" err="1" smtClean="0"/>
              <a:t>Gorelik</a:t>
            </a:r>
            <a:r>
              <a:rPr lang="it-IT" dirty="0" smtClean="0"/>
              <a:t> abbia pubblicato tre lavori su questo tema negli ultimi anni e vogliamo quindi studiare più nel dettaglio gli argomenti di cui si occupa</a:t>
            </a:r>
          </a:p>
          <a:p>
            <a:r>
              <a:rPr lang="it-IT" dirty="0" smtClean="0"/>
              <a:t>Utilizziamo </a:t>
            </a:r>
            <a:r>
              <a:rPr lang="it-IT" dirty="0" err="1" smtClean="0"/>
              <a:t>Scopus</a:t>
            </a:r>
            <a:r>
              <a:rPr lang="it-IT" dirty="0" smtClean="0"/>
              <a:t> per ricavare alcune informazioni di interesse</a:t>
            </a:r>
          </a:p>
          <a:p>
            <a:pPr marL="502920" indent="-457200">
              <a:buAutoNum type="arabicParenR"/>
            </a:pPr>
            <a:r>
              <a:rPr lang="it-IT" u="sng" dirty="0" smtClean="0"/>
              <a:t>A quale istituto è affiliato?</a:t>
            </a:r>
          </a:p>
          <a:p>
            <a:pPr marL="502920" indent="-457200">
              <a:buAutoNum type="arabicParenR"/>
            </a:pPr>
            <a:r>
              <a:rPr lang="it-IT" u="sng" dirty="0" smtClean="0"/>
              <a:t>Quanti articoli ha pubblicato e con quale suddivisione temporale?</a:t>
            </a:r>
          </a:p>
          <a:p>
            <a:pPr marL="502920" indent="-457200">
              <a:buAutoNum type="arabicParenR"/>
            </a:pPr>
            <a:r>
              <a:rPr lang="it-IT" u="sng" dirty="0" smtClean="0"/>
              <a:t>Quale è il suo H-</a:t>
            </a:r>
            <a:r>
              <a:rPr lang="it-IT" u="sng" dirty="0" err="1" smtClean="0"/>
              <a:t>index</a:t>
            </a:r>
            <a:r>
              <a:rPr lang="it-IT" u="sng" dirty="0" smtClean="0"/>
              <a:t> e quale è il suo lavoro che è stato citato più frequentemente?</a:t>
            </a:r>
          </a:p>
          <a:p>
            <a:pPr marL="502920" indent="-457200">
              <a:buAutoNum type="arabicParenR"/>
            </a:pPr>
            <a:r>
              <a:rPr lang="it-IT" u="sng" dirty="0" smtClean="0"/>
              <a:t>Ci sono dei co-autori con cui ha pubblicato spesso? Quale tra questi potrebbe essere il </a:t>
            </a:r>
            <a:r>
              <a:rPr lang="it-IT" u="sng" dirty="0" err="1" smtClean="0"/>
              <a:t>Principal</a:t>
            </a:r>
            <a:r>
              <a:rPr lang="it-IT" u="sng" dirty="0" smtClean="0"/>
              <a:t> Investigator del laboratorio in cui lavora?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5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Torniamo ora alle sequenze. </a:t>
            </a:r>
            <a:r>
              <a:rPr lang="it-IT" u="sng" dirty="0" smtClean="0"/>
              <a:t>Recuperiamo la sequenza umana e la sequenza della balenottera in formato FASTA</a:t>
            </a:r>
          </a:p>
          <a:p>
            <a:r>
              <a:rPr lang="it-IT" dirty="0" smtClean="0"/>
              <a:t>Confrontiamo tra loro le due sequenze… </a:t>
            </a:r>
            <a:r>
              <a:rPr lang="it-IT" u="sng" dirty="0" smtClean="0"/>
              <a:t>quale strumento utilizzereste?</a:t>
            </a:r>
          </a:p>
          <a:p>
            <a:r>
              <a:rPr lang="it-IT" u="sng" dirty="0" smtClean="0"/>
              <a:t>Quale è il livello di identità tra le due sequenze?</a:t>
            </a:r>
          </a:p>
          <a:p>
            <a:r>
              <a:rPr lang="it-IT" u="sng" dirty="0" smtClean="0"/>
              <a:t>Nell’allineamento sono presenti dei gap?</a:t>
            </a:r>
          </a:p>
          <a:p>
            <a:r>
              <a:rPr lang="it-IT" dirty="0" smtClean="0"/>
              <a:t>Andando a vedere nel dettaglio l’allineamento tra le due sequenze, riuscite ad identificare una regione con un grado di similarità particolarmente basso?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36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4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Utilizzando sempre la sequenza umana come </a:t>
            </a:r>
            <a:r>
              <a:rPr lang="it-IT" dirty="0" err="1" smtClean="0"/>
              <a:t>query</a:t>
            </a:r>
            <a:r>
              <a:rPr lang="it-IT" dirty="0" smtClean="0"/>
              <a:t>, </a:t>
            </a:r>
            <a:r>
              <a:rPr lang="it-IT" u="sng" dirty="0" smtClean="0"/>
              <a:t>proviamo ad effettuare una ricerca di similarità contro </a:t>
            </a:r>
            <a:r>
              <a:rPr lang="it-IT" i="1" u="sng" dirty="0" err="1" smtClean="0"/>
              <a:t>Drosophila</a:t>
            </a:r>
            <a:r>
              <a:rPr lang="it-IT" i="1" u="sng" dirty="0" smtClean="0"/>
              <a:t> </a:t>
            </a:r>
            <a:r>
              <a:rPr lang="it-IT" i="1" u="sng" dirty="0" err="1" smtClean="0"/>
              <a:t>melanogaster</a:t>
            </a:r>
            <a:r>
              <a:rPr lang="it-IT" dirty="0" smtClean="0"/>
              <a:t>. Trovate qualche risultato? E contro </a:t>
            </a:r>
            <a:r>
              <a:rPr lang="it-IT" i="1" dirty="0" err="1" smtClean="0"/>
              <a:t>Caenorhabditis</a:t>
            </a:r>
            <a:r>
              <a:rPr lang="it-IT" i="1" dirty="0" smtClean="0"/>
              <a:t> </a:t>
            </a:r>
            <a:r>
              <a:rPr lang="it-IT" i="1" dirty="0" err="1" smtClean="0"/>
              <a:t>elegans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Come vi spiegate questi risultati?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15" y="3711410"/>
            <a:ext cx="4149616" cy="23053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06" y="3836011"/>
            <a:ext cx="3487101" cy="23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5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Proviamo ora ad effettuare una ricerca di similarità, sempre partendo dalla sequenza umana, contro uomo stesso</a:t>
            </a:r>
          </a:p>
          <a:p>
            <a:r>
              <a:rPr lang="it-IT" u="sng" dirty="0" smtClean="0"/>
              <a:t>Che risultati ottenete</a:t>
            </a:r>
            <a:r>
              <a:rPr lang="it-IT" dirty="0" smtClean="0"/>
              <a:t>?</a:t>
            </a:r>
          </a:p>
          <a:p>
            <a:r>
              <a:rPr lang="it-IT" dirty="0"/>
              <a:t>Come definireste la </a:t>
            </a:r>
            <a:r>
              <a:rPr lang="it-IT" b="1" dirty="0"/>
              <a:t>N-</a:t>
            </a:r>
            <a:r>
              <a:rPr lang="it-IT" b="1" dirty="0" err="1"/>
              <a:t>acylethanolamine</a:t>
            </a:r>
            <a:r>
              <a:rPr lang="it-IT" b="1" dirty="0"/>
              <a:t> acid </a:t>
            </a:r>
            <a:r>
              <a:rPr lang="it-IT" b="1" dirty="0" err="1" smtClean="0"/>
              <a:t>amidase</a:t>
            </a:r>
            <a:r>
              <a:rPr lang="it-IT" dirty="0" smtClean="0"/>
              <a:t> umana rispetto alla </a:t>
            </a:r>
            <a:r>
              <a:rPr lang="it-IT" b="1" dirty="0" smtClean="0"/>
              <a:t>acid </a:t>
            </a:r>
            <a:r>
              <a:rPr lang="it-IT" b="1" dirty="0" err="1" smtClean="0"/>
              <a:t>ceramidase</a:t>
            </a:r>
            <a:r>
              <a:rPr lang="it-IT" b="1" dirty="0" smtClean="0"/>
              <a:t> </a:t>
            </a:r>
            <a:r>
              <a:rPr lang="it-IT" dirty="0" smtClean="0"/>
              <a:t>umana? E la acid </a:t>
            </a:r>
            <a:r>
              <a:rPr lang="it-IT" dirty="0" err="1" smtClean="0"/>
              <a:t>ceramidase</a:t>
            </a:r>
            <a:r>
              <a:rPr lang="it-IT" dirty="0" smtClean="0"/>
              <a:t> della balenottera rispetto alla acid </a:t>
            </a:r>
            <a:r>
              <a:rPr lang="it-IT" dirty="0" err="1" smtClean="0"/>
              <a:t>ceramidase</a:t>
            </a:r>
            <a:r>
              <a:rPr lang="it-IT" dirty="0" smtClean="0"/>
              <a:t> umana?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2" y="4203931"/>
            <a:ext cx="4099035" cy="22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6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Analizziamo nel dettaglio l’organizzazione della proteina umana. </a:t>
            </a:r>
            <a:r>
              <a:rPr lang="it-IT" u="sng" dirty="0" smtClean="0"/>
              <a:t>Sono presenti domini conservati</a:t>
            </a:r>
            <a:r>
              <a:rPr lang="it-IT" dirty="0" smtClean="0"/>
              <a:t>? </a:t>
            </a:r>
            <a:r>
              <a:rPr lang="it-IT" u="sng" dirty="0" smtClean="0"/>
              <a:t>Quale strumento utilizzereste per identificarne la presenza</a:t>
            </a:r>
            <a:r>
              <a:rPr lang="it-IT" dirty="0" smtClean="0"/>
              <a:t>?</a:t>
            </a:r>
          </a:p>
          <a:p>
            <a:r>
              <a:rPr lang="it-IT" dirty="0" smtClean="0"/>
              <a:t>La proteina verrà chiaramente identificata come facente parte di una famiglia bene definita. Dalla scheda relative </a:t>
            </a:r>
            <a:r>
              <a:rPr lang="it-IT" u="sng" dirty="0" smtClean="0"/>
              <a:t>identificate a quali termini Gene </a:t>
            </a:r>
            <a:r>
              <a:rPr lang="it-IT" u="sng" dirty="0" err="1" smtClean="0"/>
              <a:t>Ontology</a:t>
            </a:r>
            <a:r>
              <a:rPr lang="it-IT" u="sng" dirty="0" smtClean="0"/>
              <a:t> questa famiglia è associata</a:t>
            </a:r>
          </a:p>
          <a:p>
            <a:r>
              <a:rPr lang="it-IT" dirty="0" smtClean="0"/>
              <a:t>La proteina ha due domini caratterizzanti. </a:t>
            </a:r>
            <a:r>
              <a:rPr lang="it-IT" u="sng" dirty="0" smtClean="0"/>
              <a:t>Vi sembra che il dominio C-terminale possa essere ricondotto unicamente alle </a:t>
            </a:r>
            <a:r>
              <a:rPr lang="it-IT" u="sng" dirty="0" err="1" smtClean="0"/>
              <a:t>ceramidasi</a:t>
            </a:r>
            <a:r>
              <a:rPr lang="it-IT" u="sng" dirty="0" smtClean="0"/>
              <a:t> acide</a:t>
            </a:r>
            <a:r>
              <a:rPr lang="it-IT" dirty="0" smtClean="0"/>
              <a:t>? Sulla base di quali informazioni potete affermarlo?</a:t>
            </a:r>
          </a:p>
          <a:p>
            <a:r>
              <a:rPr lang="it-IT" u="sng" dirty="0" smtClean="0"/>
              <a:t>Quante proteine presentano questo dominio in </a:t>
            </a:r>
            <a:r>
              <a:rPr lang="it-IT" u="sng" dirty="0" err="1" smtClean="0"/>
              <a:t>zebrafish</a:t>
            </a:r>
            <a:r>
              <a:rPr lang="it-IT" dirty="0" smtClean="0"/>
              <a:t>?</a:t>
            </a:r>
          </a:p>
          <a:p>
            <a:r>
              <a:rPr lang="it-IT" dirty="0" smtClean="0"/>
              <a:t>Che funzione/funzioni vi sembra abbiano le proteine batteriche che presentano questo dominio? Questo dominio è maggiormente diffuso nelle piante o negli animali? Come fare a capirlo?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7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Recuperiamo ora la sequenza nucleotidica del </a:t>
            </a:r>
            <a:r>
              <a:rPr lang="it-IT" dirty="0" err="1" smtClean="0"/>
              <a:t>mRNA</a:t>
            </a:r>
            <a:r>
              <a:rPr lang="it-IT" dirty="0" smtClean="0"/>
              <a:t> codificante la </a:t>
            </a:r>
            <a:r>
              <a:rPr lang="it-IT" dirty="0" err="1" smtClean="0"/>
              <a:t>ceramidasi</a:t>
            </a:r>
            <a:r>
              <a:rPr lang="it-IT" dirty="0" smtClean="0"/>
              <a:t> acida umana, partendo dalla scheda relativa alla proteina</a:t>
            </a:r>
          </a:p>
          <a:p>
            <a:r>
              <a:rPr lang="it-IT" u="sng" dirty="0" smtClean="0"/>
              <a:t>Quanto è lungo l’</a:t>
            </a:r>
            <a:r>
              <a:rPr lang="it-IT" u="sng" dirty="0" err="1" smtClean="0"/>
              <a:t>mRNA</a:t>
            </a:r>
            <a:r>
              <a:rPr lang="it-IT" dirty="0" smtClean="0"/>
              <a:t>? Sapete identificare le coordinate precise della regione codificante (da ATG a codone di STOP)? Quale è il frame di lettura corretto (+1/+2/+3)? Avete un’idea di come fare per identificarlo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b="1" u="sng" dirty="0" smtClean="0"/>
              <a:t>RIPARTIAMO DA DOVE CI ERAVAMO FERMATI LA SCORSA VOLTA</a:t>
            </a:r>
            <a:endParaRPr lang="it-IT" b="1" u="sng" dirty="0"/>
          </a:p>
          <a:p>
            <a:endParaRPr lang="it-IT" dirty="0" smtClean="0"/>
          </a:p>
          <a:p>
            <a:r>
              <a:rPr lang="it-IT" u="sng" dirty="0" smtClean="0"/>
              <a:t>Come si chiama il gene codificante la </a:t>
            </a:r>
            <a:r>
              <a:rPr lang="it-IT" u="sng" dirty="0" err="1" smtClean="0"/>
              <a:t>ceramidasi</a:t>
            </a:r>
            <a:r>
              <a:rPr lang="it-IT" u="sng" dirty="0" smtClean="0"/>
              <a:t> acida umana</a:t>
            </a:r>
            <a:r>
              <a:rPr lang="it-IT" dirty="0" smtClean="0"/>
              <a:t>? E </a:t>
            </a:r>
            <a:r>
              <a:rPr lang="it-IT" dirty="0"/>
              <a:t>quello codificante la N-</a:t>
            </a:r>
            <a:r>
              <a:rPr lang="it-IT" dirty="0" err="1"/>
              <a:t>acylethanolamine</a:t>
            </a:r>
            <a:r>
              <a:rPr lang="it-IT" dirty="0"/>
              <a:t> acid </a:t>
            </a:r>
            <a:r>
              <a:rPr lang="it-IT" dirty="0" err="1" smtClean="0"/>
              <a:t>amidase</a:t>
            </a:r>
            <a:r>
              <a:rPr lang="it-IT" dirty="0" smtClean="0"/>
              <a:t> (</a:t>
            </a:r>
            <a:r>
              <a:rPr lang="it-IT" dirty="0" err="1" smtClean="0"/>
              <a:t>accession</a:t>
            </a:r>
            <a:r>
              <a:rPr lang="it-IT" dirty="0"/>
              <a:t> ID = </a:t>
            </a:r>
            <a:r>
              <a:rPr lang="it-IT" dirty="0" smtClean="0"/>
              <a:t>Q13510) </a:t>
            </a:r>
            <a:r>
              <a:rPr lang="it-IT" dirty="0" smtClean="0"/>
              <a:t>che abbiamo visto in </a:t>
            </a:r>
            <a:r>
              <a:rPr lang="it-IT" dirty="0" smtClean="0"/>
              <a:t>precedenza (</a:t>
            </a:r>
            <a:r>
              <a:rPr lang="it-IT" dirty="0" err="1" smtClean="0"/>
              <a:t>accession</a:t>
            </a:r>
            <a:r>
              <a:rPr lang="it-IT" dirty="0"/>
              <a:t> ID = </a:t>
            </a:r>
            <a:r>
              <a:rPr lang="it-IT" dirty="0" smtClean="0"/>
              <a:t>Q02083)?</a:t>
            </a:r>
            <a:endParaRPr lang="it-IT" dirty="0" smtClean="0"/>
          </a:p>
          <a:p>
            <a:r>
              <a:rPr lang="it-IT" u="sng" dirty="0" smtClean="0"/>
              <a:t>Collegatevi al </a:t>
            </a:r>
            <a:r>
              <a:rPr lang="it-IT" u="sng" dirty="0" err="1" smtClean="0"/>
              <a:t>genome</a:t>
            </a:r>
            <a:r>
              <a:rPr lang="it-IT" u="sng" dirty="0" smtClean="0"/>
              <a:t> browser di </a:t>
            </a:r>
            <a:r>
              <a:rPr lang="it-IT" u="sng" dirty="0" err="1" smtClean="0"/>
              <a:t>Ensembl</a:t>
            </a:r>
            <a:r>
              <a:rPr lang="it-IT" u="sng" dirty="0" smtClean="0"/>
              <a:t> </a:t>
            </a:r>
            <a:r>
              <a:rPr lang="it-IT" dirty="0" smtClean="0"/>
              <a:t>ed analizziamo le regioni genomiche dove sono presenti i due geni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1 – TASK 8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u="sng" dirty="0" smtClean="0"/>
              <a:t>Quali sono le coordinate genomiche dei due geni</a:t>
            </a:r>
            <a:r>
              <a:rPr lang="it-IT" dirty="0" smtClean="0"/>
              <a:t>?</a:t>
            </a:r>
          </a:p>
          <a:p>
            <a:r>
              <a:rPr lang="it-IT" dirty="0" smtClean="0"/>
              <a:t>Quante </a:t>
            </a:r>
            <a:r>
              <a:rPr lang="it-IT" u="sng" dirty="0" err="1" smtClean="0"/>
              <a:t>isoforme</a:t>
            </a:r>
            <a:r>
              <a:rPr lang="it-IT" u="sng" dirty="0" smtClean="0"/>
              <a:t> di </a:t>
            </a:r>
            <a:r>
              <a:rPr lang="it-IT" u="sng" dirty="0" err="1" smtClean="0"/>
              <a:t>splicing</a:t>
            </a:r>
            <a:r>
              <a:rPr lang="it-IT" u="sng" dirty="0" smtClean="0"/>
              <a:t> alternativo </a:t>
            </a:r>
            <a:r>
              <a:rPr lang="it-IT" dirty="0" smtClean="0"/>
              <a:t>presentano i geni NAAA ed ASAH1?</a:t>
            </a:r>
          </a:p>
          <a:p>
            <a:r>
              <a:rPr lang="it-IT" dirty="0" smtClean="0"/>
              <a:t>Quali sono i </a:t>
            </a:r>
            <a:r>
              <a:rPr lang="it-IT" u="sng" dirty="0" smtClean="0"/>
              <a:t>geni fiancheggianti</a:t>
            </a:r>
            <a:r>
              <a:rPr lang="it-IT" dirty="0" smtClean="0"/>
              <a:t> dei due geni di interesse?</a:t>
            </a:r>
          </a:p>
          <a:p>
            <a:r>
              <a:rPr lang="it-IT" dirty="0" smtClean="0"/>
              <a:t>Dopo aver centrato la visualizzazione del </a:t>
            </a:r>
            <a:r>
              <a:rPr lang="it-IT" dirty="0" err="1" smtClean="0"/>
              <a:t>genome</a:t>
            </a:r>
            <a:r>
              <a:rPr lang="it-IT" dirty="0" smtClean="0"/>
              <a:t> browser sui geni di interesse, effettuate una semplice analisi di </a:t>
            </a:r>
            <a:r>
              <a:rPr lang="it-IT" dirty="0" err="1" smtClean="0"/>
              <a:t>sintenia</a:t>
            </a:r>
            <a:r>
              <a:rPr lang="it-IT" dirty="0" smtClean="0"/>
              <a:t>. </a:t>
            </a:r>
            <a:r>
              <a:rPr lang="it-IT" u="sng" dirty="0" smtClean="0"/>
              <a:t>Su quali cromosomi di topo si trovano i geni </a:t>
            </a:r>
            <a:r>
              <a:rPr lang="it-IT" u="sng" dirty="0" err="1" smtClean="0"/>
              <a:t>ortologhi</a:t>
            </a:r>
            <a:r>
              <a:rPr lang="it-IT" u="sng" dirty="0" smtClean="0"/>
              <a:t> ad NAAA ed ASAH1? E nella capra</a:t>
            </a:r>
            <a:r>
              <a:rPr lang="it-IT" dirty="0" smtClean="0"/>
              <a:t>?</a:t>
            </a:r>
          </a:p>
          <a:p>
            <a:r>
              <a:rPr lang="it-IT" dirty="0" smtClean="0"/>
              <a:t>Riuscite a recuperare informazioni relative al </a:t>
            </a:r>
            <a:r>
              <a:rPr lang="it-IT" u="sng" dirty="0" smtClean="0"/>
              <a:t>cariotipo</a:t>
            </a:r>
            <a:r>
              <a:rPr lang="it-IT" dirty="0" smtClean="0"/>
              <a:t> della capra? Quanti autosomi sono presenti? Quali sono le </a:t>
            </a:r>
            <a:r>
              <a:rPr lang="it-IT" u="sng" dirty="0" smtClean="0"/>
              <a:t>dimensioni totali</a:t>
            </a:r>
            <a:r>
              <a:rPr lang="it-IT" dirty="0" smtClean="0"/>
              <a:t> del genoma rispetto a quello umano? Quanti sono i </a:t>
            </a:r>
            <a:r>
              <a:rPr lang="it-IT" u="sng" dirty="0" smtClean="0"/>
              <a:t>geni codificanti</a:t>
            </a:r>
            <a:r>
              <a:rPr lang="it-IT" dirty="0" smtClean="0"/>
              <a:t> presenti?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8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1284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Sheer Green 16x9</vt:lpstr>
      <vt:lpstr>LABORATORIO 1 – TASK 1</vt:lpstr>
      <vt:lpstr>LABORATORIO 1 – TASK 1</vt:lpstr>
      <vt:lpstr>LABORATORIO 1 – TASK 2</vt:lpstr>
      <vt:lpstr>LABORATORIO 1 – TASK 3</vt:lpstr>
      <vt:lpstr>LABORATORIO 1 – TASK 4</vt:lpstr>
      <vt:lpstr>LABORATORIO 1 – TASK 5</vt:lpstr>
      <vt:lpstr>LABORATORIO 1 – TASK 6</vt:lpstr>
      <vt:lpstr>LABORATORIO 1 – TASK 7</vt:lpstr>
      <vt:lpstr>LABORATORIO 1 – TASK 8</vt:lpstr>
      <vt:lpstr>LABORATORIO 1 – TASK 9</vt:lpstr>
      <vt:lpstr>LABORATORIO 1 – TASK 10</vt:lpstr>
      <vt:lpstr>LABORATORIO 1 – TASK 11</vt:lpstr>
      <vt:lpstr>LABORATORIO 1 – TASK 12</vt:lpstr>
      <vt:lpstr>LABORATORIO 1 – TASK 13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2019-05-16T21:38:04Z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