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2C39-811C-43A8-B23D-E72C81BF6098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194B-538C-4267-A53F-489CAFEEC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3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2C39-811C-43A8-B23D-E72C81BF6098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194B-538C-4267-A53F-489CAFEEC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17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2C39-811C-43A8-B23D-E72C81BF6098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194B-538C-4267-A53F-489CAFEEC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71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2C39-811C-43A8-B23D-E72C81BF6098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194B-538C-4267-A53F-489CAFEEC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820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2C39-811C-43A8-B23D-E72C81BF6098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194B-538C-4267-A53F-489CAFEEC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455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2C39-811C-43A8-B23D-E72C81BF6098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194B-538C-4267-A53F-489CAFEEC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424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2C39-811C-43A8-B23D-E72C81BF6098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194B-538C-4267-A53F-489CAFEEC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699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2C39-811C-43A8-B23D-E72C81BF6098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194B-538C-4267-A53F-489CAFEEC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01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2C39-811C-43A8-B23D-E72C81BF6098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194B-538C-4267-A53F-489CAFEEC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66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2C39-811C-43A8-B23D-E72C81BF6098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194B-538C-4267-A53F-489CAFEEC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4798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2C39-811C-43A8-B23D-E72C81BF6098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3194B-538C-4267-A53F-489CAFEEC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24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92C39-811C-43A8-B23D-E72C81BF6098}" type="datetimeFigureOut">
              <a:rPr lang="it-IT" smtClean="0"/>
              <a:t>08/05/2017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3194B-538C-4267-A53F-489CAFEEC5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5730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1152128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FONDI PER RISCHI ED ONERI  (OIC 31)</a:t>
            </a:r>
            <a:endParaRPr lang="it-IT" sz="2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136904" cy="5112568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fondi </a:t>
            </a:r>
            <a:r>
              <a:rPr lang="it-IT" sz="2800" b="1" dirty="0">
                <a:solidFill>
                  <a:srgbClr val="FF0000"/>
                </a:solidFill>
              </a:rPr>
              <a:t>per </a:t>
            </a:r>
            <a:r>
              <a:rPr lang="it-IT" sz="2800" b="1" dirty="0" smtClean="0">
                <a:solidFill>
                  <a:srgbClr val="FF0000"/>
                </a:solidFill>
              </a:rPr>
              <a:t>rischi</a:t>
            </a:r>
            <a:r>
              <a:rPr lang="it-IT" sz="2800" dirty="0" smtClean="0"/>
              <a:t>: </a:t>
            </a:r>
            <a:r>
              <a:rPr lang="it-IT" sz="2800" dirty="0"/>
              <a:t>passività di </a:t>
            </a:r>
            <a:r>
              <a:rPr lang="it-IT" sz="2800" dirty="0">
                <a:solidFill>
                  <a:srgbClr val="FFC000"/>
                </a:solidFill>
              </a:rPr>
              <a:t>natura </a:t>
            </a:r>
            <a:r>
              <a:rPr lang="it-IT" sz="2800" dirty="0" smtClean="0">
                <a:solidFill>
                  <a:srgbClr val="FFC000"/>
                </a:solidFill>
              </a:rPr>
              <a:t>determinata</a:t>
            </a:r>
            <a:r>
              <a:rPr lang="it-IT" sz="2800" dirty="0" smtClean="0"/>
              <a:t> </a:t>
            </a:r>
            <a:r>
              <a:rPr lang="it-IT" sz="2800" dirty="0"/>
              <a:t>ed </a:t>
            </a:r>
            <a:r>
              <a:rPr lang="it-IT" sz="2800" dirty="0">
                <a:solidFill>
                  <a:srgbClr val="FFC000"/>
                </a:solidFill>
              </a:rPr>
              <a:t>esistenza probabile</a:t>
            </a:r>
            <a:r>
              <a:rPr lang="it-IT" sz="2800" dirty="0"/>
              <a:t>, i cui </a:t>
            </a:r>
            <a:r>
              <a:rPr lang="it-IT" sz="2800" dirty="0">
                <a:solidFill>
                  <a:srgbClr val="FFC000"/>
                </a:solidFill>
              </a:rPr>
              <a:t>valori </a:t>
            </a:r>
            <a:r>
              <a:rPr lang="it-IT" sz="2800" dirty="0" smtClean="0">
                <a:solidFill>
                  <a:srgbClr val="FFC000"/>
                </a:solidFill>
              </a:rPr>
              <a:t>sono </a:t>
            </a:r>
            <a:r>
              <a:rPr lang="it-IT" sz="2800" dirty="0" err="1" smtClean="0">
                <a:solidFill>
                  <a:srgbClr val="FFC000"/>
                </a:solidFill>
              </a:rPr>
              <a:t>aatendibilmente</a:t>
            </a:r>
            <a:r>
              <a:rPr lang="it-IT" sz="2800" dirty="0" smtClean="0">
                <a:solidFill>
                  <a:srgbClr val="FFC000"/>
                </a:solidFill>
              </a:rPr>
              <a:t> stimabili</a:t>
            </a:r>
            <a:r>
              <a:rPr lang="it-IT" sz="2800" dirty="0" smtClean="0"/>
              <a:t>. </a:t>
            </a:r>
            <a:r>
              <a:rPr lang="it-IT" sz="2800" dirty="0"/>
              <a:t>Si </a:t>
            </a:r>
            <a:r>
              <a:rPr lang="it-IT" sz="2800" dirty="0" smtClean="0"/>
              <a:t>tratta </a:t>
            </a:r>
            <a:r>
              <a:rPr lang="it-IT" sz="2800" dirty="0"/>
              <a:t>di passività </a:t>
            </a:r>
            <a:r>
              <a:rPr lang="it-IT" sz="2800" dirty="0" smtClean="0"/>
              <a:t>potenziali </a:t>
            </a:r>
            <a:r>
              <a:rPr lang="it-IT" sz="2800" dirty="0"/>
              <a:t>connesse a situazioni già esistenti alla data di </a:t>
            </a:r>
            <a:r>
              <a:rPr lang="it-IT" sz="2800" dirty="0" smtClean="0"/>
              <a:t>bilancio</a:t>
            </a:r>
            <a:r>
              <a:rPr lang="it-IT" sz="2800" dirty="0"/>
              <a:t>, ma caratterizzate da uno stato d’incertezza </a:t>
            </a:r>
            <a:r>
              <a:rPr lang="it-IT" sz="2800" dirty="0" smtClean="0"/>
              <a:t>il </a:t>
            </a:r>
            <a:r>
              <a:rPr lang="it-IT" sz="2800" dirty="0"/>
              <a:t>cui esito dipende dal verificarsi o meno di </a:t>
            </a:r>
            <a:r>
              <a:rPr lang="it-IT" sz="2800" dirty="0" smtClean="0"/>
              <a:t>uno </a:t>
            </a:r>
            <a:r>
              <a:rPr lang="it-IT" sz="2800" dirty="0"/>
              <a:t>o più eventi in futuro. </a:t>
            </a:r>
            <a:endParaRPr lang="it-IT" sz="2800" dirty="0" smtClean="0"/>
          </a:p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fondi </a:t>
            </a:r>
            <a:r>
              <a:rPr lang="it-IT" sz="2800" b="1" dirty="0">
                <a:solidFill>
                  <a:srgbClr val="FF0000"/>
                </a:solidFill>
              </a:rPr>
              <a:t>per </a:t>
            </a:r>
            <a:r>
              <a:rPr lang="it-IT" sz="2800" b="1" dirty="0" smtClean="0">
                <a:solidFill>
                  <a:srgbClr val="FF0000"/>
                </a:solidFill>
              </a:rPr>
              <a:t>oneri</a:t>
            </a:r>
            <a:r>
              <a:rPr lang="it-IT" sz="2800" dirty="0" smtClean="0"/>
              <a:t>: passività </a:t>
            </a:r>
            <a:r>
              <a:rPr lang="it-IT" sz="2800" dirty="0"/>
              <a:t>di </a:t>
            </a:r>
            <a:r>
              <a:rPr lang="it-IT" sz="2800" dirty="0">
                <a:solidFill>
                  <a:srgbClr val="FFC000"/>
                </a:solidFill>
              </a:rPr>
              <a:t>natura determinata </a:t>
            </a:r>
            <a:r>
              <a:rPr lang="it-IT" sz="2800" dirty="0"/>
              <a:t>ed </a:t>
            </a:r>
            <a:r>
              <a:rPr lang="it-IT" sz="2800" dirty="0">
                <a:solidFill>
                  <a:srgbClr val="FFC000"/>
                </a:solidFill>
              </a:rPr>
              <a:t>esistenza certa</a:t>
            </a:r>
            <a:r>
              <a:rPr lang="it-IT" sz="2800" dirty="0"/>
              <a:t>, </a:t>
            </a:r>
            <a:r>
              <a:rPr lang="it-IT" sz="2800" dirty="0" smtClean="0">
                <a:solidFill>
                  <a:srgbClr val="FFC000"/>
                </a:solidFill>
              </a:rPr>
              <a:t>attendibilmente</a:t>
            </a:r>
            <a:r>
              <a:rPr lang="it-IT" sz="2800" dirty="0" smtClean="0"/>
              <a:t> </a:t>
            </a:r>
            <a:r>
              <a:rPr lang="it-IT" sz="2800" dirty="0" smtClean="0">
                <a:solidFill>
                  <a:srgbClr val="FFC000"/>
                </a:solidFill>
              </a:rPr>
              <a:t>stimabili</a:t>
            </a:r>
            <a:r>
              <a:rPr lang="it-IT" sz="2800" dirty="0" smtClean="0"/>
              <a:t> nell'importo </a:t>
            </a:r>
            <a:r>
              <a:rPr lang="it-IT" sz="2800" dirty="0"/>
              <a:t>o nella data di sopravvenienza, </a:t>
            </a:r>
            <a:r>
              <a:rPr lang="it-IT" sz="2800" dirty="0" smtClean="0"/>
              <a:t>connesse </a:t>
            </a:r>
            <a:r>
              <a:rPr lang="it-IT" sz="2800" dirty="0"/>
              <a:t>a obbligazioni già </a:t>
            </a:r>
            <a:r>
              <a:rPr lang="it-IT" sz="2800" dirty="0" smtClean="0"/>
              <a:t>assunte </a:t>
            </a:r>
            <a:r>
              <a:rPr lang="it-IT" sz="2800" dirty="0"/>
              <a:t>alla data di </a:t>
            </a:r>
            <a:r>
              <a:rPr lang="it-IT" sz="2800" dirty="0" smtClean="0"/>
              <a:t>bilancio</a:t>
            </a:r>
            <a:r>
              <a:rPr lang="it-IT" sz="2800" dirty="0"/>
              <a:t>, ma che avranno manifestazione </a:t>
            </a:r>
            <a:r>
              <a:rPr lang="it-IT" sz="2800" dirty="0" smtClean="0"/>
              <a:t>numeraria </a:t>
            </a:r>
            <a:r>
              <a:rPr lang="it-IT" sz="2800" dirty="0"/>
              <a:t>negli esercizi </a:t>
            </a:r>
            <a:r>
              <a:rPr lang="it-IT" sz="2800" dirty="0" smtClean="0"/>
              <a:t>successivi</a:t>
            </a:r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4963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FONDI PER RISCHI ED ONERI  (OIC 31)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3400" dirty="0" smtClean="0"/>
              <a:t>un </a:t>
            </a:r>
            <a:r>
              <a:rPr lang="it-IT" sz="3400" dirty="0"/>
              <a:t>fondo rischi e oneri </a:t>
            </a:r>
            <a:r>
              <a:rPr lang="it-IT" sz="3400" dirty="0">
                <a:solidFill>
                  <a:srgbClr val="FFC000"/>
                </a:solidFill>
              </a:rPr>
              <a:t>non </a:t>
            </a:r>
            <a:r>
              <a:rPr lang="it-IT" sz="3400" dirty="0" smtClean="0">
                <a:solidFill>
                  <a:srgbClr val="FFC000"/>
                </a:solidFill>
              </a:rPr>
              <a:t>può </a:t>
            </a:r>
            <a:r>
              <a:rPr lang="it-IT" sz="3400" dirty="0">
                <a:solidFill>
                  <a:srgbClr val="FFC000"/>
                </a:solidFill>
              </a:rPr>
              <a:t>iscriversi </a:t>
            </a:r>
            <a:r>
              <a:rPr lang="it-IT" sz="3400" dirty="0"/>
              <a:t>per: </a:t>
            </a:r>
            <a:endParaRPr lang="it-IT" sz="3400" dirty="0" smtClean="0"/>
          </a:p>
          <a:p>
            <a:pPr marL="0" indent="0">
              <a:buNone/>
            </a:pPr>
            <a:endParaRPr lang="it-IT" sz="3400" dirty="0"/>
          </a:p>
          <a:p>
            <a:pPr marL="0" indent="0">
              <a:buNone/>
            </a:pPr>
            <a:r>
              <a:rPr lang="it-IT" sz="3400" dirty="0" smtClean="0"/>
              <a:t>a)rettificare </a:t>
            </a:r>
            <a:r>
              <a:rPr lang="it-IT" sz="3400" dirty="0"/>
              <a:t>i valori dell’attivo; </a:t>
            </a:r>
          </a:p>
          <a:p>
            <a:pPr marL="0" indent="0">
              <a:buNone/>
            </a:pPr>
            <a:r>
              <a:rPr lang="it-IT" sz="3400" dirty="0" smtClean="0"/>
              <a:t>b)coprire </a:t>
            </a:r>
            <a:r>
              <a:rPr lang="it-IT" sz="3400" dirty="0"/>
              <a:t>rischi generici, </a:t>
            </a:r>
            <a:endParaRPr lang="it-IT" sz="3400" dirty="0" smtClean="0"/>
          </a:p>
          <a:p>
            <a:pPr marL="0" indent="0">
              <a:buNone/>
            </a:pPr>
            <a:r>
              <a:rPr lang="it-IT" sz="3400" dirty="0" smtClean="0"/>
              <a:t>c)effettuare </a:t>
            </a:r>
            <a:r>
              <a:rPr lang="it-IT" sz="3400" dirty="0"/>
              <a:t>accantonamenti per </a:t>
            </a:r>
            <a:r>
              <a:rPr lang="it-IT" sz="3400" dirty="0" smtClean="0"/>
              <a:t>oneri </a:t>
            </a:r>
            <a:r>
              <a:rPr lang="it-IT" sz="3400" dirty="0"/>
              <a:t>o perdite derivanti da eventi avvenuti dopo la chiusura </a:t>
            </a:r>
            <a:r>
              <a:rPr lang="it-IT" sz="3400" dirty="0" smtClean="0"/>
              <a:t>dell’esercizio </a:t>
            </a:r>
            <a:r>
              <a:rPr lang="it-IT" sz="3400" dirty="0"/>
              <a:t>e relativi a situazioni che non erano in essere alla data di bilancio; </a:t>
            </a:r>
          </a:p>
          <a:p>
            <a:pPr marL="0" indent="0">
              <a:buNone/>
            </a:pPr>
            <a:r>
              <a:rPr lang="it-IT" sz="3400" dirty="0" smtClean="0"/>
              <a:t>d)rilevare </a:t>
            </a:r>
            <a:r>
              <a:rPr lang="it-IT" sz="3400" dirty="0"/>
              <a:t>passività potenziali ritenute </a:t>
            </a:r>
            <a:r>
              <a:rPr lang="it-IT" sz="3400" dirty="0" smtClean="0"/>
              <a:t>probabili</a:t>
            </a:r>
            <a:r>
              <a:rPr lang="it-IT" sz="3400" dirty="0"/>
              <a:t>, ma il cui </a:t>
            </a:r>
            <a:r>
              <a:rPr lang="it-IT" sz="3400" dirty="0">
                <a:solidFill>
                  <a:srgbClr val="FFC000"/>
                </a:solidFill>
              </a:rPr>
              <a:t>ammontare non può essere </a:t>
            </a:r>
            <a:r>
              <a:rPr lang="it-IT" sz="3400" dirty="0" smtClean="0">
                <a:solidFill>
                  <a:srgbClr val="FFC000"/>
                </a:solidFill>
              </a:rPr>
              <a:t>determinato </a:t>
            </a:r>
            <a:r>
              <a:rPr lang="it-IT" sz="3400" dirty="0">
                <a:solidFill>
                  <a:srgbClr val="FFC000"/>
                </a:solidFill>
              </a:rPr>
              <a:t>se non in modo aleatorio ed </a:t>
            </a:r>
            <a:r>
              <a:rPr lang="it-IT" sz="3400" dirty="0" smtClean="0">
                <a:solidFill>
                  <a:srgbClr val="FFC000"/>
                </a:solidFill>
              </a:rPr>
              <a:t>arbitrario </a:t>
            </a:r>
            <a:endParaRPr lang="it-IT" sz="3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it-IT" sz="3400" dirty="0" smtClean="0"/>
              <a:t>e)rilevare </a:t>
            </a:r>
            <a:r>
              <a:rPr lang="it-IT" sz="3400" dirty="0"/>
              <a:t>passività </a:t>
            </a:r>
            <a:r>
              <a:rPr lang="it-IT" sz="3400" dirty="0" smtClean="0"/>
              <a:t>potenziali </a:t>
            </a:r>
            <a:r>
              <a:rPr lang="it-IT" sz="3400" dirty="0"/>
              <a:t>ritenute </a:t>
            </a:r>
            <a:r>
              <a:rPr lang="it-IT" sz="3400" dirty="0">
                <a:solidFill>
                  <a:srgbClr val="FFC000"/>
                </a:solidFill>
              </a:rPr>
              <a:t>possibili o remote</a:t>
            </a:r>
          </a:p>
          <a:p>
            <a:pPr marL="0" indent="0">
              <a:buNone/>
            </a:pPr>
            <a:r>
              <a:rPr lang="it-IT" sz="3400" dirty="0" smtClean="0"/>
              <a:t> </a:t>
            </a:r>
            <a:endParaRPr lang="it-IT" sz="3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9323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FONDI PER RISCHI ED ONERI  (OIC 31)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Art. 2424</a:t>
            </a:r>
            <a:r>
              <a:rPr lang="it-IT" dirty="0"/>
              <a:t>, codice civile: </a:t>
            </a:r>
          </a:p>
          <a:p>
            <a:pPr marL="0" indent="0">
              <a:buNone/>
            </a:pPr>
            <a:r>
              <a:rPr lang="it-IT" dirty="0"/>
              <a:t>B) </a:t>
            </a:r>
            <a:r>
              <a:rPr lang="it-IT" sz="2800" dirty="0"/>
              <a:t>Fondi per rischi e oneri </a:t>
            </a:r>
          </a:p>
          <a:p>
            <a:pPr marL="0" indent="0">
              <a:buNone/>
            </a:pPr>
            <a:r>
              <a:rPr lang="it-IT" sz="2800" dirty="0" smtClean="0"/>
              <a:t>    1.per </a:t>
            </a:r>
            <a:r>
              <a:rPr lang="it-IT" sz="2800" dirty="0"/>
              <a:t>trattamento di quiescenza ed obblighi </a:t>
            </a:r>
            <a:r>
              <a:rPr lang="it-IT" sz="2800" dirty="0" smtClean="0"/>
              <a:t>simili</a:t>
            </a:r>
            <a:r>
              <a:rPr lang="it-IT" sz="2800" dirty="0"/>
              <a:t>; </a:t>
            </a: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/>
              <a:t>    2.per </a:t>
            </a:r>
            <a:r>
              <a:rPr lang="it-IT" sz="2800" dirty="0"/>
              <a:t>imposte, anche differite; </a:t>
            </a:r>
            <a:endParaRPr lang="it-IT" sz="2800" dirty="0" smtClean="0"/>
          </a:p>
          <a:p>
            <a:pPr marL="0" indent="0">
              <a:buNone/>
            </a:pPr>
            <a:r>
              <a:rPr lang="it-IT" sz="2800" dirty="0"/>
              <a:t> </a:t>
            </a:r>
            <a:r>
              <a:rPr lang="it-IT" sz="2800" dirty="0" smtClean="0"/>
              <a:t>   3.strumenti </a:t>
            </a:r>
            <a:r>
              <a:rPr lang="it-IT" sz="2800" dirty="0"/>
              <a:t>finanziari derivati passivi; </a:t>
            </a:r>
          </a:p>
          <a:p>
            <a:pPr marL="0" indent="0">
              <a:buNone/>
            </a:pPr>
            <a:r>
              <a:rPr lang="it-IT" sz="2800" dirty="0" smtClean="0"/>
              <a:t>    4.altri</a:t>
            </a: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4981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FONDI PER RISCHI ED ONERI  (OIC 31)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 smtClean="0"/>
              <a:t>INFORMAZIONI PARTICOLARI DA INSERIRE IN NOTA INTEGRATIVA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algn="just"/>
            <a:r>
              <a:rPr lang="it-IT" sz="2400" dirty="0" smtClean="0"/>
              <a:t>l’evidenza </a:t>
            </a:r>
            <a:r>
              <a:rPr lang="it-IT" sz="2400" dirty="0"/>
              <a:t>del rischio di ulteriori perdite, se </a:t>
            </a:r>
            <a:r>
              <a:rPr lang="it-IT" sz="2400" dirty="0" smtClean="0"/>
              <a:t>vi è </a:t>
            </a:r>
            <a:r>
              <a:rPr lang="it-IT" sz="2400" dirty="0"/>
              <a:t>la possibilità di subire perdite addizionali </a:t>
            </a:r>
            <a:r>
              <a:rPr lang="it-IT" sz="2400" dirty="0" smtClean="0"/>
              <a:t>rispetto </a:t>
            </a:r>
            <a:r>
              <a:rPr lang="it-IT" sz="2400" dirty="0"/>
              <a:t>agli </a:t>
            </a:r>
            <a:r>
              <a:rPr lang="it-IT" sz="2400" dirty="0" err="1"/>
              <a:t>ammontari</a:t>
            </a:r>
            <a:r>
              <a:rPr lang="it-IT" sz="2400" dirty="0"/>
              <a:t> degli accantonamenti iscritti; </a:t>
            </a:r>
            <a:endParaRPr lang="it-IT" sz="2400" dirty="0" smtClean="0"/>
          </a:p>
          <a:p>
            <a:pPr algn="just"/>
            <a:r>
              <a:rPr lang="it-IT" sz="2400" dirty="0"/>
              <a:t>nel caso di </a:t>
            </a:r>
            <a:r>
              <a:rPr lang="it-IT" sz="2400" dirty="0">
                <a:solidFill>
                  <a:srgbClr val="FFC000"/>
                </a:solidFill>
              </a:rPr>
              <a:t>passività potenziali ritenute </a:t>
            </a:r>
            <a:r>
              <a:rPr lang="it-IT" sz="2400" dirty="0" smtClean="0">
                <a:solidFill>
                  <a:srgbClr val="FFC000"/>
                </a:solidFill>
              </a:rPr>
              <a:t>probabili</a:t>
            </a:r>
            <a:r>
              <a:rPr lang="it-IT" sz="2400" dirty="0"/>
              <a:t>, ma il cui </a:t>
            </a:r>
            <a:r>
              <a:rPr lang="it-IT" sz="2400" dirty="0">
                <a:solidFill>
                  <a:srgbClr val="FFC000"/>
                </a:solidFill>
              </a:rPr>
              <a:t>ammontare</a:t>
            </a:r>
            <a:r>
              <a:rPr lang="it-IT" sz="2400" dirty="0"/>
              <a:t> </a:t>
            </a:r>
            <a:r>
              <a:rPr lang="it-IT" sz="2400" dirty="0" smtClean="0"/>
              <a:t> </a:t>
            </a:r>
            <a:r>
              <a:rPr lang="it-IT" sz="2400" dirty="0"/>
              <a:t>può essere </a:t>
            </a:r>
            <a:r>
              <a:rPr lang="it-IT" sz="2400" dirty="0" smtClean="0"/>
              <a:t>determinato solo </a:t>
            </a:r>
            <a:r>
              <a:rPr lang="it-IT" sz="2400" dirty="0"/>
              <a:t>in modo </a:t>
            </a:r>
            <a:r>
              <a:rPr lang="it-IT" sz="2400" dirty="0">
                <a:solidFill>
                  <a:srgbClr val="FFC000"/>
                </a:solidFill>
              </a:rPr>
              <a:t>aleatorio ed </a:t>
            </a:r>
            <a:r>
              <a:rPr lang="it-IT" sz="2400" dirty="0" smtClean="0">
                <a:solidFill>
                  <a:srgbClr val="FFC000"/>
                </a:solidFill>
              </a:rPr>
              <a:t>arbitrario</a:t>
            </a:r>
            <a:r>
              <a:rPr lang="it-IT" sz="2400" dirty="0"/>
              <a:t>, l'indicazione che l'evento è probabile e le </a:t>
            </a:r>
            <a:r>
              <a:rPr lang="it-IT" sz="2400" dirty="0" smtClean="0"/>
              <a:t>stesse </a:t>
            </a:r>
            <a:r>
              <a:rPr lang="it-IT" sz="2400" dirty="0"/>
              <a:t>informazioni da fornire nel caso </a:t>
            </a:r>
            <a:r>
              <a:rPr lang="it-IT" sz="2400" dirty="0" smtClean="0"/>
              <a:t>di passività </a:t>
            </a:r>
            <a:r>
              <a:rPr lang="it-IT" sz="2400" dirty="0"/>
              <a:t>potenziali ritenute possibili; </a:t>
            </a:r>
          </a:p>
          <a:p>
            <a:pPr algn="just"/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5426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FONDI PER RISCHI ED ONERI  (OIC 31)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 </a:t>
            </a:r>
            <a:r>
              <a:rPr lang="it-IT" b="1" dirty="0">
                <a:solidFill>
                  <a:srgbClr val="FF0000"/>
                </a:solidFill>
              </a:rPr>
              <a:t>passività </a:t>
            </a:r>
            <a:r>
              <a:rPr lang="it-IT" b="1" dirty="0" smtClean="0">
                <a:solidFill>
                  <a:srgbClr val="FF0000"/>
                </a:solidFill>
              </a:rPr>
              <a:t>potenziali</a:t>
            </a:r>
            <a:r>
              <a:rPr lang="it-IT" b="1" dirty="0" smtClean="0"/>
              <a:t> </a:t>
            </a:r>
            <a:r>
              <a:rPr lang="it-IT" b="1" dirty="0" smtClean="0">
                <a:solidFill>
                  <a:srgbClr val="FF0000"/>
                </a:solidFill>
              </a:rPr>
              <a:t>possibili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sono indicate </a:t>
            </a:r>
            <a:r>
              <a:rPr lang="it-IT" dirty="0">
                <a:solidFill>
                  <a:srgbClr val="FFC000"/>
                </a:solidFill>
              </a:rPr>
              <a:t>in nota integrativa </a:t>
            </a:r>
            <a:r>
              <a:rPr lang="it-IT" dirty="0"/>
              <a:t>le seguenti </a:t>
            </a:r>
            <a:r>
              <a:rPr lang="it-IT" dirty="0" smtClean="0"/>
              <a:t>informazioni</a:t>
            </a:r>
            <a:r>
              <a:rPr lang="it-IT" dirty="0"/>
              <a:t>: </a:t>
            </a:r>
          </a:p>
          <a:p>
            <a:pPr marL="0" indent="0">
              <a:buNone/>
            </a:pPr>
            <a:r>
              <a:rPr lang="it-IT" dirty="0" smtClean="0"/>
              <a:t>–la </a:t>
            </a:r>
            <a:r>
              <a:rPr lang="it-IT" dirty="0"/>
              <a:t>situazione d'incertezza, </a:t>
            </a:r>
            <a:r>
              <a:rPr lang="it-IT" dirty="0" smtClean="0"/>
              <a:t>se rilevante, che procurerebbe    la </a:t>
            </a:r>
            <a:r>
              <a:rPr lang="it-IT" dirty="0"/>
              <a:t>perdita;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–l'importo </a:t>
            </a:r>
            <a:r>
              <a:rPr lang="it-IT" dirty="0"/>
              <a:t>stimato o l'indicazione che lo stesso non può essere determinato; </a:t>
            </a:r>
          </a:p>
          <a:p>
            <a:pPr marL="0" indent="0">
              <a:buNone/>
            </a:pPr>
            <a:r>
              <a:rPr lang="it-IT" dirty="0" smtClean="0"/>
              <a:t>–altri </a:t>
            </a:r>
            <a:r>
              <a:rPr lang="it-IT" dirty="0"/>
              <a:t>possibili effetti se non evidenti; </a:t>
            </a:r>
          </a:p>
          <a:p>
            <a:pPr marL="0" indent="0">
              <a:buNone/>
            </a:pPr>
            <a:r>
              <a:rPr lang="it-IT" dirty="0" smtClean="0"/>
              <a:t>–l'indicazione </a:t>
            </a:r>
            <a:r>
              <a:rPr lang="it-IT" dirty="0"/>
              <a:t>del parere della direzione della </a:t>
            </a:r>
            <a:r>
              <a:rPr lang="it-IT" dirty="0" smtClean="0"/>
              <a:t>società </a:t>
            </a:r>
            <a:r>
              <a:rPr lang="it-IT" dirty="0"/>
              <a:t>e dei suoi consulenti legali ed altri esperti, </a:t>
            </a:r>
            <a:r>
              <a:rPr lang="it-IT" dirty="0" smtClean="0"/>
              <a:t>ove </a:t>
            </a:r>
            <a:r>
              <a:rPr lang="it-IT" dirty="0"/>
              <a:t>disponibili.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81616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394</Words>
  <Application>Microsoft Office PowerPoint</Application>
  <PresentationFormat>Presentazione su schermo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FONDI PER RISCHI ED ONERI  (OIC 31)</vt:lpstr>
      <vt:lpstr>FONDI PER RISCHI ED ONERI  (OIC 31)</vt:lpstr>
      <vt:lpstr>FONDI PER RISCHI ED ONERI  (OIC 31)</vt:lpstr>
      <vt:lpstr>FONDI PER RISCHI ED ONERI  (OIC 31)</vt:lpstr>
      <vt:lpstr>FONDI PER RISCHI ED ONERI  (OIC 31)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FONDI PER RISCHI ED ONERI  (OIC 31)</dc:title>
  <dc:creator>Livio</dc:creator>
  <cp:lastModifiedBy>Livio</cp:lastModifiedBy>
  <cp:revision>5</cp:revision>
  <dcterms:created xsi:type="dcterms:W3CDTF">2017-05-08T15:18:00Z</dcterms:created>
  <dcterms:modified xsi:type="dcterms:W3CDTF">2017-05-08T17:08:55Z</dcterms:modified>
</cp:coreProperties>
</file>