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6993-7DE6-4AE4-8F75-636629548D8D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2BD25-1C6F-44AD-8A36-39BCE0D772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3760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6993-7DE6-4AE4-8F75-636629548D8D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2BD25-1C6F-44AD-8A36-39BCE0D772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4660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6993-7DE6-4AE4-8F75-636629548D8D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2BD25-1C6F-44AD-8A36-39BCE0D772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6097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6993-7DE6-4AE4-8F75-636629548D8D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2BD25-1C6F-44AD-8A36-39BCE0D772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1547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6993-7DE6-4AE4-8F75-636629548D8D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2BD25-1C6F-44AD-8A36-39BCE0D772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0511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6993-7DE6-4AE4-8F75-636629548D8D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2BD25-1C6F-44AD-8A36-39BCE0D772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3762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6993-7DE6-4AE4-8F75-636629548D8D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2BD25-1C6F-44AD-8A36-39BCE0D772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9324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6993-7DE6-4AE4-8F75-636629548D8D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2BD25-1C6F-44AD-8A36-39BCE0D772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2238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6993-7DE6-4AE4-8F75-636629548D8D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2BD25-1C6F-44AD-8A36-39BCE0D772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1017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6993-7DE6-4AE4-8F75-636629548D8D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2BD25-1C6F-44AD-8A36-39BCE0D772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7302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6993-7DE6-4AE4-8F75-636629548D8D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2BD25-1C6F-44AD-8A36-39BCE0D772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5948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96993-7DE6-4AE4-8F75-636629548D8D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2BD25-1C6F-44AD-8A36-39BCE0D772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22099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1224135"/>
          </a:xfrm>
        </p:spPr>
        <p:txBody>
          <a:bodyPr>
            <a:normAutofit/>
          </a:bodyPr>
          <a:lstStyle/>
          <a:p>
            <a:r>
              <a:rPr lang="it-IT" sz="2800" dirty="0" smtClean="0"/>
              <a:t>VALORI MISURATI IN VALUTA ESTERA</a:t>
            </a: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11560" y="1772816"/>
            <a:ext cx="7992888" cy="3865984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it-IT" sz="11200" dirty="0" smtClean="0"/>
              <a:t>Art. 2425-bis «i ricavi e i proventi, i costi e gli oneri relativi ad operazioni in valuta devono essere determinati al cambio corrente alla data nella quale la relativa operazione è compiuta»</a:t>
            </a:r>
          </a:p>
          <a:p>
            <a:pPr algn="just"/>
            <a:endParaRPr lang="it-IT" sz="11200" dirty="0" smtClean="0"/>
          </a:p>
          <a:p>
            <a:pPr algn="just"/>
            <a:r>
              <a:rPr lang="it-IT" sz="11200" dirty="0" smtClean="0"/>
              <a:t>Art. 2426, n. 8-bis «le attività e le passività monetarie in valuta, sono iscritte al cambio a pronti alla data di chiusura dell’esercizio; i conseguenti utili o perdite su cambi devono essere imputati al conto economico e l’eventuale utile netto è accantonato in apposita riserva non distribuibile fino al realizzo. Le attività e passività in valuta non monetarie devono essere iscritte al cambio vigente al momento del loro acquisto»</a:t>
            </a:r>
          </a:p>
          <a:p>
            <a:pPr algn="just"/>
            <a:r>
              <a:rPr lang="it-IT" sz="11200" dirty="0" smtClean="0"/>
              <a:t> </a:t>
            </a:r>
            <a:endParaRPr lang="it-IT" sz="112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1983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VALORI MISURATI IN VALUTA ESTERA</a:t>
            </a:r>
            <a:br>
              <a:rPr lang="it-IT" sz="2800" dirty="0" smtClean="0"/>
            </a:br>
            <a:r>
              <a:rPr lang="it-IT" sz="2800" dirty="0" smtClean="0"/>
              <a:t>CASI PARTICOLARI – OIC  26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it-IT" b="1" dirty="0" smtClean="0">
                <a:solidFill>
                  <a:srgbClr val="FF0000"/>
                </a:solidFill>
              </a:rPr>
              <a:t>Partecipazioni </a:t>
            </a:r>
            <a:r>
              <a:rPr lang="it-IT" b="1" dirty="0">
                <a:solidFill>
                  <a:srgbClr val="FF0000"/>
                </a:solidFill>
              </a:rPr>
              <a:t>valutate con il metodo del </a:t>
            </a:r>
            <a:r>
              <a:rPr lang="it-IT" b="1" dirty="0" smtClean="0">
                <a:solidFill>
                  <a:srgbClr val="FF0000"/>
                </a:solidFill>
              </a:rPr>
              <a:t>patrimonio </a:t>
            </a:r>
            <a:r>
              <a:rPr lang="it-IT" b="1" dirty="0">
                <a:solidFill>
                  <a:srgbClr val="FF0000"/>
                </a:solidFill>
              </a:rPr>
              <a:t>netto i cui bilanci sono espressi in valuta </a:t>
            </a:r>
            <a:r>
              <a:rPr lang="it-IT" b="1" dirty="0" smtClean="0">
                <a:solidFill>
                  <a:srgbClr val="FF0000"/>
                </a:solidFill>
              </a:rPr>
              <a:t>estera </a:t>
            </a:r>
            <a:endParaRPr lang="it-IT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 </a:t>
            </a:r>
            <a:r>
              <a:rPr lang="it-IT" dirty="0"/>
              <a:t>occorre innanzi tutto procedere alla </a:t>
            </a:r>
            <a:r>
              <a:rPr lang="it-IT" dirty="0" smtClean="0"/>
              <a:t>traduzione </a:t>
            </a:r>
            <a:r>
              <a:rPr lang="it-IT" dirty="0"/>
              <a:t>degli stessi in euro secondo quanto previsto dal principio OIC 17 “Bilancio </a:t>
            </a:r>
            <a:r>
              <a:rPr lang="it-IT" dirty="0" smtClean="0"/>
              <a:t>consolidato </a:t>
            </a:r>
            <a:r>
              <a:rPr lang="it-IT" dirty="0"/>
              <a:t>e metodo del patrimonio netto”, e, </a:t>
            </a:r>
            <a:r>
              <a:rPr lang="it-IT" dirty="0" smtClean="0"/>
              <a:t>successivamente</a:t>
            </a:r>
            <a:r>
              <a:rPr lang="it-IT" dirty="0"/>
              <a:t>, procedere alla valutazione della </a:t>
            </a:r>
            <a:r>
              <a:rPr lang="it-IT" dirty="0" smtClean="0"/>
              <a:t>partecipazione </a:t>
            </a:r>
            <a:r>
              <a:rPr lang="it-IT" dirty="0"/>
              <a:t>secondo la specifica disciplina </a:t>
            </a:r>
            <a:r>
              <a:rPr lang="it-IT" dirty="0" smtClean="0"/>
              <a:t>contabile </a:t>
            </a:r>
            <a:r>
              <a:rPr lang="it-IT" dirty="0"/>
              <a:t>del metodo del patrimonio </a:t>
            </a:r>
            <a:r>
              <a:rPr lang="it-IT" dirty="0" smtClean="0"/>
              <a:t>netto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0428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smtClean="0"/>
              <a:t>VALORI MISURATI IN VALUTA ESTERA</a:t>
            </a:r>
            <a:br>
              <a:rPr lang="it-IT" sz="2800" smtClean="0"/>
            </a:br>
            <a:r>
              <a:rPr lang="it-IT" sz="2800" smtClean="0"/>
              <a:t>CASI PARTICOLARI – OIC  26</a:t>
            </a:r>
            <a:endParaRPr lang="it-IT" sz="280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 smtClean="0">
                <a:solidFill>
                  <a:srgbClr val="FF0000"/>
                </a:solidFill>
              </a:rPr>
              <a:t>LAVORI IN CORSO SU ORDINAZIONE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dirty="0" smtClean="0">
                <a:solidFill>
                  <a:srgbClr val="FFC000"/>
                </a:solidFill>
              </a:rPr>
              <a:t>criterio </a:t>
            </a:r>
            <a:r>
              <a:rPr lang="it-IT" dirty="0">
                <a:solidFill>
                  <a:srgbClr val="FFC000"/>
                </a:solidFill>
              </a:rPr>
              <a:t>della </a:t>
            </a:r>
            <a:r>
              <a:rPr lang="it-IT" dirty="0" smtClean="0">
                <a:solidFill>
                  <a:srgbClr val="FFC000"/>
                </a:solidFill>
              </a:rPr>
              <a:t>commessa </a:t>
            </a:r>
            <a:r>
              <a:rPr lang="it-IT" dirty="0">
                <a:solidFill>
                  <a:srgbClr val="FFC000"/>
                </a:solidFill>
              </a:rPr>
              <a:t>completata</a:t>
            </a:r>
            <a:r>
              <a:rPr lang="it-IT" dirty="0" smtClean="0"/>
              <a:t>,</a:t>
            </a:r>
          </a:p>
          <a:p>
            <a:pPr marL="0" indent="0">
              <a:buNone/>
            </a:pPr>
            <a:r>
              <a:rPr lang="it-IT" dirty="0" smtClean="0"/>
              <a:t> si </a:t>
            </a:r>
            <a:r>
              <a:rPr lang="it-IT" dirty="0"/>
              <a:t>tratta </a:t>
            </a:r>
            <a:r>
              <a:rPr lang="it-IT" dirty="0" smtClean="0"/>
              <a:t> </a:t>
            </a:r>
            <a:r>
              <a:rPr lang="it-IT" dirty="0"/>
              <a:t>di poste non monetarie e </a:t>
            </a:r>
            <a:r>
              <a:rPr lang="it-IT" dirty="0" smtClean="0"/>
              <a:t>come </a:t>
            </a:r>
            <a:r>
              <a:rPr lang="it-IT" dirty="0"/>
              <a:t>tali, quando riferite a costi sostenuti in </a:t>
            </a:r>
            <a:r>
              <a:rPr lang="it-IT" dirty="0" smtClean="0"/>
              <a:t>valuta</a:t>
            </a:r>
            <a:r>
              <a:rPr lang="it-IT" dirty="0"/>
              <a:t>, sono iscritte al loro cambio storico.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03240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VALORI MISURATI IN VALUTA ESTERA</a:t>
            </a:r>
            <a:br>
              <a:rPr lang="it-IT" sz="2800" dirty="0" smtClean="0"/>
            </a:br>
            <a:r>
              <a:rPr lang="it-IT" sz="2800" dirty="0" smtClean="0"/>
              <a:t>CASI PARTICOLARI – OIC  26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>
                <a:solidFill>
                  <a:srgbClr val="FFC000"/>
                </a:solidFill>
              </a:rPr>
              <a:t> </a:t>
            </a:r>
          </a:p>
          <a:p>
            <a:pPr marL="0" indent="0">
              <a:buNone/>
            </a:pPr>
            <a:endParaRPr lang="it-IT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it-IT" dirty="0" smtClean="0">
                <a:solidFill>
                  <a:srgbClr val="FFC000"/>
                </a:solidFill>
              </a:rPr>
              <a:t>criterio </a:t>
            </a:r>
            <a:r>
              <a:rPr lang="it-IT" dirty="0">
                <a:solidFill>
                  <a:srgbClr val="FFC000"/>
                </a:solidFill>
              </a:rPr>
              <a:t>della percentuale di </a:t>
            </a:r>
            <a:r>
              <a:rPr lang="it-IT" dirty="0" smtClean="0">
                <a:solidFill>
                  <a:srgbClr val="FFC000"/>
                </a:solidFill>
              </a:rPr>
              <a:t>completamento</a:t>
            </a:r>
          </a:p>
          <a:p>
            <a:r>
              <a:rPr lang="it-IT" dirty="0"/>
              <a:t>lavori in corso iscritti </a:t>
            </a:r>
            <a:r>
              <a:rPr lang="it-IT" dirty="0" smtClean="0"/>
              <a:t>nell’attivo </a:t>
            </a:r>
            <a:r>
              <a:rPr lang="it-IT" dirty="0"/>
              <a:t>sono convertiti al cambio a pronti alla data </a:t>
            </a:r>
            <a:r>
              <a:rPr lang="it-IT" dirty="0" smtClean="0"/>
              <a:t>di </a:t>
            </a:r>
            <a:r>
              <a:rPr lang="it-IT" dirty="0"/>
              <a:t>chiusura dell’esercizio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05759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VALORI MISURATI IN VALUTA ESTERA</a:t>
            </a:r>
            <a:br>
              <a:rPr lang="it-IT" sz="2800" dirty="0" smtClean="0"/>
            </a:br>
            <a:r>
              <a:rPr lang="it-IT" sz="2800" dirty="0" smtClean="0"/>
              <a:t>CASI PARTICOLARI – OIC  26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dirty="0" smtClean="0"/>
              <a:t>PROCEDURA DI CONVERSIONE</a:t>
            </a:r>
          </a:p>
          <a:p>
            <a:r>
              <a:rPr lang="it-IT" dirty="0" smtClean="0"/>
              <a:t>determinazione </a:t>
            </a:r>
            <a:r>
              <a:rPr lang="it-IT" dirty="0"/>
              <a:t>del valore dei lavori eseguiti </a:t>
            </a:r>
            <a:r>
              <a:rPr lang="it-IT" dirty="0" smtClean="0"/>
              <a:t>nella </a:t>
            </a:r>
            <a:r>
              <a:rPr lang="it-IT" dirty="0"/>
              <a:t>moneta contrattuale in funzione della </a:t>
            </a:r>
            <a:r>
              <a:rPr lang="it-IT" dirty="0" smtClean="0"/>
              <a:t>percentuale </a:t>
            </a:r>
            <a:r>
              <a:rPr lang="it-IT" dirty="0"/>
              <a:t>di completamento, </a:t>
            </a:r>
            <a:endParaRPr lang="it-IT" dirty="0" smtClean="0"/>
          </a:p>
          <a:p>
            <a:r>
              <a:rPr lang="it-IT" dirty="0"/>
              <a:t>detrazione dal valore delle opere eseguite </a:t>
            </a:r>
            <a:r>
              <a:rPr lang="it-IT" dirty="0" smtClean="0"/>
              <a:t> </a:t>
            </a:r>
            <a:r>
              <a:rPr lang="it-IT" dirty="0"/>
              <a:t>degli importi, </a:t>
            </a:r>
            <a:r>
              <a:rPr lang="it-IT" dirty="0" smtClean="0"/>
              <a:t>espressi </a:t>
            </a:r>
            <a:r>
              <a:rPr lang="it-IT" dirty="0"/>
              <a:t>nella stessa moneta, già contabilizzati </a:t>
            </a:r>
            <a:r>
              <a:rPr lang="it-IT" dirty="0" smtClean="0"/>
              <a:t>a </a:t>
            </a:r>
            <a:r>
              <a:rPr lang="it-IT" dirty="0"/>
              <a:t>ricavo e </a:t>
            </a:r>
            <a:r>
              <a:rPr lang="it-IT" dirty="0" smtClean="0"/>
              <a:t>fatturati</a:t>
            </a:r>
          </a:p>
          <a:p>
            <a:r>
              <a:rPr lang="it-IT" dirty="0"/>
              <a:t>conversione della parte di </a:t>
            </a:r>
            <a:r>
              <a:rPr lang="it-IT" dirty="0" smtClean="0"/>
              <a:t>tale valore</a:t>
            </a:r>
            <a:r>
              <a:rPr lang="it-IT" dirty="0"/>
              <a:t>, a fronte del quale vi siano anticipi e acconti iscritti </a:t>
            </a:r>
            <a:r>
              <a:rPr lang="it-IT" dirty="0" smtClean="0"/>
              <a:t>nel passivo</a:t>
            </a:r>
            <a:r>
              <a:rPr lang="it-IT" dirty="0"/>
              <a:t>, al cambio in cui gli stessi sono stati contabilizzati; </a:t>
            </a:r>
            <a:endParaRPr lang="it-IT" dirty="0" smtClean="0"/>
          </a:p>
          <a:p>
            <a:r>
              <a:rPr lang="it-IT" dirty="0"/>
              <a:t>conversione al cambio a pronti alla data di </a:t>
            </a:r>
            <a:r>
              <a:rPr lang="it-IT" dirty="0" smtClean="0"/>
              <a:t>bilancio </a:t>
            </a:r>
            <a:r>
              <a:rPr lang="it-IT" dirty="0"/>
              <a:t>della parte residua </a:t>
            </a:r>
            <a:r>
              <a:rPr lang="it-IT" dirty="0" smtClean="0"/>
              <a:t>del </a:t>
            </a:r>
            <a:r>
              <a:rPr lang="it-IT" dirty="0"/>
              <a:t>valore delle opere </a:t>
            </a:r>
            <a:r>
              <a:rPr lang="it-IT" dirty="0" smtClean="0"/>
              <a:t>eseguite</a:t>
            </a:r>
            <a:r>
              <a:rPr lang="it-IT" dirty="0"/>
              <a:t>. 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887383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346</Words>
  <Application>Microsoft Office PowerPoint</Application>
  <PresentationFormat>Presentazione su schermo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VALORI MISURATI IN VALUTA ESTERA</vt:lpstr>
      <vt:lpstr>VALORI MISURATI IN VALUTA ESTERA CASI PARTICOLARI – OIC  26</vt:lpstr>
      <vt:lpstr>VALORI MISURATI IN VALUTA ESTERA CASI PARTICOLARI – OIC  26</vt:lpstr>
      <vt:lpstr>VALORI MISURATI IN VALUTA ESTERA CASI PARTICOLARI – OIC  26</vt:lpstr>
      <vt:lpstr>VALORI MISURATI IN VALUTA ESTERA CASI PARTICOLARI – OIC  26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Livio</dc:creator>
  <cp:lastModifiedBy>Livio</cp:lastModifiedBy>
  <cp:revision>5</cp:revision>
  <dcterms:created xsi:type="dcterms:W3CDTF">2017-05-08T17:21:09Z</dcterms:created>
  <dcterms:modified xsi:type="dcterms:W3CDTF">2019-05-13T08:18:12Z</dcterms:modified>
</cp:coreProperties>
</file>