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0426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1836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953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345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7997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4548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317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424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0194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966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033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3F523-73DD-46B0-9F17-2D496D21017D}" type="datetimeFigureOut">
              <a:rPr lang="it-IT" smtClean="0"/>
              <a:t>13/05/2019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DF18CC-D351-46A5-9CA3-3D0F8F2D37A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4818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920880" cy="122413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CAMBIAMENTI DI PRINCIPI CONTABILI</a:t>
            </a:r>
            <a:br>
              <a:rPr lang="it-IT" sz="2800" dirty="0" smtClean="0"/>
            </a:br>
            <a:r>
              <a:rPr lang="it-IT" sz="2800" dirty="0" smtClean="0"/>
              <a:t>OIC 26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848872" cy="48245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it-IT" sz="2400" dirty="0">
                <a:solidFill>
                  <a:schemeClr val="tx1"/>
                </a:solidFill>
              </a:rPr>
              <a:t>I cambiamenti obbligatori di principi contabili </a:t>
            </a:r>
            <a:r>
              <a:rPr lang="it-IT" sz="2400" dirty="0" smtClean="0">
                <a:solidFill>
                  <a:schemeClr val="tx1"/>
                </a:solidFill>
              </a:rPr>
              <a:t>sono contabilizzati </a:t>
            </a:r>
            <a:r>
              <a:rPr lang="it-IT" sz="2400" dirty="0">
                <a:solidFill>
                  <a:schemeClr val="tx1"/>
                </a:solidFill>
              </a:rPr>
              <a:t>in base a quanto previsto dalle </a:t>
            </a:r>
            <a:r>
              <a:rPr lang="it-IT" sz="2400" dirty="0" smtClean="0">
                <a:solidFill>
                  <a:schemeClr val="tx1"/>
                </a:solidFill>
              </a:rPr>
              <a:t>specifiche </a:t>
            </a:r>
            <a:r>
              <a:rPr lang="it-IT" sz="2400" dirty="0">
                <a:solidFill>
                  <a:schemeClr val="tx1"/>
                </a:solidFill>
              </a:rPr>
              <a:t>disposizioni transitorie contenute </a:t>
            </a:r>
            <a:r>
              <a:rPr lang="it-IT" sz="2400" dirty="0" smtClean="0">
                <a:solidFill>
                  <a:schemeClr val="tx1"/>
                </a:solidFill>
              </a:rPr>
              <a:t>nella legge </a:t>
            </a:r>
            <a:r>
              <a:rPr lang="it-IT" sz="2400" dirty="0">
                <a:solidFill>
                  <a:schemeClr val="tx1"/>
                </a:solidFill>
              </a:rPr>
              <a:t>o nei nuovi principi contabili.</a:t>
            </a:r>
          </a:p>
          <a:p>
            <a:pPr algn="just"/>
            <a:r>
              <a:rPr lang="it-IT" sz="2400" dirty="0">
                <a:solidFill>
                  <a:schemeClr val="tx1"/>
                </a:solidFill>
              </a:rPr>
              <a:t>Gli effetti dei cambiamenti di principi contabili </a:t>
            </a:r>
            <a:r>
              <a:rPr lang="it-IT" sz="2400" dirty="0" smtClean="0">
                <a:solidFill>
                  <a:schemeClr val="tx1"/>
                </a:solidFill>
              </a:rPr>
              <a:t>sono </a:t>
            </a:r>
            <a:r>
              <a:rPr lang="it-IT" sz="2400" u="sng" dirty="0">
                <a:solidFill>
                  <a:schemeClr val="tx1"/>
                </a:solidFill>
              </a:rPr>
              <a:t>determinati retroattivamente</a:t>
            </a:r>
            <a:r>
              <a:rPr lang="it-IT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it-IT" sz="2400" dirty="0" smtClean="0">
                <a:solidFill>
                  <a:schemeClr val="tx1"/>
                </a:solidFill>
              </a:rPr>
              <a:t> </a:t>
            </a:r>
            <a:r>
              <a:rPr lang="it-IT" sz="2400" dirty="0">
                <a:solidFill>
                  <a:schemeClr val="tx1"/>
                </a:solidFill>
              </a:rPr>
              <a:t>Ciò comporta </a:t>
            </a:r>
            <a:r>
              <a:rPr lang="it-IT" sz="2400" dirty="0" smtClean="0">
                <a:solidFill>
                  <a:schemeClr val="tx1"/>
                </a:solidFill>
              </a:rPr>
              <a:t>che </a:t>
            </a:r>
            <a:r>
              <a:rPr lang="it-IT" sz="2400" dirty="0">
                <a:solidFill>
                  <a:schemeClr val="tx1"/>
                </a:solidFill>
              </a:rPr>
              <a:t>il cambiamento di un principio contabile è </a:t>
            </a:r>
            <a:r>
              <a:rPr lang="it-IT" sz="2400" dirty="0" smtClean="0">
                <a:solidFill>
                  <a:schemeClr val="tx1"/>
                </a:solidFill>
              </a:rPr>
              <a:t>rilevato </a:t>
            </a:r>
            <a:r>
              <a:rPr lang="it-IT" sz="2400" dirty="0">
                <a:solidFill>
                  <a:schemeClr val="tx1"/>
                </a:solidFill>
              </a:rPr>
              <a:t>nell’esercizio in cui viene adottato il </a:t>
            </a:r>
            <a:r>
              <a:rPr lang="it-IT" sz="2400" dirty="0" smtClean="0">
                <a:solidFill>
                  <a:schemeClr val="tx1"/>
                </a:solidFill>
              </a:rPr>
              <a:t>nuovo </a:t>
            </a:r>
            <a:r>
              <a:rPr lang="it-IT" sz="2400" dirty="0">
                <a:solidFill>
                  <a:schemeClr val="tx1"/>
                </a:solidFill>
              </a:rPr>
              <a:t>principio contabile e i relativi effetti </a:t>
            </a:r>
            <a:r>
              <a:rPr lang="it-IT" sz="2400" dirty="0" smtClean="0">
                <a:solidFill>
                  <a:schemeClr val="tx1"/>
                </a:solidFill>
              </a:rPr>
              <a:t>sono contabilizzati </a:t>
            </a:r>
            <a:r>
              <a:rPr lang="it-IT" sz="2400" dirty="0">
                <a:solidFill>
                  <a:schemeClr val="tx1"/>
                </a:solidFill>
              </a:rPr>
              <a:t>sul saldo d’apertura del </a:t>
            </a:r>
            <a:r>
              <a:rPr lang="it-IT" sz="2400" dirty="0" smtClean="0">
                <a:solidFill>
                  <a:schemeClr val="tx1"/>
                </a:solidFill>
              </a:rPr>
              <a:t>patrimonio netto </a:t>
            </a:r>
            <a:r>
              <a:rPr lang="it-IT" sz="2400" dirty="0">
                <a:solidFill>
                  <a:schemeClr val="tx1"/>
                </a:solidFill>
              </a:rPr>
              <a:t>dell’esercizio in corso. Solitamente la </a:t>
            </a:r>
            <a:r>
              <a:rPr lang="it-IT" sz="2400" u="sng" dirty="0" smtClean="0">
                <a:solidFill>
                  <a:schemeClr val="tx1"/>
                </a:solidFill>
              </a:rPr>
              <a:t>rettifica </a:t>
            </a:r>
            <a:r>
              <a:rPr lang="it-IT" sz="2400" u="sng" dirty="0">
                <a:solidFill>
                  <a:schemeClr val="tx1"/>
                </a:solidFill>
              </a:rPr>
              <a:t>viene rilevata negli utili portati a nuovo.</a:t>
            </a:r>
            <a:r>
              <a:rPr lang="it-IT" sz="2400" dirty="0">
                <a:solidFill>
                  <a:schemeClr val="tx1"/>
                </a:solidFill>
              </a:rPr>
              <a:t> </a:t>
            </a:r>
            <a:r>
              <a:rPr lang="it-IT" sz="2400" dirty="0" smtClean="0">
                <a:solidFill>
                  <a:schemeClr val="tx1"/>
                </a:solidFill>
              </a:rPr>
              <a:t>Tuttavia</a:t>
            </a:r>
            <a:r>
              <a:rPr lang="it-IT" sz="2400" dirty="0">
                <a:solidFill>
                  <a:schemeClr val="tx1"/>
                </a:solidFill>
              </a:rPr>
              <a:t>, la rettifica può essere apportata a </a:t>
            </a:r>
            <a:r>
              <a:rPr lang="it-IT" sz="2400" dirty="0" smtClean="0">
                <a:solidFill>
                  <a:schemeClr val="tx1"/>
                </a:solidFill>
              </a:rPr>
              <a:t>un’altra </a:t>
            </a:r>
            <a:r>
              <a:rPr lang="it-IT" sz="2400" dirty="0">
                <a:solidFill>
                  <a:schemeClr val="tx1"/>
                </a:solidFill>
              </a:rPr>
              <a:t>componente del patrimonio netto se più </a:t>
            </a:r>
            <a:r>
              <a:rPr lang="it-IT" sz="2400" dirty="0" smtClean="0">
                <a:solidFill>
                  <a:schemeClr val="tx1"/>
                </a:solidFill>
              </a:rPr>
              <a:t>appropriato</a:t>
            </a:r>
            <a:endParaRPr lang="it-IT" sz="2400" dirty="0">
              <a:solidFill>
                <a:schemeClr val="tx1"/>
              </a:solidFill>
            </a:endParaRPr>
          </a:p>
          <a:p>
            <a:pPr algn="just"/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901534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CAMBIAMENTI DI STIME CONTABILI</a:t>
            </a:r>
            <a:br>
              <a:rPr lang="it-IT" sz="2800" dirty="0" smtClean="0"/>
            </a:br>
            <a:r>
              <a:rPr lang="it-IT" sz="2800" dirty="0" smtClean="0"/>
              <a:t>OIC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Le stime possono riguardare le caratteristiche di </a:t>
            </a:r>
            <a:r>
              <a:rPr lang="it-IT" sz="2400" dirty="0" smtClean="0"/>
              <a:t>elementi presenti </a:t>
            </a:r>
            <a:r>
              <a:rPr lang="it-IT" sz="2400" dirty="0"/>
              <a:t>alla data di bilancio, oppure </a:t>
            </a:r>
            <a:r>
              <a:rPr lang="it-IT" sz="2400" dirty="0" smtClean="0"/>
              <a:t>l’evolversi </a:t>
            </a:r>
            <a:r>
              <a:rPr lang="it-IT" sz="2400" dirty="0"/>
              <a:t>di eventi futuri che potrebbero </a:t>
            </a:r>
            <a:r>
              <a:rPr lang="it-IT" sz="2400" dirty="0" smtClean="0"/>
              <a:t>influenzare </a:t>
            </a:r>
            <a:r>
              <a:rPr lang="it-IT" sz="2400" dirty="0"/>
              <a:t>il valore da assegnare ad una determinata </a:t>
            </a:r>
            <a:r>
              <a:rPr lang="it-IT" sz="2400" dirty="0" smtClean="0"/>
              <a:t>voce </a:t>
            </a:r>
            <a:r>
              <a:rPr lang="it-IT" sz="2400" dirty="0"/>
              <a:t>di bilancio</a:t>
            </a:r>
            <a:r>
              <a:rPr lang="it-IT" sz="2400" dirty="0" smtClean="0"/>
              <a:t>.</a:t>
            </a:r>
          </a:p>
          <a:p>
            <a:pPr marL="0" indent="0" algn="just">
              <a:buNone/>
            </a:pPr>
            <a:r>
              <a:rPr lang="it-IT" sz="2400" dirty="0"/>
              <a:t>I cambiamenti di stima sono una conseguenza delle </a:t>
            </a:r>
            <a:r>
              <a:rPr lang="it-IT" sz="2400" dirty="0" smtClean="0"/>
              <a:t>ulteriori </a:t>
            </a:r>
            <a:r>
              <a:rPr lang="it-IT" sz="2400" dirty="0"/>
              <a:t>informazioni che il trascorrere del </a:t>
            </a:r>
            <a:r>
              <a:rPr lang="it-IT" sz="2400" dirty="0" smtClean="0"/>
              <a:t>tempo </a:t>
            </a:r>
            <a:r>
              <a:rPr lang="it-IT" sz="2400" dirty="0"/>
              <a:t>consente di acquisire in merito a </a:t>
            </a:r>
            <a:r>
              <a:rPr lang="it-IT" sz="2400" dirty="0" smtClean="0"/>
              <a:t>presupposti o </a:t>
            </a:r>
            <a:r>
              <a:rPr lang="it-IT" sz="2400" dirty="0"/>
              <a:t>fatti sui quali era fondata la stima </a:t>
            </a:r>
            <a:r>
              <a:rPr lang="it-IT" sz="2400" dirty="0" smtClean="0"/>
              <a:t>originaria</a:t>
            </a:r>
            <a:r>
              <a:rPr lang="it-IT" sz="2400" dirty="0"/>
              <a:t>.</a:t>
            </a:r>
          </a:p>
          <a:p>
            <a:pPr marL="0" indent="0">
              <a:buNone/>
            </a:pPr>
            <a:r>
              <a:rPr lang="it-IT" sz="2400" u="sng" dirty="0"/>
              <a:t>I cambiamenti di stima sono rilevati nel bilancio </a:t>
            </a:r>
            <a:r>
              <a:rPr lang="it-IT" sz="2400" u="sng" dirty="0" smtClean="0"/>
              <a:t>dell’esercizio </a:t>
            </a:r>
            <a:r>
              <a:rPr lang="it-IT" sz="2400" u="sng" dirty="0"/>
              <a:t>in cui si verifica il cambiamento. </a:t>
            </a:r>
          </a:p>
          <a:p>
            <a:pPr marL="0" indent="0">
              <a:buNone/>
            </a:pPr>
            <a:r>
              <a:rPr lang="it-IT" sz="2400" u="sng" dirty="0" smtClean="0"/>
              <a:t>Gli </a:t>
            </a:r>
            <a:r>
              <a:rPr lang="it-IT" sz="2400" u="sng" dirty="0"/>
              <a:t>effetti del cambiamento di stima sono </a:t>
            </a:r>
            <a:r>
              <a:rPr lang="it-IT" sz="2400" u="sng" dirty="0" smtClean="0"/>
              <a:t>classificati </a:t>
            </a:r>
            <a:r>
              <a:rPr lang="it-IT" sz="2400" u="sng" dirty="0"/>
              <a:t>nella voce di conto economico prevista </a:t>
            </a:r>
            <a:r>
              <a:rPr lang="it-IT" sz="2400" u="sng" dirty="0" smtClean="0"/>
              <a:t>dall’OIC </a:t>
            </a:r>
            <a:r>
              <a:rPr lang="it-IT" sz="2400" u="sng" dirty="0"/>
              <a:t>12 o da altri principi contabili. </a:t>
            </a:r>
          </a:p>
          <a:p>
            <a:pPr marL="0" indent="0">
              <a:buNone/>
            </a:pPr>
            <a:endParaRPr lang="it-IT" sz="2400" u="sng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27752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400" dirty="0" smtClean="0"/>
              <a:t>CORREZIONI DI ERRORI – OIC 26</a:t>
            </a:r>
            <a:endParaRPr lang="it-IT" sz="2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Un errore consiste nell’impropria o mancata </a:t>
            </a:r>
            <a:r>
              <a:rPr lang="it-IT" sz="2400" dirty="0" smtClean="0"/>
              <a:t>applicazione </a:t>
            </a:r>
            <a:r>
              <a:rPr lang="it-IT" sz="2400" dirty="0"/>
              <a:t>di un principio contabile se, al </a:t>
            </a:r>
            <a:r>
              <a:rPr lang="it-IT" sz="2400" dirty="0" smtClean="0"/>
              <a:t>momento </a:t>
            </a:r>
            <a:r>
              <a:rPr lang="it-IT" sz="2400" dirty="0"/>
              <a:t>in cui viene commesso, le informazioni ed </a:t>
            </a:r>
            <a:r>
              <a:rPr lang="it-IT" sz="2400" dirty="0" smtClean="0"/>
              <a:t>i dati </a:t>
            </a:r>
            <a:r>
              <a:rPr lang="it-IT" sz="2400" dirty="0"/>
              <a:t>necessari per la sua corretta </a:t>
            </a:r>
            <a:r>
              <a:rPr lang="it-IT" sz="2400" dirty="0" smtClean="0"/>
              <a:t>applicazione </a:t>
            </a:r>
            <a:r>
              <a:rPr lang="it-IT" sz="2400" dirty="0"/>
              <a:t>sono disponibili. </a:t>
            </a:r>
          </a:p>
          <a:p>
            <a:pPr marL="0" indent="0" algn="just">
              <a:buNone/>
            </a:pPr>
            <a:r>
              <a:rPr lang="it-IT" sz="2400" dirty="0"/>
              <a:t>Una correzione di errore deve essere rilevata in </a:t>
            </a:r>
            <a:r>
              <a:rPr lang="it-IT" sz="2400" dirty="0" smtClean="0"/>
              <a:t>bilancio </a:t>
            </a:r>
            <a:r>
              <a:rPr lang="it-IT" sz="2400" dirty="0"/>
              <a:t>nel momento in cui si individua l’errore e </a:t>
            </a:r>
            <a:r>
              <a:rPr lang="it-IT" sz="2400" dirty="0" smtClean="0"/>
              <a:t>nel </a:t>
            </a:r>
            <a:r>
              <a:rPr lang="it-IT" sz="2400" dirty="0"/>
              <a:t>contempo sono disponibili le informazioni ed i </a:t>
            </a:r>
            <a:r>
              <a:rPr lang="it-IT" sz="2400" dirty="0" smtClean="0"/>
              <a:t>dati </a:t>
            </a:r>
            <a:r>
              <a:rPr lang="it-IT" sz="2400" dirty="0"/>
              <a:t>per il suo corretto trattamento. </a:t>
            </a:r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12105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3200" dirty="0" smtClean="0"/>
              <a:t>CORREZIONI DI ERRORI – OIC 26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dirty="0"/>
              <a:t>La correzione di errori rilevanti commessi in </a:t>
            </a:r>
            <a:r>
              <a:rPr lang="it-IT" dirty="0" smtClean="0"/>
              <a:t>esercizi </a:t>
            </a:r>
            <a:r>
              <a:rPr lang="it-IT" dirty="0"/>
              <a:t>precedenti è contabilizzata sul saldo </a:t>
            </a:r>
            <a:r>
              <a:rPr lang="it-IT" dirty="0" smtClean="0"/>
              <a:t>d’apertura </a:t>
            </a:r>
            <a:r>
              <a:rPr lang="it-IT" dirty="0"/>
              <a:t>del patrimonio netto dell’esercizio in </a:t>
            </a:r>
            <a:r>
              <a:rPr lang="it-IT" dirty="0" smtClean="0"/>
              <a:t>cui </a:t>
            </a:r>
            <a:r>
              <a:rPr lang="it-IT" dirty="0"/>
              <a:t>si individua l’errore. Solitamente la rettifica </a:t>
            </a:r>
            <a:r>
              <a:rPr lang="it-IT" dirty="0" smtClean="0"/>
              <a:t>viene </a:t>
            </a:r>
            <a:r>
              <a:rPr lang="it-IT" dirty="0"/>
              <a:t>rilevata negli utili portati a nuovo. </a:t>
            </a:r>
            <a:endParaRPr lang="it-IT" dirty="0" smtClean="0"/>
          </a:p>
          <a:p>
            <a:pPr marL="0" indent="0">
              <a:buNone/>
            </a:pPr>
            <a:r>
              <a:rPr lang="it-IT" dirty="0" smtClean="0"/>
              <a:t>Tuttavia</a:t>
            </a:r>
            <a:r>
              <a:rPr lang="it-IT" dirty="0"/>
              <a:t>, la rettifica può essere apportata a un’altra </a:t>
            </a:r>
            <a:r>
              <a:rPr lang="it-IT" dirty="0" smtClean="0"/>
              <a:t>componente </a:t>
            </a:r>
            <a:r>
              <a:rPr lang="it-IT" dirty="0"/>
              <a:t>del patrimonio netto se più appropriato.</a:t>
            </a:r>
          </a:p>
          <a:p>
            <a:pPr marL="0" indent="0">
              <a:buNone/>
            </a:pPr>
            <a:r>
              <a:rPr lang="it-IT" dirty="0"/>
              <a:t>La correzione di errori non rilevanti </a:t>
            </a:r>
            <a:r>
              <a:rPr lang="it-IT" dirty="0" smtClean="0"/>
              <a:t>commessi </a:t>
            </a:r>
            <a:r>
              <a:rPr lang="it-IT" dirty="0"/>
              <a:t>in esercizi precedenti è contabilizzata </a:t>
            </a:r>
            <a:r>
              <a:rPr lang="it-IT" dirty="0" smtClean="0"/>
              <a:t>nel </a:t>
            </a:r>
            <a:r>
              <a:rPr lang="it-IT" dirty="0"/>
              <a:t>conto economico dell’esercizio in cui si </a:t>
            </a:r>
            <a:r>
              <a:rPr lang="it-IT" dirty="0" smtClean="0"/>
              <a:t>individua </a:t>
            </a:r>
            <a:r>
              <a:rPr lang="it-IT" dirty="0"/>
              <a:t>l’errore.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84345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FATTI INTERVENUTI DOPO LA CHIUSURA DELL’ESERCIZIO – OIC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514350" indent="-514350">
              <a:buAutoNum type="alphaLcParenR"/>
            </a:pPr>
            <a:r>
              <a:rPr lang="it-IT" sz="2800" dirty="0" smtClean="0"/>
              <a:t>fatti </a:t>
            </a:r>
            <a:r>
              <a:rPr lang="it-IT" sz="2800" dirty="0"/>
              <a:t>successivi che devono essere recepiti nei </a:t>
            </a:r>
            <a:r>
              <a:rPr lang="it-IT" sz="2800" dirty="0" smtClean="0"/>
              <a:t>valori </a:t>
            </a:r>
            <a:r>
              <a:rPr lang="it-IT" sz="2800" dirty="0"/>
              <a:t>di </a:t>
            </a:r>
            <a:r>
              <a:rPr lang="it-IT" sz="2800" dirty="0" smtClean="0"/>
              <a:t>bilancio:</a:t>
            </a:r>
          </a:p>
          <a:p>
            <a:pPr marL="0" indent="0">
              <a:buNone/>
            </a:pPr>
            <a:r>
              <a:rPr lang="it-IT" sz="2800" dirty="0"/>
              <a:t>fatti positivi e/o negativi che </a:t>
            </a:r>
            <a:r>
              <a:rPr lang="it-IT" sz="2800" dirty="0" smtClean="0"/>
              <a:t>evidenziano </a:t>
            </a:r>
            <a:r>
              <a:rPr lang="it-IT" sz="2800" dirty="0"/>
              <a:t>condizioni già esistenti alla data di </a:t>
            </a:r>
            <a:r>
              <a:rPr lang="it-IT" sz="2800" dirty="0" smtClean="0"/>
              <a:t>riferimento </a:t>
            </a:r>
            <a:r>
              <a:rPr lang="it-IT" sz="2800" dirty="0"/>
              <a:t>del bilancio, ma che si manifestano </a:t>
            </a:r>
            <a:r>
              <a:rPr lang="it-IT" sz="2800" dirty="0" smtClean="0"/>
              <a:t>solo </a:t>
            </a:r>
            <a:r>
              <a:rPr lang="it-IT" sz="2800" dirty="0"/>
              <a:t>dopo la chiusura dell’esercizio e che </a:t>
            </a:r>
            <a:r>
              <a:rPr lang="it-IT" sz="2800" dirty="0" smtClean="0"/>
              <a:t>richiedono </a:t>
            </a:r>
            <a:r>
              <a:rPr lang="it-IT" sz="2800" dirty="0"/>
              <a:t>modifiche ai valori delle attività e </a:t>
            </a:r>
            <a:r>
              <a:rPr lang="it-IT" sz="2800" dirty="0" smtClean="0"/>
              <a:t>passività </a:t>
            </a:r>
            <a:r>
              <a:rPr lang="it-IT" sz="2800" dirty="0"/>
              <a:t>in bilancio, in conformità al </a:t>
            </a:r>
            <a:r>
              <a:rPr lang="it-IT" sz="2800" u="sng" dirty="0"/>
              <a:t>postulato </a:t>
            </a:r>
            <a:r>
              <a:rPr lang="it-IT" sz="2800" u="sng" dirty="0" smtClean="0"/>
              <a:t>della </a:t>
            </a:r>
            <a:r>
              <a:rPr lang="it-IT" sz="2800" u="sng" dirty="0"/>
              <a:t>competenza</a:t>
            </a:r>
          </a:p>
          <a:p>
            <a:pPr marL="0" indent="0">
              <a:buNone/>
            </a:pPr>
            <a:endParaRPr lang="it-IT" sz="2800" u="sng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7042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FATTI INTERVENUTI DOPO LA CHIUSURA DELL’ESERCIZIO – OIC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b</a:t>
            </a:r>
            <a:r>
              <a:rPr lang="it-IT" dirty="0" smtClean="0"/>
              <a:t>) </a:t>
            </a:r>
            <a:r>
              <a:rPr lang="it-IT" i="1" dirty="0" smtClean="0"/>
              <a:t>fatti </a:t>
            </a:r>
            <a:r>
              <a:rPr lang="it-IT" i="1" dirty="0"/>
              <a:t>successivi che non devono essere recepiti </a:t>
            </a:r>
            <a:r>
              <a:rPr lang="it-IT" i="1" dirty="0" smtClean="0"/>
              <a:t>nei valori </a:t>
            </a:r>
            <a:r>
              <a:rPr lang="it-IT" i="1" dirty="0"/>
              <a:t>di bilancio </a:t>
            </a:r>
          </a:p>
          <a:p>
            <a:pPr marL="0" indent="0">
              <a:buNone/>
            </a:pPr>
            <a:r>
              <a:rPr lang="it-IT" dirty="0"/>
              <a:t>Sono quei fatti che indicano situazioni sorte dopo </a:t>
            </a:r>
            <a:r>
              <a:rPr lang="it-IT" dirty="0" smtClean="0"/>
              <a:t>la </a:t>
            </a:r>
            <a:r>
              <a:rPr lang="it-IT" dirty="0"/>
              <a:t>data di bilancio, che non richiedono </a:t>
            </a:r>
          </a:p>
          <a:p>
            <a:pPr marL="0" indent="0">
              <a:buNone/>
            </a:pPr>
            <a:r>
              <a:rPr lang="it-IT" dirty="0"/>
              <a:t>variazione dei valori di bilancio, in </a:t>
            </a:r>
            <a:r>
              <a:rPr lang="it-IT" u="sng" dirty="0"/>
              <a:t>quanto di </a:t>
            </a:r>
            <a:r>
              <a:rPr lang="it-IT" u="sng" dirty="0" smtClean="0"/>
              <a:t>competenza </a:t>
            </a:r>
            <a:r>
              <a:rPr lang="it-IT" u="sng" dirty="0"/>
              <a:t>dell’esercizio successivo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54930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FATTI INTERVENUTI DOPO LA CHIUSURA DELL’ESERCIZIO – OIC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800" dirty="0" smtClean="0"/>
              <a:t>c) </a:t>
            </a:r>
            <a:r>
              <a:rPr lang="it-IT" sz="2800" i="1" dirty="0" smtClean="0"/>
              <a:t>fatti </a:t>
            </a:r>
            <a:r>
              <a:rPr lang="it-IT" sz="2800" i="1" dirty="0"/>
              <a:t>successivi che possono incidere sulla </a:t>
            </a:r>
            <a:r>
              <a:rPr lang="it-IT" sz="2800" i="1" dirty="0" smtClean="0"/>
              <a:t>continuità aziendale</a:t>
            </a:r>
          </a:p>
          <a:p>
            <a:pPr marL="0" indent="0">
              <a:buNone/>
            </a:pPr>
            <a:r>
              <a:rPr lang="it-IT" sz="2800" dirty="0"/>
              <a:t>Se il presupposto della continuità aziendale non </a:t>
            </a:r>
            <a:r>
              <a:rPr lang="it-IT" sz="2800" dirty="0" smtClean="0"/>
              <a:t>risulta </a:t>
            </a:r>
            <a:r>
              <a:rPr lang="it-IT" sz="2800" dirty="0"/>
              <a:t>essere più appropriato al momento </a:t>
            </a:r>
            <a:r>
              <a:rPr lang="it-IT" sz="2800" dirty="0" smtClean="0"/>
              <a:t>della </a:t>
            </a:r>
            <a:r>
              <a:rPr lang="it-IT" sz="2800" dirty="0"/>
              <a:t>redazione del bilancio, è necessario che </a:t>
            </a:r>
            <a:r>
              <a:rPr lang="it-IT" sz="2800" dirty="0" smtClean="0"/>
              <a:t>nelle </a:t>
            </a:r>
            <a:r>
              <a:rPr lang="it-IT" sz="2800" dirty="0"/>
              <a:t>valutazioni di bilancio si tenga conto </a:t>
            </a:r>
            <a:r>
              <a:rPr lang="it-IT" sz="2800" dirty="0" smtClean="0"/>
              <a:t>degli </a:t>
            </a:r>
            <a:r>
              <a:rPr lang="it-IT" sz="2800" dirty="0"/>
              <a:t>effetti del venir meno della continuità </a:t>
            </a:r>
            <a:r>
              <a:rPr lang="it-IT" sz="2800" dirty="0" smtClean="0"/>
              <a:t>aziendale</a:t>
            </a:r>
            <a:r>
              <a:rPr lang="it-IT" sz="2800" dirty="0"/>
              <a:t>. </a:t>
            </a:r>
          </a:p>
          <a:p>
            <a:pPr marL="0" indent="0">
              <a:buNone/>
            </a:pPr>
            <a:r>
              <a:rPr lang="it-IT" sz="2800" i="1" dirty="0" smtClean="0"/>
              <a:t> 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2904889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it-IT" sz="2800" dirty="0" smtClean="0"/>
              <a:t>FATTI INTERVENUTI DOPO LA CHIUSURA DELL’ESERCIZIO – OIC 26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it-IT" sz="2800" dirty="0"/>
              <a:t>I fatti del tipo (a) e (c) sono rilevati in </a:t>
            </a:r>
            <a:r>
              <a:rPr lang="it-IT" sz="2800" dirty="0" smtClean="0"/>
              <a:t>bilancio </a:t>
            </a:r>
            <a:r>
              <a:rPr lang="it-IT" sz="2800" dirty="0"/>
              <a:t>per riflettere l’effetto che tali eventi </a:t>
            </a:r>
            <a:r>
              <a:rPr lang="it-IT" sz="2800" dirty="0" smtClean="0"/>
              <a:t>comportano sulla </a:t>
            </a:r>
            <a:r>
              <a:rPr lang="it-IT" sz="2800" dirty="0"/>
              <a:t>situazione patrimoniale e finanziaria e sul </a:t>
            </a:r>
            <a:r>
              <a:rPr lang="it-IT" sz="2800" dirty="0" smtClean="0"/>
              <a:t>risultato </a:t>
            </a:r>
            <a:r>
              <a:rPr lang="it-IT" sz="2800" dirty="0"/>
              <a:t>economico alla data di chiusura </a:t>
            </a:r>
            <a:r>
              <a:rPr lang="it-IT" sz="2800" dirty="0" smtClean="0"/>
              <a:t>dell’esercizio</a:t>
            </a:r>
          </a:p>
          <a:p>
            <a:pPr marL="0" indent="0">
              <a:buNone/>
            </a:pPr>
            <a:endParaRPr lang="it-IT" sz="2800" dirty="0" smtClean="0"/>
          </a:p>
          <a:p>
            <a:pPr algn="just"/>
            <a:r>
              <a:rPr lang="it-IT" sz="2800" dirty="0"/>
              <a:t>I fatti del tipo (b) non sono rilevati nei </a:t>
            </a:r>
            <a:r>
              <a:rPr lang="it-IT" sz="2800" dirty="0" smtClean="0"/>
              <a:t>prospetti </a:t>
            </a:r>
            <a:r>
              <a:rPr lang="it-IT" sz="2800" dirty="0"/>
              <a:t>quantitativi del bilancio; tuttavia, se </a:t>
            </a:r>
            <a:r>
              <a:rPr lang="it-IT" sz="2800" dirty="0" smtClean="0"/>
              <a:t>rilevanti sono </a:t>
            </a:r>
            <a:r>
              <a:rPr lang="it-IT" sz="2800" dirty="0"/>
              <a:t>illustrati nella nota integrativa perché </a:t>
            </a:r>
            <a:r>
              <a:rPr lang="it-IT" sz="2800" dirty="0" smtClean="0"/>
              <a:t>rappresentano </a:t>
            </a:r>
            <a:r>
              <a:rPr lang="it-IT" sz="2800" dirty="0"/>
              <a:t>avvenimenti la cui mancata </a:t>
            </a:r>
            <a:r>
              <a:rPr lang="it-IT" sz="2800" dirty="0" smtClean="0"/>
              <a:t>comunicazione </a:t>
            </a:r>
            <a:r>
              <a:rPr lang="it-IT" sz="2800" dirty="0"/>
              <a:t>potrebbe compromettere la </a:t>
            </a:r>
            <a:r>
              <a:rPr lang="it-IT" sz="2800" dirty="0" smtClean="0"/>
              <a:t>possibilità per i destinatari dell’informazione societaria </a:t>
            </a:r>
            <a:r>
              <a:rPr lang="it-IT" sz="2800" dirty="0"/>
              <a:t>di fare corrette valutazioni e prendere </a:t>
            </a:r>
            <a:r>
              <a:rPr lang="it-IT" sz="2800" dirty="0" smtClean="0"/>
              <a:t>appropriate </a:t>
            </a:r>
            <a:r>
              <a:rPr lang="it-IT" sz="2800" dirty="0"/>
              <a:t>decisioni</a:t>
            </a:r>
          </a:p>
          <a:p>
            <a:endParaRPr lang="it-IT" sz="2800" dirty="0"/>
          </a:p>
          <a:p>
            <a:pPr marL="0" indent="0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4447495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630</Words>
  <Application>Microsoft Office PowerPoint</Application>
  <PresentationFormat>Presentazione su schermo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CAMBIAMENTI DI PRINCIPI CONTABILI OIC 26</vt:lpstr>
      <vt:lpstr>CAMBIAMENTI DI STIME CONTABILI OIC 26</vt:lpstr>
      <vt:lpstr>CORREZIONI DI ERRORI – OIC 26</vt:lpstr>
      <vt:lpstr>CORREZIONI DI ERRORI – OIC 26</vt:lpstr>
      <vt:lpstr>FATTI INTERVENUTI DOPO LA CHIUSURA DELL’ESERCIZIO – OIC 26</vt:lpstr>
      <vt:lpstr>FATTI INTERVENUTI DOPO LA CHIUSURA DELL’ESERCIZIO – OIC 26</vt:lpstr>
      <vt:lpstr>FATTI INTERVENUTI DOPO LA CHIUSURA DELL’ESERCIZIO – OIC 26</vt:lpstr>
      <vt:lpstr>FATTI INTERVENUTI DOPO LA CHIUSURA DELL’ESERCIZIO – OIC 26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CAMBIAMENTI DI PRINCIPI CONTABILI OIC 26</dc:title>
  <dc:creator>Livio</dc:creator>
  <cp:lastModifiedBy>Livio</cp:lastModifiedBy>
  <cp:revision>6</cp:revision>
  <dcterms:created xsi:type="dcterms:W3CDTF">2018-05-15T20:30:34Z</dcterms:created>
  <dcterms:modified xsi:type="dcterms:W3CDTF">2019-05-13T08:14:21Z</dcterms:modified>
</cp:coreProperties>
</file>