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 id="2147483652" r:id="rId2"/>
  </p:sldMasterIdLst>
  <p:notesMasterIdLst>
    <p:notesMasterId r:id="rId26"/>
  </p:notesMasterIdLst>
  <p:sldIdLst>
    <p:sldId id="439" r:id="rId3"/>
    <p:sldId id="1118" r:id="rId4"/>
    <p:sldId id="1111" r:id="rId5"/>
    <p:sldId id="1064" r:id="rId6"/>
    <p:sldId id="1065" r:id="rId7"/>
    <p:sldId id="1066" r:id="rId8"/>
    <p:sldId id="1067" r:id="rId9"/>
    <p:sldId id="1068" r:id="rId10"/>
    <p:sldId id="1069" r:id="rId11"/>
    <p:sldId id="1070" r:id="rId12"/>
    <p:sldId id="1071" r:id="rId13"/>
    <p:sldId id="1072" r:id="rId14"/>
    <p:sldId id="1073" r:id="rId15"/>
    <p:sldId id="1117" r:id="rId16"/>
    <p:sldId id="1076" r:id="rId17"/>
    <p:sldId id="1077" r:id="rId18"/>
    <p:sldId id="1075" r:id="rId19"/>
    <p:sldId id="1078" r:id="rId20"/>
    <p:sldId id="1080" r:id="rId21"/>
    <p:sldId id="1079" r:id="rId22"/>
    <p:sldId id="1086" r:id="rId23"/>
    <p:sldId id="1108" r:id="rId24"/>
    <p:sldId id="1087" r:id="rId25"/>
  </p:sldIdLst>
  <p:sldSz cx="9144000" cy="6858000" type="screen4x3"/>
  <p:notesSz cx="6858000" cy="9144000"/>
  <p:defaultTextStyle>
    <a:defPPr>
      <a:defRPr lang="it-IT"/>
    </a:defPPr>
    <a:lvl1pPr algn="l" rtl="0" fontAlgn="base">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Arial" panose="020B0604020202020204" pitchFamily="34" charset="0"/>
      </a:defRPr>
    </a:lvl1pPr>
    <a:lvl2pPr marL="457200" algn="l" rtl="0" fontAlgn="base">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Arial" panose="020B0604020202020204" pitchFamily="34" charset="0"/>
      </a:defRPr>
    </a:lvl2pPr>
    <a:lvl3pPr marL="914400" algn="l" rtl="0" fontAlgn="base">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Arial" panose="020B0604020202020204" pitchFamily="34" charset="0"/>
      </a:defRPr>
    </a:lvl3pPr>
    <a:lvl4pPr marL="1371600" algn="l" rtl="0" fontAlgn="base">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Arial" panose="020B0604020202020204" pitchFamily="34" charset="0"/>
      </a:defRPr>
    </a:lvl4pPr>
    <a:lvl5pPr marL="1828800" algn="l" rtl="0" fontAlgn="base">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Arial" panose="020B0604020202020204" pitchFamily="34" charset="0"/>
      </a:defRPr>
    </a:lvl5pPr>
    <a:lvl6pPr marL="22860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Arial" panose="020B0604020202020204" pitchFamily="34" charset="0"/>
      </a:defRPr>
    </a:lvl6pPr>
    <a:lvl7pPr marL="27432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Arial" panose="020B0604020202020204" pitchFamily="34" charset="0"/>
      </a:defRPr>
    </a:lvl7pPr>
    <a:lvl8pPr marL="32004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Arial" panose="020B0604020202020204" pitchFamily="34" charset="0"/>
      </a:defRPr>
    </a:lvl8pPr>
    <a:lvl9pPr marL="36576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Arial" panose="020B0604020202020204" pitchFamily="34" charset="0"/>
      </a:defRPr>
    </a:lvl9pPr>
  </p:defaultTextStyle>
  <p:extLst>
    <p:ext uri="{EFAFB233-063F-42B5-8137-9DF3F51BA10A}">
      <p15:sldGuideLst xmlns:p15="http://schemas.microsoft.com/office/powerpoint/2012/main">
        <p15:guide id="1" orient="horz" pos="4319">
          <p15:clr>
            <a:srgbClr val="A4A3A4"/>
          </p15:clr>
        </p15:guide>
        <p15:guide id="2" pos="47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CC33"/>
    <a:srgbClr val="7F7F7F"/>
    <a:srgbClr val="8C8C8C"/>
    <a:srgbClr val="8B8B8B"/>
    <a:srgbClr val="7D7D7D"/>
    <a:srgbClr val="8A8A8A"/>
    <a:srgbClr val="888888"/>
    <a:srgbClr val="3333CC"/>
    <a:srgbClr val="858585"/>
    <a:srgbClr val="8282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00" autoAdjust="0"/>
    <p:restoredTop sz="71553" autoAdjust="0"/>
  </p:normalViewPr>
  <p:slideViewPr>
    <p:cSldViewPr snapToGrid="0">
      <p:cViewPr varScale="1">
        <p:scale>
          <a:sx n="62" d="100"/>
          <a:sy n="62" d="100"/>
        </p:scale>
        <p:origin x="2262" y="120"/>
      </p:cViewPr>
      <p:guideLst>
        <p:guide orient="horz" pos="4319"/>
        <p:guide pos="4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charset="0"/>
                <a:ea typeface="+mn-ea"/>
                <a:cs typeface="+mn-cs"/>
              </a:defRPr>
            </a:lvl1pPr>
          </a:lstStyle>
          <a:p>
            <a:pPr>
              <a:defRPr/>
            </a:pPr>
            <a:endParaRPr lang="en-US"/>
          </a:p>
        </p:txBody>
      </p:sp>
      <p:sp>
        <p:nvSpPr>
          <p:cNvPr id="2355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charset="0"/>
                <a:ea typeface="+mn-ea"/>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55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charset="0"/>
                <a:ea typeface="+mn-ea"/>
                <a:cs typeface="+mn-cs"/>
              </a:defRPr>
            </a:lvl1pPr>
          </a:lstStyle>
          <a:p>
            <a:pPr>
              <a:defRPr/>
            </a:pPr>
            <a:endParaRPr lang="en-US"/>
          </a:p>
        </p:txBody>
      </p:sp>
      <p:sp>
        <p:nvSpPr>
          <p:cNvPr id="2355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1145DD2A-0CDF-4F91-A4B4-474857A9D323}" type="slidenum">
              <a:rPr lang="en-US" altLang="it-IT"/>
              <a:pPr/>
              <a:t>‹#›</a:t>
            </a:fld>
            <a:endParaRPr lang="en-US" altLang="it-IT"/>
          </a:p>
        </p:txBody>
      </p:sp>
    </p:spTree>
    <p:extLst>
      <p:ext uri="{BB962C8B-B14F-4D97-AF65-F5344CB8AC3E}">
        <p14:creationId xmlns:p14="http://schemas.microsoft.com/office/powerpoint/2010/main" val="4659942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S PGothic" panose="020B0600070205080204" pitchFamily="34"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s://en.wikipedia.org/wiki/Visual_search#cite_note-:2-10" TargetMode="External"/><Relationship Id="rId3" Type="http://schemas.openxmlformats.org/officeDocument/2006/relationships/hyperlink" Target="https://en.wikipedia.org/wiki/Visual_search#cite_note-Treisman2-4" TargetMode="External"/><Relationship Id="rId7" Type="http://schemas.openxmlformats.org/officeDocument/2006/relationships/hyperlink" Target="https://en.wikipedia.org/wiki/Visual_search#cite_note-:4-9"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en.wikipedia.org/wiki/Visual_search#cite_note-:03-5" TargetMode="External"/><Relationship Id="rId5" Type="http://schemas.openxmlformats.org/officeDocument/2006/relationships/hyperlink" Target="https://en.wikipedia.org/wiki/Reaction_time" TargetMode="External"/><Relationship Id="rId10" Type="http://schemas.openxmlformats.org/officeDocument/2006/relationships/hyperlink" Target="https://en.wikipedia.org/wiki/Visual_search#cite_note-:12-7" TargetMode="External"/><Relationship Id="rId4" Type="http://schemas.openxmlformats.org/officeDocument/2006/relationships/hyperlink" Target="https://en.wikipedia.org/wiki/Visual_search#cite_note-Eye_Movements-8" TargetMode="External"/><Relationship Id="rId9" Type="http://schemas.openxmlformats.org/officeDocument/2006/relationships/hyperlink" Target="https://en.wikipedia.org/wiki/Visual_search#cite_note-:3-6"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dirty="0" smtClean="0">
              <a:latin typeface="Times" panose="02020603050405020304" pitchFamily="18" charset="0"/>
            </a:endParaRPr>
          </a:p>
        </p:txBody>
      </p:sp>
    </p:spTree>
    <p:extLst>
      <p:ext uri="{BB962C8B-B14F-4D97-AF65-F5344CB8AC3E}">
        <p14:creationId xmlns:p14="http://schemas.microsoft.com/office/powerpoint/2010/main" val="3172211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0258" name="Rectangle 2"/>
          <p:cNvSpPr>
            <a:spLocks noGrp="1" noRot="1" noChangeAspect="1" noChangeArrowheads="1" noTextEdit="1"/>
          </p:cNvSpPr>
          <p:nvPr>
            <p:ph type="sldImg"/>
          </p:nvPr>
        </p:nvSpPr>
        <p:spPr>
          <a:ln/>
        </p:spPr>
      </p:sp>
      <p:sp>
        <p:nvSpPr>
          <p:cNvPr id="11202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latin typeface="Times" panose="02020603050405020304" pitchFamily="18" charset="0"/>
            </a:endParaRPr>
          </a:p>
        </p:txBody>
      </p:sp>
    </p:spTree>
    <p:extLst>
      <p:ext uri="{BB962C8B-B14F-4D97-AF65-F5344CB8AC3E}">
        <p14:creationId xmlns:p14="http://schemas.microsoft.com/office/powerpoint/2010/main" val="2579431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1282" name="Rectangle 2"/>
          <p:cNvSpPr>
            <a:spLocks noGrp="1" noRot="1" noChangeAspect="1" noChangeArrowheads="1" noTextEdit="1"/>
          </p:cNvSpPr>
          <p:nvPr>
            <p:ph type="sldImg"/>
          </p:nvPr>
        </p:nvSpPr>
        <p:spPr>
          <a:ln/>
        </p:spPr>
      </p:sp>
      <p:sp>
        <p:nvSpPr>
          <p:cNvPr id="1121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latin typeface="Times" panose="02020603050405020304" pitchFamily="18" charset="0"/>
            </a:endParaRPr>
          </a:p>
        </p:txBody>
      </p:sp>
    </p:spTree>
    <p:extLst>
      <p:ext uri="{BB962C8B-B14F-4D97-AF65-F5344CB8AC3E}">
        <p14:creationId xmlns:p14="http://schemas.microsoft.com/office/powerpoint/2010/main" val="4819927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r"/>
            <a:fld id="{9C0D9813-A7E4-4DEF-BD38-7D959739FA7F}" type="slidenum">
              <a:rPr lang="en-US" altLang="it-IT" sz="1200"/>
              <a:pPr algn="r"/>
              <a:t>14</a:t>
            </a:fld>
            <a:endParaRPr lang="en-US" altLang="it-IT" sz="1200"/>
          </a:p>
        </p:txBody>
      </p:sp>
      <p:sp>
        <p:nvSpPr>
          <p:cNvPr id="512003" name="Rectangle 2"/>
          <p:cNvSpPr>
            <a:spLocks noGrp="1" noRot="1" noChangeAspect="1" noChangeArrowheads="1" noTextEdit="1"/>
          </p:cNvSpPr>
          <p:nvPr>
            <p:ph type="sldImg"/>
          </p:nvPr>
        </p:nvSpPr>
        <p:spPr>
          <a:solidFill>
            <a:srgbClr val="FFFFFF"/>
          </a:solidFill>
          <a:ln/>
        </p:spPr>
      </p:sp>
      <p:sp>
        <p:nvSpPr>
          <p:cNvPr id="512004" name="Rectangle 3"/>
          <p:cNvSpPr>
            <a:spLocks noGrp="1" noChangeArrowheads="1"/>
          </p:cNvSpPr>
          <p:nvPr>
            <p:ph type="body" idx="1"/>
          </p:nvPr>
        </p:nvSpPr>
        <p:spPr>
          <a:solidFill>
            <a:srgbClr val="FFFFFF"/>
          </a:solidFill>
          <a:ln>
            <a:solidFill>
              <a:srgbClr val="000000"/>
            </a:solidFill>
          </a:ln>
        </p:spPr>
        <p:txBody>
          <a:bodyPr/>
          <a:lstStyle/>
          <a:p>
            <a:r>
              <a:rPr lang="en-US" altLang="it-IT" smtClean="0">
                <a:latin typeface="Times" panose="02020603050405020304" pitchFamily="18" charset="0"/>
              </a:rPr>
              <a:t>L’esperimento di stroop è basato sui TR ma certo non misura la durata di una certa operazione mentale. Sternberg studiava I processi con cui avviene la ricerca all’interno della MBT. SCopo era di stabilire se la ricerca era seriale o parallela</a:t>
            </a:r>
          </a:p>
        </p:txBody>
      </p:sp>
    </p:spTree>
    <p:extLst>
      <p:ext uri="{BB962C8B-B14F-4D97-AF65-F5344CB8AC3E}">
        <p14:creationId xmlns:p14="http://schemas.microsoft.com/office/powerpoint/2010/main" val="5886909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Conjunction search (also known as inefficient or serial search)</a:t>
            </a:r>
            <a:r>
              <a:rPr lang="en-US" baseline="30000" dirty="0" smtClean="0">
                <a:hlinkClick r:id="rId3"/>
              </a:rPr>
              <a:t>[4]</a:t>
            </a:r>
            <a:r>
              <a:rPr lang="en-US" dirty="0" smtClean="0"/>
              <a:t> is a visual search process that focuses on identifying a previously requested target surrounded by distractors possessing one or more common visual features with the target itself.</a:t>
            </a:r>
            <a:r>
              <a:rPr lang="en-US" baseline="30000" dirty="0" smtClean="0">
                <a:hlinkClick r:id="rId4"/>
              </a:rPr>
              <a:t>[8]</a:t>
            </a:r>
            <a:r>
              <a:rPr lang="en-US" dirty="0" smtClean="0"/>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err="1" smtClean="0"/>
              <a:t>Questo</a:t>
            </a:r>
            <a:r>
              <a:rPr lang="en-US" dirty="0" smtClean="0"/>
              <a:t> </a:t>
            </a:r>
            <a:r>
              <a:rPr lang="en-US" dirty="0" err="1" smtClean="0"/>
              <a:t>tipo</a:t>
            </a:r>
            <a:r>
              <a:rPr lang="en-US" dirty="0" smtClean="0"/>
              <a:t> di Visual Search</a:t>
            </a:r>
            <a:r>
              <a:rPr lang="en-US" baseline="0" dirty="0" smtClean="0"/>
              <a:t> è </a:t>
            </a:r>
            <a:r>
              <a:rPr lang="en-US" baseline="0" dirty="0" err="1" smtClean="0"/>
              <a:t>noto</a:t>
            </a:r>
            <a:r>
              <a:rPr lang="en-US" baseline="0" dirty="0" smtClean="0"/>
              <a:t> </a:t>
            </a:r>
            <a:r>
              <a:rPr lang="en-US" baseline="0" dirty="0" err="1" smtClean="0"/>
              <a:t>perchè</a:t>
            </a:r>
            <a:r>
              <a:rPr lang="en-US" baseline="0" dirty="0" smtClean="0"/>
              <a:t> </a:t>
            </a:r>
            <a:r>
              <a:rPr lang="en-US" baseline="0" dirty="0" err="1" smtClean="0"/>
              <a:t>permette</a:t>
            </a:r>
            <a:r>
              <a:rPr lang="en-US" baseline="0" dirty="0" smtClean="0"/>
              <a:t> di </a:t>
            </a:r>
            <a:r>
              <a:rPr lang="en-US" baseline="0" dirty="0" err="1" smtClean="0"/>
              <a:t>rilevare</a:t>
            </a:r>
            <a:r>
              <a:rPr lang="en-US" baseline="0" dirty="0" smtClean="0"/>
              <a:t> </a:t>
            </a:r>
            <a:r>
              <a:rPr lang="en-US" baseline="0" dirty="0" err="1" smtClean="0"/>
              <a:t>il</a:t>
            </a:r>
            <a:r>
              <a:rPr lang="en-US" baseline="0" dirty="0" smtClean="0"/>
              <a:t> tempo </a:t>
            </a:r>
            <a:r>
              <a:rPr lang="it-IT" sz="1200" kern="1200" dirty="0" smtClean="0">
                <a:solidFill>
                  <a:schemeClr val="tx1"/>
                </a:solidFill>
                <a:latin typeface="Times" charset="0"/>
                <a:ea typeface="MS PGothic" panose="020B0600070205080204" pitchFamily="34" charset="-128"/>
                <a:cs typeface="ＭＳ Ｐゴシック" charset="-128"/>
              </a:rPr>
              <a:t>processamento degli elementi di una serie.</a:t>
            </a:r>
          </a:p>
          <a:p>
            <a:r>
              <a:rPr lang="en-US" dirty="0" smtClean="0"/>
              <a:t>An example of a conjunction search task is having a person identify a red X (target) amongst distractors composed of black </a:t>
            </a:r>
            <a:r>
              <a:rPr lang="en-US" dirty="0" err="1" smtClean="0"/>
              <a:t>Xs</a:t>
            </a:r>
            <a:r>
              <a:rPr lang="en-US" dirty="0" smtClean="0"/>
              <a:t> (same shape) and red </a:t>
            </a:r>
            <a:r>
              <a:rPr lang="en-US" dirty="0" err="1" smtClean="0"/>
              <a:t>Os</a:t>
            </a:r>
            <a:r>
              <a:rPr lang="en-US" dirty="0" smtClean="0"/>
              <a:t> (same color).</a:t>
            </a:r>
            <a:r>
              <a:rPr lang="en-US" baseline="30000" dirty="0" smtClean="0">
                <a:hlinkClick r:id="rId4"/>
              </a:rPr>
              <a:t>[8]</a:t>
            </a:r>
            <a:r>
              <a:rPr lang="en-US" dirty="0" smtClean="0"/>
              <a:t> Unlike feature search, conjunction search involves distractors (or groups of distractors) that may differ from each other but exhibit at least one common feature with the target.</a:t>
            </a:r>
            <a:r>
              <a:rPr lang="en-US" baseline="30000" dirty="0" smtClean="0">
                <a:hlinkClick r:id="rId4"/>
              </a:rPr>
              <a:t>[8]</a:t>
            </a:r>
            <a:r>
              <a:rPr lang="en-US" dirty="0" smtClean="0"/>
              <a:t> The efficiency of conjunction search in regards to </a:t>
            </a:r>
            <a:r>
              <a:rPr lang="en-US" dirty="0" smtClean="0">
                <a:hlinkClick r:id="rId5" tooltip="Reaction time"/>
              </a:rPr>
              <a:t>reaction time</a:t>
            </a:r>
            <a:r>
              <a:rPr lang="en-US" dirty="0" smtClean="0"/>
              <a:t>(RT) and accuracy is dependent on the distractor-ratio</a:t>
            </a:r>
            <a:r>
              <a:rPr lang="en-US" baseline="30000" dirty="0" smtClean="0">
                <a:hlinkClick r:id="rId4"/>
              </a:rPr>
              <a:t>[8]</a:t>
            </a:r>
            <a:r>
              <a:rPr lang="en-US" dirty="0" smtClean="0"/>
              <a:t> and the number of distractors present.</a:t>
            </a:r>
            <a:r>
              <a:rPr lang="en-US" baseline="30000" dirty="0" smtClean="0">
                <a:hlinkClick r:id="rId6"/>
              </a:rPr>
              <a:t>[5]</a:t>
            </a:r>
            <a:r>
              <a:rPr lang="en-US" dirty="0" smtClean="0"/>
              <a:t> As the distractors represent the differing individual features of the target more equally amongst themselves(distractor-ratio effect), </a:t>
            </a:r>
            <a:r>
              <a:rPr lang="en-US" dirty="0" smtClean="0">
                <a:hlinkClick r:id="rId5" tooltip="Reaction time"/>
              </a:rPr>
              <a:t>reaction time</a:t>
            </a:r>
            <a:r>
              <a:rPr lang="en-US" dirty="0" smtClean="0"/>
              <a:t>(RT) increases and accuracy decreases.</a:t>
            </a:r>
            <a:r>
              <a:rPr lang="en-US" baseline="30000" dirty="0" smtClean="0">
                <a:hlinkClick r:id="rId4"/>
              </a:rPr>
              <a:t>[8]</a:t>
            </a:r>
            <a:r>
              <a:rPr lang="en-US" dirty="0" smtClean="0"/>
              <a:t> As the number of distractors present increases, the </a:t>
            </a:r>
            <a:r>
              <a:rPr lang="en-US" dirty="0" smtClean="0">
                <a:hlinkClick r:id="rId5" tooltip="Reaction time"/>
              </a:rPr>
              <a:t>reaction time</a:t>
            </a:r>
            <a:r>
              <a:rPr lang="en-US" dirty="0" smtClean="0"/>
              <a:t>(RT) increases and the accuracy decreases.</a:t>
            </a:r>
            <a:r>
              <a:rPr lang="en-US" baseline="30000" dirty="0" smtClean="0">
                <a:hlinkClick r:id="rId3"/>
              </a:rPr>
              <a:t>[4]</a:t>
            </a:r>
            <a:r>
              <a:rPr lang="en-US" dirty="0" smtClean="0"/>
              <a:t> However, with practice the original </a:t>
            </a:r>
            <a:r>
              <a:rPr lang="en-US" dirty="0" smtClean="0">
                <a:hlinkClick r:id="rId5" tooltip="Reaction time"/>
              </a:rPr>
              <a:t>reaction time</a:t>
            </a:r>
            <a:r>
              <a:rPr lang="en-US" dirty="0" smtClean="0"/>
              <a:t>(RT) restraints of conjunction search tend to show improvement.</a:t>
            </a:r>
            <a:r>
              <a:rPr lang="en-US" baseline="30000" dirty="0" smtClean="0">
                <a:hlinkClick r:id="rId7"/>
              </a:rPr>
              <a:t>[9]</a:t>
            </a:r>
            <a:r>
              <a:rPr lang="en-US" dirty="0" smtClean="0"/>
              <a:t> In the early stages of processing, conjunction search utilizes bottom-up processes to identify pre-specified features amongst the stimuli.</a:t>
            </a:r>
            <a:r>
              <a:rPr lang="en-US" baseline="30000" dirty="0" smtClean="0">
                <a:hlinkClick r:id="rId6"/>
              </a:rPr>
              <a:t>[5]</a:t>
            </a:r>
            <a:r>
              <a:rPr lang="en-US" dirty="0" smtClean="0"/>
              <a:t> These processes are then overtaken by a more serial process of consciously evaluating the indicated features of the stimuli</a:t>
            </a:r>
            <a:r>
              <a:rPr lang="en-US" baseline="30000" dirty="0" smtClean="0">
                <a:hlinkClick r:id="rId6"/>
              </a:rPr>
              <a:t>[5]</a:t>
            </a:r>
            <a:r>
              <a:rPr lang="en-US" dirty="0" smtClean="0"/>
              <a:t> in order to properly allocate one's focal spatial attention towards the stimulus that most accurately represents the target.</a:t>
            </a:r>
            <a:r>
              <a:rPr lang="en-US" baseline="30000" dirty="0" smtClean="0">
                <a:hlinkClick r:id="rId8"/>
              </a:rPr>
              <a:t>[10]</a:t>
            </a:r>
            <a:r>
              <a:rPr lang="en-US" dirty="0" smtClean="0"/>
              <a:t> In many cases, top-down processing affects conjunction search by eliminating stimuli that are incongruent with one's previous knowledge of the target-description, which in the end allows for more efficient identification of the target.</a:t>
            </a:r>
            <a:r>
              <a:rPr lang="en-US" baseline="30000" dirty="0" smtClean="0">
                <a:hlinkClick r:id="rId9"/>
              </a:rPr>
              <a:t>[6]</a:t>
            </a:r>
            <a:r>
              <a:rPr lang="en-US" baseline="30000" dirty="0" smtClean="0">
                <a:hlinkClick r:id="rId10"/>
              </a:rPr>
              <a:t>[7]</a:t>
            </a:r>
            <a:r>
              <a:rPr lang="en-US" dirty="0" smtClean="0"/>
              <a:t> An example of the effect of top-down processes on a conjunction search task is when searching for a red 'K' among red 'Cs' and black 'Ks', individuals ignore the black letters and focus on the remaining red letters in order to decrease the set size of possible targets and, therefore, more efficiently identify their target</a:t>
            </a:r>
            <a:endParaRPr lang="it-IT" dirty="0"/>
          </a:p>
        </p:txBody>
      </p:sp>
      <p:sp>
        <p:nvSpPr>
          <p:cNvPr id="4" name="Slide Number Placeholder 3"/>
          <p:cNvSpPr>
            <a:spLocks noGrp="1"/>
          </p:cNvSpPr>
          <p:nvPr>
            <p:ph type="sldNum" sz="quarter" idx="10"/>
          </p:nvPr>
        </p:nvSpPr>
        <p:spPr/>
        <p:txBody>
          <a:bodyPr/>
          <a:lstStyle/>
          <a:p>
            <a:fld id="{1145DD2A-0CDF-4F91-A4B4-474857A9D323}" type="slidenum">
              <a:rPr lang="en-US" altLang="it-IT" smtClean="0"/>
              <a:pPr/>
              <a:t>15</a:t>
            </a:fld>
            <a:endParaRPr lang="en-US" altLang="it-IT"/>
          </a:p>
        </p:txBody>
      </p:sp>
    </p:spTree>
    <p:extLst>
      <p:ext uri="{BB962C8B-B14F-4D97-AF65-F5344CB8AC3E}">
        <p14:creationId xmlns:p14="http://schemas.microsoft.com/office/powerpoint/2010/main" val="11710421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1145DD2A-0CDF-4F91-A4B4-474857A9D323}" type="slidenum">
              <a:rPr lang="en-US" altLang="it-IT" smtClean="0"/>
              <a:pPr/>
              <a:t>16</a:t>
            </a:fld>
            <a:endParaRPr lang="en-US" altLang="it-IT"/>
          </a:p>
        </p:txBody>
      </p:sp>
    </p:spTree>
    <p:extLst>
      <p:ext uri="{BB962C8B-B14F-4D97-AF65-F5344CB8AC3E}">
        <p14:creationId xmlns:p14="http://schemas.microsoft.com/office/powerpoint/2010/main" val="9814821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b="1" dirty="0" smtClean="0">
                <a:effectLst/>
              </a:rPr>
              <a:t>http://www.scholarpedia.org/article/Visual_search</a:t>
            </a:r>
          </a:p>
          <a:p>
            <a:pPr rtl="0"/>
            <a:r>
              <a:rPr lang="en-US" b="1" dirty="0" smtClean="0">
                <a:effectLst/>
              </a:rPr>
              <a:t>Rate of search </a:t>
            </a:r>
          </a:p>
          <a:p>
            <a:pPr rtl="0"/>
            <a:r>
              <a:rPr lang="en-US" dirty="0" smtClean="0">
                <a:effectLst/>
              </a:rPr>
              <a:t>Slopes of RT x set size functions for target-present trials of simple, inefficient searches (e.g. for a letter among other letters) are on the order of 20-40 </a:t>
            </a:r>
            <a:r>
              <a:rPr lang="en-US" dirty="0" err="1" smtClean="0">
                <a:effectLst/>
              </a:rPr>
              <a:t>msec</a:t>
            </a:r>
            <a:r>
              <a:rPr lang="en-US" dirty="0" smtClean="0">
                <a:effectLst/>
              </a:rPr>
              <a:t>/item. If items were being processed one after the other in series and if items were never revisited during a search (see next section), this would seem to imply that each item takes 40-80 </a:t>
            </a:r>
            <a:r>
              <a:rPr lang="en-US" dirty="0" err="1" smtClean="0">
                <a:effectLst/>
              </a:rPr>
              <a:t>msec</a:t>
            </a:r>
            <a:r>
              <a:rPr lang="en-US" dirty="0" smtClean="0">
                <a:effectLst/>
              </a:rPr>
              <a:t> to process; meaning that 12-25 items would be processed each second. (Why? In the serial, self-terminating search described here, observers will need to search through an average of </a:t>
            </a:r>
            <a:r>
              <a:rPr lang="en-US" sz="1200" i="0" kern="1200" dirty="0" smtClean="0">
                <a:solidFill>
                  <a:schemeClr val="tx1"/>
                </a:solidFill>
                <a:effectLst/>
                <a:latin typeface="Times" charset="0"/>
                <a:ea typeface="MS PGothic" panose="020B0600070205080204" pitchFamily="34" charset="-128"/>
                <a:cs typeface="ＭＳ Ｐゴシック" charset="-128"/>
              </a:rPr>
              <a:t>(</a:t>
            </a:r>
            <a:r>
              <a:rPr lang="en-US" sz="1200" i="1" kern="1200" dirty="0" smtClean="0">
                <a:solidFill>
                  <a:schemeClr val="tx1"/>
                </a:solidFill>
                <a:effectLst/>
                <a:latin typeface="Times" charset="0"/>
                <a:ea typeface="MS PGothic" panose="020B0600070205080204" pitchFamily="34" charset="-128"/>
                <a:cs typeface="ＭＳ Ｐゴシック" charset="-128"/>
              </a:rPr>
              <a:t>N</a:t>
            </a:r>
            <a:r>
              <a:rPr lang="en-US" sz="1200" i="0" kern="1200" dirty="0" smtClean="0">
                <a:solidFill>
                  <a:schemeClr val="tx1"/>
                </a:solidFill>
                <a:effectLst/>
                <a:latin typeface="Times" charset="0"/>
                <a:ea typeface="MS PGothic" panose="020B0600070205080204" pitchFamily="34" charset="-128"/>
                <a:cs typeface="ＭＳ Ｐゴシック" charset="-128"/>
              </a:rPr>
              <a:t>+1)/2</a:t>
            </a:r>
            <a:r>
              <a:rPr lang="en-US" dirty="0" smtClean="0">
                <a:effectLst/>
              </a:rPr>
              <a:t> items in order to find the target.). </a:t>
            </a:r>
          </a:p>
          <a:p>
            <a:pPr rtl="0"/>
            <a:r>
              <a:rPr lang="en-US" dirty="0" smtClean="0">
                <a:effectLst/>
              </a:rPr>
              <a:t>A problem arises here because estimates of the minimum time required to recognize a single object are almost always greater than 100 msec. One solution is to assume that multiple items (perhaps all items) are processed in parallel (Palmer, 1995). A somewhat different approach notes that the slope of the RT x set size function is a measure of throughput but not necessarily a measure of the time required to process each item. A carwash can serve as a metaphor for this sort of </a:t>
            </a:r>
            <a:r>
              <a:rPr lang="en-US" i="1" dirty="0" smtClean="0">
                <a:effectLst/>
              </a:rPr>
              <a:t>pipeline</a:t>
            </a:r>
            <a:r>
              <a:rPr lang="en-US" dirty="0" smtClean="0">
                <a:effectLst/>
              </a:rPr>
              <a:t> process. It might take three minutes to wash each car, but the next car does not have to wait for the first car to be completely washed before entering. The </a:t>
            </a:r>
            <a:r>
              <a:rPr lang="en-US" dirty="0" err="1" smtClean="0">
                <a:effectLst/>
              </a:rPr>
              <a:t>carwash’s</a:t>
            </a:r>
            <a:r>
              <a:rPr lang="en-US" dirty="0" smtClean="0">
                <a:effectLst/>
              </a:rPr>
              <a:t> throughput might be one car every 30 seconds. The key insight is that while only one car can enter at a time, multiple cars can be in the carwash simultaneously (Wolfe, 2003).</a:t>
            </a:r>
          </a:p>
          <a:p>
            <a:endParaRPr lang="it-IT" dirty="0"/>
          </a:p>
        </p:txBody>
      </p:sp>
      <p:sp>
        <p:nvSpPr>
          <p:cNvPr id="4" name="Slide Number Placeholder 3"/>
          <p:cNvSpPr>
            <a:spLocks noGrp="1"/>
          </p:cNvSpPr>
          <p:nvPr>
            <p:ph type="sldNum" sz="quarter" idx="10"/>
          </p:nvPr>
        </p:nvSpPr>
        <p:spPr/>
        <p:txBody>
          <a:bodyPr/>
          <a:lstStyle/>
          <a:p>
            <a:fld id="{1145DD2A-0CDF-4F91-A4B4-474857A9D323}" type="slidenum">
              <a:rPr lang="en-US" altLang="it-IT" smtClean="0"/>
              <a:pPr/>
              <a:t>17</a:t>
            </a:fld>
            <a:endParaRPr lang="en-US" altLang="it-IT"/>
          </a:p>
        </p:txBody>
      </p:sp>
    </p:spTree>
    <p:extLst>
      <p:ext uri="{BB962C8B-B14F-4D97-AF65-F5344CB8AC3E}">
        <p14:creationId xmlns:p14="http://schemas.microsoft.com/office/powerpoint/2010/main" val="25897751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5138" name="Rectangle 2"/>
          <p:cNvSpPr>
            <a:spLocks noGrp="1" noRot="1" noChangeAspect="1" noChangeArrowheads="1" noTextEdit="1"/>
          </p:cNvSpPr>
          <p:nvPr>
            <p:ph type="sldImg"/>
          </p:nvPr>
        </p:nvSpPr>
        <p:spPr>
          <a:ln/>
        </p:spPr>
      </p:sp>
      <p:sp>
        <p:nvSpPr>
          <p:cNvPr id="11151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latin typeface="Times" panose="02020603050405020304" pitchFamily="18" charset="0"/>
            </a:endParaRPr>
          </a:p>
        </p:txBody>
      </p:sp>
    </p:spTree>
    <p:extLst>
      <p:ext uri="{BB962C8B-B14F-4D97-AF65-F5344CB8AC3E}">
        <p14:creationId xmlns:p14="http://schemas.microsoft.com/office/powerpoint/2010/main" val="25171902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62" name="Rectangle 2"/>
          <p:cNvSpPr>
            <a:spLocks noGrp="1" noRot="1" noChangeAspect="1" noChangeArrowheads="1" noTextEdit="1"/>
          </p:cNvSpPr>
          <p:nvPr>
            <p:ph type="sldImg"/>
          </p:nvPr>
        </p:nvSpPr>
        <p:spPr>
          <a:ln/>
        </p:spPr>
      </p:sp>
      <p:sp>
        <p:nvSpPr>
          <p:cNvPr id="11161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latin typeface="Times" panose="02020603050405020304" pitchFamily="18" charset="0"/>
            </a:endParaRPr>
          </a:p>
        </p:txBody>
      </p:sp>
    </p:spTree>
    <p:extLst>
      <p:ext uri="{BB962C8B-B14F-4D97-AF65-F5344CB8AC3E}">
        <p14:creationId xmlns:p14="http://schemas.microsoft.com/office/powerpoint/2010/main" val="37889948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8210" name="Rectangle 2"/>
          <p:cNvSpPr>
            <a:spLocks noGrp="1" noRot="1" noChangeAspect="1" noChangeArrowheads="1" noTextEdit="1"/>
          </p:cNvSpPr>
          <p:nvPr>
            <p:ph type="sldImg"/>
          </p:nvPr>
        </p:nvSpPr>
        <p:spPr>
          <a:ln/>
        </p:spPr>
      </p:sp>
      <p:sp>
        <p:nvSpPr>
          <p:cNvPr id="11182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latin typeface="Times" panose="02020603050405020304" pitchFamily="18" charset="0"/>
            </a:endParaRPr>
          </a:p>
        </p:txBody>
      </p:sp>
    </p:spTree>
    <p:extLst>
      <p:ext uri="{BB962C8B-B14F-4D97-AF65-F5344CB8AC3E}">
        <p14:creationId xmlns:p14="http://schemas.microsoft.com/office/powerpoint/2010/main" val="31857169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9234" name="Rectangle 2"/>
          <p:cNvSpPr>
            <a:spLocks noGrp="1" noRot="1" noChangeAspect="1" noChangeArrowheads="1" noTextEdit="1"/>
          </p:cNvSpPr>
          <p:nvPr>
            <p:ph type="sldImg"/>
          </p:nvPr>
        </p:nvSpPr>
        <p:spPr>
          <a:ln/>
        </p:spPr>
      </p:sp>
      <p:sp>
        <p:nvSpPr>
          <p:cNvPr id="11192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effectLst/>
              </a:rPr>
              <a:t>Slopes of RT x set size functions for target-present trials of simple, inefficient searches (e.g. for a letter among other letters) are on the order of 20-40 </a:t>
            </a:r>
            <a:r>
              <a:rPr lang="en-US" dirty="0" err="1" smtClean="0">
                <a:effectLst/>
              </a:rPr>
              <a:t>msec</a:t>
            </a:r>
            <a:r>
              <a:rPr lang="en-US" dirty="0" smtClean="0">
                <a:effectLst/>
              </a:rPr>
              <a:t>/item. If items were being processed one after the other in series and if items were never revisited during a search (see next section), this would seem to imply that each item takes 40-80 </a:t>
            </a:r>
            <a:r>
              <a:rPr lang="en-US" dirty="0" err="1" smtClean="0">
                <a:effectLst/>
              </a:rPr>
              <a:t>msec</a:t>
            </a:r>
            <a:r>
              <a:rPr lang="en-US" dirty="0" smtClean="0">
                <a:effectLst/>
              </a:rPr>
              <a:t> to process; meaning that 12-25 items would be processed each second. (Why? In the serial, self-terminating search described here, observers will need to search through an average of </a:t>
            </a:r>
            <a:r>
              <a:rPr lang="en-US" sz="1200" i="0" kern="1200" dirty="0" smtClean="0">
                <a:solidFill>
                  <a:schemeClr val="tx1"/>
                </a:solidFill>
                <a:effectLst/>
                <a:latin typeface="Times" charset="0"/>
                <a:ea typeface="MS PGothic" panose="020B0600070205080204" pitchFamily="34" charset="-128"/>
                <a:cs typeface="ＭＳ Ｐゴシック" charset="-128"/>
              </a:rPr>
              <a:t>(</a:t>
            </a:r>
            <a:r>
              <a:rPr lang="en-US" sz="1200" i="1" kern="1200" dirty="0" smtClean="0">
                <a:solidFill>
                  <a:schemeClr val="tx1"/>
                </a:solidFill>
                <a:effectLst/>
                <a:latin typeface="Times" charset="0"/>
                <a:ea typeface="MS PGothic" panose="020B0600070205080204" pitchFamily="34" charset="-128"/>
                <a:cs typeface="ＭＳ Ｐゴシック" charset="-128"/>
              </a:rPr>
              <a:t>N</a:t>
            </a:r>
            <a:r>
              <a:rPr lang="en-US" sz="1200" i="0" kern="1200" dirty="0" smtClean="0">
                <a:solidFill>
                  <a:schemeClr val="tx1"/>
                </a:solidFill>
                <a:effectLst/>
                <a:latin typeface="Times" charset="0"/>
                <a:ea typeface="MS PGothic" panose="020B0600070205080204" pitchFamily="34" charset="-128"/>
                <a:cs typeface="ＭＳ Ｐゴシック" charset="-128"/>
              </a:rPr>
              <a:t>+1)/2</a:t>
            </a:r>
            <a:r>
              <a:rPr lang="en-US" dirty="0" smtClean="0">
                <a:effectLst/>
              </a:rPr>
              <a:t> items in order to find the target.). </a:t>
            </a:r>
          </a:p>
          <a:p>
            <a:endParaRPr lang="it-IT" altLang="it-IT" dirty="0" smtClean="0">
              <a:latin typeface="Times" panose="02020603050405020304" pitchFamily="18" charset="0"/>
            </a:endParaRPr>
          </a:p>
        </p:txBody>
      </p:sp>
    </p:spTree>
    <p:extLst>
      <p:ext uri="{BB962C8B-B14F-4D97-AF65-F5344CB8AC3E}">
        <p14:creationId xmlns:p14="http://schemas.microsoft.com/office/powerpoint/2010/main" val="2770951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4114" name="Rectangle 2"/>
          <p:cNvSpPr>
            <a:spLocks noGrp="1" noRot="1" noChangeAspect="1" noChangeArrowheads="1" noTextEdit="1"/>
          </p:cNvSpPr>
          <p:nvPr>
            <p:ph type="sldImg"/>
          </p:nvPr>
        </p:nvSpPr>
        <p:spPr>
          <a:ln/>
        </p:spPr>
      </p:sp>
      <p:sp>
        <p:nvSpPr>
          <p:cNvPr id="11141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latin typeface="Times" panose="02020603050405020304" pitchFamily="18" charset="0"/>
            </a:endParaRPr>
          </a:p>
        </p:txBody>
      </p:sp>
    </p:spTree>
    <p:extLst>
      <p:ext uri="{BB962C8B-B14F-4D97-AF65-F5344CB8AC3E}">
        <p14:creationId xmlns:p14="http://schemas.microsoft.com/office/powerpoint/2010/main" val="1333751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5138" name="Rectangle 2"/>
          <p:cNvSpPr>
            <a:spLocks noGrp="1" noRot="1" noChangeAspect="1" noChangeArrowheads="1" noTextEdit="1"/>
          </p:cNvSpPr>
          <p:nvPr>
            <p:ph type="sldImg"/>
          </p:nvPr>
        </p:nvSpPr>
        <p:spPr>
          <a:ln/>
        </p:spPr>
      </p:sp>
      <p:sp>
        <p:nvSpPr>
          <p:cNvPr id="11151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latin typeface="Times" panose="02020603050405020304" pitchFamily="18" charset="0"/>
            </a:endParaRPr>
          </a:p>
        </p:txBody>
      </p:sp>
    </p:spTree>
    <p:extLst>
      <p:ext uri="{BB962C8B-B14F-4D97-AF65-F5344CB8AC3E}">
        <p14:creationId xmlns:p14="http://schemas.microsoft.com/office/powerpoint/2010/main" val="3950554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62" name="Rectangle 2"/>
          <p:cNvSpPr>
            <a:spLocks noGrp="1" noRot="1" noChangeAspect="1" noChangeArrowheads="1" noTextEdit="1"/>
          </p:cNvSpPr>
          <p:nvPr>
            <p:ph type="sldImg"/>
          </p:nvPr>
        </p:nvSpPr>
        <p:spPr>
          <a:ln/>
        </p:spPr>
      </p:sp>
      <p:sp>
        <p:nvSpPr>
          <p:cNvPr id="11161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latin typeface="Times" panose="02020603050405020304" pitchFamily="18" charset="0"/>
            </a:endParaRPr>
          </a:p>
        </p:txBody>
      </p:sp>
    </p:spTree>
    <p:extLst>
      <p:ext uri="{BB962C8B-B14F-4D97-AF65-F5344CB8AC3E}">
        <p14:creationId xmlns:p14="http://schemas.microsoft.com/office/powerpoint/2010/main" val="4113855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7186" name="Rectangle 2"/>
          <p:cNvSpPr>
            <a:spLocks noGrp="1" noRot="1" noChangeAspect="1" noChangeArrowheads="1" noTextEdit="1"/>
          </p:cNvSpPr>
          <p:nvPr>
            <p:ph type="sldImg"/>
          </p:nvPr>
        </p:nvSpPr>
        <p:spPr>
          <a:ln/>
        </p:spPr>
      </p:sp>
      <p:sp>
        <p:nvSpPr>
          <p:cNvPr id="11171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latin typeface="Times" panose="02020603050405020304" pitchFamily="18" charset="0"/>
            </a:endParaRPr>
          </a:p>
        </p:txBody>
      </p:sp>
    </p:spTree>
    <p:extLst>
      <p:ext uri="{BB962C8B-B14F-4D97-AF65-F5344CB8AC3E}">
        <p14:creationId xmlns:p14="http://schemas.microsoft.com/office/powerpoint/2010/main" val="1358500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8210" name="Rectangle 2"/>
          <p:cNvSpPr>
            <a:spLocks noGrp="1" noRot="1" noChangeAspect="1" noChangeArrowheads="1" noTextEdit="1"/>
          </p:cNvSpPr>
          <p:nvPr>
            <p:ph type="sldImg"/>
          </p:nvPr>
        </p:nvSpPr>
        <p:spPr>
          <a:ln/>
        </p:spPr>
      </p:sp>
      <p:sp>
        <p:nvSpPr>
          <p:cNvPr id="11182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latin typeface="Times" panose="02020603050405020304" pitchFamily="18" charset="0"/>
            </a:endParaRPr>
          </a:p>
        </p:txBody>
      </p:sp>
    </p:spTree>
    <p:extLst>
      <p:ext uri="{BB962C8B-B14F-4D97-AF65-F5344CB8AC3E}">
        <p14:creationId xmlns:p14="http://schemas.microsoft.com/office/powerpoint/2010/main" val="2532248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9234" name="Rectangle 2"/>
          <p:cNvSpPr>
            <a:spLocks noGrp="1" noRot="1" noChangeAspect="1" noChangeArrowheads="1" noTextEdit="1"/>
          </p:cNvSpPr>
          <p:nvPr>
            <p:ph type="sldImg"/>
          </p:nvPr>
        </p:nvSpPr>
        <p:spPr>
          <a:ln/>
        </p:spPr>
      </p:sp>
      <p:sp>
        <p:nvSpPr>
          <p:cNvPr id="11192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latin typeface="Times" panose="02020603050405020304" pitchFamily="18" charset="0"/>
            </a:endParaRPr>
          </a:p>
        </p:txBody>
      </p:sp>
    </p:spTree>
    <p:extLst>
      <p:ext uri="{BB962C8B-B14F-4D97-AF65-F5344CB8AC3E}">
        <p14:creationId xmlns:p14="http://schemas.microsoft.com/office/powerpoint/2010/main" val="288738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r"/>
            <a:fld id="{3B6D41AD-C857-4BD9-9954-60E69BF97494}" type="slidenum">
              <a:rPr lang="en-US" altLang="it-IT" sz="1200">
                <a:solidFill>
                  <a:srgbClr val="000000"/>
                </a:solidFill>
              </a:rPr>
              <a:pPr algn="r"/>
              <a:t>10</a:t>
            </a:fld>
            <a:endParaRPr lang="en-US" altLang="it-IT" sz="1200">
              <a:solidFill>
                <a:srgbClr val="000000"/>
              </a:solidFill>
            </a:endParaRPr>
          </a:p>
        </p:txBody>
      </p:sp>
      <p:sp>
        <p:nvSpPr>
          <p:cNvPr id="509955" name="Rectangle 2"/>
          <p:cNvSpPr>
            <a:spLocks noGrp="1" noRot="1" noChangeAspect="1" noChangeArrowheads="1" noTextEdit="1"/>
          </p:cNvSpPr>
          <p:nvPr>
            <p:ph type="sldImg"/>
          </p:nvPr>
        </p:nvSpPr>
        <p:spPr>
          <a:solidFill>
            <a:srgbClr val="FFFFFF"/>
          </a:solidFill>
          <a:ln/>
        </p:spPr>
      </p:sp>
      <p:sp>
        <p:nvSpPr>
          <p:cNvPr id="509956" name="Rectangle 3"/>
          <p:cNvSpPr>
            <a:spLocks noGrp="1" noChangeArrowheads="1"/>
          </p:cNvSpPr>
          <p:nvPr>
            <p:ph type="body" idx="1"/>
          </p:nvPr>
        </p:nvSpPr>
        <p:spPr>
          <a:solidFill>
            <a:srgbClr val="FFFFFF"/>
          </a:solidFill>
          <a:ln>
            <a:solidFill>
              <a:srgbClr val="000000"/>
            </a:solidFill>
          </a:ln>
        </p:spPr>
        <p:txBody>
          <a:bodyPr/>
          <a:lstStyle/>
          <a:p>
            <a:endParaRPr lang="en-US" altLang="it-IT" smtClean="0">
              <a:latin typeface="Times" panose="02020603050405020304" pitchFamily="18" charset="0"/>
            </a:endParaRPr>
          </a:p>
        </p:txBody>
      </p:sp>
    </p:spTree>
    <p:extLst>
      <p:ext uri="{BB962C8B-B14F-4D97-AF65-F5344CB8AC3E}">
        <p14:creationId xmlns:p14="http://schemas.microsoft.com/office/powerpoint/2010/main" val="365636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0482" name="Rectangle 2"/>
          <p:cNvSpPr>
            <a:spLocks noGrp="1" noRot="1" noChangeAspect="1" noChangeArrowheads="1" noTextEdit="1"/>
          </p:cNvSpPr>
          <p:nvPr>
            <p:ph type="sldImg"/>
          </p:nvPr>
        </p:nvSpPr>
        <p:spPr>
          <a:ln/>
        </p:spPr>
      </p:sp>
      <p:sp>
        <p:nvSpPr>
          <p:cNvPr id="660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smtClean="0">
                <a:latin typeface="Times" panose="02020603050405020304" pitchFamily="18" charset="0"/>
              </a:rPr>
              <a:t>Nessuno tuttavia fino a Stroop pensò di combinare le parole con i colori. Since 1935, there have been hundreds of experiments conducted on the Stroop effect. C. M. MacLeod (1991) provides an overview of the findings, proposed theories and some well-grounded empirical facts (some of which are listed at the end of this discussion).</a:t>
            </a:r>
          </a:p>
        </p:txBody>
      </p:sp>
    </p:spTree>
    <p:extLst>
      <p:ext uri="{BB962C8B-B14F-4D97-AF65-F5344CB8AC3E}">
        <p14:creationId xmlns:p14="http://schemas.microsoft.com/office/powerpoint/2010/main" val="1582085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it-IT"/>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t-IT"/>
          </a:p>
        </p:txBody>
      </p:sp>
      <p:sp>
        <p:nvSpPr>
          <p:cNvPr id="4" name="Date Placeholder 3"/>
          <p:cNvSpPr>
            <a:spLocks noGrp="1"/>
          </p:cNvSpPr>
          <p:nvPr>
            <p:ph type="dt" sz="half" idx="10"/>
          </p:nvPr>
        </p:nvSpPr>
        <p:spPr/>
        <p:txBody>
          <a:bodyPr/>
          <a:lstStyle>
            <a:lvl1pPr>
              <a:defRPr/>
            </a:lvl1pPr>
          </a:lstStyle>
          <a:p>
            <a:fld id="{5A9FD1AF-AA67-457D-8723-8326E25E934D}" type="datetimeFigureOut">
              <a:rPr lang="it-IT" altLang="it-IT"/>
              <a:pPr/>
              <a:t>20/05/2019</a:t>
            </a:fld>
            <a:endParaRPr lang="it-IT" altLang="it-IT"/>
          </a:p>
        </p:txBody>
      </p:sp>
      <p:sp>
        <p:nvSpPr>
          <p:cNvPr id="5" name="Footer Placeholder 4"/>
          <p:cNvSpPr>
            <a:spLocks noGrp="1"/>
          </p:cNvSpPr>
          <p:nvPr>
            <p:ph type="ftr" sz="quarter" idx="11"/>
          </p:nvPr>
        </p:nvSpPr>
        <p:spPr/>
        <p:txBody>
          <a:bodyPr/>
          <a:lstStyle>
            <a:lvl1pPr>
              <a:defRPr/>
            </a:lvl1pPr>
          </a:lstStyle>
          <a:p>
            <a:endParaRPr lang="it-IT" altLang="it-IT"/>
          </a:p>
        </p:txBody>
      </p:sp>
      <p:sp>
        <p:nvSpPr>
          <p:cNvPr id="6" name="Slide Number Placeholder 5"/>
          <p:cNvSpPr>
            <a:spLocks noGrp="1"/>
          </p:cNvSpPr>
          <p:nvPr>
            <p:ph type="sldNum" sz="quarter" idx="12"/>
          </p:nvPr>
        </p:nvSpPr>
        <p:spPr/>
        <p:txBody>
          <a:bodyPr/>
          <a:lstStyle>
            <a:lvl1pPr>
              <a:defRPr/>
            </a:lvl1pPr>
          </a:lstStyle>
          <a:p>
            <a:fld id="{42D285DC-1F84-46F5-B2B5-18D7144183F3}" type="slidenum">
              <a:rPr lang="it-IT" altLang="it-IT"/>
              <a:pPr/>
              <a:t>‹#›</a:t>
            </a:fld>
            <a:endParaRPr lang="it-IT" altLang="it-IT"/>
          </a:p>
        </p:txBody>
      </p:sp>
    </p:spTree>
    <p:extLst>
      <p:ext uri="{BB962C8B-B14F-4D97-AF65-F5344CB8AC3E}">
        <p14:creationId xmlns:p14="http://schemas.microsoft.com/office/powerpoint/2010/main" val="462504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vl1pPr>
          </a:lstStyle>
          <a:p>
            <a:fld id="{4CB1B8E0-EC30-4A26-A532-4C550B483F3B}" type="datetimeFigureOut">
              <a:rPr lang="it-IT" altLang="it-IT"/>
              <a:pPr/>
              <a:t>20/05/2019</a:t>
            </a:fld>
            <a:endParaRPr lang="it-IT" altLang="it-IT"/>
          </a:p>
        </p:txBody>
      </p:sp>
      <p:sp>
        <p:nvSpPr>
          <p:cNvPr id="5" name="Footer Placeholder 4"/>
          <p:cNvSpPr>
            <a:spLocks noGrp="1"/>
          </p:cNvSpPr>
          <p:nvPr>
            <p:ph type="ftr" sz="quarter" idx="11"/>
          </p:nvPr>
        </p:nvSpPr>
        <p:spPr/>
        <p:txBody>
          <a:bodyPr/>
          <a:lstStyle>
            <a:lvl1pPr>
              <a:defRPr/>
            </a:lvl1pPr>
          </a:lstStyle>
          <a:p>
            <a:endParaRPr lang="it-IT" altLang="it-IT"/>
          </a:p>
        </p:txBody>
      </p:sp>
      <p:sp>
        <p:nvSpPr>
          <p:cNvPr id="6" name="Slide Number Placeholder 5"/>
          <p:cNvSpPr>
            <a:spLocks noGrp="1"/>
          </p:cNvSpPr>
          <p:nvPr>
            <p:ph type="sldNum" sz="quarter" idx="12"/>
          </p:nvPr>
        </p:nvSpPr>
        <p:spPr/>
        <p:txBody>
          <a:bodyPr/>
          <a:lstStyle>
            <a:lvl1pPr>
              <a:defRPr/>
            </a:lvl1pPr>
          </a:lstStyle>
          <a:p>
            <a:fld id="{367D4FCE-9C24-4CB5-9029-670AD984D6EC}" type="slidenum">
              <a:rPr lang="it-IT" altLang="it-IT"/>
              <a:pPr/>
              <a:t>‹#›</a:t>
            </a:fld>
            <a:endParaRPr lang="it-IT" altLang="it-IT"/>
          </a:p>
        </p:txBody>
      </p:sp>
    </p:spTree>
    <p:extLst>
      <p:ext uri="{BB962C8B-B14F-4D97-AF65-F5344CB8AC3E}">
        <p14:creationId xmlns:p14="http://schemas.microsoft.com/office/powerpoint/2010/main" val="3104208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t-I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vl1pPr>
          </a:lstStyle>
          <a:p>
            <a:fld id="{34431ECE-4144-42C7-B538-F357A88CF17B}" type="datetimeFigureOut">
              <a:rPr lang="it-IT" altLang="it-IT"/>
              <a:pPr/>
              <a:t>20/05/2019</a:t>
            </a:fld>
            <a:endParaRPr lang="it-IT" altLang="it-IT"/>
          </a:p>
        </p:txBody>
      </p:sp>
      <p:sp>
        <p:nvSpPr>
          <p:cNvPr id="5" name="Footer Placeholder 4"/>
          <p:cNvSpPr>
            <a:spLocks noGrp="1"/>
          </p:cNvSpPr>
          <p:nvPr>
            <p:ph type="ftr" sz="quarter" idx="11"/>
          </p:nvPr>
        </p:nvSpPr>
        <p:spPr/>
        <p:txBody>
          <a:bodyPr/>
          <a:lstStyle>
            <a:lvl1pPr>
              <a:defRPr/>
            </a:lvl1pPr>
          </a:lstStyle>
          <a:p>
            <a:endParaRPr lang="it-IT" altLang="it-IT"/>
          </a:p>
        </p:txBody>
      </p:sp>
      <p:sp>
        <p:nvSpPr>
          <p:cNvPr id="6" name="Slide Number Placeholder 5"/>
          <p:cNvSpPr>
            <a:spLocks noGrp="1"/>
          </p:cNvSpPr>
          <p:nvPr>
            <p:ph type="sldNum" sz="quarter" idx="12"/>
          </p:nvPr>
        </p:nvSpPr>
        <p:spPr/>
        <p:txBody>
          <a:bodyPr/>
          <a:lstStyle>
            <a:lvl1pPr>
              <a:defRPr/>
            </a:lvl1pPr>
          </a:lstStyle>
          <a:p>
            <a:fld id="{7A3AA2DE-1C5A-4ECF-B32C-C68573D7078C}" type="slidenum">
              <a:rPr lang="it-IT" altLang="it-IT"/>
              <a:pPr/>
              <a:t>‹#›</a:t>
            </a:fld>
            <a:endParaRPr lang="it-IT" altLang="it-IT"/>
          </a:p>
        </p:txBody>
      </p:sp>
    </p:spTree>
    <p:extLst>
      <p:ext uri="{BB962C8B-B14F-4D97-AF65-F5344CB8AC3E}">
        <p14:creationId xmlns:p14="http://schemas.microsoft.com/office/powerpoint/2010/main" val="11447832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it-IT"/>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t-IT"/>
          </a:p>
        </p:txBody>
      </p:sp>
      <p:sp>
        <p:nvSpPr>
          <p:cNvPr id="4" name="Date Placeholder 3"/>
          <p:cNvSpPr>
            <a:spLocks noGrp="1"/>
          </p:cNvSpPr>
          <p:nvPr>
            <p:ph type="dt" sz="half" idx="10"/>
          </p:nvPr>
        </p:nvSpPr>
        <p:spPr/>
        <p:txBody>
          <a:bodyPr/>
          <a:lstStyle>
            <a:lvl1pPr>
              <a:defRPr/>
            </a:lvl1pPr>
          </a:lstStyle>
          <a:p>
            <a:pPr>
              <a:defRPr/>
            </a:pPr>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fld id="{AB45798B-A16A-471B-811A-A47C694424B0}" type="slidenum">
              <a:rPr lang="it-IT" altLang="it-IT"/>
              <a:pPr/>
              <a:t>‹#›</a:t>
            </a:fld>
            <a:endParaRPr lang="it-IT" altLang="it-IT"/>
          </a:p>
        </p:txBody>
      </p:sp>
    </p:spTree>
    <p:extLst>
      <p:ext uri="{BB962C8B-B14F-4D97-AF65-F5344CB8AC3E}">
        <p14:creationId xmlns:p14="http://schemas.microsoft.com/office/powerpoint/2010/main" val="5294734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vl1pPr>
          </a:lstStyle>
          <a:p>
            <a:pPr>
              <a:defRPr/>
            </a:pPr>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fld id="{F2635140-3FAD-4C0E-8072-EE0F06296295}" type="slidenum">
              <a:rPr lang="it-IT" altLang="it-IT"/>
              <a:pPr/>
              <a:t>‹#›</a:t>
            </a:fld>
            <a:endParaRPr lang="it-IT" altLang="it-IT"/>
          </a:p>
        </p:txBody>
      </p:sp>
    </p:spTree>
    <p:extLst>
      <p:ext uri="{BB962C8B-B14F-4D97-AF65-F5344CB8AC3E}">
        <p14:creationId xmlns:p14="http://schemas.microsoft.com/office/powerpoint/2010/main" val="792916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it-IT"/>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fld id="{D2404CBF-9449-4B0E-A43F-241293775363}" type="slidenum">
              <a:rPr lang="it-IT" altLang="it-IT"/>
              <a:pPr/>
              <a:t>‹#›</a:t>
            </a:fld>
            <a:endParaRPr lang="it-IT" altLang="it-IT"/>
          </a:p>
        </p:txBody>
      </p:sp>
    </p:spTree>
    <p:extLst>
      <p:ext uri="{BB962C8B-B14F-4D97-AF65-F5344CB8AC3E}">
        <p14:creationId xmlns:p14="http://schemas.microsoft.com/office/powerpoint/2010/main" val="19441371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Date Placeholder 4"/>
          <p:cNvSpPr>
            <a:spLocks noGrp="1"/>
          </p:cNvSpPr>
          <p:nvPr>
            <p:ph type="dt" sz="half" idx="10"/>
          </p:nvPr>
        </p:nvSpPr>
        <p:spPr/>
        <p:txBody>
          <a:bodyPr/>
          <a:lstStyle>
            <a:lvl1pPr>
              <a:defRPr/>
            </a:lvl1pPr>
          </a:lstStyle>
          <a:p>
            <a:pPr>
              <a:defRPr/>
            </a:pPr>
            <a:endParaRPr lang="it-IT"/>
          </a:p>
        </p:txBody>
      </p:sp>
      <p:sp>
        <p:nvSpPr>
          <p:cNvPr id="6" name="Footer Placeholder 5"/>
          <p:cNvSpPr>
            <a:spLocks noGrp="1"/>
          </p:cNvSpPr>
          <p:nvPr>
            <p:ph type="ftr" sz="quarter" idx="11"/>
          </p:nvPr>
        </p:nvSpPr>
        <p:spPr/>
        <p:txBody>
          <a:bodyPr/>
          <a:lstStyle>
            <a:lvl1pPr>
              <a:defRPr/>
            </a:lvl1pPr>
          </a:lstStyle>
          <a:p>
            <a:pPr>
              <a:defRPr/>
            </a:pPr>
            <a:endParaRPr lang="it-IT"/>
          </a:p>
        </p:txBody>
      </p:sp>
      <p:sp>
        <p:nvSpPr>
          <p:cNvPr id="7" name="Slide Number Placeholder 6"/>
          <p:cNvSpPr>
            <a:spLocks noGrp="1"/>
          </p:cNvSpPr>
          <p:nvPr>
            <p:ph type="sldNum" sz="quarter" idx="12"/>
          </p:nvPr>
        </p:nvSpPr>
        <p:spPr/>
        <p:txBody>
          <a:bodyPr/>
          <a:lstStyle>
            <a:lvl1pPr>
              <a:defRPr/>
            </a:lvl1pPr>
          </a:lstStyle>
          <a:p>
            <a:fld id="{7D7281A0-DF48-468C-862B-B7EA388A004B}" type="slidenum">
              <a:rPr lang="it-IT" altLang="it-IT"/>
              <a:pPr/>
              <a:t>‹#›</a:t>
            </a:fld>
            <a:endParaRPr lang="it-IT" altLang="it-IT"/>
          </a:p>
        </p:txBody>
      </p:sp>
    </p:spTree>
    <p:extLst>
      <p:ext uri="{BB962C8B-B14F-4D97-AF65-F5344CB8AC3E}">
        <p14:creationId xmlns:p14="http://schemas.microsoft.com/office/powerpoint/2010/main" val="16807077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it-IT"/>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7" name="Date Placeholder 6"/>
          <p:cNvSpPr>
            <a:spLocks noGrp="1"/>
          </p:cNvSpPr>
          <p:nvPr>
            <p:ph type="dt" sz="half" idx="10"/>
          </p:nvPr>
        </p:nvSpPr>
        <p:spPr/>
        <p:txBody>
          <a:bodyPr/>
          <a:lstStyle>
            <a:lvl1pPr>
              <a:defRPr/>
            </a:lvl1pPr>
          </a:lstStyle>
          <a:p>
            <a:pPr>
              <a:defRPr/>
            </a:pPr>
            <a:endParaRPr lang="it-IT"/>
          </a:p>
        </p:txBody>
      </p:sp>
      <p:sp>
        <p:nvSpPr>
          <p:cNvPr id="8" name="Footer Placeholder 7"/>
          <p:cNvSpPr>
            <a:spLocks noGrp="1"/>
          </p:cNvSpPr>
          <p:nvPr>
            <p:ph type="ftr" sz="quarter" idx="11"/>
          </p:nvPr>
        </p:nvSpPr>
        <p:spPr/>
        <p:txBody>
          <a:bodyPr/>
          <a:lstStyle>
            <a:lvl1pPr>
              <a:defRPr/>
            </a:lvl1pPr>
          </a:lstStyle>
          <a:p>
            <a:pPr>
              <a:defRPr/>
            </a:pPr>
            <a:endParaRPr lang="it-IT"/>
          </a:p>
        </p:txBody>
      </p:sp>
      <p:sp>
        <p:nvSpPr>
          <p:cNvPr id="9" name="Slide Number Placeholder 8"/>
          <p:cNvSpPr>
            <a:spLocks noGrp="1"/>
          </p:cNvSpPr>
          <p:nvPr>
            <p:ph type="sldNum" sz="quarter" idx="12"/>
          </p:nvPr>
        </p:nvSpPr>
        <p:spPr/>
        <p:txBody>
          <a:bodyPr/>
          <a:lstStyle>
            <a:lvl1pPr>
              <a:defRPr/>
            </a:lvl1pPr>
          </a:lstStyle>
          <a:p>
            <a:fld id="{2B3EE05D-8B21-4E00-B810-264E3F68461E}" type="slidenum">
              <a:rPr lang="it-IT" altLang="it-IT"/>
              <a:pPr/>
              <a:t>‹#›</a:t>
            </a:fld>
            <a:endParaRPr lang="it-IT" altLang="it-IT"/>
          </a:p>
        </p:txBody>
      </p:sp>
    </p:spTree>
    <p:extLst>
      <p:ext uri="{BB962C8B-B14F-4D97-AF65-F5344CB8AC3E}">
        <p14:creationId xmlns:p14="http://schemas.microsoft.com/office/powerpoint/2010/main" val="24856215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Date Placeholder 2"/>
          <p:cNvSpPr>
            <a:spLocks noGrp="1"/>
          </p:cNvSpPr>
          <p:nvPr>
            <p:ph type="dt" sz="half" idx="10"/>
          </p:nvPr>
        </p:nvSpPr>
        <p:spPr/>
        <p:txBody>
          <a:bodyPr/>
          <a:lstStyle>
            <a:lvl1pPr>
              <a:defRPr/>
            </a:lvl1pPr>
          </a:lstStyle>
          <a:p>
            <a:pPr>
              <a:defRPr/>
            </a:pPr>
            <a:endParaRPr lang="it-IT"/>
          </a:p>
        </p:txBody>
      </p:sp>
      <p:sp>
        <p:nvSpPr>
          <p:cNvPr id="4" name="Footer Placeholder 3"/>
          <p:cNvSpPr>
            <a:spLocks noGrp="1"/>
          </p:cNvSpPr>
          <p:nvPr>
            <p:ph type="ftr" sz="quarter" idx="11"/>
          </p:nvPr>
        </p:nvSpPr>
        <p:spPr/>
        <p:txBody>
          <a:bodyPr/>
          <a:lstStyle>
            <a:lvl1pPr>
              <a:defRPr/>
            </a:lvl1pPr>
          </a:lstStyle>
          <a:p>
            <a:pPr>
              <a:defRPr/>
            </a:pPr>
            <a:endParaRPr lang="it-IT"/>
          </a:p>
        </p:txBody>
      </p:sp>
      <p:sp>
        <p:nvSpPr>
          <p:cNvPr id="5" name="Slide Number Placeholder 4"/>
          <p:cNvSpPr>
            <a:spLocks noGrp="1"/>
          </p:cNvSpPr>
          <p:nvPr>
            <p:ph type="sldNum" sz="quarter" idx="12"/>
          </p:nvPr>
        </p:nvSpPr>
        <p:spPr/>
        <p:txBody>
          <a:bodyPr/>
          <a:lstStyle>
            <a:lvl1pPr>
              <a:defRPr/>
            </a:lvl1pPr>
          </a:lstStyle>
          <a:p>
            <a:fld id="{84538A47-E423-451B-94EE-F9D31B36BD2F}" type="slidenum">
              <a:rPr lang="it-IT" altLang="it-IT"/>
              <a:pPr/>
              <a:t>‹#›</a:t>
            </a:fld>
            <a:endParaRPr lang="it-IT" altLang="it-IT"/>
          </a:p>
        </p:txBody>
      </p:sp>
    </p:spTree>
    <p:extLst>
      <p:ext uri="{BB962C8B-B14F-4D97-AF65-F5344CB8AC3E}">
        <p14:creationId xmlns:p14="http://schemas.microsoft.com/office/powerpoint/2010/main" val="22660793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it-IT"/>
          </a:p>
        </p:txBody>
      </p:sp>
      <p:sp>
        <p:nvSpPr>
          <p:cNvPr id="3" name="Footer Placeholder 2"/>
          <p:cNvSpPr>
            <a:spLocks noGrp="1"/>
          </p:cNvSpPr>
          <p:nvPr>
            <p:ph type="ftr" sz="quarter" idx="11"/>
          </p:nvPr>
        </p:nvSpPr>
        <p:spPr/>
        <p:txBody>
          <a:bodyPr/>
          <a:lstStyle>
            <a:lvl1pPr>
              <a:defRPr/>
            </a:lvl1pPr>
          </a:lstStyle>
          <a:p>
            <a:pPr>
              <a:defRPr/>
            </a:pPr>
            <a:endParaRPr lang="it-IT"/>
          </a:p>
        </p:txBody>
      </p:sp>
      <p:sp>
        <p:nvSpPr>
          <p:cNvPr id="4" name="Slide Number Placeholder 3"/>
          <p:cNvSpPr>
            <a:spLocks noGrp="1"/>
          </p:cNvSpPr>
          <p:nvPr>
            <p:ph type="sldNum" sz="quarter" idx="12"/>
          </p:nvPr>
        </p:nvSpPr>
        <p:spPr/>
        <p:txBody>
          <a:bodyPr/>
          <a:lstStyle>
            <a:lvl1pPr>
              <a:defRPr/>
            </a:lvl1pPr>
          </a:lstStyle>
          <a:p>
            <a:fld id="{00160646-E541-4895-80D4-CABFD4D94CED}" type="slidenum">
              <a:rPr lang="it-IT" altLang="it-IT"/>
              <a:pPr/>
              <a:t>‹#›</a:t>
            </a:fld>
            <a:endParaRPr lang="it-IT" altLang="it-IT"/>
          </a:p>
        </p:txBody>
      </p:sp>
    </p:spTree>
    <p:extLst>
      <p:ext uri="{BB962C8B-B14F-4D97-AF65-F5344CB8AC3E}">
        <p14:creationId xmlns:p14="http://schemas.microsoft.com/office/powerpoint/2010/main" val="3494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t-IT"/>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it-IT"/>
          </a:p>
        </p:txBody>
      </p:sp>
      <p:sp>
        <p:nvSpPr>
          <p:cNvPr id="6" name="Footer Placeholder 5"/>
          <p:cNvSpPr>
            <a:spLocks noGrp="1"/>
          </p:cNvSpPr>
          <p:nvPr>
            <p:ph type="ftr" sz="quarter" idx="11"/>
          </p:nvPr>
        </p:nvSpPr>
        <p:spPr/>
        <p:txBody>
          <a:bodyPr/>
          <a:lstStyle>
            <a:lvl1pPr>
              <a:defRPr/>
            </a:lvl1pPr>
          </a:lstStyle>
          <a:p>
            <a:pPr>
              <a:defRPr/>
            </a:pPr>
            <a:endParaRPr lang="it-IT"/>
          </a:p>
        </p:txBody>
      </p:sp>
      <p:sp>
        <p:nvSpPr>
          <p:cNvPr id="7" name="Slide Number Placeholder 6"/>
          <p:cNvSpPr>
            <a:spLocks noGrp="1"/>
          </p:cNvSpPr>
          <p:nvPr>
            <p:ph type="sldNum" sz="quarter" idx="12"/>
          </p:nvPr>
        </p:nvSpPr>
        <p:spPr/>
        <p:txBody>
          <a:bodyPr/>
          <a:lstStyle>
            <a:lvl1pPr>
              <a:defRPr/>
            </a:lvl1pPr>
          </a:lstStyle>
          <a:p>
            <a:fld id="{DCD2A3C5-DAEF-4A9C-9FDF-4239290E61EE}" type="slidenum">
              <a:rPr lang="it-IT" altLang="it-IT"/>
              <a:pPr/>
              <a:t>‹#›</a:t>
            </a:fld>
            <a:endParaRPr lang="it-IT" altLang="it-IT"/>
          </a:p>
        </p:txBody>
      </p:sp>
    </p:spTree>
    <p:extLst>
      <p:ext uri="{BB962C8B-B14F-4D97-AF65-F5344CB8AC3E}">
        <p14:creationId xmlns:p14="http://schemas.microsoft.com/office/powerpoint/2010/main" val="2019910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vl1pPr>
          </a:lstStyle>
          <a:p>
            <a:fld id="{7559D67C-2D1C-4133-8CB3-5E94FE422AB8}" type="datetimeFigureOut">
              <a:rPr lang="it-IT" altLang="it-IT"/>
              <a:pPr/>
              <a:t>20/05/2019</a:t>
            </a:fld>
            <a:endParaRPr lang="it-IT" altLang="it-IT"/>
          </a:p>
        </p:txBody>
      </p:sp>
      <p:sp>
        <p:nvSpPr>
          <p:cNvPr id="5" name="Footer Placeholder 4"/>
          <p:cNvSpPr>
            <a:spLocks noGrp="1"/>
          </p:cNvSpPr>
          <p:nvPr>
            <p:ph type="ftr" sz="quarter" idx="11"/>
          </p:nvPr>
        </p:nvSpPr>
        <p:spPr/>
        <p:txBody>
          <a:bodyPr/>
          <a:lstStyle>
            <a:lvl1pPr>
              <a:defRPr/>
            </a:lvl1pPr>
          </a:lstStyle>
          <a:p>
            <a:endParaRPr lang="it-IT" altLang="it-IT"/>
          </a:p>
        </p:txBody>
      </p:sp>
      <p:sp>
        <p:nvSpPr>
          <p:cNvPr id="6" name="Slide Number Placeholder 5"/>
          <p:cNvSpPr>
            <a:spLocks noGrp="1"/>
          </p:cNvSpPr>
          <p:nvPr>
            <p:ph type="sldNum" sz="quarter" idx="12"/>
          </p:nvPr>
        </p:nvSpPr>
        <p:spPr/>
        <p:txBody>
          <a:bodyPr/>
          <a:lstStyle>
            <a:lvl1pPr>
              <a:defRPr/>
            </a:lvl1pPr>
          </a:lstStyle>
          <a:p>
            <a:fld id="{E3DD798C-96C5-4A8E-AB33-981E853AF235}" type="slidenum">
              <a:rPr lang="it-IT" altLang="it-IT"/>
              <a:pPr/>
              <a:t>‹#›</a:t>
            </a:fld>
            <a:endParaRPr lang="it-IT" altLang="it-IT"/>
          </a:p>
        </p:txBody>
      </p:sp>
    </p:spTree>
    <p:extLst>
      <p:ext uri="{BB962C8B-B14F-4D97-AF65-F5344CB8AC3E}">
        <p14:creationId xmlns:p14="http://schemas.microsoft.com/office/powerpoint/2010/main" val="5729309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t-IT"/>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it-IT"/>
          </a:p>
        </p:txBody>
      </p:sp>
      <p:sp>
        <p:nvSpPr>
          <p:cNvPr id="6" name="Footer Placeholder 5"/>
          <p:cNvSpPr>
            <a:spLocks noGrp="1"/>
          </p:cNvSpPr>
          <p:nvPr>
            <p:ph type="ftr" sz="quarter" idx="11"/>
          </p:nvPr>
        </p:nvSpPr>
        <p:spPr/>
        <p:txBody>
          <a:bodyPr/>
          <a:lstStyle>
            <a:lvl1pPr>
              <a:defRPr/>
            </a:lvl1pPr>
          </a:lstStyle>
          <a:p>
            <a:pPr>
              <a:defRPr/>
            </a:pPr>
            <a:endParaRPr lang="it-IT"/>
          </a:p>
        </p:txBody>
      </p:sp>
      <p:sp>
        <p:nvSpPr>
          <p:cNvPr id="7" name="Slide Number Placeholder 6"/>
          <p:cNvSpPr>
            <a:spLocks noGrp="1"/>
          </p:cNvSpPr>
          <p:nvPr>
            <p:ph type="sldNum" sz="quarter" idx="12"/>
          </p:nvPr>
        </p:nvSpPr>
        <p:spPr/>
        <p:txBody>
          <a:bodyPr/>
          <a:lstStyle>
            <a:lvl1pPr>
              <a:defRPr/>
            </a:lvl1pPr>
          </a:lstStyle>
          <a:p>
            <a:fld id="{201D0300-21BB-4884-B964-3FF884C89E30}" type="slidenum">
              <a:rPr lang="it-IT" altLang="it-IT"/>
              <a:pPr/>
              <a:t>‹#›</a:t>
            </a:fld>
            <a:endParaRPr lang="it-IT" altLang="it-IT"/>
          </a:p>
        </p:txBody>
      </p:sp>
    </p:spTree>
    <p:extLst>
      <p:ext uri="{BB962C8B-B14F-4D97-AF65-F5344CB8AC3E}">
        <p14:creationId xmlns:p14="http://schemas.microsoft.com/office/powerpoint/2010/main" val="16591669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vl1pPr>
          </a:lstStyle>
          <a:p>
            <a:pPr>
              <a:defRPr/>
            </a:pPr>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fld id="{18028FDA-7994-4D28-91F9-96B5DBC6F082}" type="slidenum">
              <a:rPr lang="it-IT" altLang="it-IT"/>
              <a:pPr/>
              <a:t>‹#›</a:t>
            </a:fld>
            <a:endParaRPr lang="it-IT" altLang="it-IT"/>
          </a:p>
        </p:txBody>
      </p:sp>
    </p:spTree>
    <p:extLst>
      <p:ext uri="{BB962C8B-B14F-4D97-AF65-F5344CB8AC3E}">
        <p14:creationId xmlns:p14="http://schemas.microsoft.com/office/powerpoint/2010/main" val="28507357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it-IT"/>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vl1pPr>
          </a:lstStyle>
          <a:p>
            <a:pPr>
              <a:defRPr/>
            </a:pPr>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fld id="{98D021EC-9BC2-4B7D-A288-066D04C6862E}" type="slidenum">
              <a:rPr lang="it-IT" altLang="it-IT"/>
              <a:pPr/>
              <a:t>‹#›</a:t>
            </a:fld>
            <a:endParaRPr lang="it-IT" altLang="it-IT"/>
          </a:p>
        </p:txBody>
      </p:sp>
    </p:spTree>
    <p:extLst>
      <p:ext uri="{BB962C8B-B14F-4D97-AF65-F5344CB8AC3E}">
        <p14:creationId xmlns:p14="http://schemas.microsoft.com/office/powerpoint/2010/main" val="3288458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it-IT"/>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A3218BED-1641-409F-806A-BCDB5B050FC2}" type="datetimeFigureOut">
              <a:rPr lang="it-IT" altLang="it-IT"/>
              <a:pPr/>
              <a:t>20/05/2019</a:t>
            </a:fld>
            <a:endParaRPr lang="it-IT" altLang="it-IT"/>
          </a:p>
        </p:txBody>
      </p:sp>
      <p:sp>
        <p:nvSpPr>
          <p:cNvPr id="5" name="Footer Placeholder 4"/>
          <p:cNvSpPr>
            <a:spLocks noGrp="1"/>
          </p:cNvSpPr>
          <p:nvPr>
            <p:ph type="ftr" sz="quarter" idx="11"/>
          </p:nvPr>
        </p:nvSpPr>
        <p:spPr/>
        <p:txBody>
          <a:bodyPr/>
          <a:lstStyle>
            <a:lvl1pPr>
              <a:defRPr/>
            </a:lvl1pPr>
          </a:lstStyle>
          <a:p>
            <a:endParaRPr lang="it-IT" altLang="it-IT"/>
          </a:p>
        </p:txBody>
      </p:sp>
      <p:sp>
        <p:nvSpPr>
          <p:cNvPr id="6" name="Slide Number Placeholder 5"/>
          <p:cNvSpPr>
            <a:spLocks noGrp="1"/>
          </p:cNvSpPr>
          <p:nvPr>
            <p:ph type="sldNum" sz="quarter" idx="12"/>
          </p:nvPr>
        </p:nvSpPr>
        <p:spPr/>
        <p:txBody>
          <a:bodyPr/>
          <a:lstStyle>
            <a:lvl1pPr>
              <a:defRPr/>
            </a:lvl1pPr>
          </a:lstStyle>
          <a:p>
            <a:fld id="{B64A3F35-5188-45F7-A20A-10FE920298B5}" type="slidenum">
              <a:rPr lang="it-IT" altLang="it-IT"/>
              <a:pPr/>
              <a:t>‹#›</a:t>
            </a:fld>
            <a:endParaRPr lang="it-IT" altLang="it-IT"/>
          </a:p>
        </p:txBody>
      </p:sp>
    </p:spTree>
    <p:extLst>
      <p:ext uri="{BB962C8B-B14F-4D97-AF65-F5344CB8AC3E}">
        <p14:creationId xmlns:p14="http://schemas.microsoft.com/office/powerpoint/2010/main" val="3043180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Date Placeholder 4"/>
          <p:cNvSpPr>
            <a:spLocks noGrp="1"/>
          </p:cNvSpPr>
          <p:nvPr>
            <p:ph type="dt" sz="half" idx="10"/>
          </p:nvPr>
        </p:nvSpPr>
        <p:spPr/>
        <p:txBody>
          <a:bodyPr/>
          <a:lstStyle>
            <a:lvl1pPr>
              <a:defRPr/>
            </a:lvl1pPr>
          </a:lstStyle>
          <a:p>
            <a:fld id="{7DFB60A6-7B08-4632-A6D2-3C9313C5430C}" type="datetimeFigureOut">
              <a:rPr lang="it-IT" altLang="it-IT"/>
              <a:pPr/>
              <a:t>20/05/2019</a:t>
            </a:fld>
            <a:endParaRPr lang="it-IT" altLang="it-IT"/>
          </a:p>
        </p:txBody>
      </p:sp>
      <p:sp>
        <p:nvSpPr>
          <p:cNvPr id="6" name="Footer Placeholder 5"/>
          <p:cNvSpPr>
            <a:spLocks noGrp="1"/>
          </p:cNvSpPr>
          <p:nvPr>
            <p:ph type="ftr" sz="quarter" idx="11"/>
          </p:nvPr>
        </p:nvSpPr>
        <p:spPr/>
        <p:txBody>
          <a:bodyPr/>
          <a:lstStyle>
            <a:lvl1pPr>
              <a:defRPr/>
            </a:lvl1pPr>
          </a:lstStyle>
          <a:p>
            <a:endParaRPr lang="it-IT" altLang="it-IT"/>
          </a:p>
        </p:txBody>
      </p:sp>
      <p:sp>
        <p:nvSpPr>
          <p:cNvPr id="7" name="Slide Number Placeholder 6"/>
          <p:cNvSpPr>
            <a:spLocks noGrp="1"/>
          </p:cNvSpPr>
          <p:nvPr>
            <p:ph type="sldNum" sz="quarter" idx="12"/>
          </p:nvPr>
        </p:nvSpPr>
        <p:spPr/>
        <p:txBody>
          <a:bodyPr/>
          <a:lstStyle>
            <a:lvl1pPr>
              <a:defRPr/>
            </a:lvl1pPr>
          </a:lstStyle>
          <a:p>
            <a:fld id="{7BB05089-8219-4088-849F-6ED1066635FF}" type="slidenum">
              <a:rPr lang="it-IT" altLang="it-IT"/>
              <a:pPr/>
              <a:t>‹#›</a:t>
            </a:fld>
            <a:endParaRPr lang="it-IT" altLang="it-IT"/>
          </a:p>
        </p:txBody>
      </p:sp>
    </p:spTree>
    <p:extLst>
      <p:ext uri="{BB962C8B-B14F-4D97-AF65-F5344CB8AC3E}">
        <p14:creationId xmlns:p14="http://schemas.microsoft.com/office/powerpoint/2010/main" val="1426681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it-IT"/>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7" name="Date Placeholder 6"/>
          <p:cNvSpPr>
            <a:spLocks noGrp="1"/>
          </p:cNvSpPr>
          <p:nvPr>
            <p:ph type="dt" sz="half" idx="10"/>
          </p:nvPr>
        </p:nvSpPr>
        <p:spPr/>
        <p:txBody>
          <a:bodyPr/>
          <a:lstStyle>
            <a:lvl1pPr>
              <a:defRPr/>
            </a:lvl1pPr>
          </a:lstStyle>
          <a:p>
            <a:fld id="{9ACA1875-3060-40EA-922A-AB487CEFFAF8}" type="datetimeFigureOut">
              <a:rPr lang="it-IT" altLang="it-IT"/>
              <a:pPr/>
              <a:t>20/05/2019</a:t>
            </a:fld>
            <a:endParaRPr lang="it-IT" altLang="it-IT"/>
          </a:p>
        </p:txBody>
      </p:sp>
      <p:sp>
        <p:nvSpPr>
          <p:cNvPr id="8" name="Footer Placeholder 7"/>
          <p:cNvSpPr>
            <a:spLocks noGrp="1"/>
          </p:cNvSpPr>
          <p:nvPr>
            <p:ph type="ftr" sz="quarter" idx="11"/>
          </p:nvPr>
        </p:nvSpPr>
        <p:spPr/>
        <p:txBody>
          <a:bodyPr/>
          <a:lstStyle>
            <a:lvl1pPr>
              <a:defRPr/>
            </a:lvl1pPr>
          </a:lstStyle>
          <a:p>
            <a:endParaRPr lang="it-IT" altLang="it-IT"/>
          </a:p>
        </p:txBody>
      </p:sp>
      <p:sp>
        <p:nvSpPr>
          <p:cNvPr id="9" name="Slide Number Placeholder 8"/>
          <p:cNvSpPr>
            <a:spLocks noGrp="1"/>
          </p:cNvSpPr>
          <p:nvPr>
            <p:ph type="sldNum" sz="quarter" idx="12"/>
          </p:nvPr>
        </p:nvSpPr>
        <p:spPr/>
        <p:txBody>
          <a:bodyPr/>
          <a:lstStyle>
            <a:lvl1pPr>
              <a:defRPr/>
            </a:lvl1pPr>
          </a:lstStyle>
          <a:p>
            <a:fld id="{2BA0D2A3-C6B9-44E6-90E0-D967CFA82A5E}" type="slidenum">
              <a:rPr lang="it-IT" altLang="it-IT"/>
              <a:pPr/>
              <a:t>‹#›</a:t>
            </a:fld>
            <a:endParaRPr lang="it-IT" altLang="it-IT"/>
          </a:p>
        </p:txBody>
      </p:sp>
    </p:spTree>
    <p:extLst>
      <p:ext uri="{BB962C8B-B14F-4D97-AF65-F5344CB8AC3E}">
        <p14:creationId xmlns:p14="http://schemas.microsoft.com/office/powerpoint/2010/main" val="1714779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Date Placeholder 2"/>
          <p:cNvSpPr>
            <a:spLocks noGrp="1"/>
          </p:cNvSpPr>
          <p:nvPr>
            <p:ph type="dt" sz="half" idx="10"/>
          </p:nvPr>
        </p:nvSpPr>
        <p:spPr/>
        <p:txBody>
          <a:bodyPr/>
          <a:lstStyle>
            <a:lvl1pPr>
              <a:defRPr/>
            </a:lvl1pPr>
          </a:lstStyle>
          <a:p>
            <a:fld id="{65ACC959-8112-49CC-9A6C-62B6F997AE9F}" type="datetimeFigureOut">
              <a:rPr lang="it-IT" altLang="it-IT"/>
              <a:pPr/>
              <a:t>20/05/2019</a:t>
            </a:fld>
            <a:endParaRPr lang="it-IT" altLang="it-IT"/>
          </a:p>
        </p:txBody>
      </p:sp>
      <p:sp>
        <p:nvSpPr>
          <p:cNvPr id="4" name="Footer Placeholder 3"/>
          <p:cNvSpPr>
            <a:spLocks noGrp="1"/>
          </p:cNvSpPr>
          <p:nvPr>
            <p:ph type="ftr" sz="quarter" idx="11"/>
          </p:nvPr>
        </p:nvSpPr>
        <p:spPr/>
        <p:txBody>
          <a:bodyPr/>
          <a:lstStyle>
            <a:lvl1pPr>
              <a:defRPr/>
            </a:lvl1pPr>
          </a:lstStyle>
          <a:p>
            <a:endParaRPr lang="it-IT" altLang="it-IT"/>
          </a:p>
        </p:txBody>
      </p:sp>
      <p:sp>
        <p:nvSpPr>
          <p:cNvPr id="5" name="Slide Number Placeholder 4"/>
          <p:cNvSpPr>
            <a:spLocks noGrp="1"/>
          </p:cNvSpPr>
          <p:nvPr>
            <p:ph type="sldNum" sz="quarter" idx="12"/>
          </p:nvPr>
        </p:nvSpPr>
        <p:spPr/>
        <p:txBody>
          <a:bodyPr/>
          <a:lstStyle>
            <a:lvl1pPr>
              <a:defRPr/>
            </a:lvl1pPr>
          </a:lstStyle>
          <a:p>
            <a:fld id="{C35C1B7E-8ACC-4846-A54A-15B796114D80}" type="slidenum">
              <a:rPr lang="it-IT" altLang="it-IT"/>
              <a:pPr/>
              <a:t>‹#›</a:t>
            </a:fld>
            <a:endParaRPr lang="it-IT" altLang="it-IT"/>
          </a:p>
        </p:txBody>
      </p:sp>
    </p:spTree>
    <p:extLst>
      <p:ext uri="{BB962C8B-B14F-4D97-AF65-F5344CB8AC3E}">
        <p14:creationId xmlns:p14="http://schemas.microsoft.com/office/powerpoint/2010/main" val="1949025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E49FD0A5-4144-4217-92DD-638440AF5AA2}" type="datetimeFigureOut">
              <a:rPr lang="it-IT" altLang="it-IT"/>
              <a:pPr/>
              <a:t>20/05/2019</a:t>
            </a:fld>
            <a:endParaRPr lang="it-IT" altLang="it-IT"/>
          </a:p>
        </p:txBody>
      </p:sp>
      <p:sp>
        <p:nvSpPr>
          <p:cNvPr id="3" name="Footer Placeholder 2"/>
          <p:cNvSpPr>
            <a:spLocks noGrp="1"/>
          </p:cNvSpPr>
          <p:nvPr>
            <p:ph type="ftr" sz="quarter" idx="11"/>
          </p:nvPr>
        </p:nvSpPr>
        <p:spPr/>
        <p:txBody>
          <a:bodyPr/>
          <a:lstStyle>
            <a:lvl1pPr>
              <a:defRPr/>
            </a:lvl1pPr>
          </a:lstStyle>
          <a:p>
            <a:endParaRPr lang="it-IT" altLang="it-IT"/>
          </a:p>
        </p:txBody>
      </p:sp>
      <p:sp>
        <p:nvSpPr>
          <p:cNvPr id="4" name="Slide Number Placeholder 3"/>
          <p:cNvSpPr>
            <a:spLocks noGrp="1"/>
          </p:cNvSpPr>
          <p:nvPr>
            <p:ph type="sldNum" sz="quarter" idx="12"/>
          </p:nvPr>
        </p:nvSpPr>
        <p:spPr/>
        <p:txBody>
          <a:bodyPr/>
          <a:lstStyle>
            <a:lvl1pPr>
              <a:defRPr/>
            </a:lvl1pPr>
          </a:lstStyle>
          <a:p>
            <a:fld id="{DB20C014-C908-4294-94D5-EF4E9164C058}" type="slidenum">
              <a:rPr lang="it-IT" altLang="it-IT"/>
              <a:pPr/>
              <a:t>‹#›</a:t>
            </a:fld>
            <a:endParaRPr lang="it-IT" altLang="it-IT"/>
          </a:p>
        </p:txBody>
      </p:sp>
    </p:spTree>
    <p:extLst>
      <p:ext uri="{BB962C8B-B14F-4D97-AF65-F5344CB8AC3E}">
        <p14:creationId xmlns:p14="http://schemas.microsoft.com/office/powerpoint/2010/main" val="1701284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t-IT"/>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7DA2081B-9F6C-482E-AB50-1C9B87E1E13B}" type="datetimeFigureOut">
              <a:rPr lang="it-IT" altLang="it-IT"/>
              <a:pPr/>
              <a:t>20/05/2019</a:t>
            </a:fld>
            <a:endParaRPr lang="it-IT" altLang="it-IT"/>
          </a:p>
        </p:txBody>
      </p:sp>
      <p:sp>
        <p:nvSpPr>
          <p:cNvPr id="6" name="Footer Placeholder 5"/>
          <p:cNvSpPr>
            <a:spLocks noGrp="1"/>
          </p:cNvSpPr>
          <p:nvPr>
            <p:ph type="ftr" sz="quarter" idx="11"/>
          </p:nvPr>
        </p:nvSpPr>
        <p:spPr/>
        <p:txBody>
          <a:bodyPr/>
          <a:lstStyle>
            <a:lvl1pPr>
              <a:defRPr/>
            </a:lvl1pPr>
          </a:lstStyle>
          <a:p>
            <a:endParaRPr lang="it-IT" altLang="it-IT"/>
          </a:p>
        </p:txBody>
      </p:sp>
      <p:sp>
        <p:nvSpPr>
          <p:cNvPr id="7" name="Slide Number Placeholder 6"/>
          <p:cNvSpPr>
            <a:spLocks noGrp="1"/>
          </p:cNvSpPr>
          <p:nvPr>
            <p:ph type="sldNum" sz="quarter" idx="12"/>
          </p:nvPr>
        </p:nvSpPr>
        <p:spPr/>
        <p:txBody>
          <a:bodyPr/>
          <a:lstStyle>
            <a:lvl1pPr>
              <a:defRPr/>
            </a:lvl1pPr>
          </a:lstStyle>
          <a:p>
            <a:fld id="{BFEC0705-D286-47B4-A6A3-BDB4DB90CAFB}" type="slidenum">
              <a:rPr lang="it-IT" altLang="it-IT"/>
              <a:pPr/>
              <a:t>‹#›</a:t>
            </a:fld>
            <a:endParaRPr lang="it-IT" altLang="it-IT"/>
          </a:p>
        </p:txBody>
      </p:sp>
    </p:spTree>
    <p:extLst>
      <p:ext uri="{BB962C8B-B14F-4D97-AF65-F5344CB8AC3E}">
        <p14:creationId xmlns:p14="http://schemas.microsoft.com/office/powerpoint/2010/main" val="2450046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t-IT"/>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B298048-3D5E-43DD-BF80-ECD1342FE624}" type="datetimeFigureOut">
              <a:rPr lang="it-IT" altLang="it-IT"/>
              <a:pPr/>
              <a:t>20/05/2019</a:t>
            </a:fld>
            <a:endParaRPr lang="it-IT" altLang="it-IT"/>
          </a:p>
        </p:txBody>
      </p:sp>
      <p:sp>
        <p:nvSpPr>
          <p:cNvPr id="6" name="Footer Placeholder 5"/>
          <p:cNvSpPr>
            <a:spLocks noGrp="1"/>
          </p:cNvSpPr>
          <p:nvPr>
            <p:ph type="ftr" sz="quarter" idx="11"/>
          </p:nvPr>
        </p:nvSpPr>
        <p:spPr/>
        <p:txBody>
          <a:bodyPr/>
          <a:lstStyle>
            <a:lvl1pPr>
              <a:defRPr/>
            </a:lvl1pPr>
          </a:lstStyle>
          <a:p>
            <a:endParaRPr lang="it-IT" altLang="it-IT"/>
          </a:p>
        </p:txBody>
      </p:sp>
      <p:sp>
        <p:nvSpPr>
          <p:cNvPr id="7" name="Slide Number Placeholder 6"/>
          <p:cNvSpPr>
            <a:spLocks noGrp="1"/>
          </p:cNvSpPr>
          <p:nvPr>
            <p:ph type="sldNum" sz="quarter" idx="12"/>
          </p:nvPr>
        </p:nvSpPr>
        <p:spPr/>
        <p:txBody>
          <a:bodyPr/>
          <a:lstStyle>
            <a:lvl1pPr>
              <a:defRPr/>
            </a:lvl1pPr>
          </a:lstStyle>
          <a:p>
            <a:fld id="{46513584-9908-48D7-89DE-A1EE0502E3BD}" type="slidenum">
              <a:rPr lang="it-IT" altLang="it-IT"/>
              <a:pPr/>
              <a:t>‹#›</a:t>
            </a:fld>
            <a:endParaRPr lang="it-IT" altLang="it-IT"/>
          </a:p>
        </p:txBody>
      </p:sp>
    </p:spTree>
    <p:extLst>
      <p:ext uri="{BB962C8B-B14F-4D97-AF65-F5344CB8AC3E}">
        <p14:creationId xmlns:p14="http://schemas.microsoft.com/office/powerpoint/2010/main" val="4257530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it-IT" smtClean="0"/>
              <a:t>Click to edit Master title style</a:t>
            </a:r>
          </a:p>
        </p:txBody>
      </p:sp>
      <p:sp>
        <p:nvSpPr>
          <p:cNvPr id="532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smtClean="0"/>
              <a:t>Click to edit Master text styles</a:t>
            </a:r>
          </a:p>
          <a:p>
            <a:pPr lvl="1"/>
            <a:r>
              <a:rPr lang="it-IT" altLang="it-IT" smtClean="0"/>
              <a:t>Second level</a:t>
            </a:r>
          </a:p>
          <a:p>
            <a:pPr lvl="2"/>
            <a:r>
              <a:rPr lang="it-IT" altLang="it-IT" smtClean="0"/>
              <a:t>Third level</a:t>
            </a:r>
          </a:p>
          <a:p>
            <a:pPr lvl="3"/>
            <a:r>
              <a:rPr lang="it-IT" altLang="it-IT" smtClean="0"/>
              <a:t>Fourth level</a:t>
            </a:r>
          </a:p>
          <a:p>
            <a:pPr lvl="4"/>
            <a:r>
              <a:rPr lang="it-IT" altLang="it-IT" smtClean="0"/>
              <a:t>Fifth level</a:t>
            </a:r>
          </a:p>
        </p:txBody>
      </p:sp>
      <p:sp>
        <p:nvSpPr>
          <p:cNvPr id="5325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fld id="{F6BA4E78-A060-43D9-ADB5-059C2CADCAA8}" type="datetimeFigureOut">
              <a:rPr lang="it-IT" altLang="it-IT"/>
              <a:pPr/>
              <a:t>20/05/2019</a:t>
            </a:fld>
            <a:endParaRPr lang="it-IT" altLang="it-IT"/>
          </a:p>
        </p:txBody>
      </p:sp>
      <p:sp>
        <p:nvSpPr>
          <p:cNvPr id="5325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it-IT" altLang="it-IT"/>
          </a:p>
        </p:txBody>
      </p:sp>
      <p:sp>
        <p:nvSpPr>
          <p:cNvPr id="5325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fld id="{CD455396-04D9-4576-840D-A7F1B6CDF146}" type="slidenum">
              <a:rPr lang="it-IT" altLang="it-IT"/>
              <a:pPr/>
              <a:t>‹#›</a:t>
            </a:fld>
            <a:endParaRPr lang="it-IT" altLang="it-IT"/>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Click to edit Master title style</a:t>
            </a:r>
          </a:p>
        </p:txBody>
      </p:sp>
      <p:sp>
        <p:nvSpPr>
          <p:cNvPr id="27238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Click to edit Master text styles</a:t>
            </a:r>
          </a:p>
          <a:p>
            <a:pPr lvl="1"/>
            <a:r>
              <a:rPr lang="it-IT" altLang="it-IT" smtClean="0"/>
              <a:t>Second level</a:t>
            </a:r>
          </a:p>
          <a:p>
            <a:pPr lvl="2"/>
            <a:r>
              <a:rPr lang="it-IT" altLang="it-IT" smtClean="0"/>
              <a:t>Third level</a:t>
            </a:r>
          </a:p>
          <a:p>
            <a:pPr lvl="3"/>
            <a:r>
              <a:rPr lang="it-IT" altLang="it-IT" smtClean="0"/>
              <a:t>Fourth level</a:t>
            </a:r>
          </a:p>
          <a:p>
            <a:pPr lvl="4"/>
            <a:r>
              <a:rPr lang="it-IT" altLang="it-IT"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mn-lt"/>
                <a:ea typeface="+mn-ea"/>
                <a:cs typeface="+mn-cs"/>
              </a:defRPr>
            </a:lvl1pPr>
          </a:lstStyle>
          <a:p>
            <a:pPr>
              <a:defRPr/>
            </a:pPr>
            <a:endParaRPr lang="it-IT"/>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mn-lt"/>
                <a:ea typeface="+mn-ea"/>
                <a:cs typeface="+mn-cs"/>
              </a:defRPr>
            </a:lvl1pPr>
          </a:lstStyle>
          <a:p>
            <a:pPr>
              <a:defRPr/>
            </a:pPr>
            <a:endParaRPr lang="it-IT"/>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fld id="{0356DE98-9A06-4F55-98BE-F656A31322D5}" type="slidenum">
              <a:rPr lang="it-IT" altLang="it-IT"/>
              <a:pPr/>
              <a:t>‹#›</a:t>
            </a:fld>
            <a:endParaRPr lang="it-IT" altLang="it-IT"/>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panose="02020603050405020304" pitchFamily="18" charset="0"/>
          <a:ea typeface="MS PGothic" panose="020B0600070205080204" pitchFamily="34" charset="-128"/>
          <a:cs typeface="Arial" panose="020B0604020202020204" pitchFamily="34" charset="0"/>
        </a:defRPr>
      </a:lvl2pPr>
      <a:lvl3pPr algn="ctr" rtl="0" fontAlgn="base">
        <a:spcBef>
          <a:spcPct val="0"/>
        </a:spcBef>
        <a:spcAft>
          <a:spcPct val="0"/>
        </a:spcAft>
        <a:defRPr sz="4400">
          <a:solidFill>
            <a:schemeClr val="tx2"/>
          </a:solidFill>
          <a:latin typeface="Times" panose="02020603050405020304" pitchFamily="18" charset="0"/>
          <a:ea typeface="MS PGothic" panose="020B0600070205080204" pitchFamily="34" charset="-128"/>
          <a:cs typeface="Arial" panose="020B0604020202020204" pitchFamily="34" charset="0"/>
        </a:defRPr>
      </a:lvl3pPr>
      <a:lvl4pPr algn="ctr" rtl="0" fontAlgn="base">
        <a:spcBef>
          <a:spcPct val="0"/>
        </a:spcBef>
        <a:spcAft>
          <a:spcPct val="0"/>
        </a:spcAft>
        <a:defRPr sz="4400">
          <a:solidFill>
            <a:schemeClr val="tx2"/>
          </a:solidFill>
          <a:latin typeface="Times" panose="02020603050405020304" pitchFamily="18" charset="0"/>
          <a:ea typeface="MS PGothic" panose="020B0600070205080204" pitchFamily="34" charset="-128"/>
          <a:cs typeface="Arial" panose="020B0604020202020204" pitchFamily="34" charset="0"/>
        </a:defRPr>
      </a:lvl4pPr>
      <a:lvl5pPr algn="ctr" rtl="0" fontAlgn="base">
        <a:spcBef>
          <a:spcPct val="0"/>
        </a:spcBef>
        <a:spcAft>
          <a:spcPct val="0"/>
        </a:spcAft>
        <a:defRPr sz="4400">
          <a:solidFill>
            <a:schemeClr val="tx2"/>
          </a:solidFill>
          <a:latin typeface="Times" panose="02020603050405020304" pitchFamily="18" charset="0"/>
          <a:ea typeface="MS PGothic" panose="020B0600070205080204" pitchFamily="34" charset="-128"/>
          <a:cs typeface="Arial" panose="020B0604020202020204" pitchFamily="34" charset="0"/>
        </a:defRPr>
      </a:lvl5pPr>
      <a:lvl6pPr marL="457200" algn="ctr" rtl="0" fontAlgn="base">
        <a:spcBef>
          <a:spcPct val="0"/>
        </a:spcBef>
        <a:spcAft>
          <a:spcPct val="0"/>
        </a:spcAft>
        <a:defRPr sz="4400">
          <a:solidFill>
            <a:schemeClr val="tx2"/>
          </a:solidFill>
          <a:latin typeface="Times" panose="02020603050405020304" pitchFamily="18" charset="0"/>
          <a:ea typeface="MS PGothic" panose="020B0600070205080204" pitchFamily="34" charset="-128"/>
          <a:cs typeface="Arial" panose="020B0604020202020204" pitchFamily="34" charset="0"/>
        </a:defRPr>
      </a:lvl6pPr>
      <a:lvl7pPr marL="914400" algn="ctr" rtl="0" fontAlgn="base">
        <a:spcBef>
          <a:spcPct val="0"/>
        </a:spcBef>
        <a:spcAft>
          <a:spcPct val="0"/>
        </a:spcAft>
        <a:defRPr sz="4400">
          <a:solidFill>
            <a:schemeClr val="tx2"/>
          </a:solidFill>
          <a:latin typeface="Times" panose="02020603050405020304" pitchFamily="18" charset="0"/>
          <a:ea typeface="MS PGothic" panose="020B0600070205080204" pitchFamily="34" charset="-128"/>
          <a:cs typeface="Arial" panose="020B0604020202020204" pitchFamily="34" charset="0"/>
        </a:defRPr>
      </a:lvl7pPr>
      <a:lvl8pPr marL="1371600" algn="ctr" rtl="0" fontAlgn="base">
        <a:spcBef>
          <a:spcPct val="0"/>
        </a:spcBef>
        <a:spcAft>
          <a:spcPct val="0"/>
        </a:spcAft>
        <a:defRPr sz="4400">
          <a:solidFill>
            <a:schemeClr val="tx2"/>
          </a:solidFill>
          <a:latin typeface="Times" panose="02020603050405020304" pitchFamily="18" charset="0"/>
          <a:ea typeface="MS PGothic" panose="020B0600070205080204" pitchFamily="34" charset="-128"/>
          <a:cs typeface="Arial" panose="020B0604020202020204" pitchFamily="34" charset="0"/>
        </a:defRPr>
      </a:lvl8pPr>
      <a:lvl9pPr marL="1828800" algn="ctr" rtl="0" fontAlgn="base">
        <a:spcBef>
          <a:spcPct val="0"/>
        </a:spcBef>
        <a:spcAft>
          <a:spcPct val="0"/>
        </a:spcAft>
        <a:defRPr sz="4400">
          <a:solidFill>
            <a:schemeClr val="tx2"/>
          </a:solidFill>
          <a:latin typeface="Times" panose="02020603050405020304" pitchFamily="18" charset="0"/>
          <a:ea typeface="MS PGothic" panose="020B0600070205080204" pitchFamily="34" charset="-128"/>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7.emf"/></Relationships>
</file>

<file path=ppt/slides/_rels/slide13.xml.rels><?xml version="1.0" encoding="UTF-8" standalone="yes"?>
<Relationships xmlns="http://schemas.openxmlformats.org/package/2006/relationships"><Relationship Id="rId3" Type="http://schemas.openxmlformats.org/officeDocument/2006/relationships/hyperlink" Target="https://www.psytoolkit.org/experiment-library/stroop.html"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8" Type="http://schemas.openxmlformats.org/officeDocument/2006/relationships/hyperlink" Target="https://www.psytoolkit.org/experiment-library/search.html" TargetMode="External"/><Relationship Id="rId3" Type="http://schemas.openxmlformats.org/officeDocument/2006/relationships/image" Target="../media/image19.png"/><Relationship Id="rId7"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hyperlink" Target="https://www.psytoolkit.org/experiment-library/stroop.html"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274" name="Group 2"/>
          <p:cNvGrpSpPr>
            <a:grpSpLocks/>
          </p:cNvGrpSpPr>
          <p:nvPr/>
        </p:nvGrpSpPr>
        <p:grpSpPr bwMode="auto">
          <a:xfrm>
            <a:off x="60325" y="5899150"/>
            <a:ext cx="4324350" cy="1009650"/>
            <a:chOff x="468" y="3786"/>
            <a:chExt cx="2724" cy="636"/>
          </a:xfrm>
        </p:grpSpPr>
        <p:sp>
          <p:nvSpPr>
            <p:cNvPr id="54275" name="Text Box 4"/>
            <p:cNvSpPr txBox="1">
              <a:spLocks noChangeArrowheads="1"/>
            </p:cNvSpPr>
            <p:nvPr/>
          </p:nvSpPr>
          <p:spPr bwMode="auto">
            <a:xfrm>
              <a:off x="516" y="3945"/>
              <a:ext cx="267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r" eaLnBrk="1" hangingPunct="1"/>
              <a:r>
                <a:rPr lang="en-US" altLang="it-IT" sz="2800" b="1">
                  <a:solidFill>
                    <a:srgbClr val="000090"/>
                  </a:solidFill>
                  <a:latin typeface="Arial" panose="020B0604020202020204" pitchFamily="34" charset="0"/>
                </a:rPr>
                <a:t>prof. Carlo Fantoni</a:t>
              </a:r>
            </a:p>
          </p:txBody>
        </p:sp>
        <p:pic>
          <p:nvPicPr>
            <p:cNvPr id="54276" name="Picture 4" descr="logo"/>
            <p:cNvPicPr>
              <a:picLocks noChangeAspect="1" noChangeArrowheads="1"/>
            </p:cNvPicPr>
            <p:nvPr/>
          </p:nvPicPr>
          <p:blipFill>
            <a:blip r:embed="rId3">
              <a:extLst>
                <a:ext uri="{28A0092B-C50C-407E-A947-70E740481C1C}">
                  <a14:useLocalDpi xmlns:a14="http://schemas.microsoft.com/office/drawing/2010/main" val="0"/>
                </a:ext>
              </a:extLst>
            </a:blip>
            <a:srcRect r="72050"/>
            <a:stretch>
              <a:fillRect/>
            </a:stretch>
          </p:blipFill>
          <p:spPr bwMode="auto">
            <a:xfrm>
              <a:off x="468" y="3786"/>
              <a:ext cx="507" cy="636"/>
            </a:xfrm>
            <a:prstGeom prst="rect">
              <a:avLst/>
            </a:prstGeom>
            <a:noFill/>
            <a:extLst>
              <a:ext uri="{909E8E84-426E-40DD-AFC4-6F175D3DCCD1}">
                <a14:hiddenFill xmlns:a14="http://schemas.microsoft.com/office/drawing/2010/main">
                  <a:solidFill>
                    <a:srgbClr val="FFFFFF"/>
                  </a:solidFill>
                </a14:hiddenFill>
              </a:ext>
            </a:extLst>
          </p:spPr>
        </p:pic>
      </p:grpSp>
      <p:sp>
        <p:nvSpPr>
          <p:cNvPr id="54279" name="Text Box 7"/>
          <p:cNvSpPr txBox="1">
            <a:spLocks noChangeArrowheads="1"/>
          </p:cNvSpPr>
          <p:nvPr/>
        </p:nvSpPr>
        <p:spPr bwMode="auto">
          <a:xfrm>
            <a:off x="5757863" y="6421438"/>
            <a:ext cx="3386137"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lnSpc>
                <a:spcPct val="90000"/>
              </a:lnSpc>
              <a:spcBef>
                <a:spcPct val="20000"/>
              </a:spcBef>
            </a:pPr>
            <a:r>
              <a:rPr lang="en-US" altLang="it-IT" b="1" dirty="0" smtClean="0">
                <a:latin typeface="Arial" panose="020B0604020202020204" pitchFamily="34" charset="0"/>
              </a:rPr>
              <a:t>2018-2019</a:t>
            </a:r>
            <a:endParaRPr lang="en-GB" altLang="it-IT" b="1" dirty="0">
              <a:latin typeface="Arial" panose="020B0604020202020204" pitchFamily="34" charset="0"/>
            </a:endParaRPr>
          </a:p>
        </p:txBody>
      </p:sp>
      <p:sp>
        <p:nvSpPr>
          <p:cNvPr id="54280" name="Rectangle 8"/>
          <p:cNvSpPr>
            <a:spLocks noChangeArrowheads="1"/>
          </p:cNvSpPr>
          <p:nvPr/>
        </p:nvSpPr>
        <p:spPr bwMode="auto">
          <a:xfrm>
            <a:off x="5203024" y="1380033"/>
            <a:ext cx="3644426" cy="35086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lIns="0" tIns="0" rIns="0" bIns="0">
            <a:spAutoFit/>
          </a:bodyPr>
          <a:lstStyle>
            <a:lvl1pPr marL="342900" indent="-342900" eaLnBrk="0" hangingPunct="0">
              <a:defRPr sz="2400">
                <a:solidFill>
                  <a:schemeClr val="tx1"/>
                </a:solidFill>
                <a:latin typeface="Times" panose="02020603050405020304" pitchFamily="18" charset="0"/>
                <a:ea typeface="MS PGothic" panose="020B0600070205080204" pitchFamily="34" charset="-128"/>
              </a:defRPr>
            </a:lvl1pPr>
            <a:lvl2pPr marL="800100" indent="-342900" eaLnBrk="0" hangingPunct="0">
              <a:defRPr sz="2400">
                <a:solidFill>
                  <a:schemeClr val="tx1"/>
                </a:solidFill>
                <a:latin typeface="Times" panose="02020603050405020304" pitchFamily="18" charset="0"/>
                <a:ea typeface="MS PGothic" panose="020B0600070205080204" pitchFamily="34" charset="-128"/>
              </a:defRPr>
            </a:lvl2pPr>
            <a:lvl3pPr marL="1257300" indent="-342900" eaLnBrk="0" hangingPunct="0">
              <a:defRPr sz="2400">
                <a:solidFill>
                  <a:schemeClr val="tx1"/>
                </a:solidFill>
                <a:latin typeface="Times" panose="02020603050405020304" pitchFamily="18" charset="0"/>
                <a:ea typeface="MS PGothic" panose="020B0600070205080204" pitchFamily="34" charset="-128"/>
              </a:defRPr>
            </a:lvl3pPr>
            <a:lvl4pPr marL="1714500" indent="-342900" eaLnBrk="0" hangingPunct="0">
              <a:defRPr sz="2400">
                <a:solidFill>
                  <a:schemeClr val="tx1"/>
                </a:solidFill>
                <a:latin typeface="Times" panose="02020603050405020304" pitchFamily="18" charset="0"/>
                <a:ea typeface="MS PGothic" panose="020B0600070205080204" pitchFamily="34" charset="-128"/>
              </a:defRPr>
            </a:lvl4pPr>
            <a:lvl5pPr marL="2171700" indent="-342900" eaLnBrk="0" hangingPunct="0">
              <a:defRPr sz="2400">
                <a:solidFill>
                  <a:schemeClr val="tx1"/>
                </a:solidFill>
                <a:latin typeface="Times" panose="02020603050405020304" pitchFamily="18" charset="0"/>
                <a:ea typeface="MS PGothic" panose="020B0600070205080204" pitchFamily="34" charset="-128"/>
              </a:defRPr>
            </a:lvl5pPr>
            <a:lvl6pPr marL="2628900" indent="-3429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3086100" indent="-3429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543300" indent="-3429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4000500" indent="-3429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eaLnBrk="1" hangingPunct="1"/>
            <a:r>
              <a:rPr lang="it-IT" altLang="it-IT" b="1" dirty="0">
                <a:latin typeface="Arial" panose="020B0604020202020204" pitchFamily="34" charset="0"/>
              </a:rPr>
              <a:t>Lezione </a:t>
            </a:r>
            <a:r>
              <a:rPr lang="it-IT" altLang="it-IT" b="1" dirty="0" smtClean="0">
                <a:latin typeface="Arial" panose="020B0604020202020204" pitchFamily="34" charset="0"/>
              </a:rPr>
              <a:t>16</a:t>
            </a:r>
            <a:endParaRPr lang="it-IT" altLang="it-IT" b="1" dirty="0">
              <a:latin typeface="Arial" panose="020B0604020202020204" pitchFamily="34" charset="0"/>
            </a:endParaRPr>
          </a:p>
          <a:p>
            <a:pPr algn="ctr" eaLnBrk="1" hangingPunct="1"/>
            <a:r>
              <a:rPr lang="it-IT" altLang="it-IT" b="1" dirty="0" smtClean="0">
                <a:latin typeface="Arial" panose="020B0604020202020204" pitchFamily="34" charset="0"/>
              </a:rPr>
              <a:t>15/05/2019</a:t>
            </a:r>
          </a:p>
          <a:p>
            <a:pPr algn="ctr" eaLnBrk="1" hangingPunct="1"/>
            <a:endParaRPr lang="it-IT" altLang="it-IT" sz="1200" dirty="0">
              <a:latin typeface="Arial" panose="020B0604020202020204" pitchFamily="34" charset="0"/>
            </a:endParaRPr>
          </a:p>
          <a:p>
            <a:pPr eaLnBrk="1" hangingPunct="1">
              <a:buFontTx/>
              <a:buChar char="•"/>
            </a:pPr>
            <a:r>
              <a:rPr lang="it-IT" sz="1400" dirty="0" smtClean="0">
                <a:latin typeface="+mj-lt"/>
              </a:rPr>
              <a:t>misura dell’effetto </a:t>
            </a:r>
            <a:r>
              <a:rPr lang="it-IT" sz="1400" dirty="0">
                <a:latin typeface="+mj-lt"/>
              </a:rPr>
              <a:t>S</a:t>
            </a:r>
            <a:r>
              <a:rPr lang="it-IT" sz="1400" dirty="0" smtClean="0">
                <a:latin typeface="+mj-lt"/>
              </a:rPr>
              <a:t>troop in classe</a:t>
            </a:r>
          </a:p>
          <a:p>
            <a:pPr eaLnBrk="1" hangingPunct="1">
              <a:buFontTx/>
              <a:buChar char="•"/>
            </a:pPr>
            <a:r>
              <a:rPr lang="it-IT" sz="1400" dirty="0" smtClean="0">
                <a:latin typeface="+mj-lt"/>
              </a:rPr>
              <a:t>TR di elaborazione del colore (colour naming task)</a:t>
            </a:r>
          </a:p>
          <a:p>
            <a:pPr eaLnBrk="1" hangingPunct="1">
              <a:buFontTx/>
              <a:buChar char="•"/>
            </a:pPr>
            <a:r>
              <a:rPr lang="it-IT" sz="1400" dirty="0" smtClean="0">
                <a:latin typeface="+mj-lt"/>
              </a:rPr>
              <a:t>TR di elaborazione della parola (word naming task)</a:t>
            </a:r>
          </a:p>
          <a:p>
            <a:pPr eaLnBrk="1" hangingPunct="1">
              <a:buFontTx/>
              <a:buChar char="•"/>
            </a:pPr>
            <a:r>
              <a:rPr lang="it-IT" sz="1400" dirty="0" smtClean="0">
                <a:latin typeface="+mj-lt"/>
              </a:rPr>
              <a:t>Il compito di ricerca visiva</a:t>
            </a:r>
          </a:p>
          <a:p>
            <a:pPr eaLnBrk="1" hangingPunct="1">
              <a:buFontTx/>
              <a:buChar char="•"/>
            </a:pPr>
            <a:r>
              <a:rPr lang="it-IT" sz="1400" dirty="0">
                <a:latin typeface="+mj-lt"/>
              </a:rPr>
              <a:t>r</a:t>
            </a:r>
            <a:r>
              <a:rPr lang="it-IT" sz="1400" dirty="0" smtClean="0">
                <a:latin typeface="+mj-lt"/>
              </a:rPr>
              <a:t>icerca visiva seriale e TR di processamento dei singoli elementi</a:t>
            </a:r>
          </a:p>
          <a:p>
            <a:pPr eaLnBrk="1" hangingPunct="1">
              <a:buFontTx/>
              <a:buChar char="•"/>
            </a:pPr>
            <a:r>
              <a:rPr lang="it-IT" sz="1400" dirty="0" smtClean="0">
                <a:latin typeface="+mj-lt"/>
              </a:rPr>
              <a:t>misura </a:t>
            </a:r>
            <a:r>
              <a:rPr lang="it-IT" sz="1400" dirty="0">
                <a:latin typeface="+mj-lt"/>
              </a:rPr>
              <a:t>dell’effetto </a:t>
            </a:r>
            <a:r>
              <a:rPr lang="it-IT" sz="1400" dirty="0" smtClean="0">
                <a:latin typeface="+mj-lt"/>
              </a:rPr>
              <a:t>di conjunction </a:t>
            </a:r>
            <a:r>
              <a:rPr lang="it-IT" sz="1400" dirty="0">
                <a:latin typeface="+mj-lt"/>
              </a:rPr>
              <a:t>s</a:t>
            </a:r>
            <a:r>
              <a:rPr lang="it-IT" sz="1400" dirty="0" smtClean="0">
                <a:latin typeface="+mj-lt"/>
              </a:rPr>
              <a:t>earch in classe</a:t>
            </a:r>
          </a:p>
          <a:p>
            <a:pPr eaLnBrk="1" hangingPunct="1">
              <a:buFontTx/>
              <a:buChar char="•"/>
            </a:pPr>
            <a:r>
              <a:rPr lang="it-IT" sz="1400" dirty="0" smtClean="0">
                <a:latin typeface="+mj-lt"/>
              </a:rPr>
              <a:t>TR come sonda della memoria a breve termine e paradigma di Sternberg</a:t>
            </a:r>
          </a:p>
        </p:txBody>
      </p:sp>
      <p:sp>
        <p:nvSpPr>
          <p:cNvPr id="54281" name="Text Box 9"/>
          <p:cNvSpPr txBox="1">
            <a:spLocks noChangeArrowheads="1"/>
          </p:cNvSpPr>
          <p:nvPr/>
        </p:nvSpPr>
        <p:spPr bwMode="auto">
          <a:xfrm>
            <a:off x="5757863" y="6117749"/>
            <a:ext cx="3386137"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lnSpc>
                <a:spcPct val="90000"/>
              </a:lnSpc>
              <a:spcBef>
                <a:spcPct val="20000"/>
              </a:spcBef>
            </a:pPr>
            <a:r>
              <a:rPr lang="en-US" altLang="it-IT" b="1" dirty="0" smtClean="0">
                <a:latin typeface="Arial" panose="020B0604020202020204" pitchFamily="34" charset="0"/>
              </a:rPr>
              <a:t>STP</a:t>
            </a:r>
            <a:endParaRPr lang="en-GB" altLang="it-IT" b="1" dirty="0">
              <a:latin typeface="Arial" panose="020B0604020202020204" pitchFamily="34" charset="0"/>
            </a:endParaRPr>
          </a:p>
        </p:txBody>
      </p:sp>
      <p:pic>
        <p:nvPicPr>
          <p:cNvPr id="54282"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0" y="1984375"/>
            <a:ext cx="4686300" cy="3295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 name="Rectangle 6"/>
          <p:cNvSpPr>
            <a:spLocks noGrp="1" noChangeArrowheads="1"/>
          </p:cNvSpPr>
          <p:nvPr>
            <p:ph type="ctrTitle"/>
          </p:nvPr>
        </p:nvSpPr>
        <p:spPr>
          <a:xfrm>
            <a:off x="136525" y="89618"/>
            <a:ext cx="8975725" cy="1470025"/>
          </a:xfrm>
        </p:spPr>
        <p:txBody>
          <a:bodyPr anchor="ctr"/>
          <a:lstStyle/>
          <a:p>
            <a:pPr eaLnBrk="1" hangingPunct="1">
              <a:lnSpc>
                <a:spcPct val="85000"/>
              </a:lnSpc>
            </a:pPr>
            <a:r>
              <a:rPr lang="it-IT" altLang="it-IT" sz="4000" dirty="0" smtClean="0">
                <a:solidFill>
                  <a:srgbClr val="000090"/>
                </a:solidFill>
              </a:rPr>
              <a:t>Psicologia dei processi cognitivi 1</a:t>
            </a:r>
            <a:br>
              <a:rPr lang="it-IT" altLang="it-IT" sz="4000" dirty="0" smtClean="0">
                <a:solidFill>
                  <a:srgbClr val="000090"/>
                </a:solidFill>
              </a:rPr>
            </a:br>
            <a:r>
              <a:rPr lang="it-IT" altLang="it-IT" sz="4000" b="1" dirty="0" smtClean="0">
                <a:solidFill>
                  <a:srgbClr val="000090"/>
                </a:solidFill>
              </a:rPr>
              <a:t>Percezione 042PS-2</a:t>
            </a:r>
            <a:r>
              <a:rPr lang="it-IT" altLang="it-IT" sz="4000" dirty="0" smtClean="0">
                <a:solidFill>
                  <a:schemeClr val="accent2"/>
                </a:solidFill>
              </a:rPr>
              <a:t/>
            </a:r>
            <a:br>
              <a:rPr lang="it-IT" altLang="it-IT" sz="4000" dirty="0" smtClean="0">
                <a:solidFill>
                  <a:schemeClr val="accent2"/>
                </a:solidFill>
              </a:rPr>
            </a:br>
            <a:endParaRPr lang="it-IT" altLang="it-IT" sz="36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2"/>
          <p:cNvSpPr>
            <a:spLocks noChangeArrowheads="1"/>
          </p:cNvSpPr>
          <p:nvPr/>
        </p:nvSpPr>
        <p:spPr bwMode="auto">
          <a:xfrm>
            <a:off x="-119063" y="314325"/>
            <a:ext cx="926306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en-US" altLang="it-IT" sz="4400">
                <a:solidFill>
                  <a:srgbClr val="3333CC"/>
                </a:solidFill>
                <a:latin typeface="Arial" panose="020B0604020202020204" pitchFamily="34" charset="0"/>
              </a:rPr>
              <a:t>effetto Stroop</a:t>
            </a:r>
          </a:p>
        </p:txBody>
      </p:sp>
      <p:sp>
        <p:nvSpPr>
          <p:cNvPr id="124930" name="Text Box 3"/>
          <p:cNvSpPr txBox="1">
            <a:spLocks noChangeArrowheads="1"/>
          </p:cNvSpPr>
          <p:nvPr/>
        </p:nvSpPr>
        <p:spPr bwMode="auto">
          <a:xfrm>
            <a:off x="223838" y="2001838"/>
            <a:ext cx="8753475" cy="3724275"/>
          </a:xfrm>
          <a:prstGeom prst="rect">
            <a:avLst/>
          </a:prstGeom>
          <a:noFill/>
          <a:ln>
            <a:noFill/>
          </a:ln>
          <a:extLst>
            <a:ext uri="{909E8E84-426E-40dd-AFC4-6F175D3DCCD1}"/>
            <a:ext uri="{91240B29-F687-4f45-9708-019B960494DF}"/>
          </a:extLst>
        </p:spPr>
        <p:txBody>
          <a:bodyPr>
            <a:spAutoFit/>
          </a:bodyPr>
          <a:lstStyle>
            <a:lvl1pPr marL="381000" indent="-381000"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buClr>
                <a:srgbClr val="3333CC"/>
              </a:buClr>
              <a:buFont typeface="Wingdings" panose="05000000000000000000" pitchFamily="2" charset="2"/>
              <a:buChar char="§"/>
            </a:pPr>
            <a:r>
              <a:rPr lang="en-US" altLang="it-IT" sz="2800">
                <a:solidFill>
                  <a:srgbClr val="000000"/>
                </a:solidFill>
                <a:latin typeface="Arial" panose="020B0604020202020204" pitchFamily="34" charset="0"/>
              </a:rPr>
              <a:t>condizione neutrale – non fatta –: denominare il colore di un disco (non parola)</a:t>
            </a:r>
          </a:p>
          <a:p>
            <a:pPr>
              <a:spcBef>
                <a:spcPct val="50000"/>
              </a:spcBef>
              <a:buClr>
                <a:srgbClr val="3333CC"/>
              </a:buClr>
              <a:buFont typeface="Wingdings" panose="05000000000000000000" pitchFamily="2" charset="2"/>
              <a:buChar char="§"/>
            </a:pPr>
            <a:r>
              <a:rPr lang="en-US" altLang="it-IT" sz="2800">
                <a:solidFill>
                  <a:srgbClr val="000000"/>
                </a:solidFill>
                <a:latin typeface="Arial" panose="020B0604020202020204" pitchFamily="34" charset="0"/>
              </a:rPr>
              <a:t>interferenza: denominare il colore del nome incongruente</a:t>
            </a:r>
          </a:p>
          <a:p>
            <a:pPr>
              <a:spcBef>
                <a:spcPct val="50000"/>
              </a:spcBef>
              <a:buClr>
                <a:srgbClr val="3333CC"/>
              </a:buClr>
              <a:buFont typeface="Wingdings" panose="05000000000000000000" pitchFamily="2" charset="2"/>
              <a:buChar char="§"/>
            </a:pPr>
            <a:r>
              <a:rPr lang="en-US" altLang="it-IT" sz="2800">
                <a:solidFill>
                  <a:srgbClr val="000000"/>
                </a:solidFill>
                <a:latin typeface="Arial" panose="020B0604020202020204" pitchFamily="34" charset="0"/>
              </a:rPr>
              <a:t>facilitazione: denominare il colore del nome congruente</a:t>
            </a:r>
          </a:p>
          <a:p>
            <a:pPr>
              <a:spcBef>
                <a:spcPct val="50000"/>
              </a:spcBef>
              <a:buClr>
                <a:srgbClr val="3333CC"/>
              </a:buClr>
              <a:buFont typeface="Wingdings" panose="05000000000000000000" pitchFamily="2" charset="2"/>
              <a:buChar char="§"/>
            </a:pPr>
            <a:r>
              <a:rPr lang="en-US" altLang="it-IT" sz="2800">
                <a:solidFill>
                  <a:srgbClr val="000000"/>
                </a:solidFill>
                <a:latin typeface="Arial" panose="020B0604020202020204" pitchFamily="34" charset="0"/>
              </a:rPr>
              <a:t>perchè?</a:t>
            </a:r>
          </a:p>
        </p:txBody>
      </p:sp>
    </p:spTree>
    <p:extLst>
      <p:ext uri="{BB962C8B-B14F-4D97-AF65-F5344CB8AC3E}">
        <p14:creationId xmlns:p14="http://schemas.microsoft.com/office/powerpoint/2010/main" val="24010426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461" name="Rectangle 5"/>
          <p:cNvSpPr>
            <a:spLocks noChangeArrowheads="1"/>
          </p:cNvSpPr>
          <p:nvPr/>
        </p:nvSpPr>
        <p:spPr bwMode="auto">
          <a:xfrm>
            <a:off x="3606800" y="2676525"/>
            <a:ext cx="0" cy="274638"/>
          </a:xfrm>
          <a:prstGeom prst="rect">
            <a:avLst/>
          </a:prstGeom>
          <a:solidFill>
            <a:schemeClr val="bg1"/>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nchor="ctr">
            <a:spAutoFit/>
          </a:bodyPr>
          <a:lstStyle/>
          <a:p>
            <a:pPr algn="ctr" eaLnBrk="0" hangingPunct="0"/>
            <a:endParaRPr lang="it-IT" altLang="it-IT" sz="1800" b="1">
              <a:solidFill>
                <a:srgbClr val="000000"/>
              </a:solidFill>
              <a:latin typeface="Verdana" panose="020B0604030504040204" pitchFamily="34" charset="0"/>
            </a:endParaRPr>
          </a:p>
        </p:txBody>
      </p:sp>
      <p:sp>
        <p:nvSpPr>
          <p:cNvPr id="659467" name="Text Box 11"/>
          <p:cNvSpPr txBox="1">
            <a:spLocks noChangeArrowheads="1"/>
          </p:cNvSpPr>
          <p:nvPr/>
        </p:nvSpPr>
        <p:spPr bwMode="auto">
          <a:xfrm>
            <a:off x="2497138" y="4968875"/>
            <a:ext cx="0" cy="2746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spAutoFit/>
          </a:bodyPr>
          <a:lstStyle/>
          <a:p>
            <a:pPr eaLnBrk="0" hangingPunct="0"/>
            <a:endParaRPr lang="it-IT" altLang="it-IT" sz="1800" b="1">
              <a:solidFill>
                <a:srgbClr val="FFFFFF"/>
              </a:solidFill>
              <a:latin typeface="Verdana" panose="020B0604030504040204" pitchFamily="34" charset="0"/>
            </a:endParaRPr>
          </a:p>
        </p:txBody>
      </p:sp>
      <p:sp>
        <p:nvSpPr>
          <p:cNvPr id="176131" name="Text Box 3"/>
          <p:cNvSpPr txBox="1">
            <a:spLocks noChangeArrowheads="1"/>
          </p:cNvSpPr>
          <p:nvPr/>
        </p:nvSpPr>
        <p:spPr bwMode="auto">
          <a:xfrm>
            <a:off x="1714500" y="136525"/>
            <a:ext cx="57277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it-IT" sz="4400" dirty="0">
                <a:solidFill>
                  <a:srgbClr val="3333CC"/>
                </a:solidFill>
                <a:latin typeface="Arial" panose="020B0604020202020204" pitchFamily="34" charset="0"/>
              </a:rPr>
              <a:t>lo </a:t>
            </a:r>
            <a:r>
              <a:rPr lang="en-US" altLang="it-IT" sz="4400" dirty="0" err="1">
                <a:solidFill>
                  <a:srgbClr val="3333CC"/>
                </a:solidFill>
                <a:latin typeface="Arial" panose="020B0604020202020204" pitchFamily="34" charset="0"/>
              </a:rPr>
              <a:t>stimolo</a:t>
            </a:r>
            <a:r>
              <a:rPr lang="en-US" altLang="it-IT" sz="4400" dirty="0">
                <a:solidFill>
                  <a:srgbClr val="3333CC"/>
                </a:solidFill>
                <a:latin typeface="Arial" panose="020B0604020202020204" pitchFamily="34" charset="0"/>
              </a:rPr>
              <a:t> </a:t>
            </a:r>
            <a:r>
              <a:rPr lang="en-US" altLang="it-IT" sz="6600" b="1" dirty="0">
                <a:solidFill>
                  <a:srgbClr val="00FF00"/>
                </a:solidFill>
                <a:latin typeface="Arial" panose="020B0604020202020204" pitchFamily="34" charset="0"/>
              </a:rPr>
              <a:t>ROSSO</a:t>
            </a:r>
          </a:p>
        </p:txBody>
      </p:sp>
      <p:sp>
        <p:nvSpPr>
          <p:cNvPr id="124930" name="Text Box 3"/>
          <p:cNvSpPr txBox="1">
            <a:spLocks noChangeArrowheads="1"/>
          </p:cNvSpPr>
          <p:nvPr/>
        </p:nvSpPr>
        <p:spPr bwMode="auto">
          <a:xfrm>
            <a:off x="223838" y="1430338"/>
            <a:ext cx="8753475" cy="5006975"/>
          </a:xfrm>
          <a:prstGeom prst="rect">
            <a:avLst/>
          </a:prstGeom>
          <a:noFill/>
          <a:ln>
            <a:noFill/>
          </a:ln>
          <a:extLst>
            <a:ext uri="{909E8E84-426E-40dd-AFC4-6F175D3DCCD1}"/>
            <a:ext uri="{91240B29-F687-4f45-9708-019B960494DF}"/>
          </a:extLst>
        </p:spPr>
        <p:txBody>
          <a:bodyPr>
            <a:spAutoFit/>
          </a:bodyPr>
          <a:lstStyle>
            <a:lvl1pPr marL="381000" indent="-381000"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buClr>
                <a:srgbClr val="3333CC"/>
              </a:buClr>
              <a:buFont typeface="Wingdings" panose="05000000000000000000" pitchFamily="2" charset="2"/>
              <a:buChar char="§"/>
            </a:pPr>
            <a:r>
              <a:rPr lang="en-US" altLang="it-IT" sz="2800">
                <a:solidFill>
                  <a:srgbClr val="000000"/>
                </a:solidFill>
                <a:latin typeface="Arial" panose="020B0604020202020204" pitchFamily="34" charset="0"/>
              </a:rPr>
              <a:t>composito (</a:t>
            </a:r>
            <a:r>
              <a:rPr lang="en-US" altLang="it-IT" sz="2800" i="1">
                <a:solidFill>
                  <a:srgbClr val="000000"/>
                </a:solidFill>
                <a:latin typeface="Arial" panose="020B0604020202020204" pitchFamily="34" charset="0"/>
              </a:rPr>
              <a:t>compound</a:t>
            </a:r>
            <a:r>
              <a:rPr lang="en-US" altLang="it-IT" sz="2800">
                <a:solidFill>
                  <a:srgbClr val="000000"/>
                </a:solidFill>
                <a:latin typeface="Arial" panose="020B0604020202020204" pitchFamily="34" charset="0"/>
              </a:rPr>
              <a:t>)</a:t>
            </a:r>
          </a:p>
          <a:p>
            <a:pPr>
              <a:spcBef>
                <a:spcPct val="50000"/>
              </a:spcBef>
              <a:buClr>
                <a:srgbClr val="3333CC"/>
              </a:buClr>
              <a:buFont typeface="Wingdings" panose="05000000000000000000" pitchFamily="2" charset="2"/>
              <a:buChar char="§"/>
            </a:pPr>
            <a:r>
              <a:rPr lang="en-US" altLang="it-IT" sz="2800">
                <a:solidFill>
                  <a:srgbClr val="000000"/>
                </a:solidFill>
                <a:latin typeface="Arial" panose="020B0604020202020204" pitchFamily="34" charset="0"/>
              </a:rPr>
              <a:t>parola + colore</a:t>
            </a:r>
          </a:p>
          <a:p>
            <a:pPr>
              <a:spcBef>
                <a:spcPct val="50000"/>
              </a:spcBef>
              <a:buClr>
                <a:srgbClr val="3333CC"/>
              </a:buClr>
              <a:buFont typeface="Wingdings" panose="05000000000000000000" pitchFamily="2" charset="2"/>
              <a:buChar char="§"/>
            </a:pPr>
            <a:r>
              <a:rPr lang="en-US" altLang="it-IT" sz="2800">
                <a:solidFill>
                  <a:srgbClr val="000000"/>
                </a:solidFill>
                <a:latin typeface="Arial" panose="020B0604020202020204" pitchFamily="34" charset="0"/>
              </a:rPr>
              <a:t>diverso accesso</a:t>
            </a:r>
          </a:p>
          <a:p>
            <a:pPr>
              <a:spcBef>
                <a:spcPct val="50000"/>
              </a:spcBef>
              <a:buClr>
                <a:srgbClr val="3333CC"/>
              </a:buClr>
              <a:buFont typeface="Wingdings" panose="05000000000000000000" pitchFamily="2" charset="2"/>
              <a:buChar char="§"/>
            </a:pPr>
            <a:r>
              <a:rPr lang="en-US" altLang="it-IT" sz="2800">
                <a:solidFill>
                  <a:srgbClr val="000000"/>
                </a:solidFill>
                <a:latin typeface="Arial" panose="020B0604020202020204" pitchFamily="34" charset="0"/>
              </a:rPr>
              <a:t>parola (accesso automatico) + colore (accesso controllato)    </a:t>
            </a:r>
          </a:p>
          <a:p>
            <a:pPr>
              <a:spcBef>
                <a:spcPct val="50000"/>
              </a:spcBef>
              <a:buClr>
                <a:srgbClr val="3333CC"/>
              </a:buClr>
              <a:buFont typeface="Wingdings" panose="05000000000000000000" pitchFamily="2" charset="2"/>
              <a:buChar char="§"/>
            </a:pPr>
            <a:r>
              <a:rPr lang="en-US" altLang="it-IT" sz="2800">
                <a:solidFill>
                  <a:srgbClr val="000000"/>
                </a:solidFill>
                <a:latin typeface="Arial" panose="020B0604020202020204" pitchFamily="34" charset="0"/>
              </a:rPr>
              <a:t>interferenza parola-colore: accesso automatico al significato delle parole che interferisce con il tempo di decodifica del colore</a:t>
            </a:r>
          </a:p>
          <a:p>
            <a:pPr>
              <a:spcBef>
                <a:spcPct val="50000"/>
              </a:spcBef>
              <a:buClr>
                <a:srgbClr val="3333CC"/>
              </a:buClr>
              <a:buFont typeface="Wingdings" panose="05000000000000000000" pitchFamily="2" charset="2"/>
              <a:buChar char="§"/>
            </a:pPr>
            <a:r>
              <a:rPr lang="en-US" altLang="it-IT" sz="2800">
                <a:solidFill>
                  <a:srgbClr val="000000"/>
                </a:solidFill>
                <a:latin typeface="Arial" panose="020B0604020202020204" pitchFamily="34" charset="0"/>
              </a:rPr>
              <a:t>se è vero cosa manca?</a:t>
            </a:r>
            <a:endParaRPr lang="en-US" altLang="it-IT" sz="2000">
              <a:solidFill>
                <a:srgbClr val="000000"/>
              </a:solidFill>
              <a:latin typeface="Arial" panose="020B0604020202020204" pitchFamily="34" charset="0"/>
            </a:endParaRPr>
          </a:p>
        </p:txBody>
      </p:sp>
    </p:spTree>
    <p:extLst>
      <p:ext uri="{BB962C8B-B14F-4D97-AF65-F5344CB8AC3E}">
        <p14:creationId xmlns:p14="http://schemas.microsoft.com/office/powerpoint/2010/main" val="113288384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6131"/>
                                        </p:tgtEl>
                                        <p:attrNameLst>
                                          <p:attrName>style.visibility</p:attrName>
                                        </p:attrNameLst>
                                      </p:cBhvr>
                                      <p:to>
                                        <p:strVal val="visible"/>
                                      </p:to>
                                    </p:set>
                                  </p:childTnLst>
                                  <p:subTnLst>
                                    <p:set>
                                      <p:cBhvr override="childStyle">
                                        <p:cTn dur="1" fill="hold" display="0" masterRel="nextClick" afterEffect="1"/>
                                        <p:tgtEl>
                                          <p:spTgt spid="17613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3" name="Picture 13"/>
          <p:cNvPicPr>
            <a:picLocks noChangeAspect="1" noChangeArrowheads="1"/>
          </p:cNvPicPr>
          <p:nvPr/>
        </p:nvPicPr>
        <p:blipFill>
          <a:blip r:embed="rId3">
            <a:extLst>
              <a:ext uri="{28A0092B-C50C-407E-A947-70E740481C1C}">
                <a14:useLocalDpi xmlns:a14="http://schemas.microsoft.com/office/drawing/2010/main" val="0"/>
              </a:ext>
            </a:extLst>
          </a:blip>
          <a:srcRect l="2710" t="3798" r="1897" b="13919"/>
          <a:stretch>
            <a:fillRect/>
          </a:stretch>
        </p:blipFill>
        <p:spPr bwMode="auto">
          <a:xfrm>
            <a:off x="4114800" y="3414713"/>
            <a:ext cx="3833813" cy="2124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665614" name="Rectangle 2"/>
          <p:cNvSpPr>
            <a:spLocks noChangeArrowheads="1"/>
          </p:cNvSpPr>
          <p:nvPr/>
        </p:nvSpPr>
        <p:spPr bwMode="auto">
          <a:xfrm>
            <a:off x="-119063" y="-95250"/>
            <a:ext cx="9263063"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en-US" altLang="it-IT" sz="4400" dirty="0" err="1">
                <a:solidFill>
                  <a:srgbClr val="3333CC"/>
                </a:solidFill>
                <a:latin typeface="Arial" panose="020B0604020202020204" pitchFamily="34" charset="0"/>
              </a:rPr>
              <a:t>interferenza</a:t>
            </a:r>
            <a:r>
              <a:rPr lang="en-US" altLang="it-IT" sz="4400" dirty="0">
                <a:solidFill>
                  <a:srgbClr val="3333CC"/>
                </a:solidFill>
                <a:latin typeface="Arial" panose="020B0604020202020204" pitchFamily="34" charset="0"/>
              </a:rPr>
              <a:t> </a:t>
            </a:r>
          </a:p>
          <a:p>
            <a:pPr algn="ctr"/>
            <a:r>
              <a:rPr lang="en-US" altLang="it-IT" sz="4400" dirty="0" err="1">
                <a:solidFill>
                  <a:srgbClr val="3333CC"/>
                </a:solidFill>
                <a:latin typeface="Arial" panose="020B0604020202020204" pitchFamily="34" charset="0"/>
              </a:rPr>
              <a:t>parola</a:t>
            </a:r>
            <a:r>
              <a:rPr lang="en-US" altLang="it-IT" sz="4400" dirty="0">
                <a:solidFill>
                  <a:srgbClr val="3333CC"/>
                </a:solidFill>
                <a:latin typeface="Arial" panose="020B0604020202020204" pitchFamily="34" charset="0"/>
              </a:rPr>
              <a:t> </a:t>
            </a:r>
            <a:r>
              <a:rPr lang="en-US" altLang="it-IT" sz="4400" dirty="0" err="1">
                <a:solidFill>
                  <a:srgbClr val="3333CC"/>
                </a:solidFill>
                <a:latin typeface="Arial" panose="020B0604020202020204" pitchFamily="34" charset="0"/>
              </a:rPr>
              <a:t>colore</a:t>
            </a:r>
            <a:r>
              <a:rPr lang="en-US" altLang="it-IT" sz="4400" dirty="0">
                <a:solidFill>
                  <a:srgbClr val="3333CC"/>
                </a:solidFill>
                <a:latin typeface="Arial" panose="020B0604020202020204" pitchFamily="34" charset="0"/>
              </a:rPr>
              <a:t> vs. </a:t>
            </a:r>
            <a:r>
              <a:rPr lang="en-US" altLang="it-IT" sz="4400" dirty="0" err="1">
                <a:solidFill>
                  <a:srgbClr val="3333CC"/>
                </a:solidFill>
                <a:latin typeface="Arial" panose="020B0604020202020204" pitchFamily="34" charset="0"/>
              </a:rPr>
              <a:t>colore</a:t>
            </a:r>
            <a:r>
              <a:rPr lang="en-US" altLang="it-IT" sz="4400" dirty="0">
                <a:solidFill>
                  <a:srgbClr val="3333CC"/>
                </a:solidFill>
                <a:latin typeface="Arial" panose="020B0604020202020204" pitchFamily="34" charset="0"/>
              </a:rPr>
              <a:t> </a:t>
            </a:r>
            <a:r>
              <a:rPr lang="en-US" altLang="it-IT" sz="4400" dirty="0" err="1">
                <a:solidFill>
                  <a:srgbClr val="3333CC"/>
                </a:solidFill>
                <a:latin typeface="Arial" panose="020B0604020202020204" pitchFamily="34" charset="0"/>
              </a:rPr>
              <a:t>parola</a:t>
            </a:r>
            <a:endParaRPr lang="en-US" altLang="it-IT" sz="4400" dirty="0">
              <a:solidFill>
                <a:srgbClr val="3333CC"/>
              </a:solidFill>
              <a:latin typeface="Arial" panose="020B0604020202020204" pitchFamily="34" charset="0"/>
            </a:endParaRPr>
          </a:p>
        </p:txBody>
      </p:sp>
      <p:sp>
        <p:nvSpPr>
          <p:cNvPr id="665615" name="Text Box 15"/>
          <p:cNvSpPr txBox="1">
            <a:spLocks noChangeArrowheads="1"/>
          </p:cNvSpPr>
          <p:nvPr/>
        </p:nvSpPr>
        <p:spPr bwMode="auto">
          <a:xfrm>
            <a:off x="4937125" y="2465388"/>
            <a:ext cx="2781300"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it-IT" altLang="it-IT">
                <a:solidFill>
                  <a:srgbClr val="000000"/>
                </a:solidFill>
                <a:latin typeface="Arial" panose="020B0604020202020204" pitchFamily="34" charset="0"/>
              </a:rPr>
              <a:t>stroop invertito</a:t>
            </a:r>
          </a:p>
          <a:p>
            <a:pPr algn="ctr"/>
            <a:r>
              <a:rPr lang="it-IT" altLang="it-IT">
                <a:solidFill>
                  <a:srgbClr val="000000"/>
                </a:solidFill>
                <a:latin typeface="Arial" panose="020B0604020202020204" pitchFamily="34" charset="0"/>
              </a:rPr>
              <a:t>denomina la parola</a:t>
            </a:r>
          </a:p>
        </p:txBody>
      </p:sp>
      <p:sp>
        <p:nvSpPr>
          <p:cNvPr id="665616" name="Rectangle 16"/>
          <p:cNvSpPr>
            <a:spLocks noChangeArrowheads="1"/>
          </p:cNvSpPr>
          <p:nvPr/>
        </p:nvSpPr>
        <p:spPr bwMode="auto">
          <a:xfrm>
            <a:off x="4945063" y="5487988"/>
            <a:ext cx="1284287"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it-IT" b="1">
                <a:solidFill>
                  <a:srgbClr val="00FF00"/>
                </a:solidFill>
                <a:latin typeface="Arial" panose="020B0604020202020204" pitchFamily="34" charset="0"/>
              </a:rPr>
              <a:t>ROSSO</a:t>
            </a:r>
            <a:endParaRPr lang="it-IT" altLang="it-IT" b="1">
              <a:solidFill>
                <a:srgbClr val="00FF00"/>
              </a:solidFill>
              <a:latin typeface="Arial" panose="020B0604020202020204" pitchFamily="34" charset="0"/>
            </a:endParaRPr>
          </a:p>
        </p:txBody>
      </p:sp>
      <p:sp>
        <p:nvSpPr>
          <p:cNvPr id="665617" name="Rectangle 17"/>
          <p:cNvSpPr>
            <a:spLocks noChangeArrowheads="1"/>
          </p:cNvSpPr>
          <p:nvPr/>
        </p:nvSpPr>
        <p:spPr bwMode="auto">
          <a:xfrm>
            <a:off x="6494463" y="5484813"/>
            <a:ext cx="1284287"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it-IT" b="1">
                <a:solidFill>
                  <a:srgbClr val="000000"/>
                </a:solidFill>
                <a:latin typeface="Arial" panose="020B0604020202020204" pitchFamily="34" charset="0"/>
              </a:rPr>
              <a:t>ROSSO</a:t>
            </a:r>
            <a:endParaRPr lang="it-IT" altLang="it-IT" b="1">
              <a:solidFill>
                <a:srgbClr val="000000"/>
              </a:solidFill>
              <a:latin typeface="Arial" panose="020B0604020202020204" pitchFamily="34" charset="0"/>
            </a:endParaRPr>
          </a:p>
        </p:txBody>
      </p:sp>
      <p:pic>
        <p:nvPicPr>
          <p:cNvPr id="665618" name="Picture 18"/>
          <p:cNvPicPr>
            <a:picLocks noChangeAspect="1" noChangeArrowheads="1"/>
          </p:cNvPicPr>
          <p:nvPr/>
        </p:nvPicPr>
        <p:blipFill>
          <a:blip r:embed="rId4">
            <a:extLst>
              <a:ext uri="{28A0092B-C50C-407E-A947-70E740481C1C}">
                <a14:useLocalDpi xmlns:a14="http://schemas.microsoft.com/office/drawing/2010/main" val="0"/>
              </a:ext>
            </a:extLst>
          </a:blip>
          <a:srcRect l="3784" t="5907" r="2702" b="14639"/>
          <a:stretch>
            <a:fillRect/>
          </a:stretch>
        </p:blipFill>
        <p:spPr bwMode="auto">
          <a:xfrm>
            <a:off x="504825" y="3359150"/>
            <a:ext cx="4022725" cy="2189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665619" name="Text Box 19"/>
          <p:cNvSpPr txBox="1">
            <a:spLocks noChangeArrowheads="1"/>
          </p:cNvSpPr>
          <p:nvPr/>
        </p:nvSpPr>
        <p:spPr bwMode="auto">
          <a:xfrm>
            <a:off x="1400175" y="2465388"/>
            <a:ext cx="2662238" cy="1187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it-IT" altLang="it-IT">
                <a:solidFill>
                  <a:srgbClr val="000000"/>
                </a:solidFill>
                <a:latin typeface="Arial" panose="020B0604020202020204" pitchFamily="34" charset="0"/>
              </a:rPr>
              <a:t>stroop classico</a:t>
            </a:r>
          </a:p>
          <a:p>
            <a:pPr algn="ctr"/>
            <a:r>
              <a:rPr lang="it-IT" altLang="it-IT">
                <a:solidFill>
                  <a:srgbClr val="000000"/>
                </a:solidFill>
                <a:latin typeface="Arial" panose="020B0604020202020204" pitchFamily="34" charset="0"/>
              </a:rPr>
              <a:t>denomina il colore</a:t>
            </a:r>
          </a:p>
          <a:p>
            <a:pPr algn="ctr"/>
            <a:endParaRPr lang="it-IT" altLang="it-IT">
              <a:solidFill>
                <a:srgbClr val="000000"/>
              </a:solidFill>
              <a:latin typeface="Arial" panose="020B0604020202020204" pitchFamily="34" charset="0"/>
            </a:endParaRPr>
          </a:p>
        </p:txBody>
      </p:sp>
      <p:sp>
        <p:nvSpPr>
          <p:cNvPr id="665620" name="Rectangle 20"/>
          <p:cNvSpPr>
            <a:spLocks noChangeArrowheads="1"/>
          </p:cNvSpPr>
          <p:nvPr/>
        </p:nvSpPr>
        <p:spPr bwMode="auto">
          <a:xfrm>
            <a:off x="1312863" y="5513388"/>
            <a:ext cx="1284287"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it-IT" b="1">
                <a:solidFill>
                  <a:srgbClr val="00FF00"/>
                </a:solidFill>
                <a:latin typeface="Arial" panose="020B0604020202020204" pitchFamily="34" charset="0"/>
              </a:rPr>
              <a:t>ROSSO</a:t>
            </a:r>
            <a:endParaRPr lang="it-IT" altLang="it-IT" b="1">
              <a:solidFill>
                <a:srgbClr val="00FF00"/>
              </a:solidFill>
              <a:latin typeface="Arial" panose="020B0604020202020204" pitchFamily="34" charset="0"/>
            </a:endParaRPr>
          </a:p>
        </p:txBody>
      </p:sp>
      <p:sp>
        <p:nvSpPr>
          <p:cNvPr id="174086" name="Oval 6"/>
          <p:cNvSpPr>
            <a:spLocks noChangeArrowheads="1"/>
          </p:cNvSpPr>
          <p:nvPr/>
        </p:nvSpPr>
        <p:spPr bwMode="auto">
          <a:xfrm>
            <a:off x="3457575" y="5511800"/>
            <a:ext cx="384175" cy="384175"/>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it-IT">
              <a:solidFill>
                <a:srgbClr val="000000"/>
              </a:solidFill>
            </a:endParaRPr>
          </a:p>
        </p:txBody>
      </p:sp>
      <p:sp>
        <p:nvSpPr>
          <p:cNvPr id="665622" name="Text Box 22"/>
          <p:cNvSpPr txBox="1">
            <a:spLocks noChangeArrowheads="1"/>
          </p:cNvSpPr>
          <p:nvPr/>
        </p:nvSpPr>
        <p:spPr bwMode="auto">
          <a:xfrm>
            <a:off x="1489075" y="1408113"/>
            <a:ext cx="6138863"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it-IT" altLang="it-IT" sz="2800" b="1">
                <a:solidFill>
                  <a:srgbClr val="000000"/>
                </a:solidFill>
                <a:latin typeface="Arial" panose="020B0604020202020204" pitchFamily="34" charset="0"/>
              </a:rPr>
              <a:t>paradigma completo (Stroop, 1935)</a:t>
            </a:r>
          </a:p>
        </p:txBody>
      </p:sp>
    </p:spTree>
    <p:extLst>
      <p:ext uri="{BB962C8B-B14F-4D97-AF65-F5344CB8AC3E}">
        <p14:creationId xmlns:p14="http://schemas.microsoft.com/office/powerpoint/2010/main" val="30615489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1138" name="Rectangle 2"/>
          <p:cNvSpPr>
            <a:spLocks noChangeArrowheads="1"/>
          </p:cNvSpPr>
          <p:nvPr/>
        </p:nvSpPr>
        <p:spPr bwMode="auto">
          <a:xfrm>
            <a:off x="677863" y="873125"/>
            <a:ext cx="77597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it-IT" altLang="it-IT">
                <a:solidFill>
                  <a:srgbClr val="000000"/>
                </a:solidFill>
                <a:latin typeface="Arial" panose="020B0604020202020204" pitchFamily="34" charset="0"/>
                <a:hlinkClick r:id="rId3"/>
              </a:rPr>
              <a:t>https://www.psytoolkit.org/experiment-library/stroop.html</a:t>
            </a:r>
            <a:endParaRPr lang="it-IT" altLang="it-IT">
              <a:solidFill>
                <a:srgbClr val="000000"/>
              </a:solidFill>
              <a:latin typeface="Arial" panose="020B0604020202020204" pitchFamily="34" charset="0"/>
            </a:endParaRPr>
          </a:p>
        </p:txBody>
      </p:sp>
      <p:sp>
        <p:nvSpPr>
          <p:cNvPr id="731139" name="Rectangle 2"/>
          <p:cNvSpPr>
            <a:spLocks noChangeArrowheads="1"/>
          </p:cNvSpPr>
          <p:nvPr/>
        </p:nvSpPr>
        <p:spPr bwMode="auto">
          <a:xfrm>
            <a:off x="633413" y="133350"/>
            <a:ext cx="926306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it-IT" sz="4400" dirty="0" err="1">
                <a:solidFill>
                  <a:srgbClr val="3333CC"/>
                </a:solidFill>
                <a:latin typeface="Arial" panose="020B0604020202020204" pitchFamily="34" charset="0"/>
              </a:rPr>
              <a:t>verifichiamo</a:t>
            </a:r>
            <a:r>
              <a:rPr lang="en-US" altLang="it-IT" sz="4400" dirty="0">
                <a:solidFill>
                  <a:srgbClr val="3333CC"/>
                </a:solidFill>
                <a:latin typeface="Arial" panose="020B0604020202020204" pitchFamily="34" charset="0"/>
              </a:rPr>
              <a:t> con </a:t>
            </a:r>
            <a:r>
              <a:rPr lang="en-US" altLang="it-IT" sz="4400" i="1" dirty="0" err="1">
                <a:solidFill>
                  <a:srgbClr val="3333CC"/>
                </a:solidFill>
                <a:latin typeface="Arial" panose="020B0604020202020204" pitchFamily="34" charset="0"/>
              </a:rPr>
              <a:t>psytoolkit</a:t>
            </a:r>
            <a:endParaRPr lang="en-US" altLang="it-IT" sz="4400" i="1" dirty="0">
              <a:solidFill>
                <a:srgbClr val="3333CC"/>
              </a:solidFill>
              <a:latin typeface="Arial" panose="020B0604020202020204" pitchFamily="34" charset="0"/>
            </a:endParaRPr>
          </a:p>
        </p:txBody>
      </p:sp>
      <p:pic>
        <p:nvPicPr>
          <p:cNvPr id="731140" name="Picture 4" descr="PsyToolk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9088" y="114300"/>
            <a:ext cx="828675" cy="838200"/>
          </a:xfrm>
          <a:prstGeom prst="rect">
            <a:avLst/>
          </a:prstGeom>
          <a:noFill/>
          <a:extLst>
            <a:ext uri="{909E8E84-426E-40DD-AFC4-6F175D3DCCD1}">
              <a14:hiddenFill xmlns:a14="http://schemas.microsoft.com/office/drawing/2010/main">
                <a:solidFill>
                  <a:srgbClr val="FFFFFF"/>
                </a:solidFill>
              </a14:hiddenFill>
            </a:ext>
          </a:extLst>
        </p:spPr>
      </p:pic>
      <p:sp>
        <p:nvSpPr>
          <p:cNvPr id="124930" name="Text Box 3"/>
          <p:cNvSpPr txBox="1">
            <a:spLocks noChangeArrowheads="1"/>
          </p:cNvSpPr>
          <p:nvPr/>
        </p:nvSpPr>
        <p:spPr bwMode="auto">
          <a:xfrm>
            <a:off x="0" y="1697038"/>
            <a:ext cx="9010650" cy="5207000"/>
          </a:xfrm>
          <a:prstGeom prst="rect">
            <a:avLst/>
          </a:prstGeom>
          <a:noFill/>
          <a:ln>
            <a:noFill/>
          </a:ln>
          <a:extLst>
            <a:ext uri="{909E8E84-426E-40dd-AFC4-6F175D3DCCD1}"/>
            <a:ext uri="{91240B29-F687-4f45-9708-019B960494DF}"/>
          </a:extLst>
        </p:spPr>
        <p:txBody>
          <a:bodyPr>
            <a:spAutoFit/>
          </a:bodyPr>
          <a:lstStyle>
            <a:lvl1pPr marL="381000" indent="-381000"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nSpc>
                <a:spcPct val="105000"/>
              </a:lnSpc>
              <a:spcBef>
                <a:spcPct val="25000"/>
              </a:spcBef>
              <a:buClr>
                <a:srgbClr val="3333CC"/>
              </a:buClr>
              <a:buFont typeface="Wingdings" panose="05000000000000000000" pitchFamily="2" charset="2"/>
              <a:buChar char="§"/>
            </a:pPr>
            <a:r>
              <a:rPr lang="en-US" altLang="it-IT" sz="2800" dirty="0">
                <a:solidFill>
                  <a:srgbClr val="000000"/>
                </a:solidFill>
                <a:latin typeface="Arial" panose="020B0604020202020204" pitchFamily="34" charset="0"/>
              </a:rPr>
              <a:t>fate </a:t>
            </a:r>
            <a:r>
              <a:rPr lang="en-US" altLang="it-IT" sz="2800" dirty="0" err="1">
                <a:solidFill>
                  <a:srgbClr val="000000"/>
                </a:solidFill>
                <a:latin typeface="Arial" panose="020B0604020202020204" pitchFamily="34" charset="0"/>
              </a:rPr>
              <a:t>adesso</a:t>
            </a:r>
            <a:r>
              <a:rPr lang="en-US" altLang="it-IT" sz="2800" dirty="0">
                <a:solidFill>
                  <a:srgbClr val="000000"/>
                </a:solidFill>
                <a:latin typeface="Arial" panose="020B0604020202020204" pitchFamily="34" charset="0"/>
              </a:rPr>
              <a:t> </a:t>
            </a:r>
            <a:r>
              <a:rPr lang="en-US" altLang="it-IT" sz="2800" dirty="0" err="1">
                <a:solidFill>
                  <a:srgbClr val="000000"/>
                </a:solidFill>
                <a:latin typeface="Arial" panose="020B0604020202020204" pitchFamily="34" charset="0"/>
              </a:rPr>
              <a:t>il</a:t>
            </a:r>
            <a:r>
              <a:rPr lang="en-US" altLang="it-IT" sz="2800" dirty="0">
                <a:solidFill>
                  <a:srgbClr val="000000"/>
                </a:solidFill>
                <a:latin typeface="Arial" panose="020B0604020202020204" pitchFamily="34" charset="0"/>
              </a:rPr>
              <a:t> </a:t>
            </a:r>
            <a:r>
              <a:rPr lang="en-US" altLang="it-IT" sz="2800" dirty="0" err="1">
                <a:solidFill>
                  <a:srgbClr val="000000"/>
                </a:solidFill>
                <a:latin typeface="Arial" panose="020B0604020202020204" pitchFamily="34" charset="0"/>
              </a:rPr>
              <a:t>compito</a:t>
            </a:r>
            <a:r>
              <a:rPr lang="en-US" altLang="it-IT" sz="2800" dirty="0">
                <a:solidFill>
                  <a:srgbClr val="000000"/>
                </a:solidFill>
                <a:latin typeface="Arial" panose="020B0604020202020204" pitchFamily="34" charset="0"/>
              </a:rPr>
              <a:t> </a:t>
            </a:r>
            <a:r>
              <a:rPr lang="en-US" altLang="it-IT" sz="2800" dirty="0" err="1">
                <a:solidFill>
                  <a:srgbClr val="000000"/>
                </a:solidFill>
                <a:latin typeface="Arial" panose="020B0604020202020204" pitchFamily="34" charset="0"/>
              </a:rPr>
              <a:t>denominando</a:t>
            </a:r>
            <a:r>
              <a:rPr lang="en-US" altLang="it-IT" sz="2800" dirty="0">
                <a:solidFill>
                  <a:srgbClr val="000000"/>
                </a:solidFill>
                <a:latin typeface="Arial" panose="020B0604020202020204" pitchFamily="34" charset="0"/>
              </a:rPr>
              <a:t> la </a:t>
            </a:r>
            <a:r>
              <a:rPr lang="en-US" altLang="it-IT" sz="2800" dirty="0" err="1">
                <a:solidFill>
                  <a:srgbClr val="000000"/>
                </a:solidFill>
                <a:latin typeface="Arial" panose="020B0604020202020204" pitchFamily="34" charset="0"/>
              </a:rPr>
              <a:t>parola</a:t>
            </a:r>
            <a:r>
              <a:rPr lang="en-US" altLang="it-IT" sz="2800" dirty="0">
                <a:solidFill>
                  <a:srgbClr val="000000"/>
                </a:solidFill>
                <a:latin typeface="Arial" panose="020B0604020202020204" pitchFamily="34" charset="0"/>
              </a:rPr>
              <a:t> </a:t>
            </a:r>
          </a:p>
          <a:p>
            <a:pPr>
              <a:lnSpc>
                <a:spcPct val="105000"/>
              </a:lnSpc>
              <a:spcBef>
                <a:spcPct val="25000"/>
              </a:spcBef>
              <a:buClr>
                <a:srgbClr val="3333CC"/>
              </a:buClr>
              <a:buFont typeface="Wingdings" panose="05000000000000000000" pitchFamily="2" charset="2"/>
              <a:buChar char="§"/>
            </a:pPr>
            <a:r>
              <a:rPr lang="en-US" altLang="it-IT" sz="2800" dirty="0" err="1">
                <a:solidFill>
                  <a:srgbClr val="000000"/>
                </a:solidFill>
                <a:latin typeface="Arial" panose="020B0604020202020204" pitchFamily="34" charset="0"/>
              </a:rPr>
              <a:t>attenzione</a:t>
            </a:r>
            <a:r>
              <a:rPr lang="en-US" altLang="it-IT" sz="2800" dirty="0">
                <a:solidFill>
                  <a:srgbClr val="000000"/>
                </a:solidFill>
                <a:latin typeface="Arial" panose="020B0604020202020204" pitchFamily="34" charset="0"/>
              </a:rPr>
              <a:t>! non </a:t>
            </a:r>
            <a:r>
              <a:rPr lang="en-US" altLang="it-IT" sz="2800" dirty="0" err="1">
                <a:solidFill>
                  <a:srgbClr val="000000"/>
                </a:solidFill>
                <a:latin typeface="Arial" panose="020B0604020202020204" pitchFamily="34" charset="0"/>
              </a:rPr>
              <a:t>seguite</a:t>
            </a:r>
            <a:r>
              <a:rPr lang="en-US" altLang="it-IT" sz="2800" dirty="0">
                <a:solidFill>
                  <a:srgbClr val="000000"/>
                </a:solidFill>
                <a:latin typeface="Arial" panose="020B0604020202020204" pitchFamily="34" charset="0"/>
              </a:rPr>
              <a:t> le </a:t>
            </a:r>
            <a:r>
              <a:rPr lang="en-US" altLang="it-IT" sz="2800" dirty="0" err="1">
                <a:solidFill>
                  <a:srgbClr val="000000"/>
                </a:solidFill>
                <a:latin typeface="Arial" panose="020B0604020202020204" pitchFamily="34" charset="0"/>
              </a:rPr>
              <a:t>istruzioni</a:t>
            </a:r>
            <a:r>
              <a:rPr lang="en-US" altLang="it-IT" sz="2800" dirty="0">
                <a:solidFill>
                  <a:srgbClr val="000000"/>
                </a:solidFill>
                <a:latin typeface="Arial" panose="020B0604020202020204" pitchFamily="34" charset="0"/>
              </a:rPr>
              <a:t> di </a:t>
            </a:r>
            <a:r>
              <a:rPr lang="en-US" altLang="it-IT" sz="2800" i="1" dirty="0" err="1">
                <a:solidFill>
                  <a:srgbClr val="000000"/>
                </a:solidFill>
                <a:latin typeface="Arial" panose="020B0604020202020204" pitchFamily="34" charset="0"/>
              </a:rPr>
              <a:t>psytoolkit</a:t>
            </a:r>
            <a:r>
              <a:rPr lang="en-US" altLang="it-IT" sz="2800" dirty="0">
                <a:solidFill>
                  <a:srgbClr val="000000"/>
                </a:solidFill>
                <a:latin typeface="Arial" panose="020B0604020202020204" pitchFamily="34" charset="0"/>
              </a:rPr>
              <a:t> ne </a:t>
            </a:r>
            <a:r>
              <a:rPr lang="en-US" altLang="it-IT" sz="2800" dirty="0" err="1">
                <a:solidFill>
                  <a:srgbClr val="000000"/>
                </a:solidFill>
                <a:latin typeface="Arial" panose="020B0604020202020204" pitchFamily="34" charset="0"/>
              </a:rPr>
              <a:t>il</a:t>
            </a:r>
            <a:r>
              <a:rPr lang="en-US" altLang="it-IT" sz="2800" dirty="0">
                <a:solidFill>
                  <a:srgbClr val="000000"/>
                </a:solidFill>
                <a:latin typeface="Arial" panose="020B0604020202020204" pitchFamily="34" charset="0"/>
              </a:rPr>
              <a:t> feedback </a:t>
            </a:r>
            <a:r>
              <a:rPr lang="en-US" altLang="it-IT" sz="2800" dirty="0" err="1">
                <a:solidFill>
                  <a:srgbClr val="000000"/>
                </a:solidFill>
                <a:latin typeface="Arial" panose="020B0604020202020204" pitchFamily="34" charset="0"/>
              </a:rPr>
              <a:t>automatico</a:t>
            </a:r>
            <a:r>
              <a:rPr lang="en-US" altLang="it-IT" sz="2800" dirty="0">
                <a:solidFill>
                  <a:srgbClr val="000000"/>
                </a:solidFill>
                <a:latin typeface="Arial" panose="020B0604020202020204" pitchFamily="34" charset="0"/>
              </a:rPr>
              <a:t> </a:t>
            </a:r>
            <a:r>
              <a:rPr lang="en-US" altLang="it-IT" sz="2800" dirty="0" err="1">
                <a:solidFill>
                  <a:srgbClr val="000000"/>
                </a:solidFill>
                <a:latin typeface="Arial" panose="020B0604020202020204" pitchFamily="34" charset="0"/>
              </a:rPr>
              <a:t>sulla</a:t>
            </a:r>
            <a:r>
              <a:rPr lang="en-US" altLang="it-IT" sz="2800" dirty="0">
                <a:solidFill>
                  <a:srgbClr val="000000"/>
                </a:solidFill>
                <a:latin typeface="Arial" panose="020B0604020202020204" pitchFamily="34" charset="0"/>
              </a:rPr>
              <a:t> </a:t>
            </a:r>
            <a:r>
              <a:rPr lang="en-US" altLang="it-IT" sz="2800" dirty="0" err="1">
                <a:solidFill>
                  <a:srgbClr val="000000"/>
                </a:solidFill>
                <a:latin typeface="Arial" panose="020B0604020202020204" pitchFamily="34" charset="0"/>
              </a:rPr>
              <a:t>corettezza</a:t>
            </a:r>
            <a:r>
              <a:rPr lang="en-US" altLang="it-IT" sz="2800" dirty="0">
                <a:solidFill>
                  <a:srgbClr val="000000"/>
                </a:solidFill>
                <a:latin typeface="Arial" panose="020B0604020202020204" pitchFamily="34" charset="0"/>
              </a:rPr>
              <a:t> </a:t>
            </a:r>
            <a:r>
              <a:rPr lang="en-US" altLang="it-IT" sz="2800" dirty="0" err="1">
                <a:solidFill>
                  <a:srgbClr val="000000"/>
                </a:solidFill>
                <a:latin typeface="Arial" panose="020B0604020202020204" pitchFamily="34" charset="0"/>
              </a:rPr>
              <a:t>della</a:t>
            </a:r>
            <a:r>
              <a:rPr lang="en-US" altLang="it-IT" sz="2800" dirty="0">
                <a:solidFill>
                  <a:srgbClr val="000000"/>
                </a:solidFill>
                <a:latin typeface="Arial" panose="020B0604020202020204" pitchFamily="34" charset="0"/>
              </a:rPr>
              <a:t> </a:t>
            </a:r>
            <a:r>
              <a:rPr lang="en-US" altLang="it-IT" sz="2800" dirty="0" err="1">
                <a:solidFill>
                  <a:srgbClr val="000000"/>
                </a:solidFill>
                <a:latin typeface="Arial" panose="020B0604020202020204" pitchFamily="34" charset="0"/>
              </a:rPr>
              <a:t>risposta</a:t>
            </a:r>
            <a:endParaRPr lang="en-US" altLang="it-IT" sz="2800" dirty="0">
              <a:solidFill>
                <a:srgbClr val="000000"/>
              </a:solidFill>
              <a:latin typeface="Arial" panose="020B0604020202020204" pitchFamily="34" charset="0"/>
            </a:endParaRPr>
          </a:p>
          <a:p>
            <a:pPr>
              <a:lnSpc>
                <a:spcPct val="105000"/>
              </a:lnSpc>
              <a:spcBef>
                <a:spcPct val="25000"/>
              </a:spcBef>
              <a:buClr>
                <a:srgbClr val="3333CC"/>
              </a:buClr>
              <a:buFont typeface="Wingdings" panose="05000000000000000000" pitchFamily="2" charset="2"/>
              <a:buChar char="§"/>
            </a:pPr>
            <a:r>
              <a:rPr lang="en-US" altLang="it-IT" sz="2800" dirty="0" err="1">
                <a:solidFill>
                  <a:srgbClr val="000000"/>
                </a:solidFill>
                <a:latin typeface="Arial" panose="020B0604020202020204" pitchFamily="34" charset="0"/>
              </a:rPr>
              <a:t>usate</a:t>
            </a:r>
            <a:r>
              <a:rPr lang="en-US" altLang="it-IT" sz="2800" dirty="0">
                <a:solidFill>
                  <a:srgbClr val="000000"/>
                </a:solidFill>
                <a:latin typeface="Arial" panose="020B0604020202020204" pitchFamily="34" charset="0"/>
              </a:rPr>
              <a:t> </a:t>
            </a:r>
            <a:r>
              <a:rPr lang="en-US" altLang="it-IT" sz="2800" dirty="0" err="1">
                <a:solidFill>
                  <a:srgbClr val="000000"/>
                </a:solidFill>
                <a:latin typeface="Arial" panose="020B0604020202020204" pitchFamily="34" charset="0"/>
              </a:rPr>
              <a:t>sempre</a:t>
            </a:r>
            <a:r>
              <a:rPr lang="en-US" altLang="it-IT" sz="2800" dirty="0">
                <a:solidFill>
                  <a:srgbClr val="000000"/>
                </a:solidFill>
                <a:latin typeface="Arial" panose="020B0604020202020204" pitchFamily="34" charset="0"/>
              </a:rPr>
              <a:t> </a:t>
            </a:r>
            <a:r>
              <a:rPr lang="en-US" altLang="it-IT" sz="2800" dirty="0" err="1">
                <a:solidFill>
                  <a:srgbClr val="000000"/>
                </a:solidFill>
                <a:latin typeface="Arial" panose="020B0604020202020204" pitchFamily="34" charset="0"/>
              </a:rPr>
              <a:t>gli</a:t>
            </a:r>
            <a:r>
              <a:rPr lang="en-US" altLang="it-IT" sz="2800" dirty="0">
                <a:solidFill>
                  <a:srgbClr val="000000"/>
                </a:solidFill>
                <a:latin typeface="Arial" panose="020B0604020202020204" pitchFamily="34" charset="0"/>
              </a:rPr>
              <a:t> </a:t>
            </a:r>
            <a:r>
              <a:rPr lang="en-US" altLang="it-IT" sz="2800" dirty="0" err="1">
                <a:solidFill>
                  <a:srgbClr val="000000"/>
                </a:solidFill>
                <a:latin typeface="Arial" panose="020B0604020202020204" pitchFamily="34" charset="0"/>
              </a:rPr>
              <a:t>stessi</a:t>
            </a:r>
            <a:r>
              <a:rPr lang="en-US" altLang="it-IT" sz="2800" dirty="0">
                <a:solidFill>
                  <a:srgbClr val="000000"/>
                </a:solidFill>
                <a:latin typeface="Arial" panose="020B0604020202020204" pitchFamily="34" charset="0"/>
              </a:rPr>
              <a:t> </a:t>
            </a:r>
            <a:r>
              <a:rPr lang="en-US" altLang="it-IT" sz="2800" dirty="0" err="1">
                <a:solidFill>
                  <a:srgbClr val="000000"/>
                </a:solidFill>
                <a:latin typeface="Arial" panose="020B0604020202020204" pitchFamily="34" charset="0"/>
              </a:rPr>
              <a:t>tasti</a:t>
            </a:r>
            <a:r>
              <a:rPr lang="en-US" altLang="it-IT" sz="2800" dirty="0">
                <a:solidFill>
                  <a:srgbClr val="000000"/>
                </a:solidFill>
                <a:latin typeface="Arial" panose="020B0604020202020204" pitchFamily="34" charset="0"/>
              </a:rPr>
              <a:t> per </a:t>
            </a:r>
            <a:r>
              <a:rPr lang="en-US" altLang="it-IT" sz="2800" dirty="0" err="1">
                <a:solidFill>
                  <a:srgbClr val="000000"/>
                </a:solidFill>
                <a:latin typeface="Arial" panose="020B0604020202020204" pitchFamily="34" charset="0"/>
              </a:rPr>
              <a:t>denominare</a:t>
            </a:r>
            <a:r>
              <a:rPr lang="en-US" altLang="it-IT" sz="2800" dirty="0">
                <a:solidFill>
                  <a:srgbClr val="000000"/>
                </a:solidFill>
                <a:latin typeface="Arial" panose="020B0604020202020204" pitchFamily="34" charset="0"/>
              </a:rPr>
              <a:t> la </a:t>
            </a:r>
            <a:r>
              <a:rPr lang="en-US" altLang="it-IT" sz="2800" dirty="0" err="1">
                <a:solidFill>
                  <a:srgbClr val="000000"/>
                </a:solidFill>
                <a:latin typeface="Arial" panose="020B0604020202020204" pitchFamily="34" charset="0"/>
              </a:rPr>
              <a:t>parola</a:t>
            </a:r>
            <a:r>
              <a:rPr lang="en-US" altLang="it-IT" sz="2800" dirty="0">
                <a:solidFill>
                  <a:srgbClr val="000000"/>
                </a:solidFill>
                <a:latin typeface="Arial" panose="020B0604020202020204" pitchFamily="34" charset="0"/>
              </a:rPr>
              <a:t> non </a:t>
            </a:r>
            <a:r>
              <a:rPr lang="en-US" altLang="it-IT" sz="2800" dirty="0" err="1">
                <a:solidFill>
                  <a:srgbClr val="000000"/>
                </a:solidFill>
                <a:latin typeface="Arial" panose="020B0604020202020204" pitchFamily="34" charset="0"/>
              </a:rPr>
              <a:t>il</a:t>
            </a:r>
            <a:r>
              <a:rPr lang="en-US" altLang="it-IT" sz="2800" dirty="0">
                <a:solidFill>
                  <a:srgbClr val="000000"/>
                </a:solidFill>
                <a:latin typeface="Arial" panose="020B0604020202020204" pitchFamily="34" charset="0"/>
              </a:rPr>
              <a:t> </a:t>
            </a:r>
            <a:r>
              <a:rPr lang="en-US" altLang="it-IT" sz="2800" dirty="0" err="1">
                <a:solidFill>
                  <a:srgbClr val="000000"/>
                </a:solidFill>
                <a:latin typeface="Arial" panose="020B0604020202020204" pitchFamily="34" charset="0"/>
              </a:rPr>
              <a:t>colore</a:t>
            </a:r>
            <a:r>
              <a:rPr lang="en-US" altLang="it-IT" sz="2800" dirty="0">
                <a:solidFill>
                  <a:srgbClr val="000000"/>
                </a:solidFill>
                <a:latin typeface="Arial" panose="020B0604020202020204" pitchFamily="34" charset="0"/>
              </a:rPr>
              <a:t> (“r”, “g” </a:t>
            </a:r>
            <a:r>
              <a:rPr lang="en-US" altLang="it-IT" sz="2800" dirty="0" err="1">
                <a:solidFill>
                  <a:srgbClr val="000000"/>
                </a:solidFill>
                <a:latin typeface="Arial" panose="020B0604020202020204" pitchFamily="34" charset="0"/>
              </a:rPr>
              <a:t>mano</a:t>
            </a:r>
            <a:r>
              <a:rPr lang="en-US" altLang="it-IT" sz="2800" dirty="0">
                <a:solidFill>
                  <a:srgbClr val="000000"/>
                </a:solidFill>
                <a:latin typeface="Arial" panose="020B0604020202020204" pitchFamily="34" charset="0"/>
              </a:rPr>
              <a:t> </a:t>
            </a:r>
            <a:r>
              <a:rPr lang="en-US" altLang="it-IT" sz="2800" dirty="0" err="1">
                <a:solidFill>
                  <a:srgbClr val="000000"/>
                </a:solidFill>
                <a:latin typeface="Arial" panose="020B0604020202020204" pitchFamily="34" charset="0"/>
              </a:rPr>
              <a:t>sx</a:t>
            </a:r>
            <a:r>
              <a:rPr lang="en-US" altLang="it-IT" sz="2800" dirty="0">
                <a:solidFill>
                  <a:srgbClr val="000000"/>
                </a:solidFill>
                <a:latin typeface="Arial" panose="020B0604020202020204" pitchFamily="34" charset="0"/>
              </a:rPr>
              <a:t>; “b”, “y” </a:t>
            </a:r>
            <a:r>
              <a:rPr lang="en-US" altLang="it-IT" sz="2800" dirty="0" err="1">
                <a:solidFill>
                  <a:srgbClr val="000000"/>
                </a:solidFill>
                <a:latin typeface="Arial" panose="020B0604020202020204" pitchFamily="34" charset="0"/>
              </a:rPr>
              <a:t>mano</a:t>
            </a:r>
            <a:r>
              <a:rPr lang="en-US" altLang="it-IT" sz="2800" dirty="0">
                <a:solidFill>
                  <a:srgbClr val="000000"/>
                </a:solidFill>
                <a:latin typeface="Arial" panose="020B0604020202020204" pitchFamily="34" charset="0"/>
              </a:rPr>
              <a:t> dx)</a:t>
            </a:r>
          </a:p>
          <a:p>
            <a:pPr>
              <a:lnSpc>
                <a:spcPct val="105000"/>
              </a:lnSpc>
              <a:spcBef>
                <a:spcPct val="25000"/>
              </a:spcBef>
              <a:buClr>
                <a:srgbClr val="3333CC"/>
              </a:buClr>
              <a:buFont typeface="Wingdings" panose="05000000000000000000" pitchFamily="2" charset="2"/>
              <a:buChar char="§"/>
            </a:pPr>
            <a:r>
              <a:rPr lang="en-US" altLang="it-IT" sz="2800" dirty="0">
                <a:solidFill>
                  <a:srgbClr val="000000"/>
                </a:solidFill>
                <a:latin typeface="Arial" panose="020B0604020202020204" pitchFamily="34" charset="0"/>
              </a:rPr>
              <a:t>se </a:t>
            </a:r>
            <a:r>
              <a:rPr lang="en-US" altLang="it-IT" sz="2800" dirty="0" err="1">
                <a:solidFill>
                  <a:srgbClr val="000000"/>
                </a:solidFill>
                <a:latin typeface="Arial" panose="020B0604020202020204" pitchFamily="34" charset="0"/>
              </a:rPr>
              <a:t>vedete</a:t>
            </a:r>
            <a:r>
              <a:rPr lang="en-US" altLang="it-IT" sz="2800" dirty="0">
                <a:solidFill>
                  <a:srgbClr val="000000"/>
                </a:solidFill>
                <a:latin typeface="Arial" panose="020B0604020202020204" pitchFamily="34" charset="0"/>
              </a:rPr>
              <a:t> </a:t>
            </a:r>
            <a:r>
              <a:rPr lang="en-US" altLang="it-IT" sz="2800" dirty="0">
                <a:solidFill>
                  <a:srgbClr val="00FF00"/>
                </a:solidFill>
                <a:latin typeface="Arial" panose="020B0604020202020204" pitchFamily="34" charset="0"/>
              </a:rPr>
              <a:t>ROSSO</a:t>
            </a:r>
            <a:r>
              <a:rPr lang="en-US" altLang="it-IT" sz="2800" dirty="0">
                <a:solidFill>
                  <a:srgbClr val="000000"/>
                </a:solidFill>
                <a:latin typeface="Arial" panose="020B0604020202020204" pitchFamily="34" charset="0"/>
              </a:rPr>
              <a:t> la </a:t>
            </a:r>
            <a:r>
              <a:rPr lang="en-US" altLang="it-IT" sz="2800" dirty="0" err="1">
                <a:solidFill>
                  <a:srgbClr val="000000"/>
                </a:solidFill>
                <a:latin typeface="Arial" panose="020B0604020202020204" pitchFamily="34" charset="0"/>
              </a:rPr>
              <a:t>risposta</a:t>
            </a:r>
            <a:r>
              <a:rPr lang="en-US" altLang="it-IT" sz="2800" dirty="0">
                <a:solidFill>
                  <a:srgbClr val="000000"/>
                </a:solidFill>
                <a:latin typeface="Arial" panose="020B0604020202020204" pitchFamily="34" charset="0"/>
              </a:rPr>
              <a:t> </a:t>
            </a:r>
            <a:r>
              <a:rPr lang="en-US" altLang="it-IT" sz="2800" dirty="0" err="1">
                <a:solidFill>
                  <a:srgbClr val="000000"/>
                </a:solidFill>
                <a:latin typeface="Arial" panose="020B0604020202020204" pitchFamily="34" charset="0"/>
              </a:rPr>
              <a:t>corretta</a:t>
            </a:r>
            <a:r>
              <a:rPr lang="en-US" altLang="it-IT" sz="2800" dirty="0">
                <a:solidFill>
                  <a:srgbClr val="000000"/>
                </a:solidFill>
                <a:latin typeface="Arial" panose="020B0604020202020204" pitchFamily="34" charset="0"/>
              </a:rPr>
              <a:t> è </a:t>
            </a:r>
            <a:r>
              <a:rPr lang="en-US" altLang="it-IT" sz="2800" dirty="0" err="1">
                <a:solidFill>
                  <a:srgbClr val="000000"/>
                </a:solidFill>
                <a:latin typeface="Arial" panose="020B0604020202020204" pitchFamily="34" charset="0"/>
              </a:rPr>
              <a:t>il</a:t>
            </a:r>
            <a:r>
              <a:rPr lang="en-US" altLang="it-IT" sz="2800" dirty="0">
                <a:solidFill>
                  <a:srgbClr val="000000"/>
                </a:solidFill>
                <a:latin typeface="Arial" panose="020B0604020202020204" pitchFamily="34" charset="0"/>
              </a:rPr>
              <a:t> </a:t>
            </a:r>
            <a:r>
              <a:rPr lang="en-US" altLang="it-IT" sz="2800" dirty="0" err="1">
                <a:solidFill>
                  <a:srgbClr val="000000"/>
                </a:solidFill>
                <a:latin typeface="Arial" panose="020B0604020202020204" pitchFamily="34" charset="0"/>
              </a:rPr>
              <a:t>tasto</a:t>
            </a:r>
            <a:r>
              <a:rPr lang="en-US" altLang="it-IT" sz="2800" dirty="0">
                <a:solidFill>
                  <a:srgbClr val="000000"/>
                </a:solidFill>
                <a:latin typeface="Arial" panose="020B0604020202020204" pitchFamily="34" charset="0"/>
              </a:rPr>
              <a:t> “r”</a:t>
            </a:r>
          </a:p>
          <a:p>
            <a:pPr>
              <a:lnSpc>
                <a:spcPct val="105000"/>
              </a:lnSpc>
              <a:spcBef>
                <a:spcPct val="25000"/>
              </a:spcBef>
              <a:buClr>
                <a:srgbClr val="3333CC"/>
              </a:buClr>
              <a:buFont typeface="Wingdings" panose="05000000000000000000" pitchFamily="2" charset="2"/>
              <a:buChar char="§"/>
            </a:pPr>
            <a:r>
              <a:rPr lang="en-US" altLang="it-IT" sz="2800" dirty="0" err="1">
                <a:solidFill>
                  <a:srgbClr val="000000"/>
                </a:solidFill>
                <a:latin typeface="Arial" panose="020B0604020202020204" pitchFamily="34" charset="0"/>
              </a:rPr>
              <a:t>usa</a:t>
            </a:r>
            <a:r>
              <a:rPr lang="en-US" altLang="it-IT" sz="2800" dirty="0">
                <a:solidFill>
                  <a:srgbClr val="000000"/>
                </a:solidFill>
                <a:latin typeface="Arial" panose="020B0604020202020204" pitchFamily="34" charset="0"/>
              </a:rPr>
              <a:t> la </a:t>
            </a:r>
            <a:r>
              <a:rPr lang="en-US" altLang="it-IT" sz="2800" dirty="0" err="1">
                <a:solidFill>
                  <a:srgbClr val="000000"/>
                </a:solidFill>
                <a:latin typeface="Arial" panose="020B0604020202020204" pitchFamily="34" charset="0"/>
              </a:rPr>
              <a:t>maschera_STROOP_wordnamingTask</a:t>
            </a:r>
            <a:r>
              <a:rPr lang="en-US" altLang="it-IT" sz="2800" dirty="0">
                <a:solidFill>
                  <a:srgbClr val="000000"/>
                </a:solidFill>
                <a:latin typeface="Arial" panose="020B0604020202020204" pitchFamily="34" charset="0"/>
              </a:rPr>
              <a:t> per </a:t>
            </a:r>
            <a:r>
              <a:rPr lang="en-US" altLang="it-IT" sz="2800" dirty="0" err="1">
                <a:solidFill>
                  <a:srgbClr val="000000"/>
                </a:solidFill>
                <a:latin typeface="Arial" panose="020B0604020202020204" pitchFamily="34" charset="0"/>
              </a:rPr>
              <a:t>ricodificare</a:t>
            </a:r>
            <a:r>
              <a:rPr lang="en-US" altLang="it-IT" sz="2800" dirty="0">
                <a:solidFill>
                  <a:srgbClr val="000000"/>
                </a:solidFill>
                <a:latin typeface="Arial" panose="020B0604020202020204" pitchFamily="34" charset="0"/>
              </a:rPr>
              <a:t> </a:t>
            </a:r>
            <a:r>
              <a:rPr lang="en-US" altLang="it-IT" sz="2800" dirty="0" err="1">
                <a:solidFill>
                  <a:srgbClr val="000000"/>
                </a:solidFill>
                <a:latin typeface="Arial" panose="020B0604020202020204" pitchFamily="34" charset="0"/>
              </a:rPr>
              <a:t>i</a:t>
            </a:r>
            <a:r>
              <a:rPr lang="en-US" altLang="it-IT" sz="2800" dirty="0">
                <a:solidFill>
                  <a:srgbClr val="000000"/>
                </a:solidFill>
                <a:latin typeface="Arial" panose="020B0604020202020204" pitchFamily="34" charset="0"/>
              </a:rPr>
              <a:t> </a:t>
            </a:r>
            <a:r>
              <a:rPr lang="en-US" altLang="it-IT" sz="2800" dirty="0" err="1">
                <a:solidFill>
                  <a:srgbClr val="000000"/>
                </a:solidFill>
                <a:latin typeface="Arial" panose="020B0604020202020204" pitchFamily="34" charset="0"/>
              </a:rPr>
              <a:t>dati</a:t>
            </a:r>
            <a:endParaRPr lang="en-US" altLang="it-IT" sz="2800" dirty="0">
              <a:solidFill>
                <a:srgbClr val="000000"/>
              </a:solidFill>
              <a:latin typeface="Arial" panose="020B0604020202020204" pitchFamily="34" charset="0"/>
            </a:endParaRPr>
          </a:p>
          <a:p>
            <a:pPr>
              <a:lnSpc>
                <a:spcPct val="105000"/>
              </a:lnSpc>
              <a:spcBef>
                <a:spcPct val="25000"/>
              </a:spcBef>
              <a:buClr>
                <a:srgbClr val="3333CC"/>
              </a:buClr>
              <a:buFont typeface="Wingdings" panose="05000000000000000000" pitchFamily="2" charset="2"/>
              <a:buChar char="§"/>
            </a:pPr>
            <a:r>
              <a:rPr lang="en-US" altLang="it-IT" sz="2800" dirty="0" err="1">
                <a:solidFill>
                  <a:srgbClr val="000000"/>
                </a:solidFill>
                <a:latin typeface="Arial" panose="020B0604020202020204" pitchFamily="34" charset="0"/>
              </a:rPr>
              <a:t>confrontiamo</a:t>
            </a:r>
            <a:r>
              <a:rPr lang="en-US" altLang="it-IT" sz="2800" dirty="0">
                <a:solidFill>
                  <a:srgbClr val="000000"/>
                </a:solidFill>
                <a:latin typeface="Arial" panose="020B0604020202020204" pitchFamily="34" charset="0"/>
              </a:rPr>
              <a:t> le </a:t>
            </a:r>
            <a:r>
              <a:rPr lang="en-US" altLang="it-IT" sz="2800" i="1" dirty="0">
                <a:solidFill>
                  <a:srgbClr val="000000"/>
                </a:solidFill>
                <a:latin typeface="Arial" panose="020B0604020202020204" pitchFamily="34" charset="0"/>
              </a:rPr>
              <a:t>performances</a:t>
            </a:r>
          </a:p>
          <a:p>
            <a:pPr>
              <a:lnSpc>
                <a:spcPct val="105000"/>
              </a:lnSpc>
              <a:spcBef>
                <a:spcPct val="25000"/>
              </a:spcBef>
              <a:buClr>
                <a:srgbClr val="3333CC"/>
              </a:buClr>
              <a:buFont typeface="Wingdings" panose="05000000000000000000" pitchFamily="2" charset="2"/>
              <a:buChar char="§"/>
            </a:pPr>
            <a:r>
              <a:rPr lang="en-US" altLang="it-IT" sz="2800" dirty="0" err="1">
                <a:solidFill>
                  <a:srgbClr val="000000"/>
                </a:solidFill>
                <a:latin typeface="Arial" panose="020B0604020202020204" pitchFamily="34" charset="0"/>
              </a:rPr>
              <a:t>inviatemi</a:t>
            </a:r>
            <a:r>
              <a:rPr lang="en-US" altLang="it-IT" sz="2800" dirty="0">
                <a:solidFill>
                  <a:srgbClr val="000000"/>
                </a:solidFill>
                <a:latin typeface="Arial" panose="020B0604020202020204" pitchFamily="34" charset="0"/>
              </a:rPr>
              <a:t> </a:t>
            </a:r>
            <a:r>
              <a:rPr lang="en-US" altLang="it-IT" sz="2800" i="1" dirty="0">
                <a:solidFill>
                  <a:srgbClr val="000000"/>
                </a:solidFill>
                <a:latin typeface="Arial" panose="020B0604020202020204" pitchFamily="34" charset="0"/>
              </a:rPr>
              <a:t>file</a:t>
            </a:r>
            <a:r>
              <a:rPr lang="en-US" altLang="it-IT" sz="2800" dirty="0">
                <a:solidFill>
                  <a:srgbClr val="000000"/>
                </a:solidFill>
                <a:latin typeface="Arial" panose="020B0604020202020204" pitchFamily="34" charset="0"/>
              </a:rPr>
              <a:t> con </a:t>
            </a:r>
            <a:r>
              <a:rPr lang="en-US" altLang="it-IT" sz="2800" dirty="0" err="1">
                <a:solidFill>
                  <a:srgbClr val="000000"/>
                </a:solidFill>
                <a:latin typeface="Arial" panose="020B0604020202020204" pitchFamily="34" charset="0"/>
              </a:rPr>
              <a:t>grafico</a:t>
            </a:r>
            <a:endParaRPr lang="en-US" altLang="it-IT" sz="2800" dirty="0">
              <a:solidFill>
                <a:srgbClr val="000000"/>
              </a:solidFill>
              <a:latin typeface="Arial" panose="020B0604020202020204" pitchFamily="34" charset="0"/>
            </a:endParaRPr>
          </a:p>
        </p:txBody>
      </p:sp>
    </p:spTree>
    <p:extLst>
      <p:ext uri="{BB962C8B-B14F-4D97-AF65-F5344CB8AC3E}">
        <p14:creationId xmlns:p14="http://schemas.microsoft.com/office/powerpoint/2010/main" val="40732585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Rectangle 2"/>
          <p:cNvSpPr>
            <a:spLocks noChangeArrowheads="1"/>
          </p:cNvSpPr>
          <p:nvPr/>
        </p:nvSpPr>
        <p:spPr bwMode="auto">
          <a:xfrm>
            <a:off x="2273967" y="3709988"/>
            <a:ext cx="459767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en-US" altLang="it-IT" sz="2800" dirty="0" err="1">
                <a:latin typeface="Arial" panose="020B0604020202020204" pitchFamily="34" charset="0"/>
              </a:rPr>
              <a:t>paradigma</a:t>
            </a:r>
            <a:r>
              <a:rPr lang="en-US" altLang="it-IT" sz="2800" dirty="0">
                <a:latin typeface="Arial" panose="020B0604020202020204" pitchFamily="34" charset="0"/>
              </a:rPr>
              <a:t> di </a:t>
            </a:r>
            <a:r>
              <a:rPr lang="en-US" altLang="it-IT" sz="2800" dirty="0" err="1">
                <a:latin typeface="Arial" panose="020B0604020202020204" pitchFamily="34" charset="0"/>
              </a:rPr>
              <a:t>r</a:t>
            </a:r>
            <a:r>
              <a:rPr lang="en-US" altLang="it-IT" sz="2800" dirty="0" err="1" smtClean="0">
                <a:latin typeface="Arial" panose="020B0604020202020204" pitchFamily="34" charset="0"/>
              </a:rPr>
              <a:t>icerca</a:t>
            </a:r>
            <a:r>
              <a:rPr lang="en-US" altLang="it-IT" sz="2800" dirty="0" smtClean="0">
                <a:latin typeface="Arial" panose="020B0604020202020204" pitchFamily="34" charset="0"/>
              </a:rPr>
              <a:t> </a:t>
            </a:r>
            <a:r>
              <a:rPr lang="en-US" altLang="it-IT" sz="2800" dirty="0" err="1">
                <a:latin typeface="Arial" panose="020B0604020202020204" pitchFamily="34" charset="0"/>
              </a:rPr>
              <a:t>v</a:t>
            </a:r>
            <a:r>
              <a:rPr lang="en-US" altLang="it-IT" sz="2800" dirty="0" err="1" smtClean="0">
                <a:latin typeface="Arial" panose="020B0604020202020204" pitchFamily="34" charset="0"/>
              </a:rPr>
              <a:t>isiva</a:t>
            </a:r>
            <a:r>
              <a:rPr lang="en-US" altLang="it-IT" sz="2800" dirty="0" smtClean="0">
                <a:latin typeface="Arial" panose="020B0604020202020204" pitchFamily="34" charset="0"/>
              </a:rPr>
              <a:t> </a:t>
            </a:r>
          </a:p>
          <a:p>
            <a:pPr algn="ctr"/>
            <a:r>
              <a:rPr lang="en-US" altLang="it-IT" sz="2800" dirty="0" smtClean="0">
                <a:latin typeface="Arial" panose="020B0604020202020204" pitchFamily="34" charset="0"/>
              </a:rPr>
              <a:t>(</a:t>
            </a:r>
            <a:r>
              <a:rPr lang="en-US" altLang="it-IT" sz="2800" dirty="0" err="1" smtClean="0">
                <a:latin typeface="Arial" panose="020B0604020202020204" pitchFamily="34" charset="0"/>
              </a:rPr>
              <a:t>Treisman</a:t>
            </a:r>
            <a:r>
              <a:rPr lang="en-US" altLang="it-IT" sz="2800" dirty="0">
                <a:latin typeface="Arial" panose="020B0604020202020204" pitchFamily="34" charset="0"/>
              </a:rPr>
              <a:t> </a:t>
            </a:r>
            <a:r>
              <a:rPr lang="en-US" altLang="it-IT" sz="2800" dirty="0" smtClean="0">
                <a:latin typeface="Arial" panose="020B0604020202020204" pitchFamily="34" charset="0"/>
              </a:rPr>
              <a:t>&amp; </a:t>
            </a:r>
            <a:r>
              <a:rPr lang="en-US" altLang="it-IT" sz="2800" dirty="0" err="1" smtClean="0">
                <a:latin typeface="Arial" panose="020B0604020202020204" pitchFamily="34" charset="0"/>
              </a:rPr>
              <a:t>Gelade</a:t>
            </a:r>
            <a:r>
              <a:rPr lang="en-US" altLang="it-IT" sz="2800" dirty="0" smtClean="0">
                <a:latin typeface="Arial" panose="020B0604020202020204" pitchFamily="34" charset="0"/>
              </a:rPr>
              <a:t>, 1980)</a:t>
            </a:r>
            <a:endParaRPr lang="en-US" altLang="it-IT" sz="2800" dirty="0">
              <a:latin typeface="Arial" panose="020B0604020202020204" pitchFamily="34" charset="0"/>
            </a:endParaRPr>
          </a:p>
        </p:txBody>
      </p:sp>
      <p:sp>
        <p:nvSpPr>
          <p:cNvPr id="510979" name="Rectangle 2"/>
          <p:cNvSpPr>
            <a:spLocks noChangeArrowheads="1"/>
          </p:cNvSpPr>
          <p:nvPr/>
        </p:nvSpPr>
        <p:spPr bwMode="auto">
          <a:xfrm>
            <a:off x="0" y="2286000"/>
            <a:ext cx="9263063"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en-US" altLang="it-IT" sz="4400" dirty="0">
                <a:solidFill>
                  <a:schemeClr val="accent2"/>
                </a:solidFill>
                <a:latin typeface="Arial" panose="020B0604020202020204" pitchFamily="34" charset="0"/>
              </a:rPr>
              <a:t>TR come </a:t>
            </a:r>
            <a:r>
              <a:rPr lang="en-US" altLang="it-IT" sz="4400" dirty="0" err="1">
                <a:solidFill>
                  <a:schemeClr val="accent2"/>
                </a:solidFill>
                <a:latin typeface="Arial" panose="020B0604020202020204" pitchFamily="34" charset="0"/>
              </a:rPr>
              <a:t>sonda</a:t>
            </a:r>
            <a:r>
              <a:rPr lang="en-US" altLang="it-IT" sz="4400" dirty="0">
                <a:solidFill>
                  <a:schemeClr val="accent2"/>
                </a:solidFill>
                <a:latin typeface="Arial" panose="020B0604020202020204" pitchFamily="34" charset="0"/>
              </a:rPr>
              <a:t> </a:t>
            </a:r>
            <a:r>
              <a:rPr lang="en-US" altLang="it-IT" sz="4400" dirty="0" smtClean="0">
                <a:solidFill>
                  <a:schemeClr val="accent2"/>
                </a:solidFill>
                <a:latin typeface="Arial" panose="020B0604020202020204" pitchFamily="34" charset="0"/>
              </a:rPr>
              <a:t>del tempo di </a:t>
            </a:r>
            <a:r>
              <a:rPr lang="en-US" altLang="it-IT" sz="4400" dirty="0" err="1" smtClean="0">
                <a:solidFill>
                  <a:schemeClr val="accent2"/>
                </a:solidFill>
                <a:latin typeface="Arial" panose="020B0604020202020204" pitchFamily="34" charset="0"/>
              </a:rPr>
              <a:t>processamento</a:t>
            </a:r>
            <a:r>
              <a:rPr lang="en-US" altLang="it-IT" sz="4400" dirty="0" smtClean="0">
                <a:solidFill>
                  <a:schemeClr val="accent2"/>
                </a:solidFill>
                <a:latin typeface="Arial" panose="020B0604020202020204" pitchFamily="34" charset="0"/>
              </a:rPr>
              <a:t> </a:t>
            </a:r>
            <a:r>
              <a:rPr lang="en-US" altLang="it-IT" sz="4400" dirty="0" err="1" smtClean="0">
                <a:solidFill>
                  <a:schemeClr val="accent2"/>
                </a:solidFill>
                <a:latin typeface="Arial" panose="020B0604020202020204" pitchFamily="34" charset="0"/>
              </a:rPr>
              <a:t>visivo</a:t>
            </a:r>
            <a:r>
              <a:rPr lang="en-US" altLang="it-IT" sz="4400" dirty="0" smtClean="0">
                <a:solidFill>
                  <a:schemeClr val="accent2"/>
                </a:solidFill>
                <a:latin typeface="Arial" panose="020B0604020202020204" pitchFamily="34" charset="0"/>
              </a:rPr>
              <a:t> </a:t>
            </a:r>
            <a:r>
              <a:rPr lang="en-US" altLang="it-IT" sz="4400" dirty="0" err="1" smtClean="0">
                <a:solidFill>
                  <a:schemeClr val="accent2"/>
                </a:solidFill>
                <a:latin typeface="Arial" panose="020B0604020202020204" pitchFamily="34" charset="0"/>
              </a:rPr>
              <a:t>seriale</a:t>
            </a:r>
            <a:r>
              <a:rPr lang="en-US" altLang="it-IT" sz="4400" dirty="0" smtClean="0">
                <a:solidFill>
                  <a:schemeClr val="accent2"/>
                </a:solidFill>
                <a:latin typeface="Arial" panose="020B0604020202020204" pitchFamily="34" charset="0"/>
              </a:rPr>
              <a:t> </a:t>
            </a:r>
            <a:endParaRPr lang="en-US" altLang="it-IT" sz="4400" dirty="0">
              <a:solidFill>
                <a:schemeClr val="accent2"/>
              </a:solidFill>
              <a:latin typeface="Arial" panose="020B0604020202020204" pitchFamily="34" charset="0"/>
            </a:endParaRPr>
          </a:p>
        </p:txBody>
      </p:sp>
    </p:spTree>
    <p:extLst>
      <p:ext uri="{BB962C8B-B14F-4D97-AF65-F5344CB8AC3E}">
        <p14:creationId xmlns:p14="http://schemas.microsoft.com/office/powerpoint/2010/main" val="27613200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0575" y="2430974"/>
            <a:ext cx="9263063"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en-US" altLang="it-IT" sz="4400" dirty="0" err="1">
                <a:solidFill>
                  <a:srgbClr val="3333CC"/>
                </a:solidFill>
                <a:latin typeface="Arial" panose="020B0604020202020204" pitchFamily="34" charset="0"/>
              </a:rPr>
              <a:t>r</a:t>
            </a:r>
            <a:r>
              <a:rPr lang="en-US" altLang="it-IT" sz="4400" dirty="0" err="1" smtClean="0">
                <a:solidFill>
                  <a:srgbClr val="3333CC"/>
                </a:solidFill>
                <a:latin typeface="Arial" panose="020B0604020202020204" pitchFamily="34" charset="0"/>
              </a:rPr>
              <a:t>icerca</a:t>
            </a:r>
            <a:r>
              <a:rPr lang="en-US" altLang="it-IT" sz="4400" dirty="0" smtClean="0">
                <a:solidFill>
                  <a:srgbClr val="3333CC"/>
                </a:solidFill>
                <a:latin typeface="Arial" panose="020B0604020202020204" pitchFamily="34" charset="0"/>
              </a:rPr>
              <a:t> visive </a:t>
            </a:r>
            <a:r>
              <a:rPr lang="en-US" altLang="it-IT" sz="4400" dirty="0" err="1" smtClean="0">
                <a:solidFill>
                  <a:srgbClr val="3333CC"/>
                </a:solidFill>
                <a:latin typeface="Arial" panose="020B0604020202020204" pitchFamily="34" charset="0"/>
              </a:rPr>
              <a:t>nel</a:t>
            </a:r>
            <a:r>
              <a:rPr lang="en-US" altLang="it-IT" sz="4400" dirty="0" smtClean="0">
                <a:solidFill>
                  <a:srgbClr val="3333CC"/>
                </a:solidFill>
                <a:latin typeface="Arial" panose="020B0604020202020204" pitchFamily="34" charset="0"/>
              </a:rPr>
              <a:t> </a:t>
            </a:r>
            <a:r>
              <a:rPr lang="en-US" altLang="it-IT" sz="4400" i="1" dirty="0" smtClean="0">
                <a:solidFill>
                  <a:srgbClr val="3333CC"/>
                </a:solidFill>
                <a:latin typeface="Arial" panose="020B0604020202020204" pitchFamily="34" charset="0"/>
              </a:rPr>
              <a:t>binding</a:t>
            </a:r>
          </a:p>
          <a:p>
            <a:pPr algn="ctr"/>
            <a:r>
              <a:rPr lang="en-US" altLang="it-IT" sz="4400" dirty="0" smtClean="0">
                <a:solidFill>
                  <a:srgbClr val="FFC000"/>
                </a:solidFill>
                <a:latin typeface="Arial" panose="020B0604020202020204" pitchFamily="34" charset="0"/>
              </a:rPr>
              <a:t>conjunction search </a:t>
            </a:r>
          </a:p>
          <a:p>
            <a:pPr algn="ctr"/>
            <a:r>
              <a:rPr lang="en-US" altLang="it-IT" sz="4400" dirty="0" smtClean="0">
                <a:solidFill>
                  <a:srgbClr val="FFC000"/>
                </a:solidFill>
                <a:latin typeface="Arial" panose="020B0604020202020204" pitchFamily="34" charset="0"/>
              </a:rPr>
              <a:t>o </a:t>
            </a:r>
            <a:r>
              <a:rPr lang="en-US" altLang="it-IT" sz="4400" i="1" dirty="0" err="1" smtClean="0">
                <a:solidFill>
                  <a:srgbClr val="FFC000"/>
                </a:solidFill>
                <a:latin typeface="Arial" panose="020B0604020202020204" pitchFamily="34" charset="0"/>
              </a:rPr>
              <a:t>ricerca</a:t>
            </a:r>
            <a:r>
              <a:rPr lang="en-US" altLang="it-IT" sz="4400" i="1" dirty="0" smtClean="0">
                <a:solidFill>
                  <a:srgbClr val="FFC000"/>
                </a:solidFill>
                <a:latin typeface="Arial" panose="020B0604020202020204" pitchFamily="34" charset="0"/>
              </a:rPr>
              <a:t> </a:t>
            </a:r>
            <a:r>
              <a:rPr lang="en-US" altLang="it-IT" sz="4400" i="1" dirty="0" err="1" smtClean="0">
                <a:solidFill>
                  <a:srgbClr val="FFC000"/>
                </a:solidFill>
                <a:latin typeface="Arial" panose="020B0604020202020204" pitchFamily="34" charset="0"/>
              </a:rPr>
              <a:t>visiva</a:t>
            </a:r>
            <a:r>
              <a:rPr lang="en-US" altLang="it-IT" sz="4400" i="1" dirty="0" smtClean="0">
                <a:solidFill>
                  <a:srgbClr val="FFC000"/>
                </a:solidFill>
                <a:latin typeface="Arial" panose="020B0604020202020204" pitchFamily="34" charset="0"/>
              </a:rPr>
              <a:t> </a:t>
            </a:r>
            <a:r>
              <a:rPr lang="en-US" altLang="it-IT" sz="4400" i="1" dirty="0" err="1" smtClean="0">
                <a:solidFill>
                  <a:srgbClr val="FFC000"/>
                </a:solidFill>
                <a:latin typeface="Arial" panose="020B0604020202020204" pitchFamily="34" charset="0"/>
              </a:rPr>
              <a:t>seriale</a:t>
            </a:r>
            <a:r>
              <a:rPr lang="en-US" altLang="it-IT" sz="4400" i="1" dirty="0" smtClean="0">
                <a:solidFill>
                  <a:srgbClr val="FFC000"/>
                </a:solidFill>
                <a:latin typeface="Arial" panose="020B0604020202020204" pitchFamily="34" charset="0"/>
              </a:rPr>
              <a:t> </a:t>
            </a:r>
            <a:endParaRPr lang="en-US" altLang="it-IT" sz="4400" i="1" dirty="0">
              <a:solidFill>
                <a:srgbClr val="FFC000"/>
              </a:solidFill>
              <a:latin typeface="Arial" panose="020B0604020202020204" pitchFamily="34" charset="0"/>
            </a:endParaRPr>
          </a:p>
        </p:txBody>
      </p:sp>
    </p:spTree>
    <p:extLst>
      <p:ext uri="{BB962C8B-B14F-4D97-AF65-F5344CB8AC3E}">
        <p14:creationId xmlns:p14="http://schemas.microsoft.com/office/powerpoint/2010/main" val="7498061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28551" t="60208" r="67890" b="33766"/>
          <a:stretch/>
        </p:blipFill>
        <p:spPr>
          <a:xfrm>
            <a:off x="2076773" y="2699875"/>
            <a:ext cx="743919" cy="708497"/>
          </a:xfrm>
          <a:prstGeom prst="rect">
            <a:avLst/>
          </a:prstGeom>
        </p:spPr>
      </p:pic>
      <p:sp>
        <p:nvSpPr>
          <p:cNvPr id="6" name="Rectangle 2"/>
          <p:cNvSpPr>
            <a:spLocks noChangeArrowheads="1"/>
          </p:cNvSpPr>
          <p:nvPr/>
        </p:nvSpPr>
        <p:spPr bwMode="auto">
          <a:xfrm>
            <a:off x="633413" y="133350"/>
            <a:ext cx="926306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it-IT" sz="4400" dirty="0" smtClean="0">
                <a:solidFill>
                  <a:srgbClr val="3333CC"/>
                </a:solidFill>
                <a:latin typeface="Arial" panose="020B0604020202020204" pitchFamily="34" charset="0"/>
              </a:rPr>
              <a:t>Il </a:t>
            </a:r>
            <a:r>
              <a:rPr lang="en-US" altLang="it-IT" sz="4400" dirty="0" err="1" smtClean="0">
                <a:solidFill>
                  <a:srgbClr val="3333CC"/>
                </a:solidFill>
                <a:latin typeface="Arial" panose="020B0604020202020204" pitchFamily="34" charset="0"/>
              </a:rPr>
              <a:t>compito</a:t>
            </a:r>
            <a:endParaRPr lang="en-US" altLang="it-IT" sz="4400" i="1" dirty="0">
              <a:solidFill>
                <a:srgbClr val="3333CC"/>
              </a:solidFill>
              <a:latin typeface="Arial" panose="020B0604020202020204" pitchFamily="34" charset="0"/>
            </a:endParaRPr>
          </a:p>
        </p:txBody>
      </p:sp>
      <p:pic>
        <p:nvPicPr>
          <p:cNvPr id="7" name="Picture 4" descr="PsyToolk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9088" y="114300"/>
            <a:ext cx="828675" cy="838200"/>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3"/>
          <p:cNvSpPr txBox="1">
            <a:spLocks noChangeArrowheads="1"/>
          </p:cNvSpPr>
          <p:nvPr/>
        </p:nvSpPr>
        <p:spPr bwMode="auto">
          <a:xfrm>
            <a:off x="0" y="2797419"/>
            <a:ext cx="9010650" cy="2117503"/>
          </a:xfrm>
          <a:prstGeom prst="rect">
            <a:avLst/>
          </a:prstGeom>
          <a:noFill/>
          <a:ln>
            <a:noFill/>
          </a:ln>
          <a:extLst>
            <a:ext uri="{909E8E84-426E-40dd-AFC4-6F175D3DCCD1}"/>
            <a:ext uri="{91240B29-F687-4f45-9708-019B960494DF}"/>
          </a:extLst>
        </p:spPr>
        <p:txBody>
          <a:bodyPr>
            <a:spAutoFit/>
          </a:bodyPr>
          <a:lstStyle>
            <a:lvl1pPr marL="381000" indent="-381000"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nSpc>
                <a:spcPct val="105000"/>
              </a:lnSpc>
              <a:spcBef>
                <a:spcPct val="25000"/>
              </a:spcBef>
              <a:buClr>
                <a:srgbClr val="3333CC"/>
              </a:buClr>
              <a:buFont typeface="Wingdings" panose="05000000000000000000" pitchFamily="2" charset="2"/>
              <a:buChar char="§"/>
            </a:pPr>
            <a:r>
              <a:rPr lang="en-US" altLang="it-IT" sz="2800" dirty="0" err="1" smtClean="0">
                <a:solidFill>
                  <a:srgbClr val="000000"/>
                </a:solidFill>
                <a:latin typeface="Arial" panose="020B0604020202020204" pitchFamily="34" charset="0"/>
              </a:rPr>
              <a:t>Cerca</a:t>
            </a:r>
            <a:r>
              <a:rPr lang="en-US" altLang="it-IT" sz="2800" dirty="0" smtClean="0">
                <a:solidFill>
                  <a:srgbClr val="000000"/>
                </a:solidFill>
                <a:latin typeface="Arial" panose="020B0604020202020204" pitchFamily="34" charset="0"/>
              </a:rPr>
              <a:t> la </a:t>
            </a:r>
          </a:p>
          <a:p>
            <a:pPr>
              <a:lnSpc>
                <a:spcPct val="105000"/>
              </a:lnSpc>
              <a:spcBef>
                <a:spcPct val="25000"/>
              </a:spcBef>
              <a:buClr>
                <a:srgbClr val="3333CC"/>
              </a:buClr>
              <a:buFont typeface="Wingdings" panose="05000000000000000000" pitchFamily="2" charset="2"/>
              <a:buChar char="§"/>
            </a:pPr>
            <a:endParaRPr lang="en-US" altLang="it-IT" sz="2800" dirty="0">
              <a:solidFill>
                <a:srgbClr val="000000"/>
              </a:solidFill>
              <a:latin typeface="Arial" panose="020B0604020202020204" pitchFamily="34" charset="0"/>
            </a:endParaRPr>
          </a:p>
          <a:p>
            <a:pPr>
              <a:lnSpc>
                <a:spcPct val="105000"/>
              </a:lnSpc>
              <a:spcBef>
                <a:spcPct val="25000"/>
              </a:spcBef>
              <a:buClr>
                <a:srgbClr val="3333CC"/>
              </a:buClr>
              <a:buFont typeface="Wingdings" panose="05000000000000000000" pitchFamily="2" charset="2"/>
              <a:buChar char="§"/>
            </a:pPr>
            <a:r>
              <a:rPr lang="en-US" altLang="it-IT" sz="2800" dirty="0" smtClean="0">
                <a:solidFill>
                  <a:srgbClr val="000000"/>
                </a:solidFill>
                <a:latin typeface="Arial" panose="020B0604020202020204" pitchFamily="34" charset="0"/>
              </a:rPr>
              <a:t>Non </a:t>
            </a:r>
            <a:r>
              <a:rPr lang="en-US" altLang="it-IT" sz="2800" dirty="0" err="1" smtClean="0">
                <a:solidFill>
                  <a:srgbClr val="000000"/>
                </a:solidFill>
                <a:latin typeface="Arial" panose="020B0604020202020204" pitchFamily="34" charset="0"/>
              </a:rPr>
              <a:t>rispondere</a:t>
            </a:r>
            <a:r>
              <a:rPr lang="en-US" altLang="it-IT" sz="2800" dirty="0" smtClean="0">
                <a:solidFill>
                  <a:srgbClr val="000000"/>
                </a:solidFill>
                <a:latin typeface="Arial" panose="020B0604020202020204" pitchFamily="34" charset="0"/>
              </a:rPr>
              <a:t> </a:t>
            </a:r>
            <a:r>
              <a:rPr lang="en-US" altLang="it-IT" sz="2800" dirty="0" err="1" smtClean="0">
                <a:solidFill>
                  <a:srgbClr val="000000"/>
                </a:solidFill>
                <a:latin typeface="Arial" panose="020B0604020202020204" pitchFamily="34" charset="0"/>
              </a:rPr>
              <a:t>mai</a:t>
            </a:r>
            <a:r>
              <a:rPr lang="en-US" altLang="it-IT" sz="2800" dirty="0" smtClean="0">
                <a:solidFill>
                  <a:srgbClr val="000000"/>
                </a:solidFill>
                <a:latin typeface="Arial" panose="020B0604020202020204" pitchFamily="34" charset="0"/>
              </a:rPr>
              <a:t> a </a:t>
            </a:r>
            <a:r>
              <a:rPr lang="en-US" altLang="it-IT" sz="2800" dirty="0" err="1" smtClean="0">
                <a:solidFill>
                  <a:srgbClr val="000000"/>
                </a:solidFill>
                <a:latin typeface="Arial" panose="020B0604020202020204" pitchFamily="34" charset="0"/>
              </a:rPr>
              <a:t>qualunque</a:t>
            </a:r>
            <a:r>
              <a:rPr lang="en-US" altLang="it-IT" sz="2800" dirty="0" smtClean="0">
                <a:solidFill>
                  <a:srgbClr val="000000"/>
                </a:solidFill>
                <a:latin typeface="Arial" panose="020B0604020202020204" pitchFamily="34" charset="0"/>
              </a:rPr>
              <a:t> </a:t>
            </a:r>
            <a:r>
              <a:rPr lang="en-US" altLang="it-IT" sz="2800" dirty="0" err="1" smtClean="0">
                <a:solidFill>
                  <a:srgbClr val="000000"/>
                </a:solidFill>
                <a:latin typeface="Arial" panose="020B0604020202020204" pitchFamily="34" charset="0"/>
              </a:rPr>
              <a:t>dei</a:t>
            </a:r>
            <a:r>
              <a:rPr lang="en-US" altLang="it-IT" sz="2800" dirty="0" smtClean="0">
                <a:solidFill>
                  <a:srgbClr val="000000"/>
                </a:solidFill>
                <a:latin typeface="Arial" panose="020B0604020202020204" pitchFamily="34" charset="0"/>
              </a:rPr>
              <a:t> </a:t>
            </a:r>
            <a:r>
              <a:rPr lang="en-US" altLang="it-IT" sz="2800" dirty="0" err="1" smtClean="0">
                <a:solidFill>
                  <a:srgbClr val="000000"/>
                </a:solidFill>
                <a:latin typeface="Arial" panose="020B0604020202020204" pitchFamily="34" charset="0"/>
              </a:rPr>
              <a:t>seguenti</a:t>
            </a:r>
            <a:r>
              <a:rPr lang="en-US" altLang="it-IT" sz="2800" dirty="0" smtClean="0">
                <a:solidFill>
                  <a:srgbClr val="000000"/>
                </a:solidFill>
                <a:latin typeface="Arial" panose="020B0604020202020204" pitchFamily="34" charset="0"/>
              </a:rPr>
              <a:t> </a:t>
            </a:r>
            <a:r>
              <a:rPr lang="en-US" altLang="it-IT" sz="2800" dirty="0" err="1" smtClean="0">
                <a:solidFill>
                  <a:srgbClr val="000000"/>
                </a:solidFill>
                <a:latin typeface="Arial" panose="020B0604020202020204" pitchFamily="34" charset="0"/>
              </a:rPr>
              <a:t>distrattori</a:t>
            </a:r>
            <a:r>
              <a:rPr lang="en-US" altLang="it-IT" sz="2800" dirty="0" smtClean="0">
                <a:solidFill>
                  <a:srgbClr val="000000"/>
                </a:solidFill>
                <a:latin typeface="Arial" panose="020B0604020202020204" pitchFamily="34" charset="0"/>
              </a:rPr>
              <a:t>  </a:t>
            </a:r>
            <a:endParaRPr lang="en-US" altLang="it-IT" sz="2800" dirty="0">
              <a:solidFill>
                <a:srgbClr val="000000"/>
              </a:solidFill>
              <a:latin typeface="Arial" panose="020B0604020202020204" pitchFamily="34" charset="0"/>
            </a:endParaRPr>
          </a:p>
        </p:txBody>
      </p:sp>
      <p:pic>
        <p:nvPicPr>
          <p:cNvPr id="9" name="Picture 8"/>
          <p:cNvPicPr>
            <a:picLocks noChangeAspect="1"/>
          </p:cNvPicPr>
          <p:nvPr/>
        </p:nvPicPr>
        <p:blipFill rotWithShape="1">
          <a:blip r:embed="rId3"/>
          <a:srcRect l="59614" t="58094" r="32601" b="33766"/>
          <a:stretch/>
        </p:blipFill>
        <p:spPr>
          <a:xfrm>
            <a:off x="2634712" y="4436394"/>
            <a:ext cx="1627322" cy="957055"/>
          </a:xfrm>
          <a:prstGeom prst="rect">
            <a:avLst/>
          </a:prstGeom>
        </p:spPr>
      </p:pic>
    </p:spTree>
    <p:extLst>
      <p:ext uri="{BB962C8B-B14F-4D97-AF65-F5344CB8AC3E}">
        <p14:creationId xmlns:p14="http://schemas.microsoft.com/office/powerpoint/2010/main" val="1125058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39590" t="32511" r="42613" b="31029"/>
          <a:stretch/>
        </p:blipFill>
        <p:spPr>
          <a:xfrm>
            <a:off x="1061633" y="4711484"/>
            <a:ext cx="1627322" cy="1875295"/>
          </a:xfrm>
          <a:prstGeom prst="rect">
            <a:avLst/>
          </a:prstGeom>
        </p:spPr>
      </p:pic>
      <p:pic>
        <p:nvPicPr>
          <p:cNvPr id="5" name="Picture 4"/>
          <p:cNvPicPr>
            <a:picLocks noChangeAspect="1"/>
          </p:cNvPicPr>
          <p:nvPr/>
        </p:nvPicPr>
        <p:blipFill rotWithShape="1">
          <a:blip r:embed="rId4"/>
          <a:srcRect l="40536" t="32161" r="41159" b="31078"/>
          <a:stretch/>
        </p:blipFill>
        <p:spPr>
          <a:xfrm>
            <a:off x="3886198" y="4695985"/>
            <a:ext cx="1673817" cy="1890794"/>
          </a:xfrm>
          <a:prstGeom prst="rect">
            <a:avLst/>
          </a:prstGeom>
        </p:spPr>
      </p:pic>
      <p:pic>
        <p:nvPicPr>
          <p:cNvPr id="6" name="Picture 5"/>
          <p:cNvPicPr>
            <a:picLocks noChangeAspect="1"/>
          </p:cNvPicPr>
          <p:nvPr/>
        </p:nvPicPr>
        <p:blipFill rotWithShape="1">
          <a:blip r:embed="rId5"/>
          <a:srcRect l="39997" t="29102" r="40681" b="34137"/>
          <a:stretch/>
        </p:blipFill>
        <p:spPr>
          <a:xfrm>
            <a:off x="6571119" y="4695985"/>
            <a:ext cx="1766808" cy="1890794"/>
          </a:xfrm>
          <a:prstGeom prst="rect">
            <a:avLst/>
          </a:prstGeom>
        </p:spPr>
      </p:pic>
      <p:pic>
        <p:nvPicPr>
          <p:cNvPr id="7" name="Picture 6"/>
          <p:cNvPicPr>
            <a:picLocks noChangeAspect="1"/>
          </p:cNvPicPr>
          <p:nvPr/>
        </p:nvPicPr>
        <p:blipFill rotWithShape="1">
          <a:blip r:embed="rId6"/>
          <a:srcRect l="28925" t="23698" r="9496" b="42563"/>
          <a:stretch/>
        </p:blipFill>
        <p:spPr>
          <a:xfrm>
            <a:off x="139079" y="1632877"/>
            <a:ext cx="9004921" cy="2775284"/>
          </a:xfrm>
          <a:prstGeom prst="rect">
            <a:avLst/>
          </a:prstGeom>
        </p:spPr>
      </p:pic>
      <p:sp>
        <p:nvSpPr>
          <p:cNvPr id="8" name="Rectangle 2"/>
          <p:cNvSpPr>
            <a:spLocks noChangeArrowheads="1"/>
          </p:cNvSpPr>
          <p:nvPr/>
        </p:nvSpPr>
        <p:spPr bwMode="auto">
          <a:xfrm>
            <a:off x="633413" y="133350"/>
            <a:ext cx="926306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it-IT" sz="4400" dirty="0" err="1">
                <a:solidFill>
                  <a:srgbClr val="3333CC"/>
                </a:solidFill>
                <a:latin typeface="Arial" panose="020B0604020202020204" pitchFamily="34" charset="0"/>
              </a:rPr>
              <a:t>verifichiamo</a:t>
            </a:r>
            <a:r>
              <a:rPr lang="en-US" altLang="it-IT" sz="4400" dirty="0">
                <a:solidFill>
                  <a:srgbClr val="3333CC"/>
                </a:solidFill>
                <a:latin typeface="Arial" panose="020B0604020202020204" pitchFamily="34" charset="0"/>
              </a:rPr>
              <a:t> con </a:t>
            </a:r>
            <a:r>
              <a:rPr lang="en-US" altLang="it-IT" sz="4400" i="1" dirty="0" err="1">
                <a:solidFill>
                  <a:srgbClr val="3333CC"/>
                </a:solidFill>
                <a:latin typeface="Arial" panose="020B0604020202020204" pitchFamily="34" charset="0"/>
              </a:rPr>
              <a:t>psytoolkit</a:t>
            </a:r>
            <a:endParaRPr lang="en-US" altLang="it-IT" sz="4400" i="1" dirty="0">
              <a:solidFill>
                <a:srgbClr val="3333CC"/>
              </a:solidFill>
              <a:latin typeface="Arial" panose="020B0604020202020204" pitchFamily="34" charset="0"/>
            </a:endParaRPr>
          </a:p>
        </p:txBody>
      </p:sp>
      <p:pic>
        <p:nvPicPr>
          <p:cNvPr id="9" name="Picture 4" descr="PsyToolki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39088" y="114300"/>
            <a:ext cx="828675" cy="8382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93959" y="819211"/>
            <a:ext cx="8384584" cy="461665"/>
          </a:xfrm>
          <a:prstGeom prst="rect">
            <a:avLst/>
          </a:prstGeom>
        </p:spPr>
        <p:txBody>
          <a:bodyPr wrap="square">
            <a:spAutoFit/>
          </a:bodyPr>
          <a:lstStyle/>
          <a:p>
            <a:pPr algn="ctr"/>
            <a:r>
              <a:rPr lang="it-IT" dirty="0">
                <a:latin typeface="Arial" panose="020B0604020202020204" pitchFamily="34" charset="0"/>
                <a:hlinkClick r:id="rId8"/>
              </a:rPr>
              <a:t>https://www.psytoolkit.org/experiment-library/search.html</a:t>
            </a:r>
            <a:endParaRPr lang="it-IT" dirty="0">
              <a:latin typeface="Arial" panose="020B0604020202020204" pitchFamily="34" charset="0"/>
            </a:endParaRPr>
          </a:p>
        </p:txBody>
      </p:sp>
    </p:spTree>
    <p:extLst>
      <p:ext uri="{BB962C8B-B14F-4D97-AF65-F5344CB8AC3E}">
        <p14:creationId xmlns:p14="http://schemas.microsoft.com/office/powerpoint/2010/main" val="2811655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15511" b="18802"/>
          <a:stretch/>
        </p:blipFill>
        <p:spPr>
          <a:xfrm>
            <a:off x="0" y="3479369"/>
            <a:ext cx="9144000" cy="3378631"/>
          </a:xfrm>
          <a:prstGeom prst="rect">
            <a:avLst/>
          </a:prstGeom>
        </p:spPr>
      </p:pic>
      <p:sp>
        <p:nvSpPr>
          <p:cNvPr id="5" name="Rectangle 2"/>
          <p:cNvSpPr>
            <a:spLocks noChangeArrowheads="1"/>
          </p:cNvSpPr>
          <p:nvPr/>
        </p:nvSpPr>
        <p:spPr bwMode="auto">
          <a:xfrm>
            <a:off x="-119062" y="0"/>
            <a:ext cx="9263062"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en-US" altLang="it-IT" sz="4400" dirty="0" err="1">
                <a:solidFill>
                  <a:srgbClr val="3333CC"/>
                </a:solidFill>
                <a:latin typeface="Arial" panose="020B0604020202020204" pitchFamily="34" charset="0"/>
              </a:rPr>
              <a:t>s</a:t>
            </a:r>
            <a:r>
              <a:rPr lang="en-US" altLang="it-IT" sz="4400" dirty="0" err="1" smtClean="0">
                <a:solidFill>
                  <a:srgbClr val="3333CC"/>
                </a:solidFill>
                <a:latin typeface="Arial" panose="020B0604020202020204" pitchFamily="34" charset="0"/>
              </a:rPr>
              <a:t>eguite</a:t>
            </a:r>
            <a:r>
              <a:rPr lang="en-US" altLang="it-IT" sz="4400" dirty="0" smtClean="0">
                <a:solidFill>
                  <a:srgbClr val="3333CC"/>
                </a:solidFill>
                <a:latin typeface="Arial" panose="020B0604020202020204" pitchFamily="34" charset="0"/>
              </a:rPr>
              <a:t> </a:t>
            </a:r>
            <a:r>
              <a:rPr lang="en-US" altLang="it-IT" sz="4400" dirty="0" err="1" smtClean="0">
                <a:solidFill>
                  <a:srgbClr val="3333CC"/>
                </a:solidFill>
                <a:latin typeface="Arial" panose="020B0604020202020204" pitchFamily="34" charset="0"/>
              </a:rPr>
              <a:t>attentamente</a:t>
            </a:r>
            <a:r>
              <a:rPr lang="en-US" altLang="it-IT" sz="4400" dirty="0" smtClean="0">
                <a:solidFill>
                  <a:srgbClr val="3333CC"/>
                </a:solidFill>
                <a:latin typeface="Arial" panose="020B0604020202020204" pitchFamily="34" charset="0"/>
              </a:rPr>
              <a:t> </a:t>
            </a:r>
          </a:p>
          <a:p>
            <a:pPr algn="ctr"/>
            <a:r>
              <a:rPr lang="en-US" altLang="it-IT" sz="4400" dirty="0" smtClean="0">
                <a:solidFill>
                  <a:srgbClr val="3333CC"/>
                </a:solidFill>
                <a:latin typeface="Arial" panose="020B0604020202020204" pitchFamily="34" charset="0"/>
              </a:rPr>
              <a:t>la </a:t>
            </a:r>
            <a:r>
              <a:rPr lang="en-US" altLang="it-IT" sz="4400" dirty="0" err="1" smtClean="0">
                <a:solidFill>
                  <a:srgbClr val="3333CC"/>
                </a:solidFill>
                <a:latin typeface="Arial" panose="020B0604020202020204" pitchFamily="34" charset="0"/>
              </a:rPr>
              <a:t>schermata</a:t>
            </a:r>
            <a:r>
              <a:rPr lang="en-US" altLang="it-IT" sz="4400" dirty="0" smtClean="0">
                <a:solidFill>
                  <a:srgbClr val="3333CC"/>
                </a:solidFill>
                <a:latin typeface="Arial" panose="020B0604020202020204" pitchFamily="34" charset="0"/>
              </a:rPr>
              <a:t> di </a:t>
            </a:r>
            <a:r>
              <a:rPr lang="en-US" altLang="it-IT" sz="4400" i="1" dirty="0" err="1" smtClean="0">
                <a:solidFill>
                  <a:srgbClr val="FFC000"/>
                </a:solidFill>
                <a:latin typeface="Arial" panose="020B0604020202020204" pitchFamily="34" charset="0"/>
              </a:rPr>
              <a:t>istruzioni</a:t>
            </a:r>
            <a:endParaRPr lang="en-US" altLang="it-IT" sz="4400" i="1" dirty="0">
              <a:solidFill>
                <a:srgbClr val="FFC000"/>
              </a:solidFill>
              <a:latin typeface="Arial" panose="020B0604020202020204" pitchFamily="34" charset="0"/>
            </a:endParaRPr>
          </a:p>
        </p:txBody>
      </p:sp>
    </p:spTree>
    <p:extLst>
      <p:ext uri="{BB962C8B-B14F-4D97-AF65-F5344CB8AC3E}">
        <p14:creationId xmlns:p14="http://schemas.microsoft.com/office/powerpoint/2010/main" val="21783901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46" name="Picture 6" descr="PsyToolk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9088" y="114300"/>
            <a:ext cx="828675" cy="838200"/>
          </a:xfrm>
          <a:prstGeom prst="rect">
            <a:avLst/>
          </a:prstGeom>
          <a:noFill/>
          <a:extLst>
            <a:ext uri="{909E8E84-426E-40DD-AFC4-6F175D3DCCD1}">
              <a14:hiddenFill xmlns:a14="http://schemas.microsoft.com/office/drawing/2010/main">
                <a:solidFill>
                  <a:srgbClr val="FFFFFF"/>
                </a:solidFill>
              </a14:hiddenFill>
            </a:ext>
          </a:extLst>
        </p:spPr>
      </p:pic>
      <p:sp>
        <p:nvSpPr>
          <p:cNvPr id="727047" name="Rectangle 2"/>
          <p:cNvSpPr>
            <a:spLocks noChangeArrowheads="1"/>
          </p:cNvSpPr>
          <p:nvPr/>
        </p:nvSpPr>
        <p:spPr bwMode="auto">
          <a:xfrm>
            <a:off x="-280988" y="-114300"/>
            <a:ext cx="9263063"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en-US" altLang="it-IT" sz="4400" dirty="0" err="1">
                <a:solidFill>
                  <a:srgbClr val="3333CC"/>
                </a:solidFill>
                <a:latin typeface="Arial" panose="020B0604020202020204" pitchFamily="34" charset="0"/>
              </a:rPr>
              <a:t>alla</a:t>
            </a:r>
            <a:r>
              <a:rPr lang="en-US" altLang="it-IT" sz="4400" dirty="0">
                <a:solidFill>
                  <a:srgbClr val="3333CC"/>
                </a:solidFill>
                <a:latin typeface="Arial" panose="020B0604020202020204" pitchFamily="34" charset="0"/>
              </a:rPr>
              <a:t> fine</a:t>
            </a:r>
          </a:p>
          <a:p>
            <a:pPr algn="ctr"/>
            <a:r>
              <a:rPr lang="en-US" altLang="it-IT" sz="2800" dirty="0" smtClean="0">
                <a:solidFill>
                  <a:srgbClr val="000000"/>
                </a:solidFill>
                <a:latin typeface="Arial" panose="020B0604020202020204" pitchFamily="34" charset="0"/>
              </a:rPr>
              <a:t>(output </a:t>
            </a:r>
            <a:r>
              <a:rPr lang="en-US" altLang="it-IT" sz="2800" dirty="0" err="1" smtClean="0">
                <a:solidFill>
                  <a:srgbClr val="000000"/>
                </a:solidFill>
                <a:latin typeface="Arial" panose="020B0604020202020204" pitchFamily="34" charset="0"/>
              </a:rPr>
              <a:t>sintetico</a:t>
            </a:r>
            <a:r>
              <a:rPr lang="en-US" altLang="it-IT" sz="2800" dirty="0" smtClean="0">
                <a:solidFill>
                  <a:srgbClr val="000000"/>
                </a:solidFill>
                <a:latin typeface="Arial" panose="020B0604020202020204" pitchFamily="34" charset="0"/>
              </a:rPr>
              <a:t>)</a:t>
            </a:r>
            <a:endParaRPr lang="en-US" altLang="it-IT" sz="2800" dirty="0">
              <a:solidFill>
                <a:srgbClr val="000000"/>
              </a:solidFill>
              <a:latin typeface="Arial" panose="020B0604020202020204" pitchFamily="34" charset="0"/>
            </a:endParaRPr>
          </a:p>
        </p:txBody>
      </p:sp>
      <p:pic>
        <p:nvPicPr>
          <p:cNvPr id="2" name="Picture 1"/>
          <p:cNvPicPr>
            <a:picLocks noChangeAspect="1"/>
          </p:cNvPicPr>
          <p:nvPr/>
        </p:nvPicPr>
        <p:blipFill rotWithShape="1">
          <a:blip r:embed="rId4"/>
          <a:srcRect t="15511" b="18199"/>
          <a:stretch/>
        </p:blipFill>
        <p:spPr>
          <a:xfrm>
            <a:off x="0" y="3448372"/>
            <a:ext cx="9144000" cy="3409628"/>
          </a:xfrm>
          <a:prstGeom prst="rect">
            <a:avLst/>
          </a:prstGeom>
        </p:spPr>
      </p:pic>
    </p:spTree>
    <p:extLst>
      <p:ext uri="{BB962C8B-B14F-4D97-AF65-F5344CB8AC3E}">
        <p14:creationId xmlns:p14="http://schemas.microsoft.com/office/powerpoint/2010/main" val="23158483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0233"/>
            <a:ext cx="9125401" cy="4780548"/>
          </a:xfrm>
          <a:prstGeom prst="rect">
            <a:avLst/>
          </a:prstGeom>
        </p:spPr>
      </p:pic>
    </p:spTree>
    <p:extLst>
      <p:ext uri="{BB962C8B-B14F-4D97-AF65-F5344CB8AC3E}">
        <p14:creationId xmlns:p14="http://schemas.microsoft.com/office/powerpoint/2010/main" val="464535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8067" name="Rectangle 2"/>
          <p:cNvSpPr>
            <a:spLocks noChangeArrowheads="1"/>
          </p:cNvSpPr>
          <p:nvPr/>
        </p:nvSpPr>
        <p:spPr bwMode="auto">
          <a:xfrm>
            <a:off x="-280988" y="-114300"/>
            <a:ext cx="9263063"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en-US" altLang="it-IT" sz="4400">
                <a:solidFill>
                  <a:srgbClr val="3333CC"/>
                </a:solidFill>
                <a:latin typeface="Arial" panose="020B0604020202020204" pitchFamily="34" charset="0"/>
              </a:rPr>
              <a:t>alla fine</a:t>
            </a:r>
          </a:p>
          <a:p>
            <a:pPr algn="ctr"/>
            <a:r>
              <a:rPr lang="en-US" altLang="it-IT" sz="2800">
                <a:solidFill>
                  <a:srgbClr val="000000"/>
                </a:solidFill>
                <a:latin typeface="Arial" panose="020B0604020202020204" pitchFamily="34" charset="0"/>
              </a:rPr>
              <a:t>(codifica risposte e dati)</a:t>
            </a:r>
          </a:p>
        </p:txBody>
      </p:sp>
      <p:pic>
        <p:nvPicPr>
          <p:cNvPr id="728068" name="Picture 4" descr="PsyToolk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9088" y="114300"/>
            <a:ext cx="828675" cy="838200"/>
          </a:xfrm>
          <a:prstGeom prst="rect">
            <a:avLst/>
          </a:prstGeom>
          <a:noFill/>
          <a:extLst>
            <a:ext uri="{909E8E84-426E-40DD-AFC4-6F175D3DCCD1}">
              <a14:hiddenFill xmlns:a14="http://schemas.microsoft.com/office/drawing/2010/main">
                <a:solidFill>
                  <a:srgbClr val="FFFFFF"/>
                </a:solidFill>
              </a14:hiddenFill>
            </a:ext>
          </a:extLst>
        </p:spPr>
      </p:pic>
      <p:pic>
        <p:nvPicPr>
          <p:cNvPr id="728069" name="Picture 5"/>
          <p:cNvPicPr>
            <a:picLocks noChangeAspect="1" noChangeArrowheads="1"/>
          </p:cNvPicPr>
          <p:nvPr/>
        </p:nvPicPr>
        <p:blipFill>
          <a:blip r:embed="rId4">
            <a:extLst>
              <a:ext uri="{28A0092B-C50C-407E-A947-70E740481C1C}">
                <a14:useLocalDpi xmlns:a14="http://schemas.microsoft.com/office/drawing/2010/main" val="0"/>
              </a:ext>
            </a:extLst>
          </a:blip>
          <a:srcRect t="18222" b="12224"/>
          <a:stretch>
            <a:fillRect/>
          </a:stretch>
        </p:blipFill>
        <p:spPr bwMode="auto">
          <a:xfrm>
            <a:off x="0" y="1423988"/>
            <a:ext cx="13887450" cy="5434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728072" name="Group 8"/>
          <p:cNvGrpSpPr>
            <a:grpSpLocks/>
          </p:cNvGrpSpPr>
          <p:nvPr/>
        </p:nvGrpSpPr>
        <p:grpSpPr bwMode="auto">
          <a:xfrm>
            <a:off x="619125" y="5049838"/>
            <a:ext cx="5378455" cy="1570037"/>
            <a:chOff x="390" y="3181"/>
            <a:chExt cx="3388" cy="989"/>
          </a:xfrm>
        </p:grpSpPr>
        <p:sp>
          <p:nvSpPr>
            <p:cNvPr id="728070" name="AutoShape 6"/>
            <p:cNvSpPr>
              <a:spLocks noChangeArrowheads="1"/>
            </p:cNvSpPr>
            <p:nvPr/>
          </p:nvSpPr>
          <p:spPr bwMode="auto">
            <a:xfrm rot="-3244918">
              <a:off x="324" y="3720"/>
              <a:ext cx="516" cy="384"/>
            </a:xfrm>
            <a:prstGeom prst="leftArrow">
              <a:avLst>
                <a:gd name="adj1" fmla="val 50000"/>
                <a:gd name="adj2" fmla="val 33594"/>
              </a:avLst>
            </a:prstGeom>
            <a:solidFill>
              <a:srgbClr val="FF0000"/>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it-IT">
                <a:solidFill>
                  <a:srgbClr val="000000"/>
                </a:solidFill>
              </a:endParaRPr>
            </a:p>
          </p:txBody>
        </p:sp>
        <p:sp>
          <p:nvSpPr>
            <p:cNvPr id="728071" name="Text Box 7"/>
            <p:cNvSpPr txBox="1">
              <a:spLocks noChangeArrowheads="1"/>
            </p:cNvSpPr>
            <p:nvPr/>
          </p:nvSpPr>
          <p:spPr bwMode="auto">
            <a:xfrm>
              <a:off x="458" y="3181"/>
              <a:ext cx="3320" cy="5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it-IT" altLang="it-IT" dirty="0" smtClean="0">
                  <a:solidFill>
                    <a:srgbClr val="FFFFFF"/>
                  </a:solidFill>
                  <a:latin typeface="Arial" panose="020B0604020202020204" pitchFamily="34" charset="0"/>
                </a:rPr>
                <a:t>Cliccate, quindi selezionate e copiate i dati come in Stroop (ctrl + c)</a:t>
              </a:r>
              <a:endParaRPr lang="it-IT" altLang="it-IT" dirty="0">
                <a:solidFill>
                  <a:srgbClr val="FFFFFF"/>
                </a:solidFill>
                <a:latin typeface="Arial" panose="020B0604020202020204" pitchFamily="34" charset="0"/>
              </a:endParaRPr>
            </a:p>
          </p:txBody>
        </p:sp>
      </p:grpSp>
    </p:spTree>
    <p:extLst>
      <p:ext uri="{BB962C8B-B14F-4D97-AF65-F5344CB8AC3E}">
        <p14:creationId xmlns:p14="http://schemas.microsoft.com/office/powerpoint/2010/main" val="37710493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728072"/>
                                        </p:tgtEl>
                                        <p:attrNameLst>
                                          <p:attrName>style.visibility</p:attrName>
                                        </p:attrNameLst>
                                      </p:cBhvr>
                                      <p:to>
                                        <p:strVal val="visible"/>
                                      </p:to>
                                    </p:set>
                                    <p:animEffect transition="in" filter="wipe(up)">
                                      <p:cBhvr>
                                        <p:cTn id="7" dur="500"/>
                                        <p:tgtEl>
                                          <p:spTgt spid="728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090" name="Rectangle 2"/>
          <p:cNvSpPr>
            <a:spLocks noChangeArrowheads="1"/>
          </p:cNvSpPr>
          <p:nvPr/>
        </p:nvSpPr>
        <p:spPr bwMode="auto">
          <a:xfrm>
            <a:off x="-280988" y="-114300"/>
            <a:ext cx="9263063"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en-US" altLang="it-IT" sz="4400">
                <a:solidFill>
                  <a:srgbClr val="3333CC"/>
                </a:solidFill>
                <a:latin typeface="Arial" panose="020B0604020202020204" pitchFamily="34" charset="0"/>
              </a:rPr>
              <a:t>output risposte grezze </a:t>
            </a:r>
          </a:p>
          <a:p>
            <a:pPr algn="ctr"/>
            <a:r>
              <a:rPr lang="en-US" altLang="it-IT" sz="2800">
                <a:solidFill>
                  <a:srgbClr val="000000"/>
                </a:solidFill>
                <a:latin typeface="Arial" panose="020B0604020202020204" pitchFamily="34" charset="0"/>
              </a:rPr>
              <a:t>(codifica risposte e dati)</a:t>
            </a:r>
          </a:p>
        </p:txBody>
      </p:sp>
      <p:pic>
        <p:nvPicPr>
          <p:cNvPr id="729091" name="Picture 3" descr="PsyToolk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9088" y="114300"/>
            <a:ext cx="828675" cy="838200"/>
          </a:xfrm>
          <a:prstGeom prst="rect">
            <a:avLst/>
          </a:prstGeom>
          <a:noFill/>
          <a:extLst>
            <a:ext uri="{909E8E84-426E-40DD-AFC4-6F175D3DCCD1}">
              <a14:hiddenFill xmlns:a14="http://schemas.microsoft.com/office/drawing/2010/main">
                <a:solidFill>
                  <a:srgbClr val="FFFFFF"/>
                </a:solidFill>
              </a14:hiddenFill>
            </a:ext>
          </a:extLst>
        </p:spPr>
      </p:pic>
      <p:sp>
        <p:nvSpPr>
          <p:cNvPr id="729101" name="Text Box 13"/>
          <p:cNvSpPr txBox="1">
            <a:spLocks noChangeArrowheads="1"/>
          </p:cNvSpPr>
          <p:nvPr/>
        </p:nvSpPr>
        <p:spPr bwMode="auto">
          <a:xfrm>
            <a:off x="1294732" y="1074738"/>
            <a:ext cx="6132764" cy="830997"/>
          </a:xfrm>
          <a:prstGeom prst="rect">
            <a:avLst/>
          </a:prstGeom>
          <a:solidFill>
            <a:schemeClr val="folHlink"/>
          </a:solidFill>
          <a:ln w="9525" algn="ctr">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it-IT" altLang="it-IT" dirty="0">
                <a:solidFill>
                  <a:srgbClr val="000000"/>
                </a:solidFill>
                <a:latin typeface="Arial" panose="020B0604020202020204" pitchFamily="34" charset="0"/>
              </a:rPr>
              <a:t>Apri Maschera </a:t>
            </a:r>
            <a:r>
              <a:rPr lang="it-IT" altLang="it-IT" dirty="0" smtClean="0">
                <a:solidFill>
                  <a:srgbClr val="000000"/>
                </a:solidFill>
                <a:latin typeface="Arial" panose="020B0604020202020204" pitchFamily="34" charset="0"/>
              </a:rPr>
              <a:t>ConjunctionSearch seleziona </a:t>
            </a:r>
            <a:r>
              <a:rPr lang="it-IT" altLang="it-IT" dirty="0">
                <a:solidFill>
                  <a:srgbClr val="000000"/>
                </a:solidFill>
                <a:latin typeface="Arial" panose="020B0604020202020204" pitchFamily="34" charset="0"/>
              </a:rPr>
              <a:t>la cella A2 e incolla (ctrl + v) i dati</a:t>
            </a:r>
          </a:p>
        </p:txBody>
      </p:sp>
      <p:pic>
        <p:nvPicPr>
          <p:cNvPr id="2" name="Picture 1"/>
          <p:cNvPicPr>
            <a:picLocks noChangeAspect="1"/>
          </p:cNvPicPr>
          <p:nvPr/>
        </p:nvPicPr>
        <p:blipFill rotWithShape="1">
          <a:blip r:embed="rId4"/>
          <a:srcRect t="22723" r="36290" b="7212"/>
          <a:stretch/>
        </p:blipFill>
        <p:spPr>
          <a:xfrm>
            <a:off x="1294731" y="2141538"/>
            <a:ext cx="7602112" cy="4702801"/>
          </a:xfrm>
          <a:prstGeom prst="rect">
            <a:avLst/>
          </a:prstGeom>
        </p:spPr>
      </p:pic>
    </p:spTree>
    <p:extLst>
      <p:ext uri="{BB962C8B-B14F-4D97-AF65-F5344CB8AC3E}">
        <p14:creationId xmlns:p14="http://schemas.microsoft.com/office/powerpoint/2010/main" val="14473027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29101"/>
                                        </p:tgtEl>
                                        <p:attrNameLst>
                                          <p:attrName>style.visibility</p:attrName>
                                        </p:attrNameLst>
                                      </p:cBhvr>
                                      <p:to>
                                        <p:strVal val="visible"/>
                                      </p:to>
                                    </p:set>
                                    <p:animEffect transition="in" filter="fade">
                                      <p:cBhvr>
                                        <p:cTn id="7" dur="2000"/>
                                        <p:tgtEl>
                                          <p:spTgt spid="72910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910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1526" t="22203" r="15085" b="52486"/>
          <a:stretch/>
        </p:blipFill>
        <p:spPr>
          <a:xfrm>
            <a:off x="0" y="1673817"/>
            <a:ext cx="9020014" cy="2405337"/>
          </a:xfrm>
          <a:prstGeom prst="rect">
            <a:avLst/>
          </a:prstGeom>
        </p:spPr>
      </p:pic>
      <p:sp>
        <p:nvSpPr>
          <p:cNvPr id="5" name="Rectangle 2"/>
          <p:cNvSpPr>
            <a:spLocks noChangeArrowheads="1"/>
          </p:cNvSpPr>
          <p:nvPr/>
        </p:nvSpPr>
        <p:spPr bwMode="auto">
          <a:xfrm>
            <a:off x="-109538" y="314325"/>
            <a:ext cx="926306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en-US" altLang="it-IT" sz="4400" dirty="0" err="1">
                <a:solidFill>
                  <a:srgbClr val="3333CC"/>
                </a:solidFill>
                <a:latin typeface="Arial" panose="020B0604020202020204" pitchFamily="34" charset="0"/>
              </a:rPr>
              <a:t>Maschere</a:t>
            </a:r>
            <a:r>
              <a:rPr lang="en-US" altLang="it-IT" sz="4400" dirty="0">
                <a:solidFill>
                  <a:srgbClr val="3333CC"/>
                </a:solidFill>
                <a:latin typeface="Arial" panose="020B0604020202020204" pitchFamily="34" charset="0"/>
              </a:rPr>
              <a:t> di </a:t>
            </a:r>
            <a:r>
              <a:rPr lang="en-US" altLang="it-IT" sz="4400" dirty="0" err="1">
                <a:solidFill>
                  <a:srgbClr val="3333CC"/>
                </a:solidFill>
                <a:latin typeface="Arial" panose="020B0604020202020204" pitchFamily="34" charset="0"/>
              </a:rPr>
              <a:t>codifica</a:t>
            </a:r>
            <a:r>
              <a:rPr lang="en-US" altLang="it-IT" sz="4400" dirty="0">
                <a:solidFill>
                  <a:srgbClr val="3333CC"/>
                </a:solidFill>
                <a:latin typeface="Arial" panose="020B0604020202020204" pitchFamily="34" charset="0"/>
              </a:rPr>
              <a:t> </a:t>
            </a:r>
            <a:r>
              <a:rPr lang="en-US" altLang="it-IT" sz="4400" dirty="0" err="1">
                <a:solidFill>
                  <a:srgbClr val="3333CC"/>
                </a:solidFill>
                <a:latin typeface="Arial" panose="020B0604020202020204" pitchFamily="34" charset="0"/>
              </a:rPr>
              <a:t>su</a:t>
            </a:r>
            <a:r>
              <a:rPr lang="en-US" altLang="it-IT" sz="4400" dirty="0">
                <a:solidFill>
                  <a:srgbClr val="3333CC"/>
                </a:solidFill>
                <a:latin typeface="Arial" panose="020B0604020202020204" pitchFamily="34" charset="0"/>
              </a:rPr>
              <a:t> Moodle2</a:t>
            </a:r>
            <a:endParaRPr lang="en-US" altLang="it-IT" sz="2800" dirty="0">
              <a:solidFill>
                <a:srgbClr val="000000"/>
              </a:solidFill>
              <a:latin typeface="Arial" panose="020B0604020202020204" pitchFamily="34" charset="0"/>
            </a:endParaRPr>
          </a:p>
        </p:txBody>
      </p:sp>
    </p:spTree>
    <p:extLst>
      <p:ext uri="{BB962C8B-B14F-4D97-AF65-F5344CB8AC3E}">
        <p14:creationId xmlns:p14="http://schemas.microsoft.com/office/powerpoint/2010/main" val="40911941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0116" name="Rectangle 2"/>
          <p:cNvSpPr>
            <a:spLocks noChangeArrowheads="1"/>
          </p:cNvSpPr>
          <p:nvPr/>
        </p:nvSpPr>
        <p:spPr bwMode="auto">
          <a:xfrm>
            <a:off x="-280988" y="-114300"/>
            <a:ext cx="9263063"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en-US" altLang="it-IT" sz="4400" dirty="0" err="1">
                <a:solidFill>
                  <a:srgbClr val="3333CC"/>
                </a:solidFill>
                <a:latin typeface="Arial" panose="020B0604020202020204" pitchFamily="34" charset="0"/>
              </a:rPr>
              <a:t>visualizza</a:t>
            </a:r>
            <a:r>
              <a:rPr lang="en-US" altLang="it-IT" sz="4400" dirty="0">
                <a:solidFill>
                  <a:srgbClr val="3333CC"/>
                </a:solidFill>
                <a:latin typeface="Arial" panose="020B0604020202020204" pitchFamily="34" charset="0"/>
              </a:rPr>
              <a:t> </a:t>
            </a:r>
            <a:r>
              <a:rPr lang="en-US" altLang="it-IT" sz="4400" dirty="0" err="1" smtClean="0">
                <a:solidFill>
                  <a:srgbClr val="3333CC"/>
                </a:solidFill>
                <a:latin typeface="Arial" panose="020B0604020202020204" pitchFamily="34" charset="0"/>
              </a:rPr>
              <a:t>i</a:t>
            </a:r>
            <a:r>
              <a:rPr lang="en-US" altLang="it-IT" sz="4400" dirty="0" smtClean="0">
                <a:solidFill>
                  <a:srgbClr val="3333CC"/>
                </a:solidFill>
                <a:latin typeface="Arial" panose="020B0604020202020204" pitchFamily="34" charset="0"/>
              </a:rPr>
              <a:t> </a:t>
            </a:r>
            <a:r>
              <a:rPr lang="en-US" altLang="it-IT" sz="4400" dirty="0" err="1">
                <a:solidFill>
                  <a:srgbClr val="3333CC"/>
                </a:solidFill>
                <a:latin typeface="Arial" panose="020B0604020202020204" pitchFamily="34" charset="0"/>
              </a:rPr>
              <a:t>tuoi</a:t>
            </a:r>
            <a:r>
              <a:rPr lang="en-US" altLang="it-IT" sz="4400" dirty="0">
                <a:solidFill>
                  <a:srgbClr val="3333CC"/>
                </a:solidFill>
                <a:latin typeface="Arial" panose="020B0604020202020204" pitchFamily="34" charset="0"/>
              </a:rPr>
              <a:t> </a:t>
            </a:r>
            <a:r>
              <a:rPr lang="en-US" altLang="it-IT" sz="4400" dirty="0" err="1">
                <a:solidFill>
                  <a:srgbClr val="3333CC"/>
                </a:solidFill>
                <a:latin typeface="Arial" panose="020B0604020202020204" pitchFamily="34" charset="0"/>
              </a:rPr>
              <a:t>dati</a:t>
            </a:r>
            <a:r>
              <a:rPr lang="en-US" altLang="it-IT" sz="4400" dirty="0">
                <a:solidFill>
                  <a:srgbClr val="3333CC"/>
                </a:solidFill>
                <a:latin typeface="Arial" panose="020B0604020202020204" pitchFamily="34" charset="0"/>
              </a:rPr>
              <a:t> </a:t>
            </a:r>
          </a:p>
          <a:p>
            <a:pPr algn="ctr"/>
            <a:r>
              <a:rPr lang="en-US" altLang="it-IT" sz="2800" dirty="0" err="1">
                <a:solidFill>
                  <a:srgbClr val="000000"/>
                </a:solidFill>
                <a:latin typeface="Arial" panose="020B0604020202020204" pitchFamily="34" charset="0"/>
              </a:rPr>
              <a:t>sul</a:t>
            </a:r>
            <a:r>
              <a:rPr lang="en-US" altLang="it-IT" sz="2800" dirty="0">
                <a:solidFill>
                  <a:srgbClr val="000000"/>
                </a:solidFill>
                <a:latin typeface="Arial" panose="020B0604020202020204" pitchFamily="34" charset="0"/>
              </a:rPr>
              <a:t> </a:t>
            </a:r>
            <a:r>
              <a:rPr lang="en-US" altLang="it-IT" sz="2800" i="1" dirty="0">
                <a:solidFill>
                  <a:srgbClr val="000000"/>
                </a:solidFill>
                <a:latin typeface="Arial" panose="020B0604020202020204" pitchFamily="34" charset="0"/>
              </a:rPr>
              <a:t>worksheet</a:t>
            </a:r>
            <a:r>
              <a:rPr lang="en-US" altLang="it-IT" sz="2800" dirty="0">
                <a:solidFill>
                  <a:srgbClr val="000000"/>
                </a:solidFill>
                <a:latin typeface="Arial" panose="020B0604020202020204" pitchFamily="34" charset="0"/>
              </a:rPr>
              <a:t> </a:t>
            </a:r>
            <a:r>
              <a:rPr lang="en-US" altLang="it-IT" sz="2800" dirty="0" err="1" smtClean="0">
                <a:solidFill>
                  <a:srgbClr val="000000"/>
                </a:solidFill>
                <a:latin typeface="Arial" panose="020B0604020202020204" pitchFamily="34" charset="0"/>
              </a:rPr>
              <a:t>ConjunctionSearch</a:t>
            </a:r>
            <a:r>
              <a:rPr lang="en-US" altLang="it-IT" sz="2800" dirty="0" smtClean="0">
                <a:solidFill>
                  <a:srgbClr val="000000"/>
                </a:solidFill>
                <a:latin typeface="Arial" panose="020B0604020202020204" pitchFamily="34" charset="0"/>
              </a:rPr>
              <a:t> </a:t>
            </a:r>
            <a:r>
              <a:rPr lang="en-US" altLang="it-IT" sz="2800" dirty="0" err="1" smtClean="0">
                <a:solidFill>
                  <a:srgbClr val="000000"/>
                </a:solidFill>
                <a:latin typeface="Arial" panose="020B0604020202020204" pitchFamily="34" charset="0"/>
              </a:rPr>
              <a:t>Risultati</a:t>
            </a:r>
            <a:endParaRPr lang="en-US" altLang="it-IT" sz="2800" dirty="0">
              <a:solidFill>
                <a:srgbClr val="000000"/>
              </a:solidFill>
              <a:latin typeface="Arial" panose="020B0604020202020204" pitchFamily="34" charset="0"/>
            </a:endParaRPr>
          </a:p>
        </p:txBody>
      </p:sp>
      <p:grpSp>
        <p:nvGrpSpPr>
          <p:cNvPr id="730119" name="Group 7"/>
          <p:cNvGrpSpPr>
            <a:grpSpLocks/>
          </p:cNvGrpSpPr>
          <p:nvPr/>
        </p:nvGrpSpPr>
        <p:grpSpPr bwMode="auto">
          <a:xfrm>
            <a:off x="536575" y="1182688"/>
            <a:ext cx="5437188" cy="2903537"/>
            <a:chOff x="338" y="745"/>
            <a:chExt cx="3425" cy="1829"/>
          </a:xfrm>
        </p:grpSpPr>
        <p:pic>
          <p:nvPicPr>
            <p:cNvPr id="73011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 y="1098"/>
              <a:ext cx="2452" cy="1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30118" name="Text Box 6"/>
            <p:cNvSpPr txBox="1">
              <a:spLocks noChangeArrowheads="1"/>
            </p:cNvSpPr>
            <p:nvPr/>
          </p:nvSpPr>
          <p:spPr bwMode="auto">
            <a:xfrm>
              <a:off x="338" y="745"/>
              <a:ext cx="3425"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it-IT" altLang="it-IT" b="1">
                  <a:solidFill>
                    <a:srgbClr val="333399"/>
                  </a:solidFill>
                  <a:latin typeface="Arial" panose="020B0604020202020204" pitchFamily="34" charset="0"/>
                </a:rPr>
                <a:t>1.</a:t>
              </a:r>
              <a:r>
                <a:rPr lang="it-IT" altLang="it-IT">
                  <a:solidFill>
                    <a:srgbClr val="000000"/>
                  </a:solidFill>
                  <a:latin typeface="Arial" panose="020B0604020202020204" pitchFamily="34" charset="0"/>
                </a:rPr>
                <a:t> vai su DATI e premi il tasto aggiorna</a:t>
              </a:r>
            </a:p>
          </p:txBody>
        </p:sp>
      </p:grpSp>
      <p:pic>
        <p:nvPicPr>
          <p:cNvPr id="10" name="Picture 9"/>
          <p:cNvPicPr>
            <a:picLocks noChangeAspect="1"/>
          </p:cNvPicPr>
          <p:nvPr/>
        </p:nvPicPr>
        <p:blipFill rotWithShape="1">
          <a:blip r:embed="rId4"/>
          <a:srcRect t="22985" r="17118" b="7109"/>
          <a:stretch/>
        </p:blipFill>
        <p:spPr>
          <a:xfrm>
            <a:off x="-46494" y="1743075"/>
            <a:ext cx="9207949" cy="4368598"/>
          </a:xfrm>
          <a:prstGeom prst="rect">
            <a:avLst/>
          </a:prstGeom>
        </p:spPr>
      </p:pic>
      <p:grpSp>
        <p:nvGrpSpPr>
          <p:cNvPr id="17" name="Group 16"/>
          <p:cNvGrpSpPr/>
          <p:nvPr/>
        </p:nvGrpSpPr>
        <p:grpSpPr>
          <a:xfrm>
            <a:off x="3450477" y="2934526"/>
            <a:ext cx="4856615" cy="630084"/>
            <a:chOff x="3450477" y="2934526"/>
            <a:chExt cx="4856615" cy="630084"/>
          </a:xfrm>
        </p:grpSpPr>
        <p:cxnSp>
          <p:nvCxnSpPr>
            <p:cNvPr id="12" name="Straight Arrow Connector 11"/>
            <p:cNvCxnSpPr/>
            <p:nvPr/>
          </p:nvCxnSpPr>
          <p:spPr bwMode="auto">
            <a:xfrm>
              <a:off x="3450477" y="3239146"/>
              <a:ext cx="4856615" cy="325464"/>
            </a:xfrm>
            <a:prstGeom prst="straightConnector1">
              <a:avLst/>
            </a:prstGeom>
            <a:noFill/>
            <a:ln w="9525" cap="flat" cmpd="sng" algn="ctr">
              <a:solidFill>
                <a:srgbClr val="00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6" name="Arc 15"/>
            <p:cNvSpPr/>
            <p:nvPr/>
          </p:nvSpPr>
          <p:spPr bwMode="auto">
            <a:xfrm>
              <a:off x="7981626" y="2934526"/>
              <a:ext cx="185980" cy="335616"/>
            </a:xfrm>
            <a:prstGeom prst="arc">
              <a:avLst/>
            </a:prstGeom>
            <a:noFill/>
            <a:ln w="952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grpSp>
      <p:cxnSp>
        <p:nvCxnSpPr>
          <p:cNvPr id="23" name="Straight Arrow Connector 22"/>
          <p:cNvCxnSpPr/>
          <p:nvPr/>
        </p:nvCxnSpPr>
        <p:spPr bwMode="auto">
          <a:xfrm>
            <a:off x="3450476" y="3592953"/>
            <a:ext cx="5368060" cy="69732"/>
          </a:xfrm>
          <a:prstGeom prst="straightConnector1">
            <a:avLst/>
          </a:prstGeom>
          <a:noFill/>
          <a:ln w="9525" cap="flat" cmpd="sng" algn="ctr">
            <a:solidFill>
              <a:srgbClr val="00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nvGrpSpPr>
          <p:cNvPr id="30" name="Group 29"/>
          <p:cNvGrpSpPr/>
          <p:nvPr/>
        </p:nvGrpSpPr>
        <p:grpSpPr>
          <a:xfrm>
            <a:off x="7323977" y="3075526"/>
            <a:ext cx="468116" cy="307420"/>
            <a:chOff x="7323977" y="3075526"/>
            <a:chExt cx="468116" cy="307420"/>
          </a:xfrm>
        </p:grpSpPr>
        <p:cxnSp>
          <p:nvCxnSpPr>
            <p:cNvPr id="20" name="Straight Connector 19"/>
            <p:cNvCxnSpPr/>
            <p:nvPr/>
          </p:nvCxnSpPr>
          <p:spPr bwMode="auto">
            <a:xfrm flipH="1">
              <a:off x="7323977" y="3075526"/>
              <a:ext cx="468116" cy="307420"/>
            </a:xfrm>
            <a:prstGeom prst="line">
              <a:avLst/>
            </a:prstGeom>
            <a:noFill/>
            <a:ln w="9525" cap="flat" cmpd="sng" algn="ctr">
              <a:solidFill>
                <a:srgbClr val="000000"/>
              </a:solidFill>
              <a:prstDash val="sys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7" name="Oval 26"/>
            <p:cNvSpPr/>
            <p:nvPr/>
          </p:nvSpPr>
          <p:spPr bwMode="auto">
            <a:xfrm>
              <a:off x="7457970" y="3239146"/>
              <a:ext cx="72000" cy="72000"/>
            </a:xfrm>
            <a:prstGeom prst="ellipse">
              <a:avLst/>
            </a:prstGeom>
            <a:solidFill>
              <a:srgbClr val="FF0000"/>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grpSp>
    </p:spTree>
    <p:extLst>
      <p:ext uri="{BB962C8B-B14F-4D97-AF65-F5344CB8AC3E}">
        <p14:creationId xmlns:p14="http://schemas.microsoft.com/office/powerpoint/2010/main" val="19543233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30119"/>
                                        </p:tgtEl>
                                        <p:attrNameLst>
                                          <p:attrName>style.visibility</p:attrName>
                                        </p:attrNameLst>
                                      </p:cBhvr>
                                      <p:to>
                                        <p:strVal val="visible"/>
                                      </p:to>
                                    </p:set>
                                    <p:animEffect transition="in" filter="fade">
                                      <p:cBhvr>
                                        <p:cTn id="7" dur="2000"/>
                                        <p:tgtEl>
                                          <p:spTgt spid="7301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left)">
                                      <p:cBhvr>
                                        <p:cTn id="22" dur="500"/>
                                        <p:tgtEl>
                                          <p:spTgt spid="23"/>
                                        </p:tgtEl>
                                      </p:cBhvr>
                                    </p:animEffect>
                                  </p:childTnLst>
                                </p:cTn>
                              </p:par>
                            </p:childTnLst>
                          </p:cTn>
                        </p:par>
                        <p:par>
                          <p:cTn id="23" fill="hold">
                            <p:stCondLst>
                              <p:cond delay="500"/>
                            </p:stCondLst>
                            <p:childTnLst>
                              <p:par>
                                <p:cTn id="24" presetID="22" presetClass="entr" presetSubtype="2" fill="hold"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right)">
                                      <p:cBhvr>
                                        <p:cTn id="2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325464" y="357510"/>
            <a:ext cx="8818536"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en-US" altLang="it-IT" sz="4400" dirty="0" err="1">
                <a:solidFill>
                  <a:srgbClr val="3333CC"/>
                </a:solidFill>
                <a:latin typeface="Arial" panose="020B0604020202020204" pitchFamily="34" charset="0"/>
              </a:rPr>
              <a:t>e</a:t>
            </a:r>
            <a:r>
              <a:rPr lang="en-US" altLang="it-IT" sz="4400" dirty="0" err="1" smtClean="0">
                <a:solidFill>
                  <a:srgbClr val="3333CC"/>
                </a:solidFill>
                <a:latin typeface="Arial" panose="020B0604020202020204" pitchFamily="34" charset="0"/>
              </a:rPr>
              <a:t>laborare</a:t>
            </a:r>
            <a:r>
              <a:rPr lang="en-US" altLang="it-IT" sz="4400" dirty="0" smtClean="0">
                <a:solidFill>
                  <a:srgbClr val="3333CC"/>
                </a:solidFill>
                <a:latin typeface="Arial" panose="020B0604020202020204" pitchFamily="34" charset="0"/>
              </a:rPr>
              <a:t> </a:t>
            </a:r>
            <a:r>
              <a:rPr lang="en-US" altLang="it-IT" sz="4400" dirty="0" err="1" smtClean="0">
                <a:solidFill>
                  <a:srgbClr val="3333CC"/>
                </a:solidFill>
                <a:latin typeface="Arial" panose="020B0604020202020204" pitchFamily="34" charset="0"/>
              </a:rPr>
              <a:t>il</a:t>
            </a:r>
            <a:r>
              <a:rPr lang="en-US" altLang="it-IT" sz="4400" dirty="0" smtClean="0">
                <a:solidFill>
                  <a:srgbClr val="3333CC"/>
                </a:solidFill>
                <a:latin typeface="Arial" panose="020B0604020202020204" pitchFamily="34" charset="0"/>
              </a:rPr>
              <a:t> </a:t>
            </a:r>
            <a:r>
              <a:rPr lang="en-US" altLang="it-IT" sz="4400" dirty="0" err="1" smtClean="0">
                <a:solidFill>
                  <a:srgbClr val="3333CC"/>
                </a:solidFill>
                <a:latin typeface="Arial" panose="020B0604020202020204" pitchFamily="34" charset="0"/>
              </a:rPr>
              <a:t>colore</a:t>
            </a:r>
            <a:r>
              <a:rPr lang="en-US" altLang="it-IT" sz="4400" dirty="0" smtClean="0">
                <a:solidFill>
                  <a:srgbClr val="3333CC"/>
                </a:solidFill>
                <a:latin typeface="Arial" panose="020B0604020202020204" pitchFamily="34" charset="0"/>
              </a:rPr>
              <a:t> </a:t>
            </a:r>
            <a:r>
              <a:rPr lang="en-US" altLang="it-IT" sz="4400" dirty="0" err="1" smtClean="0">
                <a:solidFill>
                  <a:srgbClr val="3333CC"/>
                </a:solidFill>
                <a:latin typeface="Arial" panose="020B0604020202020204" pitchFamily="34" charset="0"/>
              </a:rPr>
              <a:t>della</a:t>
            </a:r>
            <a:r>
              <a:rPr lang="en-US" altLang="it-IT" sz="4400" dirty="0" smtClean="0">
                <a:solidFill>
                  <a:srgbClr val="3333CC"/>
                </a:solidFill>
                <a:latin typeface="Arial" panose="020B0604020202020204" pitchFamily="34" charset="0"/>
              </a:rPr>
              <a:t> </a:t>
            </a:r>
            <a:r>
              <a:rPr lang="en-US" altLang="it-IT" sz="4400" dirty="0" err="1" smtClean="0">
                <a:solidFill>
                  <a:srgbClr val="3333CC"/>
                </a:solidFill>
                <a:latin typeface="Arial" panose="020B0604020202020204" pitchFamily="34" charset="0"/>
              </a:rPr>
              <a:t>parola</a:t>
            </a:r>
            <a:endParaRPr lang="en-US" altLang="it-IT" sz="4400" dirty="0" smtClean="0">
              <a:solidFill>
                <a:srgbClr val="3333CC"/>
              </a:solidFill>
              <a:latin typeface="Arial" panose="020B0604020202020204" pitchFamily="34" charset="0"/>
            </a:endParaRPr>
          </a:p>
          <a:p>
            <a:pPr algn="ctr"/>
            <a:r>
              <a:rPr lang="en-US" altLang="it-IT" sz="4400" b="1" dirty="0" smtClean="0">
                <a:solidFill>
                  <a:srgbClr val="33CC33"/>
                </a:solidFill>
                <a:latin typeface="Arial" panose="020B0604020202020204" pitchFamily="34" charset="0"/>
              </a:rPr>
              <a:t>ROSSO</a:t>
            </a:r>
            <a:r>
              <a:rPr lang="en-US" altLang="it-IT" sz="4400" dirty="0" smtClean="0">
                <a:solidFill>
                  <a:srgbClr val="3333CC"/>
                </a:solidFill>
                <a:latin typeface="Arial" panose="020B0604020202020204" pitchFamily="34" charset="0"/>
              </a:rPr>
              <a:t> </a:t>
            </a:r>
            <a:r>
              <a:rPr lang="en-US" altLang="it-IT" sz="4400" dirty="0" err="1" smtClean="0">
                <a:solidFill>
                  <a:srgbClr val="3333CC"/>
                </a:solidFill>
                <a:latin typeface="Arial" panose="020B0604020202020204" pitchFamily="34" charset="0"/>
              </a:rPr>
              <a:t>richiede</a:t>
            </a:r>
            <a:r>
              <a:rPr lang="en-US" altLang="it-IT" sz="4400" dirty="0" smtClean="0">
                <a:solidFill>
                  <a:srgbClr val="3333CC"/>
                </a:solidFill>
                <a:latin typeface="Arial" panose="020B0604020202020204" pitchFamily="34" charset="0"/>
              </a:rPr>
              <a:t> </a:t>
            </a:r>
            <a:r>
              <a:rPr lang="en-US" altLang="it-IT" sz="4400" dirty="0" err="1" smtClean="0">
                <a:solidFill>
                  <a:srgbClr val="3333CC"/>
                </a:solidFill>
                <a:latin typeface="Arial" panose="020B0604020202020204" pitchFamily="34" charset="0"/>
              </a:rPr>
              <a:t>più</a:t>
            </a:r>
            <a:r>
              <a:rPr lang="en-US" altLang="it-IT" sz="4400" dirty="0" smtClean="0">
                <a:solidFill>
                  <a:srgbClr val="3333CC"/>
                </a:solidFill>
                <a:latin typeface="Arial" panose="020B0604020202020204" pitchFamily="34" charset="0"/>
              </a:rPr>
              <a:t> tempo </a:t>
            </a:r>
            <a:r>
              <a:rPr lang="en-US" altLang="it-IT" sz="4400" dirty="0" err="1" smtClean="0">
                <a:solidFill>
                  <a:srgbClr val="3333CC"/>
                </a:solidFill>
                <a:latin typeface="Arial" panose="020B0604020202020204" pitchFamily="34" charset="0"/>
              </a:rPr>
              <a:t>ed</a:t>
            </a:r>
            <a:r>
              <a:rPr lang="en-US" altLang="it-IT" sz="4400" dirty="0" smtClean="0">
                <a:solidFill>
                  <a:srgbClr val="3333CC"/>
                </a:solidFill>
                <a:latin typeface="Arial" panose="020B0604020202020204" pitchFamily="34" charset="0"/>
              </a:rPr>
              <a:t> è </a:t>
            </a:r>
            <a:r>
              <a:rPr lang="en-US" altLang="it-IT" sz="4400" dirty="0" err="1" smtClean="0">
                <a:solidFill>
                  <a:srgbClr val="3333CC"/>
                </a:solidFill>
                <a:latin typeface="Arial" panose="020B0604020202020204" pitchFamily="34" charset="0"/>
              </a:rPr>
              <a:t>più</a:t>
            </a:r>
            <a:r>
              <a:rPr lang="en-US" altLang="it-IT" sz="4400" dirty="0" smtClean="0">
                <a:solidFill>
                  <a:srgbClr val="3333CC"/>
                </a:solidFill>
                <a:latin typeface="Arial" panose="020B0604020202020204" pitchFamily="34" charset="0"/>
              </a:rPr>
              <a:t> difficile di </a:t>
            </a:r>
            <a:r>
              <a:rPr lang="en-US" altLang="it-IT" sz="4400" dirty="0" err="1" smtClean="0">
                <a:solidFill>
                  <a:srgbClr val="3333CC"/>
                </a:solidFill>
                <a:latin typeface="Arial" panose="020B0604020202020204" pitchFamily="34" charset="0"/>
              </a:rPr>
              <a:t>elaborare</a:t>
            </a:r>
            <a:r>
              <a:rPr lang="en-US" altLang="it-IT" sz="4400" dirty="0" smtClean="0">
                <a:solidFill>
                  <a:srgbClr val="3333CC"/>
                </a:solidFill>
                <a:latin typeface="Arial" panose="020B0604020202020204" pitchFamily="34" charset="0"/>
              </a:rPr>
              <a:t> </a:t>
            </a:r>
            <a:r>
              <a:rPr lang="en-US" altLang="it-IT" sz="4400" dirty="0" err="1" smtClean="0">
                <a:solidFill>
                  <a:srgbClr val="3333CC"/>
                </a:solidFill>
                <a:latin typeface="Arial" panose="020B0604020202020204" pitchFamily="34" charset="0"/>
              </a:rPr>
              <a:t>il</a:t>
            </a:r>
            <a:r>
              <a:rPr lang="en-US" altLang="it-IT" sz="4400" dirty="0" smtClean="0">
                <a:solidFill>
                  <a:srgbClr val="3333CC"/>
                </a:solidFill>
                <a:latin typeface="Arial" panose="020B0604020202020204" pitchFamily="34" charset="0"/>
              </a:rPr>
              <a:t> </a:t>
            </a:r>
            <a:r>
              <a:rPr lang="en-US" altLang="it-IT" sz="4400" dirty="0" err="1" smtClean="0">
                <a:solidFill>
                  <a:srgbClr val="3333CC"/>
                </a:solidFill>
                <a:latin typeface="Arial" panose="020B0604020202020204" pitchFamily="34" charset="0"/>
              </a:rPr>
              <a:t>colore</a:t>
            </a:r>
            <a:r>
              <a:rPr lang="en-US" altLang="it-IT" sz="4400" dirty="0" smtClean="0">
                <a:solidFill>
                  <a:srgbClr val="3333CC"/>
                </a:solidFill>
                <a:latin typeface="Arial" panose="020B0604020202020204" pitchFamily="34" charset="0"/>
              </a:rPr>
              <a:t> </a:t>
            </a:r>
            <a:r>
              <a:rPr lang="en-US" altLang="it-IT" sz="4400" dirty="0" err="1" smtClean="0">
                <a:solidFill>
                  <a:srgbClr val="3333CC"/>
                </a:solidFill>
                <a:latin typeface="Arial" panose="020B0604020202020204" pitchFamily="34" charset="0"/>
              </a:rPr>
              <a:t>della</a:t>
            </a:r>
            <a:r>
              <a:rPr lang="en-US" altLang="it-IT" sz="4400" dirty="0" smtClean="0">
                <a:solidFill>
                  <a:srgbClr val="3333CC"/>
                </a:solidFill>
                <a:latin typeface="Arial" panose="020B0604020202020204" pitchFamily="34" charset="0"/>
              </a:rPr>
              <a:t> </a:t>
            </a:r>
            <a:r>
              <a:rPr lang="en-US" altLang="it-IT" sz="4400" dirty="0" err="1" smtClean="0">
                <a:solidFill>
                  <a:srgbClr val="3333CC"/>
                </a:solidFill>
                <a:latin typeface="Arial" panose="020B0604020202020204" pitchFamily="34" charset="0"/>
              </a:rPr>
              <a:t>parola</a:t>
            </a:r>
            <a:r>
              <a:rPr lang="en-US" altLang="it-IT" sz="4400" dirty="0" smtClean="0">
                <a:solidFill>
                  <a:srgbClr val="3333CC"/>
                </a:solidFill>
                <a:latin typeface="Arial" panose="020B0604020202020204" pitchFamily="34" charset="0"/>
              </a:rPr>
              <a:t> </a:t>
            </a:r>
            <a:r>
              <a:rPr lang="en-US" altLang="it-IT" sz="4400" b="1" dirty="0" smtClean="0">
                <a:solidFill>
                  <a:srgbClr val="3333CC"/>
                </a:solidFill>
                <a:latin typeface="Arial" panose="020B0604020202020204" pitchFamily="34" charset="0"/>
              </a:rPr>
              <a:t>BLU</a:t>
            </a:r>
          </a:p>
        </p:txBody>
      </p:sp>
      <p:sp>
        <p:nvSpPr>
          <p:cNvPr id="4" name="Rectangle 3"/>
          <p:cNvSpPr/>
          <p:nvPr/>
        </p:nvSpPr>
        <p:spPr>
          <a:xfrm>
            <a:off x="325464" y="4066073"/>
            <a:ext cx="8586061" cy="1200329"/>
          </a:xfrm>
          <a:prstGeom prst="rect">
            <a:avLst/>
          </a:prstGeom>
        </p:spPr>
        <p:txBody>
          <a:bodyPr wrap="square">
            <a:spAutoFit/>
          </a:bodyPr>
          <a:lstStyle/>
          <a:p>
            <a:pPr algn="ctr"/>
            <a:r>
              <a:rPr lang="en-US" altLang="it-IT" dirty="0">
                <a:solidFill>
                  <a:srgbClr val="000000"/>
                </a:solidFill>
                <a:latin typeface="Arial" panose="020B0604020202020204" pitchFamily="34" charset="0"/>
              </a:rPr>
              <a:t>p</a:t>
            </a:r>
            <a:r>
              <a:rPr lang="en-US" altLang="it-IT" dirty="0" smtClean="0">
                <a:solidFill>
                  <a:srgbClr val="000000"/>
                </a:solidFill>
                <a:latin typeface="Arial" panose="020B0604020202020204" pitchFamily="34" charset="0"/>
              </a:rPr>
              <a:t>er </a:t>
            </a:r>
            <a:r>
              <a:rPr lang="en-US" altLang="it-IT" dirty="0" err="1" smtClean="0">
                <a:solidFill>
                  <a:srgbClr val="000000"/>
                </a:solidFill>
                <a:latin typeface="Arial" panose="020B0604020202020204" pitchFamily="34" charset="0"/>
              </a:rPr>
              <a:t>verificare</a:t>
            </a:r>
            <a:r>
              <a:rPr lang="en-US" altLang="it-IT" dirty="0" smtClean="0">
                <a:solidFill>
                  <a:srgbClr val="000000"/>
                </a:solidFill>
                <a:latin typeface="Arial" panose="020B0604020202020204" pitchFamily="34" charset="0"/>
              </a:rPr>
              <a:t> </a:t>
            </a:r>
            <a:r>
              <a:rPr lang="en-US" altLang="it-IT" dirty="0" err="1" smtClean="0">
                <a:solidFill>
                  <a:srgbClr val="000000"/>
                </a:solidFill>
                <a:latin typeface="Arial" panose="020B0604020202020204" pitchFamily="34" charset="0"/>
              </a:rPr>
              <a:t>l’effetto</a:t>
            </a:r>
            <a:r>
              <a:rPr lang="en-US" altLang="it-IT" dirty="0" smtClean="0">
                <a:solidFill>
                  <a:srgbClr val="000000"/>
                </a:solidFill>
                <a:latin typeface="Arial" panose="020B0604020202020204" pitchFamily="34" charset="0"/>
              </a:rPr>
              <a:t> </a:t>
            </a:r>
            <a:r>
              <a:rPr lang="en-US" altLang="it-IT" dirty="0" err="1" smtClean="0">
                <a:solidFill>
                  <a:srgbClr val="000000"/>
                </a:solidFill>
                <a:latin typeface="Arial" panose="020B0604020202020204" pitchFamily="34" charset="0"/>
              </a:rPr>
              <a:t>bisogna</a:t>
            </a:r>
            <a:r>
              <a:rPr lang="en-US" altLang="it-IT" dirty="0" smtClean="0">
                <a:solidFill>
                  <a:srgbClr val="000000"/>
                </a:solidFill>
                <a:latin typeface="Arial" panose="020B0604020202020204" pitchFamily="34" charset="0"/>
              </a:rPr>
              <a:t> </a:t>
            </a:r>
            <a:r>
              <a:rPr lang="en-US" altLang="it-IT" dirty="0" err="1" smtClean="0">
                <a:solidFill>
                  <a:srgbClr val="000000"/>
                </a:solidFill>
                <a:latin typeface="Arial" panose="020B0604020202020204" pitchFamily="34" charset="0"/>
              </a:rPr>
              <a:t>eseguire</a:t>
            </a:r>
            <a:r>
              <a:rPr lang="en-US" altLang="it-IT" dirty="0" smtClean="0">
                <a:solidFill>
                  <a:srgbClr val="000000"/>
                </a:solidFill>
                <a:latin typeface="Arial" panose="020B0604020202020204" pitchFamily="34" charset="0"/>
              </a:rPr>
              <a:t> un </a:t>
            </a:r>
            <a:r>
              <a:rPr lang="en-US" altLang="it-IT" dirty="0" err="1" smtClean="0">
                <a:solidFill>
                  <a:srgbClr val="000000"/>
                </a:solidFill>
                <a:latin typeface="Arial" panose="020B0604020202020204" pitchFamily="34" charset="0"/>
              </a:rPr>
              <a:t>compito</a:t>
            </a:r>
            <a:r>
              <a:rPr lang="en-US" altLang="it-IT" dirty="0" smtClean="0">
                <a:solidFill>
                  <a:srgbClr val="000000"/>
                </a:solidFill>
                <a:latin typeface="Arial" panose="020B0604020202020204" pitchFamily="34" charset="0"/>
              </a:rPr>
              <a:t> </a:t>
            </a:r>
            <a:r>
              <a:rPr lang="en-US" altLang="it-IT" i="1" dirty="0" err="1" smtClean="0">
                <a:solidFill>
                  <a:srgbClr val="000000"/>
                </a:solidFill>
                <a:latin typeface="Arial" panose="020B0604020202020204" pitchFamily="34" charset="0"/>
              </a:rPr>
              <a:t>individualmente</a:t>
            </a:r>
            <a:r>
              <a:rPr lang="en-US" altLang="it-IT" i="1" dirty="0" smtClean="0">
                <a:solidFill>
                  <a:srgbClr val="000000"/>
                </a:solidFill>
                <a:latin typeface="Arial" panose="020B0604020202020204" pitchFamily="34" charset="0"/>
              </a:rPr>
              <a:t> e</a:t>
            </a:r>
            <a:r>
              <a:rPr lang="en-US" altLang="it-IT" dirty="0" smtClean="0">
                <a:solidFill>
                  <a:srgbClr val="000000"/>
                </a:solidFill>
                <a:latin typeface="Arial" panose="020B0604020202020204" pitchFamily="34" charset="0"/>
              </a:rPr>
              <a:t> </a:t>
            </a:r>
          </a:p>
          <a:p>
            <a:pPr algn="ctr"/>
            <a:r>
              <a:rPr lang="en-US" altLang="it-IT" dirty="0" smtClean="0">
                <a:solidFill>
                  <a:srgbClr val="000000"/>
                </a:solidFill>
                <a:latin typeface="Arial" panose="020B0604020202020204" pitchFamily="34" charset="0"/>
              </a:rPr>
              <a:t>con </a:t>
            </a:r>
            <a:r>
              <a:rPr lang="en-US" altLang="it-IT" i="1" dirty="0" err="1">
                <a:solidFill>
                  <a:srgbClr val="000000"/>
                </a:solidFill>
                <a:latin typeface="Arial" panose="020B0604020202020204" pitchFamily="34" charset="0"/>
              </a:rPr>
              <a:t>molte</a:t>
            </a:r>
            <a:r>
              <a:rPr lang="en-US" altLang="it-IT" dirty="0">
                <a:solidFill>
                  <a:srgbClr val="000000"/>
                </a:solidFill>
                <a:latin typeface="Arial" panose="020B0604020202020204" pitchFamily="34" charset="0"/>
              </a:rPr>
              <a:t> </a:t>
            </a:r>
            <a:r>
              <a:rPr lang="en-US" altLang="it-IT" dirty="0" smtClean="0">
                <a:solidFill>
                  <a:srgbClr val="000000"/>
                </a:solidFill>
                <a:latin typeface="Arial" panose="020B0604020202020204" pitchFamily="34" charset="0"/>
              </a:rPr>
              <a:t>prove</a:t>
            </a:r>
            <a:endParaRPr lang="it-IT" i="1" dirty="0"/>
          </a:p>
        </p:txBody>
      </p:sp>
    </p:spTree>
    <p:extLst>
      <p:ext uri="{BB962C8B-B14F-4D97-AF65-F5344CB8AC3E}">
        <p14:creationId xmlns:p14="http://schemas.microsoft.com/office/powerpoint/2010/main" val="585906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220" name="Rectangle 4"/>
          <p:cNvSpPr>
            <a:spLocks noChangeArrowheads="1"/>
          </p:cNvSpPr>
          <p:nvPr/>
        </p:nvSpPr>
        <p:spPr bwMode="auto">
          <a:xfrm>
            <a:off x="792163" y="1101725"/>
            <a:ext cx="77597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it-IT" altLang="it-IT" dirty="0">
                <a:solidFill>
                  <a:srgbClr val="000000"/>
                </a:solidFill>
                <a:latin typeface="Arial" panose="020B0604020202020204" pitchFamily="34" charset="0"/>
                <a:hlinkClick r:id="rId3"/>
              </a:rPr>
              <a:t>https://www.psytoolkit.org/experiment-library/stroop.html</a:t>
            </a:r>
            <a:endParaRPr lang="it-IT" altLang="it-IT" dirty="0">
              <a:solidFill>
                <a:srgbClr val="000000"/>
              </a:solidFill>
              <a:latin typeface="Arial" panose="020B0604020202020204" pitchFamily="34" charset="0"/>
            </a:endParaRPr>
          </a:p>
        </p:txBody>
      </p:sp>
      <p:sp>
        <p:nvSpPr>
          <p:cNvPr id="649221" name="Rectangle 2"/>
          <p:cNvSpPr>
            <a:spLocks noChangeArrowheads="1"/>
          </p:cNvSpPr>
          <p:nvPr/>
        </p:nvSpPr>
        <p:spPr bwMode="auto">
          <a:xfrm>
            <a:off x="-280988" y="133350"/>
            <a:ext cx="926306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en-US" altLang="it-IT" sz="4400">
                <a:solidFill>
                  <a:srgbClr val="3333CC"/>
                </a:solidFill>
                <a:latin typeface="Arial" panose="020B0604020202020204" pitchFamily="34" charset="0"/>
              </a:rPr>
              <a:t>proviamolo con </a:t>
            </a:r>
            <a:r>
              <a:rPr lang="en-US" altLang="it-IT" sz="4400" i="1">
                <a:solidFill>
                  <a:srgbClr val="3333CC"/>
                </a:solidFill>
                <a:latin typeface="Arial" panose="020B0604020202020204" pitchFamily="34" charset="0"/>
              </a:rPr>
              <a:t>psytoolkit</a:t>
            </a:r>
          </a:p>
        </p:txBody>
      </p:sp>
      <p:pic>
        <p:nvPicPr>
          <p:cNvPr id="649223" name="Picture 7" descr="PsyToolk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9088" y="114300"/>
            <a:ext cx="828675" cy="838200"/>
          </a:xfrm>
          <a:prstGeom prst="rect">
            <a:avLst/>
          </a:prstGeom>
          <a:noFill/>
          <a:extLst>
            <a:ext uri="{909E8E84-426E-40DD-AFC4-6F175D3DCCD1}">
              <a14:hiddenFill xmlns:a14="http://schemas.microsoft.com/office/drawing/2010/main">
                <a:solidFill>
                  <a:srgbClr val="FFFFFF"/>
                </a:solidFill>
              </a14:hiddenFill>
            </a:ext>
          </a:extLst>
        </p:spPr>
      </p:pic>
      <p:pic>
        <p:nvPicPr>
          <p:cNvPr id="649224" name="Picture 8"/>
          <p:cNvPicPr>
            <a:picLocks noChangeAspect="1" noChangeArrowheads="1"/>
          </p:cNvPicPr>
          <p:nvPr/>
        </p:nvPicPr>
        <p:blipFill>
          <a:blip r:embed="rId5">
            <a:extLst>
              <a:ext uri="{28A0092B-C50C-407E-A947-70E740481C1C}">
                <a14:useLocalDpi xmlns:a14="http://schemas.microsoft.com/office/drawing/2010/main" val="0"/>
              </a:ext>
            </a:extLst>
          </a:blip>
          <a:srcRect t="23445" b="19333"/>
          <a:stretch>
            <a:fillRect/>
          </a:stretch>
        </p:blipFill>
        <p:spPr bwMode="auto">
          <a:xfrm>
            <a:off x="-2857500" y="1952625"/>
            <a:ext cx="15240000" cy="4905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49225"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58050" y="5794375"/>
            <a:ext cx="1455738" cy="1063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0649973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49225"/>
                                        </p:tgtEl>
                                        <p:attrNameLst>
                                          <p:attrName>style.visibility</p:attrName>
                                        </p:attrNameLst>
                                      </p:cBhvr>
                                      <p:to>
                                        <p:strVal val="visible"/>
                                      </p:to>
                                    </p:set>
                                    <p:animEffect transition="in" filter="fade">
                                      <p:cBhvr>
                                        <p:cTn id="7" dur="2000"/>
                                        <p:tgtEl>
                                          <p:spTgt spid="649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44" name="Picture 4"/>
          <p:cNvPicPr>
            <a:picLocks noChangeAspect="1" noChangeArrowheads="1"/>
          </p:cNvPicPr>
          <p:nvPr/>
        </p:nvPicPr>
        <p:blipFill>
          <a:blip r:embed="rId3">
            <a:extLst>
              <a:ext uri="{28A0092B-C50C-407E-A947-70E740481C1C}">
                <a14:useLocalDpi xmlns:a14="http://schemas.microsoft.com/office/drawing/2010/main" val="0"/>
              </a:ext>
            </a:extLst>
          </a:blip>
          <a:srcRect t="18666" b="15334"/>
          <a:stretch>
            <a:fillRect/>
          </a:stretch>
        </p:blipFill>
        <p:spPr bwMode="auto">
          <a:xfrm>
            <a:off x="-2381250" y="1428750"/>
            <a:ext cx="15240000" cy="5657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27046" name="Picture 6" descr="PsyToolk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9088" y="114300"/>
            <a:ext cx="828675" cy="838200"/>
          </a:xfrm>
          <a:prstGeom prst="rect">
            <a:avLst/>
          </a:prstGeom>
          <a:noFill/>
          <a:extLst>
            <a:ext uri="{909E8E84-426E-40DD-AFC4-6F175D3DCCD1}">
              <a14:hiddenFill xmlns:a14="http://schemas.microsoft.com/office/drawing/2010/main">
                <a:solidFill>
                  <a:srgbClr val="FFFFFF"/>
                </a:solidFill>
              </a14:hiddenFill>
            </a:ext>
          </a:extLst>
        </p:spPr>
      </p:pic>
      <p:sp>
        <p:nvSpPr>
          <p:cNvPr id="727047" name="Rectangle 2"/>
          <p:cNvSpPr>
            <a:spLocks noChangeArrowheads="1"/>
          </p:cNvSpPr>
          <p:nvPr/>
        </p:nvSpPr>
        <p:spPr bwMode="auto">
          <a:xfrm>
            <a:off x="-280988" y="-114300"/>
            <a:ext cx="9263063"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en-US" altLang="it-IT" sz="4400">
                <a:solidFill>
                  <a:srgbClr val="3333CC"/>
                </a:solidFill>
                <a:latin typeface="Arial" panose="020B0604020202020204" pitchFamily="34" charset="0"/>
              </a:rPr>
              <a:t>alla fine</a:t>
            </a:r>
          </a:p>
          <a:p>
            <a:pPr algn="ctr"/>
            <a:r>
              <a:rPr lang="en-US" altLang="it-IT" sz="2800">
                <a:solidFill>
                  <a:srgbClr val="000000"/>
                </a:solidFill>
                <a:latin typeface="Arial" panose="020B0604020202020204" pitchFamily="34" charset="0"/>
              </a:rPr>
              <a:t>(codifica risposte e dati)</a:t>
            </a:r>
          </a:p>
        </p:txBody>
      </p:sp>
    </p:spTree>
    <p:extLst>
      <p:ext uri="{BB962C8B-B14F-4D97-AF65-F5344CB8AC3E}">
        <p14:creationId xmlns:p14="http://schemas.microsoft.com/office/powerpoint/2010/main" val="15925822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8067" name="Rectangle 2"/>
          <p:cNvSpPr>
            <a:spLocks noChangeArrowheads="1"/>
          </p:cNvSpPr>
          <p:nvPr/>
        </p:nvSpPr>
        <p:spPr bwMode="auto">
          <a:xfrm>
            <a:off x="-280988" y="-114300"/>
            <a:ext cx="9263063"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en-US" altLang="it-IT" sz="4400">
                <a:solidFill>
                  <a:srgbClr val="3333CC"/>
                </a:solidFill>
                <a:latin typeface="Arial" panose="020B0604020202020204" pitchFamily="34" charset="0"/>
              </a:rPr>
              <a:t>alla fine</a:t>
            </a:r>
          </a:p>
          <a:p>
            <a:pPr algn="ctr"/>
            <a:r>
              <a:rPr lang="en-US" altLang="it-IT" sz="2800">
                <a:solidFill>
                  <a:srgbClr val="000000"/>
                </a:solidFill>
                <a:latin typeface="Arial" panose="020B0604020202020204" pitchFamily="34" charset="0"/>
              </a:rPr>
              <a:t>(codifica risposte e dati)</a:t>
            </a:r>
          </a:p>
        </p:txBody>
      </p:sp>
      <p:pic>
        <p:nvPicPr>
          <p:cNvPr id="728068" name="Picture 4" descr="PsyToolk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9088" y="114300"/>
            <a:ext cx="828675" cy="838200"/>
          </a:xfrm>
          <a:prstGeom prst="rect">
            <a:avLst/>
          </a:prstGeom>
          <a:noFill/>
          <a:extLst>
            <a:ext uri="{909E8E84-426E-40DD-AFC4-6F175D3DCCD1}">
              <a14:hiddenFill xmlns:a14="http://schemas.microsoft.com/office/drawing/2010/main">
                <a:solidFill>
                  <a:srgbClr val="FFFFFF"/>
                </a:solidFill>
              </a14:hiddenFill>
            </a:ext>
          </a:extLst>
        </p:spPr>
      </p:pic>
      <p:pic>
        <p:nvPicPr>
          <p:cNvPr id="728069" name="Picture 5"/>
          <p:cNvPicPr>
            <a:picLocks noChangeAspect="1" noChangeArrowheads="1"/>
          </p:cNvPicPr>
          <p:nvPr/>
        </p:nvPicPr>
        <p:blipFill>
          <a:blip r:embed="rId4">
            <a:extLst>
              <a:ext uri="{28A0092B-C50C-407E-A947-70E740481C1C}">
                <a14:useLocalDpi xmlns:a14="http://schemas.microsoft.com/office/drawing/2010/main" val="0"/>
              </a:ext>
            </a:extLst>
          </a:blip>
          <a:srcRect t="18222" b="12224"/>
          <a:stretch>
            <a:fillRect/>
          </a:stretch>
        </p:blipFill>
        <p:spPr bwMode="auto">
          <a:xfrm>
            <a:off x="0" y="1423988"/>
            <a:ext cx="13887450" cy="5434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728072" name="Group 8"/>
          <p:cNvGrpSpPr>
            <a:grpSpLocks/>
          </p:cNvGrpSpPr>
          <p:nvPr/>
        </p:nvGrpSpPr>
        <p:grpSpPr bwMode="auto">
          <a:xfrm>
            <a:off x="619125" y="5049838"/>
            <a:ext cx="1377950" cy="1570037"/>
            <a:chOff x="390" y="3181"/>
            <a:chExt cx="868" cy="989"/>
          </a:xfrm>
        </p:grpSpPr>
        <p:sp>
          <p:nvSpPr>
            <p:cNvPr id="728070" name="AutoShape 6"/>
            <p:cNvSpPr>
              <a:spLocks noChangeArrowheads="1"/>
            </p:cNvSpPr>
            <p:nvPr/>
          </p:nvSpPr>
          <p:spPr bwMode="auto">
            <a:xfrm rot="-3244918">
              <a:off x="324" y="3720"/>
              <a:ext cx="516" cy="384"/>
            </a:xfrm>
            <a:prstGeom prst="leftArrow">
              <a:avLst>
                <a:gd name="adj1" fmla="val 50000"/>
                <a:gd name="adj2" fmla="val 33594"/>
              </a:avLst>
            </a:prstGeom>
            <a:solidFill>
              <a:srgbClr val="FF0000"/>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it-IT">
                <a:solidFill>
                  <a:srgbClr val="000000"/>
                </a:solidFill>
              </a:endParaRPr>
            </a:p>
          </p:txBody>
        </p:sp>
        <p:sp>
          <p:nvSpPr>
            <p:cNvPr id="728071" name="Text Box 7"/>
            <p:cNvSpPr txBox="1">
              <a:spLocks noChangeArrowheads="1"/>
            </p:cNvSpPr>
            <p:nvPr/>
          </p:nvSpPr>
          <p:spPr bwMode="auto">
            <a:xfrm>
              <a:off x="458" y="3181"/>
              <a:ext cx="800"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it-IT" altLang="it-IT">
                  <a:solidFill>
                    <a:srgbClr val="FFFFFF"/>
                  </a:solidFill>
                  <a:latin typeface="Arial" panose="020B0604020202020204" pitchFamily="34" charset="0"/>
                </a:rPr>
                <a:t>Cliccate</a:t>
              </a:r>
            </a:p>
          </p:txBody>
        </p:sp>
      </p:grpSp>
    </p:spTree>
    <p:extLst>
      <p:ext uri="{BB962C8B-B14F-4D97-AF65-F5344CB8AC3E}">
        <p14:creationId xmlns:p14="http://schemas.microsoft.com/office/powerpoint/2010/main" val="10653316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728072"/>
                                        </p:tgtEl>
                                        <p:attrNameLst>
                                          <p:attrName>style.visibility</p:attrName>
                                        </p:attrNameLst>
                                      </p:cBhvr>
                                      <p:to>
                                        <p:strVal val="visible"/>
                                      </p:to>
                                    </p:set>
                                    <p:animEffect transition="in" filter="wipe(up)">
                                      <p:cBhvr>
                                        <p:cTn id="7" dur="500"/>
                                        <p:tgtEl>
                                          <p:spTgt spid="728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2372" name="Picture 4"/>
          <p:cNvPicPr>
            <a:picLocks noChangeAspect="1" noChangeArrowheads="1"/>
          </p:cNvPicPr>
          <p:nvPr/>
        </p:nvPicPr>
        <p:blipFill>
          <a:blip r:embed="rId3">
            <a:extLst>
              <a:ext uri="{28A0092B-C50C-407E-A947-70E740481C1C}">
                <a14:useLocalDpi xmlns:a14="http://schemas.microsoft.com/office/drawing/2010/main" val="0"/>
              </a:ext>
            </a:extLst>
          </a:blip>
          <a:srcRect l="28656" t="28185" r="11343" b="25945"/>
          <a:stretch>
            <a:fillRect/>
          </a:stretch>
        </p:blipFill>
        <p:spPr bwMode="auto">
          <a:xfrm>
            <a:off x="-203200" y="1295400"/>
            <a:ext cx="9561513" cy="411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82373" name="Rectangle 2"/>
          <p:cNvSpPr>
            <a:spLocks noChangeArrowheads="1"/>
          </p:cNvSpPr>
          <p:nvPr/>
        </p:nvSpPr>
        <p:spPr bwMode="auto">
          <a:xfrm>
            <a:off x="-109538" y="314325"/>
            <a:ext cx="926306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en-US" altLang="it-IT" sz="4400" dirty="0" err="1">
                <a:solidFill>
                  <a:srgbClr val="3333CC"/>
                </a:solidFill>
                <a:latin typeface="Arial" panose="020B0604020202020204" pitchFamily="34" charset="0"/>
              </a:rPr>
              <a:t>Maschere</a:t>
            </a:r>
            <a:r>
              <a:rPr lang="en-US" altLang="it-IT" sz="4400" dirty="0">
                <a:solidFill>
                  <a:srgbClr val="3333CC"/>
                </a:solidFill>
                <a:latin typeface="Arial" panose="020B0604020202020204" pitchFamily="34" charset="0"/>
              </a:rPr>
              <a:t> di </a:t>
            </a:r>
            <a:r>
              <a:rPr lang="en-US" altLang="it-IT" sz="4400" dirty="0" err="1">
                <a:solidFill>
                  <a:srgbClr val="3333CC"/>
                </a:solidFill>
                <a:latin typeface="Arial" panose="020B0604020202020204" pitchFamily="34" charset="0"/>
              </a:rPr>
              <a:t>codifica</a:t>
            </a:r>
            <a:r>
              <a:rPr lang="en-US" altLang="it-IT" sz="4400" dirty="0">
                <a:solidFill>
                  <a:srgbClr val="3333CC"/>
                </a:solidFill>
                <a:latin typeface="Arial" panose="020B0604020202020204" pitchFamily="34" charset="0"/>
              </a:rPr>
              <a:t> </a:t>
            </a:r>
            <a:r>
              <a:rPr lang="en-US" altLang="it-IT" sz="4400" dirty="0" err="1">
                <a:solidFill>
                  <a:srgbClr val="3333CC"/>
                </a:solidFill>
                <a:latin typeface="Arial" panose="020B0604020202020204" pitchFamily="34" charset="0"/>
              </a:rPr>
              <a:t>su</a:t>
            </a:r>
            <a:r>
              <a:rPr lang="en-US" altLang="it-IT" sz="4400" dirty="0">
                <a:solidFill>
                  <a:srgbClr val="3333CC"/>
                </a:solidFill>
                <a:latin typeface="Arial" panose="020B0604020202020204" pitchFamily="34" charset="0"/>
              </a:rPr>
              <a:t> Moodle2</a:t>
            </a:r>
            <a:endParaRPr lang="en-US" altLang="it-IT" sz="2800" dirty="0">
              <a:solidFill>
                <a:srgbClr val="000000"/>
              </a:solidFill>
              <a:latin typeface="Arial" panose="020B0604020202020204" pitchFamily="34" charset="0"/>
            </a:endParaRPr>
          </a:p>
        </p:txBody>
      </p:sp>
    </p:spTree>
    <p:extLst>
      <p:ext uri="{BB962C8B-B14F-4D97-AF65-F5344CB8AC3E}">
        <p14:creationId xmlns:p14="http://schemas.microsoft.com/office/powerpoint/2010/main" val="25138195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090" name="Rectangle 2"/>
          <p:cNvSpPr>
            <a:spLocks noChangeArrowheads="1"/>
          </p:cNvSpPr>
          <p:nvPr/>
        </p:nvSpPr>
        <p:spPr bwMode="auto">
          <a:xfrm>
            <a:off x="-280988" y="-114300"/>
            <a:ext cx="9263063"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en-US" altLang="it-IT" sz="4400">
                <a:solidFill>
                  <a:srgbClr val="3333CC"/>
                </a:solidFill>
                <a:latin typeface="Arial" panose="020B0604020202020204" pitchFamily="34" charset="0"/>
              </a:rPr>
              <a:t>output risposte grezze </a:t>
            </a:r>
          </a:p>
          <a:p>
            <a:pPr algn="ctr"/>
            <a:r>
              <a:rPr lang="en-US" altLang="it-IT" sz="2800">
                <a:solidFill>
                  <a:srgbClr val="000000"/>
                </a:solidFill>
                <a:latin typeface="Arial" panose="020B0604020202020204" pitchFamily="34" charset="0"/>
              </a:rPr>
              <a:t>(codifica risposte e dati)</a:t>
            </a:r>
          </a:p>
        </p:txBody>
      </p:sp>
      <p:pic>
        <p:nvPicPr>
          <p:cNvPr id="729091" name="Picture 3" descr="PsyToolk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9088" y="114300"/>
            <a:ext cx="828675" cy="838200"/>
          </a:xfrm>
          <a:prstGeom prst="rect">
            <a:avLst/>
          </a:prstGeom>
          <a:noFill/>
          <a:extLst>
            <a:ext uri="{909E8E84-426E-40DD-AFC4-6F175D3DCCD1}">
              <a14:hiddenFill xmlns:a14="http://schemas.microsoft.com/office/drawing/2010/main">
                <a:solidFill>
                  <a:srgbClr val="FFFFFF"/>
                </a:solidFill>
              </a14:hiddenFill>
            </a:ext>
          </a:extLst>
        </p:spPr>
      </p:pic>
      <p:pic>
        <p:nvPicPr>
          <p:cNvPr id="729096" name="Picture 8"/>
          <p:cNvPicPr>
            <a:picLocks noChangeAspect="1" noChangeArrowheads="1"/>
          </p:cNvPicPr>
          <p:nvPr/>
        </p:nvPicPr>
        <p:blipFill>
          <a:blip r:embed="rId4">
            <a:extLst>
              <a:ext uri="{28A0092B-C50C-407E-A947-70E740481C1C}">
                <a14:useLocalDpi xmlns:a14="http://schemas.microsoft.com/office/drawing/2010/main" val="0"/>
              </a:ext>
            </a:extLst>
          </a:blip>
          <a:srcRect t="17111" b="4889"/>
          <a:stretch>
            <a:fillRect/>
          </a:stretch>
        </p:blipFill>
        <p:spPr bwMode="auto">
          <a:xfrm>
            <a:off x="0" y="1428750"/>
            <a:ext cx="15240000" cy="668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29097" name="Picture 9"/>
          <p:cNvPicPr>
            <a:picLocks noChangeAspect="1" noChangeArrowheads="1"/>
          </p:cNvPicPr>
          <p:nvPr/>
        </p:nvPicPr>
        <p:blipFill>
          <a:blip r:embed="rId5">
            <a:extLst>
              <a:ext uri="{28A0092B-C50C-407E-A947-70E740481C1C}">
                <a14:useLocalDpi xmlns:a14="http://schemas.microsoft.com/office/drawing/2010/main" val="0"/>
              </a:ext>
            </a:extLst>
          </a:blip>
          <a:srcRect t="17334" r="87375" b="4222"/>
          <a:stretch>
            <a:fillRect/>
          </a:stretch>
        </p:blipFill>
        <p:spPr bwMode="auto">
          <a:xfrm>
            <a:off x="0" y="1447800"/>
            <a:ext cx="2552700" cy="8921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29098" name="Text Box 10"/>
          <p:cNvSpPr txBox="1">
            <a:spLocks noChangeArrowheads="1"/>
          </p:cNvSpPr>
          <p:nvPr/>
        </p:nvSpPr>
        <p:spPr bwMode="auto">
          <a:xfrm>
            <a:off x="2689225" y="3373438"/>
            <a:ext cx="3786188"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it-IT" altLang="it-IT">
                <a:solidFill>
                  <a:srgbClr val="000000"/>
                </a:solidFill>
                <a:latin typeface="Arial" panose="020B0604020202020204" pitchFamily="34" charset="0"/>
              </a:rPr>
              <a:t>Seleziona e copia (ctrl + c)</a:t>
            </a:r>
          </a:p>
        </p:txBody>
      </p:sp>
      <p:pic>
        <p:nvPicPr>
          <p:cNvPr id="729099" name="Picture 11"/>
          <p:cNvPicPr>
            <a:picLocks noChangeAspect="1" noChangeArrowheads="1"/>
          </p:cNvPicPr>
          <p:nvPr/>
        </p:nvPicPr>
        <p:blipFill>
          <a:blip r:embed="rId6">
            <a:extLst>
              <a:ext uri="{28A0092B-C50C-407E-A947-70E740481C1C}">
                <a14:useLocalDpi xmlns:a14="http://schemas.microsoft.com/office/drawing/2010/main" val="0"/>
              </a:ext>
            </a:extLst>
          </a:blip>
          <a:srcRect r="40875" b="4666"/>
          <a:stretch>
            <a:fillRect/>
          </a:stretch>
        </p:blipFill>
        <p:spPr bwMode="auto">
          <a:xfrm>
            <a:off x="2552700" y="1562100"/>
            <a:ext cx="6591300" cy="5978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29101" name="Text Box 13"/>
          <p:cNvSpPr txBox="1">
            <a:spLocks noChangeArrowheads="1"/>
          </p:cNvSpPr>
          <p:nvPr/>
        </p:nvSpPr>
        <p:spPr bwMode="auto">
          <a:xfrm>
            <a:off x="3052763" y="4141788"/>
            <a:ext cx="5614987" cy="1196975"/>
          </a:xfrm>
          <a:prstGeom prst="rect">
            <a:avLst/>
          </a:prstGeom>
          <a:solidFill>
            <a:schemeClr val="folHlink"/>
          </a:solidFill>
          <a:ln w="9525" algn="ctr">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it-IT" altLang="it-IT">
                <a:solidFill>
                  <a:srgbClr val="000000"/>
                </a:solidFill>
                <a:latin typeface="Arial" panose="020B0604020202020204" pitchFamily="34" charset="0"/>
              </a:rPr>
              <a:t>Apri Maschera STROOP colournamingTask  e seleziona la cella A2 e incolla (ctrl + v) i dati</a:t>
            </a:r>
          </a:p>
        </p:txBody>
      </p:sp>
      <p:pic>
        <p:nvPicPr>
          <p:cNvPr id="729102" name="Picture 14"/>
          <p:cNvPicPr>
            <a:picLocks noChangeAspect="1" noChangeArrowheads="1"/>
          </p:cNvPicPr>
          <p:nvPr/>
        </p:nvPicPr>
        <p:blipFill>
          <a:blip r:embed="rId7">
            <a:extLst>
              <a:ext uri="{28A0092B-C50C-407E-A947-70E740481C1C}">
                <a14:useLocalDpi xmlns:a14="http://schemas.microsoft.com/office/drawing/2010/main" val="0"/>
              </a:ext>
            </a:extLst>
          </a:blip>
          <a:srcRect r="44624" b="7111"/>
          <a:stretch>
            <a:fillRect/>
          </a:stretch>
        </p:blipFill>
        <p:spPr bwMode="auto">
          <a:xfrm>
            <a:off x="2524125" y="1562100"/>
            <a:ext cx="8439150" cy="796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5243152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29097"/>
                                        </p:tgtEl>
                                        <p:attrNameLst>
                                          <p:attrName>style.visibility</p:attrName>
                                        </p:attrNameLst>
                                      </p:cBhvr>
                                      <p:to>
                                        <p:strVal val="visible"/>
                                      </p:to>
                                    </p:set>
                                    <p:animEffect transition="in" filter="fade">
                                      <p:cBhvr>
                                        <p:cTn id="7" dur="2000"/>
                                        <p:tgtEl>
                                          <p:spTgt spid="72909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29098"/>
                                        </p:tgtEl>
                                        <p:attrNameLst>
                                          <p:attrName>style.visibility</p:attrName>
                                        </p:attrNameLst>
                                      </p:cBhvr>
                                      <p:to>
                                        <p:strVal val="visible"/>
                                      </p:to>
                                    </p:set>
                                    <p:animEffect transition="in" filter="fade">
                                      <p:cBhvr>
                                        <p:cTn id="10" dur="2000"/>
                                        <p:tgtEl>
                                          <p:spTgt spid="72909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729099"/>
                                        </p:tgtEl>
                                        <p:attrNameLst>
                                          <p:attrName>style.visibility</p:attrName>
                                        </p:attrNameLst>
                                      </p:cBhvr>
                                      <p:to>
                                        <p:strVal val="visible"/>
                                      </p:to>
                                    </p:set>
                                    <p:animEffect transition="in" filter="fade">
                                      <p:cBhvr>
                                        <p:cTn id="15" dur="2000"/>
                                        <p:tgtEl>
                                          <p:spTgt spid="72909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29101"/>
                                        </p:tgtEl>
                                        <p:attrNameLst>
                                          <p:attrName>style.visibility</p:attrName>
                                        </p:attrNameLst>
                                      </p:cBhvr>
                                      <p:to>
                                        <p:strVal val="visible"/>
                                      </p:to>
                                    </p:set>
                                    <p:animEffect transition="in" filter="fade">
                                      <p:cBhvr>
                                        <p:cTn id="18" dur="2000"/>
                                        <p:tgtEl>
                                          <p:spTgt spid="72910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729102"/>
                                        </p:tgtEl>
                                        <p:attrNameLst>
                                          <p:attrName>style.visibility</p:attrName>
                                        </p:attrNameLst>
                                      </p:cBhvr>
                                      <p:to>
                                        <p:strVal val="visible"/>
                                      </p:to>
                                    </p:set>
                                    <p:animEffect transition="in" filter="fade">
                                      <p:cBhvr>
                                        <p:cTn id="23" dur="2000"/>
                                        <p:tgtEl>
                                          <p:spTgt spid="729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9098" grpId="0"/>
      <p:bldP spid="72910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0116" name="Rectangle 2"/>
          <p:cNvSpPr>
            <a:spLocks noChangeArrowheads="1"/>
          </p:cNvSpPr>
          <p:nvPr/>
        </p:nvSpPr>
        <p:spPr bwMode="auto">
          <a:xfrm>
            <a:off x="-280988" y="-114300"/>
            <a:ext cx="9263063"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en-US" altLang="it-IT" sz="4400">
                <a:solidFill>
                  <a:srgbClr val="3333CC"/>
                </a:solidFill>
                <a:latin typeface="Arial" panose="020B0604020202020204" pitchFamily="34" charset="0"/>
              </a:rPr>
              <a:t>visualizza e analizza i tuoi dati </a:t>
            </a:r>
          </a:p>
          <a:p>
            <a:pPr algn="ctr"/>
            <a:r>
              <a:rPr lang="en-US" altLang="it-IT" sz="2800">
                <a:solidFill>
                  <a:srgbClr val="000000"/>
                </a:solidFill>
                <a:latin typeface="Arial" panose="020B0604020202020204" pitchFamily="34" charset="0"/>
              </a:rPr>
              <a:t>sul </a:t>
            </a:r>
            <a:r>
              <a:rPr lang="en-US" altLang="it-IT" sz="2800" i="1">
                <a:solidFill>
                  <a:srgbClr val="000000"/>
                </a:solidFill>
                <a:latin typeface="Arial" panose="020B0604020202020204" pitchFamily="34" charset="0"/>
              </a:rPr>
              <a:t>worksheet</a:t>
            </a:r>
            <a:r>
              <a:rPr lang="en-US" altLang="it-IT" sz="2800">
                <a:solidFill>
                  <a:srgbClr val="000000"/>
                </a:solidFill>
                <a:latin typeface="Arial" panose="020B0604020202020204" pitchFamily="34" charset="0"/>
              </a:rPr>
              <a:t> Stroop Risultati</a:t>
            </a:r>
          </a:p>
        </p:txBody>
      </p:sp>
      <p:grpSp>
        <p:nvGrpSpPr>
          <p:cNvPr id="730119" name="Group 7"/>
          <p:cNvGrpSpPr>
            <a:grpSpLocks/>
          </p:cNvGrpSpPr>
          <p:nvPr/>
        </p:nvGrpSpPr>
        <p:grpSpPr bwMode="auto">
          <a:xfrm>
            <a:off x="536575" y="1182688"/>
            <a:ext cx="5437188" cy="2903537"/>
            <a:chOff x="338" y="745"/>
            <a:chExt cx="3425" cy="1829"/>
          </a:xfrm>
        </p:grpSpPr>
        <p:pic>
          <p:nvPicPr>
            <p:cNvPr id="73011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 y="1098"/>
              <a:ext cx="2452" cy="1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30118" name="Text Box 6"/>
            <p:cNvSpPr txBox="1">
              <a:spLocks noChangeArrowheads="1"/>
            </p:cNvSpPr>
            <p:nvPr/>
          </p:nvSpPr>
          <p:spPr bwMode="auto">
            <a:xfrm>
              <a:off x="338" y="745"/>
              <a:ext cx="3425"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it-IT" altLang="it-IT" b="1">
                  <a:solidFill>
                    <a:srgbClr val="333399"/>
                  </a:solidFill>
                  <a:latin typeface="Arial" panose="020B0604020202020204" pitchFamily="34" charset="0"/>
                </a:rPr>
                <a:t>1.</a:t>
              </a:r>
              <a:r>
                <a:rPr lang="it-IT" altLang="it-IT">
                  <a:solidFill>
                    <a:srgbClr val="000000"/>
                  </a:solidFill>
                  <a:latin typeface="Arial" panose="020B0604020202020204" pitchFamily="34" charset="0"/>
                </a:rPr>
                <a:t> vai su DATI e premi il tasto aggiorna</a:t>
              </a:r>
            </a:p>
          </p:txBody>
        </p:sp>
      </p:grpSp>
      <p:pic>
        <p:nvPicPr>
          <p:cNvPr id="730120" name="Picture 8"/>
          <p:cNvPicPr>
            <a:picLocks noChangeAspect="1" noChangeArrowheads="1"/>
          </p:cNvPicPr>
          <p:nvPr/>
        </p:nvPicPr>
        <p:blipFill>
          <a:blip r:embed="rId4">
            <a:extLst>
              <a:ext uri="{28A0092B-C50C-407E-A947-70E740481C1C}">
                <a14:useLocalDpi xmlns:a14="http://schemas.microsoft.com/office/drawing/2010/main" val="0"/>
              </a:ext>
            </a:extLst>
          </a:blip>
          <a:srcRect r="16000" b="9778"/>
          <a:stretch>
            <a:fillRect/>
          </a:stretch>
        </p:blipFill>
        <p:spPr bwMode="auto">
          <a:xfrm>
            <a:off x="0" y="1257300"/>
            <a:ext cx="9144000" cy="552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345160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30119"/>
                                        </p:tgtEl>
                                        <p:attrNameLst>
                                          <p:attrName>style.visibility</p:attrName>
                                        </p:attrNameLst>
                                      </p:cBhvr>
                                      <p:to>
                                        <p:strVal val="visible"/>
                                      </p:to>
                                    </p:set>
                                    <p:animEffect transition="in" filter="fade">
                                      <p:cBhvr>
                                        <p:cTn id="7" dur="2000"/>
                                        <p:tgtEl>
                                          <p:spTgt spid="7301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30120"/>
                                        </p:tgtEl>
                                        <p:attrNameLst>
                                          <p:attrName>style.visibility</p:attrName>
                                        </p:attrNameLst>
                                      </p:cBhvr>
                                      <p:to>
                                        <p:strVal val="visible"/>
                                      </p:to>
                                    </p:set>
                                    <p:animEffect transition="in" filter="fade">
                                      <p:cBhvr>
                                        <p:cTn id="12" dur="2000"/>
                                        <p:tgtEl>
                                          <p:spTgt spid="730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alt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alt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Default Design">
  <a:themeElements>
    <a:clrScheme name="4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4_Default Design">
      <a:majorFont>
        <a:latin typeface="Times"/>
        <a:ea typeface="MS PGothic"/>
        <a:cs typeface="Arial"/>
      </a:majorFont>
      <a:minorFont>
        <a:latin typeface="Times"/>
        <a:ea typeface="MS PGothic"/>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alt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alt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defRPr>
        </a:defPPr>
      </a:lstStyle>
    </a:lnDef>
  </a:objectDefaults>
  <a:extraClrSchemeLst>
    <a:extraClrScheme>
      <a:clrScheme name="4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69542</TotalTime>
  <Words>1417</Words>
  <Application>Microsoft Office PowerPoint</Application>
  <PresentationFormat>On-screen Show (4:3)</PresentationFormat>
  <Paragraphs>105</Paragraphs>
  <Slides>23</Slides>
  <Notes>19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23</vt:i4>
      </vt:variant>
    </vt:vector>
  </HeadingPairs>
  <TitlesOfParts>
    <vt:vector size="31" baseType="lpstr">
      <vt:lpstr>MS PGothic</vt:lpstr>
      <vt:lpstr>MS PGothic</vt:lpstr>
      <vt:lpstr>Arial</vt:lpstr>
      <vt:lpstr>Times</vt:lpstr>
      <vt:lpstr>Verdana</vt:lpstr>
      <vt:lpstr>Wingdings</vt:lpstr>
      <vt:lpstr>1_Default Design</vt:lpstr>
      <vt:lpstr>4_Default Design</vt:lpstr>
      <vt:lpstr>Psicologia dei processi cognitivi 1 Percezione 042PS-2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Software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Nessun titolo diapositiva</dc:title>
  <dc:creator>Adri</dc:creator>
  <cp:lastModifiedBy>Carlo</cp:lastModifiedBy>
  <cp:revision>961</cp:revision>
  <dcterms:created xsi:type="dcterms:W3CDTF">2010-11-07T22:02:08Z</dcterms:created>
  <dcterms:modified xsi:type="dcterms:W3CDTF">2019-05-21T07:51:34Z</dcterms:modified>
</cp:coreProperties>
</file>