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  <p:sldMasterId id="2147483833" r:id="rId2"/>
  </p:sldMasterIdLst>
  <p:sldIdLst>
    <p:sldId id="256" r:id="rId3"/>
    <p:sldId id="257" r:id="rId4"/>
    <p:sldId id="266" r:id="rId5"/>
    <p:sldId id="265" r:id="rId6"/>
    <p:sldId id="262" r:id="rId7"/>
    <p:sldId id="267" r:id="rId8"/>
    <p:sldId id="263" r:id="rId9"/>
    <p:sldId id="264" r:id="rId10"/>
    <p:sldId id="269" r:id="rId11"/>
    <p:sldId id="268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9" autoAdjust="0"/>
    <p:restoredTop sz="94660"/>
  </p:normalViewPr>
  <p:slideViewPr>
    <p:cSldViewPr snapToGrid="0">
      <p:cViewPr varScale="1">
        <p:scale>
          <a:sx n="67" d="100"/>
          <a:sy n="67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6029AE-ADC5-44D6-8CE9-B3C63A5570E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979EBBF-9B20-48F2-989C-850FFF6131D6}">
      <dgm:prSet/>
      <dgm:spPr/>
      <dgm:t>
        <a:bodyPr/>
        <a:lstStyle/>
        <a:p>
          <a:r>
            <a:rPr lang="it-IT"/>
            <a:t>950: creation of </a:t>
          </a:r>
          <a:r>
            <a:rPr lang="it-IT" i="1"/>
            <a:t>ting</a:t>
          </a:r>
          <a:endParaRPr lang="en-US"/>
        </a:p>
      </dgm:t>
    </dgm:pt>
    <dgm:pt modelId="{A731B64C-DE67-41CC-B4F6-57A154349BBB}" type="parTrans" cxnId="{D8427C2D-0CBA-41E2-82C3-3A75EC05E017}">
      <dgm:prSet/>
      <dgm:spPr/>
      <dgm:t>
        <a:bodyPr/>
        <a:lstStyle/>
        <a:p>
          <a:endParaRPr lang="en-US"/>
        </a:p>
      </dgm:t>
    </dgm:pt>
    <dgm:pt modelId="{B094F2BF-ED44-4834-93AD-75F94904B6C4}" type="sibTrans" cxnId="{D8427C2D-0CBA-41E2-82C3-3A75EC05E017}">
      <dgm:prSet/>
      <dgm:spPr/>
      <dgm:t>
        <a:bodyPr/>
        <a:lstStyle/>
        <a:p>
          <a:endParaRPr lang="en-US"/>
        </a:p>
      </dgm:t>
    </dgm:pt>
    <dgm:pt modelId="{AB620C12-AD57-41BC-A7C1-BA6AF28C6216}">
      <dgm:prSet/>
      <dgm:spPr/>
      <dgm:t>
        <a:bodyPr/>
        <a:lstStyle/>
        <a:p>
          <a:r>
            <a:rPr lang="it-IT" dirty="0"/>
            <a:t>1300: King </a:t>
          </a:r>
          <a:r>
            <a:rPr lang="it-IT" dirty="0" err="1"/>
            <a:t>Haakon</a:t>
          </a:r>
          <a:r>
            <a:rPr lang="it-IT" dirty="0"/>
            <a:t> V and appeal to the </a:t>
          </a:r>
          <a:r>
            <a:rPr lang="it-IT" dirty="0" err="1"/>
            <a:t>king</a:t>
          </a:r>
          <a:endParaRPr lang="en-US" dirty="0"/>
        </a:p>
      </dgm:t>
    </dgm:pt>
    <dgm:pt modelId="{6D977B2C-52BF-4D1F-8743-D674D62D5A50}" type="parTrans" cxnId="{80C5BFDB-8979-46C1-8933-550B75DF312A}">
      <dgm:prSet/>
      <dgm:spPr/>
      <dgm:t>
        <a:bodyPr/>
        <a:lstStyle/>
        <a:p>
          <a:endParaRPr lang="en-US"/>
        </a:p>
      </dgm:t>
    </dgm:pt>
    <dgm:pt modelId="{7AACBC08-B653-47BA-A1D6-197CC83FEA9F}" type="sibTrans" cxnId="{80C5BFDB-8979-46C1-8933-550B75DF312A}">
      <dgm:prSet/>
      <dgm:spPr/>
      <dgm:t>
        <a:bodyPr/>
        <a:lstStyle/>
        <a:p>
          <a:endParaRPr lang="en-US"/>
        </a:p>
      </dgm:t>
    </dgm:pt>
    <dgm:pt modelId="{0F836687-FD1D-447E-B968-AA2142FABD40}">
      <dgm:prSet/>
      <dgm:spPr/>
      <dgm:t>
        <a:bodyPr/>
        <a:lstStyle/>
        <a:p>
          <a:r>
            <a:rPr lang="it-IT"/>
            <a:t>1607: introduction of instances to appeal</a:t>
          </a:r>
          <a:endParaRPr lang="en-US"/>
        </a:p>
      </dgm:t>
    </dgm:pt>
    <dgm:pt modelId="{719A3A25-D955-4E6E-9D4F-8E68386808E7}" type="parTrans" cxnId="{331EFEDC-0321-49DE-BE67-AB9DCA22448C}">
      <dgm:prSet/>
      <dgm:spPr/>
      <dgm:t>
        <a:bodyPr/>
        <a:lstStyle/>
        <a:p>
          <a:endParaRPr lang="en-US"/>
        </a:p>
      </dgm:t>
    </dgm:pt>
    <dgm:pt modelId="{0731F87B-6C0B-4BE0-B5A0-98BBC1905AA7}" type="sibTrans" cxnId="{331EFEDC-0321-49DE-BE67-AB9DCA22448C}">
      <dgm:prSet/>
      <dgm:spPr/>
      <dgm:t>
        <a:bodyPr/>
        <a:lstStyle/>
        <a:p>
          <a:endParaRPr lang="en-US"/>
        </a:p>
      </dgm:t>
    </dgm:pt>
    <dgm:pt modelId="{F405678A-41D7-482D-A229-CAAEEB46AA5A}">
      <dgm:prSet/>
      <dgm:spPr/>
      <dgm:t>
        <a:bodyPr/>
        <a:lstStyle/>
        <a:p>
          <a:r>
            <a:rPr lang="it-IT"/>
            <a:t>1661: Supreme Court in Copenhagen</a:t>
          </a:r>
          <a:endParaRPr lang="en-US"/>
        </a:p>
      </dgm:t>
    </dgm:pt>
    <dgm:pt modelId="{C5505FF3-C1D4-4748-98E8-8CBD4C2B1FC1}" type="parTrans" cxnId="{36DA22B3-9FAD-4454-BC40-9130FEE29AEC}">
      <dgm:prSet/>
      <dgm:spPr/>
      <dgm:t>
        <a:bodyPr/>
        <a:lstStyle/>
        <a:p>
          <a:endParaRPr lang="en-US"/>
        </a:p>
      </dgm:t>
    </dgm:pt>
    <dgm:pt modelId="{575B186A-B1D1-46CB-BB08-CE9F49560C0F}" type="sibTrans" cxnId="{36DA22B3-9FAD-4454-BC40-9130FEE29AEC}">
      <dgm:prSet/>
      <dgm:spPr/>
      <dgm:t>
        <a:bodyPr/>
        <a:lstStyle/>
        <a:p>
          <a:endParaRPr lang="en-US"/>
        </a:p>
      </dgm:t>
    </dgm:pt>
    <dgm:pt modelId="{F1A4D5D0-3C1F-4C54-A914-5884950AC2DC}">
      <dgm:prSet/>
      <dgm:spPr/>
      <dgm:t>
        <a:bodyPr/>
        <a:lstStyle/>
        <a:p>
          <a:r>
            <a:rPr lang="it-IT" dirty="0"/>
            <a:t>1797: high </a:t>
          </a:r>
          <a:r>
            <a:rPr lang="it-IT" dirty="0" err="1"/>
            <a:t>courts</a:t>
          </a:r>
          <a:r>
            <a:rPr lang="it-IT" dirty="0"/>
            <a:t> </a:t>
          </a:r>
          <a:r>
            <a:rPr lang="it-IT" dirty="0" err="1"/>
            <a:t>replace</a:t>
          </a:r>
          <a:r>
            <a:rPr lang="it-IT" dirty="0"/>
            <a:t> </a:t>
          </a:r>
          <a:r>
            <a:rPr lang="it-IT" dirty="0" err="1"/>
            <a:t>courts</a:t>
          </a:r>
          <a:r>
            <a:rPr lang="it-IT" dirty="0"/>
            <a:t> of appeal</a:t>
          </a:r>
          <a:endParaRPr lang="en-US" dirty="0"/>
        </a:p>
      </dgm:t>
    </dgm:pt>
    <dgm:pt modelId="{41E4BD76-2F97-443F-8698-86A255D73858}" type="parTrans" cxnId="{15AE4A0A-5BF8-435D-8656-E850E9173C3B}">
      <dgm:prSet/>
      <dgm:spPr/>
      <dgm:t>
        <a:bodyPr/>
        <a:lstStyle/>
        <a:p>
          <a:endParaRPr lang="en-US"/>
        </a:p>
      </dgm:t>
    </dgm:pt>
    <dgm:pt modelId="{6820897B-074D-40A2-AD66-A369B23212AE}" type="sibTrans" cxnId="{15AE4A0A-5BF8-435D-8656-E850E9173C3B}">
      <dgm:prSet/>
      <dgm:spPr/>
      <dgm:t>
        <a:bodyPr/>
        <a:lstStyle/>
        <a:p>
          <a:endParaRPr lang="en-US"/>
        </a:p>
      </dgm:t>
    </dgm:pt>
    <dgm:pt modelId="{5046CE7B-3A29-42CF-A161-38282BE50D46}">
      <dgm:prSet/>
      <dgm:spPr/>
      <dgm:t>
        <a:bodyPr/>
        <a:lstStyle/>
        <a:p>
          <a:r>
            <a:rPr lang="it-IT"/>
            <a:t>1995: district courts become the first instance for all matters</a:t>
          </a:r>
          <a:endParaRPr lang="en-US"/>
        </a:p>
      </dgm:t>
    </dgm:pt>
    <dgm:pt modelId="{71B42B7A-7B9A-4952-8688-BCA6AEC1D741}" type="parTrans" cxnId="{6AAC5A4C-E943-4640-983F-E7E4AAE44620}">
      <dgm:prSet/>
      <dgm:spPr/>
      <dgm:t>
        <a:bodyPr/>
        <a:lstStyle/>
        <a:p>
          <a:endParaRPr lang="en-US"/>
        </a:p>
      </dgm:t>
    </dgm:pt>
    <dgm:pt modelId="{3B5113D7-B5C2-4D9F-82EB-B233B6DD2072}" type="sibTrans" cxnId="{6AAC5A4C-E943-4640-983F-E7E4AAE44620}">
      <dgm:prSet/>
      <dgm:spPr/>
      <dgm:t>
        <a:bodyPr/>
        <a:lstStyle/>
        <a:p>
          <a:endParaRPr lang="en-US"/>
        </a:p>
      </dgm:t>
    </dgm:pt>
    <dgm:pt modelId="{0BB128A2-35A0-4B20-B873-AA51922F25A0}" type="pres">
      <dgm:prSet presAssocID="{546029AE-ADC5-44D6-8CE9-B3C63A5570EC}" presName="linear" presStyleCnt="0">
        <dgm:presLayoutVars>
          <dgm:animLvl val="lvl"/>
          <dgm:resizeHandles val="exact"/>
        </dgm:presLayoutVars>
      </dgm:prSet>
      <dgm:spPr/>
    </dgm:pt>
    <dgm:pt modelId="{74247828-97C1-4A4C-8D99-CD2886673C32}" type="pres">
      <dgm:prSet presAssocID="{6979EBBF-9B20-48F2-989C-850FFF6131D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1B3F6B8-8968-4372-9720-EB38FB6C939A}" type="pres">
      <dgm:prSet presAssocID="{B094F2BF-ED44-4834-93AD-75F94904B6C4}" presName="spacer" presStyleCnt="0"/>
      <dgm:spPr/>
    </dgm:pt>
    <dgm:pt modelId="{6D079D38-1369-433A-A01D-AD75F6CE69FD}" type="pres">
      <dgm:prSet presAssocID="{AB620C12-AD57-41BC-A7C1-BA6AF28C621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07790D5-BFB0-49ED-8125-1B411E2D7A6A}" type="pres">
      <dgm:prSet presAssocID="{7AACBC08-B653-47BA-A1D6-197CC83FEA9F}" presName="spacer" presStyleCnt="0"/>
      <dgm:spPr/>
    </dgm:pt>
    <dgm:pt modelId="{513DF232-F89F-47F7-99B6-8A6B9074D453}" type="pres">
      <dgm:prSet presAssocID="{0F836687-FD1D-447E-B968-AA2142FABD4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BC178C6-883A-45ED-B53C-C980098721BA}" type="pres">
      <dgm:prSet presAssocID="{0731F87B-6C0B-4BE0-B5A0-98BBC1905AA7}" presName="spacer" presStyleCnt="0"/>
      <dgm:spPr/>
    </dgm:pt>
    <dgm:pt modelId="{49855FE1-9CF7-45D2-B8BC-B975A50FA651}" type="pres">
      <dgm:prSet presAssocID="{F405678A-41D7-482D-A229-CAAEEB46AA5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EC3EF0F-2A68-4ADB-9F89-CECB76C52E62}" type="pres">
      <dgm:prSet presAssocID="{575B186A-B1D1-46CB-BB08-CE9F49560C0F}" presName="spacer" presStyleCnt="0"/>
      <dgm:spPr/>
    </dgm:pt>
    <dgm:pt modelId="{D0DAE22E-E84A-43D1-9674-BDA94BF6DF56}" type="pres">
      <dgm:prSet presAssocID="{F1A4D5D0-3C1F-4C54-A914-5884950AC2D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1CDD325-3CE3-4BB0-B784-B0B9819F45B1}" type="pres">
      <dgm:prSet presAssocID="{6820897B-074D-40A2-AD66-A369B23212AE}" presName="spacer" presStyleCnt="0"/>
      <dgm:spPr/>
    </dgm:pt>
    <dgm:pt modelId="{39A66628-A09C-40CF-9929-2DD5A9A456C6}" type="pres">
      <dgm:prSet presAssocID="{5046CE7B-3A29-42CF-A161-38282BE50D4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5AE4A0A-5BF8-435D-8656-E850E9173C3B}" srcId="{546029AE-ADC5-44D6-8CE9-B3C63A5570EC}" destId="{F1A4D5D0-3C1F-4C54-A914-5884950AC2DC}" srcOrd="4" destOrd="0" parTransId="{41E4BD76-2F97-443F-8698-86A255D73858}" sibTransId="{6820897B-074D-40A2-AD66-A369B23212AE}"/>
    <dgm:cxn modelId="{9E40350D-179A-4DED-A442-F12DAC834496}" type="presOf" srcId="{AB620C12-AD57-41BC-A7C1-BA6AF28C6216}" destId="{6D079D38-1369-433A-A01D-AD75F6CE69FD}" srcOrd="0" destOrd="0" presId="urn:microsoft.com/office/officeart/2005/8/layout/vList2"/>
    <dgm:cxn modelId="{F194DB1E-8152-4774-8B9C-B5CC48F66154}" type="presOf" srcId="{546029AE-ADC5-44D6-8CE9-B3C63A5570EC}" destId="{0BB128A2-35A0-4B20-B873-AA51922F25A0}" srcOrd="0" destOrd="0" presId="urn:microsoft.com/office/officeart/2005/8/layout/vList2"/>
    <dgm:cxn modelId="{94AE9C28-C67E-4EE1-A8A5-B49F1A4E2284}" type="presOf" srcId="{0F836687-FD1D-447E-B968-AA2142FABD40}" destId="{513DF232-F89F-47F7-99B6-8A6B9074D453}" srcOrd="0" destOrd="0" presId="urn:microsoft.com/office/officeart/2005/8/layout/vList2"/>
    <dgm:cxn modelId="{D8427C2D-0CBA-41E2-82C3-3A75EC05E017}" srcId="{546029AE-ADC5-44D6-8CE9-B3C63A5570EC}" destId="{6979EBBF-9B20-48F2-989C-850FFF6131D6}" srcOrd="0" destOrd="0" parTransId="{A731B64C-DE67-41CC-B4F6-57A154349BBB}" sibTransId="{B094F2BF-ED44-4834-93AD-75F94904B6C4}"/>
    <dgm:cxn modelId="{6AAC5A4C-E943-4640-983F-E7E4AAE44620}" srcId="{546029AE-ADC5-44D6-8CE9-B3C63A5570EC}" destId="{5046CE7B-3A29-42CF-A161-38282BE50D46}" srcOrd="5" destOrd="0" parTransId="{71B42B7A-7B9A-4952-8688-BCA6AEC1D741}" sibTransId="{3B5113D7-B5C2-4D9F-82EB-B233B6DD2072}"/>
    <dgm:cxn modelId="{3597DB7A-C9B1-4567-A13E-CAAE7C50A506}" type="presOf" srcId="{F405678A-41D7-482D-A229-CAAEEB46AA5A}" destId="{49855FE1-9CF7-45D2-B8BC-B975A50FA651}" srcOrd="0" destOrd="0" presId="urn:microsoft.com/office/officeart/2005/8/layout/vList2"/>
    <dgm:cxn modelId="{36DA22B3-9FAD-4454-BC40-9130FEE29AEC}" srcId="{546029AE-ADC5-44D6-8CE9-B3C63A5570EC}" destId="{F405678A-41D7-482D-A229-CAAEEB46AA5A}" srcOrd="3" destOrd="0" parTransId="{C5505FF3-C1D4-4748-98E8-8CBD4C2B1FC1}" sibTransId="{575B186A-B1D1-46CB-BB08-CE9F49560C0F}"/>
    <dgm:cxn modelId="{594766B4-A391-4F98-937F-DF9E235B068F}" type="presOf" srcId="{5046CE7B-3A29-42CF-A161-38282BE50D46}" destId="{39A66628-A09C-40CF-9929-2DD5A9A456C6}" srcOrd="0" destOrd="0" presId="urn:microsoft.com/office/officeart/2005/8/layout/vList2"/>
    <dgm:cxn modelId="{80C5BFDB-8979-46C1-8933-550B75DF312A}" srcId="{546029AE-ADC5-44D6-8CE9-B3C63A5570EC}" destId="{AB620C12-AD57-41BC-A7C1-BA6AF28C6216}" srcOrd="1" destOrd="0" parTransId="{6D977B2C-52BF-4D1F-8743-D674D62D5A50}" sibTransId="{7AACBC08-B653-47BA-A1D6-197CC83FEA9F}"/>
    <dgm:cxn modelId="{331EFEDC-0321-49DE-BE67-AB9DCA22448C}" srcId="{546029AE-ADC5-44D6-8CE9-B3C63A5570EC}" destId="{0F836687-FD1D-447E-B968-AA2142FABD40}" srcOrd="2" destOrd="0" parTransId="{719A3A25-D955-4E6E-9D4F-8E68386808E7}" sibTransId="{0731F87B-6C0B-4BE0-B5A0-98BBC1905AA7}"/>
    <dgm:cxn modelId="{95EFBAE1-9573-436D-A003-CE3942969F5D}" type="presOf" srcId="{6979EBBF-9B20-48F2-989C-850FFF6131D6}" destId="{74247828-97C1-4A4C-8D99-CD2886673C32}" srcOrd="0" destOrd="0" presId="urn:microsoft.com/office/officeart/2005/8/layout/vList2"/>
    <dgm:cxn modelId="{56D87CED-8C2F-41F5-92A5-9A27BA305F04}" type="presOf" srcId="{F1A4D5D0-3C1F-4C54-A914-5884950AC2DC}" destId="{D0DAE22E-E84A-43D1-9674-BDA94BF6DF56}" srcOrd="0" destOrd="0" presId="urn:microsoft.com/office/officeart/2005/8/layout/vList2"/>
    <dgm:cxn modelId="{E7E99472-25A6-4784-BB2B-D8433E2E3A07}" type="presParOf" srcId="{0BB128A2-35A0-4B20-B873-AA51922F25A0}" destId="{74247828-97C1-4A4C-8D99-CD2886673C32}" srcOrd="0" destOrd="0" presId="urn:microsoft.com/office/officeart/2005/8/layout/vList2"/>
    <dgm:cxn modelId="{983534CB-3EA1-40F9-A1FA-64602658A91B}" type="presParOf" srcId="{0BB128A2-35A0-4B20-B873-AA51922F25A0}" destId="{A1B3F6B8-8968-4372-9720-EB38FB6C939A}" srcOrd="1" destOrd="0" presId="urn:microsoft.com/office/officeart/2005/8/layout/vList2"/>
    <dgm:cxn modelId="{2F5381BF-D5DA-4FAC-928A-1A326BA390A6}" type="presParOf" srcId="{0BB128A2-35A0-4B20-B873-AA51922F25A0}" destId="{6D079D38-1369-433A-A01D-AD75F6CE69FD}" srcOrd="2" destOrd="0" presId="urn:microsoft.com/office/officeart/2005/8/layout/vList2"/>
    <dgm:cxn modelId="{67D3F418-1197-4007-B762-879CB149CCF6}" type="presParOf" srcId="{0BB128A2-35A0-4B20-B873-AA51922F25A0}" destId="{807790D5-BFB0-49ED-8125-1B411E2D7A6A}" srcOrd="3" destOrd="0" presId="urn:microsoft.com/office/officeart/2005/8/layout/vList2"/>
    <dgm:cxn modelId="{7D50AB1D-7262-4A87-8DD2-6E342978F5D7}" type="presParOf" srcId="{0BB128A2-35A0-4B20-B873-AA51922F25A0}" destId="{513DF232-F89F-47F7-99B6-8A6B9074D453}" srcOrd="4" destOrd="0" presId="urn:microsoft.com/office/officeart/2005/8/layout/vList2"/>
    <dgm:cxn modelId="{499756FB-2316-4165-ACF7-2F01305C3249}" type="presParOf" srcId="{0BB128A2-35A0-4B20-B873-AA51922F25A0}" destId="{4BC178C6-883A-45ED-B53C-C980098721BA}" srcOrd="5" destOrd="0" presId="urn:microsoft.com/office/officeart/2005/8/layout/vList2"/>
    <dgm:cxn modelId="{E820C896-E091-4E6B-8172-2A002ECC1EC9}" type="presParOf" srcId="{0BB128A2-35A0-4B20-B873-AA51922F25A0}" destId="{49855FE1-9CF7-45D2-B8BC-B975A50FA651}" srcOrd="6" destOrd="0" presId="urn:microsoft.com/office/officeart/2005/8/layout/vList2"/>
    <dgm:cxn modelId="{2116AE3E-46E6-4F0B-9FEE-A172C29F559F}" type="presParOf" srcId="{0BB128A2-35A0-4B20-B873-AA51922F25A0}" destId="{0EC3EF0F-2A68-4ADB-9F89-CECB76C52E62}" srcOrd="7" destOrd="0" presId="urn:microsoft.com/office/officeart/2005/8/layout/vList2"/>
    <dgm:cxn modelId="{8709302B-79BD-43E6-A53D-0D52AE281216}" type="presParOf" srcId="{0BB128A2-35A0-4B20-B873-AA51922F25A0}" destId="{D0DAE22E-E84A-43D1-9674-BDA94BF6DF56}" srcOrd="8" destOrd="0" presId="urn:microsoft.com/office/officeart/2005/8/layout/vList2"/>
    <dgm:cxn modelId="{F33D355B-772C-4B6C-BBF3-EEBE5C02C47B}" type="presParOf" srcId="{0BB128A2-35A0-4B20-B873-AA51922F25A0}" destId="{51CDD325-3CE3-4BB0-B784-B0B9819F45B1}" srcOrd="9" destOrd="0" presId="urn:microsoft.com/office/officeart/2005/8/layout/vList2"/>
    <dgm:cxn modelId="{55315C24-2287-46D6-8EAF-068D5FF45A95}" type="presParOf" srcId="{0BB128A2-35A0-4B20-B873-AA51922F25A0}" destId="{39A66628-A09C-40CF-9929-2DD5A9A456C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247828-97C1-4A4C-8D99-CD2886673C32}">
      <dsp:nvSpPr>
        <dsp:cNvPr id="0" name=""/>
        <dsp:cNvSpPr/>
      </dsp:nvSpPr>
      <dsp:spPr>
        <a:xfrm>
          <a:off x="0" y="18656"/>
          <a:ext cx="5641974" cy="7635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950: creation of </a:t>
          </a:r>
          <a:r>
            <a:rPr lang="it-IT" sz="2100" i="1" kern="1200"/>
            <a:t>ting</a:t>
          </a:r>
          <a:endParaRPr lang="en-US" sz="2100" kern="1200"/>
        </a:p>
      </dsp:txBody>
      <dsp:txXfrm>
        <a:off x="37275" y="55931"/>
        <a:ext cx="5567424" cy="689039"/>
      </dsp:txXfrm>
    </dsp:sp>
    <dsp:sp modelId="{6D079D38-1369-433A-A01D-AD75F6CE69FD}">
      <dsp:nvSpPr>
        <dsp:cNvPr id="0" name=""/>
        <dsp:cNvSpPr/>
      </dsp:nvSpPr>
      <dsp:spPr>
        <a:xfrm>
          <a:off x="0" y="842725"/>
          <a:ext cx="5641974" cy="763589"/>
        </a:xfrm>
        <a:prstGeom prst="roundRect">
          <a:avLst/>
        </a:prstGeom>
        <a:solidFill>
          <a:schemeClr val="accent2">
            <a:hueOff val="-1468225"/>
            <a:satOff val="6479"/>
            <a:lumOff val="-1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1300: King </a:t>
          </a:r>
          <a:r>
            <a:rPr lang="it-IT" sz="2100" kern="1200" dirty="0" err="1"/>
            <a:t>Haakon</a:t>
          </a:r>
          <a:r>
            <a:rPr lang="it-IT" sz="2100" kern="1200" dirty="0"/>
            <a:t> V and appeal to the </a:t>
          </a:r>
          <a:r>
            <a:rPr lang="it-IT" sz="2100" kern="1200" dirty="0" err="1"/>
            <a:t>king</a:t>
          </a:r>
          <a:endParaRPr lang="en-US" sz="2100" kern="1200" dirty="0"/>
        </a:p>
      </dsp:txBody>
      <dsp:txXfrm>
        <a:off x="37275" y="880000"/>
        <a:ext cx="5567424" cy="689039"/>
      </dsp:txXfrm>
    </dsp:sp>
    <dsp:sp modelId="{513DF232-F89F-47F7-99B6-8A6B9074D453}">
      <dsp:nvSpPr>
        <dsp:cNvPr id="0" name=""/>
        <dsp:cNvSpPr/>
      </dsp:nvSpPr>
      <dsp:spPr>
        <a:xfrm>
          <a:off x="0" y="1666795"/>
          <a:ext cx="5641974" cy="763589"/>
        </a:xfrm>
        <a:prstGeom prst="roundRect">
          <a:avLst/>
        </a:prstGeom>
        <a:solidFill>
          <a:schemeClr val="accent2">
            <a:hueOff val="-2936450"/>
            <a:satOff val="12957"/>
            <a:lumOff val="-2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1607: introduction of instances to appeal</a:t>
          </a:r>
          <a:endParaRPr lang="en-US" sz="2100" kern="1200"/>
        </a:p>
      </dsp:txBody>
      <dsp:txXfrm>
        <a:off x="37275" y="1704070"/>
        <a:ext cx="5567424" cy="689039"/>
      </dsp:txXfrm>
    </dsp:sp>
    <dsp:sp modelId="{49855FE1-9CF7-45D2-B8BC-B975A50FA651}">
      <dsp:nvSpPr>
        <dsp:cNvPr id="0" name=""/>
        <dsp:cNvSpPr/>
      </dsp:nvSpPr>
      <dsp:spPr>
        <a:xfrm>
          <a:off x="0" y="2490864"/>
          <a:ext cx="5641974" cy="763589"/>
        </a:xfrm>
        <a:prstGeom prst="roundRect">
          <a:avLst/>
        </a:prstGeom>
        <a:solidFill>
          <a:schemeClr val="accent2">
            <a:hueOff val="-4404675"/>
            <a:satOff val="19436"/>
            <a:lumOff val="-3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1661: Supreme Court in Copenhagen</a:t>
          </a:r>
          <a:endParaRPr lang="en-US" sz="2100" kern="1200"/>
        </a:p>
      </dsp:txBody>
      <dsp:txXfrm>
        <a:off x="37275" y="2528139"/>
        <a:ext cx="5567424" cy="689039"/>
      </dsp:txXfrm>
    </dsp:sp>
    <dsp:sp modelId="{D0DAE22E-E84A-43D1-9674-BDA94BF6DF56}">
      <dsp:nvSpPr>
        <dsp:cNvPr id="0" name=""/>
        <dsp:cNvSpPr/>
      </dsp:nvSpPr>
      <dsp:spPr>
        <a:xfrm>
          <a:off x="0" y="3314934"/>
          <a:ext cx="5641974" cy="763589"/>
        </a:xfrm>
        <a:prstGeom prst="roundRect">
          <a:avLst/>
        </a:prstGeom>
        <a:solidFill>
          <a:schemeClr val="accent2">
            <a:hueOff val="-5872900"/>
            <a:satOff val="25914"/>
            <a:lumOff val="-4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1797: high </a:t>
          </a:r>
          <a:r>
            <a:rPr lang="it-IT" sz="2100" kern="1200" dirty="0" err="1"/>
            <a:t>courts</a:t>
          </a:r>
          <a:r>
            <a:rPr lang="it-IT" sz="2100" kern="1200" dirty="0"/>
            <a:t> </a:t>
          </a:r>
          <a:r>
            <a:rPr lang="it-IT" sz="2100" kern="1200" dirty="0" err="1"/>
            <a:t>replace</a:t>
          </a:r>
          <a:r>
            <a:rPr lang="it-IT" sz="2100" kern="1200" dirty="0"/>
            <a:t> </a:t>
          </a:r>
          <a:r>
            <a:rPr lang="it-IT" sz="2100" kern="1200" dirty="0" err="1"/>
            <a:t>courts</a:t>
          </a:r>
          <a:r>
            <a:rPr lang="it-IT" sz="2100" kern="1200" dirty="0"/>
            <a:t> of appeal</a:t>
          </a:r>
          <a:endParaRPr lang="en-US" sz="2100" kern="1200" dirty="0"/>
        </a:p>
      </dsp:txBody>
      <dsp:txXfrm>
        <a:off x="37275" y="3352209"/>
        <a:ext cx="5567424" cy="689039"/>
      </dsp:txXfrm>
    </dsp:sp>
    <dsp:sp modelId="{39A66628-A09C-40CF-9929-2DD5A9A456C6}">
      <dsp:nvSpPr>
        <dsp:cNvPr id="0" name=""/>
        <dsp:cNvSpPr/>
      </dsp:nvSpPr>
      <dsp:spPr>
        <a:xfrm>
          <a:off x="0" y="4139004"/>
          <a:ext cx="5641974" cy="763589"/>
        </a:xfrm>
        <a:prstGeom prst="round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1995: district courts become the first instance for all matters</a:t>
          </a:r>
          <a:endParaRPr lang="en-US" sz="2100" kern="1200"/>
        </a:p>
      </dsp:txBody>
      <dsp:txXfrm>
        <a:off x="37275" y="4176279"/>
        <a:ext cx="5567424" cy="689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26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38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4838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449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844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058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4883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906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91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4604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79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6468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448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864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492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57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605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42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9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16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06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032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67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AFB932A-D1FA-44AE-BBC8-9C1F3557114B}" type="datetimeFigureOut">
              <a:rPr lang="it-IT" smtClean="0"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941E953-2635-4530-AF43-0F5DB8004907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10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55F40173-F096-49CC-A730-A2DF1F04E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06CEF0B-5733-482C-9868-4C57AF79D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F96992E-9FDD-4409-AEF1-4476B055D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640080"/>
            <a:ext cx="4208656" cy="3034857"/>
          </a:xfrm>
        </p:spPr>
        <p:txBody>
          <a:bodyPr anchor="b">
            <a:normAutofit/>
          </a:bodyPr>
          <a:lstStyle/>
          <a:p>
            <a:r>
              <a:rPr lang="it-IT" sz="4400" dirty="0">
                <a:solidFill>
                  <a:srgbClr val="FFFFFF"/>
                </a:solidFill>
              </a:rPr>
              <a:t>The </a:t>
            </a:r>
            <a:r>
              <a:rPr lang="it-IT" sz="4400" dirty="0" err="1">
                <a:solidFill>
                  <a:srgbClr val="FFFFFF"/>
                </a:solidFill>
              </a:rPr>
              <a:t>norwegian</a:t>
            </a:r>
            <a:r>
              <a:rPr lang="it-IT" sz="4400" dirty="0">
                <a:solidFill>
                  <a:srgbClr val="FFFFFF"/>
                </a:solidFill>
              </a:rPr>
              <a:t> COURT system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CAD394-8EFB-4506-834B-3DEE21F4C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3849539"/>
            <a:ext cx="4204012" cy="2359417"/>
          </a:xfrm>
        </p:spPr>
        <p:txBody>
          <a:bodyPr anchor="t">
            <a:normAutofit/>
          </a:bodyPr>
          <a:lstStyle/>
          <a:p>
            <a:pPr algn="r"/>
            <a:endParaRPr lang="it-IT" sz="1600" dirty="0">
              <a:solidFill>
                <a:srgbClr val="FFFFFF"/>
              </a:solidFill>
            </a:endParaRPr>
          </a:p>
          <a:p>
            <a:pPr algn="r"/>
            <a:endParaRPr lang="it-IT" sz="1600" dirty="0">
              <a:solidFill>
                <a:srgbClr val="FFFFFF"/>
              </a:solidFill>
            </a:endParaRPr>
          </a:p>
          <a:p>
            <a:pPr algn="r"/>
            <a:r>
              <a:rPr lang="it-IT" sz="1600" dirty="0" err="1">
                <a:solidFill>
                  <a:srgbClr val="FFFFFF"/>
                </a:solidFill>
              </a:rPr>
              <a:t>May</a:t>
            </a:r>
            <a:r>
              <a:rPr lang="it-IT" sz="1600" dirty="0">
                <a:solidFill>
                  <a:srgbClr val="FFFFFF"/>
                </a:solidFill>
              </a:rPr>
              <a:t> 21</a:t>
            </a:r>
            <a:r>
              <a:rPr lang="it-IT" sz="1400" dirty="0">
                <a:solidFill>
                  <a:srgbClr val="FFFFFF"/>
                </a:solidFill>
              </a:rPr>
              <a:t>st</a:t>
            </a:r>
            <a:r>
              <a:rPr lang="it-IT" sz="1600" dirty="0">
                <a:solidFill>
                  <a:srgbClr val="FFFFFF"/>
                </a:solidFill>
              </a:rPr>
              <a:t> 2019</a:t>
            </a:r>
          </a:p>
          <a:p>
            <a:pPr algn="r"/>
            <a:r>
              <a:rPr lang="it-IT" sz="1600" dirty="0">
                <a:solidFill>
                  <a:srgbClr val="FFFFFF"/>
                </a:solidFill>
              </a:rPr>
              <a:t>Elisabetta Favro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C5D3B4D-9BAC-482B-A34B-01BB35CB53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phic 32">
            <a:extLst>
              <a:ext uri="{FF2B5EF4-FFF2-40B4-BE49-F238E27FC236}">
                <a16:creationId xmlns:a16="http://schemas.microsoft.com/office/drawing/2014/main" id="{C0AEA898-4A78-4FD5-A756-638F8BCAD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000" y="699753"/>
            <a:ext cx="5459470" cy="545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894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65A12A2-9ED7-4EA5-A4EA-8A8472D3B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3" y="804333"/>
            <a:ext cx="3881437" cy="5249334"/>
          </a:xfrm>
        </p:spPr>
        <p:txBody>
          <a:bodyPr>
            <a:normAutofit/>
          </a:bodyPr>
          <a:lstStyle/>
          <a:p>
            <a:pPr algn="r"/>
            <a:r>
              <a:rPr lang="it-IT" dirty="0" err="1">
                <a:solidFill>
                  <a:srgbClr val="FFFFFF"/>
                </a:solidFill>
              </a:rPr>
              <a:t>Lay</a:t>
            </a:r>
            <a:r>
              <a:rPr lang="it-IT" dirty="0">
                <a:solidFill>
                  <a:srgbClr val="FFFFFF"/>
                </a:solidFill>
              </a:rPr>
              <a:t> </a:t>
            </a:r>
            <a:r>
              <a:rPr lang="it-IT" dirty="0" err="1">
                <a:solidFill>
                  <a:srgbClr val="FFFFFF"/>
                </a:solidFill>
              </a:rPr>
              <a:t>judges</a:t>
            </a: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67A27E-A733-4959-AAEF-14DC7E04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2" y="804333"/>
            <a:ext cx="6147169" cy="5249334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err="1"/>
              <a:t>Appointed</a:t>
            </a:r>
            <a:r>
              <a:rPr lang="it-IT" dirty="0"/>
              <a:t> by the </a:t>
            </a:r>
            <a:r>
              <a:rPr lang="it-IT" dirty="0" err="1"/>
              <a:t>local</a:t>
            </a:r>
            <a:r>
              <a:rPr lang="it-IT" dirty="0"/>
              <a:t> authority for a </a:t>
            </a:r>
            <a:r>
              <a:rPr lang="it-IT" dirty="0" err="1"/>
              <a:t>period</a:t>
            </a:r>
            <a:r>
              <a:rPr lang="it-IT" dirty="0"/>
              <a:t> of 4 </a:t>
            </a:r>
            <a:r>
              <a:rPr lang="it-IT" dirty="0" err="1"/>
              <a:t>years</a:t>
            </a:r>
            <a:endParaRPr lang="it-IT" dirty="0"/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err="1"/>
              <a:t>Judgement</a:t>
            </a:r>
            <a:r>
              <a:rPr lang="it-IT" dirty="0"/>
              <a:t> by </a:t>
            </a:r>
            <a:r>
              <a:rPr lang="it-IT" dirty="0" err="1"/>
              <a:t>peers</a:t>
            </a:r>
            <a:endParaRPr lang="it-IT" dirty="0"/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err="1"/>
              <a:t>Civil</a:t>
            </a:r>
            <a:r>
              <a:rPr lang="it-IT" dirty="0"/>
              <a:t> and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cases</a:t>
            </a:r>
            <a:endParaRPr lang="it-IT" dirty="0"/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Expert </a:t>
            </a:r>
            <a:r>
              <a:rPr lang="it-IT" dirty="0" err="1"/>
              <a:t>lay</a:t>
            </a:r>
            <a:r>
              <a:rPr lang="it-IT" dirty="0"/>
              <a:t> </a:t>
            </a:r>
            <a:r>
              <a:rPr lang="it-IT" dirty="0" err="1"/>
              <a:t>judges</a:t>
            </a:r>
            <a:endParaRPr lang="it-IT" dirty="0"/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err="1"/>
              <a:t>Judges</a:t>
            </a:r>
            <a:r>
              <a:rPr lang="it-IT" dirty="0"/>
              <a:t>/jury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err="1"/>
              <a:t>Drawn</a:t>
            </a:r>
            <a:r>
              <a:rPr lang="it-IT" dirty="0"/>
              <a:t> from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panels</a:t>
            </a:r>
            <a:r>
              <a:rPr lang="it-IT" dirty="0"/>
              <a:t> (men and </a:t>
            </a:r>
            <a:r>
              <a:rPr lang="it-IT" dirty="0" err="1"/>
              <a:t>women</a:t>
            </a:r>
            <a:r>
              <a:rPr lang="it-IT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err="1"/>
              <a:t>Counterbalance</a:t>
            </a:r>
            <a:r>
              <a:rPr lang="it-IT" dirty="0"/>
              <a:t> to «</a:t>
            </a:r>
            <a:r>
              <a:rPr lang="it-IT" dirty="0" err="1"/>
              <a:t>official</a:t>
            </a:r>
            <a:r>
              <a:rPr lang="it-IT" dirty="0"/>
              <a:t> power»</a:t>
            </a:r>
          </a:p>
        </p:txBody>
      </p:sp>
    </p:spTree>
    <p:extLst>
      <p:ext uri="{BB962C8B-B14F-4D97-AF65-F5344CB8AC3E}">
        <p14:creationId xmlns:p14="http://schemas.microsoft.com/office/powerpoint/2010/main" val="2698993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9238970C-19DE-438D-80D2-5CF969055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E4B1E3F6-167B-40F3-B303-9A931BAB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8C2B013E-1A6B-43DA-9CFF-037841A7A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5356" y="810275"/>
            <a:ext cx="7020747" cy="5229630"/>
          </a:xfrm>
        </p:spPr>
        <p:txBody>
          <a:bodyPr>
            <a:normAutofit/>
          </a:bodyPr>
          <a:lstStyle/>
          <a:p>
            <a:pPr algn="l"/>
            <a:r>
              <a:rPr lang="it-IT" sz="6600" dirty="0">
                <a:solidFill>
                  <a:srgbClr val="FFFFFF"/>
                </a:solidFill>
              </a:rPr>
              <a:t>Thank </a:t>
            </a:r>
            <a:r>
              <a:rPr lang="it-IT" sz="6600" dirty="0" err="1">
                <a:solidFill>
                  <a:srgbClr val="FFFFFF"/>
                </a:solidFill>
              </a:rPr>
              <a:t>you</a:t>
            </a:r>
            <a:r>
              <a:rPr lang="it-IT" sz="6600" dirty="0">
                <a:solidFill>
                  <a:srgbClr val="FFFFFF"/>
                </a:solidFill>
              </a:rPr>
              <a:t> for </a:t>
            </a:r>
            <a:br>
              <a:rPr lang="it-IT" sz="6600" dirty="0">
                <a:solidFill>
                  <a:srgbClr val="FFFFFF"/>
                </a:solidFill>
              </a:rPr>
            </a:br>
            <a:r>
              <a:rPr lang="it-IT" sz="6600" dirty="0" err="1">
                <a:solidFill>
                  <a:srgbClr val="FFFFFF"/>
                </a:solidFill>
              </a:rPr>
              <a:t>your</a:t>
            </a:r>
            <a:r>
              <a:rPr lang="it-IT" sz="6600" dirty="0">
                <a:solidFill>
                  <a:srgbClr val="FFFFFF"/>
                </a:solidFill>
              </a:rPr>
              <a:t> </a:t>
            </a:r>
            <a:r>
              <a:rPr lang="it-IT" sz="6600" dirty="0" err="1">
                <a:solidFill>
                  <a:srgbClr val="FFFFFF"/>
                </a:solidFill>
              </a:rPr>
              <a:t>attention</a:t>
            </a:r>
            <a:endParaRPr lang="it-IT" sz="6600" dirty="0">
              <a:solidFill>
                <a:srgbClr val="FFFFFF"/>
              </a:solidFill>
            </a:endParaRP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553456C3-1552-4830-AD50-B9AA1E859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661" y="810275"/>
            <a:ext cx="2949542" cy="5229630"/>
          </a:xfrm>
        </p:spPr>
        <p:txBody>
          <a:bodyPr>
            <a:normAutofit/>
          </a:bodyPr>
          <a:lstStyle/>
          <a:p>
            <a:pPr algn="r"/>
            <a:endParaRPr lang="it-IT" sz="2400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3">
            <a:extLst>
              <a:ext uri="{FF2B5EF4-FFF2-40B4-BE49-F238E27FC236}">
                <a16:creationId xmlns:a16="http://schemas.microsoft.com/office/drawing/2014/main" id="{40465A9A-0B0E-4D7B-8150-D098AC71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596290"/>
            <a:ext cx="0" cy="3657600"/>
          </a:xfrm>
          <a:prstGeom prst="line">
            <a:avLst/>
          </a:prstGeom>
          <a:ln w="19050">
            <a:solidFill>
              <a:srgbClr val="FFFFFF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47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F908E-98F0-406D-92C4-05893DB0D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it-IT" dirty="0"/>
              <a:t>presentation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BAE1FB-A4EE-4DA9-8CEE-788EDAC2F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834640"/>
            <a:ext cx="8018271" cy="2403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3200" dirty="0"/>
              <a:t> </a:t>
            </a:r>
            <a:r>
              <a:rPr lang="it-IT" sz="3200" dirty="0" err="1"/>
              <a:t>Main</a:t>
            </a:r>
            <a:r>
              <a:rPr lang="it-IT" sz="3200" dirty="0"/>
              <a:t> historical points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200" dirty="0"/>
              <a:t> The court system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200" dirty="0"/>
              <a:t> </a:t>
            </a:r>
            <a:r>
              <a:rPr lang="it-IT" sz="3200" dirty="0" err="1"/>
              <a:t>Lay</a:t>
            </a:r>
            <a:r>
              <a:rPr lang="it-IT" sz="3200" dirty="0"/>
              <a:t> </a:t>
            </a:r>
            <a:r>
              <a:rPr lang="it-IT" sz="3200" dirty="0" err="1"/>
              <a:t>judges</a:t>
            </a:r>
            <a:endParaRPr lang="it-IT" sz="3200" dirty="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C114D1D-EF7A-4BC6-A692-F6E93D8E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some main historical points</a:t>
            </a:r>
          </a:p>
        </p:txBody>
      </p:sp>
      <p:graphicFrame>
        <p:nvGraphicFramePr>
          <p:cNvPr id="39" name="Segnaposto contenuto 2">
            <a:extLst>
              <a:ext uri="{FF2B5EF4-FFF2-40B4-BE49-F238E27FC236}">
                <a16:creationId xmlns:a16="http://schemas.microsoft.com/office/drawing/2014/main" id="{B42DDC72-2FA4-4C9D-AE7B-92BB71833B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541882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6616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8880BE9B-2849-495A-AB0E-E80D71B3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9936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3A3A1D9-5BF2-4A51-90AC-9988FD48F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640080"/>
            <a:ext cx="2939794" cy="5613236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The court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574D42-23C7-4D05-99F5-AABABB9FE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7" y="640081"/>
            <a:ext cx="5515745" cy="311753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it-IT" sz="2600" dirty="0"/>
              <a:t> </a:t>
            </a:r>
            <a:r>
              <a:rPr lang="it-IT" sz="2600" dirty="0" err="1"/>
              <a:t>Ordinary</a:t>
            </a:r>
            <a:r>
              <a:rPr lang="it-IT" sz="2600" dirty="0"/>
              <a:t>/extraordinary </a:t>
            </a:r>
            <a:r>
              <a:rPr lang="it-IT" sz="2600" dirty="0" err="1"/>
              <a:t>courts</a:t>
            </a:r>
            <a:r>
              <a:rPr lang="it-IT" sz="2600" dirty="0"/>
              <a:t> of justice</a:t>
            </a:r>
          </a:p>
          <a:p>
            <a:pPr marL="0" indent="0">
              <a:buNone/>
            </a:pPr>
            <a:endParaRPr lang="it-IT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sz="2600" dirty="0"/>
              <a:t> </a:t>
            </a:r>
            <a:r>
              <a:rPr lang="it-IT" sz="2600" dirty="0" err="1"/>
              <a:t>Ordinary</a:t>
            </a:r>
            <a:r>
              <a:rPr lang="it-IT" sz="2600" dirty="0"/>
              <a:t> </a:t>
            </a:r>
            <a:r>
              <a:rPr lang="it-IT" sz="2600" dirty="0" err="1"/>
              <a:t>courts</a:t>
            </a:r>
            <a:r>
              <a:rPr lang="it-IT" sz="2600" dirty="0"/>
              <a:t>: </a:t>
            </a:r>
            <a:r>
              <a:rPr lang="it-IT" sz="2600" dirty="0" err="1"/>
              <a:t>three</a:t>
            </a:r>
            <a:r>
              <a:rPr lang="it-IT" sz="2600" dirty="0"/>
              <a:t> levels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/>
              <a:t>District </a:t>
            </a:r>
            <a:r>
              <a:rPr lang="it-IT" sz="2000" dirty="0" err="1"/>
              <a:t>courts</a:t>
            </a:r>
            <a:r>
              <a:rPr lang="it-IT" sz="2000" dirty="0"/>
              <a:t> (63)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 err="1"/>
              <a:t>Courts</a:t>
            </a:r>
            <a:r>
              <a:rPr lang="it-IT" sz="2000" dirty="0"/>
              <a:t> of appeal (6)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/>
              <a:t>Supreme Court</a:t>
            </a:r>
          </a:p>
          <a:p>
            <a:pPr marL="0" indent="0">
              <a:buNone/>
            </a:pPr>
            <a:endParaRPr lang="it-IT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sz="2600" dirty="0"/>
              <a:t> No </a:t>
            </a:r>
            <a:r>
              <a:rPr lang="it-IT" sz="2600" dirty="0" err="1"/>
              <a:t>constitutional</a:t>
            </a:r>
            <a:r>
              <a:rPr lang="it-IT" sz="2600" dirty="0"/>
              <a:t> court</a:t>
            </a:r>
          </a:p>
        </p:txBody>
      </p:sp>
      <p:pic>
        <p:nvPicPr>
          <p:cNvPr id="7" name="Segnaposto contenuto 3">
            <a:extLst>
              <a:ext uri="{FF2B5EF4-FFF2-40B4-BE49-F238E27FC236}">
                <a16:creationId xmlns:a16="http://schemas.microsoft.com/office/drawing/2014/main" id="{136EC533-13CB-4ABA-8EB6-8D52DD0A3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8175" y="3312364"/>
            <a:ext cx="2940952" cy="294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6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D7A092-925A-478E-8B66-FB4C4BA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DISTRICT COURTS (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tingrett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E876BE-5905-4BF9-AD7E-47873ADE0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43100"/>
            <a:ext cx="7319772" cy="43662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err="1"/>
              <a:t>Jurisdiction</a:t>
            </a:r>
            <a:r>
              <a:rPr lang="it-IT" sz="2400" dirty="0"/>
              <a:t> in </a:t>
            </a:r>
            <a:r>
              <a:rPr lang="it-IT" sz="2400" dirty="0" err="1"/>
              <a:t>all</a:t>
            </a:r>
            <a:r>
              <a:rPr lang="it-IT" sz="2400" dirty="0"/>
              <a:t> </a:t>
            </a:r>
            <a:r>
              <a:rPr lang="it-IT" sz="2400" dirty="0" err="1"/>
              <a:t>matters</a:t>
            </a:r>
            <a:endParaRPr lang="it-IT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2400" dirty="0"/>
              <a:t> </a:t>
            </a:r>
            <a:r>
              <a:rPr lang="it-IT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Conciliation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boards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forliksråd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it-IT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3 </a:t>
            </a:r>
            <a:r>
              <a:rPr lang="it-IT" dirty="0" err="1"/>
              <a:t>lay</a:t>
            </a:r>
            <a:r>
              <a:rPr lang="it-IT" dirty="0"/>
              <a:t> members + 3 </a:t>
            </a:r>
            <a:r>
              <a:rPr lang="it-IT" dirty="0" err="1"/>
              <a:t>deputies</a:t>
            </a: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matters</a:t>
            </a:r>
            <a:r>
              <a:rPr lang="it-IT" dirty="0"/>
              <a:t> – </a:t>
            </a:r>
            <a:r>
              <a:rPr lang="it-IT" dirty="0" err="1"/>
              <a:t>excluded</a:t>
            </a:r>
            <a:r>
              <a:rPr lang="it-IT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/>
              <a:t>Family law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/>
              <a:t>Trademark and </a:t>
            </a:r>
            <a:r>
              <a:rPr lang="it-IT" dirty="0" err="1"/>
              <a:t>patent</a:t>
            </a:r>
            <a:r>
              <a:rPr lang="it-IT" dirty="0"/>
              <a:t>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/>
              <a:t>Cases </a:t>
            </a:r>
            <a:r>
              <a:rPr lang="it-IT" dirty="0" err="1"/>
              <a:t>against</a:t>
            </a:r>
            <a:r>
              <a:rPr lang="it-IT" dirty="0"/>
              <a:t> authorities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/>
              <a:t>Cases with an opinion </a:t>
            </a:r>
            <a:r>
              <a:rPr lang="it-IT" dirty="0" err="1"/>
              <a:t>issued</a:t>
            </a:r>
            <a:r>
              <a:rPr lang="it-IT" dirty="0"/>
              <a:t> by an independent </a:t>
            </a:r>
            <a:r>
              <a:rPr lang="it-IT" dirty="0" err="1"/>
              <a:t>complaints</a:t>
            </a:r>
            <a:r>
              <a:rPr lang="it-IT" dirty="0"/>
              <a:t> committee</a:t>
            </a:r>
          </a:p>
          <a:p>
            <a:pPr marL="128016" lvl="1" indent="0">
              <a:buNone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sz="2400" dirty="0"/>
          </a:p>
          <a:p>
            <a:pPr>
              <a:buFont typeface="Arial" panose="020B0604020202020204" pitchFamily="34" charset="0"/>
              <a:buChar char="•"/>
            </a:pPr>
            <a:endParaRPr lang="it-IT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5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6593E85-D5A8-4B6B-8A97-46EBAAFB2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DISTRICT COURTS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18E4D3A-B1BD-4B12-910D-9061B3A6CC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CRIMINAL CASES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F9309CA-7758-4B1E-BE64-DB20F5CC4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53538"/>
            <a:ext cx="4754880" cy="33415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err="1"/>
              <a:t>Number</a:t>
            </a:r>
            <a:r>
              <a:rPr lang="it-IT" sz="2400" dirty="0"/>
              <a:t> of </a:t>
            </a:r>
            <a:r>
              <a:rPr lang="it-IT" sz="2400" dirty="0" err="1"/>
              <a:t>judges</a:t>
            </a:r>
            <a:endParaRPr lang="it-IT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sym typeface="Wingdings" panose="05000000000000000000" pitchFamily="2" charset="2"/>
              </a:rPr>
              <a:t>Full </a:t>
            </a:r>
            <a:r>
              <a:rPr lang="it-IT" sz="2000" dirty="0" err="1">
                <a:sym typeface="Wingdings" panose="05000000000000000000" pitchFamily="2" charset="2"/>
              </a:rPr>
              <a:t>confession</a:t>
            </a:r>
            <a:r>
              <a:rPr lang="it-IT" sz="2000" dirty="0">
                <a:sym typeface="Wingdings" panose="05000000000000000000" pitchFamily="2" charset="2"/>
              </a:rPr>
              <a:t> + </a:t>
            </a:r>
            <a:r>
              <a:rPr lang="it-IT" sz="2000" dirty="0" err="1">
                <a:sym typeface="Wingdings" panose="05000000000000000000" pitchFamily="2" charset="2"/>
              </a:rPr>
              <a:t>defendant</a:t>
            </a:r>
            <a:r>
              <a:rPr lang="it-IT" sz="2000" dirty="0">
                <a:sym typeface="Wingdings" panose="05000000000000000000" pitchFamily="2" charset="2"/>
              </a:rPr>
              <a:t> </a:t>
            </a:r>
            <a:r>
              <a:rPr lang="it-IT" sz="2000" dirty="0" err="1">
                <a:sym typeface="Wingdings" panose="05000000000000000000" pitchFamily="2" charset="2"/>
              </a:rPr>
              <a:t>agrees</a:t>
            </a:r>
            <a:r>
              <a:rPr lang="it-IT" sz="2000" dirty="0">
                <a:sym typeface="Wingdings" panose="05000000000000000000" pitchFamily="2" charset="2"/>
              </a:rPr>
              <a:t>  1 </a:t>
            </a:r>
            <a:r>
              <a:rPr lang="it-IT" sz="2000" dirty="0" err="1">
                <a:sym typeface="Wingdings" panose="05000000000000000000" pitchFamily="2" charset="2"/>
              </a:rPr>
              <a:t>professional</a:t>
            </a:r>
            <a:endParaRPr lang="it-IT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/>
              <a:t>Regular trials </a:t>
            </a:r>
            <a:r>
              <a:rPr lang="it-IT" sz="2000" dirty="0">
                <a:sym typeface="Wingdings" panose="05000000000000000000" pitchFamily="2" charset="2"/>
              </a:rPr>
              <a:t> 3 (1 </a:t>
            </a:r>
            <a:r>
              <a:rPr lang="it-IT" sz="2000" dirty="0" err="1">
                <a:sym typeface="Wingdings" panose="05000000000000000000" pitchFamily="2" charset="2"/>
              </a:rPr>
              <a:t>professional</a:t>
            </a:r>
            <a:r>
              <a:rPr lang="it-IT" sz="2000" dirty="0">
                <a:sym typeface="Wingdings" panose="05000000000000000000" pitchFamily="2" charset="2"/>
              </a:rPr>
              <a:t>, 2 </a:t>
            </a:r>
            <a:r>
              <a:rPr lang="it-IT" sz="2000" dirty="0" err="1">
                <a:sym typeface="Wingdings" panose="05000000000000000000" pitchFamily="2" charset="2"/>
              </a:rPr>
              <a:t>lay</a:t>
            </a:r>
            <a:r>
              <a:rPr lang="it-IT" sz="2000" dirty="0">
                <a:sym typeface="Wingdings" panose="05000000000000000000" pitchFamily="2" charset="2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 err="1">
                <a:sym typeface="Wingdings" panose="05000000000000000000" pitchFamily="2" charset="2"/>
              </a:rPr>
              <a:t>Difficult</a:t>
            </a:r>
            <a:r>
              <a:rPr lang="it-IT" sz="2000" dirty="0">
                <a:sym typeface="Wingdings" panose="05000000000000000000" pitchFamily="2" charset="2"/>
              </a:rPr>
              <a:t> </a:t>
            </a:r>
            <a:r>
              <a:rPr lang="it-IT" sz="2000" dirty="0" err="1">
                <a:sym typeface="Wingdings" panose="05000000000000000000" pitchFamily="2" charset="2"/>
              </a:rPr>
              <a:t>cases</a:t>
            </a:r>
            <a:r>
              <a:rPr lang="it-IT" sz="2000" dirty="0">
                <a:sym typeface="Wingdings" panose="05000000000000000000" pitchFamily="2" charset="2"/>
              </a:rPr>
              <a:t>  5 (2 </a:t>
            </a:r>
            <a:r>
              <a:rPr lang="it-IT" sz="2000" dirty="0" err="1">
                <a:sym typeface="Wingdings" panose="05000000000000000000" pitchFamily="2" charset="2"/>
              </a:rPr>
              <a:t>professional</a:t>
            </a:r>
            <a:r>
              <a:rPr lang="it-IT" sz="2000" dirty="0">
                <a:sym typeface="Wingdings" panose="05000000000000000000" pitchFamily="2" charset="2"/>
              </a:rPr>
              <a:t>, 3 </a:t>
            </a:r>
            <a:r>
              <a:rPr lang="it-IT" sz="2000" dirty="0" err="1">
                <a:sym typeface="Wingdings" panose="05000000000000000000" pitchFamily="2" charset="2"/>
              </a:rPr>
              <a:t>lay</a:t>
            </a:r>
            <a:r>
              <a:rPr lang="it-IT" sz="2000" dirty="0">
                <a:sym typeface="Wingdings" panose="05000000000000000000" pitchFamily="2" charset="2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Majority</a:t>
            </a:r>
            <a:r>
              <a:rPr lang="it-IT" sz="2400" dirty="0">
                <a:sym typeface="Wingdings" panose="05000000000000000000" pitchFamily="2" charset="2"/>
              </a:rPr>
              <a:t> of </a:t>
            </a:r>
            <a:r>
              <a:rPr lang="it-IT" sz="2400" dirty="0" err="1">
                <a:sym typeface="Wingdings" panose="05000000000000000000" pitchFamily="2" charset="2"/>
              </a:rPr>
              <a:t>votes</a:t>
            </a:r>
            <a:r>
              <a:rPr lang="it-IT" sz="2400" dirty="0">
                <a:sym typeface="Wingdings" panose="05000000000000000000" pitchFamily="2" charset="2"/>
              </a:rPr>
              <a:t> for </a:t>
            </a:r>
            <a:r>
              <a:rPr lang="it-IT" sz="2400" dirty="0" err="1">
                <a:sym typeface="Wingdings" panose="05000000000000000000" pitchFamily="2" charset="2"/>
              </a:rPr>
              <a:t>verdicts</a:t>
            </a:r>
            <a:r>
              <a:rPr lang="it-IT" sz="2400" dirty="0">
                <a:sym typeface="Wingdings" panose="05000000000000000000" pitchFamily="2" charset="2"/>
              </a:rPr>
              <a:t> and </a:t>
            </a:r>
            <a:r>
              <a:rPr lang="it-IT" sz="2400" dirty="0" err="1">
                <a:sym typeface="Wingdings" panose="05000000000000000000" pitchFamily="2" charset="2"/>
              </a:rPr>
              <a:t>sentences</a:t>
            </a:r>
            <a:endParaRPr lang="it-IT" sz="2400" dirty="0">
              <a:sym typeface="Wingdings" panose="05000000000000000000" pitchFamily="2" charset="2"/>
            </a:endParaRP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8DE9FD87-A0F5-44C6-BEA6-728C4673F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CIVIL CASES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147959AD-5593-41BB-B094-3268C522C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89320" y="3253538"/>
            <a:ext cx="4754880" cy="33415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err="1"/>
              <a:t>Number</a:t>
            </a:r>
            <a:r>
              <a:rPr lang="it-IT" sz="2400" dirty="0"/>
              <a:t> of </a:t>
            </a:r>
            <a:r>
              <a:rPr lang="it-IT" sz="2400" dirty="0" err="1"/>
              <a:t>judges</a:t>
            </a:r>
            <a:endParaRPr lang="it-IT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/>
              <a:t>1 </a:t>
            </a:r>
            <a:r>
              <a:rPr lang="it-IT" sz="2000" dirty="0" err="1"/>
              <a:t>professional</a:t>
            </a:r>
            <a:endParaRPr lang="it-IT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/>
              <a:t>+ 2 </a:t>
            </a:r>
            <a:r>
              <a:rPr lang="it-IT" sz="2000" dirty="0" err="1"/>
              <a:t>lay</a:t>
            </a:r>
            <a:r>
              <a:rPr lang="it-IT" sz="2000" dirty="0"/>
              <a:t> </a:t>
            </a:r>
            <a:r>
              <a:rPr lang="it-IT" sz="2000" dirty="0" err="1"/>
              <a:t>demanded</a:t>
            </a:r>
            <a:r>
              <a:rPr lang="it-IT" sz="2000" dirty="0"/>
              <a:t> by </a:t>
            </a:r>
            <a:r>
              <a:rPr lang="it-IT" sz="2000" dirty="0" err="1"/>
              <a:t>each</a:t>
            </a:r>
            <a:r>
              <a:rPr lang="it-IT" sz="2000" dirty="0"/>
              <a:t> party (optional)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/>
              <a:t>+ 2 </a:t>
            </a:r>
            <a:r>
              <a:rPr lang="it-IT" sz="2000" dirty="0" err="1"/>
              <a:t>lay</a:t>
            </a:r>
            <a:r>
              <a:rPr lang="it-IT" sz="2000" dirty="0"/>
              <a:t> </a:t>
            </a:r>
            <a:r>
              <a:rPr lang="it-IT" sz="2000" dirty="0" err="1"/>
              <a:t>demanded</a:t>
            </a:r>
            <a:r>
              <a:rPr lang="it-IT" sz="2000" dirty="0"/>
              <a:t> by the law in </a:t>
            </a:r>
            <a:r>
              <a:rPr lang="it-IT" sz="2000" dirty="0" err="1"/>
              <a:t>certain</a:t>
            </a:r>
            <a:r>
              <a:rPr lang="it-IT" sz="2000" dirty="0"/>
              <a:t> </a:t>
            </a:r>
            <a:r>
              <a:rPr lang="it-IT" sz="2000" dirty="0" err="1"/>
              <a:t>cases</a:t>
            </a:r>
            <a:endParaRPr lang="it-IT" sz="2000" dirty="0"/>
          </a:p>
          <a:p>
            <a:pPr lvl="1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4815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F47E6C-91D7-4DC2-9510-B58795935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Courts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appeal (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lagmannsrett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E5DB83-6A65-4793-8F27-16291B23D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504" y="2565386"/>
            <a:ext cx="8319896" cy="4023360"/>
          </a:xfrm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600" dirty="0"/>
              <a:t> Right to appeal</a:t>
            </a:r>
          </a:p>
          <a:p>
            <a:pPr lvl="1">
              <a:buFont typeface="Tw Cen MT" panose="020B0602020104020603" pitchFamily="34" charset="0"/>
              <a:buChar char="-"/>
            </a:pPr>
            <a:r>
              <a:rPr lang="it-IT" sz="1900" dirty="0" err="1"/>
              <a:t>Civil</a:t>
            </a:r>
            <a:r>
              <a:rPr lang="it-IT" sz="1900" dirty="0"/>
              <a:t> </a:t>
            </a:r>
            <a:r>
              <a:rPr lang="it-IT" sz="1900" dirty="0" err="1"/>
              <a:t>cases</a:t>
            </a:r>
            <a:endParaRPr lang="it-IT" sz="1900" dirty="0"/>
          </a:p>
          <a:p>
            <a:pPr lvl="1">
              <a:buFont typeface="Tw Cen MT" panose="020B0602020104020603" pitchFamily="34" charset="0"/>
              <a:buChar char="-"/>
            </a:pPr>
            <a:r>
              <a:rPr lang="it-IT" sz="1900" dirty="0" err="1"/>
              <a:t>Criminal</a:t>
            </a:r>
            <a:r>
              <a:rPr lang="it-IT" sz="1900" dirty="0"/>
              <a:t> </a:t>
            </a:r>
            <a:r>
              <a:rPr lang="it-IT" sz="1900" dirty="0" err="1"/>
              <a:t>cases</a:t>
            </a:r>
            <a:endParaRPr lang="it-IT" sz="1900" dirty="0"/>
          </a:p>
          <a:p>
            <a:pPr lvl="0"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600" dirty="0"/>
              <a:t> </a:t>
            </a:r>
            <a:r>
              <a:rPr lang="it-IT" sz="2600" dirty="0">
                <a:solidFill>
                  <a:srgbClr val="2E2B21"/>
                </a:solidFill>
              </a:rPr>
              <a:t>Screening committee</a:t>
            </a:r>
          </a:p>
          <a:p>
            <a:pPr lvl="1"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2E2B21"/>
                </a:solidFill>
              </a:rPr>
              <a:t>Cases with more </a:t>
            </a:r>
            <a:r>
              <a:rPr lang="it-IT" sz="2200" dirty="0" err="1">
                <a:solidFill>
                  <a:srgbClr val="2E2B21"/>
                </a:solidFill>
              </a:rPr>
              <a:t>than</a:t>
            </a:r>
            <a:r>
              <a:rPr lang="it-IT" sz="2200" dirty="0">
                <a:solidFill>
                  <a:srgbClr val="2E2B21"/>
                </a:solidFill>
              </a:rPr>
              <a:t> 6 </a:t>
            </a:r>
            <a:r>
              <a:rPr lang="it-IT" sz="2200" dirty="0" err="1">
                <a:solidFill>
                  <a:srgbClr val="2E2B21"/>
                </a:solidFill>
              </a:rPr>
              <a:t>years</a:t>
            </a:r>
            <a:r>
              <a:rPr lang="it-IT" sz="2200" dirty="0">
                <a:solidFill>
                  <a:srgbClr val="2E2B21"/>
                </a:solidFill>
              </a:rPr>
              <a:t> </a:t>
            </a:r>
            <a:r>
              <a:rPr lang="it-IT" sz="2200" dirty="0" err="1">
                <a:solidFill>
                  <a:srgbClr val="2E2B21"/>
                </a:solidFill>
              </a:rPr>
              <a:t>imprisonment</a:t>
            </a:r>
            <a:r>
              <a:rPr lang="it-IT" sz="2200" dirty="0">
                <a:solidFill>
                  <a:srgbClr val="2E2B21"/>
                </a:solidFill>
              </a:rPr>
              <a:t> must </a:t>
            </a:r>
            <a:r>
              <a:rPr lang="it-IT" sz="2200" dirty="0" err="1">
                <a:solidFill>
                  <a:srgbClr val="2E2B21"/>
                </a:solidFill>
              </a:rPr>
              <a:t>proceed</a:t>
            </a:r>
            <a:endParaRPr lang="it-IT" sz="2200" dirty="0">
              <a:solidFill>
                <a:srgbClr val="2E2B21"/>
              </a:solidFill>
            </a:endParaRPr>
          </a:p>
          <a:p>
            <a:pPr lvl="1"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200" dirty="0" err="1">
                <a:solidFill>
                  <a:srgbClr val="2E2B21"/>
                </a:solidFill>
              </a:rPr>
              <a:t>If</a:t>
            </a:r>
            <a:r>
              <a:rPr lang="it-IT" sz="2200" dirty="0">
                <a:solidFill>
                  <a:srgbClr val="2E2B21"/>
                </a:solidFill>
              </a:rPr>
              <a:t> a case </a:t>
            </a:r>
            <a:r>
              <a:rPr lang="it-IT" sz="2200" dirty="0" err="1">
                <a:solidFill>
                  <a:srgbClr val="2E2B21"/>
                </a:solidFill>
              </a:rPr>
              <a:t>will</a:t>
            </a:r>
            <a:r>
              <a:rPr lang="it-IT" sz="2200" dirty="0">
                <a:solidFill>
                  <a:srgbClr val="2E2B21"/>
                </a:solidFill>
              </a:rPr>
              <a:t> </a:t>
            </a:r>
            <a:r>
              <a:rPr lang="it-IT" sz="2200" dirty="0" err="1">
                <a:solidFill>
                  <a:srgbClr val="2E2B21"/>
                </a:solidFill>
              </a:rPr>
              <a:t>clearly</a:t>
            </a:r>
            <a:r>
              <a:rPr lang="it-IT" sz="2200" dirty="0">
                <a:solidFill>
                  <a:srgbClr val="2E2B21"/>
                </a:solidFill>
              </a:rPr>
              <a:t> be </a:t>
            </a:r>
            <a:r>
              <a:rPr lang="it-IT" sz="2200" dirty="0" err="1">
                <a:solidFill>
                  <a:srgbClr val="2E2B21"/>
                </a:solidFill>
              </a:rPr>
              <a:t>not</a:t>
            </a:r>
            <a:r>
              <a:rPr lang="it-IT" sz="2200" dirty="0">
                <a:solidFill>
                  <a:srgbClr val="2E2B21"/>
                </a:solidFill>
              </a:rPr>
              <a:t> </a:t>
            </a:r>
            <a:r>
              <a:rPr lang="it-IT" sz="2200" dirty="0" err="1">
                <a:solidFill>
                  <a:srgbClr val="2E2B21"/>
                </a:solidFill>
              </a:rPr>
              <a:t>successful</a:t>
            </a:r>
            <a:r>
              <a:rPr lang="it-IT" sz="2200" dirty="0">
                <a:solidFill>
                  <a:srgbClr val="2E2B21"/>
                </a:solidFill>
              </a:rPr>
              <a:t> </a:t>
            </a:r>
            <a:r>
              <a:rPr lang="it-IT" sz="2200" dirty="0" err="1">
                <a:solidFill>
                  <a:srgbClr val="2E2B21"/>
                </a:solidFill>
              </a:rPr>
              <a:t>it</a:t>
            </a:r>
            <a:r>
              <a:rPr lang="it-IT" sz="2200" dirty="0">
                <a:solidFill>
                  <a:srgbClr val="2E2B21"/>
                </a:solidFill>
              </a:rPr>
              <a:t> can be </a:t>
            </a:r>
            <a:r>
              <a:rPr lang="it-IT" sz="2200" dirty="0" err="1">
                <a:solidFill>
                  <a:srgbClr val="2E2B21"/>
                </a:solidFill>
              </a:rPr>
              <a:t>decided</a:t>
            </a:r>
            <a:r>
              <a:rPr lang="it-IT" sz="2200" dirty="0">
                <a:solidFill>
                  <a:srgbClr val="2E2B21"/>
                </a:solidFill>
              </a:rPr>
              <a:t> by the s.c.</a:t>
            </a:r>
          </a:p>
          <a:p>
            <a:pPr marL="128016" lvl="1" indent="0">
              <a:buClr>
                <a:srgbClr val="9CBEBD"/>
              </a:buClr>
              <a:buNone/>
            </a:pPr>
            <a:endParaRPr lang="it-IT" sz="1700" dirty="0">
              <a:solidFill>
                <a:srgbClr val="2E2B21"/>
              </a:solidFill>
            </a:endParaRPr>
          </a:p>
          <a:p>
            <a:pPr marL="128016" lvl="1" indent="0">
              <a:buClr>
                <a:srgbClr val="9CBEBD"/>
              </a:buClr>
              <a:buNone/>
            </a:pPr>
            <a:endParaRPr lang="it-IT" sz="1700" dirty="0">
              <a:solidFill>
                <a:srgbClr val="2E2B21"/>
              </a:solidFill>
            </a:endParaRPr>
          </a:p>
          <a:p>
            <a:pPr marL="128016" lvl="1" indent="0">
              <a:buClr>
                <a:srgbClr val="9CBEBD"/>
              </a:buClr>
              <a:buNone/>
            </a:pPr>
            <a:endParaRPr lang="it-IT" sz="1700" dirty="0">
              <a:solidFill>
                <a:srgbClr val="2E2B21"/>
              </a:solidFill>
            </a:endParaRPr>
          </a:p>
          <a:p>
            <a:pPr marL="128016" lvl="1" indent="0">
              <a:buClr>
                <a:srgbClr val="9CBEBD"/>
              </a:buClr>
              <a:buNone/>
            </a:pPr>
            <a:endParaRPr lang="it-IT" sz="1700" dirty="0">
              <a:solidFill>
                <a:srgbClr val="2E2B21"/>
              </a:solidFill>
            </a:endParaRPr>
          </a:p>
          <a:p>
            <a:pPr marL="128016" lvl="1" indent="0">
              <a:buClr>
                <a:srgbClr val="9CBEBD"/>
              </a:buClr>
              <a:buNone/>
            </a:pPr>
            <a:endParaRPr lang="it-IT" sz="2600" dirty="0">
              <a:solidFill>
                <a:srgbClr val="2E2B21"/>
              </a:solidFill>
            </a:endParaRPr>
          </a:p>
          <a:p>
            <a:pPr lvl="0"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solidFill>
                  <a:srgbClr val="2E2B21"/>
                </a:solidFill>
              </a:rPr>
              <a:t> CIVIL CASES</a:t>
            </a:r>
          </a:p>
          <a:p>
            <a:pPr lvl="1"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2E2B21"/>
                </a:solidFill>
              </a:rPr>
              <a:t>3 </a:t>
            </a:r>
            <a:r>
              <a:rPr lang="it-IT" sz="2200" dirty="0" err="1">
                <a:solidFill>
                  <a:srgbClr val="2E2B21"/>
                </a:solidFill>
              </a:rPr>
              <a:t>professional</a:t>
            </a:r>
            <a:r>
              <a:rPr lang="it-IT" sz="2200" dirty="0">
                <a:solidFill>
                  <a:srgbClr val="2E2B21"/>
                </a:solidFill>
              </a:rPr>
              <a:t> </a:t>
            </a:r>
            <a:r>
              <a:rPr lang="it-IT" sz="2200" dirty="0" err="1">
                <a:solidFill>
                  <a:srgbClr val="2E2B21"/>
                </a:solidFill>
              </a:rPr>
              <a:t>judges</a:t>
            </a:r>
            <a:r>
              <a:rPr lang="it-IT" sz="2200" dirty="0">
                <a:solidFill>
                  <a:srgbClr val="2E2B21"/>
                </a:solidFill>
              </a:rPr>
              <a:t> (+2/4 </a:t>
            </a:r>
            <a:r>
              <a:rPr lang="it-IT" sz="2200" dirty="0" err="1">
                <a:solidFill>
                  <a:srgbClr val="2E2B21"/>
                </a:solidFill>
              </a:rPr>
              <a:t>lay</a:t>
            </a:r>
            <a:r>
              <a:rPr lang="it-IT" sz="2200" dirty="0">
                <a:solidFill>
                  <a:srgbClr val="2E2B21"/>
                </a:solidFill>
              </a:rPr>
              <a:t> </a:t>
            </a:r>
            <a:r>
              <a:rPr lang="it-IT" sz="2200" dirty="0" err="1">
                <a:solidFill>
                  <a:srgbClr val="2E2B21"/>
                </a:solidFill>
              </a:rPr>
              <a:t>judges</a:t>
            </a:r>
            <a:r>
              <a:rPr lang="it-IT" sz="2200" dirty="0">
                <a:solidFill>
                  <a:srgbClr val="2E2B21"/>
                </a:solidFill>
              </a:rPr>
              <a:t>)</a:t>
            </a:r>
          </a:p>
          <a:p>
            <a:pPr lvl="1">
              <a:buClr>
                <a:srgbClr val="9CBEBD"/>
              </a:buClr>
              <a:buFont typeface="Arial" panose="020B0604020202020204" pitchFamily="34" charset="0"/>
              <a:buChar char="•"/>
            </a:pPr>
            <a:endParaRPr lang="it-IT" sz="2600" dirty="0">
              <a:solidFill>
                <a:srgbClr val="2E2B21"/>
              </a:solidFill>
            </a:endParaRPr>
          </a:p>
          <a:p>
            <a:pPr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solidFill>
                  <a:srgbClr val="2E2B21"/>
                </a:solidFill>
              </a:rPr>
              <a:t> CRIMINAL CASES</a:t>
            </a:r>
          </a:p>
          <a:p>
            <a:pPr lvl="1"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2E2B21"/>
                </a:solidFill>
              </a:rPr>
              <a:t>&lt; 6 </a:t>
            </a:r>
            <a:r>
              <a:rPr lang="it-IT" sz="2200" dirty="0" err="1">
                <a:solidFill>
                  <a:srgbClr val="2E2B21"/>
                </a:solidFill>
              </a:rPr>
              <a:t>years</a:t>
            </a:r>
            <a:r>
              <a:rPr lang="it-IT" sz="2200" dirty="0">
                <a:solidFill>
                  <a:srgbClr val="2E2B21"/>
                </a:solidFill>
              </a:rPr>
              <a:t> </a:t>
            </a:r>
            <a:r>
              <a:rPr lang="it-IT" sz="2200" dirty="0">
                <a:solidFill>
                  <a:srgbClr val="2E2B21"/>
                </a:solidFill>
                <a:sym typeface="Wingdings" panose="05000000000000000000" pitchFamily="2" charset="2"/>
              </a:rPr>
              <a:t> 7 </a:t>
            </a:r>
            <a:r>
              <a:rPr lang="it-IT" sz="2200" dirty="0" err="1">
                <a:solidFill>
                  <a:srgbClr val="2E2B21"/>
                </a:solidFill>
                <a:sym typeface="Wingdings" panose="05000000000000000000" pitchFamily="2" charset="2"/>
              </a:rPr>
              <a:t>judges</a:t>
            </a:r>
            <a:r>
              <a:rPr lang="it-IT" sz="2200" dirty="0">
                <a:solidFill>
                  <a:srgbClr val="2E2B21"/>
                </a:solidFill>
                <a:sym typeface="Wingdings" panose="05000000000000000000" pitchFamily="2" charset="2"/>
              </a:rPr>
              <a:t> (3 p., 4 l.)</a:t>
            </a:r>
          </a:p>
          <a:p>
            <a:pPr marL="310896" lvl="2" indent="0">
              <a:buClr>
                <a:srgbClr val="9CBEBD"/>
              </a:buClr>
              <a:buNone/>
            </a:pPr>
            <a:r>
              <a:rPr lang="it-IT" sz="1700" dirty="0">
                <a:solidFill>
                  <a:srgbClr val="2E2B21"/>
                </a:solidFill>
                <a:sym typeface="Wingdings" panose="05000000000000000000" pitchFamily="2" charset="2"/>
              </a:rPr>
              <a:t>5/7 for conviction</a:t>
            </a:r>
          </a:p>
          <a:p>
            <a:pPr lvl="1"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2E2B21"/>
                </a:solidFill>
                <a:sym typeface="Wingdings" panose="05000000000000000000" pitchFamily="2" charset="2"/>
              </a:rPr>
              <a:t>&gt; 6 </a:t>
            </a:r>
            <a:r>
              <a:rPr lang="it-IT" sz="2200" dirty="0" err="1">
                <a:solidFill>
                  <a:srgbClr val="2E2B21"/>
                </a:solidFill>
                <a:sym typeface="Wingdings" panose="05000000000000000000" pitchFamily="2" charset="2"/>
              </a:rPr>
              <a:t>years</a:t>
            </a:r>
            <a:r>
              <a:rPr lang="it-IT" sz="2200" dirty="0">
                <a:solidFill>
                  <a:srgbClr val="2E2B21"/>
                </a:solidFill>
                <a:sym typeface="Wingdings" panose="05000000000000000000" pitchFamily="2" charset="2"/>
              </a:rPr>
              <a:t>  3 </a:t>
            </a:r>
            <a:r>
              <a:rPr lang="it-IT" sz="2200" dirty="0" err="1">
                <a:solidFill>
                  <a:srgbClr val="2E2B21"/>
                </a:solidFill>
                <a:sym typeface="Wingdings" panose="05000000000000000000" pitchFamily="2" charset="2"/>
              </a:rPr>
              <a:t>p.j</a:t>
            </a:r>
            <a:r>
              <a:rPr lang="it-IT" sz="2200" dirty="0">
                <a:solidFill>
                  <a:srgbClr val="2E2B21"/>
                </a:solidFill>
                <a:sym typeface="Wingdings" panose="05000000000000000000" pitchFamily="2" charset="2"/>
              </a:rPr>
              <a:t>. + 10 </a:t>
            </a:r>
            <a:r>
              <a:rPr lang="it-IT" sz="2200" dirty="0" err="1">
                <a:solidFill>
                  <a:srgbClr val="2E2B21"/>
                </a:solidFill>
                <a:sym typeface="Wingdings" panose="05000000000000000000" pitchFamily="2" charset="2"/>
              </a:rPr>
              <a:t>jurors</a:t>
            </a:r>
            <a:endParaRPr lang="it-IT" sz="2200" dirty="0">
              <a:solidFill>
                <a:srgbClr val="2E2B21"/>
              </a:solidFill>
              <a:sym typeface="Wingdings" panose="05000000000000000000" pitchFamily="2" charset="2"/>
            </a:endParaRPr>
          </a:p>
          <a:p>
            <a:pPr marL="310896" lvl="2" indent="0">
              <a:buClr>
                <a:srgbClr val="9CBEBD"/>
              </a:buClr>
              <a:buNone/>
            </a:pPr>
            <a:r>
              <a:rPr lang="it-IT" sz="1700" dirty="0">
                <a:solidFill>
                  <a:srgbClr val="2E2B21"/>
                </a:solidFill>
                <a:sym typeface="Wingdings" panose="05000000000000000000" pitchFamily="2" charset="2"/>
              </a:rPr>
              <a:t>7/10 for conviction</a:t>
            </a:r>
          </a:p>
          <a:p>
            <a:pPr marL="310896" lvl="2" indent="0">
              <a:buClr>
                <a:srgbClr val="9CBEBD"/>
              </a:buClr>
              <a:buNone/>
            </a:pPr>
            <a:r>
              <a:rPr lang="it-IT" sz="1700" dirty="0" err="1">
                <a:solidFill>
                  <a:srgbClr val="2E2B21"/>
                </a:solidFill>
                <a:sym typeface="Wingdings" panose="05000000000000000000" pitchFamily="2" charset="2"/>
              </a:rPr>
              <a:t>Verdict</a:t>
            </a:r>
            <a:r>
              <a:rPr lang="it-IT" sz="1700" dirty="0">
                <a:solidFill>
                  <a:srgbClr val="2E2B21"/>
                </a:solidFill>
                <a:sym typeface="Wingdings" panose="05000000000000000000" pitchFamily="2" charset="2"/>
              </a:rPr>
              <a:t> can be set </a:t>
            </a:r>
            <a:r>
              <a:rPr lang="it-IT" sz="1700" dirty="0" err="1">
                <a:solidFill>
                  <a:srgbClr val="2E2B21"/>
                </a:solidFill>
                <a:sym typeface="Wingdings" panose="05000000000000000000" pitchFamily="2" charset="2"/>
              </a:rPr>
              <a:t>aside</a:t>
            </a:r>
            <a:r>
              <a:rPr lang="it-IT" sz="1700" dirty="0">
                <a:solidFill>
                  <a:srgbClr val="2E2B21"/>
                </a:solidFill>
                <a:sym typeface="Wingdings" panose="05000000000000000000" pitchFamily="2" charset="2"/>
              </a:rPr>
              <a:t> by </a:t>
            </a:r>
            <a:r>
              <a:rPr lang="it-IT" sz="1700" dirty="0" err="1">
                <a:solidFill>
                  <a:srgbClr val="2E2B21"/>
                </a:solidFill>
                <a:sym typeface="Wingdings" panose="05000000000000000000" pitchFamily="2" charset="2"/>
              </a:rPr>
              <a:t>p.j</a:t>
            </a:r>
            <a:r>
              <a:rPr lang="it-IT" sz="1700" dirty="0">
                <a:solidFill>
                  <a:srgbClr val="2E2B21"/>
                </a:solidFill>
                <a:sym typeface="Wingdings" panose="05000000000000000000" pitchFamily="2" charset="2"/>
              </a:rPr>
              <a:t>. for a </a:t>
            </a:r>
            <a:r>
              <a:rPr lang="it-IT" sz="1700" dirty="0" err="1">
                <a:solidFill>
                  <a:srgbClr val="2E2B21"/>
                </a:solidFill>
                <a:sym typeface="Wingdings" panose="05000000000000000000" pitchFamily="2" charset="2"/>
              </a:rPr>
              <a:t>retrial</a:t>
            </a:r>
            <a:endParaRPr lang="it-IT" sz="1700" dirty="0">
              <a:solidFill>
                <a:srgbClr val="2E2B21"/>
              </a:solidFill>
              <a:sym typeface="Wingdings" panose="05000000000000000000" pitchFamily="2" charset="2"/>
            </a:endParaRPr>
          </a:p>
          <a:p>
            <a:pPr marL="128016" lvl="1" indent="0">
              <a:buClr>
                <a:srgbClr val="9CBEBD"/>
              </a:buClr>
              <a:buNone/>
            </a:pPr>
            <a:endParaRPr lang="it-IT" sz="1600" dirty="0">
              <a:solidFill>
                <a:srgbClr val="2E2B21"/>
              </a:solidFill>
              <a:sym typeface="Wingdings" panose="05000000000000000000" pitchFamily="2" charset="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03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8B5CAD-5106-44CB-AAE0-04A185699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Supreme court (</a:t>
            </a:r>
            <a:r>
              <a:rPr lang="en-GB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Høyesterett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318E03-D506-4F50-B244-5D4D02875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lvl="0"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2E2B21"/>
                </a:solidFill>
              </a:rPr>
              <a:t> </a:t>
            </a:r>
            <a:r>
              <a:rPr lang="it-IT" sz="2400" dirty="0" err="1">
                <a:solidFill>
                  <a:srgbClr val="2E2B21"/>
                </a:solidFill>
              </a:rPr>
              <a:t>Estabilished</a:t>
            </a:r>
            <a:r>
              <a:rPr lang="it-IT" sz="2400" dirty="0">
                <a:solidFill>
                  <a:srgbClr val="2E2B21"/>
                </a:solidFill>
              </a:rPr>
              <a:t> in 1815</a:t>
            </a:r>
          </a:p>
          <a:p>
            <a:pPr lvl="0"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2E2B21"/>
                </a:solidFill>
              </a:rPr>
              <a:t> 20 members </a:t>
            </a:r>
            <a:r>
              <a:rPr lang="it-IT" sz="2400" dirty="0" err="1">
                <a:solidFill>
                  <a:srgbClr val="2E2B21"/>
                </a:solidFill>
              </a:rPr>
              <a:t>appointed</a:t>
            </a:r>
            <a:r>
              <a:rPr lang="it-IT" sz="2400" dirty="0">
                <a:solidFill>
                  <a:srgbClr val="2E2B21"/>
                </a:solidFill>
              </a:rPr>
              <a:t> by the King</a:t>
            </a:r>
          </a:p>
          <a:p>
            <a:pPr lvl="0">
              <a:buClr>
                <a:srgbClr val="9CBEBD"/>
              </a:buCl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2E2B21"/>
                </a:solidFill>
              </a:rPr>
              <a:t> Right to appeal </a:t>
            </a:r>
            <a:r>
              <a:rPr lang="it-IT" sz="2400" dirty="0" err="1">
                <a:solidFill>
                  <a:srgbClr val="2E2B21"/>
                </a:solidFill>
              </a:rPr>
              <a:t>heavily</a:t>
            </a:r>
            <a:r>
              <a:rPr lang="it-IT" sz="2400" dirty="0">
                <a:solidFill>
                  <a:srgbClr val="2E2B21"/>
                </a:solidFill>
              </a:rPr>
              <a:t> restricted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err="1"/>
              <a:t>Functions</a:t>
            </a:r>
            <a:r>
              <a:rPr lang="it-IT" sz="2400" dirty="0"/>
              <a:t>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it-IT" sz="2000" dirty="0" err="1"/>
              <a:t>Uniformity</a:t>
            </a:r>
            <a:r>
              <a:rPr lang="it-IT" sz="2000" dirty="0"/>
              <a:t> of </a:t>
            </a:r>
            <a:r>
              <a:rPr lang="it-IT" sz="2000" dirty="0" err="1"/>
              <a:t>legal</a:t>
            </a:r>
            <a:r>
              <a:rPr lang="it-IT" sz="2000" dirty="0"/>
              <a:t> </a:t>
            </a:r>
            <a:r>
              <a:rPr lang="it-IT" sz="2000" dirty="0" err="1"/>
              <a:t>process</a:t>
            </a:r>
            <a:endParaRPr lang="it-IT" sz="20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it-IT" sz="2000" dirty="0"/>
              <a:t>Resolution of </a:t>
            </a:r>
            <a:r>
              <a:rPr lang="it-IT" sz="2000" dirty="0" err="1"/>
              <a:t>matters</a:t>
            </a:r>
            <a:r>
              <a:rPr lang="it-IT" sz="2000" dirty="0"/>
              <a:t> on </a:t>
            </a:r>
            <a:r>
              <a:rPr lang="it-IT" sz="2000" dirty="0" err="1"/>
              <a:t>which</a:t>
            </a:r>
            <a:r>
              <a:rPr lang="it-IT" sz="2000" dirty="0"/>
              <a:t> the law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unclear</a:t>
            </a:r>
            <a:endParaRPr lang="it-IT" sz="20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it-IT" sz="2000" dirty="0" err="1"/>
              <a:t>Evolution</a:t>
            </a:r>
            <a:r>
              <a:rPr lang="it-IT" sz="2000" dirty="0"/>
              <a:t> of the law</a:t>
            </a:r>
          </a:p>
          <a:p>
            <a:pPr marL="0" lvl="0" indent="0">
              <a:buClr>
                <a:srgbClr val="9CBEBD"/>
              </a:buClr>
              <a:buNone/>
            </a:pP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7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04D0FA-6C8F-46CD-A58C-0FA183C0F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SUPREME COURT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10FA88-6697-4AEA-B378-A06337D0A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1"/>
            <a:ext cx="9720071" cy="45302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4 institutional </a:t>
            </a:r>
            <a:r>
              <a:rPr lang="it-IT" sz="2400" dirty="0" err="1"/>
              <a:t>forms</a:t>
            </a:r>
            <a:endParaRPr lang="it-IT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it-IT" u="sng" dirty="0"/>
              <a:t>Committee of 3 </a:t>
            </a:r>
            <a:r>
              <a:rPr lang="it-IT" u="sng" dirty="0" err="1"/>
              <a:t>justices</a:t>
            </a:r>
            <a:r>
              <a:rPr lang="it-IT" dirty="0"/>
              <a:t> – </a:t>
            </a:r>
            <a:r>
              <a:rPr lang="it-IT" dirty="0" err="1"/>
              <a:t>interlocutory</a:t>
            </a:r>
            <a:r>
              <a:rPr lang="it-IT" dirty="0"/>
              <a:t> </a:t>
            </a:r>
            <a:r>
              <a:rPr lang="it-IT" dirty="0" err="1"/>
              <a:t>orders</a:t>
            </a:r>
            <a:r>
              <a:rPr lang="it-IT" dirty="0"/>
              <a:t> and </a:t>
            </a:r>
            <a:r>
              <a:rPr lang="it-IT" dirty="0" err="1"/>
              <a:t>appeals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judgments</a:t>
            </a:r>
            <a:r>
              <a:rPr lang="it-IT" dirty="0"/>
              <a:t> (</a:t>
            </a:r>
            <a:r>
              <a:rPr lang="it-IT" dirty="0" err="1"/>
              <a:t>leave</a:t>
            </a:r>
            <a:r>
              <a:rPr lang="it-IT" dirty="0"/>
              <a:t> to </a:t>
            </a:r>
            <a:r>
              <a:rPr lang="it-IT" dirty="0" err="1"/>
              <a:t>proceed</a:t>
            </a:r>
            <a:r>
              <a:rPr lang="it-IT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u="sng" dirty="0"/>
              <a:t>Panel of 5 </a:t>
            </a:r>
            <a:r>
              <a:rPr lang="it-IT" u="sng" dirty="0" err="1"/>
              <a:t>justices</a:t>
            </a:r>
            <a:r>
              <a:rPr lang="it-IT" dirty="0"/>
              <a:t> – daily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u="sng" dirty="0" err="1"/>
              <a:t>Grand</a:t>
            </a:r>
            <a:r>
              <a:rPr lang="it-IT" u="sng" dirty="0"/>
              <a:t> Chamber, 11 </a:t>
            </a:r>
            <a:r>
              <a:rPr lang="it-IT" u="sng" dirty="0" err="1"/>
              <a:t>justices</a:t>
            </a:r>
            <a:r>
              <a:rPr lang="it-IT" dirty="0"/>
              <a:t> – </a:t>
            </a:r>
            <a:r>
              <a:rPr lang="it-IT" dirty="0" err="1"/>
              <a:t>compatibility</a:t>
            </a:r>
            <a:r>
              <a:rPr lang="it-IT" dirty="0"/>
              <a:t> </a:t>
            </a:r>
            <a:r>
              <a:rPr lang="it-IT" dirty="0" err="1"/>
              <a:t>statutory</a:t>
            </a:r>
            <a:r>
              <a:rPr lang="it-IT" dirty="0"/>
              <a:t> law/</a:t>
            </a:r>
            <a:r>
              <a:rPr lang="it-IT" dirty="0" err="1"/>
              <a:t>Constitution</a:t>
            </a:r>
            <a:r>
              <a:rPr lang="it-IT" dirty="0"/>
              <a:t> and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conventions</a:t>
            </a:r>
            <a:endParaRPr lang="it-IT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it-IT" u="sng" dirty="0" err="1"/>
              <a:t>Plenary</a:t>
            </a:r>
            <a:r>
              <a:rPr lang="it-IT" u="sng" dirty="0"/>
              <a:t> session, 20 </a:t>
            </a:r>
            <a:r>
              <a:rPr lang="it-IT" u="sng" dirty="0" err="1"/>
              <a:t>justices</a:t>
            </a:r>
            <a:r>
              <a:rPr lang="it-IT" dirty="0"/>
              <a:t> – </a:t>
            </a:r>
            <a:r>
              <a:rPr lang="it-IT" dirty="0" err="1"/>
              <a:t>compatibility</a:t>
            </a:r>
            <a:r>
              <a:rPr lang="it-IT" dirty="0"/>
              <a:t> </a:t>
            </a:r>
            <a:r>
              <a:rPr lang="it-IT" dirty="0" err="1"/>
              <a:t>statutory</a:t>
            </a:r>
            <a:r>
              <a:rPr lang="it-IT" dirty="0"/>
              <a:t> law/human rights </a:t>
            </a:r>
            <a:r>
              <a:rPr lang="it-IT" dirty="0" err="1"/>
              <a:t>conventions</a:t>
            </a:r>
            <a:endParaRPr lang="it-IT" sz="2200" dirty="0"/>
          </a:p>
          <a:p>
            <a:pPr marL="128016" lvl="1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SUPREME COURT’S APPEAL COMMITTEE (</a:t>
            </a:r>
            <a:r>
              <a:rPr lang="en-GB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Høyesteretts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ankeutvalg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it-IT" sz="24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/>
              <a:t>3 Supreme Court </a:t>
            </a:r>
            <a:r>
              <a:rPr lang="it-IT" sz="2000" dirty="0" err="1"/>
              <a:t>justices</a:t>
            </a:r>
            <a:r>
              <a:rPr lang="it-IT" sz="2000" dirty="0"/>
              <a:t> </a:t>
            </a:r>
            <a:r>
              <a:rPr lang="it-IT" sz="2000" dirty="0" err="1"/>
              <a:t>appointed</a:t>
            </a:r>
            <a:r>
              <a:rPr lang="it-IT" sz="2000" dirty="0"/>
              <a:t> by the </a:t>
            </a:r>
            <a:r>
              <a:rPr lang="it-IT" sz="2000" dirty="0" err="1"/>
              <a:t>Chief</a:t>
            </a:r>
            <a:r>
              <a:rPr lang="it-IT" sz="2000" dirty="0"/>
              <a:t> Justice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 err="1"/>
              <a:t>Proceedings</a:t>
            </a:r>
            <a:r>
              <a:rPr lang="it-IT" sz="2000" dirty="0"/>
              <a:t> in writing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 err="1"/>
              <a:t>Leave</a:t>
            </a:r>
            <a:r>
              <a:rPr lang="it-IT" sz="2000" dirty="0"/>
              <a:t> from the A.C.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required</a:t>
            </a:r>
            <a:r>
              <a:rPr lang="it-IT" sz="2000" dirty="0"/>
              <a:t> for </a:t>
            </a:r>
            <a:r>
              <a:rPr lang="it-IT" sz="2000" dirty="0" err="1"/>
              <a:t>penal</a:t>
            </a:r>
            <a:r>
              <a:rPr lang="it-IT" sz="2000" dirty="0"/>
              <a:t> </a:t>
            </a:r>
            <a:r>
              <a:rPr lang="it-IT" sz="2000" dirty="0" err="1"/>
              <a:t>cases</a:t>
            </a:r>
            <a:r>
              <a:rPr lang="it-IT" sz="2000" dirty="0"/>
              <a:t> from the Court of appeal and in </a:t>
            </a:r>
            <a:r>
              <a:rPr lang="it-IT" sz="2000" dirty="0" err="1"/>
              <a:t>civil</a:t>
            </a:r>
            <a:r>
              <a:rPr lang="it-IT" sz="2000" dirty="0"/>
              <a:t> </a:t>
            </a:r>
            <a:r>
              <a:rPr lang="it-IT" sz="2000" dirty="0" err="1"/>
              <a:t>cases</a:t>
            </a:r>
            <a:r>
              <a:rPr lang="it-IT" sz="2000" dirty="0"/>
              <a:t> </a:t>
            </a:r>
            <a:r>
              <a:rPr lang="it-IT" sz="2000" dirty="0" err="1"/>
              <a:t>where</a:t>
            </a:r>
            <a:r>
              <a:rPr lang="it-IT" sz="2000" dirty="0"/>
              <a:t> the appeal &lt; 100.000 NOK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 err="1"/>
              <a:t>Rejects</a:t>
            </a:r>
            <a:r>
              <a:rPr lang="it-IT" sz="2000" dirty="0"/>
              <a:t> </a:t>
            </a:r>
            <a:r>
              <a:rPr lang="it-IT" sz="2000" dirty="0" err="1"/>
              <a:t>appeals</a:t>
            </a:r>
            <a:r>
              <a:rPr lang="it-IT" sz="2000" dirty="0"/>
              <a:t> </a:t>
            </a:r>
            <a:r>
              <a:rPr lang="it-IT" sz="2000" dirty="0" err="1"/>
              <a:t>if</a:t>
            </a:r>
            <a:r>
              <a:rPr lang="it-IT" sz="2000" dirty="0"/>
              <a:t> the </a:t>
            </a:r>
            <a:r>
              <a:rPr lang="it-IT" sz="2000" dirty="0" err="1"/>
              <a:t>possibility</a:t>
            </a:r>
            <a:r>
              <a:rPr lang="it-IT" sz="2000" dirty="0"/>
              <a:t> of success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obviously</a:t>
            </a:r>
            <a:r>
              <a:rPr lang="it-IT" sz="2000" dirty="0"/>
              <a:t> non-</a:t>
            </a:r>
            <a:r>
              <a:rPr lang="it-IT" sz="2000" dirty="0" err="1"/>
              <a:t>existent</a:t>
            </a:r>
            <a:endParaRPr lang="it-IT" sz="2000" dirty="0"/>
          </a:p>
          <a:p>
            <a:pPr lvl="1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1918541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e">
  <a:themeElements>
    <a:clrScheme name="Integrale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536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Tw Cen MT</vt:lpstr>
      <vt:lpstr>Tw Cen MT Condensed</vt:lpstr>
      <vt:lpstr>Wingdings</vt:lpstr>
      <vt:lpstr>Wingdings 2</vt:lpstr>
      <vt:lpstr>Wingdings 3</vt:lpstr>
      <vt:lpstr>HDOfficeLightV0</vt:lpstr>
      <vt:lpstr>Integrale</vt:lpstr>
      <vt:lpstr>The norwegian COURT system</vt:lpstr>
      <vt:lpstr>presentation</vt:lpstr>
      <vt:lpstr>some main historical points</vt:lpstr>
      <vt:lpstr>The court system</vt:lpstr>
      <vt:lpstr>DISTRICT COURTS (tingrett)</vt:lpstr>
      <vt:lpstr>DISTRICT COURTS</vt:lpstr>
      <vt:lpstr>Courts of appeal (lagmannsrett)</vt:lpstr>
      <vt:lpstr>Supreme court (Høyesterett)</vt:lpstr>
      <vt:lpstr>SUPREME COURT</vt:lpstr>
      <vt:lpstr>Lay judges</vt:lpstr>
      <vt:lpstr>Thank you for 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norwegian COURT system</dc:title>
  <dc:creator>Elisabetta Favro</dc:creator>
  <cp:lastModifiedBy>Elisabetta Favro</cp:lastModifiedBy>
  <cp:revision>70</cp:revision>
  <dcterms:created xsi:type="dcterms:W3CDTF">2019-05-20T09:36:09Z</dcterms:created>
  <dcterms:modified xsi:type="dcterms:W3CDTF">2019-05-21T06:53:50Z</dcterms:modified>
</cp:coreProperties>
</file>