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46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5/20/19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B4FDBE-F79A-A144-ADB6-9E55D099D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901" y="2628811"/>
            <a:ext cx="10591850" cy="1938748"/>
          </a:xfrm>
        </p:spPr>
        <p:txBody>
          <a:bodyPr>
            <a:normAutofit/>
          </a:bodyPr>
          <a:lstStyle/>
          <a:p>
            <a:r>
              <a:rPr lang="it-IT" sz="4000" dirty="0"/>
              <a:t>   </a:t>
            </a:r>
            <a:r>
              <a:rPr lang="it-IT" sz="4000" dirty="0">
                <a:latin typeface="+mn-lt"/>
              </a:rPr>
              <a:t>The </a:t>
            </a:r>
            <a:r>
              <a:rPr lang="it-IT" sz="4000" dirty="0" err="1">
                <a:latin typeface="+mn-lt"/>
              </a:rPr>
              <a:t>Annual</a:t>
            </a:r>
            <a:r>
              <a:rPr lang="it-IT" sz="4000" dirty="0">
                <a:latin typeface="+mn-lt"/>
              </a:rPr>
              <a:t> Willem C. Vis International Commercial </a:t>
            </a:r>
            <a:r>
              <a:rPr lang="it-IT" sz="4000" dirty="0" err="1">
                <a:latin typeface="+mn-lt"/>
              </a:rPr>
              <a:t>Arbitration</a:t>
            </a:r>
            <a:r>
              <a:rPr lang="it-IT" sz="4000" dirty="0">
                <a:latin typeface="+mn-lt"/>
              </a:rPr>
              <a:t> </a:t>
            </a:r>
            <a:r>
              <a:rPr lang="it-IT" sz="4000" dirty="0" err="1">
                <a:latin typeface="+mn-lt"/>
              </a:rPr>
              <a:t>Moot</a:t>
            </a:r>
            <a:endParaRPr lang="it-IT" sz="4000" dirty="0">
              <a:latin typeface="+mn-lt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7F6E998-599C-004A-88AE-97B3C71DF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FF573FE-127B-F843-8B02-EDF9F5A4F786}"/>
              </a:ext>
            </a:extLst>
          </p:cNvPr>
          <p:cNvSpPr txBox="1"/>
          <p:nvPr/>
        </p:nvSpPr>
        <p:spPr>
          <a:xfrm>
            <a:off x="8370277" y="6183142"/>
            <a:ext cx="3727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	     Corso di Inglese giuridico </a:t>
            </a:r>
          </a:p>
          <a:p>
            <a:pPr algn="r"/>
            <a:r>
              <a:rPr lang="it-IT" dirty="0"/>
              <a:t>Giulia </a:t>
            </a:r>
            <a:r>
              <a:rPr lang="it-IT" dirty="0" err="1"/>
              <a:t>Picci</a:t>
            </a:r>
            <a:endParaRPr lang="it-IT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B44D2AB0-B687-1247-8C79-2C78F68EB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1094" y="1087436"/>
            <a:ext cx="1832708" cy="1904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85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2180D2-0F33-CF43-8ABA-3BC99B917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0770" y="1851992"/>
            <a:ext cx="5490224" cy="2415208"/>
          </a:xfrm>
        </p:spPr>
        <p:txBody>
          <a:bodyPr>
            <a:normAutofit/>
          </a:bodyPr>
          <a:lstStyle/>
          <a:p>
            <a:r>
              <a:rPr lang="it-IT" sz="4800" dirty="0" err="1">
                <a:latin typeface="+mn-lt"/>
              </a:rPr>
              <a:t>Thank</a:t>
            </a:r>
            <a:r>
              <a:rPr lang="it-IT" sz="4800" dirty="0">
                <a:latin typeface="+mn-lt"/>
              </a:rPr>
              <a:t> </a:t>
            </a:r>
            <a:r>
              <a:rPr lang="it-IT" sz="4800" dirty="0" err="1">
                <a:latin typeface="+mn-lt"/>
              </a:rPr>
              <a:t>you</a:t>
            </a:r>
            <a:r>
              <a:rPr lang="it-IT" sz="4800" dirty="0">
                <a:latin typeface="+mn-lt"/>
              </a:rPr>
              <a:t> for </a:t>
            </a:r>
            <a:r>
              <a:rPr lang="it-IT" sz="4800" dirty="0" err="1">
                <a:latin typeface="+mn-lt"/>
              </a:rPr>
              <a:t>your</a:t>
            </a:r>
            <a:r>
              <a:rPr lang="it-IT" sz="4800" dirty="0">
                <a:latin typeface="+mn-lt"/>
              </a:rPr>
              <a:t> </a:t>
            </a:r>
            <a:r>
              <a:rPr lang="it-IT" sz="4800" dirty="0" err="1">
                <a:latin typeface="+mn-lt"/>
              </a:rPr>
              <a:t>attention</a:t>
            </a:r>
            <a:endParaRPr lang="it-IT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860528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85BB88-11C1-3F45-9D84-274A897E5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+mn-lt"/>
              </a:rPr>
              <a:t>Index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25206D4-9094-0446-9DC8-84D80016011D}"/>
              </a:ext>
            </a:extLst>
          </p:cNvPr>
          <p:cNvSpPr txBox="1"/>
          <p:nvPr/>
        </p:nvSpPr>
        <p:spPr>
          <a:xfrm>
            <a:off x="5854390" y="1392991"/>
            <a:ext cx="6947211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 err="1"/>
              <a:t>What</a:t>
            </a:r>
            <a:r>
              <a:rPr lang="it-IT" sz="3200" dirty="0"/>
              <a:t> </a:t>
            </a:r>
            <a:r>
              <a:rPr lang="it-IT" sz="3200" dirty="0" err="1"/>
              <a:t>is</a:t>
            </a:r>
            <a:r>
              <a:rPr lang="it-IT" sz="3200" dirty="0"/>
              <a:t> </a:t>
            </a:r>
            <a:r>
              <a:rPr lang="it-IT" sz="3200" dirty="0" err="1"/>
              <a:t>arbitration</a:t>
            </a:r>
            <a:r>
              <a:rPr lang="it-IT" sz="3200" dirty="0"/>
              <a:t>? </a:t>
            </a:r>
            <a:r>
              <a:rPr lang="it-IT" dirty="0"/>
              <a:t>					          </a:t>
            </a:r>
          </a:p>
          <a:p>
            <a:pPr marL="400050" indent="-400050">
              <a:buFont typeface="+mj-lt"/>
              <a:buAutoNum type="romanUcPeriod"/>
            </a:pPr>
            <a:r>
              <a:rPr lang="it-IT" sz="2000" dirty="0" err="1"/>
              <a:t>Enforcement</a:t>
            </a:r>
            <a:endParaRPr lang="it-IT" sz="2000" dirty="0"/>
          </a:p>
          <a:p>
            <a:pPr marL="400050" indent="-400050">
              <a:buFont typeface="+mj-lt"/>
              <a:buAutoNum type="romanUcPeriod"/>
            </a:pPr>
            <a:r>
              <a:rPr lang="it-IT" sz="2000" dirty="0" err="1"/>
              <a:t>Advantages</a:t>
            </a:r>
            <a:r>
              <a:rPr lang="it-IT" sz="2000" dirty="0"/>
              <a:t> </a:t>
            </a:r>
          </a:p>
          <a:p>
            <a:pPr marL="400050" indent="-400050">
              <a:buFont typeface="+mj-lt"/>
              <a:buAutoNum type="romanUcPeriod"/>
            </a:pPr>
            <a:r>
              <a:rPr lang="it-IT" sz="2000" dirty="0" err="1"/>
              <a:t>Disadvantages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/>
              <a:t>The Willem C. Vis Commercial </a:t>
            </a:r>
            <a:r>
              <a:rPr lang="it-IT" sz="2800" dirty="0" err="1"/>
              <a:t>Arbitration</a:t>
            </a:r>
            <a:r>
              <a:rPr lang="it-IT" sz="2800" dirty="0"/>
              <a:t> </a:t>
            </a:r>
            <a:r>
              <a:rPr lang="it-IT" sz="2800" dirty="0" err="1"/>
              <a:t>Moot</a:t>
            </a:r>
            <a:endParaRPr lang="it-IT" sz="2800" dirty="0"/>
          </a:p>
          <a:p>
            <a:pPr marL="400050" indent="-400050">
              <a:buFont typeface="+mj-lt"/>
              <a:buAutoNum type="romanUcPeriod"/>
            </a:pPr>
            <a:r>
              <a:rPr lang="it-IT" sz="2000" dirty="0" err="1"/>
              <a:t>What</a:t>
            </a:r>
            <a:r>
              <a:rPr lang="it-IT" sz="2000" dirty="0"/>
              <a:t> </a:t>
            </a:r>
          </a:p>
          <a:p>
            <a:pPr marL="400050" indent="-400050">
              <a:buFont typeface="+mj-lt"/>
              <a:buAutoNum type="romanUcPeriod"/>
            </a:pPr>
            <a:r>
              <a:rPr lang="it-IT" sz="2000" dirty="0" err="1"/>
              <a:t>Who</a:t>
            </a:r>
            <a:endParaRPr lang="it-IT" sz="2000" dirty="0"/>
          </a:p>
          <a:p>
            <a:pPr marL="400050" indent="-400050">
              <a:buFont typeface="+mj-lt"/>
              <a:buAutoNum type="romanUcPeriod"/>
            </a:pPr>
            <a:r>
              <a:rPr lang="it-IT" sz="2000" dirty="0" err="1"/>
              <a:t>When</a:t>
            </a:r>
            <a:endParaRPr lang="it-IT" sz="2000" dirty="0"/>
          </a:p>
          <a:p>
            <a:pPr marL="400050" indent="-400050">
              <a:buFont typeface="+mj-lt"/>
              <a:buAutoNum type="romanUcPeriod"/>
            </a:pPr>
            <a:r>
              <a:rPr lang="it-IT" sz="2000" dirty="0" err="1"/>
              <a:t>Where</a:t>
            </a:r>
            <a:endParaRPr lang="it-IT" sz="2000" dirty="0"/>
          </a:p>
          <a:p>
            <a:pPr marL="400050" indent="-400050">
              <a:buFont typeface="+mj-lt"/>
              <a:buAutoNum type="romanUcPeriod"/>
            </a:pPr>
            <a:r>
              <a:rPr lang="it-IT" sz="2000" dirty="0" err="1"/>
              <a:t>Why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45522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19CFA4-AB8C-3641-A22E-A68643E45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355" y="2145323"/>
            <a:ext cx="3530968" cy="2790092"/>
          </a:xfrm>
        </p:spPr>
        <p:txBody>
          <a:bodyPr>
            <a:normAutofit fontScale="90000"/>
          </a:bodyPr>
          <a:lstStyle/>
          <a:p>
            <a:r>
              <a:rPr lang="it-IT" dirty="0" err="1">
                <a:latin typeface="+mn-lt"/>
              </a:rPr>
              <a:t>What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is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arbitration</a:t>
            </a:r>
            <a:r>
              <a:rPr lang="it-IT" dirty="0">
                <a:latin typeface="+mn-lt"/>
              </a:rPr>
              <a:t>?</a:t>
            </a:r>
            <a:br>
              <a:rPr lang="it-IT" dirty="0">
                <a:latin typeface="+mn-lt"/>
              </a:rPr>
            </a:br>
            <a:br>
              <a:rPr lang="it-IT" dirty="0">
                <a:latin typeface="+mn-lt"/>
              </a:rPr>
            </a:br>
            <a:br>
              <a:rPr lang="it-IT" dirty="0">
                <a:latin typeface="+mn-lt"/>
              </a:rPr>
            </a:br>
            <a:r>
              <a:rPr lang="it-IT" dirty="0" err="1">
                <a:latin typeface="+mn-lt"/>
              </a:rPr>
              <a:t>Enforcement</a:t>
            </a:r>
            <a:endParaRPr lang="it-IT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377295C-08C8-B542-B361-500257DC63C7}"/>
              </a:ext>
            </a:extLst>
          </p:cNvPr>
          <p:cNvSpPr txBox="1"/>
          <p:nvPr/>
        </p:nvSpPr>
        <p:spPr>
          <a:xfrm>
            <a:off x="5357444" y="661493"/>
            <a:ext cx="660009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/>
              <a:t>Arbitration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a </a:t>
            </a:r>
            <a:r>
              <a:rPr lang="it-IT" sz="2000" dirty="0" err="1"/>
              <a:t>method</a:t>
            </a:r>
            <a:r>
              <a:rPr lang="it-IT" sz="2000" dirty="0"/>
              <a:t> of dispute </a:t>
            </a:r>
            <a:r>
              <a:rPr lang="it-IT" sz="2000" dirty="0" err="1"/>
              <a:t>settlement</a:t>
            </a:r>
            <a:r>
              <a:rPr lang="it-IT" sz="2000" dirty="0"/>
              <a:t> </a:t>
            </a:r>
            <a:r>
              <a:rPr lang="it-IT" sz="2000" dirty="0" err="1"/>
              <a:t>using</a:t>
            </a:r>
            <a:r>
              <a:rPr lang="it-IT" sz="2000" dirty="0"/>
              <a:t> private </a:t>
            </a:r>
            <a:r>
              <a:rPr lang="it-IT" sz="2000" dirty="0" err="1"/>
              <a:t>entities</a:t>
            </a:r>
            <a:r>
              <a:rPr lang="it-IT" sz="2000" dirty="0"/>
              <a:t> </a:t>
            </a:r>
            <a:r>
              <a:rPr lang="it-IT" sz="2000" dirty="0" err="1"/>
              <a:t>known</a:t>
            </a:r>
            <a:r>
              <a:rPr lang="it-IT" sz="2000" dirty="0"/>
              <a:t> </a:t>
            </a:r>
            <a:r>
              <a:rPr lang="it-IT" sz="2000" dirty="0" err="1"/>
              <a:t>as</a:t>
            </a:r>
            <a:r>
              <a:rPr lang="it-IT" sz="2000" dirty="0"/>
              <a:t> «</a:t>
            </a:r>
            <a:r>
              <a:rPr lang="it-IT" sz="2000" dirty="0" err="1"/>
              <a:t>arbitral</a:t>
            </a:r>
            <a:r>
              <a:rPr lang="it-IT" sz="2000" dirty="0"/>
              <a:t> </a:t>
            </a:r>
            <a:r>
              <a:rPr lang="it-IT" sz="2000" dirty="0" err="1"/>
              <a:t>tribunals</a:t>
            </a:r>
            <a:r>
              <a:rPr lang="it-IT" sz="2000" dirty="0"/>
              <a:t>»					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/>
              <a:t>Arbitral</a:t>
            </a:r>
            <a:r>
              <a:rPr lang="it-IT" sz="2000" dirty="0"/>
              <a:t> </a:t>
            </a:r>
            <a:r>
              <a:rPr lang="it-IT" sz="2000" dirty="0" err="1"/>
              <a:t>tribunals</a:t>
            </a:r>
            <a:r>
              <a:rPr lang="it-IT" sz="2000" dirty="0"/>
              <a:t> </a:t>
            </a:r>
            <a:r>
              <a:rPr lang="it-IT" sz="2000" dirty="0" err="1"/>
              <a:t>usually</a:t>
            </a:r>
            <a:r>
              <a:rPr lang="it-IT" sz="2000" dirty="0"/>
              <a:t> </a:t>
            </a:r>
            <a:r>
              <a:rPr lang="it-IT" sz="2000" dirty="0" err="1"/>
              <a:t>consist</a:t>
            </a:r>
            <a:r>
              <a:rPr lang="it-IT" sz="2000" dirty="0"/>
              <a:t> of </a:t>
            </a:r>
            <a:r>
              <a:rPr lang="it-IT" sz="2000" dirty="0" err="1"/>
              <a:t>either</a:t>
            </a:r>
            <a:r>
              <a:rPr lang="it-IT" sz="2000" dirty="0"/>
              <a:t> </a:t>
            </a:r>
            <a:r>
              <a:rPr lang="it-IT" sz="2000" dirty="0" err="1"/>
              <a:t>one</a:t>
            </a:r>
            <a:r>
              <a:rPr lang="it-IT" sz="2000" dirty="0"/>
              <a:t> or </a:t>
            </a:r>
            <a:r>
              <a:rPr lang="it-IT" sz="2000" dirty="0" err="1"/>
              <a:t>three</a:t>
            </a:r>
            <a:r>
              <a:rPr lang="it-IT" sz="2000" dirty="0"/>
              <a:t> </a:t>
            </a:r>
            <a:r>
              <a:rPr lang="it-IT" sz="2000" dirty="0" err="1"/>
              <a:t>arbitrators</a:t>
            </a:r>
            <a:r>
              <a:rPr lang="it-IT" sz="2000" dirty="0"/>
              <a:t>									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Dispute </a:t>
            </a:r>
            <a:r>
              <a:rPr lang="it-IT" sz="2000" dirty="0" err="1"/>
              <a:t>decisions</a:t>
            </a:r>
            <a:r>
              <a:rPr lang="it-IT" sz="2000" dirty="0"/>
              <a:t> are </a:t>
            </a:r>
            <a:r>
              <a:rPr lang="it-IT" sz="2000" dirty="0" err="1"/>
              <a:t>called</a:t>
            </a:r>
            <a:r>
              <a:rPr lang="it-IT" sz="2000" dirty="0"/>
              <a:t>  «</a:t>
            </a:r>
            <a:r>
              <a:rPr lang="it-IT" sz="2000" dirty="0" err="1"/>
              <a:t>arbitral</a:t>
            </a:r>
            <a:r>
              <a:rPr lang="it-IT" sz="2000" dirty="0"/>
              <a:t> awards» (</a:t>
            </a:r>
            <a:r>
              <a:rPr lang="it-IT" sz="2000" dirty="0" err="1"/>
              <a:t>final</a:t>
            </a:r>
            <a:r>
              <a:rPr lang="it-IT" sz="2000" dirty="0"/>
              <a:t> and </a:t>
            </a:r>
            <a:r>
              <a:rPr lang="it-IT" sz="2000" dirty="0" err="1"/>
              <a:t>binding</a:t>
            </a:r>
            <a:r>
              <a:rPr lang="it-IT" sz="20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sz="2000" dirty="0"/>
          </a:p>
          <a:p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/>
              <a:t>Any</a:t>
            </a:r>
            <a:r>
              <a:rPr lang="it-IT" sz="2000" dirty="0"/>
              <a:t> </a:t>
            </a:r>
            <a:r>
              <a:rPr lang="it-IT" sz="2000" dirty="0" err="1"/>
              <a:t>arbitration</a:t>
            </a:r>
            <a:r>
              <a:rPr lang="it-IT" sz="2000" dirty="0"/>
              <a:t> </a:t>
            </a:r>
            <a:r>
              <a:rPr lang="it-IT" sz="2000" dirty="0" err="1"/>
              <a:t>proceeding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based</a:t>
            </a:r>
            <a:r>
              <a:rPr lang="it-IT" sz="2000" dirty="0"/>
              <a:t> on a </a:t>
            </a:r>
            <a:r>
              <a:rPr lang="it-IT" sz="2000" dirty="0" err="1"/>
              <a:t>written</a:t>
            </a:r>
            <a:r>
              <a:rPr lang="it-IT" sz="2000" dirty="0"/>
              <a:t> </a:t>
            </a:r>
            <a:r>
              <a:rPr lang="it-IT" sz="2000" dirty="0" err="1"/>
              <a:t>agreement</a:t>
            </a:r>
            <a:r>
              <a:rPr lang="it-IT" sz="2000" dirty="0"/>
              <a:t> </a:t>
            </a:r>
            <a:r>
              <a:rPr lang="it-IT" sz="2000" dirty="0" err="1"/>
              <a:t>between</a:t>
            </a:r>
            <a:r>
              <a:rPr lang="it-IT" sz="2000" dirty="0"/>
              <a:t> the parties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/>
              <a:t>Two</a:t>
            </a:r>
            <a:r>
              <a:rPr lang="it-IT" sz="2000" dirty="0"/>
              <a:t> </a:t>
            </a:r>
            <a:r>
              <a:rPr lang="it-IT" sz="2000" dirty="0" err="1"/>
              <a:t>types</a:t>
            </a:r>
            <a:r>
              <a:rPr lang="it-IT" sz="2000" dirty="0"/>
              <a:t> of </a:t>
            </a:r>
            <a:r>
              <a:rPr lang="it-IT" sz="2000" dirty="0" err="1"/>
              <a:t>arbitration</a:t>
            </a:r>
            <a:r>
              <a:rPr lang="it-IT" sz="2000" dirty="0"/>
              <a:t> are </a:t>
            </a:r>
            <a:r>
              <a:rPr lang="it-IT" sz="2000" dirty="0" err="1"/>
              <a:t>available</a:t>
            </a:r>
            <a:r>
              <a:rPr lang="it-IT" sz="2000" dirty="0"/>
              <a:t> </a:t>
            </a:r>
            <a:r>
              <a:rPr lang="it-IT" sz="2000" dirty="0">
                <a:sym typeface="Wingdings" pitchFamily="2" charset="2"/>
              </a:rPr>
              <a:t></a:t>
            </a:r>
            <a:r>
              <a:rPr lang="it-IT" sz="2000" dirty="0"/>
              <a:t> </a:t>
            </a:r>
            <a:r>
              <a:rPr lang="it-IT" sz="2000" dirty="0" err="1"/>
              <a:t>institutional</a:t>
            </a:r>
            <a:r>
              <a:rPr lang="it-IT" sz="2000" dirty="0"/>
              <a:t> and </a:t>
            </a:r>
            <a:r>
              <a:rPr lang="it-IT" sz="2000" i="1" dirty="0"/>
              <a:t>ad-hoc</a:t>
            </a:r>
            <a:endParaRPr lang="it-IT" sz="2000" dirty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897163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B4AD8E-757A-9542-BDA2-AEF8F4429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latin typeface="+mn-lt"/>
              </a:rPr>
              <a:t>Advantages</a:t>
            </a:r>
            <a:endParaRPr lang="it-IT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208A5E8-3455-CA4D-9C20-97E5D2D7A7DF}"/>
              </a:ext>
            </a:extLst>
          </p:cNvPr>
          <p:cNvSpPr txBox="1"/>
          <p:nvPr/>
        </p:nvSpPr>
        <p:spPr>
          <a:xfrm>
            <a:off x="5908431" y="1605546"/>
            <a:ext cx="561535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Arbitration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private			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Freedom</a:t>
            </a:r>
            <a:r>
              <a:rPr lang="it-IT" sz="2400" dirty="0"/>
              <a:t> and </a:t>
            </a:r>
            <a:r>
              <a:rPr lang="it-IT" sz="2400" dirty="0" err="1"/>
              <a:t>flexibility</a:t>
            </a:r>
            <a:r>
              <a:rPr lang="it-IT" sz="2400" dirty="0"/>
              <a:t>		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Arbitrators</a:t>
            </a:r>
            <a:r>
              <a:rPr lang="it-IT" sz="2400" dirty="0"/>
              <a:t> are </a:t>
            </a:r>
            <a:r>
              <a:rPr lang="it-IT" sz="2400" dirty="0" err="1"/>
              <a:t>experts</a:t>
            </a:r>
            <a:r>
              <a:rPr lang="it-IT" sz="2400" dirty="0"/>
              <a:t>			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Arbitral</a:t>
            </a:r>
            <a:r>
              <a:rPr lang="it-IT" sz="2400" dirty="0"/>
              <a:t> awards are </a:t>
            </a:r>
            <a:r>
              <a:rPr lang="it-IT" sz="2400" dirty="0" err="1"/>
              <a:t>enforceable</a:t>
            </a:r>
            <a:r>
              <a:rPr lang="it-IT" sz="2400" dirty="0"/>
              <a:t>		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Arbitration</a:t>
            </a:r>
            <a:r>
              <a:rPr lang="it-IT" sz="2400" dirty="0"/>
              <a:t> </a:t>
            </a:r>
            <a:r>
              <a:rPr lang="it-IT" sz="2400" dirty="0" err="1"/>
              <a:t>may</a:t>
            </a:r>
            <a:r>
              <a:rPr lang="it-IT" sz="2400" dirty="0"/>
              <a:t> </a:t>
            </a:r>
            <a:r>
              <a:rPr lang="it-IT" sz="2400" dirty="0" err="1"/>
              <a:t>save</a:t>
            </a:r>
            <a:r>
              <a:rPr lang="it-IT" sz="2400" dirty="0"/>
              <a:t> time</a:t>
            </a:r>
          </a:p>
        </p:txBody>
      </p:sp>
    </p:spTree>
    <p:extLst>
      <p:ext uri="{BB962C8B-B14F-4D97-AF65-F5344CB8AC3E}">
        <p14:creationId xmlns:p14="http://schemas.microsoft.com/office/powerpoint/2010/main" val="131977780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008293-98DB-E149-9588-EE1027666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671645" cy="2456442"/>
          </a:xfrm>
        </p:spPr>
        <p:txBody>
          <a:bodyPr/>
          <a:lstStyle/>
          <a:p>
            <a:r>
              <a:rPr lang="it-IT" dirty="0" err="1">
                <a:latin typeface="+mn-lt"/>
              </a:rPr>
              <a:t>Disadvantages</a:t>
            </a:r>
            <a:endParaRPr lang="it-IT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0BF6331-531D-2246-965A-7B7461B10ADE}"/>
              </a:ext>
            </a:extLst>
          </p:cNvPr>
          <p:cNvSpPr txBox="1"/>
          <p:nvPr/>
        </p:nvSpPr>
        <p:spPr>
          <a:xfrm>
            <a:off x="6100574" y="1949386"/>
            <a:ext cx="45837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No </a:t>
            </a:r>
            <a:r>
              <a:rPr lang="it-IT" sz="2400" dirty="0" err="1"/>
              <a:t>appeals</a:t>
            </a:r>
            <a:r>
              <a:rPr lang="it-IT" sz="2400" dirty="0"/>
              <a:t>		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Costs</a:t>
            </a:r>
            <a:r>
              <a:rPr lang="it-IT" sz="2400" dirty="0"/>
              <a:t>				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Rules</a:t>
            </a:r>
            <a:r>
              <a:rPr lang="it-IT" sz="2400" dirty="0"/>
              <a:t> of </a:t>
            </a:r>
            <a:r>
              <a:rPr lang="it-IT" sz="2400" dirty="0" err="1"/>
              <a:t>evidence</a:t>
            </a:r>
            <a:r>
              <a:rPr lang="it-IT" sz="2400" dirty="0"/>
              <a:t>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Not</a:t>
            </a:r>
            <a:r>
              <a:rPr lang="it-IT" sz="2400" dirty="0"/>
              <a:t> public</a:t>
            </a:r>
          </a:p>
        </p:txBody>
      </p:sp>
    </p:spTree>
    <p:extLst>
      <p:ext uri="{BB962C8B-B14F-4D97-AF65-F5344CB8AC3E}">
        <p14:creationId xmlns:p14="http://schemas.microsoft.com/office/powerpoint/2010/main" val="152916244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25019F-10EC-854F-8BEF-EC796E527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62" y="2274849"/>
            <a:ext cx="3788876" cy="2554964"/>
          </a:xfrm>
        </p:spPr>
        <p:txBody>
          <a:bodyPr>
            <a:normAutofit fontScale="90000"/>
          </a:bodyPr>
          <a:lstStyle/>
          <a:p>
            <a:br>
              <a:rPr lang="it-IT" sz="4400">
                <a:latin typeface="+mn-lt"/>
              </a:rPr>
            </a:br>
            <a:r>
              <a:rPr lang="it-IT" sz="4400">
                <a:latin typeface="+mn-lt"/>
              </a:rPr>
              <a:t>What</a:t>
            </a:r>
            <a:br>
              <a:rPr lang="it-IT" sz="4400">
                <a:latin typeface="+mn-lt"/>
              </a:rPr>
            </a:br>
            <a:r>
              <a:rPr lang="it-IT" sz="4400">
                <a:latin typeface="+mn-lt"/>
              </a:rPr>
              <a:t>Who</a:t>
            </a:r>
            <a:br>
              <a:rPr lang="it-IT" sz="4400">
                <a:latin typeface="+mn-lt"/>
              </a:rPr>
            </a:br>
            <a:r>
              <a:rPr lang="it-IT" sz="4400">
                <a:latin typeface="+mn-lt"/>
              </a:rPr>
              <a:t>Where</a:t>
            </a:r>
            <a:br>
              <a:rPr lang="it-IT" sz="4400">
                <a:latin typeface="+mn-lt"/>
              </a:rPr>
            </a:br>
            <a:r>
              <a:rPr lang="it-IT" sz="4400">
                <a:latin typeface="+mn-lt"/>
              </a:rPr>
              <a:t>When</a:t>
            </a:r>
            <a:br>
              <a:rPr lang="it-IT" sz="4400">
                <a:latin typeface="+mn-lt"/>
              </a:rPr>
            </a:br>
            <a:endParaRPr lang="it-IT" sz="4400" dirty="0">
              <a:latin typeface="+mn-l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D051D47-1F84-8248-B87E-28F7CE57B173}"/>
              </a:ext>
            </a:extLst>
          </p:cNvPr>
          <p:cNvSpPr txBox="1"/>
          <p:nvPr/>
        </p:nvSpPr>
        <p:spPr>
          <a:xfrm>
            <a:off x="5086670" y="1351728"/>
            <a:ext cx="63421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/>
              <a:t>The Willem C. Vis International Commercial Arbitration Moot is a competition for law students established in 1993							    The language of the competition is English 		  It is based on a dispute arising out of an imaginary contract of sale</a:t>
            </a:r>
          </a:p>
          <a:p>
            <a:pPr algn="just"/>
            <a:endParaRPr lang="it-IT" sz="200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/>
              <a:t>Law students from all over the world participate every year in the moot (this year there were almost 400 teams)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00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/>
              <a:t>The moot takes place in Vienna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00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/>
              <a:t>The moot starts the week before Easter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26153684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4784FF-22D9-8D44-B166-2BB91CAD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latin typeface="+mn-lt"/>
              </a:rPr>
              <a:t>Timeline</a:t>
            </a:r>
            <a:endParaRPr lang="it-IT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653DA68-099F-6A4F-9C45-B307DDB5B1E9}"/>
              </a:ext>
            </a:extLst>
          </p:cNvPr>
          <p:cNvSpPr txBox="1"/>
          <p:nvPr/>
        </p:nvSpPr>
        <p:spPr>
          <a:xfrm>
            <a:off x="5298831" y="586154"/>
            <a:ext cx="615461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just">
              <a:buFont typeface="+mj-lt"/>
              <a:buAutoNum type="romanUcPeriod"/>
            </a:pPr>
            <a:r>
              <a:rPr lang="it-IT" i="1" dirty="0">
                <a:solidFill>
                  <a:srgbClr val="FF0000"/>
                </a:solidFill>
              </a:rPr>
              <a:t>End of </a:t>
            </a:r>
            <a:r>
              <a:rPr lang="it-IT" i="1" dirty="0" err="1">
                <a:solidFill>
                  <a:srgbClr val="FF0000"/>
                </a:solidFill>
              </a:rPr>
              <a:t>Summer</a:t>
            </a:r>
            <a:r>
              <a:rPr lang="it-IT" i="1" dirty="0"/>
              <a:t> </a:t>
            </a:r>
            <a:r>
              <a:rPr lang="it-IT" dirty="0">
                <a:sym typeface="Wingdings" pitchFamily="2" charset="2"/>
              </a:rPr>
              <a:t> </a:t>
            </a:r>
            <a:r>
              <a:rPr lang="it-IT" dirty="0" err="1">
                <a:sym typeface="Wingdings" pitchFamily="2" charset="2"/>
              </a:rPr>
              <a:t>after</a:t>
            </a:r>
            <a:r>
              <a:rPr lang="it-IT" dirty="0">
                <a:sym typeface="Wingdings" pitchFamily="2" charset="2"/>
              </a:rPr>
              <a:t> a </a:t>
            </a:r>
            <a:r>
              <a:rPr lang="it-IT" dirty="0" err="1">
                <a:sym typeface="Wingdings" pitchFamily="2" charset="2"/>
              </a:rPr>
              <a:t>selection</a:t>
            </a:r>
            <a:r>
              <a:rPr lang="it-IT" dirty="0">
                <a:sym typeface="Wingdings" pitchFamily="2" charset="2"/>
              </a:rPr>
              <a:t>, a</a:t>
            </a:r>
            <a:r>
              <a:rPr lang="it-IT" dirty="0"/>
              <a:t> team of </a:t>
            </a:r>
            <a:r>
              <a:rPr lang="it-IT" dirty="0" err="1"/>
              <a:t>students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formed</a:t>
            </a:r>
            <a:endParaRPr lang="it-IT" dirty="0"/>
          </a:p>
          <a:p>
            <a:pPr marL="400050" indent="-400050" algn="just">
              <a:buFont typeface="+mj-lt"/>
              <a:buAutoNum type="romanUcPeriod"/>
            </a:pPr>
            <a:endParaRPr lang="it-IT" dirty="0"/>
          </a:p>
          <a:p>
            <a:pPr marL="400050" indent="-400050" algn="just">
              <a:buFont typeface="+mj-lt"/>
              <a:buAutoNum type="romanUcPeriod"/>
            </a:pPr>
            <a:r>
              <a:rPr lang="it-IT" i="1" dirty="0" err="1">
                <a:solidFill>
                  <a:srgbClr val="FF0000"/>
                </a:solidFill>
              </a:rPr>
              <a:t>October</a:t>
            </a:r>
            <a:r>
              <a:rPr lang="it-IT" i="1" dirty="0"/>
              <a:t>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 the </a:t>
            </a:r>
            <a:r>
              <a:rPr lang="it-IT" dirty="0" err="1"/>
              <a:t>problem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released</a:t>
            </a:r>
            <a:r>
              <a:rPr lang="it-IT" dirty="0"/>
              <a:t>. Teams start </a:t>
            </a:r>
            <a:r>
              <a:rPr lang="it-IT" dirty="0" err="1"/>
              <a:t>working</a:t>
            </a:r>
            <a:r>
              <a:rPr lang="it-IT" dirty="0"/>
              <a:t> on the case in </a:t>
            </a:r>
            <a:r>
              <a:rPr lang="it-IT" dirty="0" err="1"/>
              <a:t>order</a:t>
            </a:r>
            <a:r>
              <a:rPr lang="it-IT" dirty="0"/>
              <a:t> to </a:t>
            </a:r>
            <a:r>
              <a:rPr lang="it-IT" dirty="0" err="1"/>
              <a:t>write</a:t>
            </a:r>
            <a:r>
              <a:rPr lang="it-IT" dirty="0"/>
              <a:t> a memorandum for </a:t>
            </a:r>
            <a:r>
              <a:rPr lang="it-IT" dirty="0" err="1"/>
              <a:t>Claimant</a:t>
            </a:r>
            <a:endParaRPr lang="it-IT" dirty="0"/>
          </a:p>
          <a:p>
            <a:pPr marL="400050" indent="-400050" algn="just">
              <a:buFont typeface="+mj-lt"/>
              <a:buAutoNum type="romanUcPeriod"/>
            </a:pPr>
            <a:endParaRPr lang="it-IT" dirty="0"/>
          </a:p>
          <a:p>
            <a:pPr marL="400050" indent="-400050" algn="just">
              <a:buFont typeface="+mj-lt"/>
              <a:buAutoNum type="romanUcPeriod"/>
            </a:pPr>
            <a:r>
              <a:rPr lang="it-IT" i="1" dirty="0" err="1">
                <a:solidFill>
                  <a:srgbClr val="FF0000"/>
                </a:solidFill>
              </a:rPr>
              <a:t>Early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December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 memorandum for </a:t>
            </a:r>
            <a:r>
              <a:rPr lang="it-IT" dirty="0" err="1"/>
              <a:t>Claimant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to be </a:t>
            </a:r>
            <a:r>
              <a:rPr lang="it-IT" dirty="0" err="1"/>
              <a:t>submitted</a:t>
            </a:r>
            <a:r>
              <a:rPr lang="it-IT" dirty="0"/>
              <a:t>. Teams start </a:t>
            </a:r>
            <a:r>
              <a:rPr lang="it-IT" dirty="0" err="1"/>
              <a:t>working</a:t>
            </a:r>
            <a:r>
              <a:rPr lang="it-IT" dirty="0"/>
              <a:t> on the memorandum for </a:t>
            </a:r>
            <a:r>
              <a:rPr lang="it-IT" dirty="0" err="1"/>
              <a:t>Respondent</a:t>
            </a:r>
            <a:endParaRPr lang="it-IT" dirty="0"/>
          </a:p>
          <a:p>
            <a:pPr marL="400050" indent="-400050" algn="just">
              <a:buFont typeface="+mj-lt"/>
              <a:buAutoNum type="romanUcPeriod"/>
            </a:pPr>
            <a:endParaRPr lang="it-IT" dirty="0"/>
          </a:p>
          <a:p>
            <a:pPr marL="400050" indent="-400050" algn="just">
              <a:buFont typeface="+mj-lt"/>
              <a:buAutoNum type="romanUcPeriod"/>
            </a:pPr>
            <a:r>
              <a:rPr lang="it-IT" i="1" dirty="0">
                <a:solidFill>
                  <a:srgbClr val="FF0000"/>
                </a:solidFill>
              </a:rPr>
              <a:t>End of </a:t>
            </a:r>
            <a:r>
              <a:rPr lang="it-IT" i="1" dirty="0" err="1">
                <a:solidFill>
                  <a:srgbClr val="FF0000"/>
                </a:solidFill>
              </a:rPr>
              <a:t>January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dirty="0">
                <a:sym typeface="Wingdings" pitchFamily="2" charset="2"/>
              </a:rPr>
              <a:t> </a:t>
            </a:r>
            <a:r>
              <a:rPr lang="it-IT" dirty="0"/>
              <a:t>memorandum for </a:t>
            </a:r>
            <a:r>
              <a:rPr lang="it-IT" dirty="0" err="1"/>
              <a:t>Respondent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to be </a:t>
            </a:r>
            <a:r>
              <a:rPr lang="it-IT" dirty="0" err="1"/>
              <a:t>submitted</a:t>
            </a:r>
            <a:endParaRPr lang="it-IT" dirty="0"/>
          </a:p>
          <a:p>
            <a:pPr marL="400050" indent="-400050" algn="just">
              <a:buFont typeface="+mj-lt"/>
              <a:buAutoNum type="romanUcPeriod"/>
            </a:pPr>
            <a:endParaRPr lang="it-IT" dirty="0"/>
          </a:p>
          <a:p>
            <a:pPr marL="400050" indent="-400050" algn="just">
              <a:buFont typeface="+mj-lt"/>
              <a:buAutoNum type="romanUcPeriod"/>
            </a:pPr>
            <a:r>
              <a:rPr lang="it-IT" i="1" dirty="0">
                <a:solidFill>
                  <a:srgbClr val="FF0000"/>
                </a:solidFill>
              </a:rPr>
              <a:t>From </a:t>
            </a:r>
            <a:r>
              <a:rPr lang="it-IT" i="1" dirty="0" err="1">
                <a:solidFill>
                  <a:srgbClr val="FF0000"/>
                </a:solidFill>
              </a:rPr>
              <a:t>February</a:t>
            </a:r>
            <a:r>
              <a:rPr lang="it-IT" i="1" dirty="0">
                <a:solidFill>
                  <a:srgbClr val="FF0000"/>
                </a:solidFill>
              </a:rPr>
              <a:t> to March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 teams </a:t>
            </a:r>
            <a:r>
              <a:rPr lang="it-IT" dirty="0" err="1"/>
              <a:t>attend</a:t>
            </a:r>
            <a:r>
              <a:rPr lang="it-IT" dirty="0"/>
              <a:t> the </a:t>
            </a:r>
            <a:r>
              <a:rPr lang="it-IT" dirty="0" err="1"/>
              <a:t>pre-moots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are </a:t>
            </a:r>
            <a:r>
              <a:rPr lang="it-IT" dirty="0" err="1"/>
              <a:t>organized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around</a:t>
            </a:r>
            <a:r>
              <a:rPr lang="it-IT" dirty="0"/>
              <a:t> the world</a:t>
            </a:r>
          </a:p>
          <a:p>
            <a:pPr marL="400050" indent="-400050" algn="just">
              <a:buFont typeface="+mj-lt"/>
              <a:buAutoNum type="romanUcPeriod"/>
            </a:pPr>
            <a:endParaRPr lang="it-IT" dirty="0"/>
          </a:p>
          <a:p>
            <a:pPr marL="400050" indent="-400050" algn="just">
              <a:buFont typeface="+mj-lt"/>
              <a:buAutoNum type="romanUcPeriod"/>
            </a:pPr>
            <a:r>
              <a:rPr lang="it-IT" i="1" dirty="0">
                <a:solidFill>
                  <a:srgbClr val="FF0000"/>
                </a:solidFill>
              </a:rPr>
              <a:t>April</a:t>
            </a:r>
            <a:r>
              <a:rPr lang="it-IT" dirty="0"/>
              <a:t>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 general </a:t>
            </a:r>
            <a:r>
              <a:rPr lang="it-IT" dirty="0" err="1"/>
              <a:t>rounds</a:t>
            </a:r>
            <a:r>
              <a:rPr lang="it-IT" dirty="0"/>
              <a:t>: </a:t>
            </a:r>
            <a:r>
              <a:rPr lang="it-IT" dirty="0" err="1"/>
              <a:t>every</a:t>
            </a:r>
            <a:r>
              <a:rPr lang="it-IT" dirty="0"/>
              <a:t> team </a:t>
            </a:r>
            <a:r>
              <a:rPr lang="it-IT" dirty="0" err="1"/>
              <a:t>has</a:t>
            </a:r>
            <a:r>
              <a:rPr lang="it-IT" dirty="0"/>
              <a:t> to dispute 4 </a:t>
            </a:r>
            <a:r>
              <a:rPr lang="it-IT" dirty="0" err="1"/>
              <a:t>rounds</a:t>
            </a:r>
            <a:r>
              <a:rPr lang="it-IT" dirty="0"/>
              <a:t> —&gt; </a:t>
            </a:r>
            <a:r>
              <a:rPr lang="it-IT" dirty="0" err="1"/>
              <a:t>elimination</a:t>
            </a:r>
            <a:r>
              <a:rPr lang="it-IT" dirty="0"/>
              <a:t> </a:t>
            </a:r>
            <a:r>
              <a:rPr lang="it-IT" dirty="0" err="1"/>
              <a:t>rounds</a:t>
            </a:r>
            <a:r>
              <a:rPr lang="it-IT" dirty="0"/>
              <a:t>: </a:t>
            </a:r>
            <a:r>
              <a:rPr lang="it-IT" dirty="0" err="1"/>
              <a:t>only</a:t>
            </a:r>
            <a:r>
              <a:rPr lang="it-IT" dirty="0"/>
              <a:t> 64 teams with the </a:t>
            </a:r>
            <a:r>
              <a:rPr lang="it-IT" dirty="0" err="1"/>
              <a:t>highest</a:t>
            </a:r>
            <a:r>
              <a:rPr lang="it-IT" dirty="0"/>
              <a:t> ranking score can compete, </a:t>
            </a:r>
            <a:r>
              <a:rPr lang="it-IT" dirty="0" err="1"/>
              <a:t>eliminating</a:t>
            </a:r>
            <a:r>
              <a:rPr lang="it-IT" dirty="0"/>
              <a:t>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—&gt;</a:t>
            </a:r>
            <a:r>
              <a:rPr lang="it-IT" dirty="0">
                <a:sym typeface="Wingdings" pitchFamily="2" charset="2"/>
              </a:rPr>
              <a:t> t</a:t>
            </a:r>
            <a:r>
              <a:rPr lang="it-IT" dirty="0"/>
              <a:t>he best team </a:t>
            </a:r>
            <a:r>
              <a:rPr lang="it-IT" dirty="0" err="1"/>
              <a:t>wins</a:t>
            </a:r>
            <a:r>
              <a:rPr lang="it-IT" dirty="0"/>
              <a:t> the </a:t>
            </a:r>
            <a:r>
              <a:rPr lang="it-IT" dirty="0" err="1"/>
              <a:t>competition</a:t>
            </a:r>
            <a:endParaRPr lang="it-IT" dirty="0"/>
          </a:p>
          <a:p>
            <a:br>
              <a:rPr lang="it-IT" dirty="0"/>
            </a:b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962104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8295080-EEDB-5D4F-9323-49F961422E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739" r="-2" b="29297"/>
          <a:stretch/>
        </p:blipFill>
        <p:spPr>
          <a:xfrm>
            <a:off x="4493436" y="10"/>
            <a:ext cx="7698564" cy="3346705"/>
          </a:xfrm>
          <a:custGeom>
            <a:avLst/>
            <a:gdLst>
              <a:gd name="connsiteX0" fmla="*/ 1549963 w 7698564"/>
              <a:gd name="connsiteY0" fmla="*/ 0 h 3346705"/>
              <a:gd name="connsiteX1" fmla="*/ 1555540 w 7698564"/>
              <a:gd name="connsiteY1" fmla="*/ 0 h 3346705"/>
              <a:gd name="connsiteX2" fmla="*/ 2621768 w 7698564"/>
              <a:gd name="connsiteY2" fmla="*/ 0 h 3346705"/>
              <a:gd name="connsiteX3" fmla="*/ 6451640 w 7698564"/>
              <a:gd name="connsiteY3" fmla="*/ 0 h 3346705"/>
              <a:gd name="connsiteX4" fmla="*/ 6451640 w 7698564"/>
              <a:gd name="connsiteY4" fmla="*/ 479 h 3346705"/>
              <a:gd name="connsiteX5" fmla="*/ 7698564 w 7698564"/>
              <a:gd name="connsiteY5" fmla="*/ 479 h 3346705"/>
              <a:gd name="connsiteX6" fmla="*/ 7698564 w 7698564"/>
              <a:gd name="connsiteY6" fmla="*/ 3346705 h 3346705"/>
              <a:gd name="connsiteX7" fmla="*/ 0 w 7698564"/>
              <a:gd name="connsiteY7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98564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6451640" y="0"/>
                </a:lnTo>
                <a:lnTo>
                  <a:pt x="6451640" y="479"/>
                </a:lnTo>
                <a:lnTo>
                  <a:pt x="7698564" y="479"/>
                </a:lnTo>
                <a:lnTo>
                  <a:pt x="7698564" y="3346705"/>
                </a:lnTo>
                <a:lnTo>
                  <a:pt x="0" y="3346705"/>
                </a:lnTo>
                <a:close/>
              </a:path>
            </a:pathLst>
          </a:cu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5439860-B581-0C4B-8C89-D2AF0C813E4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3" b="23847"/>
          <a:stretch/>
        </p:blipFill>
        <p:spPr>
          <a:xfrm>
            <a:off x="20" y="10"/>
            <a:ext cx="5859777" cy="3346695"/>
          </a:xfrm>
          <a:custGeom>
            <a:avLst/>
            <a:gdLst>
              <a:gd name="connsiteX0" fmla="*/ 0 w 5859797"/>
              <a:gd name="connsiteY0" fmla="*/ 0 h 3346705"/>
              <a:gd name="connsiteX1" fmla="*/ 5859797 w 5859797"/>
              <a:gd name="connsiteY1" fmla="*/ 0 h 3346705"/>
              <a:gd name="connsiteX2" fmla="*/ 4309834 w 5859797"/>
              <a:gd name="connsiteY2" fmla="*/ 3346705 h 3346705"/>
              <a:gd name="connsiteX3" fmla="*/ 4304257 w 5859797"/>
              <a:gd name="connsiteY3" fmla="*/ 3346705 h 3346705"/>
              <a:gd name="connsiteX4" fmla="*/ 3238029 w 5859797"/>
              <a:gd name="connsiteY4" fmla="*/ 3346705 h 3346705"/>
              <a:gd name="connsiteX5" fmla="*/ 0 w 5859797"/>
              <a:gd name="connsiteY5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9797" h="3346705">
                <a:moveTo>
                  <a:pt x="0" y="0"/>
                </a:moveTo>
                <a:lnTo>
                  <a:pt x="5859797" y="0"/>
                </a:lnTo>
                <a:lnTo>
                  <a:pt x="4309834" y="3346705"/>
                </a:lnTo>
                <a:lnTo>
                  <a:pt x="4304257" y="3346705"/>
                </a:lnTo>
                <a:lnTo>
                  <a:pt x="3238029" y="3346705"/>
                </a:lnTo>
                <a:lnTo>
                  <a:pt x="0" y="3346705"/>
                </a:lnTo>
                <a:close/>
              </a:path>
            </a:pathLst>
          </a:cu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38B69B30-3061-7146-B57C-34931046587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" b="5311"/>
          <a:stretch/>
        </p:blipFill>
        <p:spPr>
          <a:xfrm>
            <a:off x="6350089" y="3511295"/>
            <a:ext cx="5841911" cy="3346705"/>
          </a:xfrm>
          <a:custGeom>
            <a:avLst/>
            <a:gdLst>
              <a:gd name="connsiteX0" fmla="*/ 1549963 w 5841911"/>
              <a:gd name="connsiteY0" fmla="*/ 0 h 3346705"/>
              <a:gd name="connsiteX1" fmla="*/ 1555540 w 5841911"/>
              <a:gd name="connsiteY1" fmla="*/ 0 h 3346705"/>
              <a:gd name="connsiteX2" fmla="*/ 2621768 w 5841911"/>
              <a:gd name="connsiteY2" fmla="*/ 0 h 3346705"/>
              <a:gd name="connsiteX3" fmla="*/ 5841911 w 5841911"/>
              <a:gd name="connsiteY3" fmla="*/ 0 h 3346705"/>
              <a:gd name="connsiteX4" fmla="*/ 5841911 w 5841911"/>
              <a:gd name="connsiteY4" fmla="*/ 3346705 h 3346705"/>
              <a:gd name="connsiteX5" fmla="*/ 0 w 5841911"/>
              <a:gd name="connsiteY5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41911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5841911" y="0"/>
                </a:lnTo>
                <a:lnTo>
                  <a:pt x="5841911" y="3346705"/>
                </a:lnTo>
                <a:lnTo>
                  <a:pt x="0" y="3346705"/>
                </a:lnTo>
                <a:close/>
              </a:path>
            </a:pathLst>
          </a:cu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E68130C6-891C-FA44-AF74-A135AAD2769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7233" r="-2" b="7639"/>
          <a:stretch/>
        </p:blipFill>
        <p:spPr>
          <a:xfrm>
            <a:off x="20" y="3511295"/>
            <a:ext cx="7698544" cy="3346705"/>
          </a:xfrm>
          <a:custGeom>
            <a:avLst/>
            <a:gdLst>
              <a:gd name="connsiteX0" fmla="*/ 0 w 7698564"/>
              <a:gd name="connsiteY0" fmla="*/ 0 h 3346705"/>
              <a:gd name="connsiteX1" fmla="*/ 7698564 w 7698564"/>
              <a:gd name="connsiteY1" fmla="*/ 0 h 3346705"/>
              <a:gd name="connsiteX2" fmla="*/ 6148601 w 7698564"/>
              <a:gd name="connsiteY2" fmla="*/ 3346705 h 3346705"/>
              <a:gd name="connsiteX3" fmla="*/ 6143024 w 7698564"/>
              <a:gd name="connsiteY3" fmla="*/ 3346705 h 3346705"/>
              <a:gd name="connsiteX4" fmla="*/ 5076796 w 7698564"/>
              <a:gd name="connsiteY4" fmla="*/ 3346705 h 3346705"/>
              <a:gd name="connsiteX5" fmla="*/ 1246924 w 7698564"/>
              <a:gd name="connsiteY5" fmla="*/ 3346705 h 3346705"/>
              <a:gd name="connsiteX6" fmla="*/ 1246924 w 7698564"/>
              <a:gd name="connsiteY6" fmla="*/ 3346226 h 3346705"/>
              <a:gd name="connsiteX7" fmla="*/ 0 w 7698564"/>
              <a:gd name="connsiteY7" fmla="*/ 3346226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98564" h="3346705">
                <a:moveTo>
                  <a:pt x="0" y="0"/>
                </a:moveTo>
                <a:lnTo>
                  <a:pt x="7698564" y="0"/>
                </a:lnTo>
                <a:lnTo>
                  <a:pt x="6148601" y="3346705"/>
                </a:lnTo>
                <a:lnTo>
                  <a:pt x="6143024" y="3346705"/>
                </a:lnTo>
                <a:lnTo>
                  <a:pt x="5076796" y="3346705"/>
                </a:lnTo>
                <a:lnTo>
                  <a:pt x="1246924" y="3346705"/>
                </a:lnTo>
                <a:lnTo>
                  <a:pt x="1246924" y="3346226"/>
                </a:lnTo>
                <a:lnTo>
                  <a:pt x="0" y="334622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1774860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4216DF-9CFF-184A-AC84-42E5BA984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latin typeface="+mn-lt"/>
              </a:rPr>
              <a:t>Why</a:t>
            </a:r>
            <a:endParaRPr lang="it-IT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32B5EAD-D914-1744-BFF1-C608F84C91CC}"/>
              </a:ext>
            </a:extLst>
          </p:cNvPr>
          <p:cNvSpPr txBox="1"/>
          <p:nvPr/>
        </p:nvSpPr>
        <p:spPr>
          <a:xfrm>
            <a:off x="5125270" y="1237500"/>
            <a:ext cx="651803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/>
              <a:t>A </a:t>
            </a:r>
            <a:r>
              <a:rPr lang="it-IT" sz="2000" dirty="0" err="1"/>
              <a:t>unique</a:t>
            </a:r>
            <a:r>
              <a:rPr lang="it-IT" sz="2000" dirty="0"/>
              <a:t> </a:t>
            </a:r>
            <a:r>
              <a:rPr lang="it-IT" sz="2000" dirty="0" err="1"/>
              <a:t>occasion</a:t>
            </a:r>
            <a:r>
              <a:rPr lang="it-IT" sz="2000" dirty="0"/>
              <a:t> to </a:t>
            </a:r>
            <a:r>
              <a:rPr lang="it-IT" sz="2000" dirty="0" err="1"/>
              <a:t>challenge</a:t>
            </a:r>
            <a:r>
              <a:rPr lang="it-IT" sz="2000" dirty="0"/>
              <a:t> </a:t>
            </a:r>
            <a:r>
              <a:rPr lang="it-IT" sz="2000" dirty="0" err="1"/>
              <a:t>yourself</a:t>
            </a:r>
            <a:r>
              <a:rPr lang="it-IT" sz="2000" dirty="0"/>
              <a:t> and to put </a:t>
            </a:r>
            <a:r>
              <a:rPr lang="it-IT" sz="2000" dirty="0" err="1"/>
              <a:t>into</a:t>
            </a:r>
            <a:r>
              <a:rPr lang="it-IT" sz="2000" dirty="0"/>
              <a:t> </a:t>
            </a:r>
            <a:r>
              <a:rPr lang="it-IT" sz="2000" dirty="0" err="1"/>
              <a:t>practice</a:t>
            </a:r>
            <a:r>
              <a:rPr lang="it-IT" sz="2000" dirty="0"/>
              <a:t> the </a:t>
            </a:r>
            <a:r>
              <a:rPr lang="it-IT" sz="2000" dirty="0" err="1"/>
              <a:t>things</a:t>
            </a:r>
            <a:r>
              <a:rPr lang="it-IT" sz="2000" dirty="0"/>
              <a:t> </a:t>
            </a:r>
            <a:r>
              <a:rPr lang="it-IT" sz="2000" dirty="0" err="1"/>
              <a:t>that</a:t>
            </a:r>
            <a:r>
              <a:rPr lang="it-IT" sz="2000" dirty="0"/>
              <a:t> </a:t>
            </a:r>
            <a:r>
              <a:rPr lang="it-IT" sz="2000" dirty="0" err="1"/>
              <a:t>you</a:t>
            </a:r>
            <a:r>
              <a:rPr lang="it-IT" sz="2000" dirty="0"/>
              <a:t> </a:t>
            </a:r>
            <a:r>
              <a:rPr lang="it-IT" sz="2000" dirty="0" err="1"/>
              <a:t>have</a:t>
            </a:r>
            <a:r>
              <a:rPr lang="it-IT" sz="2000" dirty="0"/>
              <a:t> </a:t>
            </a:r>
            <a:r>
              <a:rPr lang="it-IT" sz="2000" dirty="0" err="1"/>
              <a:t>learnt</a:t>
            </a:r>
            <a:r>
              <a:rPr lang="it-IT" sz="2000" dirty="0"/>
              <a:t> </a:t>
            </a:r>
            <a:r>
              <a:rPr lang="it-IT" sz="2000" dirty="0" err="1"/>
              <a:t>at</a:t>
            </a:r>
            <a:r>
              <a:rPr lang="it-IT" sz="2000" dirty="0"/>
              <a:t> </a:t>
            </a:r>
            <a:r>
              <a:rPr lang="it-IT" sz="2000" dirty="0" err="1"/>
              <a:t>university</a:t>
            </a:r>
            <a:endParaRPr lang="it-IT" sz="2000" dirty="0"/>
          </a:p>
          <a:p>
            <a:pPr algn="just"/>
            <a:endParaRPr lang="it-IT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/>
              <a:t>A </a:t>
            </a:r>
            <a:r>
              <a:rPr lang="it-IT" sz="2000" dirty="0" err="1"/>
              <a:t>possibility</a:t>
            </a:r>
            <a:r>
              <a:rPr lang="it-IT" sz="2000" dirty="0"/>
              <a:t> to </a:t>
            </a:r>
            <a:r>
              <a:rPr lang="it-IT" sz="2000" dirty="0" err="1"/>
              <a:t>get</a:t>
            </a:r>
            <a:r>
              <a:rPr lang="it-IT" sz="2000" dirty="0"/>
              <a:t> to </a:t>
            </a:r>
            <a:r>
              <a:rPr lang="it-IT" sz="2000" dirty="0" err="1"/>
              <a:t>know</a:t>
            </a:r>
            <a:r>
              <a:rPr lang="it-IT" sz="2000" dirty="0"/>
              <a:t> </a:t>
            </a:r>
            <a:r>
              <a:rPr lang="it-IT" sz="2000" dirty="0" err="1"/>
              <a:t>different</a:t>
            </a:r>
            <a:r>
              <a:rPr lang="it-IT" sz="2000" dirty="0"/>
              <a:t> </a:t>
            </a:r>
            <a:r>
              <a:rPr lang="it-IT" sz="2000" dirty="0" err="1"/>
              <a:t>legal</a:t>
            </a:r>
            <a:r>
              <a:rPr lang="it-IT" sz="2000" dirty="0"/>
              <a:t> </a:t>
            </a:r>
            <a:r>
              <a:rPr lang="it-IT" sz="2000" dirty="0" err="1"/>
              <a:t>systems</a:t>
            </a:r>
            <a:r>
              <a:rPr lang="it-IT" sz="2000" dirty="0"/>
              <a:t> and </a:t>
            </a:r>
            <a:r>
              <a:rPr lang="it-IT" sz="2000" dirty="0" err="1"/>
              <a:t>approaches</a:t>
            </a:r>
            <a:endParaRPr lang="it-IT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/>
              <a:t>A way to gain more </a:t>
            </a:r>
            <a:r>
              <a:rPr lang="it-IT" sz="2000" dirty="0" err="1"/>
              <a:t>confidence</a:t>
            </a:r>
            <a:r>
              <a:rPr lang="it-IT" sz="2000" dirty="0"/>
              <a:t> in </a:t>
            </a:r>
            <a:r>
              <a:rPr lang="it-IT" sz="2000" dirty="0" err="1"/>
              <a:t>yourself</a:t>
            </a:r>
            <a:r>
              <a:rPr lang="it-IT" sz="2000" dirty="0"/>
              <a:t>, to </a:t>
            </a:r>
            <a:r>
              <a:rPr lang="it-IT" sz="2000" dirty="0" err="1"/>
              <a:t>practice</a:t>
            </a:r>
            <a:r>
              <a:rPr lang="it-IT" sz="2000" dirty="0"/>
              <a:t> English and to </a:t>
            </a:r>
            <a:r>
              <a:rPr lang="it-IT" sz="2000" dirty="0" err="1"/>
              <a:t>learn</a:t>
            </a:r>
            <a:r>
              <a:rPr lang="it-IT" sz="2000" dirty="0"/>
              <a:t> to </a:t>
            </a:r>
            <a:r>
              <a:rPr lang="it-IT" sz="2000" dirty="0" err="1"/>
              <a:t>speak</a:t>
            </a:r>
            <a:r>
              <a:rPr lang="it-IT" sz="2000" dirty="0"/>
              <a:t> in public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/>
              <a:t>A chance to </a:t>
            </a:r>
            <a:r>
              <a:rPr lang="it-IT" sz="2000" dirty="0" err="1"/>
              <a:t>meet</a:t>
            </a:r>
            <a:r>
              <a:rPr lang="it-IT" sz="2000" dirty="0"/>
              <a:t> </a:t>
            </a:r>
            <a:r>
              <a:rPr lang="it-IT" sz="2000" dirty="0" err="1"/>
              <a:t>students</a:t>
            </a:r>
            <a:r>
              <a:rPr lang="it-IT" sz="2000" dirty="0"/>
              <a:t> from </a:t>
            </a:r>
            <a:r>
              <a:rPr lang="it-IT" sz="2000" dirty="0" err="1"/>
              <a:t>all</a:t>
            </a:r>
            <a:r>
              <a:rPr lang="it-IT" sz="2000" dirty="0"/>
              <a:t> over the world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/>
              <a:t>An </a:t>
            </a:r>
            <a:r>
              <a:rPr lang="it-IT" sz="2000" dirty="0" err="1"/>
              <a:t>opportunity</a:t>
            </a:r>
            <a:r>
              <a:rPr lang="it-IT" sz="2000" dirty="0"/>
              <a:t> to </a:t>
            </a:r>
            <a:r>
              <a:rPr lang="it-IT" sz="2000" dirty="0" err="1"/>
              <a:t>visit</a:t>
            </a:r>
            <a:r>
              <a:rPr lang="it-IT" sz="2000" dirty="0"/>
              <a:t> new </a:t>
            </a:r>
            <a:r>
              <a:rPr lang="it-IT" sz="2000" dirty="0" err="1"/>
              <a:t>places</a:t>
            </a:r>
            <a:endParaRPr lang="it-IT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184538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Atlante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Atlante</Template>
  <TotalTime>4181</TotalTime>
  <Words>251</Words>
  <Application>Microsoft Macintosh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 Light</vt:lpstr>
      <vt:lpstr>Rockwell</vt:lpstr>
      <vt:lpstr>Wingdings</vt:lpstr>
      <vt:lpstr>Atlante</vt:lpstr>
      <vt:lpstr>   The Annual Willem C. Vis International Commercial Arbitration Moot</vt:lpstr>
      <vt:lpstr>Index</vt:lpstr>
      <vt:lpstr>What is arbitration?   Enforcement</vt:lpstr>
      <vt:lpstr>Advantages</vt:lpstr>
      <vt:lpstr>Disadvantages</vt:lpstr>
      <vt:lpstr> What Who Where When </vt:lpstr>
      <vt:lpstr>Timeline</vt:lpstr>
      <vt:lpstr>Presentazione standard di PowerPoint</vt:lpstr>
      <vt:lpstr>Why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The Annual Willem C. Vis International Commercial Arbitration Moot</dc:title>
  <dc:creator>PICCI GIULIA [GI0102696]</dc:creator>
  <cp:lastModifiedBy>PICCI GIULIA [GI0102696]</cp:lastModifiedBy>
  <cp:revision>17</cp:revision>
  <dcterms:created xsi:type="dcterms:W3CDTF">2019-05-16T17:01:19Z</dcterms:created>
  <dcterms:modified xsi:type="dcterms:W3CDTF">2019-05-20T14:03:12Z</dcterms:modified>
</cp:coreProperties>
</file>