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BE34CE67-618D-4FA5-94E4-65D0CC1F188D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0231506-EB52-4C87-90DF-AAD12FEECB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2440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4CE67-618D-4FA5-94E4-65D0CC1F188D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1506-EB52-4C87-90DF-AAD12FEECB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3530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4CE67-618D-4FA5-94E4-65D0CC1F188D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1506-EB52-4C87-90DF-AAD12FEECB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0204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4CE67-618D-4FA5-94E4-65D0CC1F188D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1506-EB52-4C87-90DF-AAD12FEECB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0282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4CE67-618D-4FA5-94E4-65D0CC1F188D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1506-EB52-4C87-90DF-AAD12FEECB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3181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4CE67-618D-4FA5-94E4-65D0CC1F188D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1506-EB52-4C87-90DF-AAD12FEECB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2689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4CE67-618D-4FA5-94E4-65D0CC1F188D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1506-EB52-4C87-90DF-AAD12FEECB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4860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4CE67-618D-4FA5-94E4-65D0CC1F188D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1506-EB52-4C87-90DF-AAD12FEECB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1457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4CE67-618D-4FA5-94E4-65D0CC1F188D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1506-EB52-4C87-90DF-AAD12FEECB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9083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4CE67-618D-4FA5-94E4-65D0CC1F188D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C0231506-EB52-4C87-90DF-AAD12FEECB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510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BE34CE67-618D-4FA5-94E4-65D0CC1F188D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it-IT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0231506-EB52-4C87-90DF-AAD12FEECB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06669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BE34CE67-618D-4FA5-94E4-65D0CC1F188D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C0231506-EB52-4C87-90DF-AAD12FEECB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1045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INCOTERMS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877312" y="4946206"/>
            <a:ext cx="9144000" cy="1655762"/>
          </a:xfrm>
        </p:spPr>
        <p:txBody>
          <a:bodyPr/>
          <a:lstStyle/>
          <a:p>
            <a:pPr algn="r"/>
            <a:endParaRPr lang="it-IT" dirty="0" smtClean="0"/>
          </a:p>
          <a:p>
            <a:pPr algn="r"/>
            <a:endParaRPr lang="it-IT" dirty="0"/>
          </a:p>
          <a:p>
            <a:pPr algn="r"/>
            <a:endParaRPr lang="it-IT" dirty="0" smtClean="0"/>
          </a:p>
          <a:p>
            <a:pPr algn="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602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THANK YOU FOR YOUR ATTENTION</a:t>
            </a:r>
            <a:endParaRPr lang="it-IT" sz="2800" dirty="0"/>
          </a:p>
          <a:p>
            <a:pPr algn="ctr"/>
            <a:endParaRPr lang="it-IT" sz="2800" dirty="0" smtClean="0"/>
          </a:p>
          <a:p>
            <a:pPr algn="ctr"/>
            <a:endParaRPr lang="it-IT" sz="2800" dirty="0"/>
          </a:p>
          <a:p>
            <a:pPr algn="ctr"/>
            <a:endParaRPr lang="it-IT" sz="2800" dirty="0" smtClean="0"/>
          </a:p>
          <a:p>
            <a:pPr algn="ctr"/>
            <a:endParaRPr lang="it-IT" sz="2800" dirty="0"/>
          </a:p>
          <a:p>
            <a:pPr algn="r"/>
            <a:r>
              <a:rPr lang="it-IT" sz="2800" dirty="0" smtClean="0"/>
              <a:t>Andrea Di Costanzo, Chiara </a:t>
            </a:r>
            <a:r>
              <a:rPr lang="it-IT" sz="2800" dirty="0" err="1" smtClean="0"/>
              <a:t>Zanol</a:t>
            </a:r>
            <a:endParaRPr lang="it-IT" sz="2800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656" y="5209032"/>
            <a:ext cx="3995928" cy="90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737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What are </a:t>
            </a:r>
            <a:r>
              <a:rPr lang="en-US" b="1" dirty="0" smtClean="0"/>
              <a:t>Incoterms </a:t>
            </a:r>
            <a:r>
              <a:rPr lang="en-US" b="1" dirty="0"/>
              <a:t>rules?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56842" y="2276856"/>
            <a:ext cx="10773157" cy="339242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The </a:t>
            </a:r>
            <a:r>
              <a:rPr lang="en-US" dirty="0"/>
              <a:t>world’s essential terms of trade for the sale of </a:t>
            </a:r>
            <a:r>
              <a:rPr lang="en-US" dirty="0" smtClean="0"/>
              <a:t>goods.</a:t>
            </a:r>
            <a:endParaRPr lang="it-IT" dirty="0" smtClean="0"/>
          </a:p>
          <a:p>
            <a:pPr>
              <a:buFont typeface="Arial" panose="020B0604020202020204" pitchFamily="34" charset="0"/>
              <a:buChar char="•"/>
            </a:pPr>
            <a:endParaRPr lang="it-IT" dirty="0"/>
          </a:p>
          <a:p>
            <a:pPr>
              <a:buFont typeface="Arial" panose="020B0604020202020204" pitchFamily="34" charset="0"/>
              <a:buChar char="•"/>
            </a:pPr>
            <a:r>
              <a:rPr lang="it-IT" dirty="0" smtClean="0"/>
              <a:t>  </a:t>
            </a:r>
            <a:r>
              <a:rPr lang="it-IT" dirty="0" err="1"/>
              <a:t>Acronym</a:t>
            </a:r>
            <a:r>
              <a:rPr lang="it-IT" dirty="0"/>
              <a:t>: International Commercial </a:t>
            </a:r>
            <a:r>
              <a:rPr lang="it-IT" dirty="0" err="1"/>
              <a:t>Terms</a:t>
            </a:r>
            <a:endParaRPr lang="it-IT" dirty="0"/>
          </a:p>
          <a:p>
            <a:pPr algn="ctr"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7290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Who publishes the </a:t>
            </a:r>
            <a:r>
              <a:rPr lang="en-US" b="1" dirty="0" smtClean="0"/>
              <a:t>Incoterms </a:t>
            </a:r>
            <a:r>
              <a:rPr lang="en-US" b="1" dirty="0"/>
              <a:t>rules?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2289745"/>
            <a:ext cx="3849624" cy="3525839"/>
          </a:xfrm>
        </p:spPr>
      </p:pic>
    </p:spTree>
    <p:extLst>
      <p:ext uri="{BB962C8B-B14F-4D97-AF65-F5344CB8AC3E}">
        <p14:creationId xmlns:p14="http://schemas.microsoft.com/office/powerpoint/2010/main" val="1572800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Why use </a:t>
            </a:r>
            <a:r>
              <a:rPr lang="en-US" b="1" dirty="0" smtClean="0"/>
              <a:t>Incoterms </a:t>
            </a:r>
            <a:r>
              <a:rPr lang="en-US" b="1" dirty="0"/>
              <a:t>rules in international trade?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it-IT" dirty="0" smtClean="0"/>
          </a:p>
          <a:p>
            <a:pPr>
              <a:buFont typeface="Arial" panose="020B0604020202020204" pitchFamily="34" charset="0"/>
              <a:buChar char="•"/>
            </a:pPr>
            <a:endParaRPr lang="it-IT" dirty="0"/>
          </a:p>
          <a:p>
            <a:pPr>
              <a:buFont typeface="Arial" panose="020B0604020202020204" pitchFamily="34" charset="0"/>
              <a:buChar char="•"/>
            </a:pPr>
            <a:r>
              <a:rPr lang="it-IT" dirty="0" smtClean="0"/>
              <a:t> </a:t>
            </a:r>
            <a:r>
              <a:rPr lang="it-IT" dirty="0"/>
              <a:t>U</a:t>
            </a:r>
            <a:r>
              <a:rPr lang="it-IT" dirty="0" smtClean="0"/>
              <a:t>niversal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 </a:t>
            </a:r>
            <a:r>
              <a:rPr lang="it-IT" dirty="0" err="1" smtClean="0"/>
              <a:t>Clarity</a:t>
            </a:r>
            <a:endParaRPr lang="it-IT" dirty="0"/>
          </a:p>
          <a:p>
            <a:pPr>
              <a:buFont typeface="Arial" panose="020B0604020202020204" pitchFamily="34" charset="0"/>
              <a:buChar char="•"/>
            </a:pPr>
            <a:r>
              <a:rPr lang="it-IT" dirty="0" smtClean="0"/>
              <a:t> </a:t>
            </a:r>
            <a:r>
              <a:rPr lang="it-IT" dirty="0" err="1" smtClean="0"/>
              <a:t>Predictability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114021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What do they regulate?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it-IT" dirty="0" smtClean="0"/>
              <a:t> </a:t>
            </a:r>
            <a:r>
              <a:rPr lang="en-US" dirty="0" smtClean="0"/>
              <a:t>Obligations </a:t>
            </a:r>
            <a:r>
              <a:rPr lang="en-US" dirty="0"/>
              <a:t>resulting from the delivery</a:t>
            </a:r>
            <a:endParaRPr lang="it-IT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 smtClean="0"/>
              <a:t> Obligations </a:t>
            </a:r>
            <a:r>
              <a:rPr lang="en-US" dirty="0"/>
              <a:t>resulting from the acceptance of the delivery</a:t>
            </a:r>
            <a:endParaRPr lang="it-IT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 smtClean="0"/>
              <a:t> Who </a:t>
            </a:r>
            <a:r>
              <a:rPr lang="en-US" dirty="0"/>
              <a:t>is responsible for preparing the import-export and transport documentation</a:t>
            </a:r>
            <a:endParaRPr lang="it-IT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 smtClean="0"/>
              <a:t> Who </a:t>
            </a:r>
            <a:r>
              <a:rPr lang="en-US" dirty="0"/>
              <a:t>pays for the packaging, transport and insurance fees</a:t>
            </a:r>
            <a:endParaRPr lang="it-IT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 smtClean="0"/>
              <a:t> Who </a:t>
            </a:r>
            <a:r>
              <a:rPr lang="en-US" dirty="0"/>
              <a:t>pays for extra fees caused by the delay of the delivery of the goods</a:t>
            </a:r>
            <a:endParaRPr lang="it-IT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 smtClean="0"/>
              <a:t> Risks </a:t>
            </a:r>
            <a:r>
              <a:rPr lang="en-US" dirty="0"/>
              <a:t>of loss or damage of the goods passing from the seller to the buyer</a:t>
            </a:r>
            <a:endParaRPr lang="it-IT" dirty="0"/>
          </a:p>
          <a:p>
            <a:r>
              <a:rPr lang="en-US" dirty="0"/>
              <a:t> </a:t>
            </a:r>
            <a:endParaRPr lang="it-IT" dirty="0"/>
          </a:p>
          <a:p>
            <a:pPr>
              <a:buFont typeface="Arial" panose="020B0604020202020204" pitchFamily="34" charset="0"/>
              <a:buChar char="•"/>
            </a:pPr>
            <a:endParaRPr lang="it-IT" dirty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916258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err="1" smtClean="0"/>
              <a:t>What</a:t>
            </a:r>
            <a:r>
              <a:rPr lang="it-IT" b="1" dirty="0" smtClean="0"/>
              <a:t> do </a:t>
            </a:r>
            <a:r>
              <a:rPr lang="it-IT" b="1" dirty="0" err="1" smtClean="0"/>
              <a:t>they</a:t>
            </a:r>
            <a:r>
              <a:rPr lang="it-IT" b="1" dirty="0" smtClean="0"/>
              <a:t> NOT </a:t>
            </a:r>
            <a:r>
              <a:rPr lang="it-IT" b="1" dirty="0" err="1" smtClean="0"/>
              <a:t>regulate</a:t>
            </a:r>
            <a:r>
              <a:rPr lang="it-IT" b="1" dirty="0" smtClean="0"/>
              <a:t>?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 smtClean="0"/>
              <a:t>Place</a:t>
            </a:r>
            <a:r>
              <a:rPr lang="en-US" dirty="0"/>
              <a:t>, currency and payment extension</a:t>
            </a:r>
            <a:endParaRPr lang="it-IT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 smtClean="0"/>
              <a:t> Change </a:t>
            </a:r>
            <a:r>
              <a:rPr lang="en-US" dirty="0"/>
              <a:t>in ownership</a:t>
            </a:r>
            <a:endParaRPr lang="it-IT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 smtClean="0"/>
              <a:t> Breach </a:t>
            </a:r>
            <a:r>
              <a:rPr lang="en-US" dirty="0"/>
              <a:t>of the contract</a:t>
            </a:r>
            <a:endParaRPr lang="it-IT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 smtClean="0"/>
              <a:t> Complaints </a:t>
            </a:r>
            <a:r>
              <a:rPr lang="en-US" dirty="0"/>
              <a:t>from the buyer for delayed or partial delivery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52116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2995654"/>
              </p:ext>
            </p:extLst>
          </p:nvPr>
        </p:nvGraphicFramePr>
        <p:xfrm>
          <a:off x="749807" y="1755648"/>
          <a:ext cx="10680192" cy="37863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40096"/>
                <a:gridCol w="5340096"/>
              </a:tblGrid>
              <a:tr h="3786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115"/>
                        </a:spcAft>
                      </a:pPr>
                      <a:r>
                        <a:rPr lang="en-US" sz="2800" i="1" dirty="0">
                          <a:solidFill>
                            <a:schemeClr val="tx1"/>
                          </a:solidFill>
                          <a:effectLst/>
                        </a:rPr>
                        <a:t>Rules for any transport mode</a:t>
                      </a:r>
                      <a:br>
                        <a:rPr lang="en-US" sz="2800" i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400" dirty="0">
                          <a:effectLst/>
                        </a:rPr>
                        <a:t>• Ex Works EXW</a:t>
                      </a:r>
                      <a:br>
                        <a:rPr lang="en-US" sz="2400" dirty="0">
                          <a:effectLst/>
                        </a:rPr>
                      </a:br>
                      <a:r>
                        <a:rPr lang="en-US" sz="2400" dirty="0">
                          <a:effectLst/>
                        </a:rPr>
                        <a:t>• Free Carrier FCA</a:t>
                      </a:r>
                      <a:br>
                        <a:rPr lang="en-US" sz="2400" dirty="0">
                          <a:effectLst/>
                        </a:rPr>
                      </a:br>
                      <a:r>
                        <a:rPr lang="en-US" sz="2400" dirty="0">
                          <a:effectLst/>
                        </a:rPr>
                        <a:t>• Carriage Paid To CPT</a:t>
                      </a:r>
                      <a:br>
                        <a:rPr lang="en-US" sz="2400" dirty="0">
                          <a:effectLst/>
                        </a:rPr>
                      </a:br>
                      <a:r>
                        <a:rPr lang="en-US" sz="2400" dirty="0">
                          <a:effectLst/>
                        </a:rPr>
                        <a:t>• Carriage &amp; Insurance Paid to CIP</a:t>
                      </a:r>
                      <a:br>
                        <a:rPr lang="en-US" sz="2400" dirty="0">
                          <a:effectLst/>
                        </a:rPr>
                      </a:br>
                      <a:r>
                        <a:rPr lang="en-US" sz="2400" dirty="0">
                          <a:effectLst/>
                        </a:rPr>
                        <a:t>• Delivered At Terminal DAT</a:t>
                      </a:r>
                      <a:br>
                        <a:rPr lang="en-US" sz="2400" dirty="0">
                          <a:effectLst/>
                        </a:rPr>
                      </a:br>
                      <a:r>
                        <a:rPr lang="en-US" sz="2400" dirty="0">
                          <a:effectLst/>
                        </a:rPr>
                        <a:t>• Delivered At Place DAP</a:t>
                      </a:r>
                      <a:br>
                        <a:rPr lang="en-US" sz="2400" dirty="0">
                          <a:effectLst/>
                        </a:rPr>
                      </a:br>
                      <a:r>
                        <a:rPr lang="en-US" sz="2400" dirty="0">
                          <a:effectLst/>
                        </a:rPr>
                        <a:t>• Delivered Duty Paid DDP</a:t>
                      </a:r>
                      <a:endParaRPr lang="it-I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5400" marB="254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115"/>
                        </a:spcAft>
                      </a:pPr>
                      <a:r>
                        <a:rPr lang="en-US" sz="2800" i="1" dirty="0">
                          <a:solidFill>
                            <a:schemeClr val="tx1"/>
                          </a:solidFill>
                          <a:effectLst/>
                        </a:rPr>
                        <a:t>Rules for sea &amp; inland waterway only</a:t>
                      </a:r>
                      <a:r>
                        <a:rPr lang="en-US" sz="2400" dirty="0">
                          <a:effectLst/>
                        </a:rPr>
                        <a:t/>
                      </a:r>
                      <a:br>
                        <a:rPr lang="en-US" sz="2400" dirty="0">
                          <a:effectLst/>
                        </a:rPr>
                      </a:br>
                      <a:r>
                        <a:rPr lang="en-US" sz="2400" dirty="0">
                          <a:effectLst/>
                        </a:rPr>
                        <a:t>• Free Alongside Ship FAS</a:t>
                      </a:r>
                      <a:br>
                        <a:rPr lang="en-US" sz="2400" dirty="0">
                          <a:effectLst/>
                        </a:rPr>
                      </a:br>
                      <a:r>
                        <a:rPr lang="en-US" sz="2400" dirty="0">
                          <a:effectLst/>
                        </a:rPr>
                        <a:t>• Free On Board FOB</a:t>
                      </a:r>
                      <a:br>
                        <a:rPr lang="en-US" sz="2400" dirty="0">
                          <a:effectLst/>
                        </a:rPr>
                      </a:br>
                      <a:r>
                        <a:rPr lang="en-US" sz="2400" dirty="0">
                          <a:effectLst/>
                        </a:rPr>
                        <a:t>• Cost and Freight CFR</a:t>
                      </a:r>
                      <a:br>
                        <a:rPr lang="en-US" sz="2400" dirty="0">
                          <a:effectLst/>
                        </a:rPr>
                      </a:br>
                      <a:r>
                        <a:rPr lang="en-US" sz="2400" dirty="0">
                          <a:effectLst/>
                        </a:rPr>
                        <a:t>• Cost Insurance and Freight CIF</a:t>
                      </a:r>
                      <a:endParaRPr lang="it-I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5400" marB="254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6469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</a:t>
            </a:r>
            <a:r>
              <a:rPr lang="en-US" b="1" dirty="0" smtClean="0"/>
              <a:t>our </a:t>
            </a:r>
            <a:r>
              <a:rPr lang="en-US" b="1" dirty="0"/>
              <a:t>groups</a:t>
            </a:r>
            <a:r>
              <a:rPr lang="en-US" b="1" dirty="0" smtClean="0"/>
              <a:t>:</a:t>
            </a:r>
          </a:p>
          <a:p>
            <a:endParaRPr lang="it-IT" b="1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i="1" dirty="0" smtClean="0"/>
              <a:t> Buyer </a:t>
            </a:r>
            <a:r>
              <a:rPr lang="en-US" i="1" dirty="0"/>
              <a:t>responsible for all carriage – EXW</a:t>
            </a:r>
            <a:endParaRPr lang="it-IT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it-IT" i="1" dirty="0" smtClean="0"/>
              <a:t> Buyer </a:t>
            </a:r>
            <a:r>
              <a:rPr lang="it-IT" i="1" dirty="0" err="1"/>
              <a:t>arranges</a:t>
            </a:r>
            <a:r>
              <a:rPr lang="it-IT" i="1" dirty="0"/>
              <a:t> </a:t>
            </a:r>
            <a:r>
              <a:rPr lang="it-IT" i="1" dirty="0" err="1"/>
              <a:t>main</a:t>
            </a:r>
            <a:r>
              <a:rPr lang="it-IT" i="1" dirty="0"/>
              <a:t> </a:t>
            </a:r>
            <a:r>
              <a:rPr lang="it-IT" i="1" dirty="0" err="1"/>
              <a:t>carriage</a:t>
            </a:r>
            <a:r>
              <a:rPr lang="it-IT" i="1" dirty="0"/>
              <a:t> – FAS; FOB; FCA</a:t>
            </a:r>
            <a:endParaRPr lang="it-IT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it-IT" i="1" dirty="0" smtClean="0"/>
              <a:t> Seller </a:t>
            </a:r>
            <a:r>
              <a:rPr lang="it-IT" i="1" dirty="0" err="1"/>
              <a:t>arranges</a:t>
            </a:r>
            <a:r>
              <a:rPr lang="it-IT" i="1" dirty="0"/>
              <a:t> </a:t>
            </a:r>
            <a:r>
              <a:rPr lang="it-IT" i="1" dirty="0" err="1"/>
              <a:t>main</a:t>
            </a:r>
            <a:r>
              <a:rPr lang="it-IT" i="1" dirty="0"/>
              <a:t> </a:t>
            </a:r>
            <a:r>
              <a:rPr lang="it-IT" i="1" dirty="0" err="1"/>
              <a:t>carriage</a:t>
            </a:r>
            <a:r>
              <a:rPr lang="it-IT" i="1" dirty="0"/>
              <a:t>, </a:t>
            </a:r>
            <a:r>
              <a:rPr lang="it-IT" i="1" dirty="0" err="1"/>
              <a:t>risk</a:t>
            </a:r>
            <a:r>
              <a:rPr lang="it-IT" i="1" dirty="0"/>
              <a:t> </a:t>
            </a:r>
            <a:r>
              <a:rPr lang="it-IT" i="1" dirty="0" err="1"/>
              <a:t>passes</a:t>
            </a:r>
            <a:r>
              <a:rPr lang="it-IT" i="1" dirty="0"/>
              <a:t> </a:t>
            </a:r>
            <a:r>
              <a:rPr lang="it-IT" i="1" dirty="0" err="1"/>
              <a:t>after</a:t>
            </a:r>
            <a:r>
              <a:rPr lang="it-IT" i="1" dirty="0"/>
              <a:t> </a:t>
            </a:r>
            <a:r>
              <a:rPr lang="it-IT" i="1" dirty="0" err="1"/>
              <a:t>main</a:t>
            </a:r>
            <a:r>
              <a:rPr lang="it-IT" i="1" dirty="0"/>
              <a:t> </a:t>
            </a:r>
            <a:r>
              <a:rPr lang="it-IT" i="1" dirty="0" err="1"/>
              <a:t>carriage</a:t>
            </a:r>
            <a:r>
              <a:rPr lang="it-IT" i="1" dirty="0"/>
              <a:t> – DAT; DAP; DDP</a:t>
            </a:r>
            <a:endParaRPr lang="it-IT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i="1" dirty="0" smtClean="0"/>
              <a:t> Seller </a:t>
            </a:r>
            <a:r>
              <a:rPr lang="en-US" i="1" dirty="0"/>
              <a:t>arranges main carriage, but risk passes before main carriage – CFR; CIF; CPT; CIP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0541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0371"/>
            <a:ext cx="9674351" cy="6675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689366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o">
  <a:themeElements>
    <a:clrScheme name="Metropolitano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TM03457491[[fn=Metropolitano]]</Template>
  <TotalTime>127</TotalTime>
  <Words>232</Words>
  <Application>Microsoft Office PowerPoint</Application>
  <PresentationFormat>Widescreen</PresentationFormat>
  <Paragraphs>43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Metropolitano</vt:lpstr>
      <vt:lpstr>INCOTERMS</vt:lpstr>
      <vt:lpstr>What are Incoterms rules?</vt:lpstr>
      <vt:lpstr>Who publishes the Incoterms rules?</vt:lpstr>
      <vt:lpstr>Why use Incoterms rules in international trade?</vt:lpstr>
      <vt:lpstr>What do they regulate?</vt:lpstr>
      <vt:lpstr>What do they NOT regulate?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INCOTERMS</dc:title>
  <dc:creator>Chiara</dc:creator>
  <cp:lastModifiedBy>Chiara</cp:lastModifiedBy>
  <cp:revision>9</cp:revision>
  <dcterms:created xsi:type="dcterms:W3CDTF">2019-05-12T09:15:46Z</dcterms:created>
  <dcterms:modified xsi:type="dcterms:W3CDTF">2019-05-14T12:01:39Z</dcterms:modified>
</cp:coreProperties>
</file>