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1.xml" ContentType="application/vnd.ms-office.activeX+xml"/>
  <Override PartName="/ppt/notesSlides/notesSlide15.xml" ContentType="application/vnd.openxmlformats-officedocument.presentationml.notesSlide+xml"/>
  <Override PartName="/ppt/activeX/activeX2.xml" ContentType="application/vnd.ms-office.activeX+xml"/>
  <Override PartName="/ppt/activeX/activeX3.xml" ContentType="application/vnd.ms-office.activeX+xml"/>
  <Override PartName="/ppt/notesSlides/notesSlide16.xml" ContentType="application/vnd.openxmlformats-officedocument.presentationml.notesSlide+xml"/>
  <Override PartName="/ppt/activeX/activeX4.xml" ContentType="application/vnd.ms-office.activeX+xml"/>
  <Override PartName="/ppt/activeX/activeX5.xml" ContentType="application/vnd.ms-office.activeX+xml"/>
  <Override PartName="/ppt/activeX/activeX6.xml" ContentType="application/vnd.ms-office.activeX+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1.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embeddings/oleObject2.bin" ContentType="application/vnd.openxmlformats-officedocument.oleObject"/>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3.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2" r:id="rId2"/>
    <p:sldMasterId id="2147483675" r:id="rId3"/>
  </p:sldMasterIdLst>
  <p:notesMasterIdLst>
    <p:notesMasterId r:id="rId77"/>
  </p:notesMasterIdLst>
  <p:sldIdLst>
    <p:sldId id="439" r:id="rId4"/>
    <p:sldId id="994" r:id="rId5"/>
    <p:sldId id="1116" r:id="rId6"/>
    <p:sldId id="605" r:id="rId7"/>
    <p:sldId id="606" r:id="rId8"/>
    <p:sldId id="607" r:id="rId9"/>
    <p:sldId id="675" r:id="rId10"/>
    <p:sldId id="676" r:id="rId11"/>
    <p:sldId id="690" r:id="rId12"/>
    <p:sldId id="707" r:id="rId13"/>
    <p:sldId id="708" r:id="rId14"/>
    <p:sldId id="709" r:id="rId15"/>
    <p:sldId id="1118" r:id="rId16"/>
    <p:sldId id="1121" r:id="rId17"/>
    <p:sldId id="1120" r:id="rId18"/>
    <p:sldId id="1119" r:id="rId19"/>
    <p:sldId id="1117" r:id="rId20"/>
    <p:sldId id="711" r:id="rId21"/>
    <p:sldId id="710" r:id="rId22"/>
    <p:sldId id="738" r:id="rId23"/>
    <p:sldId id="739" r:id="rId24"/>
    <p:sldId id="740" r:id="rId25"/>
    <p:sldId id="688" r:id="rId26"/>
    <p:sldId id="691" r:id="rId27"/>
    <p:sldId id="741" r:id="rId28"/>
    <p:sldId id="742" r:id="rId29"/>
    <p:sldId id="778" r:id="rId30"/>
    <p:sldId id="779" r:id="rId31"/>
    <p:sldId id="780" r:id="rId32"/>
    <p:sldId id="751" r:id="rId33"/>
    <p:sldId id="744" r:id="rId34"/>
    <p:sldId id="745" r:id="rId35"/>
    <p:sldId id="746" r:id="rId36"/>
    <p:sldId id="747" r:id="rId37"/>
    <p:sldId id="748" r:id="rId38"/>
    <p:sldId id="1055" r:id="rId39"/>
    <p:sldId id="1056" r:id="rId40"/>
    <p:sldId id="1057" r:id="rId41"/>
    <p:sldId id="1013" r:id="rId42"/>
    <p:sldId id="1142" r:id="rId43"/>
    <p:sldId id="1059" r:id="rId44"/>
    <p:sldId id="1020" r:id="rId45"/>
    <p:sldId id="1041" r:id="rId46"/>
    <p:sldId id="1042" r:id="rId47"/>
    <p:sldId id="1021" r:id="rId48"/>
    <p:sldId id="1022" r:id="rId49"/>
    <p:sldId id="1023" r:id="rId50"/>
    <p:sldId id="1024" r:id="rId51"/>
    <p:sldId id="1025" r:id="rId52"/>
    <p:sldId id="1026" r:id="rId53"/>
    <p:sldId id="1027" r:id="rId54"/>
    <p:sldId id="1028" r:id="rId55"/>
    <p:sldId id="1029" r:id="rId56"/>
    <p:sldId id="1030" r:id="rId57"/>
    <p:sldId id="1031" r:id="rId58"/>
    <p:sldId id="1032" r:id="rId59"/>
    <p:sldId id="1034" r:id="rId60"/>
    <p:sldId id="1035" r:id="rId61"/>
    <p:sldId id="1050" r:id="rId62"/>
    <p:sldId id="1051" r:id="rId63"/>
    <p:sldId id="1141" r:id="rId64"/>
    <p:sldId id="1037" r:id="rId65"/>
    <p:sldId id="1039" r:id="rId66"/>
    <p:sldId id="1103" r:id="rId67"/>
    <p:sldId id="1019" r:id="rId68"/>
    <p:sldId id="1043" r:id="rId69"/>
    <p:sldId id="1044" r:id="rId70"/>
    <p:sldId id="1045" r:id="rId71"/>
    <p:sldId id="1046" r:id="rId72"/>
    <p:sldId id="1099" r:id="rId73"/>
    <p:sldId id="1047" r:id="rId74"/>
    <p:sldId id="1101" r:id="rId75"/>
    <p:sldId id="1100" r:id="rId76"/>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2115" userDrawn="1">
          <p15:clr>
            <a:srgbClr val="A4A3A4"/>
          </p15:clr>
        </p15:guide>
        <p15:guide id="2" pos="28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007E"/>
    <a:srgbClr val="009FC8"/>
    <a:srgbClr val="FFFF00"/>
    <a:srgbClr val="11007D"/>
    <a:srgbClr val="008737"/>
    <a:srgbClr val="FF0000"/>
    <a:srgbClr val="A0A030"/>
    <a:srgbClr val="64A894"/>
    <a:srgbClr val="5094A4"/>
    <a:srgbClr val="F8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0" autoAdjust="0"/>
    <p:restoredTop sz="81713" autoAdjust="0"/>
  </p:normalViewPr>
  <p:slideViewPr>
    <p:cSldViewPr snapToGrid="0">
      <p:cViewPr varScale="1">
        <p:scale>
          <a:sx n="72" d="100"/>
          <a:sy n="72" d="100"/>
        </p:scale>
        <p:origin x="1710" y="54"/>
      </p:cViewPr>
      <p:guideLst>
        <p:guide orient="horz" pos="2115"/>
        <p:guide pos="288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_rels/viewProps.xml.rels><?xml version="1.0" encoding="UTF-8" standalone="yes"?>
<Relationships xmlns="http://schemas.openxmlformats.org/package/2006/relationships"><Relationship Id="rId3" Type="http://schemas.openxmlformats.org/officeDocument/2006/relationships/slide" Target="slides/slide52.xml"/><Relationship Id="rId7" Type="http://schemas.openxmlformats.org/officeDocument/2006/relationships/slide" Target="slides/slide57.xml"/><Relationship Id="rId2" Type="http://schemas.openxmlformats.org/officeDocument/2006/relationships/slide" Target="slides/slide48.xml"/><Relationship Id="rId1" Type="http://schemas.openxmlformats.org/officeDocument/2006/relationships/slide" Target="slides/slide47.xml"/><Relationship Id="rId6" Type="http://schemas.openxmlformats.org/officeDocument/2006/relationships/slide" Target="slides/slide55.xml"/><Relationship Id="rId5" Type="http://schemas.openxmlformats.org/officeDocument/2006/relationships/slide" Target="slides/slide54.xml"/><Relationship Id="rId4" Type="http://schemas.openxmlformats.org/officeDocument/2006/relationships/slide" Target="slides/slide5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oleObject" Target="Macintosh%20HD:Users:walgerbino:D_PPC1-Percezione_2014-15:SML_univarianz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walgerbino:D_PPC1-Percezione_2014-15:SML_univarianz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6434041635207"/>
          <c:y val="8.6092715231788103E-2"/>
          <c:w val="0.81807308333033701"/>
          <c:h val="0.78201231008095795"/>
        </c:manualLayout>
      </c:layout>
      <c:barChart>
        <c:barDir val="col"/>
        <c:grouping val="clustered"/>
        <c:varyColors val="0"/>
        <c:ser>
          <c:idx val="0"/>
          <c:order val="0"/>
          <c:tx>
            <c:v>a</c:v>
          </c:tx>
          <c:spPr>
            <a:solidFill>
              <a:srgbClr val="FF6600"/>
            </a:solidFill>
            <a:ln>
              <a:noFill/>
            </a:ln>
          </c:spPr>
          <c:invertIfNegative val="0"/>
          <c:dPt>
            <c:idx val="22"/>
            <c:invertIfNegative val="0"/>
            <c:bubble3D val="0"/>
            <c:spPr>
              <a:solidFill>
                <a:srgbClr val="FF6600"/>
              </a:solidFill>
              <a:ln>
                <a:noFill/>
              </a:ln>
            </c:spPr>
          </c:dPt>
          <c:cat>
            <c:numRef>
              <c:f>'match coni SML (2)'!$A$6:$A$38</c:f>
              <c:numCache>
                <c:formatCode>General</c:formatCode>
                <c:ptCount val="33"/>
                <c:pt idx="0">
                  <c:v>380</c:v>
                </c:pt>
                <c:pt idx="1">
                  <c:v>390</c:v>
                </c:pt>
                <c:pt idx="2">
                  <c:v>400</c:v>
                </c:pt>
                <c:pt idx="3">
                  <c:v>410</c:v>
                </c:pt>
                <c:pt idx="4">
                  <c:v>420</c:v>
                </c:pt>
                <c:pt idx="5">
                  <c:v>430</c:v>
                </c:pt>
                <c:pt idx="6">
                  <c:v>440</c:v>
                </c:pt>
                <c:pt idx="7">
                  <c:v>450</c:v>
                </c:pt>
                <c:pt idx="8">
                  <c:v>460</c:v>
                </c:pt>
                <c:pt idx="9">
                  <c:v>470</c:v>
                </c:pt>
                <c:pt idx="10">
                  <c:v>480</c:v>
                </c:pt>
                <c:pt idx="11">
                  <c:v>490</c:v>
                </c:pt>
                <c:pt idx="12">
                  <c:v>500</c:v>
                </c:pt>
                <c:pt idx="13">
                  <c:v>510</c:v>
                </c:pt>
                <c:pt idx="14">
                  <c:v>520</c:v>
                </c:pt>
                <c:pt idx="15">
                  <c:v>530</c:v>
                </c:pt>
                <c:pt idx="16">
                  <c:v>540</c:v>
                </c:pt>
                <c:pt idx="17">
                  <c:v>550</c:v>
                </c:pt>
                <c:pt idx="18">
                  <c:v>560</c:v>
                </c:pt>
                <c:pt idx="19">
                  <c:v>570</c:v>
                </c:pt>
                <c:pt idx="20">
                  <c:v>580</c:v>
                </c:pt>
                <c:pt idx="21">
                  <c:v>590</c:v>
                </c:pt>
                <c:pt idx="22">
                  <c:v>600</c:v>
                </c:pt>
                <c:pt idx="23">
                  <c:v>610</c:v>
                </c:pt>
                <c:pt idx="24">
                  <c:v>620</c:v>
                </c:pt>
                <c:pt idx="25">
                  <c:v>630</c:v>
                </c:pt>
                <c:pt idx="26">
                  <c:v>640</c:v>
                </c:pt>
                <c:pt idx="27">
                  <c:v>650</c:v>
                </c:pt>
                <c:pt idx="28">
                  <c:v>660</c:v>
                </c:pt>
                <c:pt idx="29">
                  <c:v>670</c:v>
                </c:pt>
                <c:pt idx="30">
                  <c:v>680</c:v>
                </c:pt>
                <c:pt idx="31">
                  <c:v>690</c:v>
                </c:pt>
                <c:pt idx="32">
                  <c:v>700</c:v>
                </c:pt>
              </c:numCache>
            </c:numRef>
          </c:cat>
          <c:val>
            <c:numRef>
              <c:f>'match coni SML (2)'!$H$6:$H$38</c:f>
              <c:numCache>
                <c:formatCode>0</c:formatCode>
                <c:ptCount val="33"/>
                <c:pt idx="0">
                  <c:v>0</c:v>
                </c:pt>
                <c:pt idx="1">
                  <c:v>0</c:v>
                </c:pt>
                <c:pt idx="2">
                  <c:v>0</c:v>
                </c:pt>
                <c:pt idx="3">
                  <c:v>0</c:v>
                </c:pt>
                <c:pt idx="4">
                  <c:v>0</c:v>
                </c:pt>
                <c:pt idx="5">
                  <c:v>0</c:v>
                </c:pt>
                <c:pt idx="6">
                  <c:v>0</c:v>
                </c:pt>
                <c:pt idx="7">
                  <c:v>0</c:v>
                </c:pt>
                <c:pt idx="8">
                  <c:v>67</c:v>
                </c:pt>
                <c:pt idx="9">
                  <c:v>0</c:v>
                </c:pt>
                <c:pt idx="10">
                  <c:v>0</c:v>
                </c:pt>
                <c:pt idx="11">
                  <c:v>0</c:v>
                </c:pt>
                <c:pt idx="12">
                  <c:v>52</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val>
        </c:ser>
        <c:ser>
          <c:idx val="1"/>
          <c:order val="1"/>
          <c:tx>
            <c:v>b</c:v>
          </c:tx>
          <c:spPr>
            <a:solidFill>
              <a:srgbClr val="0000FF"/>
            </a:solidFill>
            <a:ln>
              <a:noFill/>
            </a:ln>
          </c:spPr>
          <c:invertIfNegative val="0"/>
          <c:val>
            <c:numRef>
              <c:f>'match coni SML (2)'!$I$6:$I$38</c:f>
              <c:numCache>
                <c:formatCode>0</c:formatCode>
                <c:ptCount val="33"/>
                <c:pt idx="0">
                  <c:v>0</c:v>
                </c:pt>
                <c:pt idx="1">
                  <c:v>0</c:v>
                </c:pt>
                <c:pt idx="2">
                  <c:v>0</c:v>
                </c:pt>
                <c:pt idx="3">
                  <c:v>0</c:v>
                </c:pt>
                <c:pt idx="4">
                  <c:v>0</c:v>
                </c:pt>
                <c:pt idx="5">
                  <c:v>0</c:v>
                </c:pt>
                <c:pt idx="6">
                  <c:v>33</c:v>
                </c:pt>
                <c:pt idx="7">
                  <c:v>0</c:v>
                </c:pt>
                <c:pt idx="8">
                  <c:v>0</c:v>
                </c:pt>
                <c:pt idx="9">
                  <c:v>0</c:v>
                </c:pt>
                <c:pt idx="10">
                  <c:v>0</c:v>
                </c:pt>
                <c:pt idx="11">
                  <c:v>85</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val>
        </c:ser>
        <c:dLbls>
          <c:showLegendKey val="0"/>
          <c:showVal val="0"/>
          <c:showCatName val="0"/>
          <c:showSerName val="0"/>
          <c:showPercent val="0"/>
          <c:showBubbleSize val="0"/>
        </c:dLbls>
        <c:gapWidth val="150"/>
        <c:axId val="594377304"/>
        <c:axId val="594377696"/>
      </c:barChart>
      <c:catAx>
        <c:axId val="594377304"/>
        <c:scaling>
          <c:orientation val="minMax"/>
        </c:scaling>
        <c:delete val="0"/>
        <c:axPos val="b"/>
        <c:numFmt formatCode="General" sourceLinked="1"/>
        <c:majorTickMark val="out"/>
        <c:minorTickMark val="none"/>
        <c:tickLblPos val="nextTo"/>
        <c:txPr>
          <a:bodyPr/>
          <a:lstStyle/>
          <a:p>
            <a:pPr>
              <a:defRPr sz="800"/>
            </a:pPr>
            <a:endParaRPr lang="it-IT"/>
          </a:p>
        </c:txPr>
        <c:crossAx val="594377696"/>
        <c:crosses val="autoZero"/>
        <c:auto val="1"/>
        <c:lblAlgn val="ctr"/>
        <c:lblOffset val="100"/>
        <c:noMultiLvlLbl val="0"/>
      </c:catAx>
      <c:valAx>
        <c:axId val="594377696"/>
        <c:scaling>
          <c:orientation val="minMax"/>
          <c:max val="150"/>
        </c:scaling>
        <c:delete val="0"/>
        <c:axPos val="l"/>
        <c:title>
          <c:tx>
            <c:rich>
              <a:bodyPr rot="-5400000" vert="horz"/>
              <a:lstStyle/>
              <a:p>
                <a:pPr>
                  <a:defRPr/>
                </a:pPr>
                <a:r>
                  <a:rPr lang="en-US"/>
                  <a:t>intansità</a:t>
                </a:r>
              </a:p>
            </c:rich>
          </c:tx>
          <c:overlay val="0"/>
        </c:title>
        <c:numFmt formatCode="0" sourceLinked="1"/>
        <c:majorTickMark val="out"/>
        <c:minorTickMark val="none"/>
        <c:tickLblPos val="nextTo"/>
        <c:crossAx val="594377304"/>
        <c:crosses val="autoZero"/>
        <c:crossBetween val="between"/>
        <c:majorUnit val="50"/>
      </c:valAx>
      <c:spPr>
        <a:ln w="12700">
          <a:solidFill>
            <a:schemeClr val="tx1">
              <a:lumMod val="50000"/>
              <a:lumOff val="50000"/>
            </a:schemeClr>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sistema SML</a:t>
            </a:r>
          </a:p>
        </c:rich>
      </c:tx>
      <c:layout>
        <c:manualLayout>
          <c:xMode val="edge"/>
          <c:yMode val="edge"/>
          <c:x val="0.423018439659328"/>
          <c:y val="9.7087378640776708E-3"/>
        </c:manualLayout>
      </c:layout>
      <c:overlay val="0"/>
    </c:title>
    <c:autoTitleDeleted val="0"/>
    <c:plotArea>
      <c:layout>
        <c:manualLayout>
          <c:layoutTarget val="inner"/>
          <c:xMode val="edge"/>
          <c:yMode val="edge"/>
          <c:x val="9.6743039473006998E-2"/>
          <c:y val="0.21649209956137999"/>
          <c:w val="0.834118161700376"/>
          <c:h val="0.58778176396589499"/>
        </c:manualLayout>
      </c:layout>
      <c:scatterChart>
        <c:scatterStyle val="smoothMarker"/>
        <c:varyColors val="0"/>
        <c:ser>
          <c:idx val="1"/>
          <c:order val="0"/>
          <c:tx>
            <c:v>L-cones</c:v>
          </c:tx>
          <c:spPr>
            <a:ln>
              <a:solidFill>
                <a:schemeClr val="tx1"/>
              </a:solidFill>
            </a:ln>
          </c:spPr>
          <c:marker>
            <c:symbol val="none"/>
          </c:marker>
          <c:xVal>
            <c:numRef>
              <c:f>'match coni SML (2)'!$A$6:$A$38</c:f>
              <c:numCache>
                <c:formatCode>General</c:formatCode>
                <c:ptCount val="33"/>
                <c:pt idx="0">
                  <c:v>380</c:v>
                </c:pt>
                <c:pt idx="1">
                  <c:v>390</c:v>
                </c:pt>
                <c:pt idx="2">
                  <c:v>400</c:v>
                </c:pt>
                <c:pt idx="3">
                  <c:v>410</c:v>
                </c:pt>
                <c:pt idx="4">
                  <c:v>420</c:v>
                </c:pt>
                <c:pt idx="5">
                  <c:v>430</c:v>
                </c:pt>
                <c:pt idx="6">
                  <c:v>440</c:v>
                </c:pt>
                <c:pt idx="7">
                  <c:v>450</c:v>
                </c:pt>
                <c:pt idx="8">
                  <c:v>460</c:v>
                </c:pt>
                <c:pt idx="9">
                  <c:v>470</c:v>
                </c:pt>
                <c:pt idx="10">
                  <c:v>480</c:v>
                </c:pt>
                <c:pt idx="11">
                  <c:v>490</c:v>
                </c:pt>
                <c:pt idx="12">
                  <c:v>500</c:v>
                </c:pt>
                <c:pt idx="13">
                  <c:v>510</c:v>
                </c:pt>
                <c:pt idx="14">
                  <c:v>520</c:v>
                </c:pt>
                <c:pt idx="15">
                  <c:v>530</c:v>
                </c:pt>
                <c:pt idx="16">
                  <c:v>540</c:v>
                </c:pt>
                <c:pt idx="17">
                  <c:v>550</c:v>
                </c:pt>
                <c:pt idx="18">
                  <c:v>560</c:v>
                </c:pt>
                <c:pt idx="19">
                  <c:v>570</c:v>
                </c:pt>
                <c:pt idx="20">
                  <c:v>580</c:v>
                </c:pt>
                <c:pt idx="21">
                  <c:v>590</c:v>
                </c:pt>
                <c:pt idx="22">
                  <c:v>600</c:v>
                </c:pt>
                <c:pt idx="23">
                  <c:v>610</c:v>
                </c:pt>
                <c:pt idx="24">
                  <c:v>620</c:v>
                </c:pt>
                <c:pt idx="25">
                  <c:v>630</c:v>
                </c:pt>
                <c:pt idx="26">
                  <c:v>640</c:v>
                </c:pt>
                <c:pt idx="27">
                  <c:v>650</c:v>
                </c:pt>
                <c:pt idx="28">
                  <c:v>660</c:v>
                </c:pt>
                <c:pt idx="29">
                  <c:v>670</c:v>
                </c:pt>
                <c:pt idx="30">
                  <c:v>680</c:v>
                </c:pt>
                <c:pt idx="31">
                  <c:v>690</c:v>
                </c:pt>
                <c:pt idx="32">
                  <c:v>700</c:v>
                </c:pt>
              </c:numCache>
            </c:numRef>
          </c:xVal>
          <c:yVal>
            <c:numRef>
              <c:f>'match coni SML (2)'!$G$6:$G$38</c:f>
              <c:numCache>
                <c:formatCode>0.00</c:formatCode>
                <c:ptCount val="33"/>
                <c:pt idx="0">
                  <c:v>4.0065297392951104E-3</c:v>
                </c:pt>
                <c:pt idx="1">
                  <c:v>1.1961288358102401E-2</c:v>
                </c:pt>
                <c:pt idx="2">
                  <c:v>3.3546262790251198E-2</c:v>
                </c:pt>
                <c:pt idx="3">
                  <c:v>8.8382630693504993E-2</c:v>
                </c:pt>
                <c:pt idx="4">
                  <c:v>0.21874911181828799</c:v>
                </c:pt>
                <c:pt idx="5">
                  <c:v>0.50860692310126998</c:v>
                </c:pt>
                <c:pt idx="6">
                  <c:v>1.1108996538242299</c:v>
                </c:pt>
                <c:pt idx="7">
                  <c:v>2.2794180883612341</c:v>
                </c:pt>
                <c:pt idx="8">
                  <c:v>4.3936933623407413</c:v>
                </c:pt>
                <c:pt idx="9">
                  <c:v>7.9559508718227656</c:v>
                </c:pt>
                <c:pt idx="10">
                  <c:v>13.533528323661271</c:v>
                </c:pt>
                <c:pt idx="11">
                  <c:v>21.626516682988729</c:v>
                </c:pt>
                <c:pt idx="12">
                  <c:v>32.465246735834967</c:v>
                </c:pt>
                <c:pt idx="13">
                  <c:v>45.783336177161416</c:v>
                </c:pt>
                <c:pt idx="14">
                  <c:v>60.653065971263189</c:v>
                </c:pt>
                <c:pt idx="15">
                  <c:v>75.483960198900704</c:v>
                </c:pt>
                <c:pt idx="16">
                  <c:v>88.249690258459538</c:v>
                </c:pt>
                <c:pt idx="17">
                  <c:v>96.923323447634374</c:v>
                </c:pt>
                <c:pt idx="18">
                  <c:v>100</c:v>
                </c:pt>
                <c:pt idx="19">
                  <c:v>96.923323447634374</c:v>
                </c:pt>
                <c:pt idx="20">
                  <c:v>88.249690258459538</c:v>
                </c:pt>
                <c:pt idx="21">
                  <c:v>75.483960198900704</c:v>
                </c:pt>
                <c:pt idx="22">
                  <c:v>60.653065971263189</c:v>
                </c:pt>
                <c:pt idx="23">
                  <c:v>45.783336177161416</c:v>
                </c:pt>
                <c:pt idx="24">
                  <c:v>32.465246735834967</c:v>
                </c:pt>
                <c:pt idx="25">
                  <c:v>21.626516682988729</c:v>
                </c:pt>
                <c:pt idx="26">
                  <c:v>13.533528323661271</c:v>
                </c:pt>
                <c:pt idx="27">
                  <c:v>7.9559508718227656</c:v>
                </c:pt>
                <c:pt idx="28">
                  <c:v>4.3936933623407413</c:v>
                </c:pt>
                <c:pt idx="29">
                  <c:v>2.2794180883612341</c:v>
                </c:pt>
                <c:pt idx="30">
                  <c:v>1.1108996538242299</c:v>
                </c:pt>
                <c:pt idx="31">
                  <c:v>0.50860692310126998</c:v>
                </c:pt>
                <c:pt idx="32">
                  <c:v>0.21874911181828799</c:v>
                </c:pt>
              </c:numCache>
            </c:numRef>
          </c:yVal>
          <c:smooth val="1"/>
        </c:ser>
        <c:ser>
          <c:idx val="0"/>
          <c:order val="1"/>
          <c:spPr>
            <a:ln w="25400">
              <a:solidFill>
                <a:srgbClr val="FF6600"/>
              </a:solidFill>
            </a:ln>
          </c:spPr>
          <c:marker>
            <c:symbol val="none"/>
          </c:marker>
          <c:xVal>
            <c:numRef>
              <c:f>'match coni SML (2)'!$M$40:$N$40</c:f>
              <c:numCache>
                <c:formatCode>0</c:formatCode>
                <c:ptCount val="2"/>
                <c:pt idx="0">
                  <c:v>460</c:v>
                </c:pt>
                <c:pt idx="1">
                  <c:v>460</c:v>
                </c:pt>
              </c:numCache>
            </c:numRef>
          </c:xVal>
          <c:yVal>
            <c:numRef>
              <c:f>'match coni SML (2)'!$M$41:$N$41</c:f>
              <c:numCache>
                <c:formatCode>General</c:formatCode>
                <c:ptCount val="2"/>
                <c:pt idx="0">
                  <c:v>0</c:v>
                </c:pt>
                <c:pt idx="1">
                  <c:v>100</c:v>
                </c:pt>
              </c:numCache>
            </c:numRef>
          </c:yVal>
          <c:smooth val="1"/>
        </c:ser>
        <c:ser>
          <c:idx val="2"/>
          <c:order val="2"/>
          <c:spPr>
            <a:ln w="25400">
              <a:solidFill>
                <a:srgbClr val="0000FF"/>
              </a:solidFill>
            </a:ln>
          </c:spPr>
          <c:marker>
            <c:symbol val="none"/>
          </c:marker>
          <c:xVal>
            <c:numRef>
              <c:f>'match coni SML (2)'!$M$42:$N$42</c:f>
              <c:numCache>
                <c:formatCode>General</c:formatCode>
                <c:ptCount val="2"/>
                <c:pt idx="0">
                  <c:v>440</c:v>
                </c:pt>
                <c:pt idx="1">
                  <c:v>440</c:v>
                </c:pt>
              </c:numCache>
            </c:numRef>
          </c:xVal>
          <c:yVal>
            <c:numRef>
              <c:f>'match coni SML (2)'!$M$41:$N$41</c:f>
              <c:numCache>
                <c:formatCode>General</c:formatCode>
                <c:ptCount val="2"/>
                <c:pt idx="0">
                  <c:v>0</c:v>
                </c:pt>
                <c:pt idx="1">
                  <c:v>100</c:v>
                </c:pt>
              </c:numCache>
            </c:numRef>
          </c:yVal>
          <c:smooth val="1"/>
        </c:ser>
        <c:ser>
          <c:idx val="3"/>
          <c:order val="3"/>
          <c:spPr>
            <a:ln w="25400">
              <a:solidFill>
                <a:srgbClr val="FF6600"/>
              </a:solidFill>
            </a:ln>
          </c:spPr>
          <c:marker>
            <c:symbol val="none"/>
          </c:marker>
          <c:xVal>
            <c:numRef>
              <c:f>'match coni SML (2)'!$M$43:$N$43</c:f>
              <c:numCache>
                <c:formatCode>General</c:formatCode>
                <c:ptCount val="2"/>
                <c:pt idx="0">
                  <c:v>500</c:v>
                </c:pt>
                <c:pt idx="1">
                  <c:v>500</c:v>
                </c:pt>
              </c:numCache>
            </c:numRef>
          </c:xVal>
          <c:yVal>
            <c:numRef>
              <c:f>'match coni SML (2)'!$M$41:$N$41</c:f>
              <c:numCache>
                <c:formatCode>General</c:formatCode>
                <c:ptCount val="2"/>
                <c:pt idx="0">
                  <c:v>0</c:v>
                </c:pt>
                <c:pt idx="1">
                  <c:v>100</c:v>
                </c:pt>
              </c:numCache>
            </c:numRef>
          </c:yVal>
          <c:smooth val="1"/>
        </c:ser>
        <c:ser>
          <c:idx val="4"/>
          <c:order val="4"/>
          <c:spPr>
            <a:ln w="25400">
              <a:solidFill>
                <a:srgbClr val="0000FF"/>
              </a:solidFill>
            </a:ln>
          </c:spPr>
          <c:marker>
            <c:symbol val="none"/>
          </c:marker>
          <c:xVal>
            <c:numRef>
              <c:f>'match coni SML (2)'!$M$44:$N$44</c:f>
              <c:numCache>
                <c:formatCode>General</c:formatCode>
                <c:ptCount val="2"/>
                <c:pt idx="0">
                  <c:v>490</c:v>
                </c:pt>
                <c:pt idx="1">
                  <c:v>490</c:v>
                </c:pt>
              </c:numCache>
            </c:numRef>
          </c:xVal>
          <c:yVal>
            <c:numRef>
              <c:f>'match coni SML (2)'!$M$41:$N$41</c:f>
              <c:numCache>
                <c:formatCode>General</c:formatCode>
                <c:ptCount val="2"/>
                <c:pt idx="0">
                  <c:v>0</c:v>
                </c:pt>
                <c:pt idx="1">
                  <c:v>100</c:v>
                </c:pt>
              </c:numCache>
            </c:numRef>
          </c:yVal>
          <c:smooth val="1"/>
        </c:ser>
        <c:ser>
          <c:idx val="5"/>
          <c:order val="5"/>
          <c:tx>
            <c:v>M-cones</c:v>
          </c:tx>
          <c:spPr>
            <a:ln>
              <a:solidFill>
                <a:schemeClr val="tx1"/>
              </a:solidFill>
            </a:ln>
          </c:spPr>
          <c:marker>
            <c:symbol val="none"/>
          </c:marker>
          <c:xVal>
            <c:numRef>
              <c:f>'match coni SML (2)'!$A$6:$A$38</c:f>
              <c:numCache>
                <c:formatCode>General</c:formatCode>
                <c:ptCount val="33"/>
                <c:pt idx="0">
                  <c:v>380</c:v>
                </c:pt>
                <c:pt idx="1">
                  <c:v>390</c:v>
                </c:pt>
                <c:pt idx="2">
                  <c:v>400</c:v>
                </c:pt>
                <c:pt idx="3">
                  <c:v>410</c:v>
                </c:pt>
                <c:pt idx="4">
                  <c:v>420</c:v>
                </c:pt>
                <c:pt idx="5">
                  <c:v>430</c:v>
                </c:pt>
                <c:pt idx="6">
                  <c:v>440</c:v>
                </c:pt>
                <c:pt idx="7">
                  <c:v>450</c:v>
                </c:pt>
                <c:pt idx="8">
                  <c:v>460</c:v>
                </c:pt>
                <c:pt idx="9">
                  <c:v>470</c:v>
                </c:pt>
                <c:pt idx="10">
                  <c:v>480</c:v>
                </c:pt>
                <c:pt idx="11">
                  <c:v>490</c:v>
                </c:pt>
                <c:pt idx="12">
                  <c:v>500</c:v>
                </c:pt>
                <c:pt idx="13">
                  <c:v>510</c:v>
                </c:pt>
                <c:pt idx="14">
                  <c:v>520</c:v>
                </c:pt>
                <c:pt idx="15">
                  <c:v>530</c:v>
                </c:pt>
                <c:pt idx="16">
                  <c:v>540</c:v>
                </c:pt>
                <c:pt idx="17">
                  <c:v>550</c:v>
                </c:pt>
                <c:pt idx="18">
                  <c:v>560</c:v>
                </c:pt>
                <c:pt idx="19">
                  <c:v>570</c:v>
                </c:pt>
                <c:pt idx="20">
                  <c:v>580</c:v>
                </c:pt>
                <c:pt idx="21">
                  <c:v>590</c:v>
                </c:pt>
                <c:pt idx="22">
                  <c:v>600</c:v>
                </c:pt>
                <c:pt idx="23">
                  <c:v>610</c:v>
                </c:pt>
                <c:pt idx="24">
                  <c:v>620</c:v>
                </c:pt>
                <c:pt idx="25">
                  <c:v>630</c:v>
                </c:pt>
                <c:pt idx="26">
                  <c:v>640</c:v>
                </c:pt>
                <c:pt idx="27">
                  <c:v>650</c:v>
                </c:pt>
                <c:pt idx="28">
                  <c:v>660</c:v>
                </c:pt>
                <c:pt idx="29">
                  <c:v>670</c:v>
                </c:pt>
                <c:pt idx="30">
                  <c:v>680</c:v>
                </c:pt>
                <c:pt idx="31">
                  <c:v>690</c:v>
                </c:pt>
                <c:pt idx="32">
                  <c:v>700</c:v>
                </c:pt>
              </c:numCache>
            </c:numRef>
          </c:xVal>
          <c:yVal>
            <c:numRef>
              <c:f>'match coni SML (2)'!$F$6:$F$38</c:f>
              <c:numCache>
                <c:formatCode>0.00</c:formatCode>
                <c:ptCount val="33"/>
                <c:pt idx="0">
                  <c:v>8.8382630693504993E-2</c:v>
                </c:pt>
                <c:pt idx="1">
                  <c:v>0.21874911181828799</c:v>
                </c:pt>
                <c:pt idx="2">
                  <c:v>0.50860692310126998</c:v>
                </c:pt>
                <c:pt idx="3">
                  <c:v>1.1108996538242299</c:v>
                </c:pt>
                <c:pt idx="4">
                  <c:v>2.2794180883612341</c:v>
                </c:pt>
                <c:pt idx="5">
                  <c:v>4.3936933623407413</c:v>
                </c:pt>
                <c:pt idx="6">
                  <c:v>7.9559508718227656</c:v>
                </c:pt>
                <c:pt idx="7">
                  <c:v>13.533528323661271</c:v>
                </c:pt>
                <c:pt idx="8">
                  <c:v>21.626516682988729</c:v>
                </c:pt>
                <c:pt idx="9">
                  <c:v>32.465246735834967</c:v>
                </c:pt>
                <c:pt idx="10">
                  <c:v>45.783336177161416</c:v>
                </c:pt>
                <c:pt idx="11">
                  <c:v>60.653065971263189</c:v>
                </c:pt>
                <c:pt idx="12">
                  <c:v>75.483960198900704</c:v>
                </c:pt>
                <c:pt idx="13">
                  <c:v>88.249690258459538</c:v>
                </c:pt>
                <c:pt idx="14">
                  <c:v>96.923323447634374</c:v>
                </c:pt>
                <c:pt idx="15">
                  <c:v>100</c:v>
                </c:pt>
                <c:pt idx="16">
                  <c:v>96.923323447634374</c:v>
                </c:pt>
                <c:pt idx="17">
                  <c:v>88.249690258459538</c:v>
                </c:pt>
                <c:pt idx="18">
                  <c:v>75.483960198900704</c:v>
                </c:pt>
                <c:pt idx="19">
                  <c:v>60.653065971263189</c:v>
                </c:pt>
                <c:pt idx="20">
                  <c:v>45.783336177161416</c:v>
                </c:pt>
                <c:pt idx="21">
                  <c:v>32.465246735834967</c:v>
                </c:pt>
                <c:pt idx="22">
                  <c:v>21.626516682988729</c:v>
                </c:pt>
                <c:pt idx="23">
                  <c:v>13.533528323661271</c:v>
                </c:pt>
                <c:pt idx="24">
                  <c:v>7.9559508718227656</c:v>
                </c:pt>
                <c:pt idx="25">
                  <c:v>4.3936933623407413</c:v>
                </c:pt>
                <c:pt idx="26">
                  <c:v>2.2794180883612341</c:v>
                </c:pt>
                <c:pt idx="27">
                  <c:v>1.1108996538242299</c:v>
                </c:pt>
                <c:pt idx="28">
                  <c:v>0.50860692310126998</c:v>
                </c:pt>
                <c:pt idx="29">
                  <c:v>0.21874911181828799</c:v>
                </c:pt>
                <c:pt idx="30">
                  <c:v>8.8382630693504993E-2</c:v>
                </c:pt>
                <c:pt idx="31">
                  <c:v>3.3546262790251198E-2</c:v>
                </c:pt>
                <c:pt idx="32">
                  <c:v>1.1961288358102401E-2</c:v>
                </c:pt>
              </c:numCache>
            </c:numRef>
          </c:yVal>
          <c:smooth val="1"/>
        </c:ser>
        <c:ser>
          <c:idx val="6"/>
          <c:order val="6"/>
          <c:tx>
            <c:v>S-cones</c:v>
          </c:tx>
          <c:spPr>
            <a:ln>
              <a:solidFill>
                <a:schemeClr val="tx1"/>
              </a:solidFill>
            </a:ln>
          </c:spPr>
          <c:marker>
            <c:symbol val="none"/>
          </c:marker>
          <c:xVal>
            <c:numRef>
              <c:f>'match coni SML (2)'!$A$6:$A$38</c:f>
              <c:numCache>
                <c:formatCode>General</c:formatCode>
                <c:ptCount val="33"/>
                <c:pt idx="0">
                  <c:v>380</c:v>
                </c:pt>
                <c:pt idx="1">
                  <c:v>390</c:v>
                </c:pt>
                <c:pt idx="2">
                  <c:v>400</c:v>
                </c:pt>
                <c:pt idx="3">
                  <c:v>410</c:v>
                </c:pt>
                <c:pt idx="4">
                  <c:v>420</c:v>
                </c:pt>
                <c:pt idx="5">
                  <c:v>430</c:v>
                </c:pt>
                <c:pt idx="6">
                  <c:v>440</c:v>
                </c:pt>
                <c:pt idx="7">
                  <c:v>450</c:v>
                </c:pt>
                <c:pt idx="8">
                  <c:v>460</c:v>
                </c:pt>
                <c:pt idx="9">
                  <c:v>470</c:v>
                </c:pt>
                <c:pt idx="10">
                  <c:v>480</c:v>
                </c:pt>
                <c:pt idx="11">
                  <c:v>490</c:v>
                </c:pt>
                <c:pt idx="12">
                  <c:v>500</c:v>
                </c:pt>
                <c:pt idx="13">
                  <c:v>510</c:v>
                </c:pt>
                <c:pt idx="14">
                  <c:v>520</c:v>
                </c:pt>
                <c:pt idx="15">
                  <c:v>530</c:v>
                </c:pt>
                <c:pt idx="16">
                  <c:v>540</c:v>
                </c:pt>
                <c:pt idx="17">
                  <c:v>550</c:v>
                </c:pt>
                <c:pt idx="18">
                  <c:v>560</c:v>
                </c:pt>
                <c:pt idx="19">
                  <c:v>570</c:v>
                </c:pt>
                <c:pt idx="20">
                  <c:v>580</c:v>
                </c:pt>
                <c:pt idx="21">
                  <c:v>590</c:v>
                </c:pt>
                <c:pt idx="22">
                  <c:v>600</c:v>
                </c:pt>
                <c:pt idx="23">
                  <c:v>610</c:v>
                </c:pt>
                <c:pt idx="24">
                  <c:v>620</c:v>
                </c:pt>
                <c:pt idx="25">
                  <c:v>630</c:v>
                </c:pt>
                <c:pt idx="26">
                  <c:v>640</c:v>
                </c:pt>
                <c:pt idx="27">
                  <c:v>650</c:v>
                </c:pt>
                <c:pt idx="28">
                  <c:v>660</c:v>
                </c:pt>
                <c:pt idx="29">
                  <c:v>670</c:v>
                </c:pt>
                <c:pt idx="30">
                  <c:v>680</c:v>
                </c:pt>
                <c:pt idx="31">
                  <c:v>690</c:v>
                </c:pt>
                <c:pt idx="32">
                  <c:v>700</c:v>
                </c:pt>
              </c:numCache>
            </c:numRef>
          </c:xVal>
          <c:yVal>
            <c:numRef>
              <c:f>'match coni SML (2)'!$E$6:$E$38</c:f>
              <c:numCache>
                <c:formatCode>0.00</c:formatCode>
                <c:ptCount val="33"/>
                <c:pt idx="0">
                  <c:v>60.653065971263189</c:v>
                </c:pt>
                <c:pt idx="1">
                  <c:v>75.483960198900704</c:v>
                </c:pt>
                <c:pt idx="2">
                  <c:v>88.249690258459538</c:v>
                </c:pt>
                <c:pt idx="3">
                  <c:v>96.923323447634374</c:v>
                </c:pt>
                <c:pt idx="4">
                  <c:v>100</c:v>
                </c:pt>
                <c:pt idx="5">
                  <c:v>96.923323447634374</c:v>
                </c:pt>
                <c:pt idx="6">
                  <c:v>88.249690258459538</c:v>
                </c:pt>
                <c:pt idx="7">
                  <c:v>75.483960198900704</c:v>
                </c:pt>
                <c:pt idx="8">
                  <c:v>60.653065971263189</c:v>
                </c:pt>
                <c:pt idx="9">
                  <c:v>45.783336177161416</c:v>
                </c:pt>
                <c:pt idx="10">
                  <c:v>32.465246735834967</c:v>
                </c:pt>
                <c:pt idx="11">
                  <c:v>21.626516682988729</c:v>
                </c:pt>
                <c:pt idx="12">
                  <c:v>13.533528323661271</c:v>
                </c:pt>
                <c:pt idx="13">
                  <c:v>7.9559508718227656</c:v>
                </c:pt>
                <c:pt idx="14">
                  <c:v>4.3936933623407413</c:v>
                </c:pt>
                <c:pt idx="15">
                  <c:v>2.2794180883612341</c:v>
                </c:pt>
                <c:pt idx="16">
                  <c:v>1.1108996538242299</c:v>
                </c:pt>
                <c:pt idx="17">
                  <c:v>0.50860692310126998</c:v>
                </c:pt>
                <c:pt idx="18">
                  <c:v>0.21874911181828799</c:v>
                </c:pt>
                <c:pt idx="19">
                  <c:v>8.8382630693504993E-2</c:v>
                </c:pt>
                <c:pt idx="20">
                  <c:v>3.3546262790251198E-2</c:v>
                </c:pt>
                <c:pt idx="21">
                  <c:v>1.1961288358102401E-2</c:v>
                </c:pt>
                <c:pt idx="22">
                  <c:v>4.0065297392951104E-3</c:v>
                </c:pt>
                <c:pt idx="23">
                  <c:v>1.2607105177048501E-3</c:v>
                </c:pt>
                <c:pt idx="24">
                  <c:v>3.7266531720786701E-4</c:v>
                </c:pt>
                <c:pt idx="25">
                  <c:v>1.03485421110937E-4</c:v>
                </c:pt>
                <c:pt idx="26">
                  <c:v>2.69957850336301E-5</c:v>
                </c:pt>
                <c:pt idx="27">
                  <c:v>6.6156016376976999E-6</c:v>
                </c:pt>
                <c:pt idx="28">
                  <c:v>1.52299797447126E-6</c:v>
                </c:pt>
                <c:pt idx="29">
                  <c:v>3.2937141103060799E-7</c:v>
                </c:pt>
                <c:pt idx="30">
                  <c:v>6.6915860912927806E-8</c:v>
                </c:pt>
                <c:pt idx="31">
                  <c:v>1.27711155451283E-8</c:v>
                </c:pt>
                <c:pt idx="32">
                  <c:v>2.28973484564555E-9</c:v>
                </c:pt>
              </c:numCache>
            </c:numRef>
          </c:yVal>
          <c:smooth val="1"/>
        </c:ser>
        <c:dLbls>
          <c:showLegendKey val="0"/>
          <c:showVal val="0"/>
          <c:showCatName val="0"/>
          <c:showSerName val="0"/>
          <c:showPercent val="0"/>
          <c:showBubbleSize val="0"/>
        </c:dLbls>
        <c:axId val="594378480"/>
        <c:axId val="594378872"/>
      </c:scatterChart>
      <c:valAx>
        <c:axId val="594378480"/>
        <c:scaling>
          <c:orientation val="minMax"/>
          <c:max val="700"/>
          <c:min val="380"/>
        </c:scaling>
        <c:delete val="0"/>
        <c:axPos val="b"/>
        <c:numFmt formatCode="General" sourceLinked="1"/>
        <c:majorTickMark val="out"/>
        <c:minorTickMark val="none"/>
        <c:tickLblPos val="nextTo"/>
        <c:crossAx val="594378872"/>
        <c:crosses val="autoZero"/>
        <c:crossBetween val="midCat"/>
        <c:majorUnit val="40"/>
      </c:valAx>
      <c:valAx>
        <c:axId val="594378872"/>
        <c:scaling>
          <c:orientation val="minMax"/>
          <c:max val="100"/>
          <c:min val="0"/>
        </c:scaling>
        <c:delete val="0"/>
        <c:axPos val="l"/>
        <c:title>
          <c:tx>
            <c:rich>
              <a:bodyPr rot="-5400000" vert="horz"/>
              <a:lstStyle/>
              <a:p>
                <a:pPr>
                  <a:defRPr/>
                </a:pPr>
                <a:r>
                  <a:rPr lang="en-US"/>
                  <a:t>sensibilità</a:t>
                </a:r>
              </a:p>
            </c:rich>
          </c:tx>
          <c:layout>
            <c:manualLayout>
              <c:xMode val="edge"/>
              <c:yMode val="edge"/>
              <c:x val="2.3016568430978698E-2"/>
              <c:y val="0.34478358104645201"/>
            </c:manualLayout>
          </c:layout>
          <c:overlay val="0"/>
        </c:title>
        <c:numFmt formatCode="#,##0" sourceLinked="0"/>
        <c:majorTickMark val="out"/>
        <c:minorTickMark val="none"/>
        <c:tickLblPos val="nextTo"/>
        <c:crossAx val="594378480"/>
        <c:crosses val="autoZero"/>
        <c:crossBetween val="midCat"/>
        <c:majorUnit val="20"/>
      </c:valAx>
      <c:spPr>
        <a:noFill/>
        <a:ln w="12700">
          <a:solidFill>
            <a:schemeClr val="tx1"/>
          </a:solidFill>
        </a:ln>
      </c:spPr>
    </c:plotArea>
    <c:plotVisOnly val="1"/>
    <c:dispBlanksAs val="gap"/>
    <c:showDLblsOverMax val="0"/>
  </c:chart>
  <c:spPr>
    <a:solidFill>
      <a:schemeClr val="bg1"/>
    </a:solidFill>
  </c:spPr>
  <c:txPr>
    <a:bodyPr/>
    <a:lstStyle/>
    <a:p>
      <a:pPr>
        <a:defRPr>
          <a:latin typeface="Arial"/>
          <a:cs typeface="Arial"/>
        </a:defRPr>
      </a:pPr>
      <a:endParaRPr lang="it-I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470D9CB0-AFBA-4224-AA9C-6797706E9C2A}" type="slidenum">
              <a:rPr lang="en-US" altLang="it-IT"/>
              <a:pPr/>
              <a:t>‹#›</a:t>
            </a:fld>
            <a:endParaRPr lang="en-US" altLang="it-IT"/>
          </a:p>
        </p:txBody>
      </p:sp>
    </p:spTree>
    <p:extLst>
      <p:ext uri="{BB962C8B-B14F-4D97-AF65-F5344CB8AC3E}">
        <p14:creationId xmlns:p14="http://schemas.microsoft.com/office/powerpoint/2010/main" val="2619759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9991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Rot="1" noChangeAspect="1" noChangeArrowheads="1" noTextEdit="1"/>
          </p:cNvSpPr>
          <p:nvPr>
            <p:ph type="sldImg"/>
          </p:nvPr>
        </p:nvSpPr>
        <p:spPr>
          <a:ln/>
        </p:spPr>
      </p:sp>
      <p:sp>
        <p:nvSpPr>
          <p:cNvPr id="79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Arial" panose="020B0604020202020204" pitchFamily="34" charset="0"/>
              </a:rPr>
              <a:t>La definizione della psicologia fornita da William James nella prefazione ai </a:t>
            </a:r>
            <a:r>
              <a:rPr lang="it-IT" altLang="it-IT" i="1" smtClean="0">
                <a:latin typeface="Arial" panose="020B0604020202020204" pitchFamily="34" charset="0"/>
              </a:rPr>
              <a:t>Principles of Psychology</a:t>
            </a:r>
            <a:r>
              <a:rPr lang="it-IT" altLang="it-IT" smtClean="0">
                <a:latin typeface="Arial" panose="020B0604020202020204" pitchFamily="34" charset="0"/>
              </a:rPr>
              <a:t> (1890) funziona molto bene per la percezione.</a:t>
            </a:r>
          </a:p>
          <a:p>
            <a:endParaRPr lang="it-IT" altLang="it-IT" smtClean="0">
              <a:latin typeface="Arial" panose="020B0604020202020204" pitchFamily="34" charset="0"/>
            </a:endParaRPr>
          </a:p>
          <a:p>
            <a:r>
              <a:rPr lang="it-IT" altLang="it-IT" smtClean="0">
                <a:latin typeface="Arial" panose="020B0604020202020204" pitchFamily="34" charset="0"/>
              </a:rPr>
              <a:t>In prospettiva psicologica, la percezione viene studiat</a:t>
            </a:r>
            <a:r>
              <a:rPr lang="it-IT" altLang="it-IT" smtClean="0">
                <a:latin typeface="Times" panose="02020603050405020304" pitchFamily="18" charset="0"/>
              </a:rPr>
              <a:t>à</a:t>
            </a:r>
            <a:r>
              <a:rPr lang="it-IT" altLang="it-IT" smtClean="0">
                <a:latin typeface="Arial" panose="020B0604020202020204" pitchFamily="34" charset="0"/>
              </a:rPr>
              <a:t> come una funzione caratteristica di specifici organismi, portatori di individualit</a:t>
            </a:r>
            <a:r>
              <a:rPr lang="it-IT" altLang="it-IT" smtClean="0">
                <a:latin typeface="Times" panose="02020603050405020304" pitchFamily="18" charset="0"/>
              </a:rPr>
              <a:t>à</a:t>
            </a:r>
            <a:r>
              <a:rPr lang="it-IT" altLang="it-IT" smtClean="0">
                <a:latin typeface="Arial" panose="020B0604020202020204" pitchFamily="34" charset="0"/>
              </a:rPr>
              <a:t> e definiti da limiti caratteristici.</a:t>
            </a:r>
          </a:p>
          <a:p>
            <a:endParaRPr lang="it-IT" altLang="it-IT" smtClean="0">
              <a:latin typeface="Arial" panose="020B0604020202020204" pitchFamily="34" charset="0"/>
            </a:endParaRPr>
          </a:p>
          <a:p>
            <a:r>
              <a:rPr lang="it-IT" altLang="it-IT" smtClean="0">
                <a:latin typeface="Arial" panose="020B0604020202020204" pitchFamily="34" charset="0"/>
              </a:rPr>
              <a:t>il mondo percepito</a:t>
            </a:r>
          </a:p>
          <a:p>
            <a:r>
              <a:rPr lang="it-IT" altLang="it-IT" smtClean="0">
                <a:latin typeface="Arial" panose="020B0604020202020204" pitchFamily="34" charset="0"/>
              </a:rPr>
              <a:t>(K</a:t>
            </a:r>
            <a:r>
              <a:rPr lang="it-IT" altLang="it-IT" smtClean="0">
                <a:latin typeface="Times" panose="02020603050405020304" pitchFamily="18" charset="0"/>
              </a:rPr>
              <a:t>ö</a:t>
            </a:r>
            <a:r>
              <a:rPr lang="it-IT" altLang="it-IT" smtClean="0">
                <a:latin typeface="Arial" panose="020B0604020202020204" pitchFamily="34" charset="0"/>
              </a:rPr>
              <a:t>hler 1929) fenomenicamente oggettivo</a:t>
            </a:r>
          </a:p>
          <a:p>
            <a:r>
              <a:rPr lang="it-IT" altLang="it-IT" smtClean="0">
                <a:latin typeface="Arial" panose="020B0604020202020204" pitchFamily="34" charset="0"/>
              </a:rPr>
              <a:t>(l</a:t>
            </a:r>
            <a:r>
              <a:rPr lang="it-IT" altLang="it-IT" smtClean="0">
                <a:latin typeface="Times" panose="02020603050405020304" pitchFamily="18" charset="0"/>
              </a:rPr>
              <a:t>’</a:t>
            </a:r>
            <a:r>
              <a:rPr lang="it-IT" altLang="it-IT" smtClean="0">
                <a:latin typeface="Arial" panose="020B0604020202020204" pitchFamily="34" charset="0"/>
              </a:rPr>
              <a:t>osservatore si sente in contatto</a:t>
            </a:r>
          </a:p>
          <a:p>
            <a:r>
              <a:rPr lang="it-IT" altLang="it-IT" smtClean="0">
                <a:latin typeface="Arial" panose="020B0604020202020204" pitchFamily="34" charset="0"/>
              </a:rPr>
              <a:t>immediato con il mondo osservato) geneticamente soggettivo</a:t>
            </a:r>
          </a:p>
          <a:p>
            <a:r>
              <a:rPr lang="it-IT" altLang="it-IT" smtClean="0">
                <a:latin typeface="Arial" panose="020B0604020202020204" pitchFamily="34" charset="0"/>
              </a:rPr>
              <a:t>(le rappresentazioni percettive sono</a:t>
            </a:r>
          </a:p>
          <a:p>
            <a:r>
              <a:rPr lang="it-IT" altLang="it-IT" smtClean="0">
                <a:latin typeface="Arial" panose="020B0604020202020204" pitchFamily="34" charset="0"/>
              </a:rPr>
              <a:t>mediate dall</a:t>
            </a:r>
            <a:r>
              <a:rPr lang="it-IT" altLang="it-IT" smtClean="0">
                <a:latin typeface="Times" panose="02020603050405020304" pitchFamily="18" charset="0"/>
              </a:rPr>
              <a:t>’</a:t>
            </a:r>
            <a:r>
              <a:rPr lang="it-IT" altLang="it-IT" smtClean="0">
                <a:latin typeface="Arial" panose="020B0604020202020204" pitchFamily="34" charset="0"/>
              </a:rPr>
              <a:t>informazione sensoriale e</a:t>
            </a:r>
          </a:p>
          <a:p>
            <a:r>
              <a:rPr lang="it-IT" altLang="it-IT" smtClean="0">
                <a:latin typeface="Arial" panose="020B0604020202020204" pitchFamily="34" charset="0"/>
              </a:rPr>
              <a:t>dai processi di organizzazione)</a:t>
            </a:r>
          </a:p>
          <a:p>
            <a:endParaRPr lang="it-IT" altLang="it-IT" smtClean="0">
              <a:latin typeface="Arial" panose="020B0604020202020204" pitchFamily="34" charset="0"/>
            </a:endParaRPr>
          </a:p>
        </p:txBody>
      </p:sp>
    </p:spTree>
    <p:extLst>
      <p:ext uri="{BB962C8B-B14F-4D97-AF65-F5344CB8AC3E}">
        <p14:creationId xmlns:p14="http://schemas.microsoft.com/office/powerpoint/2010/main" val="1029323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Loeon Harmon 1973 ispira la famosa tela di Dalì </a:t>
            </a:r>
            <a:r>
              <a:rPr lang="it-IT" b="1" i="1" dirty="0" smtClean="0">
                <a:effectLst/>
              </a:rPr>
              <a:t>Lincoln in Dalivision</a:t>
            </a:r>
            <a:r>
              <a:rPr lang="it-IT" dirty="0" smtClean="0">
                <a:effectLst/>
              </a:rPr>
              <a:t> (del 1977) tale per cui ad una distanza di 20 m si percepisce Abramo Lincoln</a:t>
            </a:r>
            <a:endParaRPr lang="it-IT" altLang="it-IT" dirty="0" smtClean="0">
              <a:latin typeface="Arial" panose="020B0604020202020204" pitchFamily="34" charset="0"/>
            </a:endParaRPr>
          </a:p>
          <a:p>
            <a:endParaRPr lang="it-IT" altLang="it-IT" dirty="0" smtClean="0">
              <a:latin typeface="Arial" panose="020B0604020202020204" pitchFamily="34" charset="0"/>
            </a:endParaRPr>
          </a:p>
          <a:p>
            <a:endParaRPr lang="it-IT" altLang="it-IT" dirty="0" smtClean="0">
              <a:latin typeface="Arial" panose="020B0604020202020204" pitchFamily="34" charset="0"/>
            </a:endParaRPr>
          </a:p>
        </p:txBody>
      </p:sp>
    </p:spTree>
    <p:extLst>
      <p:ext uri="{BB962C8B-B14F-4D97-AF65-F5344CB8AC3E}">
        <p14:creationId xmlns:p14="http://schemas.microsoft.com/office/powerpoint/2010/main" val="614768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Rot="1" noChangeAspect="1" noChangeArrowheads="1" noTextEdit="1"/>
          </p:cNvSpPr>
          <p:nvPr>
            <p:ph type="sldImg"/>
          </p:nvPr>
        </p:nvSpPr>
        <p:spPr>
          <a:ln/>
        </p:spPr>
      </p:sp>
      <p:sp>
        <p:nvSpPr>
          <p:cNvPr id="79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Arial" panose="020B0604020202020204" pitchFamily="34" charset="0"/>
              </a:rPr>
              <a:t>La catena psicofisica </a:t>
            </a:r>
            <a:r>
              <a:rPr lang="it-IT" altLang="it-IT" smtClean="0">
                <a:latin typeface="Times" panose="02020603050405020304" pitchFamily="18" charset="0"/>
              </a:rPr>
              <a:t>è</a:t>
            </a:r>
            <a:r>
              <a:rPr lang="it-IT" altLang="it-IT" smtClean="0">
                <a:latin typeface="Arial" panose="020B0604020202020204" pitchFamily="34" charset="0"/>
              </a:rPr>
              <a:t> una serie di nessi cause-effetto o, meglio, </a:t>
            </a:r>
            <a:r>
              <a:rPr lang="it-IT" altLang="it-IT" i="1" smtClean="0">
                <a:latin typeface="Arial" panose="020B0604020202020204" pitchFamily="34" charset="0"/>
              </a:rPr>
              <a:t>condizioni</a:t>
            </a:r>
            <a:r>
              <a:rPr lang="it-IT" altLang="it-IT" smtClean="0">
                <a:latin typeface="Arial" panose="020B0604020202020204" pitchFamily="34" charset="0"/>
              </a:rPr>
              <a:t>-</a:t>
            </a:r>
            <a:r>
              <a:rPr lang="it-IT" altLang="it-IT" i="1" smtClean="0">
                <a:latin typeface="Arial" panose="020B0604020202020204" pitchFamily="34" charset="0"/>
              </a:rPr>
              <a:t>fenomeno </a:t>
            </a:r>
            <a:r>
              <a:rPr lang="it-IT" altLang="it-IT" smtClean="0">
                <a:latin typeface="Arial" panose="020B0604020202020204" pitchFamily="34" charset="0"/>
              </a:rPr>
              <a:t>mediante la quale lo scienziato si rappresenta il collegamento tra il mondo </a:t>
            </a:r>
            <a:r>
              <a:rPr lang="it-IT" altLang="it-IT" i="1" smtClean="0">
                <a:latin typeface="Arial" panose="020B0604020202020204" pitchFamily="34" charset="0"/>
              </a:rPr>
              <a:t>fisico</a:t>
            </a:r>
            <a:r>
              <a:rPr lang="it-IT" altLang="it-IT" smtClean="0">
                <a:latin typeface="Arial" panose="020B0604020202020204" pitchFamily="34" charset="0"/>
              </a:rPr>
              <a:t>, contenente sia gli oggetti distali (non a contatto con la pelle dell</a:t>
            </a:r>
            <a:r>
              <a:rPr lang="it-IT" altLang="it-IT" smtClean="0">
                <a:latin typeface="Times" panose="02020603050405020304" pitchFamily="18" charset="0"/>
              </a:rPr>
              <a:t>’</a:t>
            </a:r>
            <a:r>
              <a:rPr lang="it-IT" altLang="it-IT" smtClean="0">
                <a:latin typeface="Arial" panose="020B0604020202020204" pitchFamily="34" charset="0"/>
              </a:rPr>
              <a:t>osservatore) sia gli stimoli prossimali (a contatto con la pelle dell</a:t>
            </a:r>
            <a:r>
              <a:rPr lang="it-IT" altLang="it-IT" smtClean="0">
                <a:latin typeface="Times" panose="02020603050405020304" pitchFamily="18" charset="0"/>
              </a:rPr>
              <a:t>’</a:t>
            </a:r>
            <a:r>
              <a:rPr lang="it-IT" altLang="it-IT" smtClean="0">
                <a:latin typeface="Arial" panose="020B0604020202020204" pitchFamily="34" charset="0"/>
              </a:rPr>
              <a:t>osservatore), e il mondo </a:t>
            </a:r>
            <a:r>
              <a:rPr lang="it-IT" altLang="it-IT" i="1" smtClean="0">
                <a:latin typeface="Arial" panose="020B0604020202020204" pitchFamily="34" charset="0"/>
              </a:rPr>
              <a:t>psichico</a:t>
            </a:r>
            <a:r>
              <a:rPr lang="it-IT" altLang="it-IT" smtClean="0">
                <a:latin typeface="Arial" panose="020B0604020202020204" pitchFamily="34" charset="0"/>
              </a:rPr>
              <a:t>, contenente i percetti.</a:t>
            </a:r>
          </a:p>
          <a:p>
            <a:endParaRPr lang="it-IT" altLang="it-IT" smtClean="0">
              <a:latin typeface="Arial" panose="020B0604020202020204" pitchFamily="34" charset="0"/>
            </a:endParaRPr>
          </a:p>
          <a:p>
            <a:endParaRPr lang="it-IT" altLang="it-IT" smtClean="0">
              <a:latin typeface="Arial" panose="020B0604020202020204" pitchFamily="34" charset="0"/>
            </a:endParaRPr>
          </a:p>
        </p:txBody>
      </p:sp>
    </p:spTree>
    <p:extLst>
      <p:ext uri="{BB962C8B-B14F-4D97-AF65-F5344CB8AC3E}">
        <p14:creationId xmlns:p14="http://schemas.microsoft.com/office/powerpoint/2010/main" val="2727232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239427-7C21-4B00-A38B-5693E5FB938C}" type="slidenum">
              <a:rPr lang="it-IT" altLang="it-IT"/>
              <a:pPr/>
              <a:t>13</a:t>
            </a:fld>
            <a:endParaRPr lang="it-IT" altLang="it-IT"/>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pPr>
              <a:spcBef>
                <a:spcPct val="0"/>
              </a:spcBef>
            </a:pPr>
            <a:r>
              <a:rPr lang="it-IT" altLang="it-IT"/>
              <a:t>Within the FM, Interpolated Trajectories (ITs) are included in the Interpolation Region (IR) defined by </a:t>
            </a:r>
            <a:r>
              <a:rPr lang="it-IT" altLang="it-IT">
                <a:solidFill>
                  <a:srgbClr val="FF0000"/>
                </a:solidFill>
              </a:rPr>
              <a:t>Good Continuation (GC)</a:t>
            </a:r>
            <a:r>
              <a:rPr lang="it-IT" altLang="it-IT"/>
              <a:t> and </a:t>
            </a:r>
            <a:r>
              <a:rPr lang="it-IT" altLang="it-IT">
                <a:solidFill>
                  <a:srgbClr val="33CC33"/>
                </a:solidFill>
              </a:rPr>
              <a:t>Minimal Path (MP) </a:t>
            </a:r>
            <a:r>
              <a:rPr lang="it-IT" altLang="it-IT"/>
              <a:t>lines</a:t>
            </a:r>
            <a:r>
              <a:rPr lang="it-IT" altLang="it-IT">
                <a:solidFill>
                  <a:srgbClr val="33CC33"/>
                </a:solidFill>
              </a:rPr>
              <a:t>. Trajectory generated by the FM results from the </a:t>
            </a:r>
            <a:r>
              <a:rPr lang="it-IT" altLang="it-IT"/>
              <a:t>chaining of vector sums of </a:t>
            </a:r>
            <a:r>
              <a:rPr lang="it-IT" altLang="it-IT">
                <a:solidFill>
                  <a:srgbClr val="FF0000"/>
                </a:solidFill>
              </a:rPr>
              <a:t>GC</a:t>
            </a:r>
            <a:r>
              <a:rPr lang="it-IT" altLang="it-IT"/>
              <a:t>- and </a:t>
            </a:r>
            <a:r>
              <a:rPr lang="it-IT" altLang="it-IT">
                <a:solidFill>
                  <a:srgbClr val="33CC33"/>
                </a:solidFill>
              </a:rPr>
              <a:t>MP</a:t>
            </a:r>
            <a:r>
              <a:rPr lang="it-IT" altLang="it-IT"/>
              <a:t>-fields. </a:t>
            </a:r>
          </a:p>
          <a:p>
            <a:pPr>
              <a:spcBef>
                <a:spcPct val="0"/>
              </a:spcBef>
            </a:pPr>
            <a:r>
              <a:rPr lang="it-IT" altLang="it-IT"/>
              <a:t>GC vectors orientation is parallel to the GC line while MP vector orientation is parallel to the MP line. The strength of each vector is defined by two different Magnitude function depicted here. The GC magnitude function decrease smoothly departing from the T-junction so that GC will be maximal at the T-junction and minimal in the point along the IT-median. Conversely, the MP magnitude function will be null at the T-junction and will grow up to its maximum in the points along the IR median. </a:t>
            </a:r>
          </a:p>
          <a:p>
            <a:r>
              <a:rPr lang="it-IT" altLang="it-IT"/>
              <a:t>The first one ensure for the IT smoothness at the T-junction and at the point in which the two galf of the trajectory meat (theu all have the same tangent).</a:t>
            </a:r>
          </a:p>
          <a:p>
            <a:endParaRPr lang="it-IT" altLang="it-IT"/>
          </a:p>
          <a:p>
            <a:r>
              <a:rPr lang="it-IT" altLang="it-IT"/>
              <a:t>[Given a point in IR the correspondent magnitude of the GC and MP vector (defining with their sum the tanhent to the IT) are chosen taking as values of abscissa for the two magnitude functions, the points of intersection between the parallel to the IR-median in that point and respectively the GC-line and the MP-line. Such an algorithm can be generalized to more generic case of angle interpolation such as those with asymmetric angles.The  Left and right GC magnitude complement each other by means of a sin relation so that the smaller the angle with respect to 45° the strongher the vector field.]</a:t>
            </a:r>
          </a:p>
        </p:txBody>
      </p:sp>
    </p:spTree>
    <p:extLst>
      <p:ext uri="{BB962C8B-B14F-4D97-AF65-F5344CB8AC3E}">
        <p14:creationId xmlns:p14="http://schemas.microsoft.com/office/powerpoint/2010/main" val="3883745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754E5-AA09-44E8-ACED-95A63AE1A9AE}" type="slidenum">
              <a:rPr lang="it-IT" altLang="it-IT"/>
              <a:pPr/>
              <a:t>14</a:t>
            </a:fld>
            <a:endParaRPr lang="it-IT" altLang="it-IT"/>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r>
              <a:rPr lang="it-IT" altLang="it-IT"/>
              <a:t>Sufficient generalization of the model allow to apply the model at a wide range of interpolation that can be represented by three prototypival cases as depicted by these demos</a:t>
            </a:r>
          </a:p>
          <a:p>
            <a:endParaRPr lang="it-IT" altLang="it-IT"/>
          </a:p>
          <a:p>
            <a:r>
              <a:rPr lang="it-IT" altLang="it-IT"/>
              <a:t>The first case represent a case of angle completion (topic of this presentation) where we can see dynamically how trajectory rise smoothed from T-junction stens with respect to the objective vertex solution.</a:t>
            </a:r>
          </a:p>
          <a:p>
            <a:endParaRPr lang="it-IT" altLang="it-IT"/>
          </a:p>
          <a:p>
            <a:r>
              <a:rPr lang="it-IT" altLang="it-IT"/>
              <a:t>Here we can see how the model generates also trajectories with a point of inflection in a generic case of completion  of fragments with an offset;</a:t>
            </a:r>
          </a:p>
          <a:p>
            <a:endParaRPr lang="it-IT" altLang="it-IT"/>
          </a:p>
          <a:p>
            <a:r>
              <a:rPr lang="it-IT" altLang="it-IT"/>
              <a:t>The model can apply also to the case of curvilinear fragments as the cases of circular arc completion. In this case we can see that being the implementation of GC non-local (taking into account the curvature at the T-junction), the resulting trajectory results different from a perfect arc of circle fitting the two T-stems. Trajectory are flattened version of an arc of circle.</a:t>
            </a:r>
          </a:p>
          <a:p>
            <a:endParaRPr lang="it-IT" altLang="it-IT"/>
          </a:p>
        </p:txBody>
      </p:sp>
    </p:spTree>
    <p:extLst>
      <p:ext uri="{BB962C8B-B14F-4D97-AF65-F5344CB8AC3E}">
        <p14:creationId xmlns:p14="http://schemas.microsoft.com/office/powerpoint/2010/main" val="374390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754E5-AA09-44E8-ACED-95A63AE1A9AE}" type="slidenum">
              <a:rPr lang="it-IT" altLang="it-IT"/>
              <a:pPr/>
              <a:t>15</a:t>
            </a:fld>
            <a:endParaRPr lang="it-IT" altLang="it-IT"/>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r>
              <a:rPr lang="it-IT" altLang="it-IT"/>
              <a:t>Sufficient generalization of the model allow to apply the model at a wide range of interpolation that can be represented by three prototypival cases as depicted by these demos</a:t>
            </a:r>
          </a:p>
          <a:p>
            <a:endParaRPr lang="it-IT" altLang="it-IT"/>
          </a:p>
          <a:p>
            <a:r>
              <a:rPr lang="it-IT" altLang="it-IT"/>
              <a:t>The first case represent a case of angle completion (topic of this presentation) where we can see dynamically how trajectory rise smoothed from T-junction stens with respect to the objective vertex solution.</a:t>
            </a:r>
          </a:p>
          <a:p>
            <a:endParaRPr lang="it-IT" altLang="it-IT"/>
          </a:p>
          <a:p>
            <a:r>
              <a:rPr lang="it-IT" altLang="it-IT"/>
              <a:t>Here we can see how the model generates also trajectories with a point of inflection in a generic case of completion  of fragments with an offset;</a:t>
            </a:r>
          </a:p>
          <a:p>
            <a:endParaRPr lang="it-IT" altLang="it-IT"/>
          </a:p>
          <a:p>
            <a:r>
              <a:rPr lang="it-IT" altLang="it-IT"/>
              <a:t>The model can apply also to the case of curvilinear fragments as the cases of circular arc completion. In this case we can see that being the implementation of GC non-local (taking into account the curvature at the T-junction), the resulting trajectory results different from a perfect arc of circle fitting the two T-stems. Trajectory are flattened version of an arc of circle.</a:t>
            </a:r>
          </a:p>
          <a:p>
            <a:endParaRPr lang="it-IT" altLang="it-IT"/>
          </a:p>
        </p:txBody>
      </p:sp>
    </p:spTree>
    <p:extLst>
      <p:ext uri="{BB962C8B-B14F-4D97-AF65-F5344CB8AC3E}">
        <p14:creationId xmlns:p14="http://schemas.microsoft.com/office/powerpoint/2010/main" val="1893106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754E5-AA09-44E8-ACED-95A63AE1A9AE}" type="slidenum">
              <a:rPr lang="it-IT" altLang="it-IT"/>
              <a:pPr/>
              <a:t>16</a:t>
            </a:fld>
            <a:endParaRPr lang="it-IT" altLang="it-IT"/>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r>
              <a:rPr lang="it-IT" altLang="it-IT"/>
              <a:t>Sufficient generalization of the model allow to apply the model at a wide range of interpolation that can be represented by three prototypival cases as depicted by these demos</a:t>
            </a:r>
          </a:p>
          <a:p>
            <a:endParaRPr lang="it-IT" altLang="it-IT"/>
          </a:p>
          <a:p>
            <a:r>
              <a:rPr lang="it-IT" altLang="it-IT"/>
              <a:t>The first case represent a case of angle completion (topic of this presentation) where we can see dynamically how trajectory rise smoothed from T-junction stens with respect to the objective vertex solution.</a:t>
            </a:r>
          </a:p>
          <a:p>
            <a:endParaRPr lang="it-IT" altLang="it-IT"/>
          </a:p>
          <a:p>
            <a:r>
              <a:rPr lang="it-IT" altLang="it-IT"/>
              <a:t>Here we can see how the model generates also trajectories with a point of inflection in a generic case of completion  of fragments with an offset;</a:t>
            </a:r>
          </a:p>
          <a:p>
            <a:endParaRPr lang="it-IT" altLang="it-IT"/>
          </a:p>
          <a:p>
            <a:r>
              <a:rPr lang="it-IT" altLang="it-IT"/>
              <a:t>The model can apply also to the case of curvilinear fragments as the cases of circular arc completion. In this case we can see that being the implementation of GC non-local (taking into account the curvature at the T-junction), the resulting trajectory results different from a perfect arc of circle fitting the two T-stems. Trajectory are flattened version of an arc of circle.</a:t>
            </a:r>
          </a:p>
          <a:p>
            <a:endParaRPr lang="it-IT" altLang="it-IT"/>
          </a:p>
        </p:txBody>
      </p:sp>
    </p:spTree>
    <p:extLst>
      <p:ext uri="{BB962C8B-B14F-4D97-AF65-F5344CB8AC3E}">
        <p14:creationId xmlns:p14="http://schemas.microsoft.com/office/powerpoint/2010/main" val="3870854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754E5-AA09-44E8-ACED-95A63AE1A9AE}" type="slidenum">
              <a:rPr lang="it-IT" altLang="it-IT"/>
              <a:pPr/>
              <a:t>17</a:t>
            </a:fld>
            <a:endParaRPr lang="it-IT" altLang="it-IT"/>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r>
              <a:rPr lang="it-IT" altLang="it-IT"/>
              <a:t>Sufficient generalization of the model allow to apply the model at a wide range of interpolation that can be represented by three prototypival cases as depicted by these demos</a:t>
            </a:r>
          </a:p>
          <a:p>
            <a:endParaRPr lang="it-IT" altLang="it-IT"/>
          </a:p>
          <a:p>
            <a:r>
              <a:rPr lang="it-IT" altLang="it-IT"/>
              <a:t>The first case represent a case of angle completion (topic of this presentation) where we can see dynamically how trajectory rise smoothed from T-junction stens with respect to the objective vertex solution.</a:t>
            </a:r>
          </a:p>
          <a:p>
            <a:endParaRPr lang="it-IT" altLang="it-IT"/>
          </a:p>
          <a:p>
            <a:r>
              <a:rPr lang="it-IT" altLang="it-IT"/>
              <a:t>Here we can see how the model generates also trajectories with a point of inflection in a generic case of completion  of fragments with an offset;</a:t>
            </a:r>
          </a:p>
          <a:p>
            <a:endParaRPr lang="it-IT" altLang="it-IT"/>
          </a:p>
          <a:p>
            <a:r>
              <a:rPr lang="it-IT" altLang="it-IT"/>
              <a:t>The model can apply also to the case of curvilinear fragments as the cases of circular arc completion. In this case we can see that being the implementation of GC non-local (taking into account the curvature at the T-junction), the resulting trajectory results different from a perfect arc of circle fitting the two T-stems. Trajectory are flattened version of an arc of circle.</a:t>
            </a:r>
          </a:p>
          <a:p>
            <a:endParaRPr lang="it-IT" altLang="it-IT"/>
          </a:p>
        </p:txBody>
      </p:sp>
    </p:spTree>
    <p:extLst>
      <p:ext uri="{BB962C8B-B14F-4D97-AF65-F5344CB8AC3E}">
        <p14:creationId xmlns:p14="http://schemas.microsoft.com/office/powerpoint/2010/main" val="3322726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Rectangle 2"/>
          <p:cNvSpPr>
            <a:spLocks noGrp="1" noRot="1" noChangeAspect="1" noChangeArrowheads="1" noTextEdit="1"/>
          </p:cNvSpPr>
          <p:nvPr>
            <p:ph type="sldImg"/>
          </p:nvPr>
        </p:nvSpPr>
        <p:spPr>
          <a:ln/>
        </p:spPr>
      </p:sp>
      <p:sp>
        <p:nvSpPr>
          <p:cNvPr id="1668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4188838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a:ln/>
        </p:spPr>
      </p:sp>
      <p:sp>
        <p:nvSpPr>
          <p:cNvPr id="800771" name="Rectangle 3"/>
          <p:cNvSpPr>
            <a:spLocks noGrp="1" noChangeArrowheads="1"/>
          </p:cNvSpPr>
          <p:nvPr>
            <p:ph type="body" idx="1"/>
          </p:nvPr>
        </p:nvSpPr>
        <p:spPr>
          <a:xfrm>
            <a:off x="914400" y="45720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b="1" smtClean="0">
                <a:latin typeface="Arial" panose="020B0604020202020204" pitchFamily="34" charset="0"/>
              </a:rPr>
              <a:t>Ottenere ciò che </a:t>
            </a:r>
            <a:r>
              <a:rPr lang="it-IT" altLang="it-IT" b="1" smtClean="0">
                <a:latin typeface="Times" panose="02020603050405020304" pitchFamily="18" charset="0"/>
              </a:rPr>
              <a:t>è</a:t>
            </a:r>
            <a:r>
              <a:rPr lang="it-IT" altLang="it-IT" b="1" smtClean="0">
                <a:latin typeface="Arial" panose="020B0604020202020204" pitchFamily="34" charset="0"/>
              </a:rPr>
              <a:t> desiderabile nell</a:t>
            </a:r>
            <a:r>
              <a:rPr lang="it-IT" altLang="it-IT" b="1" smtClean="0">
                <a:latin typeface="Times" panose="02020603050405020304" pitchFamily="18" charset="0"/>
              </a:rPr>
              <a:t>’</a:t>
            </a:r>
            <a:r>
              <a:rPr lang="it-IT" altLang="it-IT" b="1" smtClean="0">
                <a:latin typeface="Arial" panose="020B0604020202020204" pitchFamily="34" charset="0"/>
              </a:rPr>
              <a:t>ambito del possibile</a:t>
            </a:r>
            <a:r>
              <a:rPr lang="it-IT" altLang="it-IT" smtClean="0">
                <a:latin typeface="Arial" panose="020B0604020202020204" pitchFamily="34" charset="0"/>
              </a:rPr>
              <a:t> </a:t>
            </a:r>
          </a:p>
          <a:p>
            <a:r>
              <a:rPr lang="it-IT" altLang="it-IT" smtClean="0">
                <a:latin typeface="Arial" panose="020B0604020202020204" pitchFamily="34" charset="0"/>
              </a:rPr>
              <a:t>(Marr, 1982,  p. 36).</a:t>
            </a:r>
          </a:p>
          <a:p>
            <a:endParaRPr lang="it-IT" altLang="it-IT" smtClean="0">
              <a:latin typeface="Arial" panose="020B0604020202020204" pitchFamily="34" charset="0"/>
            </a:endParaRPr>
          </a:p>
          <a:p>
            <a:r>
              <a:rPr lang="it-IT" altLang="it-IT" smtClean="0">
                <a:latin typeface="Arial" panose="020B0604020202020204" pitchFamily="34" charset="0"/>
              </a:rPr>
              <a:t>Gli obiettivi identificati dalla teoria computazionale devono fare i conti con la realt</a:t>
            </a:r>
            <a:r>
              <a:rPr lang="it-IT" altLang="it-IT" smtClean="0">
                <a:latin typeface="Times" panose="02020603050405020304" pitchFamily="18" charset="0"/>
              </a:rPr>
              <a:t>à</a:t>
            </a:r>
            <a:r>
              <a:rPr lang="it-IT" altLang="it-IT" smtClean="0">
                <a:latin typeface="Arial" panose="020B0604020202020204" pitchFamily="34" charset="0"/>
              </a:rPr>
              <a:t>:</a:t>
            </a:r>
          </a:p>
          <a:p>
            <a:endParaRPr lang="it-IT" altLang="it-IT" smtClean="0">
              <a:latin typeface="Arial" panose="020B0604020202020204" pitchFamily="34" charset="0"/>
            </a:endParaRPr>
          </a:p>
          <a:p>
            <a:pPr>
              <a:buFontTx/>
              <a:buChar char="-"/>
            </a:pPr>
            <a:r>
              <a:rPr lang="it-IT" altLang="it-IT" smtClean="0">
                <a:latin typeface="Arial" panose="020B0604020202020204" pitchFamily="34" charset="0"/>
              </a:rPr>
              <a:t> nei sistemi naturali con i limiti dei meccanismi biologici;</a:t>
            </a:r>
          </a:p>
          <a:p>
            <a:pPr>
              <a:buFontTx/>
              <a:buChar char="-"/>
            </a:pPr>
            <a:r>
              <a:rPr lang="it-IT" altLang="it-IT" smtClean="0">
                <a:latin typeface="Arial" panose="020B0604020202020204" pitchFamily="34" charset="0"/>
              </a:rPr>
              <a:t> nei sistemi artificiali con i limiti della tecnologia;</a:t>
            </a:r>
          </a:p>
          <a:p>
            <a:pPr>
              <a:buFontTx/>
              <a:buChar char="-"/>
            </a:pPr>
            <a:r>
              <a:rPr lang="it-IT" altLang="it-IT" smtClean="0">
                <a:latin typeface="Arial" panose="020B0604020202020204" pitchFamily="34" charset="0"/>
              </a:rPr>
              <a:t> in qualunque sistema, naturale e artificiale, con i limiti imposti dall</a:t>
            </a:r>
            <a:r>
              <a:rPr lang="it-IT" altLang="it-IT" smtClean="0">
                <a:latin typeface="Times" panose="02020603050405020304" pitchFamily="18" charset="0"/>
              </a:rPr>
              <a:t>’</a:t>
            </a:r>
            <a:r>
              <a:rPr lang="it-IT" altLang="it-IT" smtClean="0">
                <a:latin typeface="Arial" panose="020B0604020202020204" pitchFamily="34" charset="0"/>
              </a:rPr>
              <a:t>informazione disponibile (dalla mediazione ottica, nel caso della visione).</a:t>
            </a:r>
          </a:p>
        </p:txBody>
      </p:sp>
    </p:spTree>
    <p:extLst>
      <p:ext uri="{BB962C8B-B14F-4D97-AF65-F5344CB8AC3E}">
        <p14:creationId xmlns:p14="http://schemas.microsoft.com/office/powerpoint/2010/main" val="155317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4" name="Rectangle 2"/>
          <p:cNvSpPr>
            <a:spLocks noGrp="1" noRot="1" noChangeAspect="1" noChangeArrowheads="1" noTextEdit="1"/>
          </p:cNvSpPr>
          <p:nvPr>
            <p:ph type="sldImg"/>
          </p:nvPr>
        </p:nvSpPr>
        <p:spPr>
          <a:ln/>
        </p:spPr>
      </p:sp>
      <p:sp>
        <p:nvSpPr>
          <p:cNvPr id="1667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854624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Rectangle 2"/>
          <p:cNvSpPr>
            <a:spLocks noGrp="1" noRot="1" noChangeAspect="1" noChangeArrowheads="1" noTextEdit="1"/>
          </p:cNvSpPr>
          <p:nvPr>
            <p:ph type="sldImg"/>
          </p:nvPr>
        </p:nvSpPr>
        <p:spPr>
          <a:ln/>
        </p:spPr>
      </p:sp>
      <p:sp>
        <p:nvSpPr>
          <p:cNvPr id="1669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709305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6" name="Rectangle 2"/>
          <p:cNvSpPr>
            <a:spLocks noGrp="1" noRot="1" noChangeAspect="1" noChangeArrowheads="1" noTextEdit="1"/>
          </p:cNvSpPr>
          <p:nvPr>
            <p:ph type="sldImg"/>
          </p:nvPr>
        </p:nvSpPr>
        <p:spPr>
          <a:ln/>
        </p:spPr>
      </p:sp>
      <p:sp>
        <p:nvSpPr>
          <p:cNvPr id="1670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617334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Pagina 179-180 Capitolo 7.4.2 Bressan</a:t>
            </a:r>
          </a:p>
          <a:p>
            <a:endParaRPr lang="it-IT" altLang="it-IT" dirty="0" smtClean="0">
              <a:latin typeface="Times" panose="02020603050405020304" pitchFamily="18" charset="0"/>
            </a:endParaRPr>
          </a:p>
          <a:p>
            <a:r>
              <a:rPr lang="it-IT" altLang="it-IT" dirty="0" smtClean="0">
                <a:latin typeface="Times" panose="02020603050405020304" pitchFamily="18" charset="0"/>
              </a:rPr>
              <a:t>Frequenza di Fusione Umana 24</a:t>
            </a:r>
          </a:p>
          <a:p>
            <a:r>
              <a:rPr lang="it-IT" altLang="it-IT" dirty="0" smtClean="0">
                <a:latin typeface="Times" panose="02020603050405020304" pitchFamily="18" charset="0"/>
              </a:rPr>
              <a:t>TV 24 immagini al secondo Hz</a:t>
            </a:r>
          </a:p>
          <a:p>
            <a:r>
              <a:rPr lang="it-IT" altLang="it-IT" dirty="0" smtClean="0">
                <a:latin typeface="Times" panose="02020603050405020304" pitchFamily="18" charset="0"/>
              </a:rPr>
              <a:t>Cinema 30 </a:t>
            </a:r>
          </a:p>
        </p:txBody>
      </p:sp>
    </p:spTree>
    <p:extLst>
      <p:ext uri="{BB962C8B-B14F-4D97-AF65-F5344CB8AC3E}">
        <p14:creationId xmlns:p14="http://schemas.microsoft.com/office/powerpoint/2010/main" val="4107488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90D0D624-7DDF-402A-A741-780604A66E38}" type="slidenum">
              <a:rPr lang="en-US" altLang="it-IT" sz="1200"/>
              <a:pPr algn="r"/>
              <a:t>23</a:t>
            </a:fld>
            <a:endParaRPr lang="en-US" altLang="it-IT" sz="1200"/>
          </a:p>
        </p:txBody>
      </p:sp>
      <p:sp>
        <p:nvSpPr>
          <p:cNvPr id="741379" name="Rectangle 2"/>
          <p:cNvSpPr>
            <a:spLocks noGrp="1" noRot="1" noChangeAspect="1" noChangeArrowheads="1" noTextEdit="1"/>
          </p:cNvSpPr>
          <p:nvPr>
            <p:ph type="sldImg"/>
          </p:nvPr>
        </p:nvSpPr>
        <p:spPr>
          <a:solidFill>
            <a:srgbClr val="FFFFFF"/>
          </a:solidFill>
          <a:ln/>
        </p:spPr>
      </p:sp>
      <p:sp>
        <p:nvSpPr>
          <p:cNvPr id="741380" name="Rectangle 3"/>
          <p:cNvSpPr>
            <a:spLocks noGrp="1" noChangeArrowheads="1"/>
          </p:cNvSpPr>
          <p:nvPr>
            <p:ph type="body" idx="1"/>
          </p:nvPr>
        </p:nvSpPr>
        <p:spPr>
          <a:solidFill>
            <a:srgbClr val="FFFFFF"/>
          </a:solidFill>
          <a:ln>
            <a:solidFill>
              <a:srgbClr val="000000"/>
            </a:solidFill>
          </a:ln>
        </p:spPr>
        <p:txBody>
          <a:bodyPr/>
          <a:lstStyle/>
          <a:p>
            <a:r>
              <a:rPr lang="en-US" altLang="it-IT" smtClean="0">
                <a:latin typeface="Times" panose="02020603050405020304" pitchFamily="18" charset="0"/>
              </a:rPr>
              <a:t>The study of sense vs. perception</a:t>
            </a:r>
          </a:p>
        </p:txBody>
      </p:sp>
    </p:spTree>
    <p:extLst>
      <p:ext uri="{BB962C8B-B14F-4D97-AF65-F5344CB8AC3E}">
        <p14:creationId xmlns:p14="http://schemas.microsoft.com/office/powerpoint/2010/main" val="1249044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0" name="Rectangle 2"/>
          <p:cNvSpPr>
            <a:spLocks noGrp="1" noRot="1" noChangeAspect="1" noChangeArrowheads="1" noTextEdit="1"/>
          </p:cNvSpPr>
          <p:nvPr>
            <p:ph type="sldImg"/>
          </p:nvPr>
        </p:nvSpPr>
        <p:spPr>
          <a:ln/>
        </p:spPr>
      </p:sp>
      <p:sp>
        <p:nvSpPr>
          <p:cNvPr id="1671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870331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Rot="1" noChangeAspect="1" noChangeArrowheads="1" noTextEdit="1"/>
          </p:cNvSpPr>
          <p:nvPr>
            <p:ph type="sldImg"/>
          </p:nvPr>
        </p:nvSpPr>
        <p:spPr>
          <a:ln/>
        </p:spPr>
      </p:sp>
      <p:sp>
        <p:nvSpPr>
          <p:cNvPr id="84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Psychology,</a:t>
            </a:r>
            <a:r>
              <a:rPr lang="it-IT" altLang="it-IT" baseline="0" dirty="0" smtClean="0">
                <a:latin typeface="Times" panose="02020603050405020304" pitchFamily="18" charset="0"/>
              </a:rPr>
              <a:t> </a:t>
            </a:r>
            <a:r>
              <a:rPr lang="it-IT" altLang="it-IT" dirty="0" smtClean="0">
                <a:latin typeface="Times" panose="02020603050405020304" pitchFamily="18" charset="0"/>
              </a:rPr>
              <a:t>the science of</a:t>
            </a:r>
            <a:r>
              <a:rPr lang="it-IT" altLang="it-IT" baseline="0" dirty="0" smtClean="0">
                <a:latin typeface="Times" panose="02020603050405020304" pitchFamily="18" charset="0"/>
              </a:rPr>
              <a:t> </a:t>
            </a:r>
            <a:r>
              <a:rPr lang="it-IT" altLang="it-IT" dirty="0" smtClean="0">
                <a:latin typeface="Times" panose="02020603050405020304" pitchFamily="18" charset="0"/>
              </a:rPr>
              <a:t>finite individual</a:t>
            </a:r>
            <a:r>
              <a:rPr lang="it-IT" altLang="it-IT" baseline="0" dirty="0" smtClean="0">
                <a:latin typeface="Times" panose="02020603050405020304" pitchFamily="18" charset="0"/>
              </a:rPr>
              <a:t> </a:t>
            </a:r>
            <a:r>
              <a:rPr lang="it-IT" altLang="it-IT" dirty="0" smtClean="0">
                <a:latin typeface="Times" panose="02020603050405020304" pitchFamily="18" charset="0"/>
              </a:rPr>
              <a:t>minds.</a:t>
            </a:r>
          </a:p>
          <a:p>
            <a:endParaRPr lang="it-IT" altLang="it-IT" dirty="0" smtClean="0">
              <a:latin typeface="Times" panose="02020603050405020304" pitchFamily="18" charset="0"/>
            </a:endParaRPr>
          </a:p>
          <a:p>
            <a:r>
              <a:rPr lang="it-IT" altLang="it-IT" dirty="0" smtClean="0">
                <a:latin typeface="Times" panose="02020603050405020304" pitchFamily="18" charset="0"/>
              </a:rPr>
              <a:t>La psicologia studia</a:t>
            </a:r>
          </a:p>
          <a:p>
            <a:r>
              <a:rPr lang="it-IT" altLang="it-IT" dirty="0" smtClean="0">
                <a:latin typeface="Times" panose="02020603050405020304" pitchFamily="18" charset="0"/>
              </a:rPr>
              <a:t>la mente di individui</a:t>
            </a:r>
          </a:p>
          <a:p>
            <a:r>
              <a:rPr lang="it-IT" altLang="it-IT" dirty="0" smtClean="0">
                <a:latin typeface="Times" panose="02020603050405020304" pitchFamily="18" charset="0"/>
              </a:rPr>
              <a:t>specifici e limitati.</a:t>
            </a:r>
          </a:p>
          <a:p>
            <a:r>
              <a:rPr lang="it-IT" altLang="it-IT" dirty="0" smtClean="0">
                <a:latin typeface="Times" panose="02020603050405020304" pitchFamily="18" charset="0"/>
              </a:rPr>
              <a:t>William James</a:t>
            </a:r>
          </a:p>
        </p:txBody>
      </p:sp>
    </p:spTree>
    <p:extLst>
      <p:ext uri="{BB962C8B-B14F-4D97-AF65-F5344CB8AC3E}">
        <p14:creationId xmlns:p14="http://schemas.microsoft.com/office/powerpoint/2010/main" val="1746475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Rectangle 2"/>
          <p:cNvSpPr>
            <a:spLocks noGrp="1" noRot="1" noChangeAspect="1" noChangeArrowheads="1" noTextEdit="1"/>
          </p:cNvSpPr>
          <p:nvPr>
            <p:ph type="sldImg"/>
          </p:nvPr>
        </p:nvSpPr>
        <p:spPr>
          <a:ln/>
        </p:spPr>
      </p:sp>
      <p:sp>
        <p:nvSpPr>
          <p:cNvPr id="1672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344064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Rectangle 2"/>
          <p:cNvSpPr>
            <a:spLocks noGrp="1" noRot="1" noChangeAspect="1" noChangeArrowheads="1" noTextEdit="1"/>
          </p:cNvSpPr>
          <p:nvPr>
            <p:ph type="sldImg"/>
          </p:nvPr>
        </p:nvSpPr>
        <p:spPr>
          <a:ln/>
        </p:spPr>
      </p:sp>
      <p:sp>
        <p:nvSpPr>
          <p:cNvPr id="1673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951644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2"/>
          <p:cNvSpPr>
            <a:spLocks noGrp="1" noRot="1" noChangeAspect="1" noChangeArrowheads="1" noTextEdit="1"/>
          </p:cNvSpPr>
          <p:nvPr>
            <p:ph type="sldImg"/>
          </p:nvPr>
        </p:nvSpPr>
        <p:spPr>
          <a:ln/>
        </p:spPr>
      </p:sp>
      <p:sp>
        <p:nvSpPr>
          <p:cNvPr id="1674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916509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2"/>
          <p:cNvSpPr>
            <a:spLocks noGrp="1" noRot="1" noChangeAspect="1" noChangeArrowheads="1" noTextEdit="1"/>
          </p:cNvSpPr>
          <p:nvPr>
            <p:ph type="sldImg"/>
          </p:nvPr>
        </p:nvSpPr>
        <p:spPr>
          <a:ln/>
        </p:spPr>
      </p:sp>
      <p:sp>
        <p:nvSpPr>
          <p:cNvPr id="1675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8878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Slopes of RT x set size functions for target-present trials of simple, inefficient searches (e.g. for a letter among other letters) are on the order of 20-40 </a:t>
            </a:r>
            <a:r>
              <a:rPr lang="en-US" dirty="0" err="1" smtClean="0">
                <a:effectLst/>
              </a:rPr>
              <a:t>msec</a:t>
            </a:r>
            <a:r>
              <a:rPr lang="en-US" dirty="0" smtClean="0">
                <a:effectLst/>
              </a:rPr>
              <a:t>/item. If items were being processed one after the other in series and if items were never revisited during a search (see next section), this would seem to imply that each item takes 40-80 </a:t>
            </a:r>
            <a:r>
              <a:rPr lang="en-US" dirty="0" err="1" smtClean="0">
                <a:effectLst/>
              </a:rPr>
              <a:t>msec</a:t>
            </a:r>
            <a:r>
              <a:rPr lang="en-US" dirty="0" smtClean="0">
                <a:effectLst/>
              </a:rPr>
              <a:t> to process; meaning that 12-25 items would be processed each second. (Why? In the serial, self-terminating search described here, observers will need to search through an average of </a:t>
            </a:r>
            <a:r>
              <a:rPr lang="en-US" sz="1200" i="0" kern="1200" dirty="0" smtClean="0">
                <a:solidFill>
                  <a:schemeClr val="tx1"/>
                </a:solidFill>
                <a:effectLst/>
                <a:latin typeface="Times" charset="0"/>
                <a:ea typeface="MS PGothic" panose="020B0600070205080204" pitchFamily="34" charset="-128"/>
                <a:cs typeface="ＭＳ Ｐゴシック" charset="-128"/>
              </a:rPr>
              <a:t>(</a:t>
            </a:r>
            <a:r>
              <a:rPr lang="en-US" sz="1200" i="1" kern="1200" dirty="0" smtClean="0">
                <a:solidFill>
                  <a:schemeClr val="tx1"/>
                </a:solidFill>
                <a:effectLst/>
                <a:latin typeface="Times" charset="0"/>
                <a:ea typeface="MS PGothic" panose="020B0600070205080204" pitchFamily="34" charset="-128"/>
                <a:cs typeface="ＭＳ Ｐゴシック" charset="-128"/>
              </a:rPr>
              <a:t>N</a:t>
            </a:r>
            <a:r>
              <a:rPr lang="en-US" sz="1200" i="0" kern="1200" dirty="0" smtClean="0">
                <a:solidFill>
                  <a:schemeClr val="tx1"/>
                </a:solidFill>
                <a:effectLst/>
                <a:latin typeface="Times" charset="0"/>
                <a:ea typeface="MS PGothic" panose="020B0600070205080204" pitchFamily="34" charset="-128"/>
                <a:cs typeface="ＭＳ Ｐゴシック" charset="-128"/>
              </a:rPr>
              <a:t>+1)/2</a:t>
            </a:r>
            <a:r>
              <a:rPr lang="en-US" dirty="0" smtClean="0">
                <a:effectLst/>
              </a:rPr>
              <a:t> items in order to find the target.). </a:t>
            </a:r>
          </a:p>
          <a:p>
            <a:endParaRPr lang="it-IT" altLang="it-IT" dirty="0" smtClean="0">
              <a:latin typeface="Times" panose="02020603050405020304" pitchFamily="18" charset="0"/>
            </a:endParaRPr>
          </a:p>
        </p:txBody>
      </p:sp>
    </p:spTree>
    <p:extLst>
      <p:ext uri="{BB962C8B-B14F-4D97-AF65-F5344CB8AC3E}">
        <p14:creationId xmlns:p14="http://schemas.microsoft.com/office/powerpoint/2010/main" val="388299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2"/>
          <p:cNvSpPr>
            <a:spLocks noGrp="1" noRot="1" noChangeAspect="1" noChangeArrowheads="1" noTextEdit="1"/>
          </p:cNvSpPr>
          <p:nvPr>
            <p:ph type="sldImg"/>
          </p:nvPr>
        </p:nvSpPr>
        <p:spPr>
          <a:ln/>
        </p:spPr>
      </p:sp>
      <p:sp>
        <p:nvSpPr>
          <p:cNvPr id="1676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750292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noRot="1" noChangeAspect="1" noChangeArrowheads="1" noTextEdit="1"/>
          </p:cNvSpPr>
          <p:nvPr>
            <p:ph type="sldImg"/>
          </p:nvPr>
        </p:nvSpPr>
        <p:spPr>
          <a:ln/>
        </p:spPr>
      </p:sp>
      <p:sp>
        <p:nvSpPr>
          <p:cNvPr id="1677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204384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38" name="Rectangle 2"/>
          <p:cNvSpPr>
            <a:spLocks noGrp="1" noRot="1" noChangeAspect="1" noChangeArrowheads="1" noTextEdit="1"/>
          </p:cNvSpPr>
          <p:nvPr>
            <p:ph type="sldImg"/>
          </p:nvPr>
        </p:nvSpPr>
        <p:spPr>
          <a:ln/>
        </p:spPr>
      </p:sp>
      <p:sp>
        <p:nvSpPr>
          <p:cNvPr id="1678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537308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Rectangle 2"/>
          <p:cNvSpPr>
            <a:spLocks noGrp="1" noRot="1" noChangeAspect="1" noChangeArrowheads="1" noTextEdit="1"/>
          </p:cNvSpPr>
          <p:nvPr>
            <p:ph type="sldImg"/>
          </p:nvPr>
        </p:nvSpPr>
        <p:spPr>
          <a:ln/>
        </p:spPr>
      </p:sp>
      <p:sp>
        <p:nvSpPr>
          <p:cNvPr id="1679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754902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2"/>
          <p:cNvSpPr>
            <a:spLocks noGrp="1" noRot="1" noChangeAspect="1" noChangeArrowheads="1" noTextEdit="1"/>
          </p:cNvSpPr>
          <p:nvPr>
            <p:ph type="sldImg"/>
          </p:nvPr>
        </p:nvSpPr>
        <p:spPr>
          <a:ln/>
        </p:spPr>
      </p:sp>
      <p:sp>
        <p:nvSpPr>
          <p:cNvPr id="1680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597175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Diminuzione selettiva e temporanea della sensibilità allo stimolo (rosso). Si percepisce l’opposto dello stimolo di adattamento</a:t>
            </a:r>
          </a:p>
          <a:p>
            <a:endParaRPr lang="it-IT" altLang="it-IT" dirty="0" smtClean="0">
              <a:latin typeface="Times"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1200" dirty="0" smtClean="0"/>
              <a:t>Queste immagini consecutive sono dette </a:t>
            </a:r>
            <a:r>
              <a:rPr lang="it-IT" altLang="it-IT" sz="1200" i="1" dirty="0" smtClean="0"/>
              <a:t>negative</a:t>
            </a:r>
            <a:r>
              <a:rPr lang="it-IT" altLang="it-IT" sz="1200" dirty="0" smtClean="0"/>
              <a:t> perché sono del colore complementare a quello osservato.</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120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1200" dirty="0" smtClean="0">
                <a:solidFill>
                  <a:srgbClr val="003366"/>
                </a:solidFill>
              </a:rPr>
              <a:t>Ossia la combinazione additiva del colore originario più quello risultante dell’afterimmage da luogo ad un colore grigio,</a:t>
            </a:r>
            <a:r>
              <a:rPr lang="it-IT" altLang="it-IT" sz="1200" baseline="0" dirty="0" smtClean="0">
                <a:solidFill>
                  <a:srgbClr val="003366"/>
                </a:solidFill>
              </a:rPr>
              <a:t> in accordo con la teoria dei colori opponenti di Yung e Hearing</a:t>
            </a:r>
            <a:endParaRPr lang="it-IT" altLang="it-IT" sz="2400" dirty="0" smtClean="0">
              <a:solidFill>
                <a:srgbClr val="003366"/>
              </a:solidFill>
            </a:endParaRPr>
          </a:p>
          <a:p>
            <a:endParaRPr lang="it-IT" altLang="it-IT" dirty="0" smtClean="0">
              <a:latin typeface="Times" panose="02020603050405020304" pitchFamily="18" charset="0"/>
            </a:endParaRPr>
          </a:p>
        </p:txBody>
      </p:sp>
    </p:spTree>
    <p:extLst>
      <p:ext uri="{BB962C8B-B14F-4D97-AF65-F5344CB8AC3E}">
        <p14:creationId xmlns:p14="http://schemas.microsoft.com/office/powerpoint/2010/main" val="1435950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2"/>
          <p:cNvSpPr>
            <a:spLocks noGrp="1" noRot="1" noChangeAspect="1" noChangeArrowheads="1" noTextEdit="1"/>
          </p:cNvSpPr>
          <p:nvPr>
            <p:ph type="sldImg"/>
          </p:nvPr>
        </p:nvSpPr>
        <p:spPr>
          <a:ln/>
        </p:spPr>
      </p:sp>
      <p:sp>
        <p:nvSpPr>
          <p:cNvPr id="1681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Lilla</a:t>
            </a:r>
            <a:r>
              <a:rPr lang="it-IT" altLang="it-IT" baseline="0" dirty="0" smtClean="0">
                <a:latin typeface="Times" panose="02020603050405020304" pitchFamily="18" charset="0"/>
              </a:rPr>
              <a:t> accanto al verde corrispondente ad una miscela additiva di un bianco a cui è stato tolto il verde (rosso-blu)</a:t>
            </a:r>
          </a:p>
          <a:p>
            <a:r>
              <a:rPr lang="it-IT" altLang="it-IT" baseline="0" dirty="0" smtClean="0">
                <a:latin typeface="Times" panose="02020603050405020304" pitchFamily="18" charset="0"/>
              </a:rPr>
              <a:t>Giallino accanto al blu (miscela rosso-verde)</a:t>
            </a:r>
          </a:p>
          <a:p>
            <a:r>
              <a:rPr lang="it-IT" altLang="it-IT" baseline="0" dirty="0" smtClean="0">
                <a:latin typeface="Times" panose="02020603050405020304" pitchFamily="18" charset="0"/>
              </a:rPr>
              <a:t>Ciano accanto al rosso (miscela verde-blu)</a:t>
            </a:r>
          </a:p>
          <a:p>
            <a:r>
              <a:rPr lang="it-IT" altLang="it-IT" baseline="0" dirty="0" smtClean="0">
                <a:latin typeface="Times" panose="02020603050405020304" pitchFamily="18" charset="0"/>
              </a:rPr>
              <a:t>L’immagine consecutiva negativa è più luminosa dei bianchi originari essendo un negativo fotografico.</a:t>
            </a:r>
          </a:p>
        </p:txBody>
      </p:sp>
    </p:spTree>
    <p:extLst>
      <p:ext uri="{BB962C8B-B14F-4D97-AF65-F5344CB8AC3E}">
        <p14:creationId xmlns:p14="http://schemas.microsoft.com/office/powerpoint/2010/main" val="248508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ltLang="it-IT" baseline="0" dirty="0" smtClean="0">
                <a:latin typeface="Times" panose="02020603050405020304" pitchFamily="18" charset="0"/>
              </a:rPr>
              <a:t>Due colori sono detti complementari se per mescolanza additiva consegnano un colore acromatico</a:t>
            </a:r>
          </a:p>
          <a:p>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40</a:t>
            </a:fld>
            <a:endParaRPr lang="en-US" altLang="it-IT"/>
          </a:p>
        </p:txBody>
      </p:sp>
    </p:spTree>
    <p:extLst>
      <p:ext uri="{BB962C8B-B14F-4D97-AF65-F5344CB8AC3E}">
        <p14:creationId xmlns:p14="http://schemas.microsoft.com/office/powerpoint/2010/main" val="2810564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E2E15-22AF-2B41-8356-DBE4B6A7ABEF}" type="slidenum">
              <a:rPr lang="it-IT"/>
              <a:pPr/>
              <a:t>41</a:t>
            </a:fld>
            <a:endParaRPr lang="it-IT"/>
          </a:p>
        </p:txBody>
      </p:sp>
      <p:sp>
        <p:nvSpPr>
          <p:cNvPr id="759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59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GB" sz="1000">
              <a:latin typeface="Arial" charset="0"/>
            </a:endParaRPr>
          </a:p>
        </p:txBody>
      </p:sp>
    </p:spTree>
    <p:extLst>
      <p:ext uri="{BB962C8B-B14F-4D97-AF65-F5344CB8AC3E}">
        <p14:creationId xmlns:p14="http://schemas.microsoft.com/office/powerpoint/2010/main" val="2244319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B3E75-3209-4F87-80F9-349B554E697F}" type="slidenum">
              <a:rPr lang="it-IT" altLang="it-IT">
                <a:solidFill>
                  <a:srgbClr val="000000"/>
                </a:solidFill>
              </a:rPr>
              <a:pPr/>
              <a:t>42</a:t>
            </a:fld>
            <a:endParaRPr lang="it-IT" altLang="it-IT">
              <a:solidFill>
                <a:srgbClr val="000000"/>
              </a:solidFill>
            </a:endParaRPr>
          </a:p>
        </p:txBody>
      </p:sp>
      <p:sp>
        <p:nvSpPr>
          <p:cNvPr id="386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6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it-IT" altLang="it-IT"/>
          </a:p>
        </p:txBody>
      </p:sp>
    </p:spTree>
    <p:extLst>
      <p:ext uri="{BB962C8B-B14F-4D97-AF65-F5344CB8AC3E}">
        <p14:creationId xmlns:p14="http://schemas.microsoft.com/office/powerpoint/2010/main" val="45421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9C0D9813-A7E4-4DEF-BD38-7D959739FA7F}" type="slidenum">
              <a:rPr lang="en-US" altLang="it-IT" sz="1200"/>
              <a:pPr algn="r"/>
              <a:t>4</a:t>
            </a:fld>
            <a:endParaRPr lang="en-US" altLang="it-IT" sz="1200"/>
          </a:p>
        </p:txBody>
      </p:sp>
      <p:sp>
        <p:nvSpPr>
          <p:cNvPr id="512003" name="Rectangle 2"/>
          <p:cNvSpPr>
            <a:spLocks noGrp="1" noRot="1" noChangeAspect="1" noChangeArrowheads="1" noTextEdit="1"/>
          </p:cNvSpPr>
          <p:nvPr>
            <p:ph type="sldImg"/>
          </p:nvPr>
        </p:nvSpPr>
        <p:spPr>
          <a:solidFill>
            <a:srgbClr val="FFFFFF"/>
          </a:solidFill>
          <a:ln/>
        </p:spPr>
      </p:sp>
      <p:sp>
        <p:nvSpPr>
          <p:cNvPr id="512004" name="Rectangle 3"/>
          <p:cNvSpPr>
            <a:spLocks noGrp="1" noChangeArrowheads="1"/>
          </p:cNvSpPr>
          <p:nvPr>
            <p:ph type="body" idx="1"/>
          </p:nvPr>
        </p:nvSpPr>
        <p:spPr>
          <a:solidFill>
            <a:srgbClr val="FFFFFF"/>
          </a:solidFill>
          <a:ln>
            <a:solidFill>
              <a:srgbClr val="000000"/>
            </a:solidFill>
          </a:ln>
        </p:spPr>
        <p:txBody>
          <a:bodyPr/>
          <a:lstStyle/>
          <a:p>
            <a:r>
              <a:rPr lang="en-US" altLang="it-IT" smtClean="0">
                <a:latin typeface="Times" panose="02020603050405020304" pitchFamily="18" charset="0"/>
              </a:rPr>
              <a:t>L’esperimento di stroop è basato sui TR ma certo non misura la durata di una certa operazione mentale. Sternberg studiava I processi con cui avviene la ricerca all’interno della MBT. SCopo era di stabilire se la ricerca era seriale o parallela</a:t>
            </a:r>
          </a:p>
        </p:txBody>
      </p:sp>
    </p:spTree>
    <p:extLst>
      <p:ext uri="{BB962C8B-B14F-4D97-AF65-F5344CB8AC3E}">
        <p14:creationId xmlns:p14="http://schemas.microsoft.com/office/powerpoint/2010/main" val="2313663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1200" dirty="0" smtClean="0"/>
              <a:t>un alta frequenza di oscillazione significa che l’onda non fa molta strada tra un’oscillazione e l’altra e quindi ha una lunghezza d’onda piccola </a:t>
            </a:r>
          </a:p>
          <a:p>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43</a:t>
            </a:fld>
            <a:endParaRPr lang="en-US" altLang="it-IT"/>
          </a:p>
        </p:txBody>
      </p:sp>
    </p:spTree>
    <p:extLst>
      <p:ext uri="{BB962C8B-B14F-4D97-AF65-F5344CB8AC3E}">
        <p14:creationId xmlns:p14="http://schemas.microsoft.com/office/powerpoint/2010/main" val="3374435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D7C2F-D357-F648-A7FC-32D30297B04D}" type="slidenum">
              <a:rPr lang="it-IT"/>
              <a:pPr/>
              <a:t>44</a:t>
            </a:fld>
            <a:endParaRPr lang="it-IT"/>
          </a:p>
        </p:txBody>
      </p:sp>
      <p:sp>
        <p:nvSpPr>
          <p:cNvPr id="8253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25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dirty="0"/>
          </a:p>
        </p:txBody>
      </p:sp>
    </p:spTree>
    <p:extLst>
      <p:ext uri="{BB962C8B-B14F-4D97-AF65-F5344CB8AC3E}">
        <p14:creationId xmlns:p14="http://schemas.microsoft.com/office/powerpoint/2010/main" val="3400220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53</a:t>
            </a:fld>
            <a:endParaRPr lang="en-US" altLang="it-IT"/>
          </a:p>
        </p:txBody>
      </p:sp>
    </p:spTree>
    <p:extLst>
      <p:ext uri="{BB962C8B-B14F-4D97-AF65-F5344CB8AC3E}">
        <p14:creationId xmlns:p14="http://schemas.microsoft.com/office/powerpoint/2010/main" val="3678476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Propone però che ad ogni radiazione elementare corrisponda una classe di recettori retinici:</a:t>
            </a:r>
            <a:r>
              <a:rPr lang="it-IT" baseline="0" dirty="0" smtClean="0"/>
              <a:t> tale idea è incompatibile con l’alta risoluzione spaziale della visione che richiederebbe che per ogni posizione vi siano una serie di recettori di colore troppo elevata.</a:t>
            </a:r>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54</a:t>
            </a:fld>
            <a:endParaRPr lang="en-US" altLang="it-IT"/>
          </a:p>
        </p:txBody>
      </p:sp>
    </p:spTree>
    <p:extLst>
      <p:ext uri="{BB962C8B-B14F-4D97-AF65-F5344CB8AC3E}">
        <p14:creationId xmlns:p14="http://schemas.microsoft.com/office/powerpoint/2010/main" val="1198580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smtClean="0"/>
              <a:t>Troppi recettori diversi in ogni piccola zona della retina che codifica una data posizione spaziale. Nel rispetto quindi dell’anatomia Young propose quella che</a:t>
            </a:r>
            <a:r>
              <a:rPr lang="it-IT" baseline="0" dirty="0" smtClean="0"/>
              <a:t> tutt’oggi è accettata come teoria del colore che poi è stata recepita da Herman von Helmoltz che ipotizza che la sensazione associata al colore sia mediata da tre classi di recettori/coni ciascuna sensibile ad una ampia zona dello spettro ma con picchi di sensibilità distanziati quanto basta da produrre risposte distinte</a:t>
            </a:r>
            <a:endParaRPr lang="it-IT" dirty="0" smtClean="0"/>
          </a:p>
          <a:p>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55</a:t>
            </a:fld>
            <a:endParaRPr lang="en-US" altLang="it-IT"/>
          </a:p>
        </p:txBody>
      </p:sp>
    </p:spTree>
    <p:extLst>
      <p:ext uri="{BB962C8B-B14F-4D97-AF65-F5344CB8AC3E}">
        <p14:creationId xmlns:p14="http://schemas.microsoft.com/office/powerpoint/2010/main" val="12563747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Sintesi del bianco</a:t>
            </a:r>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57</a:t>
            </a:fld>
            <a:endParaRPr lang="en-US" altLang="it-IT"/>
          </a:p>
        </p:txBody>
      </p:sp>
    </p:spTree>
    <p:extLst>
      <p:ext uri="{BB962C8B-B14F-4D97-AF65-F5344CB8AC3E}">
        <p14:creationId xmlns:p14="http://schemas.microsoft.com/office/powerpoint/2010/main" val="2552752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0DB284-CB78-4F57-BBC2-F34F0E1D5616}" type="slidenum">
              <a:rPr lang="it-IT" altLang="it-IT"/>
              <a:pPr/>
              <a:t>59</a:t>
            </a:fld>
            <a:endParaRPr lang="it-IT" altLang="it-IT"/>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4607433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73ADC-0F36-405E-91DD-5F83D74D85C0}" type="slidenum">
              <a:rPr lang="it-IT" altLang="it-IT"/>
              <a:pPr/>
              <a:t>60</a:t>
            </a:fld>
            <a:endParaRPr lang="it-IT" altLang="it-IT"/>
          </a:p>
        </p:txBody>
      </p:sp>
      <p:sp>
        <p:nvSpPr>
          <p:cNvPr id="791554" name="Rectangle 2"/>
          <p:cNvSpPr>
            <a:spLocks noGrp="1" noRot="1" noChangeAspect="1" noChangeArrowheads="1" noTextEdit="1"/>
          </p:cNvSpPr>
          <p:nvPr>
            <p:ph type="sldImg"/>
          </p:nvPr>
        </p:nvSpPr>
        <p:spPr>
          <a:ln/>
        </p:spPr>
      </p:sp>
      <p:sp>
        <p:nvSpPr>
          <p:cNvPr id="791555"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6528400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09730-518E-4BFC-8706-504525426A2D}" type="slidenum">
              <a:rPr lang="it-IT" altLang="it-IT"/>
              <a:pPr/>
              <a:t>61</a:t>
            </a:fld>
            <a:endParaRPr lang="it-IT" altLang="it-IT"/>
          </a:p>
        </p:txBody>
      </p:sp>
      <p:sp>
        <p:nvSpPr>
          <p:cNvPr id="781314" name="Rectangle 2"/>
          <p:cNvSpPr>
            <a:spLocks noGrp="1" noRot="1" noChangeAspect="1" noChangeArrowheads="1" noTextEdit="1"/>
          </p:cNvSpPr>
          <p:nvPr>
            <p:ph type="sldImg"/>
          </p:nvPr>
        </p:nvSpPr>
        <p:spPr>
          <a:ln/>
        </p:spPr>
      </p:sp>
      <p:sp>
        <p:nvSpPr>
          <p:cNvPr id="781315" name="Rectangle 3"/>
          <p:cNvSpPr>
            <a:spLocks noGrp="1" noChangeArrowheads="1"/>
          </p:cNvSpPr>
          <p:nvPr>
            <p:ph type="body" idx="1"/>
          </p:nvPr>
        </p:nvSpPr>
        <p:spPr/>
        <p:txBody>
          <a:bodyPr/>
          <a:lstStyle/>
          <a:p>
            <a:r>
              <a:rPr lang="it-IT" altLang="it-IT" dirty="0" smtClean="0"/>
              <a:t>Che sono</a:t>
            </a:r>
            <a:r>
              <a:rPr lang="it-IT" altLang="it-IT" baseline="0" dirty="0" smtClean="0"/>
              <a:t> regolate da sintesi sottrattiva</a:t>
            </a:r>
            <a:endParaRPr lang="it-IT" altLang="it-IT" dirty="0"/>
          </a:p>
        </p:txBody>
      </p:sp>
    </p:spTree>
    <p:extLst>
      <p:ext uri="{BB962C8B-B14F-4D97-AF65-F5344CB8AC3E}">
        <p14:creationId xmlns:p14="http://schemas.microsoft.com/office/powerpoint/2010/main" val="24987233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52961-870D-4CBF-BB45-D018D87B16F1}" type="slidenum">
              <a:rPr lang="it-IT" altLang="it-IT">
                <a:solidFill>
                  <a:srgbClr val="000000"/>
                </a:solidFill>
              </a:rPr>
              <a:pPr/>
              <a:t>62</a:t>
            </a:fld>
            <a:endParaRPr lang="it-IT" altLang="it-IT">
              <a:solidFill>
                <a:srgbClr val="000000"/>
              </a:solidFill>
            </a:endParaRPr>
          </a:p>
        </p:txBody>
      </p:sp>
      <p:sp>
        <p:nvSpPr>
          <p:cNvPr id="4280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8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it-IT" altLang="it-IT" dirty="0" smtClean="0"/>
              <a:t>Questo</a:t>
            </a:r>
            <a:r>
              <a:rPr lang="it-IT" altLang="it-IT" baseline="0" dirty="0" smtClean="0"/>
              <a:t> descritto da Helmoltz costituisce il primo stadio di elaborazione dei colori che descrive cosa arriva al cervello ossia una tripletta di segnali il cui rapporto specifica un determinato colore, con una luce che provochi una uguale risposta nei tre sistemi di coni apparirà bianca mentre una buccia di limone che apparirà tale dato che attiverà di più i coni sensibili alle lunghezza d’onda corte riflettendo lunghezze d’onda medie e lunghe. Successivamente tuttavia i segnali vengono riorganizzati in maniera più strutturata e analizzati nel corpo genicolato da quelli che secondo la teoria oggi nota come teora dei colori opponenti da cellule con campi recettivi antagonisti a coppie di colori rosso-verde o giallo-blu (hearing includeva anche il bianco-nero). </a:t>
            </a:r>
          </a:p>
          <a:p>
            <a:r>
              <a:rPr lang="it-IT" altLang="it-IT" baseline="0" dirty="0" smtClean="0"/>
              <a:t>Questo spiega ad esempio perché rosso è vissuto come più vivido su campo verde e blu su campo giallo e perché rosso su blu tendono ad essere vissuti come colori isoluminanti quindi difficilmente sovrapponibili, ma anche i colori che tendiamo a percepire nell’immagine consecutiva negativa. </a:t>
            </a:r>
            <a:r>
              <a:rPr lang="it-IT" altLang="it-IT" baseline="0" dirty="0" smtClean="0">
                <a:latin typeface="Times" panose="02020603050405020304" pitchFamily="18" charset="0"/>
              </a:rPr>
              <a:t>Guardando un target rosso affatico cellule sensibili al rosso ma che inibiscono il senso del verde, quindi riducendo la loro attività e spostando lo sguardo su stimolo neutro adesso tenderò a vedere lo stimolo come verde. Lo stesso accade per il blu che da luogo al giallo</a:t>
            </a:r>
          </a:p>
          <a:p>
            <a:endParaRPr lang="it-IT" altLang="it-IT" dirty="0"/>
          </a:p>
        </p:txBody>
      </p:sp>
    </p:spTree>
    <p:extLst>
      <p:ext uri="{BB962C8B-B14F-4D97-AF65-F5344CB8AC3E}">
        <p14:creationId xmlns:p14="http://schemas.microsoft.com/office/powerpoint/2010/main" val="4092800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D14098C4-BE64-45BC-97A0-D0DCA67EECEC}" type="slidenum">
              <a:rPr lang="en-US" altLang="it-IT" sz="1200"/>
              <a:pPr algn="r"/>
              <a:t>5</a:t>
            </a:fld>
            <a:endParaRPr lang="en-US" altLang="it-IT" sz="1200"/>
          </a:p>
        </p:txBody>
      </p:sp>
      <p:sp>
        <p:nvSpPr>
          <p:cNvPr id="514051" name="Rectangle 2"/>
          <p:cNvSpPr>
            <a:spLocks noGrp="1" noRot="1" noChangeAspect="1" noChangeArrowheads="1" noTextEdit="1"/>
          </p:cNvSpPr>
          <p:nvPr>
            <p:ph type="sldImg"/>
          </p:nvPr>
        </p:nvSpPr>
        <p:spPr>
          <a:solidFill>
            <a:srgbClr val="FFFFFF"/>
          </a:solidFill>
          <a:ln/>
        </p:spPr>
      </p:sp>
      <p:sp>
        <p:nvSpPr>
          <p:cNvPr id="514052"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2313665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ltLang="it-IT" dirty="0" smtClean="0"/>
              <a:t>Questo</a:t>
            </a:r>
            <a:r>
              <a:rPr lang="it-IT" altLang="it-IT" baseline="0" dirty="0" smtClean="0"/>
              <a:t> descritto da Helmoltz costituisce il primo stadio di elaborazione dei colori che descrive cosa arriva al cervello ossia una tripletta di segnali il cui rapporto specifica un determinato colore, con una luce che provochi una uguale risposta nei tre sistemi di coni apparirà bianca mentre una buccia di limone che apparirà tale dato che attiverà di più i coni sensibili alle lunghezza d’onda corte riflettendo lunghezze d’onda medie e lunghe. Successivamente tuttavia i segnali vengono riorganizzati in maniera più strutturata e analizzati nel corpo genicolato da quelli che secondo la teoria oggi nota come teora dei colori opponenti da cellule con campi recettivi antagonisti a coppie di colori rosso-verde o giallo-blu (hearing includeva anche il bianco-nero). </a:t>
            </a:r>
          </a:p>
          <a:p>
            <a:r>
              <a:rPr lang="it-IT" altLang="it-IT" baseline="0" dirty="0" smtClean="0"/>
              <a:t>Questo spiega ad esempio perché rosso è vissuto come più vivido su campo verde e blu su campo giallo e perché rosso su blu tendono ad essere vissuti come colori isoluminanti quindi difficilmente sovrapponibili, ma anche i colori che tendiamo a percepire nell’immagine consecutiva negativa. </a:t>
            </a:r>
            <a:r>
              <a:rPr lang="it-IT" altLang="it-IT" baseline="0" dirty="0" smtClean="0">
                <a:latin typeface="Times" panose="02020603050405020304" pitchFamily="18" charset="0"/>
              </a:rPr>
              <a:t>Guardando un target rosso affatico cellule sensibili al rosso ma che inibiscono il senso del verde, quindi riducendo la loro attività e spostando lo sguardo su stimolo neutro adesso tenderò a vedere lo stimolo come verde. Lo stesso accade per il blu che da luogo al giallo</a:t>
            </a:r>
          </a:p>
          <a:p>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63</a:t>
            </a:fld>
            <a:endParaRPr lang="en-US" altLang="it-IT"/>
          </a:p>
        </p:txBody>
      </p:sp>
    </p:spTree>
    <p:extLst>
      <p:ext uri="{BB962C8B-B14F-4D97-AF65-F5344CB8AC3E}">
        <p14:creationId xmlns:p14="http://schemas.microsoft.com/office/powerpoint/2010/main" val="42733949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64</a:t>
            </a:fld>
            <a:endParaRPr lang="en-US" altLang="it-IT"/>
          </a:p>
        </p:txBody>
      </p:sp>
    </p:spTree>
    <p:extLst>
      <p:ext uri="{BB962C8B-B14F-4D97-AF65-F5344CB8AC3E}">
        <p14:creationId xmlns:p14="http://schemas.microsoft.com/office/powerpoint/2010/main" val="12923235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ltLang="it-IT" dirty="0" smtClean="0"/>
              <a:t>Questo</a:t>
            </a:r>
            <a:r>
              <a:rPr lang="it-IT" altLang="it-IT" baseline="0" dirty="0" smtClean="0"/>
              <a:t> descritto da Helmoltz costituisce il primo stadio di elaborazione dei colori che descrive cosa arriva al cervello ossia una tripletta di segnali il cui rapporto specifica un determinato colore, con una luce che provochi una uguale risposta nei tre sistemi di coni apparirà bianca mentre una buccia di limone che apparirà tale dato che attiverà di più i coni sensibili alle lunghezza d’onda corte riflettendo lunghezze d’onda medie e lunghe. Successivamente tuttavia i segnali vengono riorganizzati in maniera più strutturata e analizzati nel corpo genicolato da quelli che secondo la teoria oggi nota come teora dei colori opponenti da cellule con campi recettivi antagonisti a coppie di colori rosso-verde o giallo-blu (hearing includeva anche il bianco-nero). </a:t>
            </a:r>
          </a:p>
          <a:p>
            <a:r>
              <a:rPr lang="it-IT" altLang="it-IT" baseline="0" dirty="0" smtClean="0"/>
              <a:t>Questo spiega ad esempio perché rosso è vissuto come più vivido su campo verde e blu su campo giallo e perché rosso su blu tendono ad essere vissuti come colori isoluminanti quindi difficilmente sovrapponibili, ma anche i colori che tendiamo a percepire nell’immagine consecutiva negativa. </a:t>
            </a:r>
            <a:r>
              <a:rPr lang="it-IT" altLang="it-IT" baseline="0" dirty="0" smtClean="0">
                <a:latin typeface="Times" panose="02020603050405020304" pitchFamily="18" charset="0"/>
              </a:rPr>
              <a:t>Guardando un target rosso affatico cellule sensibili al rosso ma che inibiscono il senso del verde, quindi riducendo la loro attività e spostando lo sguardo su stimolo neutro adesso tenderò a vedere lo stimolo come verde. Lo stesso accade per il blu che da luogo al giallo</a:t>
            </a:r>
          </a:p>
          <a:p>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65</a:t>
            </a:fld>
            <a:endParaRPr lang="en-US" altLang="it-IT"/>
          </a:p>
        </p:txBody>
      </p:sp>
    </p:spTree>
    <p:extLst>
      <p:ext uri="{BB962C8B-B14F-4D97-AF65-F5344CB8AC3E}">
        <p14:creationId xmlns:p14="http://schemas.microsoft.com/office/powerpoint/2010/main" val="4147920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E2E15-22AF-2B41-8356-DBE4B6A7ABEF}" type="slidenum">
              <a:rPr lang="it-IT"/>
              <a:pPr/>
              <a:t>66</a:t>
            </a:fld>
            <a:endParaRPr lang="it-IT"/>
          </a:p>
        </p:txBody>
      </p:sp>
      <p:sp>
        <p:nvSpPr>
          <p:cNvPr id="759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59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GB" sz="1000" dirty="0">
              <a:latin typeface="Arial" charset="0"/>
            </a:endParaRPr>
          </a:p>
        </p:txBody>
      </p:sp>
    </p:spTree>
    <p:extLst>
      <p:ext uri="{BB962C8B-B14F-4D97-AF65-F5344CB8AC3E}">
        <p14:creationId xmlns:p14="http://schemas.microsoft.com/office/powerpoint/2010/main" val="38930458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E2E15-22AF-2B41-8356-DBE4B6A7ABEF}" type="slidenum">
              <a:rPr lang="it-IT"/>
              <a:pPr/>
              <a:t>67</a:t>
            </a:fld>
            <a:endParaRPr lang="it-IT"/>
          </a:p>
        </p:txBody>
      </p:sp>
      <p:sp>
        <p:nvSpPr>
          <p:cNvPr id="759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59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GB" sz="1000">
              <a:latin typeface="Arial" charset="0"/>
            </a:endParaRPr>
          </a:p>
        </p:txBody>
      </p:sp>
    </p:spTree>
    <p:extLst>
      <p:ext uri="{BB962C8B-B14F-4D97-AF65-F5344CB8AC3E}">
        <p14:creationId xmlns:p14="http://schemas.microsoft.com/office/powerpoint/2010/main" val="8571086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E2E15-22AF-2B41-8356-DBE4B6A7ABEF}" type="slidenum">
              <a:rPr lang="it-IT"/>
              <a:pPr/>
              <a:t>68</a:t>
            </a:fld>
            <a:endParaRPr lang="it-IT"/>
          </a:p>
        </p:txBody>
      </p:sp>
      <p:sp>
        <p:nvSpPr>
          <p:cNvPr id="759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59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GB" sz="1000">
              <a:latin typeface="Arial" charset="0"/>
            </a:endParaRPr>
          </a:p>
        </p:txBody>
      </p:sp>
    </p:spTree>
    <p:extLst>
      <p:ext uri="{BB962C8B-B14F-4D97-AF65-F5344CB8AC3E}">
        <p14:creationId xmlns:p14="http://schemas.microsoft.com/office/powerpoint/2010/main" val="28895326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E2E15-22AF-2B41-8356-DBE4B6A7ABEF}" type="slidenum">
              <a:rPr lang="it-IT"/>
              <a:pPr/>
              <a:t>69</a:t>
            </a:fld>
            <a:endParaRPr lang="it-IT"/>
          </a:p>
        </p:txBody>
      </p:sp>
      <p:sp>
        <p:nvSpPr>
          <p:cNvPr id="759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59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GB" sz="1000" dirty="0">
              <a:latin typeface="Arial" charset="0"/>
            </a:endParaRPr>
          </a:p>
        </p:txBody>
      </p:sp>
    </p:spTree>
    <p:extLst>
      <p:ext uri="{BB962C8B-B14F-4D97-AF65-F5344CB8AC3E}">
        <p14:creationId xmlns:p14="http://schemas.microsoft.com/office/powerpoint/2010/main" val="37847230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http://www.bosc</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Lo spazio di attivazione dei coni SML è un solido tridimensionale; ma se si prescinde dalla componente intensiva e si considerano solo i rapporti fra le tre</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attivazioni, allora la cromaticità è rappresentabile come posizione all’interno del cosiddetto triangolo di Maxwell (dal nome del suo ideatore, il grande fisico scozzese</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James C. Maxwell, 1831-1879), che costituisce il prototipo di altri spazi dei colori (Figura 2.12). Al centro del triangolo troviamo un colore acromatico (un grigio scuro se l’intensità complessiva dell’attivazione è debole, un bianco se l’intensità è molto elevata) in quanto le tre attivazioni SML sono perfettamente bilanciate (il punto acromatico è quindi equidistante da ciascuno dei tre vertici).</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b="0" i="0" u="none" strike="noStrike" kern="1200" baseline="0" dirty="0" smtClean="0">
                <a:solidFill>
                  <a:schemeClr val="tx1"/>
                </a:solidFill>
                <a:latin typeface="Times" charset="0"/>
                <a:ea typeface="MS PGothic" panose="020B0600070205080204" pitchFamily="34" charset="-128"/>
              </a:rPr>
              <a:t>Y= r/(r+b+g); X= b/(g+b+r); Z= g/(g+b+r)</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Lo spazio di attivazione dei coni è il triedro definito dalle tre semirette SML, all’origine del quale sta il nero (corrispondente all’assenza di attivazione in ciascun sottosistema). Sezionando il triedro con un piano si ottiene il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triangolo di Maxwell</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ciascun punto del triangolo corrisponde a un particolare rapporto fra le tre attivazioni, con il bianco equidistante dai tre vertici. Per l’osservatore descritto nella Figura 2.9 i colori ai vertici sono virtuali, posto che è impossibile attivare una classe di coni senza attivarne contemporaneamente almeno un’altra. L’inserto a destra mostra due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metameri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della luce solare: il bianco prodotto da una sorgente artificiale standard (linea nera) e quello prodotto dalla miscela dei tre primari RGB (tre picchi che, se osservati uno alla volta, appaiono blu, verde, rosso). Per l’osservatore trivariante della Figura 2.9 le due miscele, fisicamente eterogenee, mappano nello stesso punto dello spazio di attivazione dei coni e quindi appaiono dello stesso colore.</a:t>
            </a:r>
            <a:endParaRPr lang="it-IT" dirty="0" smtClean="0"/>
          </a:p>
          <a:p>
            <a:r>
              <a:rPr lang="it-IT" dirty="0" smtClean="0"/>
              <a:t>arol.com/blog/?p=16644</a:t>
            </a:r>
            <a:endParaRPr lang="it-IT" dirty="0"/>
          </a:p>
        </p:txBody>
      </p:sp>
      <p:sp>
        <p:nvSpPr>
          <p:cNvPr id="4" name="Slide Number Placeholder 3"/>
          <p:cNvSpPr>
            <a:spLocks noGrp="1"/>
          </p:cNvSpPr>
          <p:nvPr>
            <p:ph type="sldNum" sz="quarter" idx="10"/>
          </p:nvPr>
        </p:nvSpPr>
        <p:spPr/>
        <p:txBody>
          <a:bodyPr/>
          <a:lstStyle/>
          <a:p>
            <a:pPr>
              <a:defRPr/>
            </a:pPr>
            <a:fld id="{31B522A3-CD3E-9C40-A46D-9AD0EB7CF4B4}" type="slidenum">
              <a:rPr lang="en-US" smtClean="0"/>
              <a:pPr>
                <a:defRPr/>
              </a:pPr>
              <a:t>71</a:t>
            </a:fld>
            <a:endParaRPr lang="en-US"/>
          </a:p>
        </p:txBody>
      </p:sp>
    </p:spTree>
    <p:extLst>
      <p:ext uri="{BB962C8B-B14F-4D97-AF65-F5344CB8AC3E}">
        <p14:creationId xmlns:p14="http://schemas.microsoft.com/office/powerpoint/2010/main" val="3648445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3CDF14C4-65C6-433D-99B5-7E3B029D9215}" type="slidenum">
              <a:rPr lang="en-US" altLang="it-IT" sz="1200"/>
              <a:pPr algn="r"/>
              <a:t>6</a:t>
            </a:fld>
            <a:endParaRPr lang="en-US" altLang="it-IT" sz="1200"/>
          </a:p>
        </p:txBody>
      </p:sp>
      <p:sp>
        <p:nvSpPr>
          <p:cNvPr id="516099" name="Rectangle 2"/>
          <p:cNvSpPr>
            <a:spLocks noGrp="1" noRot="1" noChangeAspect="1" noChangeArrowheads="1" noTextEdit="1"/>
          </p:cNvSpPr>
          <p:nvPr>
            <p:ph type="sldImg"/>
          </p:nvPr>
        </p:nvSpPr>
        <p:spPr>
          <a:solidFill>
            <a:srgbClr val="FFFFFF"/>
          </a:solidFill>
          <a:ln/>
        </p:spPr>
      </p:sp>
      <p:sp>
        <p:nvSpPr>
          <p:cNvPr id="516100"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99019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84855046-BC75-43DD-89DF-A8E1C70BC179}" type="slidenum">
              <a:rPr lang="en-US" altLang="it-IT" sz="1200"/>
              <a:pPr algn="r"/>
              <a:t>7</a:t>
            </a:fld>
            <a:endParaRPr lang="en-US" altLang="it-IT" sz="1200"/>
          </a:p>
        </p:txBody>
      </p:sp>
      <p:sp>
        <p:nvSpPr>
          <p:cNvPr id="720899" name="Rectangle 2"/>
          <p:cNvSpPr>
            <a:spLocks noGrp="1" noRot="1" noChangeAspect="1" noChangeArrowheads="1" noTextEdit="1"/>
          </p:cNvSpPr>
          <p:nvPr>
            <p:ph type="sldImg"/>
          </p:nvPr>
        </p:nvSpPr>
        <p:spPr>
          <a:ln/>
        </p:spPr>
      </p:sp>
      <p:sp>
        <p:nvSpPr>
          <p:cNvPr id="72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235785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A47D1576-52D6-496D-A3CF-558270F21C62}" type="slidenum">
              <a:rPr lang="en-US" altLang="it-IT" sz="1200"/>
              <a:pPr algn="r"/>
              <a:t>8</a:t>
            </a:fld>
            <a:endParaRPr lang="en-US" altLang="it-IT" sz="1200"/>
          </a:p>
        </p:txBody>
      </p:sp>
      <p:sp>
        <p:nvSpPr>
          <p:cNvPr id="722947" name="Rectangle 2"/>
          <p:cNvSpPr>
            <a:spLocks noGrp="1" noRot="1" noChangeAspect="1" noChangeArrowheads="1" noTextEdit="1"/>
          </p:cNvSpPr>
          <p:nvPr>
            <p:ph type="sldImg"/>
          </p:nvPr>
        </p:nvSpPr>
        <p:spPr>
          <a:ln/>
        </p:spPr>
      </p:sp>
      <p:sp>
        <p:nvSpPr>
          <p:cNvPr id="72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252991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216A9085-32CB-45AC-B598-D548971720D7}" type="slidenum">
              <a:rPr lang="en-US" altLang="it-IT" sz="1200"/>
              <a:pPr algn="r"/>
              <a:t>9</a:t>
            </a:fld>
            <a:endParaRPr lang="en-US" altLang="it-IT" sz="1200"/>
          </a:p>
        </p:txBody>
      </p:sp>
      <p:sp>
        <p:nvSpPr>
          <p:cNvPr id="744451" name="Rectangle 2"/>
          <p:cNvSpPr>
            <a:spLocks noGrp="1" noRot="1" noChangeAspect="1" noChangeArrowheads="1" noTextEdit="1"/>
          </p:cNvSpPr>
          <p:nvPr>
            <p:ph type="sldImg"/>
          </p:nvPr>
        </p:nvSpPr>
        <p:spPr>
          <a:ln/>
        </p:spPr>
      </p:sp>
      <p:sp>
        <p:nvSpPr>
          <p:cNvPr id="74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321967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fld id="{D26E3E93-587C-47C9-9A79-B06ABDFE92B2}" type="datetimeFigureOut">
              <a:rPr lang="it-IT" altLang="it-IT"/>
              <a:pPr/>
              <a:t>21/05/2019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8A6D9B57-BC1A-4C90-B7EA-0A8CDD653EDE}" type="slidenum">
              <a:rPr lang="it-IT" altLang="it-IT"/>
              <a:pPr/>
              <a:t>‹#›</a:t>
            </a:fld>
            <a:endParaRPr lang="it-IT" altLang="it-IT"/>
          </a:p>
        </p:txBody>
      </p:sp>
    </p:spTree>
    <p:extLst>
      <p:ext uri="{BB962C8B-B14F-4D97-AF65-F5344CB8AC3E}">
        <p14:creationId xmlns:p14="http://schemas.microsoft.com/office/powerpoint/2010/main" val="153201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A4925622-4724-4B58-A050-98C18B32702E}" type="datetimeFigureOut">
              <a:rPr lang="it-IT" altLang="it-IT"/>
              <a:pPr/>
              <a:t>21/05/2019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F109F921-0E75-4573-B7C8-C0DDF51109D6}" type="slidenum">
              <a:rPr lang="it-IT" altLang="it-IT"/>
              <a:pPr/>
              <a:t>‹#›</a:t>
            </a:fld>
            <a:endParaRPr lang="it-IT" altLang="it-IT"/>
          </a:p>
        </p:txBody>
      </p:sp>
    </p:spTree>
    <p:extLst>
      <p:ext uri="{BB962C8B-B14F-4D97-AF65-F5344CB8AC3E}">
        <p14:creationId xmlns:p14="http://schemas.microsoft.com/office/powerpoint/2010/main" val="159816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D8095F31-3DCF-4F06-B39D-6053A4FA8D7F}" type="datetimeFigureOut">
              <a:rPr lang="it-IT" altLang="it-IT"/>
              <a:pPr/>
              <a:t>21/05/2019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397D2B14-4739-42A9-8FD1-2F945D79C9F8}" type="slidenum">
              <a:rPr lang="it-IT" altLang="it-IT"/>
              <a:pPr/>
              <a:t>‹#›</a:t>
            </a:fld>
            <a:endParaRPr lang="it-IT" altLang="it-IT"/>
          </a:p>
        </p:txBody>
      </p:sp>
    </p:spTree>
    <p:extLst>
      <p:ext uri="{BB962C8B-B14F-4D97-AF65-F5344CB8AC3E}">
        <p14:creationId xmlns:p14="http://schemas.microsoft.com/office/powerpoint/2010/main" val="50001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231A8F19-9961-4437-80B5-DB42A8A7600D}" type="slidenum">
              <a:rPr lang="it-IT" altLang="it-IT"/>
              <a:pPr/>
              <a:t>‹#›</a:t>
            </a:fld>
            <a:endParaRPr lang="it-IT" altLang="it-IT"/>
          </a:p>
        </p:txBody>
      </p:sp>
    </p:spTree>
    <p:extLst>
      <p:ext uri="{BB962C8B-B14F-4D97-AF65-F5344CB8AC3E}">
        <p14:creationId xmlns:p14="http://schemas.microsoft.com/office/powerpoint/2010/main" val="416384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83852DFA-B0A3-4B35-81A3-38AF43CB966B}" type="slidenum">
              <a:rPr lang="it-IT" altLang="it-IT"/>
              <a:pPr/>
              <a:t>‹#›</a:t>
            </a:fld>
            <a:endParaRPr lang="it-IT" altLang="it-IT"/>
          </a:p>
        </p:txBody>
      </p:sp>
    </p:spTree>
    <p:extLst>
      <p:ext uri="{BB962C8B-B14F-4D97-AF65-F5344CB8AC3E}">
        <p14:creationId xmlns:p14="http://schemas.microsoft.com/office/powerpoint/2010/main" val="185363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8D7FFF7D-4674-408F-B37F-0BFF392F4F10}" type="slidenum">
              <a:rPr lang="it-IT" altLang="it-IT"/>
              <a:pPr/>
              <a:t>‹#›</a:t>
            </a:fld>
            <a:endParaRPr lang="it-IT" altLang="it-IT"/>
          </a:p>
        </p:txBody>
      </p:sp>
    </p:spTree>
    <p:extLst>
      <p:ext uri="{BB962C8B-B14F-4D97-AF65-F5344CB8AC3E}">
        <p14:creationId xmlns:p14="http://schemas.microsoft.com/office/powerpoint/2010/main" val="79467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74D2455E-80D5-460B-B3D9-BBA7EAF8F9C1}" type="slidenum">
              <a:rPr lang="it-IT" altLang="it-IT"/>
              <a:pPr/>
              <a:t>‹#›</a:t>
            </a:fld>
            <a:endParaRPr lang="it-IT" altLang="it-IT"/>
          </a:p>
        </p:txBody>
      </p:sp>
    </p:spTree>
    <p:extLst>
      <p:ext uri="{BB962C8B-B14F-4D97-AF65-F5344CB8AC3E}">
        <p14:creationId xmlns:p14="http://schemas.microsoft.com/office/powerpoint/2010/main" val="1206121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pPr>
              <a:defRPr/>
            </a:pPr>
            <a:endParaRPr lang="it-IT"/>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141A2C60-28A4-48C1-AE23-22D6C70929AF}" type="slidenum">
              <a:rPr lang="it-IT" altLang="it-IT"/>
              <a:pPr/>
              <a:t>‹#›</a:t>
            </a:fld>
            <a:endParaRPr lang="it-IT" altLang="it-IT"/>
          </a:p>
        </p:txBody>
      </p:sp>
    </p:spTree>
    <p:extLst>
      <p:ext uri="{BB962C8B-B14F-4D97-AF65-F5344CB8AC3E}">
        <p14:creationId xmlns:p14="http://schemas.microsoft.com/office/powerpoint/2010/main" val="4218129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pPr>
              <a:defRPr/>
            </a:pPr>
            <a:endParaRPr lang="it-IT"/>
          </a:p>
        </p:txBody>
      </p:sp>
      <p:sp>
        <p:nvSpPr>
          <p:cNvPr id="4" name="Footer Placeholder 3"/>
          <p:cNvSpPr>
            <a:spLocks noGrp="1"/>
          </p:cNvSpPr>
          <p:nvPr>
            <p:ph type="ftr" sz="quarter" idx="11"/>
          </p:nvPr>
        </p:nvSpPr>
        <p:spPr/>
        <p:txBody>
          <a:bodyPr/>
          <a:lstStyle>
            <a:lvl1pPr>
              <a:defRPr/>
            </a:lvl1pPr>
          </a:lstStyle>
          <a:p>
            <a:pPr>
              <a:defRPr/>
            </a:pPr>
            <a:endParaRPr lang="it-IT"/>
          </a:p>
        </p:txBody>
      </p:sp>
      <p:sp>
        <p:nvSpPr>
          <p:cNvPr id="5" name="Slide Number Placeholder 4"/>
          <p:cNvSpPr>
            <a:spLocks noGrp="1"/>
          </p:cNvSpPr>
          <p:nvPr>
            <p:ph type="sldNum" sz="quarter" idx="12"/>
          </p:nvPr>
        </p:nvSpPr>
        <p:spPr/>
        <p:txBody>
          <a:bodyPr/>
          <a:lstStyle>
            <a:lvl1pPr>
              <a:defRPr/>
            </a:lvl1pPr>
          </a:lstStyle>
          <a:p>
            <a:fld id="{865519F4-0863-47EA-BE9E-7E1530E91007}" type="slidenum">
              <a:rPr lang="it-IT" altLang="it-IT"/>
              <a:pPr/>
              <a:t>‹#›</a:t>
            </a:fld>
            <a:endParaRPr lang="it-IT" altLang="it-IT"/>
          </a:p>
        </p:txBody>
      </p:sp>
    </p:spTree>
    <p:extLst>
      <p:ext uri="{BB962C8B-B14F-4D97-AF65-F5344CB8AC3E}">
        <p14:creationId xmlns:p14="http://schemas.microsoft.com/office/powerpoint/2010/main" val="319416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it-IT"/>
          </a:p>
        </p:txBody>
      </p:sp>
      <p:sp>
        <p:nvSpPr>
          <p:cNvPr id="3" name="Footer Placeholder 2"/>
          <p:cNvSpPr>
            <a:spLocks noGrp="1"/>
          </p:cNvSpPr>
          <p:nvPr>
            <p:ph type="ftr" sz="quarter" idx="11"/>
          </p:nvPr>
        </p:nvSpPr>
        <p:spPr/>
        <p:txBody>
          <a:bodyPr/>
          <a:lstStyle>
            <a:lvl1pPr>
              <a:defRPr/>
            </a:lvl1pPr>
          </a:lstStyle>
          <a:p>
            <a:pPr>
              <a:defRPr/>
            </a:pPr>
            <a:endParaRPr lang="it-IT"/>
          </a:p>
        </p:txBody>
      </p:sp>
      <p:sp>
        <p:nvSpPr>
          <p:cNvPr id="4" name="Slide Number Placeholder 3"/>
          <p:cNvSpPr>
            <a:spLocks noGrp="1"/>
          </p:cNvSpPr>
          <p:nvPr>
            <p:ph type="sldNum" sz="quarter" idx="12"/>
          </p:nvPr>
        </p:nvSpPr>
        <p:spPr/>
        <p:txBody>
          <a:bodyPr/>
          <a:lstStyle>
            <a:lvl1pPr>
              <a:defRPr/>
            </a:lvl1pPr>
          </a:lstStyle>
          <a:p>
            <a:fld id="{D4E36205-8084-42D1-9E2B-0868731D9775}" type="slidenum">
              <a:rPr lang="it-IT" altLang="it-IT"/>
              <a:pPr/>
              <a:t>‹#›</a:t>
            </a:fld>
            <a:endParaRPr lang="it-IT" altLang="it-IT"/>
          </a:p>
        </p:txBody>
      </p:sp>
    </p:spTree>
    <p:extLst>
      <p:ext uri="{BB962C8B-B14F-4D97-AF65-F5344CB8AC3E}">
        <p14:creationId xmlns:p14="http://schemas.microsoft.com/office/powerpoint/2010/main" val="10427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DD1D5259-8B41-49EE-82A8-44C3A0349CF2}" type="slidenum">
              <a:rPr lang="it-IT" altLang="it-IT"/>
              <a:pPr/>
              <a:t>‹#›</a:t>
            </a:fld>
            <a:endParaRPr lang="it-IT" altLang="it-IT"/>
          </a:p>
        </p:txBody>
      </p:sp>
    </p:spTree>
    <p:extLst>
      <p:ext uri="{BB962C8B-B14F-4D97-AF65-F5344CB8AC3E}">
        <p14:creationId xmlns:p14="http://schemas.microsoft.com/office/powerpoint/2010/main" val="163085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A72E4E0D-A05B-493D-9ED6-ECB78256EC93}" type="datetimeFigureOut">
              <a:rPr lang="it-IT" altLang="it-IT"/>
              <a:pPr/>
              <a:t>21/05/2019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E9F36ABE-681E-42FA-BEE8-62ABEC753754}" type="slidenum">
              <a:rPr lang="it-IT" altLang="it-IT"/>
              <a:pPr/>
              <a:t>‹#›</a:t>
            </a:fld>
            <a:endParaRPr lang="it-IT" altLang="it-IT"/>
          </a:p>
        </p:txBody>
      </p:sp>
    </p:spTree>
    <p:extLst>
      <p:ext uri="{BB962C8B-B14F-4D97-AF65-F5344CB8AC3E}">
        <p14:creationId xmlns:p14="http://schemas.microsoft.com/office/powerpoint/2010/main" val="2185416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79B63F91-A2E5-4E2E-8633-8F717120E998}" type="slidenum">
              <a:rPr lang="it-IT" altLang="it-IT"/>
              <a:pPr/>
              <a:t>‹#›</a:t>
            </a:fld>
            <a:endParaRPr lang="it-IT" altLang="it-IT"/>
          </a:p>
        </p:txBody>
      </p:sp>
    </p:spTree>
    <p:extLst>
      <p:ext uri="{BB962C8B-B14F-4D97-AF65-F5344CB8AC3E}">
        <p14:creationId xmlns:p14="http://schemas.microsoft.com/office/powerpoint/2010/main" val="1552095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43127ACD-3DDC-4E4B-B61B-EAE666F71B51}" type="slidenum">
              <a:rPr lang="it-IT" altLang="it-IT"/>
              <a:pPr/>
              <a:t>‹#›</a:t>
            </a:fld>
            <a:endParaRPr lang="it-IT" altLang="it-IT"/>
          </a:p>
        </p:txBody>
      </p:sp>
    </p:spTree>
    <p:extLst>
      <p:ext uri="{BB962C8B-B14F-4D97-AF65-F5344CB8AC3E}">
        <p14:creationId xmlns:p14="http://schemas.microsoft.com/office/powerpoint/2010/main" val="4112122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A7E9C86A-CD15-40BF-8F09-633A4A38CB0A}" type="slidenum">
              <a:rPr lang="it-IT" altLang="it-IT"/>
              <a:pPr/>
              <a:t>‹#›</a:t>
            </a:fld>
            <a:endParaRPr lang="it-IT" altLang="it-IT"/>
          </a:p>
        </p:txBody>
      </p:sp>
    </p:spTree>
    <p:extLst>
      <p:ext uri="{BB962C8B-B14F-4D97-AF65-F5344CB8AC3E}">
        <p14:creationId xmlns:p14="http://schemas.microsoft.com/office/powerpoint/2010/main" val="273816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Tree>
    <p:extLst>
      <p:ext uri="{BB962C8B-B14F-4D97-AF65-F5344CB8AC3E}">
        <p14:creationId xmlns:p14="http://schemas.microsoft.com/office/powerpoint/2010/main" val="51568387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it-IT"/>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extLst>
      <p:ext uri="{BB962C8B-B14F-4D97-AF65-F5344CB8AC3E}">
        <p14:creationId xmlns:p14="http://schemas.microsoft.com/office/powerpoint/2010/main" val="207495645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65871003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it-IT"/>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extLst>
      <p:ext uri="{BB962C8B-B14F-4D97-AF65-F5344CB8AC3E}">
        <p14:creationId xmlns:p14="http://schemas.microsoft.com/office/powerpoint/2010/main" val="335690437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extLst>
      <p:ext uri="{BB962C8B-B14F-4D97-AF65-F5344CB8AC3E}">
        <p14:creationId xmlns:p14="http://schemas.microsoft.com/office/powerpoint/2010/main" val="281135018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it-IT"/>
          </a:p>
        </p:txBody>
      </p:sp>
    </p:spTree>
    <p:extLst>
      <p:ext uri="{BB962C8B-B14F-4D97-AF65-F5344CB8AC3E}">
        <p14:creationId xmlns:p14="http://schemas.microsoft.com/office/powerpoint/2010/main" val="213127276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64334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749CD7C-A82B-4CC3-B080-89F4E59FEB18}" type="datetimeFigureOut">
              <a:rPr lang="it-IT" altLang="it-IT"/>
              <a:pPr/>
              <a:t>21/05/2019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E196F0DF-00E9-4022-AE56-06866D1A08E6}" type="slidenum">
              <a:rPr lang="it-IT" altLang="it-IT"/>
              <a:pPr/>
              <a:t>‹#›</a:t>
            </a:fld>
            <a:endParaRPr lang="it-IT" altLang="it-IT"/>
          </a:p>
        </p:txBody>
      </p:sp>
    </p:spTree>
    <p:extLst>
      <p:ext uri="{BB962C8B-B14F-4D97-AF65-F5344CB8AC3E}">
        <p14:creationId xmlns:p14="http://schemas.microsoft.com/office/powerpoint/2010/main" val="3093890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0599499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81420367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extLst>
      <p:ext uri="{BB962C8B-B14F-4D97-AF65-F5344CB8AC3E}">
        <p14:creationId xmlns:p14="http://schemas.microsoft.com/office/powerpoint/2010/main" val="180679341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extLst>
      <p:ext uri="{BB962C8B-B14F-4D97-AF65-F5344CB8AC3E}">
        <p14:creationId xmlns:p14="http://schemas.microsoft.com/office/powerpoint/2010/main" val="405472951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fld id="{0C56AB48-DC45-4D4B-B655-4D3B8A7ADB70}" type="datetimeFigureOut">
              <a:rPr lang="it-IT" altLang="it-IT"/>
              <a:pPr/>
              <a:t>21/05/2019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DB2D4EF0-9819-4169-B4C3-F3C167E34166}" type="slidenum">
              <a:rPr lang="it-IT" altLang="it-IT"/>
              <a:pPr/>
              <a:t>‹#›</a:t>
            </a:fld>
            <a:endParaRPr lang="it-IT" altLang="it-IT"/>
          </a:p>
        </p:txBody>
      </p:sp>
    </p:spTree>
    <p:extLst>
      <p:ext uri="{BB962C8B-B14F-4D97-AF65-F5344CB8AC3E}">
        <p14:creationId xmlns:p14="http://schemas.microsoft.com/office/powerpoint/2010/main" val="254930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fld id="{4D5EEAA5-19BB-455A-A535-B63B2F274B34}" type="datetimeFigureOut">
              <a:rPr lang="it-IT" altLang="it-IT"/>
              <a:pPr/>
              <a:t>21/05/2019</a:t>
            </a:fld>
            <a:endParaRPr lang="it-IT" altLang="it-IT"/>
          </a:p>
        </p:txBody>
      </p:sp>
      <p:sp>
        <p:nvSpPr>
          <p:cNvPr id="8" name="Footer Placeholder 7"/>
          <p:cNvSpPr>
            <a:spLocks noGrp="1"/>
          </p:cNvSpPr>
          <p:nvPr>
            <p:ph type="ftr" sz="quarter" idx="11"/>
          </p:nvPr>
        </p:nvSpPr>
        <p:spPr/>
        <p:txBody>
          <a:bodyPr/>
          <a:lstStyle>
            <a:lvl1pPr>
              <a:defRPr/>
            </a:lvl1pPr>
          </a:lstStyle>
          <a:p>
            <a:endParaRPr lang="it-IT" altLang="it-IT"/>
          </a:p>
        </p:txBody>
      </p:sp>
      <p:sp>
        <p:nvSpPr>
          <p:cNvPr id="9" name="Slide Number Placeholder 8"/>
          <p:cNvSpPr>
            <a:spLocks noGrp="1"/>
          </p:cNvSpPr>
          <p:nvPr>
            <p:ph type="sldNum" sz="quarter" idx="12"/>
          </p:nvPr>
        </p:nvSpPr>
        <p:spPr/>
        <p:txBody>
          <a:bodyPr/>
          <a:lstStyle>
            <a:lvl1pPr>
              <a:defRPr/>
            </a:lvl1pPr>
          </a:lstStyle>
          <a:p>
            <a:fld id="{58F980DB-BFF8-4D97-AE7B-F1D3DB83A170}" type="slidenum">
              <a:rPr lang="it-IT" altLang="it-IT"/>
              <a:pPr/>
              <a:t>‹#›</a:t>
            </a:fld>
            <a:endParaRPr lang="it-IT" altLang="it-IT"/>
          </a:p>
        </p:txBody>
      </p:sp>
    </p:spTree>
    <p:extLst>
      <p:ext uri="{BB962C8B-B14F-4D97-AF65-F5344CB8AC3E}">
        <p14:creationId xmlns:p14="http://schemas.microsoft.com/office/powerpoint/2010/main" val="149592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fld id="{3D9A1120-1041-4CA8-B580-B148C7CEB3C0}" type="datetimeFigureOut">
              <a:rPr lang="it-IT" altLang="it-IT"/>
              <a:pPr/>
              <a:t>21/05/2019</a:t>
            </a:fld>
            <a:endParaRPr lang="it-IT" altLang="it-IT"/>
          </a:p>
        </p:txBody>
      </p:sp>
      <p:sp>
        <p:nvSpPr>
          <p:cNvPr id="4" name="Footer Placeholder 3"/>
          <p:cNvSpPr>
            <a:spLocks noGrp="1"/>
          </p:cNvSpPr>
          <p:nvPr>
            <p:ph type="ftr" sz="quarter" idx="11"/>
          </p:nvPr>
        </p:nvSpPr>
        <p:spPr/>
        <p:txBody>
          <a:bodyPr/>
          <a:lstStyle>
            <a:lvl1pPr>
              <a:defRPr/>
            </a:lvl1pPr>
          </a:lstStyle>
          <a:p>
            <a:endParaRPr lang="it-IT" altLang="it-IT"/>
          </a:p>
        </p:txBody>
      </p:sp>
      <p:sp>
        <p:nvSpPr>
          <p:cNvPr id="5" name="Slide Number Placeholder 4"/>
          <p:cNvSpPr>
            <a:spLocks noGrp="1"/>
          </p:cNvSpPr>
          <p:nvPr>
            <p:ph type="sldNum" sz="quarter" idx="12"/>
          </p:nvPr>
        </p:nvSpPr>
        <p:spPr/>
        <p:txBody>
          <a:bodyPr/>
          <a:lstStyle>
            <a:lvl1pPr>
              <a:defRPr/>
            </a:lvl1pPr>
          </a:lstStyle>
          <a:p>
            <a:fld id="{A7FBB193-9D7B-4A7B-8C50-46B6D8F72D84}" type="slidenum">
              <a:rPr lang="it-IT" altLang="it-IT"/>
              <a:pPr/>
              <a:t>‹#›</a:t>
            </a:fld>
            <a:endParaRPr lang="it-IT" altLang="it-IT"/>
          </a:p>
        </p:txBody>
      </p:sp>
    </p:spTree>
    <p:extLst>
      <p:ext uri="{BB962C8B-B14F-4D97-AF65-F5344CB8AC3E}">
        <p14:creationId xmlns:p14="http://schemas.microsoft.com/office/powerpoint/2010/main" val="146638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20BB777-1DC2-4733-A724-18B8267B31F4}" type="datetimeFigureOut">
              <a:rPr lang="it-IT" altLang="it-IT"/>
              <a:pPr/>
              <a:t>21/05/2019</a:t>
            </a:fld>
            <a:endParaRPr lang="it-IT" altLang="it-IT"/>
          </a:p>
        </p:txBody>
      </p:sp>
      <p:sp>
        <p:nvSpPr>
          <p:cNvPr id="3" name="Footer Placeholder 2"/>
          <p:cNvSpPr>
            <a:spLocks noGrp="1"/>
          </p:cNvSpPr>
          <p:nvPr>
            <p:ph type="ftr" sz="quarter" idx="11"/>
          </p:nvPr>
        </p:nvSpPr>
        <p:spPr/>
        <p:txBody>
          <a:bodyPr/>
          <a:lstStyle>
            <a:lvl1pPr>
              <a:defRPr/>
            </a:lvl1pPr>
          </a:lstStyle>
          <a:p>
            <a:endParaRPr lang="it-IT" altLang="it-IT"/>
          </a:p>
        </p:txBody>
      </p:sp>
      <p:sp>
        <p:nvSpPr>
          <p:cNvPr id="4" name="Slide Number Placeholder 3"/>
          <p:cNvSpPr>
            <a:spLocks noGrp="1"/>
          </p:cNvSpPr>
          <p:nvPr>
            <p:ph type="sldNum" sz="quarter" idx="12"/>
          </p:nvPr>
        </p:nvSpPr>
        <p:spPr/>
        <p:txBody>
          <a:bodyPr/>
          <a:lstStyle>
            <a:lvl1pPr>
              <a:defRPr/>
            </a:lvl1pPr>
          </a:lstStyle>
          <a:p>
            <a:fld id="{342841AE-FD82-4C7F-B9BA-538C56A9D9B2}" type="slidenum">
              <a:rPr lang="it-IT" altLang="it-IT"/>
              <a:pPr/>
              <a:t>‹#›</a:t>
            </a:fld>
            <a:endParaRPr lang="it-IT" altLang="it-IT"/>
          </a:p>
        </p:txBody>
      </p:sp>
    </p:spTree>
    <p:extLst>
      <p:ext uri="{BB962C8B-B14F-4D97-AF65-F5344CB8AC3E}">
        <p14:creationId xmlns:p14="http://schemas.microsoft.com/office/powerpoint/2010/main" val="382156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6DDA14-A5DC-47F3-A14A-C2FD2710038C}" type="datetimeFigureOut">
              <a:rPr lang="it-IT" altLang="it-IT"/>
              <a:pPr/>
              <a:t>21/05/2019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E4113E4D-D93A-43B2-994C-0ED6753E79DD}" type="slidenum">
              <a:rPr lang="it-IT" altLang="it-IT"/>
              <a:pPr/>
              <a:t>‹#›</a:t>
            </a:fld>
            <a:endParaRPr lang="it-IT" altLang="it-IT"/>
          </a:p>
        </p:txBody>
      </p:sp>
    </p:spTree>
    <p:extLst>
      <p:ext uri="{BB962C8B-B14F-4D97-AF65-F5344CB8AC3E}">
        <p14:creationId xmlns:p14="http://schemas.microsoft.com/office/powerpoint/2010/main" val="88987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6EA35AC-501E-455E-82BF-82C9A03E7FCE}" type="datetimeFigureOut">
              <a:rPr lang="it-IT" altLang="it-IT"/>
              <a:pPr/>
              <a:t>21/05/2019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4CBB3D7B-5B82-4C37-8F7C-F9898492EF31}" type="slidenum">
              <a:rPr lang="it-IT" altLang="it-IT"/>
              <a:pPr/>
              <a:t>‹#›</a:t>
            </a:fld>
            <a:endParaRPr lang="it-IT" altLang="it-IT"/>
          </a:p>
        </p:txBody>
      </p:sp>
    </p:spTree>
    <p:extLst>
      <p:ext uri="{BB962C8B-B14F-4D97-AF65-F5344CB8AC3E}">
        <p14:creationId xmlns:p14="http://schemas.microsoft.com/office/powerpoint/2010/main" val="388648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005AEF9C-0906-43B7-A631-4C1028C7CAF1}" type="datetimeFigureOut">
              <a:rPr lang="it-IT" altLang="it-IT"/>
              <a:pPr/>
              <a:t>21/05/2019</a:t>
            </a:fld>
            <a:endParaRPr lang="it-IT" altLang="it-IT"/>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it-IT" altLang="it-IT"/>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23F725B-AEDB-4C59-AD72-1D83D141F3E8}"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272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526DD544-1724-484B-BD86-7E7225F34EDC}"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2pPr>
      <a:lvl3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3pPr>
      <a:lvl4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4pPr>
      <a:lvl5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6pPr>
      <a:lvl7pPr marL="9144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7pPr>
      <a:lvl8pPr marL="13716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8pPr>
      <a:lvl9pPr marL="18288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0456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med"/>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anose="02020603050405020304" pitchFamily="18" charset="0"/>
        </a:defRPr>
      </a:lvl2pPr>
      <a:lvl3pPr algn="ctr" rtl="0" eaLnBrk="0" fontAlgn="base" hangingPunct="0">
        <a:spcBef>
          <a:spcPct val="0"/>
        </a:spcBef>
        <a:spcAft>
          <a:spcPct val="0"/>
        </a:spcAft>
        <a:defRPr sz="4400">
          <a:solidFill>
            <a:schemeClr val="tx2"/>
          </a:solidFill>
          <a:latin typeface="Times" panose="02020603050405020304" pitchFamily="18" charset="0"/>
        </a:defRPr>
      </a:lvl3pPr>
      <a:lvl4pPr algn="ctr" rtl="0" eaLnBrk="0" fontAlgn="base" hangingPunct="0">
        <a:spcBef>
          <a:spcPct val="0"/>
        </a:spcBef>
        <a:spcAft>
          <a:spcPct val="0"/>
        </a:spcAft>
        <a:defRPr sz="4400">
          <a:solidFill>
            <a:schemeClr val="tx2"/>
          </a:solidFill>
          <a:latin typeface="Times" panose="02020603050405020304" pitchFamily="18" charset="0"/>
        </a:defRPr>
      </a:lvl4pPr>
      <a:lvl5pPr algn="ctr" rtl="0" eaLnBrk="0" fontAlgn="base" hangingPunct="0">
        <a:spcBef>
          <a:spcPct val="0"/>
        </a:spcBef>
        <a:spcAft>
          <a:spcPct val="0"/>
        </a:spcAft>
        <a:defRPr sz="4400">
          <a:solidFill>
            <a:schemeClr val="tx2"/>
          </a:solidFill>
          <a:latin typeface="Times" panose="02020603050405020304" pitchFamily="18" charset="0"/>
        </a:defRPr>
      </a:lvl5pPr>
      <a:lvl6pPr marL="457200" algn="ctr" rtl="0" eaLnBrk="0" fontAlgn="base" hangingPunct="0">
        <a:spcBef>
          <a:spcPct val="0"/>
        </a:spcBef>
        <a:spcAft>
          <a:spcPct val="0"/>
        </a:spcAft>
        <a:defRPr sz="4400">
          <a:solidFill>
            <a:schemeClr val="tx2"/>
          </a:solidFill>
          <a:latin typeface="Times" panose="02020603050405020304" pitchFamily="18" charset="0"/>
        </a:defRPr>
      </a:lvl6pPr>
      <a:lvl7pPr marL="914400" algn="ctr" rtl="0" eaLnBrk="0" fontAlgn="base" hangingPunct="0">
        <a:spcBef>
          <a:spcPct val="0"/>
        </a:spcBef>
        <a:spcAft>
          <a:spcPct val="0"/>
        </a:spcAft>
        <a:defRPr sz="4400">
          <a:solidFill>
            <a:schemeClr val="tx2"/>
          </a:solidFill>
          <a:latin typeface="Times" panose="02020603050405020304" pitchFamily="18" charset="0"/>
        </a:defRPr>
      </a:lvl7pPr>
      <a:lvl8pPr marL="1371600" algn="ctr" rtl="0" eaLnBrk="0" fontAlgn="base" hangingPunct="0">
        <a:spcBef>
          <a:spcPct val="0"/>
        </a:spcBef>
        <a:spcAft>
          <a:spcPct val="0"/>
        </a:spcAft>
        <a:defRPr sz="4400">
          <a:solidFill>
            <a:schemeClr val="tx2"/>
          </a:solidFill>
          <a:latin typeface="Times" panose="02020603050405020304" pitchFamily="18" charset="0"/>
        </a:defRPr>
      </a:lvl8pPr>
      <a:lvl9pPr marL="1828800" algn="ctr" rtl="0" eaLnBrk="0" fontAlgn="base" hangingPunct="0">
        <a:spcBef>
          <a:spcPct val="0"/>
        </a:spcBef>
        <a:spcAft>
          <a:spcPct val="0"/>
        </a:spcAft>
        <a:defRPr sz="4400">
          <a:solidFill>
            <a:schemeClr val="tx2"/>
          </a:solidFill>
          <a:latin typeface="Times"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Documenti/Documenti/Documenti/Presentazioni2002/PresECVP%202002/ARVO%202002Fin/Campo.swf"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control" Target="../activeX/activeX3.xml"/><Relationship Id="rId7" Type="http://schemas.openxmlformats.org/officeDocument/2006/relationships/image" Target="../media/image15.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notesSlide" Target="../notesSlides/notesSlide16.xml"/><Relationship Id="rId4" Type="http://schemas.openxmlformats.org/officeDocument/2006/relationships/slideLayout" Target="../slideLayouts/slideLayout18.xml"/><Relationship Id="rId9" Type="http://schemas.openxmlformats.org/officeDocument/2006/relationships/image" Target="../media/image17.wmf"/></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ontrol" Target="../activeX/activeX5.xml"/><Relationship Id="rId7" Type="http://schemas.openxmlformats.org/officeDocument/2006/relationships/image" Target="../media/image20.png"/><Relationship Id="rId12" Type="http://schemas.openxmlformats.org/officeDocument/2006/relationships/image" Target="../media/image19.wmf"/><Relationship Id="rId2" Type="http://schemas.openxmlformats.org/officeDocument/2006/relationships/control" Target="../activeX/activeX4.xml"/><Relationship Id="rId1" Type="http://schemas.openxmlformats.org/officeDocument/2006/relationships/vmlDrawing" Target="../drawings/vmlDrawing3.vml"/><Relationship Id="rId6" Type="http://schemas.openxmlformats.org/officeDocument/2006/relationships/notesSlide" Target="../notesSlides/notesSlide17.xml"/><Relationship Id="rId11" Type="http://schemas.openxmlformats.org/officeDocument/2006/relationships/image" Target="../media/image17.wmf"/><Relationship Id="rId5" Type="http://schemas.openxmlformats.org/officeDocument/2006/relationships/slideLayout" Target="../slideLayouts/slideLayout18.xml"/><Relationship Id="rId10" Type="http://schemas.openxmlformats.org/officeDocument/2006/relationships/image" Target="../media/image16.wmf"/><Relationship Id="rId4" Type="http://schemas.openxmlformats.org/officeDocument/2006/relationships/control" Target="../activeX/activeX6.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25.wmf"/><Relationship Id="rId5" Type="http://schemas.openxmlformats.org/officeDocument/2006/relationships/image" Target="../media/image24.png"/><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33.png"/><Relationship Id="rId3" Type="http://schemas.openxmlformats.org/officeDocument/2006/relationships/notesSlide" Target="../notesSlides/notesSlide40.xml"/><Relationship Id="rId7" Type="http://schemas.openxmlformats.org/officeDocument/2006/relationships/hyperlink" Target="http://images.google.com/imgres?imgurl=http://it.dreamstime.com/i-raggi-x-cephalometric-seguiti-thumb7046610.jpg&amp;imgrefurl=http://it.dreamstime.com/i-raggi-x-cephalometric-seguiti-image7046610&amp;usg=__2l-g8dHsnZHlg9Afw0UGewiq2Ic=&amp;h=299&amp;w=300&amp;sz=18&amp;hl=it&amp;start=75&amp;um=1&amp;tbnid=hU8vxWUNESXfoM:&amp;tbnh=116&amp;tbnw=116&amp;prev=/images?q%3Draggi%2Bx%26ndsp%3D18%26hl%3Dit%26rls%3Dcom.microsoft:en-US%26sa%3DN%26start%3D72%26um%3D1" TargetMode="External"/><Relationship Id="rId12"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4.vml"/><Relationship Id="rId6" Type="http://schemas.openxmlformats.org/officeDocument/2006/relationships/image" Target="../media/image35.jpeg"/><Relationship Id="rId11" Type="http://schemas.openxmlformats.org/officeDocument/2006/relationships/image" Target="../media/image38.jpeg"/><Relationship Id="rId5" Type="http://schemas.openxmlformats.org/officeDocument/2006/relationships/hyperlink" Target="http://images.google.com/imgres?imgurl=http://blog.edidablog.it/files/Image/Ora%20IIID/Scienze/radiazioni.gif&amp;imgrefurl=http://blog.edidablog.it/blogs/index.php?blog%3D494%26title%3Dlezione_di_scienze_radiazioni_e_raggi%26more%3D1%26c%3D1%26tb%3D1%26pb%3D1&amp;usg=__Tymu0tarBV9kh1CX3Q--DjFr_1Q=&amp;h=173&amp;w=178&amp;sz=4&amp;hl=it&amp;start=250&amp;um=1&amp;tbnid=HB3GHAQxiwtUOM:&amp;tbnh=98&amp;tbnw=101&amp;prev=/images?q%3Draggi%2Bgamma%2Blogo%26ndsp%3D18%26hl%3Dit%26rls%3Dcom.microsoft:en-US%26sa%3DN%26start%3D234%26um%3D1" TargetMode="External"/><Relationship Id="rId10" Type="http://schemas.openxmlformats.org/officeDocument/2006/relationships/hyperlink" Target="http://images.google.com/imgres?imgurl=http://www.lucaelettronica.it/catalogo/images/MB-4034BS.jpg&amp;imgrefurl=http://www.altrogiornale.org/_/content/content.php?content.37&amp;usg=__UkdzUFmtuUEnSg_AguL0rnzEgRg=&amp;h=400&amp;w=396&amp;sz=15&amp;hl=it&amp;start=22&amp;um=1&amp;tbnid=BXS60klykuFlNM:&amp;tbnh=124&amp;tbnw=123&amp;prev=/images?q%3Dmicroonde%26ndsp%3D18%26hl%3Dit%26rls%3Dcom.microsoft:en-US%26sa%3DN%26start%3D18%26um%3D1" TargetMode="External"/><Relationship Id="rId4" Type="http://schemas.openxmlformats.org/officeDocument/2006/relationships/image" Target="../media/image34.emf"/><Relationship Id="rId9"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4.xml"/><Relationship Id="rId1" Type="http://schemas.openxmlformats.org/officeDocument/2006/relationships/vmlDrawing" Target="../drawings/vmlDrawing5.vml"/><Relationship Id="rId5" Type="http://schemas.openxmlformats.org/officeDocument/2006/relationships/image" Target="../media/image43.png"/><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9.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9.xml"/><Relationship Id="rId1" Type="http://schemas.openxmlformats.org/officeDocument/2006/relationships/vmlDrawing" Target="../drawings/vmlDrawing6.vml"/><Relationship Id="rId5" Type="http://schemas.openxmlformats.org/officeDocument/2006/relationships/image" Target="../media/image46.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2.xml"/><Relationship Id="rId1" Type="http://schemas.openxmlformats.org/officeDocument/2006/relationships/slideLayout" Target="../slideLayouts/slideLayout18.xml"/><Relationship Id="rId4" Type="http://schemas.openxmlformats.org/officeDocument/2006/relationships/image" Target="../media/image55.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1.emf"/><Relationship Id="rId1" Type="http://schemas.openxmlformats.org/officeDocument/2006/relationships/slideLayout" Target="../slideLayouts/slideLayout13.xml"/><Relationship Id="rId6" Type="http://schemas.openxmlformats.org/officeDocument/2006/relationships/image" Target="../media/image500.png"/><Relationship Id="rId5" Type="http://schemas.openxmlformats.org/officeDocument/2006/relationships/image" Target="../media/image67.png"/><Relationship Id="rId4" Type="http://schemas.openxmlformats.org/officeDocument/2006/relationships/image" Target="../media/image66.png"/></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60325" y="5899150"/>
            <a:ext cx="4324350" cy="1009650"/>
            <a:chOff x="468" y="3786"/>
            <a:chExt cx="2724" cy="636"/>
          </a:xfrm>
        </p:grpSpPr>
        <p:sp>
          <p:nvSpPr>
            <p:cNvPr id="54275"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r>
                <a:rPr lang="en-US" altLang="it-IT" sz="2800" b="1">
                  <a:solidFill>
                    <a:srgbClr val="000090"/>
                  </a:solidFill>
                  <a:latin typeface="Arial" panose="020B0604020202020204" pitchFamily="34" charset="0"/>
                </a:rPr>
                <a:t>prof. Carlo Fantoni</a:t>
              </a:r>
            </a:p>
          </p:txBody>
        </p:sp>
        <p:pic>
          <p:nvPicPr>
            <p:cNvPr id="54276"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extLst>
              <a:ext uri="{909E8E84-426E-40DD-AFC4-6F175D3DCCD1}">
                <a14:hiddenFill xmlns:a14="http://schemas.microsoft.com/office/drawing/2010/main">
                  <a:solidFill>
                    <a:srgbClr val="FFFFFF"/>
                  </a:solidFill>
                </a14:hiddenFill>
              </a:ext>
            </a:extLst>
          </p:spPr>
        </p:pic>
      </p:grpSp>
      <p:sp>
        <p:nvSpPr>
          <p:cNvPr id="54279" name="Text Box 7"/>
          <p:cNvSpPr txBox="1">
            <a:spLocks noChangeArrowheads="1"/>
          </p:cNvSpPr>
          <p:nvPr/>
        </p:nvSpPr>
        <p:spPr bwMode="auto">
          <a:xfrm>
            <a:off x="5260558" y="6070785"/>
            <a:ext cx="33861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b="1" dirty="0" smtClean="0">
                <a:latin typeface="Arial" panose="020B0604020202020204" pitchFamily="34" charset="0"/>
              </a:rPr>
              <a:t>STP</a:t>
            </a:r>
          </a:p>
          <a:p>
            <a:pPr algn="ctr" eaLnBrk="0" hangingPunct="0">
              <a:lnSpc>
                <a:spcPct val="90000"/>
              </a:lnSpc>
              <a:spcBef>
                <a:spcPct val="20000"/>
              </a:spcBef>
            </a:pPr>
            <a:r>
              <a:rPr lang="en-US" altLang="it-IT" b="1" dirty="0" smtClean="0">
                <a:latin typeface="Arial" panose="020B0604020202020204" pitchFamily="34" charset="0"/>
              </a:rPr>
              <a:t>2018-2019</a:t>
            </a:r>
            <a:endParaRPr lang="en-GB" altLang="it-IT" b="1" dirty="0">
              <a:latin typeface="Arial" panose="020B0604020202020204" pitchFamily="34" charset="0"/>
            </a:endParaRPr>
          </a:p>
        </p:txBody>
      </p:sp>
      <p:sp>
        <p:nvSpPr>
          <p:cNvPr id="54280" name="Rectangle 8"/>
          <p:cNvSpPr>
            <a:spLocks noChangeArrowheads="1"/>
          </p:cNvSpPr>
          <p:nvPr/>
        </p:nvSpPr>
        <p:spPr bwMode="auto">
          <a:xfrm>
            <a:off x="4884153" y="1253958"/>
            <a:ext cx="4228097" cy="4555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0" tIns="0" rIns="0" bIns="0">
            <a:spAutoFit/>
          </a:bodyPr>
          <a:lstStyle>
            <a:lvl1pPr marL="171450" indent="-171450" eaLnBrk="0" hangingPunct="0">
              <a:defRPr sz="2400">
                <a:solidFill>
                  <a:schemeClr val="tx1"/>
                </a:solidFill>
                <a:latin typeface="Times" panose="02020603050405020304" pitchFamily="18" charset="0"/>
                <a:ea typeface="MS PGothic" panose="020B0600070205080204" pitchFamily="34" charset="-128"/>
              </a:defRPr>
            </a:lvl1pPr>
            <a:lvl2pPr marL="884238" indent="-342900" eaLnBrk="0" hangingPunct="0">
              <a:defRPr sz="2400">
                <a:solidFill>
                  <a:schemeClr val="tx1"/>
                </a:solidFill>
                <a:latin typeface="Times" panose="02020603050405020304" pitchFamily="18" charset="0"/>
                <a:ea typeface="MS PGothic" panose="020B0600070205080204" pitchFamily="34" charset="-128"/>
              </a:defRPr>
            </a:lvl2pPr>
            <a:lvl3pPr marL="1406525" indent="-342900" eaLnBrk="0" hangingPunct="0">
              <a:defRPr sz="2400">
                <a:solidFill>
                  <a:schemeClr val="tx1"/>
                </a:solidFill>
                <a:latin typeface="Times" panose="02020603050405020304" pitchFamily="18" charset="0"/>
                <a:ea typeface="MS PGothic" panose="020B0600070205080204" pitchFamily="34" charset="-128"/>
              </a:defRPr>
            </a:lvl3pPr>
            <a:lvl4pPr marL="1928813" indent="-342900" eaLnBrk="0" hangingPunct="0">
              <a:defRPr sz="2400">
                <a:solidFill>
                  <a:schemeClr val="tx1"/>
                </a:solidFill>
                <a:latin typeface="Times" panose="02020603050405020304" pitchFamily="18" charset="0"/>
                <a:ea typeface="MS PGothic" panose="020B0600070205080204" pitchFamily="34" charset="-128"/>
              </a:defRPr>
            </a:lvl4pPr>
            <a:lvl5pPr marL="2451100" indent="-342900" eaLnBrk="0" hangingPunct="0">
              <a:defRPr sz="2400">
                <a:solidFill>
                  <a:schemeClr val="tx1"/>
                </a:solidFill>
                <a:latin typeface="Times" panose="02020603050405020304" pitchFamily="18" charset="0"/>
                <a:ea typeface="MS PGothic" panose="020B0600070205080204" pitchFamily="34" charset="-128"/>
              </a:defRPr>
            </a:lvl5pPr>
            <a:lvl6pPr marL="29083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3655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8227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42799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it-IT" altLang="it-IT" b="1" dirty="0">
                <a:latin typeface="Arial" panose="020B0604020202020204" pitchFamily="34" charset="0"/>
              </a:rPr>
              <a:t>Lezione </a:t>
            </a:r>
            <a:r>
              <a:rPr lang="it-IT" altLang="it-IT" b="1" dirty="0" smtClean="0">
                <a:latin typeface="Arial" panose="020B0604020202020204" pitchFamily="34" charset="0"/>
              </a:rPr>
              <a:t>17</a:t>
            </a:r>
            <a:endParaRPr lang="it-IT" altLang="it-IT" b="1" dirty="0">
              <a:latin typeface="Arial" panose="020B0604020202020204" pitchFamily="34" charset="0"/>
            </a:endParaRPr>
          </a:p>
          <a:p>
            <a:pPr algn="ctr" eaLnBrk="1" hangingPunct="1"/>
            <a:r>
              <a:rPr lang="it-IT" altLang="it-IT" b="1" dirty="0" smtClean="0">
                <a:latin typeface="Arial" panose="020B0604020202020204" pitchFamily="34" charset="0"/>
              </a:rPr>
              <a:t>20/05/2019</a:t>
            </a:r>
          </a:p>
          <a:p>
            <a:pPr algn="ctr" eaLnBrk="1" hangingPunct="1"/>
            <a:endParaRPr lang="it-IT" altLang="it-IT" b="1" dirty="0">
              <a:latin typeface="Arial" panose="020B0604020202020204" pitchFamily="34" charset="0"/>
            </a:endParaRPr>
          </a:p>
          <a:p>
            <a:pPr eaLnBrk="1" hangingPunct="1">
              <a:buFontTx/>
              <a:buChar char="•"/>
            </a:pPr>
            <a:r>
              <a:rPr lang="it-IT" altLang="it-IT" sz="1600" dirty="0">
                <a:latin typeface="Arial" panose="020B0604020202020204" pitchFamily="34" charset="0"/>
              </a:rPr>
              <a:t>TR e paradigma di Sternberg</a:t>
            </a:r>
          </a:p>
          <a:p>
            <a:pPr eaLnBrk="1" hangingPunct="1">
              <a:buFontTx/>
              <a:buChar char="•"/>
            </a:pPr>
            <a:r>
              <a:rPr lang="it-IT" altLang="it-IT" sz="1600" dirty="0">
                <a:latin typeface="Arial" panose="020B0604020202020204" pitchFamily="34" charset="0"/>
              </a:rPr>
              <a:t>misurare la sensazione</a:t>
            </a:r>
          </a:p>
          <a:p>
            <a:pPr eaLnBrk="1" hangingPunct="1">
              <a:buFontTx/>
              <a:buChar char="•"/>
            </a:pPr>
            <a:r>
              <a:rPr lang="it-IT" altLang="it-IT" sz="1600" dirty="0">
                <a:latin typeface="Arial" panose="020B0604020202020204" pitchFamily="34" charset="0"/>
              </a:rPr>
              <a:t>errore dello stimolo e dell’esperienza</a:t>
            </a:r>
          </a:p>
          <a:p>
            <a:pPr eaLnBrk="1" hangingPunct="1">
              <a:buFontTx/>
              <a:buChar char="•"/>
            </a:pPr>
            <a:r>
              <a:rPr lang="it-IT" altLang="it-IT" sz="1600" dirty="0">
                <a:latin typeface="Arial" panose="020B0604020202020204" pitchFamily="34" charset="0"/>
              </a:rPr>
              <a:t>livelli di spiegazione</a:t>
            </a:r>
          </a:p>
          <a:p>
            <a:pPr eaLnBrk="1" hangingPunct="1">
              <a:buFontTx/>
              <a:buChar char="•"/>
            </a:pPr>
            <a:r>
              <a:rPr lang="it-IT" altLang="it-IT" sz="1600" dirty="0">
                <a:latin typeface="Arial" panose="020B0604020202020204" pitchFamily="34" charset="0"/>
              </a:rPr>
              <a:t>psicofisica</a:t>
            </a:r>
          </a:p>
          <a:p>
            <a:pPr eaLnBrk="1" hangingPunct="1">
              <a:buFontTx/>
              <a:buChar char="•"/>
            </a:pPr>
            <a:r>
              <a:rPr lang="it-IT" altLang="it-IT" sz="1600" dirty="0">
                <a:latin typeface="Arial" panose="020B0604020202020204" pitchFamily="34" charset="0"/>
              </a:rPr>
              <a:t>adattamento sensoriale</a:t>
            </a:r>
          </a:p>
          <a:p>
            <a:pPr eaLnBrk="1" hangingPunct="1">
              <a:buFontTx/>
              <a:buChar char="•"/>
            </a:pPr>
            <a:r>
              <a:rPr lang="it-IT" altLang="it-IT" sz="1600" dirty="0">
                <a:latin typeface="Arial" panose="020B0604020202020204" pitchFamily="34" charset="0"/>
              </a:rPr>
              <a:t>immagine consecutiva </a:t>
            </a:r>
            <a:r>
              <a:rPr lang="it-IT" altLang="it-IT" sz="1600" dirty="0" smtClean="0">
                <a:latin typeface="Arial" panose="020B0604020202020204" pitchFamily="34" charset="0"/>
              </a:rPr>
              <a:t>negativa</a:t>
            </a:r>
          </a:p>
          <a:p>
            <a:pPr eaLnBrk="1" hangingPunct="1">
              <a:buFontTx/>
              <a:buChar char="•"/>
            </a:pPr>
            <a:r>
              <a:rPr lang="it-IT" altLang="it-IT" sz="1600" dirty="0" smtClean="0">
                <a:latin typeface="Arial" panose="020B0604020202020204" pitchFamily="34" charset="0"/>
              </a:rPr>
              <a:t>inferenze sulla percezione del </a:t>
            </a:r>
            <a:r>
              <a:rPr lang="it-IT" altLang="it-IT" sz="1600" dirty="0" smtClean="0">
                <a:latin typeface="Arial" panose="020B0604020202020204" pitchFamily="34" charset="0"/>
              </a:rPr>
              <a:t>colore</a:t>
            </a:r>
          </a:p>
          <a:p>
            <a:pPr eaLnBrk="1" hangingPunct="1">
              <a:buFontTx/>
              <a:buChar char="•"/>
            </a:pPr>
            <a:r>
              <a:rPr lang="it-IT" altLang="it-IT" sz="1600" dirty="0" smtClean="0">
                <a:latin typeface="Arial" panose="020B0604020202020204" pitchFamily="34" charset="0"/>
              </a:rPr>
              <a:t>Spettro elettromagnetico visibile e sensibilità alla luce</a:t>
            </a:r>
          </a:p>
          <a:p>
            <a:pPr eaLnBrk="1" hangingPunct="1">
              <a:buFontTx/>
              <a:buChar char="•"/>
            </a:pPr>
            <a:r>
              <a:rPr lang="it-IT" altLang="it-IT" sz="1600" dirty="0" smtClean="0">
                <a:latin typeface="Arial" panose="020B0604020202020204" pitchFamily="34" charset="0"/>
              </a:rPr>
              <a:t>Da Newton alla t</a:t>
            </a:r>
            <a:r>
              <a:rPr lang="it-IT" altLang="it-IT" sz="1600" dirty="0" smtClean="0">
                <a:latin typeface="Arial" panose="020B0604020202020204" pitchFamily="34" charset="0"/>
              </a:rPr>
              <a:t>eoria tricromatica del colore</a:t>
            </a:r>
          </a:p>
          <a:p>
            <a:pPr eaLnBrk="1" hangingPunct="1">
              <a:buFontTx/>
              <a:buChar char="•"/>
            </a:pPr>
            <a:r>
              <a:rPr lang="it-IT" altLang="it-IT" sz="1600" dirty="0" smtClean="0">
                <a:latin typeface="Arial" panose="020B0604020202020204" pitchFamily="34" charset="0"/>
              </a:rPr>
              <a:t>Principio di univarianza</a:t>
            </a:r>
          </a:p>
          <a:p>
            <a:pPr eaLnBrk="1" hangingPunct="1">
              <a:buFontTx/>
              <a:buChar char="•"/>
            </a:pPr>
            <a:r>
              <a:rPr lang="it-IT" altLang="it-IT" sz="1600" dirty="0" smtClean="0">
                <a:latin typeface="Arial" panose="020B0604020202020204" pitchFamily="34" charset="0"/>
              </a:rPr>
              <a:t>Metameri ed eguagliamento cromatico</a:t>
            </a:r>
          </a:p>
          <a:p>
            <a:pPr eaLnBrk="1" hangingPunct="1">
              <a:buFontTx/>
              <a:buChar char="•"/>
            </a:pPr>
            <a:r>
              <a:rPr lang="it-IT" altLang="it-IT" sz="1600" smtClean="0">
                <a:latin typeface="Arial" panose="020B0604020202020204" pitchFamily="34" charset="0"/>
              </a:rPr>
              <a:t>Diagramma di cromaticità CIE</a:t>
            </a:r>
            <a:endParaRPr lang="it-IT" altLang="it-IT" sz="1600" dirty="0">
              <a:latin typeface="Arial" panose="020B0604020202020204" pitchFamily="34" charset="0"/>
            </a:endParaRPr>
          </a:p>
        </p:txBody>
      </p:sp>
      <p:pic>
        <p:nvPicPr>
          <p:cNvPr id="542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1984375"/>
            <a:ext cx="4686300" cy="329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6"/>
          <p:cNvSpPr>
            <a:spLocks noGrp="1" noChangeArrowheads="1"/>
          </p:cNvSpPr>
          <p:nvPr>
            <p:ph type="ctrTitle"/>
          </p:nvPr>
        </p:nvSpPr>
        <p:spPr>
          <a:xfrm>
            <a:off x="136525" y="89618"/>
            <a:ext cx="8975725" cy="1470025"/>
          </a:xfrm>
        </p:spPr>
        <p:txBody>
          <a:bodyPr anchor="ctr"/>
          <a:lstStyle/>
          <a:p>
            <a:pPr eaLnBrk="1" hangingPunct="1">
              <a:lnSpc>
                <a:spcPct val="85000"/>
              </a:lnSpc>
            </a:pPr>
            <a:r>
              <a:rPr lang="it-IT" altLang="it-IT" sz="4000" dirty="0" smtClean="0">
                <a:solidFill>
                  <a:srgbClr val="000090"/>
                </a:solidFill>
              </a:rPr>
              <a:t>Psicologia dei processi cognitivi 1</a:t>
            </a:r>
            <a:br>
              <a:rPr lang="it-IT" altLang="it-IT" sz="4000" dirty="0" smtClean="0">
                <a:solidFill>
                  <a:srgbClr val="000090"/>
                </a:solidFill>
              </a:rPr>
            </a:br>
            <a:r>
              <a:rPr lang="it-IT" altLang="it-IT" sz="4000" b="1" dirty="0" smtClean="0">
                <a:solidFill>
                  <a:srgbClr val="000090"/>
                </a:solidFill>
              </a:rPr>
              <a:t>Percezione 042PS-2</a:t>
            </a:r>
            <a:r>
              <a:rPr lang="it-IT" altLang="it-IT" sz="4000" dirty="0" smtClean="0">
                <a:solidFill>
                  <a:schemeClr val="accent2"/>
                </a:solidFill>
              </a:rPr>
              <a:t/>
            </a:r>
            <a:br>
              <a:rPr lang="it-IT" altLang="it-IT" sz="4000" dirty="0" smtClean="0">
                <a:solidFill>
                  <a:schemeClr val="accent2"/>
                </a:solidFill>
              </a:rPr>
            </a:br>
            <a:endParaRPr lang="it-IT" altLang="it-IT"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3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15" y="3572860"/>
            <a:ext cx="2146040" cy="3200804"/>
          </a:xfrm>
          <a:prstGeom prst="rect">
            <a:avLst/>
          </a:prstGeom>
          <a:noFill/>
          <a:extLst>
            <a:ext uri="{909E8E84-426E-40DD-AFC4-6F175D3DCCD1}">
              <a14:hiddenFill xmlns:a14="http://schemas.microsoft.com/office/drawing/2010/main">
                <a:solidFill>
                  <a:srgbClr val="FFFFFF"/>
                </a:solidFill>
              </a14:hiddenFill>
            </a:ext>
          </a:extLst>
        </p:spPr>
      </p:pic>
      <p:sp>
        <p:nvSpPr>
          <p:cNvPr id="793603" name="Rectangle 3"/>
          <p:cNvSpPr>
            <a:spLocks noChangeArrowheads="1"/>
          </p:cNvSpPr>
          <p:nvPr/>
        </p:nvSpPr>
        <p:spPr bwMode="auto">
          <a:xfrm>
            <a:off x="0" y="382012"/>
            <a:ext cx="914399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it-IT" dirty="0">
                <a:latin typeface="Arial" panose="020B0604020202020204" pitchFamily="34" charset="0"/>
              </a:rPr>
              <a:t>In psychology much has been said about the stimulus-error which consists in our confusing our knowledge about the physical conditions of sensory experience with experience as such. But another mistake, which I propose to call the </a:t>
            </a:r>
            <a:r>
              <a:rPr lang="en-GB" altLang="it-IT" i="1" dirty="0">
                <a:latin typeface="Arial" panose="020B0604020202020204" pitchFamily="34" charset="0"/>
              </a:rPr>
              <a:t>experience-error</a:t>
            </a:r>
            <a:r>
              <a:rPr lang="en-GB" altLang="it-IT" dirty="0">
                <a:latin typeface="Arial" panose="020B0604020202020204" pitchFamily="34" charset="0"/>
              </a:rPr>
              <a:t>, is not less unfortunate. It occurs when we unintentionally attribute certain properties of sensory experience to the actual constellation of stimuli, properties which are so very common that we tend to apply them to whatever we are thinking about. </a:t>
            </a:r>
            <a:endParaRPr lang="en-US" altLang="it-IT" dirty="0">
              <a:latin typeface="Arial" panose="020B0604020202020204" pitchFamily="34" charset="0"/>
            </a:endParaRPr>
          </a:p>
        </p:txBody>
      </p:sp>
      <p:sp>
        <p:nvSpPr>
          <p:cNvPr id="793604" name="Rectangle 4"/>
          <p:cNvSpPr>
            <a:spLocks noChangeArrowheads="1"/>
          </p:cNvSpPr>
          <p:nvPr/>
        </p:nvSpPr>
        <p:spPr bwMode="auto">
          <a:xfrm>
            <a:off x="2857499" y="4155361"/>
            <a:ext cx="6286500"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it-IT" sz="1600" i="1" dirty="0">
                <a:solidFill>
                  <a:srgbClr val="0A0999"/>
                </a:solidFill>
                <a:latin typeface="Arial" panose="020B0604020202020204" pitchFamily="34" charset="0"/>
              </a:rPr>
              <a:t>In </a:t>
            </a:r>
            <a:r>
              <a:rPr lang="en-GB" altLang="it-IT" sz="1600" i="1" dirty="0" err="1">
                <a:solidFill>
                  <a:srgbClr val="0A0999"/>
                </a:solidFill>
                <a:latin typeface="Arial" panose="020B0604020202020204" pitchFamily="34" charset="0"/>
              </a:rPr>
              <a:t>psicologia</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molto</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si</a:t>
            </a:r>
            <a:r>
              <a:rPr lang="en-GB" altLang="it-IT" sz="1600" i="1" dirty="0">
                <a:solidFill>
                  <a:srgbClr val="0A0999"/>
                </a:solidFill>
                <a:latin typeface="Arial" panose="020B0604020202020204" pitchFamily="34" charset="0"/>
              </a:rPr>
              <a:t> è </a:t>
            </a:r>
            <a:r>
              <a:rPr lang="en-GB" altLang="it-IT" sz="1600" i="1" dirty="0" err="1">
                <a:solidFill>
                  <a:srgbClr val="0A0999"/>
                </a:solidFill>
                <a:latin typeface="Arial" panose="020B0604020202020204" pitchFamily="34" charset="0"/>
              </a:rPr>
              <a:t>detto</a:t>
            </a:r>
            <a:r>
              <a:rPr lang="en-GB" altLang="it-IT" sz="1600" i="1" dirty="0">
                <a:solidFill>
                  <a:srgbClr val="0A0999"/>
                </a:solidFill>
                <a:latin typeface="Arial" panose="020B0604020202020204" pitchFamily="34" charset="0"/>
              </a:rPr>
              <a:t> a </a:t>
            </a:r>
            <a:r>
              <a:rPr lang="en-GB" altLang="it-IT" sz="1600" i="1" dirty="0" err="1">
                <a:solidFill>
                  <a:srgbClr val="0A0999"/>
                </a:solidFill>
                <a:latin typeface="Arial" panose="020B0604020202020204" pitchFamily="34" charset="0"/>
              </a:rPr>
              <a:t>proposito</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dell’errore</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dello</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stimolo</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consistente</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nel</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confondere</a:t>
            </a:r>
            <a:r>
              <a:rPr lang="en-GB" altLang="it-IT" sz="1600" i="1" dirty="0">
                <a:solidFill>
                  <a:srgbClr val="0A0999"/>
                </a:solidFill>
                <a:latin typeface="Arial" panose="020B0604020202020204" pitchFamily="34" charset="0"/>
              </a:rPr>
              <a:t> le </a:t>
            </a:r>
            <a:r>
              <a:rPr lang="en-GB" altLang="it-IT" sz="1600" i="1" dirty="0" err="1">
                <a:solidFill>
                  <a:srgbClr val="0A0999"/>
                </a:solidFill>
                <a:latin typeface="Arial" panose="020B0604020202020204" pitchFamily="34" charset="0"/>
              </a:rPr>
              <a:t>nostre</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conoscenze</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sulle</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condizioni</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fisiche</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dell’esperienza</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sensoriale</a:t>
            </a:r>
            <a:r>
              <a:rPr lang="en-GB" altLang="it-IT" sz="1600" i="1" dirty="0">
                <a:solidFill>
                  <a:srgbClr val="0A0999"/>
                </a:solidFill>
                <a:latin typeface="Arial" panose="020B0604020202020204" pitchFamily="34" charset="0"/>
              </a:rPr>
              <a:t> con </a:t>
            </a:r>
            <a:r>
              <a:rPr lang="en-GB" altLang="it-IT" sz="1600" i="1" dirty="0" err="1">
                <a:solidFill>
                  <a:srgbClr val="0A0999"/>
                </a:solidFill>
                <a:latin typeface="Arial" panose="020B0604020202020204" pitchFamily="34" charset="0"/>
              </a:rPr>
              <a:t>l’esperienza</a:t>
            </a:r>
            <a:r>
              <a:rPr lang="en-GB" altLang="it-IT" sz="1600" i="1" dirty="0">
                <a:solidFill>
                  <a:srgbClr val="0A0999"/>
                </a:solidFill>
                <a:latin typeface="Arial" panose="020B0604020202020204" pitchFamily="34" charset="0"/>
              </a:rPr>
              <a:t> in </a:t>
            </a:r>
            <a:r>
              <a:rPr lang="en-GB" altLang="it-IT" sz="1600" i="1" dirty="0" err="1">
                <a:solidFill>
                  <a:srgbClr val="0A0999"/>
                </a:solidFill>
                <a:latin typeface="Arial" panose="020B0604020202020204" pitchFamily="34" charset="0"/>
              </a:rPr>
              <a:t>quanto</a:t>
            </a:r>
            <a:r>
              <a:rPr lang="en-GB" altLang="it-IT" sz="1600" i="1" dirty="0">
                <a:solidFill>
                  <a:srgbClr val="0A0999"/>
                </a:solidFill>
                <a:latin typeface="Arial" panose="020B0604020202020204" pitchFamily="34" charset="0"/>
              </a:rPr>
              <a:t> tale. Ma un </a:t>
            </a:r>
            <a:r>
              <a:rPr lang="en-GB" altLang="it-IT" sz="1600" i="1" dirty="0" err="1">
                <a:solidFill>
                  <a:srgbClr val="0A0999"/>
                </a:solidFill>
                <a:latin typeface="Arial" panose="020B0604020202020204" pitchFamily="34" charset="0"/>
              </a:rPr>
              <a:t>altro</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errore</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che</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propongo</a:t>
            </a:r>
            <a:r>
              <a:rPr lang="en-GB" altLang="it-IT" sz="1600" i="1" dirty="0">
                <a:solidFill>
                  <a:srgbClr val="0A0999"/>
                </a:solidFill>
                <a:latin typeface="Arial" panose="020B0604020202020204" pitchFamily="34" charset="0"/>
              </a:rPr>
              <a:t> di </a:t>
            </a:r>
            <a:r>
              <a:rPr lang="en-GB" altLang="it-IT" sz="1600" i="1" dirty="0" err="1">
                <a:solidFill>
                  <a:srgbClr val="0A0999"/>
                </a:solidFill>
                <a:latin typeface="Arial" panose="020B0604020202020204" pitchFamily="34" charset="0"/>
              </a:rPr>
              <a:t>chiamare</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errore</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dell’esperienza</a:t>
            </a:r>
            <a:r>
              <a:rPr lang="en-GB" altLang="it-IT" sz="1600" i="1" dirty="0">
                <a:solidFill>
                  <a:srgbClr val="0A0999"/>
                </a:solidFill>
                <a:latin typeface="Arial" panose="020B0604020202020204" pitchFamily="34" charset="0"/>
              </a:rPr>
              <a:t>, non è </a:t>
            </a:r>
            <a:r>
              <a:rPr lang="en-GB" altLang="it-IT" sz="1600" i="1" dirty="0" err="1">
                <a:solidFill>
                  <a:srgbClr val="0A0999"/>
                </a:solidFill>
                <a:latin typeface="Arial" panose="020B0604020202020204" pitchFamily="34" charset="0"/>
              </a:rPr>
              <a:t>meno</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infausto</a:t>
            </a:r>
            <a:r>
              <a:rPr lang="en-GB" altLang="it-IT" sz="1600" i="1" dirty="0">
                <a:solidFill>
                  <a:srgbClr val="0A0999"/>
                </a:solidFill>
                <a:latin typeface="Arial" panose="020B0604020202020204" pitchFamily="34" charset="0"/>
              </a:rPr>
              <a:t>. Si produce </a:t>
            </a:r>
            <a:r>
              <a:rPr lang="en-GB" altLang="it-IT" sz="1600" i="1" dirty="0" err="1">
                <a:solidFill>
                  <a:srgbClr val="0A0999"/>
                </a:solidFill>
                <a:latin typeface="Arial" panose="020B0604020202020204" pitchFamily="34" charset="0"/>
              </a:rPr>
              <a:t>quando</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inavvertitamente</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attribuiamo</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alcune</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proprietà</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dell’esperienza</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sensoriale</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alla</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effettiva</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costellazione</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degli</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stimoli</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proprietà</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così</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comuni</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che</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tendiamo</a:t>
            </a:r>
            <a:r>
              <a:rPr lang="en-GB" altLang="it-IT" sz="1600" i="1" dirty="0">
                <a:solidFill>
                  <a:srgbClr val="0A0999"/>
                </a:solidFill>
                <a:latin typeface="Arial" panose="020B0604020202020204" pitchFamily="34" charset="0"/>
              </a:rPr>
              <a:t> ad </a:t>
            </a:r>
            <a:r>
              <a:rPr lang="en-GB" altLang="it-IT" sz="1600" i="1" dirty="0" err="1">
                <a:solidFill>
                  <a:srgbClr val="0A0999"/>
                </a:solidFill>
                <a:latin typeface="Arial" panose="020B0604020202020204" pitchFamily="34" charset="0"/>
              </a:rPr>
              <a:t>applicarle</a:t>
            </a:r>
            <a:r>
              <a:rPr lang="en-GB" altLang="it-IT" sz="1600" i="1" dirty="0">
                <a:solidFill>
                  <a:srgbClr val="0A0999"/>
                </a:solidFill>
                <a:latin typeface="Arial" panose="020B0604020202020204" pitchFamily="34" charset="0"/>
              </a:rPr>
              <a:t> a </a:t>
            </a:r>
            <a:r>
              <a:rPr lang="en-GB" altLang="it-IT" sz="1600" i="1" dirty="0" err="1">
                <a:solidFill>
                  <a:srgbClr val="0A0999"/>
                </a:solidFill>
                <a:latin typeface="Arial" panose="020B0604020202020204" pitchFamily="34" charset="0"/>
              </a:rPr>
              <a:t>tutto</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ciò</a:t>
            </a:r>
            <a:r>
              <a:rPr lang="en-GB" altLang="it-IT" sz="1600" i="1" dirty="0">
                <a:solidFill>
                  <a:srgbClr val="0A0999"/>
                </a:solidFill>
                <a:latin typeface="Arial" panose="020B0604020202020204" pitchFamily="34" charset="0"/>
              </a:rPr>
              <a:t> </a:t>
            </a:r>
            <a:r>
              <a:rPr lang="en-GB" altLang="it-IT" sz="1600" i="1" dirty="0" err="1">
                <a:solidFill>
                  <a:srgbClr val="0A0999"/>
                </a:solidFill>
                <a:latin typeface="Arial" panose="020B0604020202020204" pitchFamily="34" charset="0"/>
              </a:rPr>
              <a:t>che</a:t>
            </a:r>
            <a:r>
              <a:rPr lang="en-GB" altLang="it-IT" sz="1600" i="1" dirty="0">
                <a:solidFill>
                  <a:srgbClr val="0A0999"/>
                </a:solidFill>
                <a:latin typeface="Arial" panose="020B0604020202020204" pitchFamily="34" charset="0"/>
              </a:rPr>
              <a:t> ci </a:t>
            </a:r>
            <a:r>
              <a:rPr lang="en-GB" altLang="it-IT" sz="1600" i="1" dirty="0" err="1">
                <a:solidFill>
                  <a:srgbClr val="0A0999"/>
                </a:solidFill>
                <a:latin typeface="Arial" panose="020B0604020202020204" pitchFamily="34" charset="0"/>
              </a:rPr>
              <a:t>viene</a:t>
            </a:r>
            <a:r>
              <a:rPr lang="en-GB" altLang="it-IT" sz="1600" i="1" dirty="0">
                <a:solidFill>
                  <a:srgbClr val="0A0999"/>
                </a:solidFill>
                <a:latin typeface="Arial" panose="020B0604020202020204" pitchFamily="34" charset="0"/>
              </a:rPr>
              <a:t> in </a:t>
            </a:r>
            <a:r>
              <a:rPr lang="en-GB" altLang="it-IT" sz="1600" i="1" dirty="0" err="1">
                <a:solidFill>
                  <a:srgbClr val="0A0999"/>
                </a:solidFill>
                <a:latin typeface="Arial" panose="020B0604020202020204" pitchFamily="34" charset="0"/>
              </a:rPr>
              <a:t>mente</a:t>
            </a:r>
            <a:r>
              <a:rPr lang="en-GB" altLang="it-IT" sz="1600" i="1" dirty="0">
                <a:solidFill>
                  <a:srgbClr val="0A0999"/>
                </a:solidFill>
                <a:latin typeface="Arial" panose="020B0604020202020204" pitchFamily="34" charset="0"/>
              </a:rPr>
              <a:t>.</a:t>
            </a:r>
            <a:r>
              <a:rPr lang="en-GB" altLang="it-IT" sz="1800" dirty="0">
                <a:solidFill>
                  <a:srgbClr val="0A0999"/>
                </a:solidFill>
                <a:latin typeface="Arial" panose="020B0604020202020204" pitchFamily="34" charset="0"/>
              </a:rPr>
              <a:t> </a:t>
            </a:r>
            <a:r>
              <a:rPr lang="en-GB" altLang="it-IT" sz="1600" dirty="0" smtClean="0">
                <a:solidFill>
                  <a:srgbClr val="0A0999"/>
                </a:solidFill>
                <a:latin typeface="Arial" panose="020B0604020202020204" pitchFamily="34" charset="0"/>
              </a:rPr>
              <a:t>[W. </a:t>
            </a:r>
            <a:r>
              <a:rPr lang="en-GB" altLang="it-IT" sz="1600" dirty="0" err="1" smtClean="0">
                <a:solidFill>
                  <a:srgbClr val="0A0999"/>
                </a:solidFill>
                <a:latin typeface="Arial" panose="020B0604020202020204" pitchFamily="34" charset="0"/>
              </a:rPr>
              <a:t>Köhler</a:t>
            </a:r>
            <a:r>
              <a:rPr lang="en-GB" altLang="it-IT" sz="1600" dirty="0" smtClean="0">
                <a:solidFill>
                  <a:srgbClr val="0A0999"/>
                </a:solidFill>
                <a:latin typeface="Arial" panose="020B0604020202020204" pitchFamily="34" charset="0"/>
              </a:rPr>
              <a:t>, </a:t>
            </a:r>
            <a:r>
              <a:rPr lang="en-GB" altLang="it-IT" sz="1600" i="1" dirty="0" smtClean="0">
                <a:solidFill>
                  <a:srgbClr val="0A0999"/>
                </a:solidFill>
                <a:latin typeface="Arial" panose="020B0604020202020204" pitchFamily="34" charset="0"/>
              </a:rPr>
              <a:t>Gestalt Psychology</a:t>
            </a:r>
            <a:r>
              <a:rPr lang="en-GB" altLang="it-IT" sz="1600" dirty="0" smtClean="0">
                <a:solidFill>
                  <a:srgbClr val="0A0999"/>
                </a:solidFill>
                <a:latin typeface="Arial" panose="020B0604020202020204" pitchFamily="34" charset="0"/>
              </a:rPr>
              <a:t>, 1929, p. 176]</a:t>
            </a:r>
            <a:endParaRPr lang="en-US" altLang="it-IT" sz="1800" dirty="0">
              <a:solidFill>
                <a:srgbClr val="0A0999"/>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Text Box 2"/>
          <p:cNvSpPr txBox="1">
            <a:spLocks noChangeArrowheads="1"/>
          </p:cNvSpPr>
          <p:nvPr/>
        </p:nvSpPr>
        <p:spPr bwMode="auto">
          <a:xfrm>
            <a:off x="2956085" y="2101057"/>
            <a:ext cx="4816315" cy="206210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square">
            <a:spAutoFit/>
          </a:bodyPr>
          <a:lstStyle>
            <a:lvl1pPr marL="812800" indent="-812800" eaLnBrk="0" hangingPunct="0">
              <a:tabLst>
                <a:tab pos="1041400" algn="l"/>
              </a:tabLst>
              <a:defRPr sz="2400">
                <a:solidFill>
                  <a:schemeClr val="tx1"/>
                </a:solidFill>
                <a:latin typeface="Times" panose="02020603050405020304" pitchFamily="18" charset="0"/>
                <a:ea typeface="MS PGothic" panose="020B0600070205080204" pitchFamily="34" charset="-128"/>
              </a:defRPr>
            </a:lvl1pPr>
            <a:lvl2pPr marL="1054100" eaLnBrk="0" hangingPunct="0">
              <a:tabLst>
                <a:tab pos="1041400" algn="l"/>
              </a:tabLst>
              <a:defRPr sz="2400">
                <a:solidFill>
                  <a:schemeClr val="tx1"/>
                </a:solidFill>
                <a:latin typeface="Times" panose="02020603050405020304" pitchFamily="18" charset="0"/>
                <a:ea typeface="MS PGothic" panose="020B0600070205080204" pitchFamily="34" charset="-128"/>
              </a:defRPr>
            </a:lvl2pPr>
            <a:lvl3pPr marL="1244600" eaLnBrk="0" hangingPunct="0">
              <a:tabLst>
                <a:tab pos="1041400" algn="l"/>
              </a:tabLst>
              <a:defRPr sz="2400">
                <a:solidFill>
                  <a:schemeClr val="tx1"/>
                </a:solidFill>
                <a:latin typeface="Times" panose="02020603050405020304" pitchFamily="18" charset="0"/>
                <a:ea typeface="MS PGothic" panose="020B0600070205080204" pitchFamily="34" charset="-128"/>
              </a:defRPr>
            </a:lvl3pPr>
            <a:lvl4pPr marL="1435100" eaLnBrk="0" hangingPunct="0">
              <a:tabLst>
                <a:tab pos="1041400" algn="l"/>
              </a:tabLst>
              <a:defRPr sz="2400">
                <a:solidFill>
                  <a:schemeClr val="tx1"/>
                </a:solidFill>
                <a:latin typeface="Times" panose="02020603050405020304" pitchFamily="18" charset="0"/>
                <a:ea typeface="MS PGothic" panose="020B0600070205080204" pitchFamily="34" charset="-128"/>
              </a:defRPr>
            </a:lvl4pPr>
            <a:lvl5pPr eaLnBrk="0" hangingPunct="0">
              <a:tabLst>
                <a:tab pos="1041400" algn="l"/>
              </a:tabLst>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tabLst>
                <a:tab pos="1041400" algn="l"/>
              </a:tabLs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tabLst>
                <a:tab pos="1041400" algn="l"/>
              </a:tabLs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tabLst>
                <a:tab pos="1041400" algn="l"/>
              </a:tabLs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tabLst>
                <a:tab pos="1041400" algn="l"/>
              </a:tabLst>
              <a:defRPr sz="2400">
                <a:solidFill>
                  <a:schemeClr val="tx1"/>
                </a:solidFill>
                <a:latin typeface="Times" panose="02020603050405020304" pitchFamily="18" charset="0"/>
                <a:ea typeface="MS PGothic" panose="020B0600070205080204" pitchFamily="34" charset="-128"/>
              </a:defRPr>
            </a:lvl9pPr>
          </a:lstStyle>
          <a:p>
            <a:pPr>
              <a:buClr>
                <a:srgbClr val="FFCC00"/>
              </a:buClr>
              <a:buFont typeface="Wingdings" panose="05000000000000000000" pitchFamily="2" charset="2"/>
              <a:buNone/>
            </a:pPr>
            <a:r>
              <a:rPr lang="it-IT" altLang="it-IT" sz="3200" dirty="0">
                <a:latin typeface="Arial" panose="020B0604020202020204" pitchFamily="34" charset="0"/>
              </a:rPr>
              <a:t>  </a:t>
            </a:r>
            <a:r>
              <a:rPr lang="it-IT" altLang="it-IT" sz="3200" dirty="0">
                <a:solidFill>
                  <a:srgbClr val="FFCC00"/>
                </a:solidFill>
                <a:latin typeface="Arial" panose="020B0604020202020204" pitchFamily="34" charset="0"/>
                <a:sym typeface="Wingdings" panose="05000000000000000000" pitchFamily="2" charset="2"/>
              </a:rPr>
              <a:t></a:t>
            </a:r>
            <a:r>
              <a:rPr lang="it-IT" altLang="it-IT" sz="3200" dirty="0">
                <a:latin typeface="Arial" panose="020B0604020202020204" pitchFamily="34" charset="0"/>
              </a:rPr>
              <a:t> “vedo 252 quadrati grigi” non è una buona descrizione di ciò che si percepisce</a:t>
            </a:r>
          </a:p>
        </p:txBody>
      </p:sp>
      <p:pic>
        <p:nvPicPr>
          <p:cNvPr id="795651" name="Picture 3"/>
          <p:cNvPicPr>
            <a:picLocks noChangeAspect="1" noChangeArrowheads="1"/>
          </p:cNvPicPr>
          <p:nvPr/>
        </p:nvPicPr>
        <p:blipFill>
          <a:blip r:embed="rId3">
            <a:extLst>
              <a:ext uri="{28A0092B-C50C-407E-A947-70E740481C1C}">
                <a14:useLocalDpi xmlns:a14="http://schemas.microsoft.com/office/drawing/2010/main" val="0"/>
              </a:ext>
            </a:extLst>
          </a:blip>
          <a:srcRect b="961"/>
          <a:stretch>
            <a:fillRect/>
          </a:stretch>
        </p:blipFill>
        <p:spPr bwMode="auto">
          <a:xfrm>
            <a:off x="703263" y="2249488"/>
            <a:ext cx="2527300" cy="3325812"/>
          </a:xfrm>
          <a:prstGeom prst="rect">
            <a:avLst/>
          </a:prstGeom>
          <a:noFill/>
          <a:extLst>
            <a:ext uri="{909E8E84-426E-40DD-AFC4-6F175D3DCCD1}">
              <a14:hiddenFill xmlns:a14="http://schemas.microsoft.com/office/drawing/2010/main">
                <a:solidFill>
                  <a:srgbClr val="FFFFFF"/>
                </a:solidFill>
              </a14:hiddenFill>
            </a:ext>
          </a:extLst>
        </p:spPr>
      </p:pic>
      <p:sp>
        <p:nvSpPr>
          <p:cNvPr id="795652" name="Rectangle 4"/>
          <p:cNvSpPr>
            <a:spLocks noChangeArrowheads="1"/>
          </p:cNvSpPr>
          <p:nvPr/>
        </p:nvSpPr>
        <p:spPr bwMode="auto">
          <a:xfrm>
            <a:off x="1647825" y="481013"/>
            <a:ext cx="537368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it-IT" altLang="it-IT" sz="4800">
                <a:solidFill>
                  <a:srgbClr val="090999"/>
                </a:solidFill>
                <a:latin typeface="Arial" panose="020B0604020202020204" pitchFamily="34" charset="0"/>
              </a:rPr>
              <a:t>errore dello stimolo</a:t>
            </a:r>
            <a:endParaRPr lang="en-US" altLang="it-IT" sz="4800">
              <a:solidFill>
                <a:srgbClr val="090999"/>
              </a:solidFill>
              <a:latin typeface="Arial" panose="020B0604020202020204" pitchFamily="34" charset="0"/>
            </a:endParaRPr>
          </a:p>
        </p:txBody>
      </p:sp>
      <p:sp>
        <p:nvSpPr>
          <p:cNvPr id="795653" name="Text Box 5"/>
          <p:cNvSpPr txBox="1">
            <a:spLocks noChangeArrowheads="1"/>
          </p:cNvSpPr>
          <p:nvPr/>
        </p:nvSpPr>
        <p:spPr bwMode="auto">
          <a:xfrm>
            <a:off x="784225" y="5576888"/>
            <a:ext cx="230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it-IT" b="1" dirty="0">
                <a:solidFill>
                  <a:srgbClr val="090999"/>
                </a:solidFill>
                <a:latin typeface="Arial" panose="020B0604020202020204" pitchFamily="34" charset="0"/>
              </a:rPr>
              <a:t>Harmon (1973)</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298" t="2745" r="23806" b="35594"/>
          <a:stretch/>
        </p:blipFill>
        <p:spPr>
          <a:xfrm>
            <a:off x="4578350" y="4208880"/>
            <a:ext cx="2021483" cy="263540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5650"/>
                                        </p:tgtEl>
                                        <p:attrNameLst>
                                          <p:attrName>style.visibility</p:attrName>
                                        </p:attrNameLst>
                                      </p:cBhvr>
                                      <p:to>
                                        <p:strVal val="visible"/>
                                      </p:to>
                                    </p:set>
                                    <p:animEffect transition="in" filter="wipe(left)">
                                      <p:cBhvr>
                                        <p:cTn id="7" dur="500"/>
                                        <p:tgtEl>
                                          <p:spTgt spid="7956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Text Box 2"/>
          <p:cNvSpPr txBox="1">
            <a:spLocks noChangeArrowheads="1"/>
          </p:cNvSpPr>
          <p:nvPr/>
        </p:nvSpPr>
        <p:spPr bwMode="auto">
          <a:xfrm>
            <a:off x="3341688" y="4010025"/>
            <a:ext cx="5456237" cy="155416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a:spAutoFit/>
          </a:bodyPr>
          <a:lstStyle>
            <a:lvl1pPr marL="812800" indent="-812800" eaLnBrk="0" hangingPunct="0">
              <a:tabLst>
                <a:tab pos="1041400" algn="l"/>
              </a:tabLst>
              <a:defRPr sz="2400">
                <a:solidFill>
                  <a:schemeClr val="tx1"/>
                </a:solidFill>
                <a:latin typeface="Times" panose="02020603050405020304" pitchFamily="18" charset="0"/>
                <a:ea typeface="MS PGothic" panose="020B0600070205080204" pitchFamily="34" charset="-128"/>
              </a:defRPr>
            </a:lvl1pPr>
            <a:lvl2pPr marL="1054100" eaLnBrk="0" hangingPunct="0">
              <a:tabLst>
                <a:tab pos="1041400" algn="l"/>
              </a:tabLst>
              <a:defRPr sz="2400">
                <a:solidFill>
                  <a:schemeClr val="tx1"/>
                </a:solidFill>
                <a:latin typeface="Times" panose="02020603050405020304" pitchFamily="18" charset="0"/>
                <a:ea typeface="MS PGothic" panose="020B0600070205080204" pitchFamily="34" charset="-128"/>
              </a:defRPr>
            </a:lvl2pPr>
            <a:lvl3pPr marL="1244600" eaLnBrk="0" hangingPunct="0">
              <a:tabLst>
                <a:tab pos="1041400" algn="l"/>
              </a:tabLst>
              <a:defRPr sz="2400">
                <a:solidFill>
                  <a:schemeClr val="tx1"/>
                </a:solidFill>
                <a:latin typeface="Times" panose="02020603050405020304" pitchFamily="18" charset="0"/>
                <a:ea typeface="MS PGothic" panose="020B0600070205080204" pitchFamily="34" charset="-128"/>
              </a:defRPr>
            </a:lvl3pPr>
            <a:lvl4pPr marL="1435100" eaLnBrk="0" hangingPunct="0">
              <a:tabLst>
                <a:tab pos="1041400" algn="l"/>
              </a:tabLst>
              <a:defRPr sz="2400">
                <a:solidFill>
                  <a:schemeClr val="tx1"/>
                </a:solidFill>
                <a:latin typeface="Times" panose="02020603050405020304" pitchFamily="18" charset="0"/>
                <a:ea typeface="MS PGothic" panose="020B0600070205080204" pitchFamily="34" charset="-128"/>
              </a:defRPr>
            </a:lvl4pPr>
            <a:lvl5pPr eaLnBrk="0" hangingPunct="0">
              <a:tabLst>
                <a:tab pos="1041400" algn="l"/>
              </a:tabLst>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tabLst>
                <a:tab pos="1041400" algn="l"/>
              </a:tabLs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tabLst>
                <a:tab pos="1041400" algn="l"/>
              </a:tabLs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tabLst>
                <a:tab pos="1041400" algn="l"/>
              </a:tabLs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tabLst>
                <a:tab pos="1041400" algn="l"/>
              </a:tabLst>
              <a:defRPr sz="2400">
                <a:solidFill>
                  <a:schemeClr val="tx1"/>
                </a:solidFill>
                <a:latin typeface="Times" panose="02020603050405020304" pitchFamily="18" charset="0"/>
                <a:ea typeface="MS PGothic" panose="020B0600070205080204" pitchFamily="34" charset="-128"/>
              </a:defRPr>
            </a:lvl9pPr>
          </a:lstStyle>
          <a:p>
            <a:pPr>
              <a:buClr>
                <a:srgbClr val="FFCC00"/>
              </a:buClr>
              <a:buFont typeface="Wingdings" panose="05000000000000000000" pitchFamily="2" charset="2"/>
              <a:buNone/>
            </a:pPr>
            <a:r>
              <a:rPr lang="it-IT" altLang="it-IT" sz="3200">
                <a:latin typeface="Arial" panose="020B0604020202020204" pitchFamily="34" charset="0"/>
              </a:rPr>
              <a:t>  </a:t>
            </a:r>
            <a:r>
              <a:rPr lang="it-IT" altLang="it-IT" sz="3200">
                <a:solidFill>
                  <a:srgbClr val="FFCC00"/>
                </a:solidFill>
                <a:latin typeface="Arial" panose="020B0604020202020204" pitchFamily="34" charset="0"/>
                <a:sym typeface="Wingdings" panose="05000000000000000000" pitchFamily="2" charset="2"/>
              </a:rPr>
              <a:t></a:t>
            </a:r>
            <a:r>
              <a:rPr lang="it-IT" altLang="it-IT" sz="3200">
                <a:latin typeface="Arial" panose="020B0604020202020204" pitchFamily="34" charset="0"/>
              </a:rPr>
              <a:t> “due quadrati” non è  una buona descrizione fisico-geometrica</a:t>
            </a:r>
          </a:p>
        </p:txBody>
      </p:sp>
      <p:sp>
        <p:nvSpPr>
          <p:cNvPr id="797699" name="Rectangle 3"/>
          <p:cNvSpPr>
            <a:spLocks noChangeArrowheads="1"/>
          </p:cNvSpPr>
          <p:nvPr/>
        </p:nvSpPr>
        <p:spPr bwMode="auto">
          <a:xfrm>
            <a:off x="1558925" y="493713"/>
            <a:ext cx="60531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it-IT" altLang="it-IT" sz="4800" dirty="0">
                <a:solidFill>
                  <a:srgbClr val="090999"/>
                </a:solidFill>
                <a:latin typeface="Arial" panose="020B0604020202020204" pitchFamily="34" charset="0"/>
              </a:rPr>
              <a:t>errore dell’esperienza</a:t>
            </a:r>
            <a:endParaRPr lang="en-US" altLang="it-IT" sz="4800" dirty="0">
              <a:solidFill>
                <a:srgbClr val="090999"/>
              </a:solidFill>
              <a:latin typeface="Arial" panose="020B0604020202020204" pitchFamily="34" charset="0"/>
            </a:endParaRPr>
          </a:p>
        </p:txBody>
      </p:sp>
      <p:grpSp>
        <p:nvGrpSpPr>
          <p:cNvPr id="797700" name="Group 4"/>
          <p:cNvGrpSpPr>
            <a:grpSpLocks/>
          </p:cNvGrpSpPr>
          <p:nvPr/>
        </p:nvGrpSpPr>
        <p:grpSpPr bwMode="auto">
          <a:xfrm rot="8540360">
            <a:off x="1295400" y="2376488"/>
            <a:ext cx="1739900" cy="1966912"/>
            <a:chOff x="816" y="1497"/>
            <a:chExt cx="1096" cy="1239"/>
          </a:xfrm>
        </p:grpSpPr>
        <p:sp>
          <p:nvSpPr>
            <p:cNvPr id="797701" name="Rectangle 5"/>
            <p:cNvSpPr>
              <a:spLocks noChangeArrowheads="1"/>
            </p:cNvSpPr>
            <p:nvPr/>
          </p:nvSpPr>
          <p:spPr bwMode="auto">
            <a:xfrm>
              <a:off x="1112" y="1497"/>
              <a:ext cx="800" cy="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97702" name="Rectangle 6"/>
            <p:cNvSpPr>
              <a:spLocks noChangeArrowheads="1"/>
            </p:cNvSpPr>
            <p:nvPr/>
          </p:nvSpPr>
          <p:spPr bwMode="auto">
            <a:xfrm>
              <a:off x="816" y="1936"/>
              <a:ext cx="800" cy="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7698"/>
                                        </p:tgtEl>
                                        <p:attrNameLst>
                                          <p:attrName>style.visibility</p:attrName>
                                        </p:attrNameLst>
                                      </p:cBhvr>
                                      <p:to>
                                        <p:strVal val="visible"/>
                                      </p:to>
                                    </p:set>
                                    <p:animEffect transition="in" filter="wipe(left)">
                                      <p:cBhvr>
                                        <p:cTn id="7" dur="500"/>
                                        <p:tgtEl>
                                          <p:spTgt spid="797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69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5" name="Rectangle 5"/>
          <p:cNvSpPr>
            <a:spLocks noChangeArrowheads="1"/>
          </p:cNvSpPr>
          <p:nvPr/>
        </p:nvSpPr>
        <p:spPr bwMode="auto">
          <a:xfrm>
            <a:off x="757238" y="127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it-IT" altLang="it-IT" sz="3600" b="1">
                <a:solidFill>
                  <a:schemeClr val="bg1"/>
                </a:solidFill>
                <a:latin typeface="Arial" panose="020B0604020202020204" pitchFamily="34" charset="0"/>
              </a:rPr>
              <a:t>FM-Interpolation Trajectory</a:t>
            </a:r>
            <a:endParaRPr lang="it-IT" altLang="it-IT">
              <a:solidFill>
                <a:schemeClr val="bg1"/>
              </a:solidFill>
              <a:latin typeface="Arial" panose="020B0604020202020204" pitchFamily="34" charset="0"/>
            </a:endParaRPr>
          </a:p>
        </p:txBody>
      </p:sp>
      <p:sp>
        <p:nvSpPr>
          <p:cNvPr id="440326" name="Rectangle 6"/>
          <p:cNvSpPr>
            <a:spLocks noChangeArrowheads="1"/>
          </p:cNvSpPr>
          <p:nvPr/>
        </p:nvSpPr>
        <p:spPr bwMode="auto">
          <a:xfrm>
            <a:off x="85336" y="1826363"/>
            <a:ext cx="6045200"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2400" dirty="0" smtClean="0">
                <a:latin typeface="Arial" panose="020B0604020202020204" pitchFamily="34" charset="0"/>
              </a:rPr>
              <a:t>La traiettoria di interpolazione è inclusa nella regione di interpolazione definita dalla </a:t>
            </a:r>
            <a:r>
              <a:rPr lang="it-IT" altLang="it-IT" sz="2400" dirty="0" smtClean="0">
                <a:solidFill>
                  <a:srgbClr val="FF0000"/>
                </a:solidFill>
                <a:latin typeface="Arial" panose="020B0604020202020204" pitchFamily="34" charset="0"/>
              </a:rPr>
              <a:t>via più buona </a:t>
            </a:r>
            <a:r>
              <a:rPr lang="it-IT" altLang="it-IT" sz="2400" dirty="0" smtClean="0">
                <a:latin typeface="Arial" panose="020B0604020202020204" pitchFamily="34" charset="0"/>
              </a:rPr>
              <a:t>e dalla </a:t>
            </a:r>
            <a:r>
              <a:rPr lang="it-IT" altLang="it-IT" sz="2400" dirty="0" smtClean="0">
                <a:solidFill>
                  <a:srgbClr val="92D050"/>
                </a:solidFill>
                <a:latin typeface="Arial" panose="020B0604020202020204" pitchFamily="34" charset="0"/>
              </a:rPr>
              <a:t>via più breve</a:t>
            </a:r>
            <a:endParaRPr lang="it-IT" altLang="it-IT" sz="2400" dirty="0">
              <a:solidFill>
                <a:srgbClr val="33CC33"/>
              </a:solidFill>
              <a:latin typeface="Arial" panose="020B0604020202020204" pitchFamily="34" charset="0"/>
            </a:endParaRPr>
          </a:p>
        </p:txBody>
      </p:sp>
      <p:grpSp>
        <p:nvGrpSpPr>
          <p:cNvPr id="440327" name="Group 7"/>
          <p:cNvGrpSpPr>
            <a:grpSpLocks/>
          </p:cNvGrpSpPr>
          <p:nvPr/>
        </p:nvGrpSpPr>
        <p:grpSpPr bwMode="auto">
          <a:xfrm>
            <a:off x="404813" y="3876675"/>
            <a:ext cx="4244975" cy="2346325"/>
            <a:chOff x="303" y="2354"/>
            <a:chExt cx="2674" cy="1478"/>
          </a:xfrm>
        </p:grpSpPr>
        <p:sp>
          <p:nvSpPr>
            <p:cNvPr id="440328" name="Rectangle 8"/>
            <p:cNvSpPr>
              <a:spLocks noChangeArrowheads="1"/>
            </p:cNvSpPr>
            <p:nvPr/>
          </p:nvSpPr>
          <p:spPr bwMode="auto">
            <a:xfrm>
              <a:off x="303" y="2354"/>
              <a:ext cx="2674" cy="14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440329" name="Picture 9">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 y="2535"/>
              <a:ext cx="2312" cy="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40330" name="Group 10"/>
          <p:cNvGrpSpPr>
            <a:grpSpLocks/>
          </p:cNvGrpSpPr>
          <p:nvPr/>
        </p:nvGrpSpPr>
        <p:grpSpPr bwMode="auto">
          <a:xfrm>
            <a:off x="5765800" y="1346200"/>
            <a:ext cx="3009900" cy="3822700"/>
            <a:chOff x="3632" y="848"/>
            <a:chExt cx="1896" cy="2408"/>
          </a:xfrm>
        </p:grpSpPr>
        <p:grpSp>
          <p:nvGrpSpPr>
            <p:cNvPr id="440331" name="Group 11"/>
            <p:cNvGrpSpPr>
              <a:grpSpLocks/>
            </p:cNvGrpSpPr>
            <p:nvPr/>
          </p:nvGrpSpPr>
          <p:grpSpPr bwMode="auto">
            <a:xfrm>
              <a:off x="3632" y="960"/>
              <a:ext cx="1896" cy="2296"/>
              <a:chOff x="3592" y="712"/>
              <a:chExt cx="1896" cy="2296"/>
            </a:xfrm>
          </p:grpSpPr>
          <p:pic>
            <p:nvPicPr>
              <p:cNvPr id="44033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5" y="712"/>
                <a:ext cx="1496" cy="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33" name="Rectangle 13"/>
              <p:cNvSpPr>
                <a:spLocks noChangeArrowheads="1"/>
              </p:cNvSpPr>
              <p:nvPr/>
            </p:nvSpPr>
            <p:spPr bwMode="auto">
              <a:xfrm>
                <a:off x="3592" y="1656"/>
                <a:ext cx="1896" cy="13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440334" name="Group 14"/>
            <p:cNvGrpSpPr>
              <a:grpSpLocks/>
            </p:cNvGrpSpPr>
            <p:nvPr/>
          </p:nvGrpSpPr>
          <p:grpSpPr bwMode="auto">
            <a:xfrm>
              <a:off x="4069" y="1482"/>
              <a:ext cx="795" cy="297"/>
              <a:chOff x="573" y="2546"/>
              <a:chExt cx="795" cy="297"/>
            </a:xfrm>
          </p:grpSpPr>
          <p:sp>
            <p:nvSpPr>
              <p:cNvPr id="440335" name="Line 15"/>
              <p:cNvSpPr>
                <a:spLocks noChangeShapeType="1"/>
              </p:cNvSpPr>
              <p:nvPr/>
            </p:nvSpPr>
            <p:spPr bwMode="auto">
              <a:xfrm>
                <a:off x="907" y="2694"/>
                <a:ext cx="461" cy="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0336" name="Text Box 16"/>
              <p:cNvSpPr txBox="1">
                <a:spLocks noChangeArrowheads="1"/>
              </p:cNvSpPr>
              <p:nvPr/>
            </p:nvSpPr>
            <p:spPr bwMode="auto">
              <a:xfrm>
                <a:off x="573" y="2546"/>
                <a:ext cx="337" cy="29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a:latin typeface="Verdana" panose="020B0604030504040204" pitchFamily="34" charset="0"/>
                  </a:rPr>
                  <a:t>IR</a:t>
                </a:r>
                <a:endParaRPr lang="en-US" altLang="it-IT" sz="2400">
                  <a:latin typeface="Verdana" panose="020B0604030504040204" pitchFamily="34" charset="0"/>
                </a:endParaRPr>
              </a:p>
            </p:txBody>
          </p:sp>
        </p:grpSp>
        <p:sp>
          <p:nvSpPr>
            <p:cNvPr id="440337" name="Rectangle 17"/>
            <p:cNvSpPr>
              <a:spLocks noChangeArrowheads="1"/>
            </p:cNvSpPr>
            <p:nvPr/>
          </p:nvSpPr>
          <p:spPr bwMode="auto">
            <a:xfrm>
              <a:off x="3871" y="848"/>
              <a:ext cx="1618" cy="1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0338" name="Rectangle 18"/>
            <p:cNvSpPr>
              <a:spLocks noChangeArrowheads="1"/>
            </p:cNvSpPr>
            <p:nvPr/>
          </p:nvSpPr>
          <p:spPr bwMode="auto">
            <a:xfrm rot="20400000">
              <a:off x="4120" y="1848"/>
              <a:ext cx="120" cy="1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0339" name="Rectangle 19"/>
            <p:cNvSpPr>
              <a:spLocks noChangeArrowheads="1"/>
            </p:cNvSpPr>
            <p:nvPr/>
          </p:nvSpPr>
          <p:spPr bwMode="auto">
            <a:xfrm rot="20400000">
              <a:off x="5024" y="1864"/>
              <a:ext cx="120" cy="1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440340" name="Rectangle 20"/>
          <p:cNvSpPr>
            <a:spLocks noChangeArrowheads="1"/>
          </p:cNvSpPr>
          <p:nvPr/>
        </p:nvSpPr>
        <p:spPr bwMode="auto">
          <a:xfrm>
            <a:off x="4884805" y="4232525"/>
            <a:ext cx="41275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2400" dirty="0" smtClean="0">
                <a:latin typeface="Arial" panose="020B0604020202020204" pitchFamily="34" charset="0"/>
              </a:rPr>
              <a:t>La traiettoria di interpolazione risulta dalla concatenazione di vettori somma </a:t>
            </a:r>
            <a:r>
              <a:rPr lang="it-IT" altLang="it-IT" sz="2400" dirty="0" smtClean="0">
                <a:solidFill>
                  <a:srgbClr val="FF0000"/>
                </a:solidFill>
                <a:latin typeface="Arial" panose="020B0604020202020204" pitchFamily="34" charset="0"/>
              </a:rPr>
              <a:t>buoni</a:t>
            </a:r>
            <a:r>
              <a:rPr lang="it-IT" altLang="it-IT" sz="2400" dirty="0" smtClean="0">
                <a:latin typeface="Arial" panose="020B0604020202020204" pitchFamily="34" charset="0"/>
              </a:rPr>
              <a:t> e </a:t>
            </a:r>
            <a:r>
              <a:rPr lang="it-IT" altLang="it-IT" sz="2400" dirty="0" smtClean="0">
                <a:solidFill>
                  <a:srgbClr val="92D050"/>
                </a:solidFill>
                <a:latin typeface="Arial" panose="020B0604020202020204" pitchFamily="34" charset="0"/>
              </a:rPr>
              <a:t>brevi</a:t>
            </a:r>
            <a:endParaRPr lang="en-US" altLang="it-IT" sz="2400" dirty="0">
              <a:solidFill>
                <a:srgbClr val="92D050"/>
              </a:solidFill>
              <a:latin typeface="Arial" panose="020B0604020202020204" pitchFamily="34" charset="0"/>
            </a:endParaRPr>
          </a:p>
        </p:txBody>
      </p:sp>
      <p:sp>
        <p:nvSpPr>
          <p:cNvPr id="18" name="Rectangle 3"/>
          <p:cNvSpPr>
            <a:spLocks noChangeArrowheads="1"/>
          </p:cNvSpPr>
          <p:nvPr/>
        </p:nvSpPr>
        <p:spPr bwMode="auto">
          <a:xfrm>
            <a:off x="2249363" y="25092"/>
            <a:ext cx="4740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it-IT" altLang="it-IT" sz="4800" dirty="0">
                <a:solidFill>
                  <a:srgbClr val="090999"/>
                </a:solidFill>
                <a:latin typeface="Arial" panose="020B0604020202020204" pitchFamily="34" charset="0"/>
              </a:rPr>
              <a:t>l</a:t>
            </a:r>
            <a:r>
              <a:rPr lang="it-IT" altLang="it-IT" sz="4800" dirty="0" smtClean="0">
                <a:solidFill>
                  <a:srgbClr val="090999"/>
                </a:solidFill>
                <a:latin typeface="Arial" panose="020B0604020202020204" pitchFamily="34" charset="0"/>
              </a:rPr>
              <a:t>a forma precisa </a:t>
            </a:r>
            <a:endParaRPr lang="en-US" altLang="it-IT" sz="4800" dirty="0">
              <a:solidFill>
                <a:srgbClr val="090999"/>
              </a:solidFill>
              <a:latin typeface="Arial" panose="020B0604020202020204" pitchFamily="34" charset="0"/>
            </a:endParaRPr>
          </a:p>
        </p:txBody>
      </p:sp>
      <p:grpSp>
        <p:nvGrpSpPr>
          <p:cNvPr id="19" name="Group 4"/>
          <p:cNvGrpSpPr>
            <a:grpSpLocks/>
          </p:cNvGrpSpPr>
          <p:nvPr/>
        </p:nvGrpSpPr>
        <p:grpSpPr bwMode="auto">
          <a:xfrm rot="9233340">
            <a:off x="760157" y="193713"/>
            <a:ext cx="1193038" cy="1348698"/>
            <a:chOff x="816" y="1497"/>
            <a:chExt cx="1096" cy="1239"/>
          </a:xfrm>
        </p:grpSpPr>
        <p:sp>
          <p:nvSpPr>
            <p:cNvPr id="20" name="Rectangle 5"/>
            <p:cNvSpPr>
              <a:spLocks noChangeArrowheads="1"/>
            </p:cNvSpPr>
            <p:nvPr/>
          </p:nvSpPr>
          <p:spPr bwMode="auto">
            <a:xfrm>
              <a:off x="1112" y="1497"/>
              <a:ext cx="800" cy="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 name="Rectangle 6"/>
            <p:cNvSpPr>
              <a:spLocks noChangeArrowheads="1"/>
            </p:cNvSpPr>
            <p:nvPr/>
          </p:nvSpPr>
          <p:spPr bwMode="auto">
            <a:xfrm>
              <a:off x="816" y="1936"/>
              <a:ext cx="800" cy="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 name="Rectangle 1"/>
          <p:cNvSpPr/>
          <p:nvPr/>
        </p:nvSpPr>
        <p:spPr>
          <a:xfrm>
            <a:off x="2722713" y="722539"/>
            <a:ext cx="3711273" cy="461665"/>
          </a:xfrm>
          <a:prstGeom prst="rect">
            <a:avLst/>
          </a:prstGeom>
        </p:spPr>
        <p:txBody>
          <a:bodyPr wrap="none">
            <a:spAutoFit/>
          </a:bodyPr>
          <a:lstStyle/>
          <a:p>
            <a:pPr algn="ctr"/>
            <a:r>
              <a:rPr lang="en-US" altLang="it-IT" dirty="0" smtClean="0">
                <a:solidFill>
                  <a:schemeClr val="bg1">
                    <a:lumMod val="50000"/>
                  </a:schemeClr>
                </a:solidFill>
                <a:latin typeface="Arial" panose="020B0604020202020204" pitchFamily="34" charset="0"/>
              </a:rPr>
              <a:t>(</a:t>
            </a:r>
            <a:r>
              <a:rPr lang="en-US" altLang="it-IT" dirty="0" err="1" smtClean="0">
                <a:solidFill>
                  <a:schemeClr val="bg1">
                    <a:lumMod val="50000"/>
                  </a:schemeClr>
                </a:solidFill>
                <a:latin typeface="Arial" panose="020B0604020202020204" pitchFamily="34" charset="0"/>
              </a:rPr>
              <a:t>Fantoni</a:t>
            </a:r>
            <a:r>
              <a:rPr lang="en-US" altLang="it-IT" dirty="0" smtClean="0">
                <a:solidFill>
                  <a:schemeClr val="bg1">
                    <a:lumMod val="50000"/>
                  </a:schemeClr>
                </a:solidFill>
                <a:latin typeface="Arial" panose="020B0604020202020204" pitchFamily="34" charset="0"/>
              </a:rPr>
              <a:t> e </a:t>
            </a:r>
            <a:r>
              <a:rPr lang="en-US" altLang="it-IT" dirty="0" err="1" smtClean="0">
                <a:solidFill>
                  <a:schemeClr val="bg1">
                    <a:lumMod val="50000"/>
                  </a:schemeClr>
                </a:solidFill>
                <a:latin typeface="Arial" panose="020B0604020202020204" pitchFamily="34" charset="0"/>
              </a:rPr>
              <a:t>Gerbino</a:t>
            </a:r>
            <a:r>
              <a:rPr lang="en-US" altLang="it-IT" dirty="0" smtClean="0">
                <a:solidFill>
                  <a:schemeClr val="bg1">
                    <a:lumMod val="50000"/>
                  </a:schemeClr>
                </a:solidFill>
                <a:latin typeface="Arial" panose="020B0604020202020204" pitchFamily="34" charset="0"/>
              </a:rPr>
              <a:t>, 2003)</a:t>
            </a:r>
            <a:endParaRPr lang="en-US" altLang="it-IT"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4172326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40326"/>
                                        </p:tgtEl>
                                        <p:attrNameLst>
                                          <p:attrName>style.visibility</p:attrName>
                                        </p:attrNameLst>
                                      </p:cBhvr>
                                      <p:to>
                                        <p:strVal val="visible"/>
                                      </p:to>
                                    </p:set>
                                    <p:animEffect transition="in" filter="slide(fromLeft)">
                                      <p:cBhvr>
                                        <p:cTn id="7" dur="500"/>
                                        <p:tgtEl>
                                          <p:spTgt spid="440326"/>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40330"/>
                                        </p:tgtEl>
                                        <p:attrNameLst>
                                          <p:attrName>style.visibility</p:attrName>
                                        </p:attrNameLst>
                                      </p:cBhvr>
                                      <p:to>
                                        <p:strVal val="visible"/>
                                      </p:to>
                                    </p:set>
                                    <p:animEffect transition="in" filter="wipe(down)">
                                      <p:cBhvr>
                                        <p:cTn id="11" dur="500"/>
                                        <p:tgtEl>
                                          <p:spTgt spid="4403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40340"/>
                                        </p:tgtEl>
                                        <p:attrNameLst>
                                          <p:attrName>style.visibility</p:attrName>
                                        </p:attrNameLst>
                                      </p:cBhvr>
                                      <p:to>
                                        <p:strVal val="visible"/>
                                      </p:to>
                                    </p:set>
                                    <p:animEffect transition="in" filter="wipe(left)">
                                      <p:cBhvr>
                                        <p:cTn id="16" dur="500"/>
                                        <p:tgtEl>
                                          <p:spTgt spid="440340"/>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440327"/>
                                        </p:tgtEl>
                                        <p:attrNameLst>
                                          <p:attrName>style.visibility</p:attrName>
                                        </p:attrNameLst>
                                      </p:cBhvr>
                                      <p:to>
                                        <p:strVal val="visible"/>
                                      </p:to>
                                    </p:set>
                                    <p:animEffect transition="in" filter="wipe(down)">
                                      <p:cBhvr>
                                        <p:cTn id="20" dur="500"/>
                                        <p:tgtEl>
                                          <p:spTgt spid="440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6" grpId="0"/>
      <p:bldP spid="4403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1664494"/>
            <a:ext cx="1573213"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4662" name="Oval 6"/>
          <p:cNvSpPr>
            <a:spLocks noChangeArrowheads="1"/>
          </p:cNvSpPr>
          <p:nvPr/>
        </p:nvSpPr>
        <p:spPr bwMode="auto">
          <a:xfrm>
            <a:off x="1511300" y="2239169"/>
            <a:ext cx="520700" cy="5080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Rectangle 3"/>
          <p:cNvSpPr>
            <a:spLocks noChangeArrowheads="1"/>
          </p:cNvSpPr>
          <p:nvPr/>
        </p:nvSpPr>
        <p:spPr bwMode="auto">
          <a:xfrm>
            <a:off x="1259618" y="167253"/>
            <a:ext cx="6637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it-IT" altLang="it-IT" sz="4800" dirty="0">
                <a:solidFill>
                  <a:srgbClr val="090999"/>
                </a:solidFill>
                <a:latin typeface="Arial" panose="020B0604020202020204" pitchFamily="34" charset="0"/>
              </a:rPr>
              <a:t>v</a:t>
            </a:r>
            <a:r>
              <a:rPr lang="it-IT" altLang="it-IT" sz="4800" dirty="0" smtClean="0">
                <a:solidFill>
                  <a:srgbClr val="090999"/>
                </a:solidFill>
                <a:latin typeface="Arial" panose="020B0604020202020204" pitchFamily="34" charset="0"/>
              </a:rPr>
              <a:t>edere </a:t>
            </a:r>
            <a:r>
              <a:rPr lang="it-IT" altLang="it-IT" sz="4800" dirty="0" smtClean="0">
                <a:solidFill>
                  <a:srgbClr val="FF0000"/>
                </a:solidFill>
                <a:latin typeface="Arial" panose="020B0604020202020204" pitchFamily="34" charset="0"/>
              </a:rPr>
              <a:t>buono</a:t>
            </a:r>
            <a:r>
              <a:rPr lang="it-IT" altLang="it-IT" sz="4800" dirty="0" smtClean="0">
                <a:solidFill>
                  <a:srgbClr val="090999"/>
                </a:solidFill>
                <a:latin typeface="Arial" panose="020B0604020202020204" pitchFamily="34" charset="0"/>
              </a:rPr>
              <a:t> e </a:t>
            </a:r>
            <a:r>
              <a:rPr lang="it-IT" altLang="it-IT" sz="4800" dirty="0" smtClean="0">
                <a:solidFill>
                  <a:srgbClr val="92D050"/>
                </a:solidFill>
                <a:latin typeface="Arial" panose="020B0604020202020204" pitchFamily="34" charset="0"/>
              </a:rPr>
              <a:t>breve</a:t>
            </a:r>
            <a:endParaRPr lang="en-US" altLang="it-IT" sz="4800" dirty="0">
              <a:solidFill>
                <a:srgbClr val="92D050"/>
              </a:solidFill>
              <a:latin typeface="Arial" panose="020B0604020202020204" pitchFamily="34" charset="0"/>
            </a:endParaRPr>
          </a:p>
        </p:txBody>
      </p:sp>
    </p:spTree>
    <p:extLst>
      <p:ext uri="{BB962C8B-B14F-4D97-AF65-F5344CB8AC3E}">
        <p14:creationId xmlns:p14="http://schemas.microsoft.com/office/powerpoint/2010/main" val="85539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4662"/>
                                        </p:tgtEl>
                                        <p:attrNameLst>
                                          <p:attrName>style.visibility</p:attrName>
                                        </p:attrNameLst>
                                      </p:cBhvr>
                                      <p:to>
                                        <p:strVal val="visible"/>
                                      </p:to>
                                    </p:set>
                                    <p:animEffect transition="in" filter="wipe(down)">
                                      <p:cBhvr>
                                        <p:cTn id="7" dur="500"/>
                                        <p:tgtEl>
                                          <p:spTgt spid="454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300" y="1664494"/>
            <a:ext cx="1573213"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4662" name="Oval 6"/>
          <p:cNvSpPr>
            <a:spLocks noChangeArrowheads="1"/>
          </p:cNvSpPr>
          <p:nvPr/>
        </p:nvSpPr>
        <p:spPr bwMode="auto">
          <a:xfrm>
            <a:off x="1511300" y="2239169"/>
            <a:ext cx="520700" cy="5080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Rectangle 3"/>
          <p:cNvSpPr>
            <a:spLocks noChangeArrowheads="1"/>
          </p:cNvSpPr>
          <p:nvPr/>
        </p:nvSpPr>
        <p:spPr bwMode="auto">
          <a:xfrm>
            <a:off x="1259618" y="167253"/>
            <a:ext cx="6637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it-IT" altLang="it-IT" sz="4800" dirty="0">
                <a:solidFill>
                  <a:srgbClr val="090999"/>
                </a:solidFill>
                <a:latin typeface="Arial" panose="020B0604020202020204" pitchFamily="34" charset="0"/>
              </a:rPr>
              <a:t>v</a:t>
            </a:r>
            <a:r>
              <a:rPr lang="it-IT" altLang="it-IT" sz="4800" dirty="0" smtClean="0">
                <a:solidFill>
                  <a:srgbClr val="090999"/>
                </a:solidFill>
                <a:latin typeface="Arial" panose="020B0604020202020204" pitchFamily="34" charset="0"/>
              </a:rPr>
              <a:t>edere </a:t>
            </a:r>
            <a:r>
              <a:rPr lang="it-IT" altLang="it-IT" sz="4800" dirty="0" smtClean="0">
                <a:solidFill>
                  <a:srgbClr val="FF0000"/>
                </a:solidFill>
                <a:latin typeface="Arial" panose="020B0604020202020204" pitchFamily="34" charset="0"/>
              </a:rPr>
              <a:t>buono</a:t>
            </a:r>
            <a:r>
              <a:rPr lang="it-IT" altLang="it-IT" sz="4800" dirty="0" smtClean="0">
                <a:solidFill>
                  <a:srgbClr val="090999"/>
                </a:solidFill>
                <a:latin typeface="Arial" panose="020B0604020202020204" pitchFamily="34" charset="0"/>
              </a:rPr>
              <a:t> e </a:t>
            </a:r>
            <a:r>
              <a:rPr lang="it-IT" altLang="it-IT" sz="4800" dirty="0" smtClean="0">
                <a:solidFill>
                  <a:srgbClr val="92D050"/>
                </a:solidFill>
                <a:latin typeface="Arial" panose="020B0604020202020204" pitchFamily="34" charset="0"/>
              </a:rPr>
              <a:t>breve</a:t>
            </a:r>
            <a:endParaRPr lang="en-US" altLang="it-IT" sz="4800" dirty="0">
              <a:solidFill>
                <a:srgbClr val="92D050"/>
              </a:solidFill>
              <a:latin typeface="Arial" panose="020B0604020202020204" pitchFamily="34" charset="0"/>
            </a:endParaRPr>
          </a:p>
        </p:txBody>
      </p:sp>
    </p:spTree>
    <p:controls>
      <mc:AlternateContent xmlns:mc="http://schemas.openxmlformats.org/markup-compatibility/2006">
        <mc:Choice xmlns:v="urn:schemas-microsoft-com:vml" Requires="v">
          <p:control spid="1694762" name="ShockwaveFlash1" r:id="rId2" imgW="2666880" imgH="2666880"/>
        </mc:Choice>
        <mc:Fallback>
          <p:control name="ShockwaveFlash1" r:id="rId2" imgW="2666880" imgH="2666880">
            <p:pic>
              <p:nvPicPr>
                <p:cNvPr id="454663" name="ShockwaveFlash1"/>
                <p:cNvPicPr preferRelativeResize="0">
                  <a:picLocks noChangeArrowheads="1" noChangeShapeType="1"/>
                </p:cNvPicPr>
                <p:nvPr/>
              </p:nvPicPr>
              <p:blipFill>
                <a:blip r:embed="rId6"/>
                <a:srcRect/>
                <a:stretch>
                  <a:fillRect/>
                </a:stretch>
              </p:blipFill>
              <p:spPr bwMode="auto">
                <a:xfrm>
                  <a:off x="476250" y="3581400"/>
                  <a:ext cx="2667000" cy="2667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36388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2700" y="1600994"/>
            <a:ext cx="1573213"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466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300" y="1664494"/>
            <a:ext cx="1573213"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4662" name="Oval 6"/>
          <p:cNvSpPr>
            <a:spLocks noChangeArrowheads="1"/>
          </p:cNvSpPr>
          <p:nvPr/>
        </p:nvSpPr>
        <p:spPr bwMode="auto">
          <a:xfrm>
            <a:off x="1511300" y="2239169"/>
            <a:ext cx="520700" cy="5080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4667" name="Oval 11"/>
          <p:cNvSpPr>
            <a:spLocks noChangeArrowheads="1"/>
          </p:cNvSpPr>
          <p:nvPr/>
        </p:nvSpPr>
        <p:spPr bwMode="auto">
          <a:xfrm>
            <a:off x="4292600" y="2023269"/>
            <a:ext cx="596900" cy="5842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Rectangle 3"/>
          <p:cNvSpPr>
            <a:spLocks noChangeArrowheads="1"/>
          </p:cNvSpPr>
          <p:nvPr/>
        </p:nvSpPr>
        <p:spPr bwMode="auto">
          <a:xfrm>
            <a:off x="1259618" y="167253"/>
            <a:ext cx="6637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it-IT" altLang="it-IT" sz="4800" dirty="0">
                <a:solidFill>
                  <a:srgbClr val="090999"/>
                </a:solidFill>
                <a:latin typeface="Arial" panose="020B0604020202020204" pitchFamily="34" charset="0"/>
              </a:rPr>
              <a:t>v</a:t>
            </a:r>
            <a:r>
              <a:rPr lang="it-IT" altLang="it-IT" sz="4800" dirty="0" smtClean="0">
                <a:solidFill>
                  <a:srgbClr val="090999"/>
                </a:solidFill>
                <a:latin typeface="Arial" panose="020B0604020202020204" pitchFamily="34" charset="0"/>
              </a:rPr>
              <a:t>edere </a:t>
            </a:r>
            <a:r>
              <a:rPr lang="it-IT" altLang="it-IT" sz="4800" dirty="0" smtClean="0">
                <a:solidFill>
                  <a:srgbClr val="FF0000"/>
                </a:solidFill>
                <a:latin typeface="Arial" panose="020B0604020202020204" pitchFamily="34" charset="0"/>
              </a:rPr>
              <a:t>buono</a:t>
            </a:r>
            <a:r>
              <a:rPr lang="it-IT" altLang="it-IT" sz="4800" dirty="0" smtClean="0">
                <a:solidFill>
                  <a:srgbClr val="090999"/>
                </a:solidFill>
                <a:latin typeface="Arial" panose="020B0604020202020204" pitchFamily="34" charset="0"/>
              </a:rPr>
              <a:t> e </a:t>
            </a:r>
            <a:r>
              <a:rPr lang="it-IT" altLang="it-IT" sz="4800" dirty="0" smtClean="0">
                <a:solidFill>
                  <a:srgbClr val="92D050"/>
                </a:solidFill>
                <a:latin typeface="Arial" panose="020B0604020202020204" pitchFamily="34" charset="0"/>
              </a:rPr>
              <a:t>breve</a:t>
            </a:r>
            <a:endParaRPr lang="en-US" altLang="it-IT" sz="4800" dirty="0">
              <a:solidFill>
                <a:srgbClr val="92D050"/>
              </a:solidFill>
              <a:latin typeface="Arial" panose="020B0604020202020204" pitchFamily="34" charset="0"/>
            </a:endParaRPr>
          </a:p>
        </p:txBody>
      </p:sp>
    </p:spTree>
    <p:controls>
      <mc:AlternateContent xmlns:mc="http://schemas.openxmlformats.org/markup-compatibility/2006">
        <mc:Choice xmlns:v="urn:schemas-microsoft-com:vml" Requires="v">
          <p:control spid="1695826" name="ShockwaveFlash1" r:id="rId2" imgW="2666880" imgH="2666880"/>
        </mc:Choice>
        <mc:Fallback>
          <p:control name="ShockwaveFlash1" r:id="rId2" imgW="2666880" imgH="2666880">
            <p:pic>
              <p:nvPicPr>
                <p:cNvPr id="454663" name="ShockwaveFlash1"/>
                <p:cNvPicPr preferRelativeResize="0">
                  <a:picLocks noChangeArrowheads="1" noChangeShapeType="1"/>
                </p:cNvPicPr>
                <p:nvPr/>
              </p:nvPicPr>
              <p:blipFill>
                <a:blip r:embed="rId8"/>
                <a:srcRect/>
                <a:stretch>
                  <a:fillRect/>
                </a:stretch>
              </p:blipFill>
              <p:spPr bwMode="auto">
                <a:xfrm>
                  <a:off x="476250" y="3581400"/>
                  <a:ext cx="2667000" cy="2667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695827" name="ShockwaveFlash2" r:id="rId3" imgW="2666880" imgH="2666880"/>
        </mc:Choice>
        <mc:Fallback>
          <p:control name="ShockwaveFlash2" r:id="rId3" imgW="2666880" imgH="2666880">
            <p:pic>
              <p:nvPicPr>
                <p:cNvPr id="454664" name="ShockwaveFlash2"/>
                <p:cNvPicPr preferRelativeResize="0">
                  <a:picLocks noChangeArrowheads="1" noChangeShapeType="1"/>
                </p:cNvPicPr>
                <p:nvPr/>
              </p:nvPicPr>
              <p:blipFill>
                <a:blip r:embed="rId9"/>
                <a:srcRect/>
                <a:stretch>
                  <a:fillRect/>
                </a:stretch>
              </p:blipFill>
              <p:spPr bwMode="auto">
                <a:xfrm>
                  <a:off x="3302000" y="3543300"/>
                  <a:ext cx="2667000" cy="2667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73370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4667"/>
                                        </p:tgtEl>
                                        <p:attrNameLst>
                                          <p:attrName>style.visibility</p:attrName>
                                        </p:attrNameLst>
                                      </p:cBhvr>
                                      <p:to>
                                        <p:strVal val="visible"/>
                                      </p:to>
                                    </p:set>
                                    <p:animEffect transition="in" filter="wipe(down)">
                                      <p:cBhvr>
                                        <p:cTn id="7" dur="500"/>
                                        <p:tgtEl>
                                          <p:spTgt spid="454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3688" y="1600994"/>
            <a:ext cx="1573212"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466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2700" y="1600994"/>
            <a:ext cx="1573213"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466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3300" y="1664494"/>
            <a:ext cx="1573213"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4662" name="Oval 6"/>
          <p:cNvSpPr>
            <a:spLocks noChangeArrowheads="1"/>
          </p:cNvSpPr>
          <p:nvPr/>
        </p:nvSpPr>
        <p:spPr bwMode="auto">
          <a:xfrm>
            <a:off x="1511300" y="2239169"/>
            <a:ext cx="520700" cy="5080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4666" name="Oval 10"/>
          <p:cNvSpPr>
            <a:spLocks noChangeArrowheads="1"/>
          </p:cNvSpPr>
          <p:nvPr/>
        </p:nvSpPr>
        <p:spPr bwMode="auto">
          <a:xfrm>
            <a:off x="7023100" y="1935957"/>
            <a:ext cx="800100" cy="784225"/>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4667" name="Oval 11"/>
          <p:cNvSpPr>
            <a:spLocks noChangeArrowheads="1"/>
          </p:cNvSpPr>
          <p:nvPr/>
        </p:nvSpPr>
        <p:spPr bwMode="auto">
          <a:xfrm>
            <a:off x="4292600" y="2023269"/>
            <a:ext cx="596900" cy="5842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Rectangle 3"/>
          <p:cNvSpPr>
            <a:spLocks noChangeArrowheads="1"/>
          </p:cNvSpPr>
          <p:nvPr/>
        </p:nvSpPr>
        <p:spPr bwMode="auto">
          <a:xfrm>
            <a:off x="1259618" y="167253"/>
            <a:ext cx="6637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it-IT" altLang="it-IT" sz="4800" dirty="0">
                <a:solidFill>
                  <a:srgbClr val="090999"/>
                </a:solidFill>
                <a:latin typeface="Arial" panose="020B0604020202020204" pitchFamily="34" charset="0"/>
              </a:rPr>
              <a:t>v</a:t>
            </a:r>
            <a:r>
              <a:rPr lang="it-IT" altLang="it-IT" sz="4800" dirty="0" smtClean="0">
                <a:solidFill>
                  <a:srgbClr val="090999"/>
                </a:solidFill>
                <a:latin typeface="Arial" panose="020B0604020202020204" pitchFamily="34" charset="0"/>
              </a:rPr>
              <a:t>edere </a:t>
            </a:r>
            <a:r>
              <a:rPr lang="it-IT" altLang="it-IT" sz="4800" dirty="0" smtClean="0">
                <a:solidFill>
                  <a:srgbClr val="FF0000"/>
                </a:solidFill>
                <a:latin typeface="Arial" panose="020B0604020202020204" pitchFamily="34" charset="0"/>
              </a:rPr>
              <a:t>buono</a:t>
            </a:r>
            <a:r>
              <a:rPr lang="it-IT" altLang="it-IT" sz="4800" dirty="0" smtClean="0">
                <a:solidFill>
                  <a:srgbClr val="090999"/>
                </a:solidFill>
                <a:latin typeface="Arial" panose="020B0604020202020204" pitchFamily="34" charset="0"/>
              </a:rPr>
              <a:t> e </a:t>
            </a:r>
            <a:r>
              <a:rPr lang="it-IT" altLang="it-IT" sz="4800" dirty="0" smtClean="0">
                <a:solidFill>
                  <a:srgbClr val="92D050"/>
                </a:solidFill>
                <a:latin typeface="Arial" panose="020B0604020202020204" pitchFamily="34" charset="0"/>
              </a:rPr>
              <a:t>breve</a:t>
            </a:r>
            <a:endParaRPr lang="en-US" altLang="it-IT" sz="4800" dirty="0">
              <a:solidFill>
                <a:srgbClr val="92D050"/>
              </a:solidFill>
              <a:latin typeface="Arial" panose="020B0604020202020204" pitchFamily="34" charset="0"/>
            </a:endParaRPr>
          </a:p>
        </p:txBody>
      </p:sp>
    </p:spTree>
    <p:controls>
      <mc:AlternateContent xmlns:mc="http://schemas.openxmlformats.org/markup-compatibility/2006">
        <mc:Choice xmlns:v="urn:schemas-microsoft-com:vml" Requires="v">
          <p:control spid="1693851" name="ShockwaveFlash1" r:id="rId2" imgW="2666880" imgH="2666880"/>
        </mc:Choice>
        <mc:Fallback>
          <p:control name="ShockwaveFlash1" r:id="rId2" imgW="2666880" imgH="2666880">
            <p:pic>
              <p:nvPicPr>
                <p:cNvPr id="454663" name="ShockwaveFlash1"/>
                <p:cNvPicPr preferRelativeResize="0">
                  <a:picLocks noChangeArrowheads="1" noChangeShapeType="1"/>
                </p:cNvPicPr>
                <p:nvPr/>
              </p:nvPicPr>
              <p:blipFill>
                <a:blip r:embed="rId10"/>
                <a:srcRect/>
                <a:stretch>
                  <a:fillRect/>
                </a:stretch>
              </p:blipFill>
              <p:spPr bwMode="auto">
                <a:xfrm>
                  <a:off x="476250" y="3581400"/>
                  <a:ext cx="2667000" cy="2667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693852" name="ShockwaveFlash2" r:id="rId3" imgW="2666880" imgH="2666880"/>
        </mc:Choice>
        <mc:Fallback>
          <p:control name="ShockwaveFlash2" r:id="rId3" imgW="2666880" imgH="2666880">
            <p:pic>
              <p:nvPicPr>
                <p:cNvPr id="454664" name="ShockwaveFlash2"/>
                <p:cNvPicPr preferRelativeResize="0">
                  <a:picLocks noChangeArrowheads="1" noChangeShapeType="1"/>
                </p:cNvPicPr>
                <p:nvPr/>
              </p:nvPicPr>
              <p:blipFill>
                <a:blip r:embed="rId11"/>
                <a:srcRect/>
                <a:stretch>
                  <a:fillRect/>
                </a:stretch>
              </p:blipFill>
              <p:spPr bwMode="auto">
                <a:xfrm>
                  <a:off x="3302000" y="3543300"/>
                  <a:ext cx="2667000" cy="2667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693853" name="ShockwaveFlash3" r:id="rId4" imgW="2666880" imgH="2666880"/>
        </mc:Choice>
        <mc:Fallback>
          <p:control name="ShockwaveFlash3" r:id="rId4" imgW="2666880" imgH="2666880">
            <p:pic>
              <p:nvPicPr>
                <p:cNvPr id="454665" name="ShockwaveFlash3"/>
                <p:cNvPicPr preferRelativeResize="0">
                  <a:picLocks noChangeArrowheads="1" noChangeShapeType="1"/>
                </p:cNvPicPr>
                <p:nvPr/>
              </p:nvPicPr>
              <p:blipFill>
                <a:blip r:embed="rId12"/>
                <a:srcRect/>
                <a:stretch>
                  <a:fillRect/>
                </a:stretch>
              </p:blipFill>
              <p:spPr bwMode="auto">
                <a:xfrm>
                  <a:off x="6146800" y="3429000"/>
                  <a:ext cx="2667000" cy="2667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27681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4666"/>
                                        </p:tgtEl>
                                        <p:attrNameLst>
                                          <p:attrName>style.visibility</p:attrName>
                                        </p:attrNameLst>
                                      </p:cBhvr>
                                      <p:to>
                                        <p:strVal val="visible"/>
                                      </p:to>
                                    </p:set>
                                    <p:animEffect transition="in" filter="wipe(down)">
                                      <p:cBhvr>
                                        <p:cTn id="7" dur="500"/>
                                        <p:tgtEl>
                                          <p:spTgt spid="454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1796" name="Group 4"/>
          <p:cNvGrpSpPr>
            <a:grpSpLocks/>
          </p:cNvGrpSpPr>
          <p:nvPr/>
        </p:nvGrpSpPr>
        <p:grpSpPr bwMode="auto">
          <a:xfrm>
            <a:off x="287338" y="2171700"/>
            <a:ext cx="2700337" cy="4262438"/>
            <a:chOff x="107858" y="2374900"/>
            <a:chExt cx="2701048" cy="4262893"/>
          </a:xfrm>
        </p:grpSpPr>
        <p:pic>
          <p:nvPicPr>
            <p:cNvPr id="801797" name="Picture 2" descr="tinbergen_postca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291" y="2374900"/>
              <a:ext cx="2586182"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01798" name="TextBox 3"/>
            <p:cNvSpPr txBox="1">
              <a:spLocks noChangeArrowheads="1"/>
            </p:cNvSpPr>
            <p:nvPr/>
          </p:nvSpPr>
          <p:spPr bwMode="auto">
            <a:xfrm>
              <a:off x="107858" y="6026540"/>
              <a:ext cx="2701048" cy="61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sz="1600">
                  <a:solidFill>
                    <a:srgbClr val="000000"/>
                  </a:solidFill>
                  <a:latin typeface="Arial" panose="020B0604020202020204" pitchFamily="34" charset="0"/>
                </a:rPr>
                <a:t>Niko Tinbergen 1907-1988  </a:t>
              </a:r>
              <a:endParaRPr lang="en-GB" altLang="it-IT" sz="1600">
                <a:solidFill>
                  <a:srgbClr val="000000"/>
                </a:solidFill>
                <a:latin typeface="Arial" panose="020B0604020202020204" pitchFamily="34" charset="0"/>
              </a:endParaRPr>
            </a:p>
            <a:p>
              <a:pPr algn="ctr"/>
              <a:endParaRPr lang="en-US" altLang="it-IT" sz="1800"/>
            </a:p>
          </p:txBody>
        </p:sp>
      </p:grpSp>
      <p:sp>
        <p:nvSpPr>
          <p:cNvPr id="2" name="Rectangle 2"/>
          <p:cNvSpPr txBox="1">
            <a:spLocks noChangeArrowheads="1"/>
          </p:cNvSpPr>
          <p:nvPr/>
        </p:nvSpPr>
        <p:spPr bwMode="auto">
          <a:xfrm>
            <a:off x="88900" y="304800"/>
            <a:ext cx="891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it-IT" altLang="it-IT" sz="4400">
                <a:solidFill>
                  <a:srgbClr val="004BC8"/>
                </a:solidFill>
                <a:latin typeface="Arial" panose="020B0604020202020204" pitchFamily="34" charset="0"/>
              </a:rPr>
              <a:t>livelli di spiegazione del comportamento</a:t>
            </a:r>
          </a:p>
        </p:txBody>
      </p:sp>
      <p:sp>
        <p:nvSpPr>
          <p:cNvPr id="8" name="Text Box 3"/>
          <p:cNvSpPr txBox="1">
            <a:spLocks noChangeArrowheads="1"/>
          </p:cNvSpPr>
          <p:nvPr/>
        </p:nvSpPr>
        <p:spPr bwMode="auto">
          <a:xfrm>
            <a:off x="2743200" y="2066925"/>
            <a:ext cx="617220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1000"/>
              </a:spcAft>
              <a:buClr>
                <a:schemeClr val="accent2"/>
              </a:buClr>
              <a:buFont typeface="Wingdings" panose="05000000000000000000" pitchFamily="2" charset="2"/>
              <a:buChar char="§"/>
            </a:pPr>
            <a:r>
              <a:rPr lang="it-IT" altLang="it-IT" sz="2800">
                <a:latin typeface="Arial" panose="020B0604020202020204" pitchFamily="34" charset="0"/>
              </a:rPr>
              <a:t>causale-computazionale (quali meccanismi ne sono la causa prossima)</a:t>
            </a:r>
          </a:p>
          <a:p>
            <a:pPr>
              <a:spcAft>
                <a:spcPts val="1000"/>
              </a:spcAft>
              <a:buClr>
                <a:schemeClr val="accent2"/>
              </a:buClr>
              <a:buFont typeface="Wingdings" panose="05000000000000000000" pitchFamily="2" charset="2"/>
              <a:buChar char="§"/>
            </a:pPr>
            <a:r>
              <a:rPr lang="it-IT" altLang="it-IT" sz="2800">
                <a:latin typeface="Arial" panose="020B0604020202020204" pitchFamily="34" charset="0"/>
              </a:rPr>
              <a:t>ontogenetico (come si sviluppa in un dato organismo)</a:t>
            </a:r>
          </a:p>
          <a:p>
            <a:pPr>
              <a:spcAft>
                <a:spcPts val="1000"/>
              </a:spcAft>
              <a:buClr>
                <a:schemeClr val="accent2"/>
              </a:buClr>
              <a:buFont typeface="Wingdings" panose="05000000000000000000" pitchFamily="2" charset="2"/>
              <a:buChar char="§"/>
            </a:pPr>
            <a:r>
              <a:rPr lang="it-IT" altLang="it-IT" sz="2800">
                <a:latin typeface="Arial" panose="020B0604020202020204" pitchFamily="34" charset="0"/>
              </a:rPr>
              <a:t>adattivo (qual è la sua funzione)</a:t>
            </a:r>
          </a:p>
          <a:p>
            <a:pPr>
              <a:spcAft>
                <a:spcPts val="1000"/>
              </a:spcAft>
              <a:buClr>
                <a:schemeClr val="accent2"/>
              </a:buClr>
              <a:buFont typeface="Wingdings" panose="05000000000000000000" pitchFamily="2" charset="2"/>
              <a:buChar char="§"/>
            </a:pPr>
            <a:r>
              <a:rPr lang="it-IT" altLang="it-IT" sz="2800">
                <a:latin typeface="Arial" panose="020B0604020202020204" pitchFamily="34" charset="0"/>
              </a:rPr>
              <a:t>filogenetico (qual è la sua storia evolutiva, in una specie e tra le specie)</a:t>
            </a:r>
            <a:endParaRPr lang="en-US" altLang="it-IT" sz="2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Text Box 2"/>
          <p:cNvSpPr txBox="1">
            <a:spLocks noChangeArrowheads="1"/>
          </p:cNvSpPr>
          <p:nvPr/>
        </p:nvSpPr>
        <p:spPr bwMode="auto">
          <a:xfrm>
            <a:off x="898525" y="301625"/>
            <a:ext cx="7380288"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eaLnBrk="0" hangingPunct="0"/>
            <a:r>
              <a:rPr lang="de-DE" altLang="it-IT" sz="4400">
                <a:solidFill>
                  <a:srgbClr val="0A0999"/>
                </a:solidFill>
                <a:latin typeface="Arial" panose="020B0604020202020204" pitchFamily="34" charset="0"/>
              </a:rPr>
              <a:t>prospettiva computazionale</a:t>
            </a:r>
          </a:p>
          <a:p>
            <a:pPr algn="ctr" eaLnBrk="0" hangingPunct="0"/>
            <a:r>
              <a:rPr lang="de-DE" altLang="it-IT" sz="4400" i="1">
                <a:solidFill>
                  <a:srgbClr val="0A0999"/>
                </a:solidFill>
                <a:latin typeface="Arial" panose="020B0604020202020204" pitchFamily="34" charset="0"/>
              </a:rPr>
              <a:t>to the desirable </a:t>
            </a:r>
          </a:p>
          <a:p>
            <a:pPr algn="ctr" eaLnBrk="0" hangingPunct="0"/>
            <a:r>
              <a:rPr lang="de-DE" altLang="it-IT" sz="4400" i="1">
                <a:solidFill>
                  <a:srgbClr val="0A0999"/>
                </a:solidFill>
                <a:latin typeface="Arial" panose="020B0604020202020204" pitchFamily="34" charset="0"/>
              </a:rPr>
              <a:t>via the possible</a:t>
            </a:r>
          </a:p>
          <a:p>
            <a:pPr algn="ctr" eaLnBrk="0" hangingPunct="0"/>
            <a:r>
              <a:rPr lang="de-DE" altLang="it-IT" sz="2800">
                <a:latin typeface="Arial" panose="020B0604020202020204" pitchFamily="34" charset="0"/>
              </a:rPr>
              <a:t>(Marr 1982)</a:t>
            </a:r>
          </a:p>
        </p:txBody>
      </p:sp>
      <p:sp>
        <p:nvSpPr>
          <p:cNvPr id="799747" name="Text Box 3"/>
          <p:cNvSpPr txBox="1">
            <a:spLocks noChangeArrowheads="1"/>
          </p:cNvSpPr>
          <p:nvPr/>
        </p:nvSpPr>
        <p:spPr bwMode="auto">
          <a:xfrm>
            <a:off x="309563" y="3011488"/>
            <a:ext cx="8558212"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marL="577850" indent="-577850" eaLnBrk="0" hangingPunct="0">
              <a:tabLst>
                <a:tab pos="571500" algn="l"/>
              </a:tabLst>
              <a:defRPr sz="2400">
                <a:solidFill>
                  <a:schemeClr val="tx1"/>
                </a:solidFill>
                <a:latin typeface="Times" panose="02020603050405020304" pitchFamily="18" charset="0"/>
                <a:ea typeface="MS PGothic" panose="020B0600070205080204" pitchFamily="34" charset="-128"/>
              </a:defRPr>
            </a:lvl1pPr>
            <a:lvl2pPr marL="768350" eaLnBrk="0" hangingPunct="0">
              <a:tabLst>
                <a:tab pos="571500" algn="l"/>
              </a:tabLst>
              <a:defRPr sz="2400">
                <a:solidFill>
                  <a:schemeClr val="tx1"/>
                </a:solidFill>
                <a:latin typeface="Times" panose="02020603050405020304" pitchFamily="18" charset="0"/>
                <a:ea typeface="MS PGothic" panose="020B0600070205080204" pitchFamily="34" charset="-128"/>
              </a:defRPr>
            </a:lvl2pPr>
            <a:lvl3pPr marL="958850" eaLnBrk="0" hangingPunct="0">
              <a:tabLst>
                <a:tab pos="571500" algn="l"/>
              </a:tabLst>
              <a:defRPr sz="2400">
                <a:solidFill>
                  <a:schemeClr val="tx1"/>
                </a:solidFill>
                <a:latin typeface="Times" panose="02020603050405020304" pitchFamily="18" charset="0"/>
                <a:ea typeface="MS PGothic" panose="020B0600070205080204" pitchFamily="34" charset="-128"/>
              </a:defRPr>
            </a:lvl3pPr>
            <a:lvl4pPr eaLnBrk="0" hangingPunct="0">
              <a:tabLst>
                <a:tab pos="571500" algn="l"/>
              </a:tabLst>
              <a:defRPr sz="2400">
                <a:solidFill>
                  <a:schemeClr val="tx1"/>
                </a:solidFill>
                <a:latin typeface="Times" panose="02020603050405020304" pitchFamily="18" charset="0"/>
                <a:ea typeface="MS PGothic" panose="020B0600070205080204" pitchFamily="34" charset="-128"/>
              </a:defRPr>
            </a:lvl4pPr>
            <a:lvl5pPr eaLnBrk="0" hangingPunct="0">
              <a:tabLst>
                <a:tab pos="571500" algn="l"/>
              </a:tabLst>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9pPr>
          </a:lstStyle>
          <a:p>
            <a:pPr>
              <a:buClr>
                <a:srgbClr val="333399"/>
              </a:buClr>
              <a:buFont typeface="Wingdings" panose="05000000000000000000" pitchFamily="2" charset="2"/>
              <a:buChar char="è"/>
            </a:pPr>
            <a:r>
              <a:rPr lang="it-IT" altLang="it-IT" sz="3200">
                <a:latin typeface="Arial" panose="020B0604020202020204" pitchFamily="34" charset="0"/>
              </a:rPr>
              <a:t>analisi del problema computazionale</a:t>
            </a:r>
          </a:p>
          <a:p>
            <a:pPr>
              <a:buClr>
                <a:srgbClr val="333399"/>
              </a:buClr>
              <a:buFont typeface="Wingdings" panose="05000000000000000000" pitchFamily="2" charset="2"/>
              <a:buChar char="è"/>
            </a:pPr>
            <a:endParaRPr lang="it-IT" altLang="it-IT" sz="3200">
              <a:latin typeface="Arial" panose="020B0604020202020204" pitchFamily="34" charset="0"/>
            </a:endParaRPr>
          </a:p>
          <a:p>
            <a:pPr>
              <a:buClr>
                <a:srgbClr val="333399"/>
              </a:buClr>
              <a:buFont typeface="Wingdings" panose="05000000000000000000" pitchFamily="2" charset="2"/>
              <a:buChar char="è"/>
            </a:pPr>
            <a:r>
              <a:rPr lang="it-IT" altLang="it-IT" sz="3200">
                <a:latin typeface="Arial" panose="020B0604020202020204" pitchFamily="34" charset="0"/>
              </a:rPr>
              <a:t>rappresentazione della trasformazione input-output</a:t>
            </a:r>
          </a:p>
          <a:p>
            <a:pPr>
              <a:buClr>
                <a:srgbClr val="333399"/>
              </a:buClr>
              <a:buFont typeface="Wingdings" panose="05000000000000000000" pitchFamily="2" charset="2"/>
              <a:buChar char="è"/>
            </a:pPr>
            <a:endParaRPr lang="it-IT" altLang="it-IT" sz="3200">
              <a:latin typeface="Arial" panose="020B0604020202020204" pitchFamily="34" charset="0"/>
            </a:endParaRPr>
          </a:p>
          <a:p>
            <a:pPr>
              <a:buClr>
                <a:srgbClr val="333399"/>
              </a:buClr>
              <a:buFont typeface="Wingdings" panose="05000000000000000000" pitchFamily="2" charset="2"/>
              <a:buChar char="è"/>
            </a:pPr>
            <a:r>
              <a:rPr lang="it-IT" altLang="it-IT" sz="3200">
                <a:latin typeface="Arial" panose="020B0604020202020204" pitchFamily="34" charset="0"/>
              </a:rPr>
              <a:t>descrizione dei meccanismi neurofisiologici</a:t>
            </a:r>
            <a:endParaRPr lang="it-IT" altLang="it-IT" sz="3200" b="1">
              <a:solidFill>
                <a:srgbClr val="66FF33"/>
              </a:solidFill>
              <a:latin typeface="Arial" panose="020B0604020202020204" pitchFamily="34" charset="0"/>
            </a:endParaRPr>
          </a:p>
        </p:txBody>
      </p:sp>
      <p:sp>
        <p:nvSpPr>
          <p:cNvPr id="799748" name="Oval 4"/>
          <p:cNvSpPr>
            <a:spLocks noChangeArrowheads="1"/>
          </p:cNvSpPr>
          <p:nvPr/>
        </p:nvSpPr>
        <p:spPr bwMode="auto">
          <a:xfrm>
            <a:off x="647700" y="4419600"/>
            <a:ext cx="2806700" cy="762000"/>
          </a:xfrm>
          <a:prstGeom prst="ellipse">
            <a:avLst/>
          </a:prstGeom>
          <a:noFill/>
          <a:ln w="28575">
            <a:solidFill>
              <a:srgbClr val="FF0004"/>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799749" name="Group 5"/>
          <p:cNvGrpSpPr>
            <a:grpSpLocks/>
          </p:cNvGrpSpPr>
          <p:nvPr/>
        </p:nvGrpSpPr>
        <p:grpSpPr bwMode="auto">
          <a:xfrm>
            <a:off x="3492500" y="4876800"/>
            <a:ext cx="3405188" cy="611188"/>
            <a:chOff x="2200" y="3128"/>
            <a:chExt cx="2145" cy="385"/>
          </a:xfrm>
        </p:grpSpPr>
        <p:sp>
          <p:nvSpPr>
            <p:cNvPr id="799750" name="Text Box 6"/>
            <p:cNvSpPr txBox="1">
              <a:spLocks noChangeArrowheads="1"/>
            </p:cNvSpPr>
            <p:nvPr/>
          </p:nvSpPr>
          <p:spPr bwMode="auto">
            <a:xfrm>
              <a:off x="2891" y="3130"/>
              <a:ext cx="1454" cy="383"/>
            </a:xfrm>
            <a:prstGeom prst="rect">
              <a:avLst/>
            </a:prstGeom>
            <a:noFill/>
            <a:ln w="28575">
              <a:solidFill>
                <a:srgbClr val="FF000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it-IT" sz="3200" b="1">
                  <a:solidFill>
                    <a:srgbClr val="FF0004"/>
                  </a:solidFill>
                  <a:latin typeface="Arial" panose="020B0604020202020204" pitchFamily="34" charset="0"/>
                </a:rPr>
                <a:t>psicofisica</a:t>
              </a:r>
            </a:p>
          </p:txBody>
        </p:sp>
        <p:sp>
          <p:nvSpPr>
            <p:cNvPr id="799751" name="Line 7"/>
            <p:cNvSpPr>
              <a:spLocks noChangeShapeType="1"/>
            </p:cNvSpPr>
            <p:nvPr/>
          </p:nvSpPr>
          <p:spPr bwMode="auto">
            <a:xfrm flipH="1" flipV="1">
              <a:off x="2200" y="3128"/>
              <a:ext cx="691" cy="176"/>
            </a:xfrm>
            <a:prstGeom prst="line">
              <a:avLst/>
            </a:prstGeom>
            <a:noFill/>
            <a:ln w="28575">
              <a:solidFill>
                <a:srgbClr val="FF000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9747">
                                            <p:txEl>
                                              <p:pRg st="0" end="0"/>
                                            </p:txEl>
                                          </p:spTgt>
                                        </p:tgtEl>
                                        <p:attrNameLst>
                                          <p:attrName>style.visibility</p:attrName>
                                        </p:attrNameLst>
                                      </p:cBhvr>
                                      <p:to>
                                        <p:strVal val="visible"/>
                                      </p:to>
                                    </p:set>
                                    <p:animEffect transition="in" filter="wipe(left)">
                                      <p:cBhvr>
                                        <p:cTn id="7" dur="500"/>
                                        <p:tgtEl>
                                          <p:spTgt spid="799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9747">
                                            <p:txEl>
                                              <p:pRg st="2" end="2"/>
                                            </p:txEl>
                                          </p:spTgt>
                                        </p:tgtEl>
                                        <p:attrNameLst>
                                          <p:attrName>style.visibility</p:attrName>
                                        </p:attrNameLst>
                                      </p:cBhvr>
                                      <p:to>
                                        <p:strVal val="visible"/>
                                      </p:to>
                                    </p:set>
                                    <p:animEffect transition="in" filter="wipe(left)">
                                      <p:cBhvr>
                                        <p:cTn id="12" dur="500"/>
                                        <p:tgtEl>
                                          <p:spTgt spid="7997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9747">
                                            <p:txEl>
                                              <p:pRg st="4" end="4"/>
                                            </p:txEl>
                                          </p:spTgt>
                                        </p:tgtEl>
                                        <p:attrNameLst>
                                          <p:attrName>style.visibility</p:attrName>
                                        </p:attrNameLst>
                                      </p:cBhvr>
                                      <p:to>
                                        <p:strVal val="visible"/>
                                      </p:to>
                                    </p:set>
                                    <p:animEffect transition="in" filter="wipe(left)">
                                      <p:cBhvr>
                                        <p:cTn id="17" dur="500"/>
                                        <p:tgtEl>
                                          <p:spTgt spid="79974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799749"/>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799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7" grpId="0" build="p" autoUpdateAnimBg="0"/>
      <p:bldP spid="7997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Rectangle 2"/>
          <p:cNvSpPr>
            <a:spLocks noGrp="1" noChangeArrowheads="1"/>
          </p:cNvSpPr>
          <p:nvPr>
            <p:ph type="body" idx="1"/>
          </p:nvPr>
        </p:nvSpPr>
        <p:spPr>
          <a:xfrm>
            <a:off x="0" y="902970"/>
            <a:ext cx="8724900" cy="4525963"/>
          </a:xfrm>
        </p:spPr>
        <p:txBody>
          <a:bodyPr/>
          <a:lstStyle/>
          <a:p>
            <a:pPr>
              <a:buClr>
                <a:schemeClr val="accent2"/>
              </a:buClr>
              <a:buFont typeface="Wingdings" panose="05000000000000000000" pitchFamily="2" charset="2"/>
              <a:buChar char="§"/>
            </a:pPr>
            <a:r>
              <a:rPr lang="it-IT" altLang="it-IT" sz="3000" dirty="0"/>
              <a:t>tempi di reazione</a:t>
            </a:r>
          </a:p>
          <a:p>
            <a:pPr>
              <a:buClr>
                <a:schemeClr val="accent2"/>
              </a:buClr>
              <a:buFont typeface="Wingdings" panose="05000000000000000000" pitchFamily="2" charset="2"/>
              <a:buChar char="§"/>
            </a:pPr>
            <a:r>
              <a:rPr lang="it-IT" altLang="it-IT" sz="3000" i="1" dirty="0"/>
              <a:t>visual search</a:t>
            </a:r>
          </a:p>
          <a:p>
            <a:pPr>
              <a:buClr>
                <a:schemeClr val="accent2"/>
              </a:buClr>
              <a:buFont typeface="Wingdings" panose="05000000000000000000" pitchFamily="2" charset="2"/>
              <a:buChar char="§"/>
            </a:pPr>
            <a:r>
              <a:rPr lang="it-IT" altLang="it-IT" sz="3000" dirty="0"/>
              <a:t>priming</a:t>
            </a:r>
          </a:p>
          <a:p>
            <a:pPr>
              <a:buClr>
                <a:schemeClr val="accent2"/>
              </a:buClr>
              <a:buFont typeface="Wingdings" panose="05000000000000000000" pitchFamily="2" charset="2"/>
              <a:buChar char="§"/>
            </a:pPr>
            <a:r>
              <a:rPr lang="it-IT" altLang="it-IT" sz="3000" dirty="0"/>
              <a:t>cronometria mentale e </a:t>
            </a:r>
            <a:r>
              <a:rPr lang="it-IT" altLang="it-IT" sz="3000" i="1" dirty="0"/>
              <a:t>metodo della </a:t>
            </a:r>
            <a:r>
              <a:rPr lang="it-IT" altLang="it-IT" sz="3000" i="1" dirty="0" smtClean="0"/>
              <a:t>sottrazione </a:t>
            </a:r>
            <a:r>
              <a:rPr lang="it-IT" altLang="it-IT" sz="3000" dirty="0" smtClean="0"/>
              <a:t>(TR semplici, di discriminazione e scelta)</a:t>
            </a:r>
            <a:endParaRPr lang="it-IT" altLang="it-IT" sz="3000" dirty="0"/>
          </a:p>
          <a:p>
            <a:pPr>
              <a:buClr>
                <a:schemeClr val="accent2"/>
              </a:buClr>
              <a:buFont typeface="Wingdings" panose="05000000000000000000" pitchFamily="2" charset="2"/>
              <a:buChar char="§"/>
            </a:pPr>
            <a:r>
              <a:rPr lang="it-IT" altLang="it-IT" sz="3000" dirty="0"/>
              <a:t>effetto </a:t>
            </a:r>
            <a:r>
              <a:rPr lang="it-IT" altLang="it-IT" sz="3000" i="1" dirty="0" smtClean="0"/>
              <a:t>Stroop</a:t>
            </a:r>
            <a:endParaRPr lang="it-IT" altLang="it-IT" sz="3000" dirty="0"/>
          </a:p>
          <a:p>
            <a:pPr>
              <a:buClr>
                <a:schemeClr val="accent2"/>
              </a:buClr>
              <a:buFont typeface="Wingdings" panose="05000000000000000000" pitchFamily="2" charset="2"/>
              <a:buChar char="§"/>
            </a:pPr>
            <a:r>
              <a:rPr lang="en-US" altLang="it-IT" sz="3000" dirty="0"/>
              <a:t>non </a:t>
            </a:r>
            <a:r>
              <a:rPr lang="en-US" altLang="it-IT" sz="3000" dirty="0" err="1"/>
              <a:t>misura</a:t>
            </a:r>
            <a:r>
              <a:rPr lang="en-US" altLang="it-IT" sz="3000" dirty="0"/>
              <a:t> la </a:t>
            </a:r>
            <a:r>
              <a:rPr lang="en-US" altLang="it-IT" sz="3000" dirty="0" err="1"/>
              <a:t>durata</a:t>
            </a:r>
            <a:r>
              <a:rPr lang="en-US" altLang="it-IT" sz="3000" dirty="0"/>
              <a:t> di </a:t>
            </a:r>
            <a:r>
              <a:rPr lang="en-US" altLang="it-IT" sz="3000" dirty="0" err="1"/>
              <a:t>una</a:t>
            </a:r>
            <a:r>
              <a:rPr lang="en-US" altLang="it-IT" sz="3000" dirty="0"/>
              <a:t> </a:t>
            </a:r>
            <a:r>
              <a:rPr lang="en-US" altLang="it-IT" sz="3000" dirty="0" err="1"/>
              <a:t>certa</a:t>
            </a:r>
            <a:r>
              <a:rPr lang="en-US" altLang="it-IT" sz="3000" dirty="0"/>
              <a:t> </a:t>
            </a:r>
            <a:r>
              <a:rPr lang="en-US" altLang="it-IT" sz="3000" dirty="0" err="1"/>
              <a:t>operazione</a:t>
            </a:r>
            <a:r>
              <a:rPr lang="en-US" altLang="it-IT" sz="3000" dirty="0"/>
              <a:t> </a:t>
            </a:r>
            <a:r>
              <a:rPr lang="en-US" altLang="it-IT" sz="3000" dirty="0" err="1" smtClean="0"/>
              <a:t>mentale</a:t>
            </a:r>
            <a:r>
              <a:rPr lang="en-US" altLang="it-IT" sz="3000" dirty="0" smtClean="0"/>
              <a:t> ma la </a:t>
            </a:r>
            <a:r>
              <a:rPr lang="it-IT" altLang="it-IT" sz="3000" dirty="0" smtClean="0"/>
              <a:t>facilitazione/interferenza </a:t>
            </a:r>
            <a:endParaRPr lang="en-US" altLang="it-IT" sz="3000" dirty="0" smtClean="0"/>
          </a:p>
          <a:p>
            <a:pPr>
              <a:buClr>
                <a:schemeClr val="accent2"/>
              </a:buClr>
              <a:buFont typeface="Wingdings" panose="05000000000000000000" pitchFamily="2" charset="2"/>
              <a:buChar char="§"/>
            </a:pPr>
            <a:r>
              <a:rPr lang="en-US" altLang="it-IT" sz="3000" dirty="0"/>
              <a:t>l</a:t>
            </a:r>
            <a:r>
              <a:rPr lang="en-US" altLang="it-IT" sz="3000" dirty="0" smtClean="0"/>
              <a:t>a </a:t>
            </a:r>
            <a:r>
              <a:rPr lang="en-US" altLang="it-IT" sz="3000" dirty="0" err="1" smtClean="0"/>
              <a:t>ricerca</a:t>
            </a:r>
            <a:r>
              <a:rPr lang="en-US" altLang="it-IT" sz="3000" dirty="0" smtClean="0"/>
              <a:t> </a:t>
            </a:r>
            <a:r>
              <a:rPr lang="en-US" altLang="it-IT" sz="3000" dirty="0" err="1" smtClean="0"/>
              <a:t>visiva</a:t>
            </a:r>
            <a:r>
              <a:rPr lang="en-US" altLang="it-IT" sz="3000" dirty="0" smtClean="0"/>
              <a:t> </a:t>
            </a:r>
            <a:r>
              <a:rPr lang="en-US" altLang="it-IT" sz="3000" dirty="0" err="1" smtClean="0"/>
              <a:t>seriale</a:t>
            </a:r>
            <a:r>
              <a:rPr lang="en-US" altLang="it-IT" sz="3000" dirty="0" smtClean="0"/>
              <a:t> </a:t>
            </a:r>
            <a:r>
              <a:rPr lang="en-US" altLang="it-IT" sz="3000" i="1" dirty="0" err="1" smtClean="0"/>
              <a:t>si</a:t>
            </a:r>
            <a:endParaRPr lang="en-US" altLang="it-IT" sz="3000" dirty="0"/>
          </a:p>
          <a:p>
            <a:pPr>
              <a:buClr>
                <a:schemeClr val="accent2"/>
              </a:buClr>
              <a:buFont typeface="Wingdings" panose="05000000000000000000" pitchFamily="2" charset="2"/>
              <a:buChar char="§"/>
            </a:pPr>
            <a:r>
              <a:rPr lang="en-US" altLang="it-IT" sz="3000" dirty="0" smtClean="0"/>
              <a:t>TR come </a:t>
            </a:r>
            <a:r>
              <a:rPr lang="en-US" altLang="it-IT" sz="3000" dirty="0" err="1" smtClean="0"/>
              <a:t>sonda</a:t>
            </a:r>
            <a:r>
              <a:rPr lang="en-US" altLang="it-IT" sz="3000" dirty="0" smtClean="0"/>
              <a:t> del tempo di </a:t>
            </a:r>
            <a:r>
              <a:rPr lang="en-US" altLang="it-IT" sz="3000" dirty="0" err="1" smtClean="0"/>
              <a:t>processamento</a:t>
            </a:r>
            <a:r>
              <a:rPr lang="en-US" altLang="it-IT" sz="3000" dirty="0" smtClean="0"/>
              <a:t> </a:t>
            </a:r>
            <a:r>
              <a:rPr lang="en-US" altLang="it-IT" sz="3000" dirty="0" err="1" smtClean="0"/>
              <a:t>dello</a:t>
            </a:r>
            <a:r>
              <a:rPr lang="en-US" altLang="it-IT" sz="3000" dirty="0" smtClean="0"/>
              <a:t> </a:t>
            </a:r>
            <a:r>
              <a:rPr lang="en-US" altLang="it-IT" sz="3000" dirty="0" err="1" smtClean="0"/>
              <a:t>stimolo</a:t>
            </a:r>
            <a:endParaRPr lang="it-IT" altLang="it-IT" sz="3000" dirty="0"/>
          </a:p>
        </p:txBody>
      </p:sp>
      <p:sp>
        <p:nvSpPr>
          <p:cNvPr id="1583107" name="Rectangle 3"/>
          <p:cNvSpPr>
            <a:spLocks noGrp="1" noChangeArrowheads="1"/>
          </p:cNvSpPr>
          <p:nvPr>
            <p:ph type="title"/>
          </p:nvPr>
        </p:nvSpPr>
        <p:spPr>
          <a:xfrm>
            <a:off x="0" y="122238"/>
            <a:ext cx="9144000" cy="677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lnSpc>
                <a:spcPct val="80000"/>
              </a:lnSpc>
              <a:spcBef>
                <a:spcPct val="10000"/>
              </a:spcBef>
            </a:pPr>
            <a:r>
              <a:rPr lang="it-IT" altLang="it-IT" sz="4800">
                <a:solidFill>
                  <a:srgbClr val="000090"/>
                </a:solidFill>
              </a:rPr>
              <a:t>… summary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3106">
                                            <p:txEl>
                                              <p:pRg st="0" end="0"/>
                                            </p:txEl>
                                          </p:spTgt>
                                        </p:tgtEl>
                                        <p:attrNameLst>
                                          <p:attrName>style.visibility</p:attrName>
                                        </p:attrNameLst>
                                      </p:cBhvr>
                                      <p:to>
                                        <p:strVal val="visible"/>
                                      </p:to>
                                    </p:set>
                                    <p:animEffect transition="in" filter="wipe(left)">
                                      <p:cBhvr>
                                        <p:cTn id="7" dur="500"/>
                                        <p:tgtEl>
                                          <p:spTgt spid="1583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3106">
                                            <p:txEl>
                                              <p:pRg st="1" end="1"/>
                                            </p:txEl>
                                          </p:spTgt>
                                        </p:tgtEl>
                                        <p:attrNameLst>
                                          <p:attrName>style.visibility</p:attrName>
                                        </p:attrNameLst>
                                      </p:cBhvr>
                                      <p:to>
                                        <p:strVal val="visible"/>
                                      </p:to>
                                    </p:set>
                                    <p:animEffect transition="in" filter="wipe(left)">
                                      <p:cBhvr>
                                        <p:cTn id="12" dur="500"/>
                                        <p:tgtEl>
                                          <p:spTgt spid="15831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83106">
                                            <p:txEl>
                                              <p:pRg st="2" end="2"/>
                                            </p:txEl>
                                          </p:spTgt>
                                        </p:tgtEl>
                                        <p:attrNameLst>
                                          <p:attrName>style.visibility</p:attrName>
                                        </p:attrNameLst>
                                      </p:cBhvr>
                                      <p:to>
                                        <p:strVal val="visible"/>
                                      </p:to>
                                    </p:set>
                                    <p:animEffect transition="in" filter="wipe(left)">
                                      <p:cBhvr>
                                        <p:cTn id="17" dur="500"/>
                                        <p:tgtEl>
                                          <p:spTgt spid="15831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83106">
                                            <p:txEl>
                                              <p:pRg st="3" end="3"/>
                                            </p:txEl>
                                          </p:spTgt>
                                        </p:tgtEl>
                                        <p:attrNameLst>
                                          <p:attrName>style.visibility</p:attrName>
                                        </p:attrNameLst>
                                      </p:cBhvr>
                                      <p:to>
                                        <p:strVal val="visible"/>
                                      </p:to>
                                    </p:set>
                                    <p:animEffect transition="in" filter="wipe(left)">
                                      <p:cBhvr>
                                        <p:cTn id="22" dur="500"/>
                                        <p:tgtEl>
                                          <p:spTgt spid="15831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83106">
                                            <p:txEl>
                                              <p:pRg st="4" end="4"/>
                                            </p:txEl>
                                          </p:spTgt>
                                        </p:tgtEl>
                                        <p:attrNameLst>
                                          <p:attrName>style.visibility</p:attrName>
                                        </p:attrNameLst>
                                      </p:cBhvr>
                                      <p:to>
                                        <p:strVal val="visible"/>
                                      </p:to>
                                    </p:set>
                                    <p:animEffect transition="in" filter="wipe(left)">
                                      <p:cBhvr>
                                        <p:cTn id="27" dur="500"/>
                                        <p:tgtEl>
                                          <p:spTgt spid="158310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83106">
                                            <p:txEl>
                                              <p:pRg st="5" end="5"/>
                                            </p:txEl>
                                          </p:spTgt>
                                        </p:tgtEl>
                                        <p:attrNameLst>
                                          <p:attrName>style.visibility</p:attrName>
                                        </p:attrNameLst>
                                      </p:cBhvr>
                                      <p:to>
                                        <p:strVal val="visible"/>
                                      </p:to>
                                    </p:set>
                                    <p:animEffect transition="in" filter="wipe(left)">
                                      <p:cBhvr>
                                        <p:cTn id="32" dur="500"/>
                                        <p:tgtEl>
                                          <p:spTgt spid="15831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83106">
                                            <p:txEl>
                                              <p:pRg st="6" end="6"/>
                                            </p:txEl>
                                          </p:spTgt>
                                        </p:tgtEl>
                                        <p:attrNameLst>
                                          <p:attrName>style.visibility</p:attrName>
                                        </p:attrNameLst>
                                      </p:cBhvr>
                                      <p:to>
                                        <p:strVal val="visible"/>
                                      </p:to>
                                    </p:set>
                                    <p:animEffect transition="in" filter="wipe(left)">
                                      <p:cBhvr>
                                        <p:cTn id="37" dur="500"/>
                                        <p:tgtEl>
                                          <p:spTgt spid="158310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83106">
                                            <p:txEl>
                                              <p:pRg st="7" end="7"/>
                                            </p:txEl>
                                          </p:spTgt>
                                        </p:tgtEl>
                                        <p:attrNameLst>
                                          <p:attrName>style.visibility</p:attrName>
                                        </p:attrNameLst>
                                      </p:cBhvr>
                                      <p:to>
                                        <p:strVal val="visible"/>
                                      </p:to>
                                    </p:set>
                                    <p:animEffect transition="in" filter="wipe(left)">
                                      <p:cBhvr>
                                        <p:cTn id="42" dur="500"/>
                                        <p:tgtEl>
                                          <p:spTgt spid="15831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310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88900" y="304800"/>
            <a:ext cx="891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it-IT" altLang="it-IT" sz="4400">
                <a:solidFill>
                  <a:srgbClr val="333399"/>
                </a:solidFill>
                <a:latin typeface="Arial" panose="020B0604020202020204" pitchFamily="34" charset="0"/>
              </a:rPr>
              <a:t>prospettiva evoluzionistica</a:t>
            </a:r>
          </a:p>
        </p:txBody>
      </p:sp>
      <p:sp>
        <p:nvSpPr>
          <p:cNvPr id="836616" name="Text Box 8"/>
          <p:cNvSpPr txBox="1">
            <a:spLocks noChangeArrowheads="1"/>
          </p:cNvSpPr>
          <p:nvPr/>
        </p:nvSpPr>
        <p:spPr bwMode="auto">
          <a:xfrm>
            <a:off x="309563" y="2325688"/>
            <a:ext cx="8558212"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marL="577850" indent="-577850" eaLnBrk="0" hangingPunct="0">
              <a:tabLst>
                <a:tab pos="571500" algn="l"/>
              </a:tabLst>
              <a:defRPr sz="2400">
                <a:solidFill>
                  <a:schemeClr val="tx1"/>
                </a:solidFill>
                <a:latin typeface="Times" panose="02020603050405020304" pitchFamily="18" charset="0"/>
                <a:ea typeface="MS PGothic" panose="020B0600070205080204" pitchFamily="34" charset="-128"/>
              </a:defRPr>
            </a:lvl1pPr>
            <a:lvl2pPr marL="768350" eaLnBrk="0" hangingPunct="0">
              <a:tabLst>
                <a:tab pos="571500" algn="l"/>
              </a:tabLst>
              <a:defRPr sz="2400">
                <a:solidFill>
                  <a:schemeClr val="tx1"/>
                </a:solidFill>
                <a:latin typeface="Times" panose="02020603050405020304" pitchFamily="18" charset="0"/>
                <a:ea typeface="MS PGothic" panose="020B0600070205080204" pitchFamily="34" charset="-128"/>
              </a:defRPr>
            </a:lvl2pPr>
            <a:lvl3pPr marL="958850" eaLnBrk="0" hangingPunct="0">
              <a:tabLst>
                <a:tab pos="571500" algn="l"/>
              </a:tabLst>
              <a:defRPr sz="2400">
                <a:solidFill>
                  <a:schemeClr val="tx1"/>
                </a:solidFill>
                <a:latin typeface="Times" panose="02020603050405020304" pitchFamily="18" charset="0"/>
                <a:ea typeface="MS PGothic" panose="020B0600070205080204" pitchFamily="34" charset="-128"/>
              </a:defRPr>
            </a:lvl3pPr>
            <a:lvl4pPr eaLnBrk="0" hangingPunct="0">
              <a:tabLst>
                <a:tab pos="571500" algn="l"/>
              </a:tabLst>
              <a:defRPr sz="2400">
                <a:solidFill>
                  <a:schemeClr val="tx1"/>
                </a:solidFill>
                <a:latin typeface="Times" panose="02020603050405020304" pitchFamily="18" charset="0"/>
                <a:ea typeface="MS PGothic" panose="020B0600070205080204" pitchFamily="34" charset="-128"/>
              </a:defRPr>
            </a:lvl4pPr>
            <a:lvl5pPr eaLnBrk="0" hangingPunct="0">
              <a:tabLst>
                <a:tab pos="571500" algn="l"/>
              </a:tabLst>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9pPr>
          </a:lstStyle>
          <a:p>
            <a:pPr>
              <a:buClr>
                <a:srgbClr val="333399"/>
              </a:buClr>
              <a:buFont typeface="Wingdings" panose="05000000000000000000" pitchFamily="2" charset="2"/>
              <a:buChar char="è"/>
            </a:pPr>
            <a:r>
              <a:rPr lang="it-IT" altLang="it-IT" sz="3200">
                <a:latin typeface="Arial" panose="020B0604020202020204" pitchFamily="34" charset="0"/>
              </a:rPr>
              <a:t>percezione e senso di realtà come prodotti dell’evoluzione</a:t>
            </a:r>
          </a:p>
          <a:p>
            <a:pPr>
              <a:buClr>
                <a:srgbClr val="333399"/>
              </a:buClr>
              <a:buFont typeface="Wingdings" panose="05000000000000000000" pitchFamily="2" charset="2"/>
              <a:buNone/>
            </a:pPr>
            <a:endParaRPr lang="it-IT" altLang="it-IT" sz="3200">
              <a:latin typeface="Arial" panose="020B0604020202020204" pitchFamily="34" charset="0"/>
            </a:endParaRPr>
          </a:p>
          <a:p>
            <a:pPr>
              <a:buClr>
                <a:srgbClr val="333399"/>
              </a:buClr>
              <a:buFont typeface="Wingdings" panose="05000000000000000000" pitchFamily="2" charset="2"/>
              <a:buChar char="è"/>
            </a:pPr>
            <a:r>
              <a:rPr lang="it-IT" altLang="it-IT" sz="3200">
                <a:latin typeface="Arial" panose="020B0604020202020204" pitchFamily="34" charset="0"/>
              </a:rPr>
              <a:t>adattamento all’ambiente</a:t>
            </a:r>
          </a:p>
          <a:p>
            <a:pPr>
              <a:buClr>
                <a:srgbClr val="333399"/>
              </a:buClr>
              <a:buFont typeface="Wingdings" panose="05000000000000000000" pitchFamily="2" charset="2"/>
              <a:buNone/>
            </a:pPr>
            <a:endParaRPr lang="it-IT" altLang="it-IT" sz="3200">
              <a:latin typeface="Arial" panose="020B0604020202020204" pitchFamily="34" charset="0"/>
            </a:endParaRPr>
          </a:p>
          <a:p>
            <a:pPr>
              <a:buClr>
                <a:srgbClr val="333399"/>
              </a:buClr>
              <a:buFont typeface="Wingdings" panose="05000000000000000000" pitchFamily="2" charset="2"/>
              <a:buChar char="è"/>
            </a:pPr>
            <a:r>
              <a:rPr lang="it-IT" altLang="it-IT" sz="3200">
                <a:latin typeface="Arial" panose="020B0604020202020204" pitchFamily="34" charset="0"/>
              </a:rPr>
              <a:t>rilevanza dell’informazione ambientale e sviluppo delle capacità sensoriali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36616">
                                            <p:txEl>
                                              <p:pRg st="0" end="0"/>
                                            </p:txEl>
                                          </p:spTgt>
                                        </p:tgtEl>
                                        <p:attrNameLst>
                                          <p:attrName>style.visibility</p:attrName>
                                        </p:attrNameLst>
                                      </p:cBhvr>
                                      <p:to>
                                        <p:strVal val="visible"/>
                                      </p:to>
                                    </p:set>
                                    <p:animEffect transition="in" filter="wipe(down)">
                                      <p:cBhvr>
                                        <p:cTn id="12" dur="500"/>
                                        <p:tgtEl>
                                          <p:spTgt spid="83661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36616">
                                            <p:txEl>
                                              <p:pRg st="2" end="2"/>
                                            </p:txEl>
                                          </p:spTgt>
                                        </p:tgtEl>
                                        <p:attrNameLst>
                                          <p:attrName>style.visibility</p:attrName>
                                        </p:attrNameLst>
                                      </p:cBhvr>
                                      <p:to>
                                        <p:strVal val="visible"/>
                                      </p:to>
                                    </p:set>
                                    <p:animEffect transition="in" filter="wipe(down)">
                                      <p:cBhvr>
                                        <p:cTn id="17" dur="500"/>
                                        <p:tgtEl>
                                          <p:spTgt spid="83661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36616">
                                            <p:txEl>
                                              <p:pRg st="4" end="4"/>
                                            </p:txEl>
                                          </p:spTgt>
                                        </p:tgtEl>
                                        <p:attrNameLst>
                                          <p:attrName>style.visibility</p:attrName>
                                        </p:attrNameLst>
                                      </p:cBhvr>
                                      <p:to>
                                        <p:strVal val="visible"/>
                                      </p:to>
                                    </p:set>
                                    <p:animEffect transition="in" filter="wipe(down)">
                                      <p:cBhvr>
                                        <p:cTn id="22" dur="500"/>
                                        <p:tgtEl>
                                          <p:spTgt spid="8366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3661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88900" y="57150"/>
            <a:ext cx="891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it-IT" altLang="it-IT" sz="4400">
                <a:solidFill>
                  <a:srgbClr val="333399"/>
                </a:solidFill>
                <a:latin typeface="Arial" panose="020B0604020202020204" pitchFamily="34" charset="0"/>
              </a:rPr>
              <a:t>sensibilità specifiche</a:t>
            </a:r>
          </a:p>
        </p:txBody>
      </p:sp>
      <p:pic>
        <p:nvPicPr>
          <p:cNvPr id="837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1635125"/>
            <a:ext cx="3481387" cy="242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76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1628775"/>
            <a:ext cx="3419475" cy="241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76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4913" y="4137025"/>
            <a:ext cx="2622550" cy="262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763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5038" y="4130675"/>
            <a:ext cx="2720975" cy="263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60" name="Rectangle 4"/>
          <p:cNvSpPr>
            <a:spLocks noChangeArrowheads="1"/>
          </p:cNvSpPr>
          <p:nvPr/>
        </p:nvSpPr>
        <p:spPr bwMode="auto">
          <a:xfrm>
            <a:off x="304800" y="1538288"/>
            <a:ext cx="88392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marL="577850" indent="-577850" eaLnBrk="0" hangingPunct="0">
              <a:tabLst>
                <a:tab pos="571500" algn="l"/>
              </a:tabLst>
              <a:defRPr sz="2400">
                <a:solidFill>
                  <a:schemeClr val="tx1"/>
                </a:solidFill>
                <a:latin typeface="Times" panose="02020603050405020304" pitchFamily="18" charset="0"/>
                <a:ea typeface="MS PGothic" panose="020B0600070205080204" pitchFamily="34" charset="-128"/>
              </a:defRPr>
            </a:lvl1pPr>
            <a:lvl2pPr marL="768350" eaLnBrk="0" hangingPunct="0">
              <a:tabLst>
                <a:tab pos="571500" algn="l"/>
              </a:tabLst>
              <a:defRPr sz="2400">
                <a:solidFill>
                  <a:schemeClr val="tx1"/>
                </a:solidFill>
                <a:latin typeface="Times" panose="02020603050405020304" pitchFamily="18" charset="0"/>
                <a:ea typeface="MS PGothic" panose="020B0600070205080204" pitchFamily="34" charset="-128"/>
              </a:defRPr>
            </a:lvl2pPr>
            <a:lvl3pPr marL="958850" eaLnBrk="0" hangingPunct="0">
              <a:tabLst>
                <a:tab pos="571500" algn="l"/>
              </a:tabLst>
              <a:defRPr sz="2400">
                <a:solidFill>
                  <a:schemeClr val="tx1"/>
                </a:solidFill>
                <a:latin typeface="Times" panose="02020603050405020304" pitchFamily="18" charset="0"/>
                <a:ea typeface="MS PGothic" panose="020B0600070205080204" pitchFamily="34" charset="-128"/>
              </a:defRPr>
            </a:lvl3pPr>
            <a:lvl4pPr eaLnBrk="0" hangingPunct="0">
              <a:tabLst>
                <a:tab pos="571500" algn="l"/>
              </a:tabLst>
              <a:defRPr sz="2400">
                <a:solidFill>
                  <a:schemeClr val="tx1"/>
                </a:solidFill>
                <a:latin typeface="Times" panose="02020603050405020304" pitchFamily="18" charset="0"/>
                <a:ea typeface="MS PGothic" panose="020B0600070205080204" pitchFamily="34" charset="-128"/>
              </a:defRPr>
            </a:lvl4pPr>
            <a:lvl5pPr eaLnBrk="0" hangingPunct="0">
              <a:tabLst>
                <a:tab pos="571500" algn="l"/>
              </a:tabLst>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9pPr>
          </a:lstStyle>
          <a:p>
            <a:pPr>
              <a:buClr>
                <a:srgbClr val="333399"/>
              </a:buClr>
              <a:buFont typeface="Wingdings" panose="05000000000000000000" pitchFamily="2" charset="2"/>
              <a:buChar char="è"/>
            </a:pPr>
            <a:r>
              <a:rPr lang="it-IT" altLang="it-IT" sz="3200" dirty="0">
                <a:latin typeface="Arial" panose="020B0604020202020204" pitchFamily="34" charset="0"/>
              </a:rPr>
              <a:t>serpenti a sonagli: luce infrarossa</a:t>
            </a:r>
          </a:p>
          <a:p>
            <a:pPr>
              <a:buClr>
                <a:srgbClr val="333399"/>
              </a:buClr>
              <a:buFont typeface="Wingdings" panose="05000000000000000000" pitchFamily="2" charset="2"/>
              <a:buChar char="è"/>
            </a:pPr>
            <a:r>
              <a:rPr lang="it-IT" altLang="it-IT" sz="3200" dirty="0">
                <a:latin typeface="Arial" panose="020B0604020202020204" pitchFamily="34" charset="0"/>
              </a:rPr>
              <a:t>api non gradiscono i </a:t>
            </a:r>
            <a:r>
              <a:rPr lang="it-IT" altLang="it-IT" sz="3200" i="1" dirty="0">
                <a:latin typeface="Arial" panose="020B0604020202020204" pitchFamily="34" charset="0"/>
              </a:rPr>
              <a:t>Neon</a:t>
            </a:r>
            <a:r>
              <a:rPr lang="it-IT" altLang="it-IT" sz="3200" dirty="0">
                <a:latin typeface="Arial" panose="020B0604020202020204" pitchFamily="34" charset="0"/>
              </a:rPr>
              <a:t> : Frequenze Critica di Fusione per percepire la luce continua (300Hz) maggiore del Neon (120) </a:t>
            </a:r>
          </a:p>
          <a:p>
            <a:pPr>
              <a:buClr>
                <a:srgbClr val="333399"/>
              </a:buClr>
              <a:buFont typeface="Wingdings" panose="05000000000000000000" pitchFamily="2" charset="2"/>
              <a:buChar char="è"/>
            </a:pPr>
            <a:r>
              <a:rPr lang="it-IT" altLang="it-IT" sz="3200" dirty="0">
                <a:latin typeface="Arial" panose="020B0604020202020204" pitchFamily="34" charset="0"/>
              </a:rPr>
              <a:t>cani e gatti non guardano la TV per la stessa ragione: FCF (75Hz) maggiore della TV (24)</a:t>
            </a:r>
          </a:p>
          <a:p>
            <a:pPr>
              <a:buClr>
                <a:srgbClr val="333399"/>
              </a:buClr>
              <a:buFont typeface="Wingdings" panose="05000000000000000000" pitchFamily="2" charset="2"/>
              <a:buChar char="è"/>
            </a:pPr>
            <a:r>
              <a:rPr lang="it-IT" altLang="it-IT" sz="3200" dirty="0">
                <a:latin typeface="Arial" panose="020B0604020202020204" pitchFamily="34" charset="0"/>
              </a:rPr>
              <a:t>elefanti: comunicazione con suoni di frequenza inferiore a quella udibile dall’uomo</a:t>
            </a:r>
          </a:p>
          <a:p>
            <a:pPr>
              <a:buClr>
                <a:srgbClr val="333399"/>
              </a:buClr>
              <a:buFont typeface="Wingdings" panose="05000000000000000000" pitchFamily="2" charset="2"/>
              <a:buChar char="è"/>
            </a:pPr>
            <a:r>
              <a:rPr lang="it-IT" altLang="it-IT" sz="3200" dirty="0">
                <a:latin typeface="Arial" panose="020B0604020202020204" pitchFamily="34" charset="0"/>
              </a:rPr>
              <a:t>uccelli, tartarughe, anfibi: navigazione basata su campi elettro-magnetici</a:t>
            </a:r>
          </a:p>
        </p:txBody>
      </p:sp>
      <p:sp>
        <p:nvSpPr>
          <p:cNvPr id="2" name="Rectangle 2"/>
          <p:cNvSpPr txBox="1">
            <a:spLocks noChangeArrowheads="1"/>
          </p:cNvSpPr>
          <p:nvPr/>
        </p:nvSpPr>
        <p:spPr bwMode="auto">
          <a:xfrm>
            <a:off x="88900" y="-171450"/>
            <a:ext cx="891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it-IT" altLang="it-IT" sz="4400">
                <a:solidFill>
                  <a:srgbClr val="333399"/>
                </a:solidFill>
                <a:latin typeface="Arial" panose="020B0604020202020204" pitchFamily="34" charset="0"/>
              </a:rPr>
              <a:t>differenze tra specie</a:t>
            </a:r>
          </a:p>
          <a:p>
            <a:pPr algn="ctr" eaLnBrk="1" hangingPunct="1"/>
            <a:r>
              <a:rPr lang="it-IT" altLang="it-IT" sz="2800">
                <a:latin typeface="Arial" panose="020B0604020202020204" pitchFamily="34" charset="0"/>
              </a:rPr>
              <a:t>(Bressan, varie parti)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354" name="Picture 2"/>
          <p:cNvPicPr>
            <a:picLocks noChangeAspect="1" noChangeArrowheads="1"/>
          </p:cNvPicPr>
          <p:nvPr/>
        </p:nvPicPr>
        <p:blipFill>
          <a:blip r:embed="rId3">
            <a:extLst>
              <a:ext uri="{28A0092B-C50C-407E-A947-70E740481C1C}">
                <a14:useLocalDpi xmlns:a14="http://schemas.microsoft.com/office/drawing/2010/main" val="0"/>
              </a:ext>
            </a:extLst>
          </a:blip>
          <a:srcRect b="78889"/>
          <a:stretch>
            <a:fillRect/>
          </a:stretch>
        </p:blipFill>
        <p:spPr bwMode="auto">
          <a:xfrm>
            <a:off x="1409700" y="361950"/>
            <a:ext cx="5948363"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0355" name="Picture 3"/>
          <p:cNvPicPr>
            <a:picLocks noChangeAspect="1" noChangeArrowheads="1"/>
          </p:cNvPicPr>
          <p:nvPr/>
        </p:nvPicPr>
        <p:blipFill>
          <a:blip r:embed="rId3">
            <a:extLst>
              <a:ext uri="{28A0092B-C50C-407E-A947-70E740481C1C}">
                <a14:useLocalDpi xmlns:a14="http://schemas.microsoft.com/office/drawing/2010/main" val="0"/>
              </a:ext>
            </a:extLst>
          </a:blip>
          <a:srcRect t="26944" b="3427"/>
          <a:stretch>
            <a:fillRect/>
          </a:stretch>
        </p:blipFill>
        <p:spPr bwMode="auto">
          <a:xfrm>
            <a:off x="1435100" y="1854200"/>
            <a:ext cx="5948363" cy="477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811551" y="2761748"/>
            <a:ext cx="73660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1000"/>
              </a:spcAft>
              <a:buClr>
                <a:schemeClr val="accent2"/>
              </a:buClr>
              <a:buFont typeface="Wingdings" panose="05000000000000000000" pitchFamily="2" charset="2"/>
              <a:buChar char="§"/>
            </a:pPr>
            <a:r>
              <a:rPr lang="it-IT" altLang="it-IT" sz="2800" dirty="0">
                <a:latin typeface="Arial" panose="020B0604020202020204" pitchFamily="34" charset="0"/>
              </a:rPr>
              <a:t>disciplina nata con </a:t>
            </a:r>
            <a:r>
              <a:rPr lang="it-IT" altLang="it-IT" sz="2800" i="1" dirty="0">
                <a:latin typeface="Arial" panose="020B0604020202020204" pitchFamily="34" charset="0"/>
              </a:rPr>
              <a:t>De Tactu </a:t>
            </a:r>
            <a:r>
              <a:rPr lang="it-IT" altLang="it-IT" sz="2800" dirty="0">
                <a:latin typeface="Arial" panose="020B0604020202020204" pitchFamily="34" charset="0"/>
              </a:rPr>
              <a:t>(1834) di Ernst H. Weber e codificata negli </a:t>
            </a:r>
            <a:r>
              <a:rPr lang="it-IT" altLang="it-IT" sz="2800" i="1" dirty="0">
                <a:latin typeface="Arial" panose="020B0604020202020204" pitchFamily="34" charset="0"/>
              </a:rPr>
              <a:t>Elemente der Psychophysik</a:t>
            </a:r>
            <a:r>
              <a:rPr lang="it-IT" altLang="it-IT" sz="2800" dirty="0">
                <a:latin typeface="Arial" panose="020B0604020202020204" pitchFamily="34" charset="0"/>
              </a:rPr>
              <a:t> (1860)</a:t>
            </a:r>
            <a:r>
              <a:rPr lang="en-US" altLang="it-IT" sz="2800" dirty="0">
                <a:latin typeface="Arial" panose="020B0604020202020204" pitchFamily="34" charset="0"/>
              </a:rPr>
              <a:t> di Gustav T. Fechner</a:t>
            </a:r>
          </a:p>
          <a:p>
            <a:pPr>
              <a:spcAft>
                <a:spcPts val="1000"/>
              </a:spcAft>
              <a:buClr>
                <a:schemeClr val="accent2"/>
              </a:buClr>
              <a:buFont typeface="Wingdings" panose="05000000000000000000" pitchFamily="2" charset="2"/>
              <a:buChar char="§"/>
            </a:pPr>
            <a:r>
              <a:rPr lang="it-IT" altLang="it-IT" sz="2800" dirty="0">
                <a:latin typeface="Arial" panose="020B0604020202020204" pitchFamily="34" charset="0"/>
              </a:rPr>
              <a:t>studia i sensi come strumenti di misura</a:t>
            </a:r>
          </a:p>
          <a:p>
            <a:pPr>
              <a:spcAft>
                <a:spcPts val="1000"/>
              </a:spcAft>
              <a:buClr>
                <a:schemeClr val="accent2"/>
              </a:buClr>
              <a:buFont typeface="Wingdings" panose="05000000000000000000" pitchFamily="2" charset="2"/>
              <a:buChar char="§"/>
            </a:pPr>
            <a:r>
              <a:rPr lang="it-IT" altLang="it-IT" sz="2800" dirty="0">
                <a:latin typeface="Arial" panose="020B0604020202020204" pitchFamily="34" charset="0"/>
              </a:rPr>
              <a:t>definisce l’unità di misura della sensazione</a:t>
            </a:r>
          </a:p>
          <a:p>
            <a:pPr>
              <a:spcAft>
                <a:spcPts val="1000"/>
              </a:spcAft>
              <a:buClr>
                <a:schemeClr val="accent2"/>
              </a:buClr>
              <a:buFont typeface="Wingdings" panose="05000000000000000000" pitchFamily="2" charset="2"/>
              <a:buChar char="§"/>
            </a:pPr>
            <a:r>
              <a:rPr lang="it-IT" altLang="it-IT" sz="2800" dirty="0">
                <a:latin typeface="Arial" panose="020B0604020202020204" pitchFamily="34" charset="0"/>
              </a:rPr>
              <a:t>individua le leggi che mettono in relazione misure fisiche e misure psicologiche</a:t>
            </a:r>
            <a:endParaRPr lang="en-US" altLang="it-IT" sz="2800" dirty="0">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2458912" y="0"/>
            <a:ext cx="4238876" cy="2785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8" name="Rectangle 4"/>
          <p:cNvSpPr>
            <a:spLocks noChangeArrowheads="1"/>
          </p:cNvSpPr>
          <p:nvPr/>
        </p:nvSpPr>
        <p:spPr bwMode="auto">
          <a:xfrm>
            <a:off x="666750" y="1908175"/>
            <a:ext cx="752475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marL="577850" indent="-577850" eaLnBrk="0" hangingPunct="0">
              <a:tabLst>
                <a:tab pos="571500" algn="l"/>
              </a:tabLst>
              <a:defRPr sz="2400">
                <a:solidFill>
                  <a:schemeClr val="tx1"/>
                </a:solidFill>
                <a:latin typeface="Times" panose="02020603050405020304" pitchFamily="18" charset="0"/>
                <a:ea typeface="MS PGothic" panose="020B0600070205080204" pitchFamily="34" charset="-128"/>
              </a:defRPr>
            </a:lvl1pPr>
            <a:lvl2pPr marL="768350" eaLnBrk="0" hangingPunct="0">
              <a:tabLst>
                <a:tab pos="571500" algn="l"/>
              </a:tabLst>
              <a:defRPr sz="2400">
                <a:solidFill>
                  <a:schemeClr val="tx1"/>
                </a:solidFill>
                <a:latin typeface="Times" panose="02020603050405020304" pitchFamily="18" charset="0"/>
                <a:ea typeface="MS PGothic" panose="020B0600070205080204" pitchFamily="34" charset="-128"/>
              </a:defRPr>
            </a:lvl2pPr>
            <a:lvl3pPr marL="958850" eaLnBrk="0" hangingPunct="0">
              <a:tabLst>
                <a:tab pos="571500" algn="l"/>
              </a:tabLst>
              <a:defRPr sz="2400">
                <a:solidFill>
                  <a:schemeClr val="tx1"/>
                </a:solidFill>
                <a:latin typeface="Times" panose="02020603050405020304" pitchFamily="18" charset="0"/>
                <a:ea typeface="MS PGothic" panose="020B0600070205080204" pitchFamily="34" charset="-128"/>
              </a:defRPr>
            </a:lvl3pPr>
            <a:lvl4pPr eaLnBrk="0" hangingPunct="0">
              <a:tabLst>
                <a:tab pos="571500" algn="l"/>
              </a:tabLst>
              <a:defRPr sz="2400">
                <a:solidFill>
                  <a:schemeClr val="tx1"/>
                </a:solidFill>
                <a:latin typeface="Times" panose="02020603050405020304" pitchFamily="18" charset="0"/>
                <a:ea typeface="MS PGothic" panose="020B0600070205080204" pitchFamily="34" charset="-128"/>
              </a:defRPr>
            </a:lvl4pPr>
            <a:lvl5pPr eaLnBrk="0" hangingPunct="0">
              <a:tabLst>
                <a:tab pos="571500" algn="l"/>
              </a:tabLst>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9pPr>
          </a:lstStyle>
          <a:p>
            <a:pPr>
              <a:buClr>
                <a:srgbClr val="333399"/>
              </a:buClr>
              <a:buFont typeface="Wingdings" panose="05000000000000000000" pitchFamily="2" charset="2"/>
              <a:buChar char="è"/>
            </a:pPr>
            <a:r>
              <a:rPr lang="it-IT" altLang="it-IT" sz="3200" dirty="0">
                <a:latin typeface="Arial" panose="020B0604020202020204" pitchFamily="34" charset="0"/>
              </a:rPr>
              <a:t>sensibilità parziale (soglie assolute e differenziali)</a:t>
            </a:r>
          </a:p>
          <a:p>
            <a:pPr>
              <a:buClr>
                <a:srgbClr val="333399"/>
              </a:buClr>
              <a:buFont typeface="Wingdings" panose="05000000000000000000" pitchFamily="2" charset="2"/>
              <a:buNone/>
            </a:pPr>
            <a:endParaRPr lang="it-IT" altLang="it-IT" sz="3200" dirty="0">
              <a:latin typeface="Arial" panose="020B0604020202020204" pitchFamily="34" charset="0"/>
            </a:endParaRPr>
          </a:p>
          <a:p>
            <a:pPr>
              <a:buClr>
                <a:srgbClr val="333399"/>
              </a:buClr>
              <a:buFont typeface="Wingdings" panose="05000000000000000000" pitchFamily="2" charset="2"/>
              <a:buChar char="è"/>
            </a:pPr>
            <a:r>
              <a:rPr lang="it-IT" altLang="it-IT" sz="3200" dirty="0">
                <a:latin typeface="Arial" panose="020B0604020202020204" pitchFamily="34" charset="0"/>
              </a:rPr>
              <a:t>errori sistematici (illusioni, distorsioni, incoerenze)</a:t>
            </a:r>
          </a:p>
          <a:p>
            <a:pPr>
              <a:buClr>
                <a:srgbClr val="333399"/>
              </a:buClr>
              <a:buFont typeface="Wingdings" panose="05000000000000000000" pitchFamily="2" charset="2"/>
              <a:buNone/>
            </a:pPr>
            <a:endParaRPr lang="it-IT" altLang="it-IT" sz="3200" dirty="0">
              <a:latin typeface="Arial" panose="020B0604020202020204" pitchFamily="34" charset="0"/>
            </a:endParaRPr>
          </a:p>
          <a:p>
            <a:pPr>
              <a:buClr>
                <a:srgbClr val="333399"/>
              </a:buClr>
              <a:buFont typeface="Wingdings" panose="05000000000000000000" pitchFamily="2" charset="2"/>
              <a:buChar char="è"/>
            </a:pPr>
            <a:r>
              <a:rPr lang="it-IT" altLang="it-IT" sz="3200" dirty="0">
                <a:latin typeface="Arial" panose="020B0604020202020204" pitchFamily="34" charset="0"/>
              </a:rPr>
              <a:t>difetti (?)</a:t>
            </a:r>
          </a:p>
        </p:txBody>
      </p:sp>
      <p:sp>
        <p:nvSpPr>
          <p:cNvPr id="840709" name="Rectangle 5"/>
          <p:cNvSpPr>
            <a:spLocks noChangeArrowheads="1"/>
          </p:cNvSpPr>
          <p:nvPr/>
        </p:nvSpPr>
        <p:spPr bwMode="auto">
          <a:xfrm>
            <a:off x="2701925" y="263525"/>
            <a:ext cx="36925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pPr>
            <a:r>
              <a:rPr lang="it-IT" altLang="it-IT" sz="4400" dirty="0">
                <a:solidFill>
                  <a:srgbClr val="333399"/>
                </a:solidFill>
                <a:latin typeface="Arial" panose="020B0604020202020204" pitchFamily="34" charset="0"/>
              </a:rPr>
              <a:t>limiti percettivi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88900" y="304800"/>
            <a:ext cx="891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endParaRPr lang="it-IT" altLang="it-IT" sz="4400">
              <a:solidFill>
                <a:srgbClr val="004BC8"/>
              </a:solidFill>
              <a:latin typeface="Arial" panose="020B0604020202020204" pitchFamily="34" charset="0"/>
            </a:endParaRPr>
          </a:p>
        </p:txBody>
      </p:sp>
      <p:sp>
        <p:nvSpPr>
          <p:cNvPr id="844803" name="Text Box 2"/>
          <p:cNvSpPr txBox="1">
            <a:spLocks noChangeArrowheads="1"/>
          </p:cNvSpPr>
          <p:nvPr/>
        </p:nvSpPr>
        <p:spPr bwMode="auto">
          <a:xfrm>
            <a:off x="498475" y="2052638"/>
            <a:ext cx="810577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de-DE" altLang="it-IT" sz="6000" dirty="0">
                <a:solidFill>
                  <a:srgbClr val="0A0999"/>
                </a:solidFill>
                <a:latin typeface="Arial" panose="020B0604020202020204" pitchFamily="34" charset="0"/>
              </a:rPr>
              <a:t>adattamento sensoriale</a:t>
            </a:r>
          </a:p>
          <a:p>
            <a:pPr algn="ctr"/>
            <a:r>
              <a:rPr lang="de-DE" altLang="it-IT" sz="5400" dirty="0">
                <a:solidFill>
                  <a:srgbClr val="FF6600"/>
                </a:solidFill>
                <a:latin typeface="Arial" panose="020B0604020202020204" pitchFamily="34" charset="0"/>
              </a:rPr>
              <a:t>l‘immagine consecutiva</a:t>
            </a:r>
          </a:p>
          <a:p>
            <a:pPr algn="ctr"/>
            <a:r>
              <a:rPr lang="de-DE" altLang="it-IT" sz="5400" dirty="0">
                <a:latin typeface="Arial" panose="020B0604020202020204" pitchFamily="34" charset="0"/>
              </a:rPr>
              <a:t>(afterimage)</a:t>
            </a:r>
          </a:p>
          <a:p>
            <a:pPr algn="ctr"/>
            <a:r>
              <a:rPr lang="de-DE" altLang="it-IT" sz="2800" dirty="0">
                <a:solidFill>
                  <a:srgbClr val="979797"/>
                </a:solidFill>
                <a:latin typeface="Arial" panose="020B0604020202020204" pitchFamily="34" charset="0"/>
              </a:rPr>
              <a:t>Bressan pp. 64-66; Zorzi pp.59-61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7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1119188"/>
            <a:ext cx="5162550" cy="461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88900" y="304800"/>
            <a:ext cx="891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endParaRPr lang="it-IT" altLang="it-IT" sz="4400">
              <a:solidFill>
                <a:srgbClr val="004BC8"/>
              </a:solidFill>
              <a:latin typeface="Arial" panose="020B0604020202020204" pitchFamily="34" charset="0"/>
            </a:endParaRPr>
          </a:p>
        </p:txBody>
      </p:sp>
      <p:sp>
        <p:nvSpPr>
          <p:cNvPr id="899075" name="Text Box 2"/>
          <p:cNvSpPr txBox="1">
            <a:spLocks noChangeArrowheads="1"/>
          </p:cNvSpPr>
          <p:nvPr/>
        </p:nvSpPr>
        <p:spPr bwMode="auto">
          <a:xfrm>
            <a:off x="515938" y="2573338"/>
            <a:ext cx="784225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de-DE" altLang="it-IT" sz="5400">
                <a:solidFill>
                  <a:srgbClr val="0A0999"/>
                </a:solidFill>
                <a:latin typeface="Arial" panose="020B0604020202020204" pitchFamily="34" charset="0"/>
              </a:rPr>
              <a:t>perchè</a:t>
            </a:r>
          </a:p>
          <a:p>
            <a:pPr algn="ctr"/>
            <a:r>
              <a:rPr lang="de-DE" altLang="it-IT" sz="5400">
                <a:solidFill>
                  <a:srgbClr val="0A0999"/>
                </a:solidFill>
                <a:latin typeface="Arial" panose="020B0604020202020204" pitchFamily="34" charset="0"/>
              </a:rPr>
              <a:t>elettrodo dello psicofisico</a:t>
            </a:r>
            <a:endParaRPr lang="de-DE" altLang="it-IT" sz="5400">
              <a:latin typeface="Arial" panose="020B0604020202020204" pitchFamily="34" charset="0"/>
            </a:endParaRPr>
          </a:p>
          <a:p>
            <a:pPr algn="ctr"/>
            <a:r>
              <a:rPr lang="de-DE" altLang="it-IT" sz="2800">
                <a:solidFill>
                  <a:srgbClr val="979797"/>
                </a:solidFill>
                <a:latin typeface="Arial" panose="020B0604020202020204" pitchFamily="34" charset="0"/>
              </a:rPr>
              <a:t>Zorzi pp.59-61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6" name="Rectangle 2"/>
          <p:cNvSpPr>
            <a:spLocks noChangeArrowheads="1"/>
          </p:cNvSpPr>
          <p:nvPr/>
        </p:nvSpPr>
        <p:spPr bwMode="auto">
          <a:xfrm>
            <a:off x="-280988" y="-114300"/>
            <a:ext cx="92630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a:solidFill>
                  <a:srgbClr val="3333CC"/>
                </a:solidFill>
                <a:latin typeface="Arial" panose="020B0604020202020204" pitchFamily="34" charset="0"/>
              </a:rPr>
              <a:t>i</a:t>
            </a:r>
            <a:r>
              <a:rPr lang="en-US" altLang="it-IT" sz="4400" dirty="0" smtClean="0">
                <a:solidFill>
                  <a:srgbClr val="3333CC"/>
                </a:solidFill>
                <a:latin typeface="Arial" panose="020B0604020202020204" pitchFamily="34" charset="0"/>
              </a:rPr>
              <a:t> </a:t>
            </a:r>
            <a:r>
              <a:rPr lang="en-US" altLang="it-IT" sz="4400" dirty="0" err="1" smtClean="0">
                <a:solidFill>
                  <a:srgbClr val="3333CC"/>
                </a:solidFill>
                <a:latin typeface="Arial" panose="020B0604020202020204" pitchFamily="34" charset="0"/>
              </a:rPr>
              <a:t>vostri</a:t>
            </a:r>
            <a:r>
              <a:rPr lang="en-US" altLang="it-IT" sz="4400" dirty="0" smtClean="0">
                <a:solidFill>
                  <a:srgbClr val="3333CC"/>
                </a:solidFill>
                <a:latin typeface="Arial" panose="020B0604020202020204" pitchFamily="34" charset="0"/>
              </a:rPr>
              <a:t> </a:t>
            </a:r>
            <a:r>
              <a:rPr lang="en-US" altLang="it-IT" sz="4400" dirty="0" err="1" smtClean="0">
                <a:solidFill>
                  <a:srgbClr val="3333CC"/>
                </a:solidFill>
                <a:latin typeface="Arial" panose="020B0604020202020204" pitchFamily="34" charset="0"/>
              </a:rPr>
              <a:t>dati</a:t>
            </a:r>
            <a:r>
              <a:rPr lang="en-US" altLang="it-IT" sz="4400" dirty="0" smtClean="0">
                <a:solidFill>
                  <a:srgbClr val="3333CC"/>
                </a:solidFill>
                <a:latin typeface="Arial" panose="020B0604020202020204" pitchFamily="34" charset="0"/>
              </a:rPr>
              <a:t> </a:t>
            </a:r>
            <a:endParaRPr lang="en-US" altLang="it-IT" sz="4400" dirty="0">
              <a:solidFill>
                <a:srgbClr val="3333CC"/>
              </a:solidFill>
              <a:latin typeface="Arial" panose="020B0604020202020204" pitchFamily="34" charset="0"/>
            </a:endParaRPr>
          </a:p>
          <a:p>
            <a:pPr algn="ctr"/>
            <a:r>
              <a:rPr lang="en-US" altLang="it-IT" sz="2800" dirty="0" err="1">
                <a:solidFill>
                  <a:srgbClr val="000000"/>
                </a:solidFill>
                <a:latin typeface="Arial" panose="020B0604020202020204" pitchFamily="34" charset="0"/>
              </a:rPr>
              <a:t>sul</a:t>
            </a:r>
            <a:r>
              <a:rPr lang="en-US" altLang="it-IT" sz="2800" dirty="0">
                <a:solidFill>
                  <a:srgbClr val="000000"/>
                </a:solidFill>
                <a:latin typeface="Arial" panose="020B0604020202020204" pitchFamily="34" charset="0"/>
              </a:rPr>
              <a:t> </a:t>
            </a:r>
            <a:r>
              <a:rPr lang="en-US" altLang="it-IT" sz="2800" i="1" dirty="0">
                <a:solidFill>
                  <a:srgbClr val="000000"/>
                </a:solidFill>
                <a:latin typeface="Arial" panose="020B0604020202020204" pitchFamily="34" charset="0"/>
              </a:rPr>
              <a:t>worksheet</a:t>
            </a:r>
            <a:r>
              <a:rPr lang="en-US" altLang="it-IT" sz="2800" dirty="0">
                <a:solidFill>
                  <a:srgbClr val="000000"/>
                </a:solidFill>
                <a:latin typeface="Arial" panose="020B0604020202020204" pitchFamily="34" charset="0"/>
              </a:rPr>
              <a:t> </a:t>
            </a:r>
            <a:r>
              <a:rPr lang="en-US" altLang="it-IT" sz="2800" dirty="0" err="1" smtClean="0">
                <a:solidFill>
                  <a:srgbClr val="000000"/>
                </a:solidFill>
                <a:latin typeface="Arial" panose="020B0604020202020204" pitchFamily="34" charset="0"/>
              </a:rPr>
              <a:t>ConjunctionSearch</a:t>
            </a:r>
            <a:endParaRPr lang="en-US" altLang="it-IT" sz="2800" dirty="0">
              <a:solidFill>
                <a:srgbClr val="000000"/>
              </a:solidFill>
              <a:latin typeface="Arial" panose="020B0604020202020204" pitchFamily="34" charset="0"/>
            </a:endParaRPr>
          </a:p>
        </p:txBody>
      </p:sp>
      <p:pic>
        <p:nvPicPr>
          <p:cNvPr id="10" name="Picture 9"/>
          <p:cNvPicPr>
            <a:picLocks noChangeAspect="1"/>
          </p:cNvPicPr>
          <p:nvPr/>
        </p:nvPicPr>
        <p:blipFill rotWithShape="1">
          <a:blip r:embed="rId3"/>
          <a:srcRect t="22985" r="17118" b="7109"/>
          <a:stretch/>
        </p:blipFill>
        <p:spPr>
          <a:xfrm>
            <a:off x="-25625" y="1705418"/>
            <a:ext cx="9207949" cy="4368598"/>
          </a:xfrm>
          <a:prstGeom prst="rect">
            <a:avLst/>
          </a:prstGeom>
        </p:spPr>
      </p:pic>
      <p:grpSp>
        <p:nvGrpSpPr>
          <p:cNvPr id="17" name="Group 16"/>
          <p:cNvGrpSpPr/>
          <p:nvPr/>
        </p:nvGrpSpPr>
        <p:grpSpPr>
          <a:xfrm>
            <a:off x="3450477" y="2934526"/>
            <a:ext cx="4856615" cy="630084"/>
            <a:chOff x="3450477" y="2934526"/>
            <a:chExt cx="4856615" cy="630084"/>
          </a:xfrm>
        </p:grpSpPr>
        <p:cxnSp>
          <p:nvCxnSpPr>
            <p:cNvPr id="12" name="Straight Arrow Connector 11"/>
            <p:cNvCxnSpPr/>
            <p:nvPr/>
          </p:nvCxnSpPr>
          <p:spPr bwMode="auto">
            <a:xfrm>
              <a:off x="3450477" y="3239146"/>
              <a:ext cx="4856615" cy="325464"/>
            </a:xfrm>
            <a:prstGeom prst="straightConnector1">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Arc 15"/>
            <p:cNvSpPr/>
            <p:nvPr/>
          </p:nvSpPr>
          <p:spPr bwMode="auto">
            <a:xfrm>
              <a:off x="7981626" y="2934526"/>
              <a:ext cx="185980" cy="335616"/>
            </a:xfrm>
            <a:prstGeom prst="arc">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cxnSp>
        <p:nvCxnSpPr>
          <p:cNvPr id="23" name="Straight Arrow Connector 22"/>
          <p:cNvCxnSpPr/>
          <p:nvPr/>
        </p:nvCxnSpPr>
        <p:spPr bwMode="auto">
          <a:xfrm>
            <a:off x="3450476" y="3592953"/>
            <a:ext cx="5368060" cy="69732"/>
          </a:xfrm>
          <a:prstGeom prst="straightConnector1">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30" name="Group 29"/>
          <p:cNvGrpSpPr/>
          <p:nvPr/>
        </p:nvGrpSpPr>
        <p:grpSpPr>
          <a:xfrm>
            <a:off x="7323977" y="3075526"/>
            <a:ext cx="468116" cy="307420"/>
            <a:chOff x="7323977" y="3075526"/>
            <a:chExt cx="468116" cy="307420"/>
          </a:xfrm>
        </p:grpSpPr>
        <p:cxnSp>
          <p:nvCxnSpPr>
            <p:cNvPr id="20" name="Straight Connector 19"/>
            <p:cNvCxnSpPr/>
            <p:nvPr/>
          </p:nvCxnSpPr>
          <p:spPr bwMode="auto">
            <a:xfrm flipH="1">
              <a:off x="7323977" y="3075526"/>
              <a:ext cx="468116" cy="307420"/>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 name="Oval 26"/>
            <p:cNvSpPr/>
            <p:nvPr/>
          </p:nvSpPr>
          <p:spPr bwMode="auto">
            <a:xfrm>
              <a:off x="7457970" y="3239146"/>
              <a:ext cx="72000" cy="72000"/>
            </a:xfrm>
            <a:prstGeom prst="ellipse">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nvGrpSpPr>
          <p:cNvPr id="2" name="Group 1"/>
          <p:cNvGrpSpPr/>
          <p:nvPr/>
        </p:nvGrpSpPr>
        <p:grpSpPr>
          <a:xfrm>
            <a:off x="7615006" y="3995227"/>
            <a:ext cx="1325039" cy="335795"/>
            <a:chOff x="7615006" y="3995227"/>
            <a:chExt cx="1325039" cy="335795"/>
          </a:xfrm>
        </p:grpSpPr>
        <p:pic>
          <p:nvPicPr>
            <p:cNvPr id="14" name="Picture 13"/>
            <p:cNvPicPr>
              <a:picLocks noChangeAspect="1"/>
            </p:cNvPicPr>
            <p:nvPr/>
          </p:nvPicPr>
          <p:blipFill rotWithShape="1">
            <a:blip r:embed="rId4"/>
            <a:srcRect l="39590" t="32511" r="42613" b="31029"/>
            <a:stretch/>
          </p:blipFill>
          <p:spPr>
            <a:xfrm>
              <a:off x="7615006" y="3995227"/>
              <a:ext cx="291393" cy="335795"/>
            </a:xfrm>
            <a:prstGeom prst="rect">
              <a:avLst/>
            </a:prstGeom>
          </p:spPr>
        </p:pic>
        <p:pic>
          <p:nvPicPr>
            <p:cNvPr id="15" name="Picture 14"/>
            <p:cNvPicPr>
              <a:picLocks noChangeAspect="1"/>
            </p:cNvPicPr>
            <p:nvPr/>
          </p:nvPicPr>
          <p:blipFill rotWithShape="1">
            <a:blip r:embed="rId5"/>
            <a:srcRect l="39997" t="29102" r="40681" b="34137"/>
            <a:stretch/>
          </p:blipFill>
          <p:spPr>
            <a:xfrm>
              <a:off x="8626270" y="3995227"/>
              <a:ext cx="313775" cy="335795"/>
            </a:xfrm>
            <a:prstGeom prst="rect">
              <a:avLst/>
            </a:prstGeom>
          </p:spPr>
        </p:pic>
      </p:grpSp>
    </p:spTree>
    <p:extLst>
      <p:ext uri="{BB962C8B-B14F-4D97-AF65-F5344CB8AC3E}">
        <p14:creationId xmlns:p14="http://schemas.microsoft.com/office/powerpoint/2010/main" val="76093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right)">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2" name="Oval 4"/>
          <p:cNvSpPr>
            <a:spLocks noChangeArrowheads="1"/>
          </p:cNvSpPr>
          <p:nvPr/>
        </p:nvSpPr>
        <p:spPr bwMode="auto">
          <a:xfrm>
            <a:off x="914400" y="4019550"/>
            <a:ext cx="2247900" cy="2228850"/>
          </a:xfrm>
          <a:prstGeom prst="ellipse">
            <a:avLst/>
          </a:prstGeom>
          <a:solidFill>
            <a:srgbClr val="FF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846853" name="Oval 5"/>
          <p:cNvSpPr>
            <a:spLocks noChangeArrowheads="1"/>
          </p:cNvSpPr>
          <p:nvPr/>
        </p:nvSpPr>
        <p:spPr bwMode="auto">
          <a:xfrm>
            <a:off x="1933575" y="5029200"/>
            <a:ext cx="209550" cy="209550"/>
          </a:xfrm>
          <a:prstGeom prst="ellipse">
            <a:avLst/>
          </a:prstGeom>
          <a:solidFill>
            <a:schemeClr val="tx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Oval 2"/>
          <p:cNvSpPr>
            <a:spLocks noChangeArrowheads="1"/>
          </p:cNvSpPr>
          <p:nvPr/>
        </p:nvSpPr>
        <p:spPr bwMode="auto">
          <a:xfrm>
            <a:off x="2457450" y="895350"/>
            <a:ext cx="2247900" cy="2228850"/>
          </a:xfrm>
          <a:prstGeom prst="ellipse">
            <a:avLst/>
          </a:prstGeom>
          <a:solidFill>
            <a:srgbClr val="FF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847875" name="Oval 3"/>
          <p:cNvSpPr>
            <a:spLocks noChangeArrowheads="1"/>
          </p:cNvSpPr>
          <p:nvPr/>
        </p:nvSpPr>
        <p:spPr bwMode="auto">
          <a:xfrm>
            <a:off x="3476625" y="1905000"/>
            <a:ext cx="209550" cy="209550"/>
          </a:xfrm>
          <a:prstGeom prst="ellipse">
            <a:avLst/>
          </a:prstGeom>
          <a:solidFill>
            <a:schemeClr val="tx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9" name="Oval 3"/>
          <p:cNvSpPr>
            <a:spLocks noChangeArrowheads="1"/>
          </p:cNvSpPr>
          <p:nvPr/>
        </p:nvSpPr>
        <p:spPr bwMode="auto">
          <a:xfrm>
            <a:off x="3476625" y="1905000"/>
            <a:ext cx="209550" cy="209550"/>
          </a:xfrm>
          <a:prstGeom prst="ellipse">
            <a:avLst/>
          </a:prstGeom>
          <a:solidFill>
            <a:schemeClr val="tx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Oval 3"/>
          <p:cNvSpPr>
            <a:spLocks noChangeArrowheads="1"/>
          </p:cNvSpPr>
          <p:nvPr/>
        </p:nvSpPr>
        <p:spPr bwMode="auto">
          <a:xfrm>
            <a:off x="1933575" y="5029200"/>
            <a:ext cx="209550" cy="209550"/>
          </a:xfrm>
          <a:prstGeom prst="ellipse">
            <a:avLst/>
          </a:prstGeom>
          <a:solidFill>
            <a:schemeClr val="tx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839913"/>
            <a:ext cx="8824912" cy="5018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0949" name="Rectangle 5"/>
          <p:cNvSpPr>
            <a:spLocks noChangeArrowheads="1"/>
          </p:cNvSpPr>
          <p:nvPr/>
        </p:nvSpPr>
        <p:spPr bwMode="auto">
          <a:xfrm>
            <a:off x="133350" y="244475"/>
            <a:ext cx="90106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pPr>
            <a:r>
              <a:rPr lang="it-IT" altLang="it-IT" sz="4400" dirty="0">
                <a:solidFill>
                  <a:srgbClr val="333399"/>
                </a:solidFill>
                <a:latin typeface="Arial" panose="020B0604020202020204" pitchFamily="34" charset="0"/>
              </a:rPr>
              <a:t>colore dell’immagine e adattamento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51127" y="2744974"/>
            <a:ext cx="1500751" cy="1539502"/>
            <a:chOff x="2251127" y="2744974"/>
            <a:chExt cx="1500751" cy="1539502"/>
          </a:xfrm>
        </p:grpSpPr>
        <p:sp>
          <p:nvSpPr>
            <p:cNvPr id="4" name="Rectangle 3"/>
            <p:cNvSpPr/>
            <p:nvPr/>
          </p:nvSpPr>
          <p:spPr bwMode="auto">
            <a:xfrm>
              <a:off x="2251127" y="2744974"/>
              <a:ext cx="1500751" cy="1539502"/>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extBox 1"/>
            <p:cNvSpPr txBox="1"/>
            <p:nvPr/>
          </p:nvSpPr>
          <p:spPr>
            <a:xfrm>
              <a:off x="2751377" y="3222337"/>
              <a:ext cx="500250" cy="584776"/>
            </a:xfrm>
            <a:prstGeom prst="rect">
              <a:avLst/>
            </a:prstGeom>
            <a:noFill/>
          </p:spPr>
          <p:txBody>
            <a:bodyPr wrap="square" rtlCol="0">
              <a:spAutoFit/>
            </a:bodyPr>
            <a:lstStyle/>
            <a:p>
              <a:pPr algn="ctr"/>
              <a:r>
                <a:rPr lang="en-US" sz="3200" b="1" dirty="0" smtClean="0"/>
                <a:t>+</a:t>
              </a:r>
              <a:endParaRPr lang="en-US" sz="3200" b="1" dirty="0"/>
            </a:p>
          </p:txBody>
        </p:sp>
      </p:grpSp>
      <p:sp>
        <p:nvSpPr>
          <p:cNvPr id="6" name="TextBox 5"/>
          <p:cNvSpPr txBox="1"/>
          <p:nvPr/>
        </p:nvSpPr>
        <p:spPr>
          <a:xfrm>
            <a:off x="5962999" y="3222337"/>
            <a:ext cx="790381" cy="584776"/>
          </a:xfrm>
          <a:prstGeom prst="rect">
            <a:avLst/>
          </a:prstGeom>
          <a:noFill/>
        </p:spPr>
        <p:txBody>
          <a:bodyPr wrap="square" rtlCol="0">
            <a:spAutoFit/>
          </a:bodyPr>
          <a:lstStyle/>
          <a:p>
            <a:pPr algn="ctr"/>
            <a:r>
              <a:rPr lang="en-US" sz="3200" b="1" dirty="0" smtClean="0">
                <a:solidFill>
                  <a:schemeClr val="bg1">
                    <a:lumMod val="65000"/>
                  </a:schemeClr>
                </a:solidFill>
              </a:rPr>
              <a:t>+</a:t>
            </a:r>
            <a:endParaRPr lang="en-US" sz="3200" b="1" dirty="0">
              <a:solidFill>
                <a:schemeClr val="bg1">
                  <a:lumMod val="65000"/>
                </a:schemeClr>
              </a:solidFill>
            </a:endParaRPr>
          </a:p>
        </p:txBody>
      </p:sp>
    </p:spTree>
    <p:extLst>
      <p:ext uri="{BB962C8B-B14F-4D97-AF65-F5344CB8AC3E}">
        <p14:creationId xmlns:p14="http://schemas.microsoft.com/office/powerpoint/2010/main" val="3113377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51127" y="2744974"/>
            <a:ext cx="1500751" cy="1539502"/>
            <a:chOff x="2251127" y="2744974"/>
            <a:chExt cx="1500751" cy="1539502"/>
          </a:xfrm>
          <a:solidFill>
            <a:srgbClr val="FF0000"/>
          </a:solidFill>
        </p:grpSpPr>
        <p:sp>
          <p:nvSpPr>
            <p:cNvPr id="4" name="Rectangle 3"/>
            <p:cNvSpPr/>
            <p:nvPr/>
          </p:nvSpPr>
          <p:spPr bwMode="auto">
            <a:xfrm>
              <a:off x="2251127" y="2744974"/>
              <a:ext cx="1500751" cy="1539502"/>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extBox 1"/>
            <p:cNvSpPr txBox="1"/>
            <p:nvPr/>
          </p:nvSpPr>
          <p:spPr>
            <a:xfrm>
              <a:off x="2751377" y="3222337"/>
              <a:ext cx="500250" cy="584776"/>
            </a:xfrm>
            <a:prstGeom prst="rect">
              <a:avLst/>
            </a:prstGeom>
            <a:grpFill/>
          </p:spPr>
          <p:txBody>
            <a:bodyPr wrap="square" rtlCol="0">
              <a:spAutoFit/>
            </a:bodyPr>
            <a:lstStyle/>
            <a:p>
              <a:pPr algn="ctr"/>
              <a:r>
                <a:rPr lang="en-US" sz="3200" b="1" dirty="0" smtClean="0"/>
                <a:t>+</a:t>
              </a:r>
              <a:endParaRPr lang="en-US" sz="3200" b="1" dirty="0"/>
            </a:p>
          </p:txBody>
        </p:sp>
      </p:grpSp>
      <p:sp>
        <p:nvSpPr>
          <p:cNvPr id="6" name="TextBox 5"/>
          <p:cNvSpPr txBox="1"/>
          <p:nvPr/>
        </p:nvSpPr>
        <p:spPr>
          <a:xfrm>
            <a:off x="5962999" y="3222337"/>
            <a:ext cx="790381" cy="584776"/>
          </a:xfrm>
          <a:prstGeom prst="rect">
            <a:avLst/>
          </a:prstGeom>
          <a:noFill/>
        </p:spPr>
        <p:txBody>
          <a:bodyPr wrap="square" rtlCol="0">
            <a:spAutoFit/>
          </a:bodyPr>
          <a:lstStyle/>
          <a:p>
            <a:pPr algn="ctr"/>
            <a:r>
              <a:rPr lang="en-US" sz="3200" b="1" dirty="0" smtClean="0">
                <a:solidFill>
                  <a:schemeClr val="bg1">
                    <a:lumMod val="65000"/>
                  </a:schemeClr>
                </a:solidFill>
              </a:rPr>
              <a:t>+</a:t>
            </a:r>
            <a:endParaRPr lang="en-US" sz="3200" b="1" dirty="0">
              <a:solidFill>
                <a:schemeClr val="bg1">
                  <a:lumMod val="65000"/>
                </a:schemeClr>
              </a:solidFill>
            </a:endParaRPr>
          </a:p>
        </p:txBody>
      </p:sp>
    </p:spTree>
    <p:extLst>
      <p:ext uri="{BB962C8B-B14F-4D97-AF65-F5344CB8AC3E}">
        <p14:creationId xmlns:p14="http://schemas.microsoft.com/office/powerpoint/2010/main" val="4214069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51127" y="2744974"/>
            <a:ext cx="1500751" cy="1539502"/>
            <a:chOff x="2251127" y="2744974"/>
            <a:chExt cx="1500751" cy="1539502"/>
          </a:xfrm>
        </p:grpSpPr>
        <p:sp>
          <p:nvSpPr>
            <p:cNvPr id="4" name="Rectangle 3"/>
            <p:cNvSpPr/>
            <p:nvPr/>
          </p:nvSpPr>
          <p:spPr bwMode="auto">
            <a:xfrm>
              <a:off x="2251127" y="2744974"/>
              <a:ext cx="1500751" cy="1539502"/>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extBox 1"/>
            <p:cNvSpPr txBox="1"/>
            <p:nvPr/>
          </p:nvSpPr>
          <p:spPr>
            <a:xfrm>
              <a:off x="2751377" y="3222337"/>
              <a:ext cx="500250" cy="584776"/>
            </a:xfrm>
            <a:prstGeom prst="rect">
              <a:avLst/>
            </a:prstGeom>
            <a:noFill/>
          </p:spPr>
          <p:txBody>
            <a:bodyPr wrap="square" rtlCol="0">
              <a:spAutoFit/>
            </a:bodyPr>
            <a:lstStyle/>
            <a:p>
              <a:pPr algn="ctr"/>
              <a:r>
                <a:rPr lang="en-US" sz="3200" b="1" dirty="0" smtClean="0"/>
                <a:t>+</a:t>
              </a:r>
              <a:endParaRPr lang="en-US" sz="3200" b="1" dirty="0"/>
            </a:p>
          </p:txBody>
        </p:sp>
      </p:grpSp>
      <p:sp>
        <p:nvSpPr>
          <p:cNvPr id="6" name="TextBox 5"/>
          <p:cNvSpPr txBox="1"/>
          <p:nvPr/>
        </p:nvSpPr>
        <p:spPr>
          <a:xfrm>
            <a:off x="5962999" y="3222337"/>
            <a:ext cx="790381" cy="584776"/>
          </a:xfrm>
          <a:prstGeom prst="rect">
            <a:avLst/>
          </a:prstGeom>
          <a:noFill/>
        </p:spPr>
        <p:txBody>
          <a:bodyPr wrap="square" rtlCol="0">
            <a:spAutoFit/>
          </a:bodyPr>
          <a:lstStyle/>
          <a:p>
            <a:pPr algn="ctr"/>
            <a:r>
              <a:rPr lang="en-US" sz="3200" b="1" dirty="0" smtClean="0"/>
              <a:t>+</a:t>
            </a:r>
            <a:endParaRPr lang="en-US" sz="3200" b="1" dirty="0"/>
          </a:p>
        </p:txBody>
      </p:sp>
    </p:spTree>
    <p:extLst>
      <p:ext uri="{BB962C8B-B14F-4D97-AF65-F5344CB8AC3E}">
        <p14:creationId xmlns:p14="http://schemas.microsoft.com/office/powerpoint/2010/main" val="3603281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20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046163"/>
            <a:ext cx="63500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ChangeArrowheads="1"/>
          </p:cNvSpPr>
          <p:nvPr/>
        </p:nvSpPr>
        <p:spPr bwMode="auto">
          <a:xfrm>
            <a:off x="2052638" y="3709988"/>
            <a:ext cx="50403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2800">
                <a:latin typeface="Arial" panose="020B0604020202020204" pitchFamily="34" charset="0"/>
              </a:rPr>
              <a:t>paradigma di Sternberg (1966)</a:t>
            </a:r>
          </a:p>
        </p:txBody>
      </p:sp>
      <p:sp>
        <p:nvSpPr>
          <p:cNvPr id="510979" name="Rectangle 2"/>
          <p:cNvSpPr>
            <a:spLocks noChangeArrowheads="1"/>
          </p:cNvSpPr>
          <p:nvPr/>
        </p:nvSpPr>
        <p:spPr bwMode="auto">
          <a:xfrm>
            <a:off x="-119063" y="1305342"/>
            <a:ext cx="926306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chemeClr val="accent2"/>
                </a:solidFill>
                <a:latin typeface="Arial" panose="020B0604020202020204" pitchFamily="34" charset="0"/>
              </a:rPr>
              <a:t>a</a:t>
            </a:r>
            <a:r>
              <a:rPr lang="en-US" altLang="it-IT" sz="4400" dirty="0" err="1" smtClean="0">
                <a:solidFill>
                  <a:schemeClr val="accent2"/>
                </a:solidFill>
                <a:latin typeface="Arial" panose="020B0604020202020204" pitchFamily="34" charset="0"/>
              </a:rPr>
              <a:t>ncora</a:t>
            </a:r>
            <a:r>
              <a:rPr lang="en-US" altLang="it-IT" sz="4400" dirty="0" smtClean="0">
                <a:solidFill>
                  <a:schemeClr val="accent2"/>
                </a:solidFill>
                <a:latin typeface="Arial" panose="020B0604020202020204" pitchFamily="34" charset="0"/>
              </a:rPr>
              <a:t> TR …..</a:t>
            </a:r>
          </a:p>
          <a:p>
            <a:pPr algn="ctr"/>
            <a:r>
              <a:rPr lang="en-US" altLang="it-IT" sz="4400" dirty="0" smtClean="0">
                <a:solidFill>
                  <a:schemeClr val="accent2"/>
                </a:solidFill>
                <a:latin typeface="Arial" panose="020B0604020202020204" pitchFamily="34" charset="0"/>
              </a:rPr>
              <a:t>ma come </a:t>
            </a:r>
            <a:r>
              <a:rPr lang="en-US" altLang="it-IT" sz="4400" dirty="0" err="1">
                <a:solidFill>
                  <a:schemeClr val="accent2"/>
                </a:solidFill>
                <a:latin typeface="Arial" panose="020B0604020202020204" pitchFamily="34" charset="0"/>
              </a:rPr>
              <a:t>sonda</a:t>
            </a:r>
            <a:r>
              <a:rPr lang="en-US" altLang="it-IT" sz="4400" dirty="0">
                <a:solidFill>
                  <a:schemeClr val="accent2"/>
                </a:solidFill>
                <a:latin typeface="Arial" panose="020B0604020202020204" pitchFamily="34" charset="0"/>
              </a:rPr>
              <a:t> </a:t>
            </a:r>
            <a:r>
              <a:rPr lang="en-US" altLang="it-IT" sz="4400" dirty="0" err="1">
                <a:solidFill>
                  <a:schemeClr val="accent2"/>
                </a:solidFill>
                <a:latin typeface="Arial" panose="020B0604020202020204" pitchFamily="34" charset="0"/>
              </a:rPr>
              <a:t>della</a:t>
            </a:r>
            <a:endParaRPr lang="en-US" altLang="it-IT" sz="4400" dirty="0">
              <a:solidFill>
                <a:schemeClr val="accent2"/>
              </a:solidFill>
              <a:latin typeface="Arial" panose="020B0604020202020204" pitchFamily="34" charset="0"/>
            </a:endParaRPr>
          </a:p>
          <a:p>
            <a:pPr algn="ctr"/>
            <a:r>
              <a:rPr lang="en-US" altLang="it-IT" sz="4400" dirty="0">
                <a:solidFill>
                  <a:schemeClr val="accent2"/>
                </a:solidFill>
                <a:latin typeface="Arial" panose="020B0604020202020204" pitchFamily="34" charset="0"/>
              </a:rPr>
              <a:t> </a:t>
            </a:r>
            <a:r>
              <a:rPr lang="en-US" altLang="it-IT" sz="4400" dirty="0" err="1">
                <a:solidFill>
                  <a:schemeClr val="accent2"/>
                </a:solidFill>
                <a:latin typeface="Arial" panose="020B0604020202020204" pitchFamily="34" charset="0"/>
              </a:rPr>
              <a:t>memoria</a:t>
            </a:r>
            <a:r>
              <a:rPr lang="en-US" altLang="it-IT" sz="4400" dirty="0">
                <a:solidFill>
                  <a:schemeClr val="accent2"/>
                </a:solidFill>
                <a:latin typeface="Arial" panose="020B0604020202020204" pitchFamily="34" charset="0"/>
              </a:rPr>
              <a:t> a breve </a:t>
            </a:r>
            <a:r>
              <a:rPr lang="en-US" altLang="it-IT" sz="4400" dirty="0" err="1">
                <a:solidFill>
                  <a:schemeClr val="accent2"/>
                </a:solidFill>
                <a:latin typeface="Arial" panose="020B0604020202020204" pitchFamily="34" charset="0"/>
              </a:rPr>
              <a:t>termine</a:t>
            </a:r>
            <a:endParaRPr lang="en-US" altLang="it-IT" sz="4400" dirty="0">
              <a:solidFill>
                <a:schemeClr val="accent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9824" b="10193"/>
          <a:stretch/>
        </p:blipFill>
        <p:spPr>
          <a:xfrm>
            <a:off x="2287537" y="1227597"/>
            <a:ext cx="4588042" cy="4259931"/>
          </a:xfrm>
          <a:prstGeom prst="rect">
            <a:avLst/>
          </a:prstGeom>
        </p:spPr>
      </p:pic>
      <p:sp>
        <p:nvSpPr>
          <p:cNvPr id="4" name="Rectangle 5"/>
          <p:cNvSpPr>
            <a:spLocks noChangeArrowheads="1"/>
          </p:cNvSpPr>
          <p:nvPr/>
        </p:nvSpPr>
        <p:spPr bwMode="auto">
          <a:xfrm>
            <a:off x="2637757" y="263525"/>
            <a:ext cx="3887603"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pPr>
            <a:r>
              <a:rPr lang="it-IT" altLang="it-IT" sz="4400" dirty="0">
                <a:solidFill>
                  <a:srgbClr val="333399"/>
                </a:solidFill>
                <a:latin typeface="Arial" panose="020B0604020202020204" pitchFamily="34" charset="0"/>
              </a:rPr>
              <a:t>s</a:t>
            </a:r>
            <a:r>
              <a:rPr lang="it-IT" altLang="it-IT" sz="4400" dirty="0" smtClean="0">
                <a:solidFill>
                  <a:srgbClr val="333399"/>
                </a:solidFill>
                <a:latin typeface="Arial" panose="020B0604020202020204" pitchFamily="34" charset="0"/>
              </a:rPr>
              <a:t>intesi additiva</a:t>
            </a:r>
            <a:endParaRPr lang="it-IT" altLang="it-IT" sz="4400" dirty="0">
              <a:solidFill>
                <a:srgbClr val="333399"/>
              </a:solidFill>
              <a:latin typeface="Arial" panose="020B0604020202020204" pitchFamily="34" charset="0"/>
            </a:endParaRPr>
          </a:p>
        </p:txBody>
      </p:sp>
      <p:sp>
        <p:nvSpPr>
          <p:cNvPr id="5" name="Text Box 2"/>
          <p:cNvSpPr txBox="1">
            <a:spLocks noChangeArrowheads="1"/>
          </p:cNvSpPr>
          <p:nvPr/>
        </p:nvSpPr>
        <p:spPr bwMode="auto">
          <a:xfrm>
            <a:off x="-201195" y="6237071"/>
            <a:ext cx="934519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square">
            <a:spAutoFit/>
          </a:bodyPr>
          <a:lstStyle>
            <a:lvl1pPr marL="476250" indent="-476250">
              <a:tabLst>
                <a:tab pos="476250" algn="l"/>
              </a:tabLst>
              <a:defRPr sz="2400">
                <a:solidFill>
                  <a:schemeClr val="tx1"/>
                </a:solidFill>
                <a:latin typeface="Times" charset="0"/>
                <a:ea typeface="ＭＳ Ｐゴシック" charset="0"/>
              </a:defRPr>
            </a:lvl1pPr>
            <a:lvl2pPr marL="666750">
              <a:tabLst>
                <a:tab pos="476250" algn="l"/>
              </a:tabLst>
              <a:defRPr sz="2400">
                <a:solidFill>
                  <a:schemeClr val="tx1"/>
                </a:solidFill>
                <a:latin typeface="Times" charset="0"/>
                <a:ea typeface="ＭＳ Ｐゴシック" charset="0"/>
              </a:defRPr>
            </a:lvl2pPr>
            <a:lvl3pPr>
              <a:tabLst>
                <a:tab pos="476250" algn="l"/>
              </a:tabLst>
              <a:defRPr sz="2400">
                <a:solidFill>
                  <a:schemeClr val="tx1"/>
                </a:solidFill>
                <a:latin typeface="Times" charset="0"/>
                <a:ea typeface="ＭＳ Ｐゴシック" charset="0"/>
              </a:defRPr>
            </a:lvl3pPr>
            <a:lvl4pPr>
              <a:tabLst>
                <a:tab pos="476250" algn="l"/>
              </a:tabLst>
              <a:defRPr sz="2400">
                <a:solidFill>
                  <a:schemeClr val="tx1"/>
                </a:solidFill>
                <a:latin typeface="Times" charset="0"/>
                <a:ea typeface="ＭＳ Ｐゴシック" charset="0"/>
              </a:defRPr>
            </a:lvl4pPr>
            <a:lvl5pPr>
              <a:tabLst>
                <a:tab pos="47625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47625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47625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47625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476250" algn="l"/>
              </a:tabLst>
              <a:defRPr sz="2400">
                <a:solidFill>
                  <a:schemeClr val="tx1"/>
                </a:solidFill>
                <a:latin typeface="Times" charset="0"/>
                <a:ea typeface="ＭＳ Ｐゴシック" charset="0"/>
              </a:defRPr>
            </a:lvl9pPr>
          </a:lstStyle>
          <a:p>
            <a:pPr>
              <a:spcAft>
                <a:spcPts val="1600"/>
              </a:spcAft>
              <a:buClr>
                <a:srgbClr val="000090"/>
              </a:buClr>
              <a:buFont typeface="Wingdings" charset="2"/>
              <a:buChar char="§"/>
            </a:pPr>
            <a:r>
              <a:rPr lang="it-IT" sz="3200" dirty="0">
                <a:latin typeface="Arial" charset="0"/>
              </a:rPr>
              <a:t>p</a:t>
            </a:r>
            <a:r>
              <a:rPr lang="it-IT" sz="3200" dirty="0" smtClean="0">
                <a:latin typeface="Arial" charset="0"/>
              </a:rPr>
              <a:t>ercepiamo la miscela di colore complementare</a:t>
            </a:r>
            <a:endParaRPr lang="it-IT" sz="3200" b="0" i="1" dirty="0">
              <a:latin typeface="Arial" charset="0"/>
            </a:endParaRPr>
          </a:p>
        </p:txBody>
      </p:sp>
      <p:grpSp>
        <p:nvGrpSpPr>
          <p:cNvPr id="9" name="Group 8"/>
          <p:cNvGrpSpPr/>
          <p:nvPr/>
        </p:nvGrpSpPr>
        <p:grpSpPr>
          <a:xfrm>
            <a:off x="686403" y="1782509"/>
            <a:ext cx="7790310" cy="4536016"/>
            <a:chOff x="686403" y="1782509"/>
            <a:chExt cx="7790310" cy="4536016"/>
          </a:xfrm>
        </p:grpSpPr>
        <p:sp>
          <p:nvSpPr>
            <p:cNvPr id="6" name="TextBox 5"/>
            <p:cNvSpPr txBox="1"/>
            <p:nvPr/>
          </p:nvSpPr>
          <p:spPr>
            <a:xfrm>
              <a:off x="686403" y="1830635"/>
              <a:ext cx="2374231" cy="830997"/>
            </a:xfrm>
            <a:prstGeom prst="rect">
              <a:avLst/>
            </a:prstGeom>
            <a:solidFill>
              <a:srgbClr val="009FC8"/>
            </a:solidFill>
          </p:spPr>
          <p:txBody>
            <a:bodyPr wrap="square" rtlCol="0">
              <a:spAutoFit/>
            </a:bodyPr>
            <a:lstStyle/>
            <a:p>
              <a:pPr algn="ctr"/>
              <a:r>
                <a:rPr lang="it-IT" dirty="0">
                  <a:latin typeface="Arial" panose="020B0604020202020204" pitchFamily="34" charset="0"/>
                </a:rPr>
                <a:t>c</a:t>
              </a:r>
              <a:r>
                <a:rPr lang="it-IT" dirty="0" smtClean="0">
                  <a:latin typeface="Arial" panose="020B0604020202020204" pitchFamily="34" charset="0"/>
                </a:rPr>
                <a:t>omplementare del </a:t>
              </a:r>
              <a:r>
                <a:rPr lang="it-IT" dirty="0" smtClean="0">
                  <a:solidFill>
                    <a:srgbClr val="FF0000"/>
                  </a:solidFill>
                  <a:latin typeface="Arial" panose="020B0604020202020204" pitchFamily="34" charset="0"/>
                </a:rPr>
                <a:t>rosso</a:t>
              </a:r>
              <a:endParaRPr lang="it-IT" dirty="0">
                <a:solidFill>
                  <a:srgbClr val="FF0000"/>
                </a:solidFill>
                <a:latin typeface="Arial" panose="020B0604020202020204" pitchFamily="34" charset="0"/>
              </a:endParaRPr>
            </a:p>
          </p:txBody>
        </p:sp>
        <p:sp>
          <p:nvSpPr>
            <p:cNvPr id="7" name="TextBox 6"/>
            <p:cNvSpPr txBox="1"/>
            <p:nvPr/>
          </p:nvSpPr>
          <p:spPr>
            <a:xfrm>
              <a:off x="6102482" y="1782509"/>
              <a:ext cx="2374231" cy="830997"/>
            </a:xfrm>
            <a:prstGeom prst="rect">
              <a:avLst/>
            </a:prstGeom>
            <a:solidFill>
              <a:srgbClr val="F1007E"/>
            </a:solidFill>
          </p:spPr>
          <p:txBody>
            <a:bodyPr wrap="square" rtlCol="0">
              <a:spAutoFit/>
            </a:bodyPr>
            <a:lstStyle/>
            <a:p>
              <a:pPr algn="ctr"/>
              <a:r>
                <a:rPr lang="it-IT" dirty="0">
                  <a:latin typeface="Arial" panose="020B0604020202020204" pitchFamily="34" charset="0"/>
                </a:rPr>
                <a:t>c</a:t>
              </a:r>
              <a:r>
                <a:rPr lang="it-IT" dirty="0" smtClean="0">
                  <a:latin typeface="Arial" panose="020B0604020202020204" pitchFamily="34" charset="0"/>
                </a:rPr>
                <a:t>omplementare del </a:t>
              </a:r>
              <a:r>
                <a:rPr lang="it-IT" dirty="0" smtClean="0">
                  <a:solidFill>
                    <a:srgbClr val="008737"/>
                  </a:solidFill>
                  <a:latin typeface="Arial" panose="020B0604020202020204" pitchFamily="34" charset="0"/>
                </a:rPr>
                <a:t>verde</a:t>
              </a:r>
              <a:endParaRPr lang="it-IT" dirty="0">
                <a:solidFill>
                  <a:srgbClr val="008737"/>
                </a:solidFill>
                <a:latin typeface="Arial" panose="020B0604020202020204" pitchFamily="34" charset="0"/>
              </a:endParaRPr>
            </a:p>
          </p:txBody>
        </p:sp>
        <p:sp>
          <p:nvSpPr>
            <p:cNvPr id="8" name="TextBox 7"/>
            <p:cNvSpPr txBox="1"/>
            <p:nvPr/>
          </p:nvSpPr>
          <p:spPr>
            <a:xfrm>
              <a:off x="3376527" y="5487528"/>
              <a:ext cx="2374231" cy="830997"/>
            </a:xfrm>
            <a:prstGeom prst="rect">
              <a:avLst/>
            </a:prstGeom>
            <a:solidFill>
              <a:srgbClr val="FFFF00"/>
            </a:solidFill>
          </p:spPr>
          <p:txBody>
            <a:bodyPr wrap="square" rtlCol="0">
              <a:spAutoFit/>
            </a:bodyPr>
            <a:lstStyle/>
            <a:p>
              <a:pPr algn="ctr"/>
              <a:r>
                <a:rPr lang="it-IT" dirty="0">
                  <a:latin typeface="Arial" panose="020B0604020202020204" pitchFamily="34" charset="0"/>
                </a:rPr>
                <a:t>c</a:t>
              </a:r>
              <a:r>
                <a:rPr lang="it-IT" dirty="0" smtClean="0">
                  <a:latin typeface="Arial" panose="020B0604020202020204" pitchFamily="34" charset="0"/>
                </a:rPr>
                <a:t>omplementare del </a:t>
              </a:r>
              <a:r>
                <a:rPr lang="it-IT" dirty="0" smtClean="0">
                  <a:solidFill>
                    <a:srgbClr val="11007D"/>
                  </a:solidFill>
                  <a:latin typeface="Arial" panose="020B0604020202020204" pitchFamily="34" charset="0"/>
                </a:rPr>
                <a:t>blu</a:t>
              </a:r>
              <a:endParaRPr lang="it-IT" dirty="0">
                <a:solidFill>
                  <a:srgbClr val="11007D"/>
                </a:solidFill>
                <a:latin typeface="Arial" panose="020B0604020202020204" pitchFamily="34" charset="0"/>
              </a:endParaRPr>
            </a:p>
          </p:txBody>
        </p:sp>
      </p:grpSp>
    </p:spTree>
    <p:extLst>
      <p:ext uri="{BB962C8B-B14F-4D97-AF65-F5344CB8AC3E}">
        <p14:creationId xmlns:p14="http://schemas.microsoft.com/office/powerpoint/2010/main" val="416483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Text Box 2"/>
          <p:cNvSpPr txBox="1">
            <a:spLocks noChangeArrowheads="1"/>
          </p:cNvSpPr>
          <p:nvPr/>
        </p:nvSpPr>
        <p:spPr bwMode="auto">
          <a:xfrm>
            <a:off x="491067" y="1949980"/>
            <a:ext cx="8178800" cy="2964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square">
            <a:spAutoFit/>
          </a:bodyPr>
          <a:lstStyle>
            <a:lvl1pPr marL="476250" indent="-476250">
              <a:tabLst>
                <a:tab pos="476250" algn="l"/>
              </a:tabLst>
              <a:defRPr sz="2400">
                <a:solidFill>
                  <a:schemeClr val="tx1"/>
                </a:solidFill>
                <a:latin typeface="Times" charset="0"/>
                <a:ea typeface="ＭＳ Ｐゴシック" charset="0"/>
              </a:defRPr>
            </a:lvl1pPr>
            <a:lvl2pPr marL="666750">
              <a:tabLst>
                <a:tab pos="476250" algn="l"/>
              </a:tabLst>
              <a:defRPr sz="2400">
                <a:solidFill>
                  <a:schemeClr val="tx1"/>
                </a:solidFill>
                <a:latin typeface="Times" charset="0"/>
                <a:ea typeface="ＭＳ Ｐゴシック" charset="0"/>
              </a:defRPr>
            </a:lvl2pPr>
            <a:lvl3pPr>
              <a:tabLst>
                <a:tab pos="476250" algn="l"/>
              </a:tabLst>
              <a:defRPr sz="2400">
                <a:solidFill>
                  <a:schemeClr val="tx1"/>
                </a:solidFill>
                <a:latin typeface="Times" charset="0"/>
                <a:ea typeface="ＭＳ Ｐゴシック" charset="0"/>
              </a:defRPr>
            </a:lvl3pPr>
            <a:lvl4pPr>
              <a:tabLst>
                <a:tab pos="476250" algn="l"/>
              </a:tabLst>
              <a:defRPr sz="2400">
                <a:solidFill>
                  <a:schemeClr val="tx1"/>
                </a:solidFill>
                <a:latin typeface="Times" charset="0"/>
                <a:ea typeface="ＭＳ Ｐゴシック" charset="0"/>
              </a:defRPr>
            </a:lvl4pPr>
            <a:lvl5pPr>
              <a:tabLst>
                <a:tab pos="47625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47625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47625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47625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476250" algn="l"/>
              </a:tabLst>
              <a:defRPr sz="2400">
                <a:solidFill>
                  <a:schemeClr val="tx1"/>
                </a:solidFill>
                <a:latin typeface="Times" charset="0"/>
                <a:ea typeface="ＭＳ Ｐゴシック" charset="0"/>
              </a:defRPr>
            </a:lvl9pPr>
          </a:lstStyle>
          <a:p>
            <a:pPr>
              <a:spcAft>
                <a:spcPts val="1600"/>
              </a:spcAft>
              <a:buClr>
                <a:srgbClr val="000090"/>
              </a:buClr>
              <a:buFont typeface="Wingdings" charset="2"/>
              <a:buChar char="§"/>
            </a:pPr>
            <a:r>
              <a:rPr lang="it-IT" sz="3200" dirty="0" smtClean="0">
                <a:latin typeface="Arial" charset="0"/>
              </a:rPr>
              <a:t>perdita di sensibilità conseguente all’esposizione a uno stimolo</a:t>
            </a:r>
            <a:endParaRPr lang="it-IT" sz="3200" i="1" dirty="0">
              <a:latin typeface="Arial" charset="0"/>
            </a:endParaRPr>
          </a:p>
          <a:p>
            <a:pPr>
              <a:spcAft>
                <a:spcPts val="1600"/>
              </a:spcAft>
              <a:buClr>
                <a:srgbClr val="000090"/>
              </a:buClr>
              <a:buFont typeface="Wingdings" charset="2"/>
              <a:buChar char="§"/>
            </a:pPr>
            <a:r>
              <a:rPr lang="it-IT" sz="3200" b="0" i="1" dirty="0" smtClean="0">
                <a:latin typeface="Arial" charset="0"/>
              </a:rPr>
              <a:t>elettrodo dello psicofisico</a:t>
            </a:r>
          </a:p>
          <a:p>
            <a:pPr>
              <a:spcAft>
                <a:spcPts val="1600"/>
              </a:spcAft>
              <a:buClr>
                <a:srgbClr val="000090"/>
              </a:buClr>
              <a:buFont typeface="Wingdings" charset="2"/>
              <a:buChar char="§"/>
            </a:pPr>
            <a:r>
              <a:rPr lang="it-IT" sz="3200" dirty="0" smtClean="0">
                <a:latin typeface="Arial" charset="0"/>
              </a:rPr>
              <a:t>consente di sondare i processi neurali usando una procedura comportamentale</a:t>
            </a:r>
            <a:endParaRPr lang="it-IT" sz="3200" b="0" i="1" dirty="0">
              <a:latin typeface="Arial" charset="0"/>
            </a:endParaRPr>
          </a:p>
        </p:txBody>
      </p:sp>
      <p:sp>
        <p:nvSpPr>
          <p:cNvPr id="758787" name="Text Box 3"/>
          <p:cNvSpPr txBox="1">
            <a:spLocks noChangeArrowheads="1"/>
          </p:cNvSpPr>
          <p:nvPr/>
        </p:nvSpPr>
        <p:spPr bwMode="auto">
          <a:xfrm>
            <a:off x="0" y="424394"/>
            <a:ext cx="916305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2">
                      <a:alpha val="74998"/>
                    </a:schemeClr>
                  </a:outerShdw>
                </a:effectLst>
              </a14:hiddenEffects>
            </a:ext>
          </a:extLst>
        </p:spPr>
        <p:txBody>
          <a:bodyPr>
            <a:spAutoFit/>
          </a:bodyPr>
          <a:lstStyle/>
          <a:p>
            <a:pPr algn="ctr"/>
            <a:r>
              <a:rPr lang="it-IT" sz="4400" b="0" dirty="0" smtClean="0">
                <a:solidFill>
                  <a:srgbClr val="060687"/>
                </a:solidFill>
                <a:latin typeface="Arial"/>
                <a:cs typeface="Arial"/>
              </a:rPr>
              <a:t>adattamento sensoriale</a:t>
            </a:r>
            <a:endParaRPr lang="en-GB" sz="4400" b="0" dirty="0">
              <a:solidFill>
                <a:srgbClr val="060687"/>
              </a:solidFill>
              <a:latin typeface="Arial"/>
              <a:cs typeface="Arial"/>
            </a:endParaRPr>
          </a:p>
        </p:txBody>
      </p:sp>
    </p:spTree>
    <p:extLst>
      <p:ext uri="{BB962C8B-B14F-4D97-AF65-F5344CB8AC3E}">
        <p14:creationId xmlns:p14="http://schemas.microsoft.com/office/powerpoint/2010/main" val="4197374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8786">
                                            <p:txEl>
                                              <p:pRg st="0" end="0"/>
                                            </p:txEl>
                                          </p:spTgt>
                                        </p:tgtEl>
                                        <p:attrNameLst>
                                          <p:attrName>style.visibility</p:attrName>
                                        </p:attrNameLst>
                                      </p:cBhvr>
                                      <p:to>
                                        <p:strVal val="visible"/>
                                      </p:to>
                                    </p:set>
                                    <p:animEffect transition="in" filter="wipe(left)">
                                      <p:cBhvr>
                                        <p:cTn id="7" dur="500"/>
                                        <p:tgtEl>
                                          <p:spTgt spid="7587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8786">
                                            <p:txEl>
                                              <p:pRg st="1" end="1"/>
                                            </p:txEl>
                                          </p:spTgt>
                                        </p:tgtEl>
                                        <p:attrNameLst>
                                          <p:attrName>style.visibility</p:attrName>
                                        </p:attrNameLst>
                                      </p:cBhvr>
                                      <p:to>
                                        <p:strVal val="visible"/>
                                      </p:to>
                                    </p:set>
                                    <p:animEffect transition="in" filter="wipe(left)">
                                      <p:cBhvr>
                                        <p:cTn id="12" dur="500"/>
                                        <p:tgtEl>
                                          <p:spTgt spid="7587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8786">
                                            <p:txEl>
                                              <p:pRg st="2" end="2"/>
                                            </p:txEl>
                                          </p:spTgt>
                                        </p:tgtEl>
                                        <p:attrNameLst>
                                          <p:attrName>style.visibility</p:attrName>
                                        </p:attrNameLst>
                                      </p:cBhvr>
                                      <p:to>
                                        <p:strVal val="visible"/>
                                      </p:to>
                                    </p:set>
                                    <p:animEffect transition="in" filter="wipe(left)">
                                      <p:cBhvr>
                                        <p:cTn id="17" dur="500"/>
                                        <p:tgtEl>
                                          <p:spTgt spid="7587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6"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6" name="Picture 2" descr="C:\WINDOWS\Desktop\D_Nettuno\L05_Nettuno\ray11.jpg"/>
          <p:cNvPicPr>
            <a:picLocks noChangeAspect="1" noChangeArrowheads="1"/>
          </p:cNvPicPr>
          <p:nvPr/>
        </p:nvPicPr>
        <p:blipFill>
          <a:blip r:embed="rId3">
            <a:extLst>
              <a:ext uri="{28A0092B-C50C-407E-A947-70E740481C1C}">
                <a14:useLocalDpi xmlns:a14="http://schemas.microsoft.com/office/drawing/2010/main" val="0"/>
              </a:ext>
            </a:extLst>
          </a:blip>
          <a:srcRect r="11874"/>
          <a:stretch>
            <a:fillRect/>
          </a:stretch>
        </p:blipFill>
        <p:spPr bwMode="auto">
          <a:xfrm>
            <a:off x="0" y="65088"/>
            <a:ext cx="9144000" cy="67643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537519" y="2850103"/>
            <a:ext cx="8068961"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it-IT" altLang="it-IT" sz="4400" dirty="0" smtClean="0">
                <a:solidFill>
                  <a:srgbClr val="FFC000"/>
                </a:solidFill>
                <a:latin typeface="Arial" panose="020B0604020202020204" pitchFamily="34" charset="0"/>
              </a:rPr>
              <a:t>sensibilità alla luce</a:t>
            </a:r>
            <a:endParaRPr lang="it-IT" altLang="it-IT" sz="4400" dirty="0">
              <a:solidFill>
                <a:srgbClr val="FFC000"/>
              </a:solidFill>
              <a:latin typeface="Arial" panose="020B0604020202020204" pitchFamily="34" charset="0"/>
            </a:endParaRPr>
          </a:p>
        </p:txBody>
      </p:sp>
    </p:spTree>
    <p:extLst>
      <p:ext uri="{BB962C8B-B14F-4D97-AF65-F5344CB8AC3E}">
        <p14:creationId xmlns:p14="http://schemas.microsoft.com/office/powerpoint/2010/main" val="79799724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5991" name="Text Box 7"/>
          <p:cNvSpPr txBox="1">
            <a:spLocks noChangeArrowheads="1"/>
          </p:cNvSpPr>
          <p:nvPr/>
        </p:nvSpPr>
        <p:spPr bwMode="auto">
          <a:xfrm>
            <a:off x="543697" y="237155"/>
            <a:ext cx="8093676"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it-IT"/>
            </a:defPPr>
            <a:lvl1pPr eaLnBrk="0" hangingPunct="0">
              <a:spcBef>
                <a:spcPct val="50000"/>
              </a:spcBef>
              <a:defRPr sz="4400">
                <a:solidFill>
                  <a:srgbClr val="333399"/>
                </a:solidFill>
                <a:latin typeface="Arial" panose="020B0604020202020204" pitchFamily="34" charset="0"/>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eaLnBrk="0" fontAlgn="base" hangingPunct="0">
              <a:spcBef>
                <a:spcPct val="0"/>
              </a:spcBef>
              <a:spcAft>
                <a:spcPct val="0"/>
              </a:spcAft>
              <a:defRPr sz="4400">
                <a:solidFill>
                  <a:schemeClr val="tx2"/>
                </a:solidFill>
              </a:defRPr>
            </a:lvl6pPr>
            <a:lvl7pPr marL="914400" algn="ctr" eaLnBrk="0" fontAlgn="base" hangingPunct="0">
              <a:spcBef>
                <a:spcPct val="0"/>
              </a:spcBef>
              <a:spcAft>
                <a:spcPct val="0"/>
              </a:spcAft>
              <a:defRPr sz="4400">
                <a:solidFill>
                  <a:schemeClr val="tx2"/>
                </a:solidFill>
              </a:defRPr>
            </a:lvl7pPr>
            <a:lvl8pPr marL="1371600" algn="ctr" eaLnBrk="0" fontAlgn="base" hangingPunct="0">
              <a:spcBef>
                <a:spcPct val="0"/>
              </a:spcBef>
              <a:spcAft>
                <a:spcPct val="0"/>
              </a:spcAft>
              <a:defRPr sz="4400">
                <a:solidFill>
                  <a:schemeClr val="tx2"/>
                </a:solidFill>
              </a:defRPr>
            </a:lvl8pPr>
            <a:lvl9pPr marL="1828800" algn="ctr" eaLnBrk="0" fontAlgn="base" hangingPunct="0">
              <a:spcBef>
                <a:spcPct val="0"/>
              </a:spcBef>
              <a:spcAft>
                <a:spcPct val="0"/>
              </a:spcAft>
              <a:defRPr sz="4400">
                <a:solidFill>
                  <a:schemeClr val="tx2"/>
                </a:solidFill>
              </a:defRPr>
            </a:lvl9pPr>
          </a:lstStyle>
          <a:p>
            <a:r>
              <a:rPr lang="it-IT" altLang="it-IT" dirty="0"/>
              <a:t>spettro </a:t>
            </a:r>
            <a:r>
              <a:rPr lang="it-IT" altLang="it-IT" dirty="0" smtClean="0"/>
              <a:t>elettromagnetico visivile</a:t>
            </a:r>
            <a:endParaRPr lang="en-GB" altLang="it-IT" dirty="0"/>
          </a:p>
        </p:txBody>
      </p:sp>
      <p:sp>
        <p:nvSpPr>
          <p:cNvPr id="16" name="Rectangle 8"/>
          <p:cNvSpPr>
            <a:spLocks noChangeArrowheads="1"/>
          </p:cNvSpPr>
          <p:nvPr/>
        </p:nvSpPr>
        <p:spPr bwMode="auto">
          <a:xfrm>
            <a:off x="308919" y="5440986"/>
            <a:ext cx="8835081" cy="50323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defRPr>
            </a:lvl9pPr>
          </a:lstStyle>
          <a:p>
            <a:pPr marL="285750" indent="-285750">
              <a:spcBef>
                <a:spcPct val="0"/>
              </a:spcBef>
              <a:buClr>
                <a:schemeClr val="accent6"/>
              </a:buClr>
              <a:buFont typeface="Wingdings" panose="05000000000000000000" pitchFamily="2" charset="2"/>
              <a:buChar char="§"/>
            </a:pPr>
            <a:r>
              <a:rPr lang="it-IT" altLang="it-IT" sz="1800" dirty="0"/>
              <a:t>La lunghezza d’onda </a:t>
            </a:r>
            <a:r>
              <a:rPr lang="it-IT" altLang="it-IT" sz="1800" dirty="0" smtClean="0"/>
              <a:t>esprime </a:t>
            </a:r>
            <a:r>
              <a:rPr lang="it-IT" altLang="it-IT" sz="1800" dirty="0"/>
              <a:t>la distanza percorsa dall’onda </a:t>
            </a:r>
            <a:r>
              <a:rPr lang="it-IT" altLang="it-IT" sz="1800" dirty="0" smtClean="0"/>
              <a:t>elettromagnetica tra </a:t>
            </a:r>
            <a:r>
              <a:rPr lang="it-IT" altLang="it-IT" sz="1800" dirty="0"/>
              <a:t>un oscillazione e </a:t>
            </a:r>
            <a:r>
              <a:rPr lang="it-IT" altLang="it-IT" sz="1800" dirty="0" smtClean="0"/>
              <a:t>l’altra</a:t>
            </a:r>
          </a:p>
          <a:p>
            <a:pPr marL="285750" indent="-285750">
              <a:spcBef>
                <a:spcPct val="0"/>
              </a:spcBef>
              <a:buClr>
                <a:schemeClr val="accent6"/>
              </a:buClr>
              <a:buFont typeface="Wingdings" panose="05000000000000000000" pitchFamily="2" charset="2"/>
              <a:buChar char="§"/>
            </a:pPr>
            <a:r>
              <a:rPr lang="it-IT" altLang="it-IT" sz="1800" dirty="0" smtClean="0"/>
              <a:t>La lunghezza d’onda della luce visibile viene espressa in miliardesimi di metro  o nanometri (un capello ha lo spessore di circa 80mila nanometri)</a:t>
            </a:r>
          </a:p>
          <a:p>
            <a:pPr marL="285750" indent="-285750">
              <a:spcBef>
                <a:spcPct val="0"/>
              </a:spcBef>
              <a:buClr>
                <a:schemeClr val="accent6"/>
              </a:buClr>
              <a:buFont typeface="Wingdings" panose="05000000000000000000" pitchFamily="2" charset="2"/>
              <a:buChar char="§"/>
            </a:pPr>
            <a:endParaRPr lang="it-IT" altLang="it-IT" sz="1800" dirty="0"/>
          </a:p>
        </p:txBody>
      </p:sp>
      <p:grpSp>
        <p:nvGrpSpPr>
          <p:cNvPr id="5" name="Group 4"/>
          <p:cNvGrpSpPr/>
          <p:nvPr/>
        </p:nvGrpSpPr>
        <p:grpSpPr>
          <a:xfrm>
            <a:off x="18535" y="1357740"/>
            <a:ext cx="9144000" cy="3768033"/>
            <a:chOff x="18535" y="1357740"/>
            <a:chExt cx="9144000" cy="3768033"/>
          </a:xfrm>
        </p:grpSpPr>
        <p:sp>
          <p:nvSpPr>
            <p:cNvPr id="425997" name="Text Box 13"/>
            <p:cNvSpPr txBox="1">
              <a:spLocks noChangeArrowheads="1"/>
            </p:cNvSpPr>
            <p:nvPr/>
          </p:nvSpPr>
          <p:spPr bwMode="auto">
            <a:xfrm>
              <a:off x="1617576" y="4479442"/>
              <a:ext cx="5541902" cy="646331"/>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p>
              <a:r>
                <a:rPr lang="it-IT" altLang="it-IT" sz="3600" dirty="0">
                  <a:solidFill>
                    <a:schemeClr val="tx1"/>
                  </a:solidFill>
                  <a:latin typeface="Verdana" panose="020B0604030504040204" pitchFamily="34" charset="0"/>
                  <a:ea typeface="+mn-ea"/>
                  <a:cs typeface="+mn-cs"/>
                </a:rPr>
                <a:t>lunghezza d’onda (nm)</a:t>
              </a:r>
              <a:endParaRPr lang="en-GB" altLang="it-IT" sz="3600" dirty="0">
                <a:solidFill>
                  <a:schemeClr val="tx1"/>
                </a:solidFill>
                <a:latin typeface="Verdana" panose="020B0604030504040204" pitchFamily="34" charset="0"/>
                <a:ea typeface="+mn-ea"/>
                <a:cs typeface="+mn-cs"/>
              </a:endParaRPr>
            </a:p>
          </p:txBody>
        </p:sp>
        <p:pic>
          <p:nvPicPr>
            <p:cNvPr id="3" name="Picture 2"/>
            <p:cNvPicPr>
              <a:picLocks noChangeAspect="1"/>
            </p:cNvPicPr>
            <p:nvPr/>
          </p:nvPicPr>
          <p:blipFill rotWithShape="1">
            <a:blip r:embed="rId4"/>
            <a:srcRect b="7746"/>
            <a:stretch/>
          </p:blipFill>
          <p:spPr>
            <a:xfrm>
              <a:off x="18535" y="1357740"/>
              <a:ext cx="9144000" cy="2964096"/>
            </a:xfrm>
            <a:prstGeom prst="rect">
              <a:avLst/>
            </a:prstGeom>
          </p:spPr>
        </p:pic>
        <p:grpSp>
          <p:nvGrpSpPr>
            <p:cNvPr id="17" name="Group 10"/>
            <p:cNvGrpSpPr>
              <a:grpSpLocks/>
            </p:cNvGrpSpPr>
            <p:nvPr/>
          </p:nvGrpSpPr>
          <p:grpSpPr bwMode="auto">
            <a:xfrm>
              <a:off x="404126" y="2233614"/>
              <a:ext cx="719138" cy="1079500"/>
              <a:chOff x="703" y="1435"/>
              <a:chExt cx="453" cy="680"/>
            </a:xfrm>
          </p:grpSpPr>
          <p:sp>
            <p:nvSpPr>
              <p:cNvPr id="18" name="Rectangle 11"/>
              <p:cNvSpPr>
                <a:spLocks noChangeArrowheads="1"/>
              </p:cNvSpPr>
              <p:nvPr/>
            </p:nvSpPr>
            <p:spPr bwMode="auto">
              <a:xfrm>
                <a:off x="703" y="1435"/>
                <a:ext cx="453" cy="31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dist">
                  <a:spcBef>
                    <a:spcPct val="0"/>
                  </a:spcBef>
                  <a:buClr>
                    <a:srgbClr val="B2B2B2"/>
                  </a:buClr>
                  <a:buFont typeface="Wingdings" panose="05000000000000000000" pitchFamily="2" charset="2"/>
                  <a:buNone/>
                </a:pPr>
                <a:endParaRPr lang="it-IT" altLang="it-IT" sz="1200" b="1" dirty="0">
                  <a:solidFill>
                    <a:srgbClr val="003366"/>
                  </a:solidFill>
                </a:endParaRPr>
              </a:p>
            </p:txBody>
          </p:sp>
          <p:pic>
            <p:nvPicPr>
              <p:cNvPr id="19" name="Picture 12" descr="radiazioni">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 y="1763"/>
                <a:ext cx="363" cy="3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3"/>
            <p:cNvGrpSpPr>
              <a:grpSpLocks/>
            </p:cNvGrpSpPr>
            <p:nvPr/>
          </p:nvGrpSpPr>
          <p:grpSpPr bwMode="auto">
            <a:xfrm>
              <a:off x="2479097" y="2280078"/>
              <a:ext cx="719137" cy="1066800"/>
              <a:chOff x="1248" y="1434"/>
              <a:chExt cx="453" cy="672"/>
            </a:xfrm>
          </p:grpSpPr>
          <p:sp>
            <p:nvSpPr>
              <p:cNvPr id="21" name="Rectangle 14"/>
              <p:cNvSpPr>
                <a:spLocks noChangeArrowheads="1"/>
              </p:cNvSpPr>
              <p:nvPr/>
            </p:nvSpPr>
            <p:spPr bwMode="auto">
              <a:xfrm>
                <a:off x="1248" y="1434"/>
                <a:ext cx="453" cy="31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dist">
                  <a:spcBef>
                    <a:spcPct val="0"/>
                  </a:spcBef>
                  <a:buClr>
                    <a:srgbClr val="B2B2B2"/>
                  </a:buClr>
                  <a:buFont typeface="Wingdings" panose="05000000000000000000" pitchFamily="2" charset="2"/>
                  <a:buNone/>
                </a:pPr>
                <a:r>
                  <a:rPr lang="it-IT" altLang="it-IT" sz="1200" b="1" dirty="0"/>
                  <a:t> </a:t>
                </a:r>
                <a:endParaRPr lang="it-IT" altLang="it-IT" sz="1200" b="1" dirty="0">
                  <a:solidFill>
                    <a:srgbClr val="003366"/>
                  </a:solidFill>
                </a:endParaRPr>
              </a:p>
            </p:txBody>
          </p:sp>
          <p:pic>
            <p:nvPicPr>
              <p:cNvPr id="22" name="Picture 15" descr="i-raggi-x-cephalometric-seguiti-thumb7046610">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6" y="1742"/>
                <a:ext cx="364" cy="3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16"/>
            <p:cNvGrpSpPr>
              <a:grpSpLocks/>
            </p:cNvGrpSpPr>
            <p:nvPr/>
          </p:nvGrpSpPr>
          <p:grpSpPr bwMode="auto">
            <a:xfrm>
              <a:off x="3920214" y="2408665"/>
              <a:ext cx="936625" cy="938213"/>
              <a:chOff x="2018" y="1524"/>
              <a:chExt cx="590" cy="591"/>
            </a:xfrm>
          </p:grpSpPr>
          <p:pic>
            <p:nvPicPr>
              <p:cNvPr id="24" name="Picture 17" descr="immagine"/>
              <p:cNvPicPr>
                <a:picLocks noChangeAspect="1" noChangeArrowheads="1"/>
              </p:cNvPicPr>
              <p:nvPr/>
            </p:nvPicPr>
            <p:blipFill>
              <a:blip r:embed="rId9">
                <a:extLst>
                  <a:ext uri="{28A0092B-C50C-407E-A947-70E740481C1C}">
                    <a14:useLocalDpi xmlns:a14="http://schemas.microsoft.com/office/drawing/2010/main" val="0"/>
                  </a:ext>
                </a:extLst>
              </a:blip>
              <a:srcRect l="18370" r="19060" b="69"/>
              <a:stretch>
                <a:fillRect/>
              </a:stretch>
            </p:blipFill>
            <p:spPr bwMode="auto">
              <a:xfrm>
                <a:off x="2109" y="1752"/>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sp>
            <p:nvSpPr>
              <p:cNvPr id="25" name="Rectangle 18"/>
              <p:cNvSpPr>
                <a:spLocks noChangeArrowheads="1"/>
              </p:cNvSpPr>
              <p:nvPr/>
            </p:nvSpPr>
            <p:spPr bwMode="auto">
              <a:xfrm>
                <a:off x="2018" y="1524"/>
                <a:ext cx="590" cy="182"/>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dist">
                  <a:spcBef>
                    <a:spcPct val="0"/>
                  </a:spcBef>
                  <a:buClr>
                    <a:srgbClr val="B2B2B2"/>
                  </a:buClr>
                  <a:buFont typeface="Wingdings" panose="05000000000000000000" pitchFamily="2" charset="2"/>
                  <a:buNone/>
                </a:pPr>
                <a:endParaRPr lang="it-IT" altLang="it-IT" sz="1200" b="1" dirty="0">
                  <a:solidFill>
                    <a:srgbClr val="003366"/>
                  </a:solidFill>
                </a:endParaRPr>
              </a:p>
            </p:txBody>
          </p:sp>
        </p:grpSp>
        <p:grpSp>
          <p:nvGrpSpPr>
            <p:cNvPr id="26" name="Group 19"/>
            <p:cNvGrpSpPr>
              <a:grpSpLocks/>
            </p:cNvGrpSpPr>
            <p:nvPr/>
          </p:nvGrpSpPr>
          <p:grpSpPr bwMode="auto">
            <a:xfrm>
              <a:off x="4780779" y="2408665"/>
              <a:ext cx="1008063" cy="936625"/>
              <a:chOff x="2517" y="1524"/>
              <a:chExt cx="635" cy="590"/>
            </a:xfrm>
          </p:grpSpPr>
          <p:sp>
            <p:nvSpPr>
              <p:cNvPr id="27" name="Rectangle 20"/>
              <p:cNvSpPr>
                <a:spLocks noChangeArrowheads="1"/>
              </p:cNvSpPr>
              <p:nvPr/>
            </p:nvSpPr>
            <p:spPr bwMode="auto">
              <a:xfrm>
                <a:off x="2517" y="1524"/>
                <a:ext cx="635" cy="181"/>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dist">
                  <a:spcBef>
                    <a:spcPct val="0"/>
                  </a:spcBef>
                  <a:buClr>
                    <a:srgbClr val="B2B2B2"/>
                  </a:buClr>
                  <a:buFont typeface="Wingdings" panose="05000000000000000000" pitchFamily="2" charset="2"/>
                  <a:buNone/>
                </a:pPr>
                <a:r>
                  <a:rPr lang="it-IT" altLang="it-IT" sz="1200" b="1"/>
                  <a:t> microonde</a:t>
                </a:r>
                <a:endParaRPr lang="it-IT" altLang="it-IT" sz="1200" b="1">
                  <a:solidFill>
                    <a:srgbClr val="003366"/>
                  </a:solidFill>
                </a:endParaRPr>
              </a:p>
            </p:txBody>
          </p:sp>
          <p:pic>
            <p:nvPicPr>
              <p:cNvPr id="28" name="Picture 21" descr="MB-4034B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t="18280" b="20699"/>
              <a:stretch>
                <a:fillRect/>
              </a:stretch>
            </p:blipFill>
            <p:spPr bwMode="auto">
              <a:xfrm>
                <a:off x="2607" y="1834"/>
                <a:ext cx="454" cy="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47"/>
            <p:cNvGrpSpPr>
              <a:grpSpLocks/>
            </p:cNvGrpSpPr>
            <p:nvPr/>
          </p:nvGrpSpPr>
          <p:grpSpPr bwMode="auto">
            <a:xfrm>
              <a:off x="5799882" y="2408665"/>
              <a:ext cx="1008063" cy="873125"/>
              <a:chOff x="3651" y="1525"/>
              <a:chExt cx="635" cy="550"/>
            </a:xfrm>
          </p:grpSpPr>
          <p:sp>
            <p:nvSpPr>
              <p:cNvPr id="30" name="Rectangle 48"/>
              <p:cNvSpPr>
                <a:spLocks noChangeArrowheads="1"/>
              </p:cNvSpPr>
              <p:nvPr/>
            </p:nvSpPr>
            <p:spPr bwMode="auto">
              <a:xfrm>
                <a:off x="3651" y="1525"/>
                <a:ext cx="635" cy="181"/>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dist">
                  <a:spcBef>
                    <a:spcPct val="0"/>
                  </a:spcBef>
                  <a:buClr>
                    <a:srgbClr val="B2B2B2"/>
                  </a:buClr>
                  <a:buFont typeface="Wingdings" panose="05000000000000000000" pitchFamily="2" charset="2"/>
                  <a:buNone/>
                </a:pPr>
                <a:r>
                  <a:rPr lang="it-IT" altLang="it-IT" sz="1200" b="1"/>
                  <a:t>onde radio</a:t>
                </a:r>
                <a:endParaRPr lang="it-IT" altLang="it-IT" sz="1200" b="1">
                  <a:solidFill>
                    <a:srgbClr val="003366"/>
                  </a:solidFill>
                </a:endParaRPr>
              </a:p>
            </p:txBody>
          </p:sp>
          <p:graphicFrame>
            <p:nvGraphicFramePr>
              <p:cNvPr id="31" name="Object 49"/>
              <p:cNvGraphicFramePr>
                <a:graphicFrameLocks noChangeAspect="1"/>
              </p:cNvGraphicFramePr>
              <p:nvPr/>
            </p:nvGraphicFramePr>
            <p:xfrm>
              <a:off x="3742" y="1752"/>
              <a:ext cx="453" cy="323"/>
            </p:xfrm>
            <a:graphic>
              <a:graphicData uri="http://schemas.openxmlformats.org/presentationml/2006/ole">
                <mc:AlternateContent xmlns:mc="http://schemas.openxmlformats.org/markup-compatibility/2006">
                  <mc:Choice xmlns:v="urn:schemas-microsoft-com:vml" Requires="v">
                    <p:oleObj spid="_x0000_s1690766" name="Immagine bitmap" r:id="rId12" imgW="2095793" imgH="1495634" progId="Paint.Picture">
                      <p:embed/>
                    </p:oleObj>
                  </mc:Choice>
                  <mc:Fallback>
                    <p:oleObj name="Immagine bitmap" r:id="rId12" imgW="2095793" imgH="1495634" progId="Paint.Picture">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2" y="1752"/>
                            <a:ext cx="453"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 name="Rectangle 3"/>
            <p:cNvSpPr/>
            <p:nvPr/>
          </p:nvSpPr>
          <p:spPr bwMode="auto">
            <a:xfrm>
              <a:off x="6807945" y="2839788"/>
              <a:ext cx="795005" cy="442003"/>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vert="horz" wrap="non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1" i="0" u="none" strike="noStrike" cap="none" normalizeH="0" baseline="0" smtClean="0">
                <a:ln>
                  <a:noFill/>
                </a:ln>
                <a:solidFill>
                  <a:schemeClr val="bg1"/>
                </a:solidFill>
                <a:effectLst/>
                <a:latin typeface="Verdana" panose="020B0604030504040204" pitchFamily="34" charset="0"/>
              </a:endParaRPr>
            </a:p>
          </p:txBody>
        </p:sp>
      </p:grpSp>
    </p:spTree>
    <p:extLst>
      <p:ext uri="{BB962C8B-B14F-4D97-AF65-F5344CB8AC3E}">
        <p14:creationId xmlns:p14="http://schemas.microsoft.com/office/powerpoint/2010/main" val="29385122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4326" name="Text Box 6"/>
          <p:cNvSpPr txBox="1">
            <a:spLocks noChangeArrowheads="1"/>
          </p:cNvSpPr>
          <p:nvPr/>
        </p:nvSpPr>
        <p:spPr bwMode="auto">
          <a:xfrm>
            <a:off x="2066401" y="361210"/>
            <a:ext cx="5046148"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2">
                      <a:alpha val="74998"/>
                    </a:schemeClr>
                  </a:outerShdw>
                </a:effectLst>
              </a14:hiddenEffects>
            </a:ext>
          </a:extLst>
        </p:spPr>
        <p:txBody>
          <a:bodyPr wrap="none">
            <a:spAutoFit/>
          </a:bodyPr>
          <a:lstStyle/>
          <a:p>
            <a:pPr algn="ctr"/>
            <a:r>
              <a:rPr lang="it-IT" sz="4400" dirty="0" smtClean="0">
                <a:solidFill>
                  <a:srgbClr val="060687"/>
                </a:solidFill>
                <a:latin typeface="Arial"/>
                <a:cs typeface="Arial"/>
              </a:rPr>
              <a:t>sensibilità alla luce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151" r="6667"/>
          <a:stretch/>
        </p:blipFill>
        <p:spPr bwMode="auto">
          <a:xfrm>
            <a:off x="0" y="1379462"/>
            <a:ext cx="5472603" cy="5222467"/>
          </a:xfrm>
          <a:prstGeom prst="rect">
            <a:avLst/>
          </a:prstGeom>
          <a:noFill/>
          <a:ln>
            <a:noFill/>
          </a:ln>
        </p:spPr>
      </p:pic>
      <p:sp>
        <p:nvSpPr>
          <p:cNvPr id="5" name="Text Box 5"/>
          <p:cNvSpPr txBox="1">
            <a:spLocks noChangeArrowheads="1"/>
          </p:cNvSpPr>
          <p:nvPr/>
        </p:nvSpPr>
        <p:spPr bwMode="auto">
          <a:xfrm>
            <a:off x="5522000" y="2238611"/>
            <a:ext cx="4117445" cy="40523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square">
            <a:spAutoFit/>
          </a:bodyPr>
          <a:lstStyle>
            <a:lvl1pPr marL="476250" indent="-476250">
              <a:tabLst>
                <a:tab pos="476250" algn="l"/>
              </a:tabLst>
              <a:defRPr sz="2400">
                <a:solidFill>
                  <a:schemeClr val="tx1"/>
                </a:solidFill>
                <a:latin typeface="Times" charset="0"/>
                <a:ea typeface="ＭＳ Ｐゴシック" charset="0"/>
              </a:defRPr>
            </a:lvl1pPr>
            <a:lvl2pPr marL="666750">
              <a:tabLst>
                <a:tab pos="476250" algn="l"/>
              </a:tabLst>
              <a:defRPr sz="2400">
                <a:solidFill>
                  <a:schemeClr val="tx1"/>
                </a:solidFill>
                <a:latin typeface="Times" charset="0"/>
                <a:ea typeface="ＭＳ Ｐゴシック" charset="0"/>
              </a:defRPr>
            </a:lvl2pPr>
            <a:lvl3pPr>
              <a:tabLst>
                <a:tab pos="476250" algn="l"/>
              </a:tabLst>
              <a:defRPr sz="2400">
                <a:solidFill>
                  <a:schemeClr val="tx1"/>
                </a:solidFill>
                <a:latin typeface="Times" charset="0"/>
                <a:ea typeface="ＭＳ Ｐゴシック" charset="0"/>
              </a:defRPr>
            </a:lvl3pPr>
            <a:lvl4pPr>
              <a:tabLst>
                <a:tab pos="476250" algn="l"/>
              </a:tabLst>
              <a:defRPr sz="2400">
                <a:solidFill>
                  <a:schemeClr val="tx1"/>
                </a:solidFill>
                <a:latin typeface="Times" charset="0"/>
                <a:ea typeface="ＭＳ Ｐゴシック" charset="0"/>
              </a:defRPr>
            </a:lvl4pPr>
            <a:lvl5pPr>
              <a:tabLst>
                <a:tab pos="47625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47625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47625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47625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476250" algn="l"/>
              </a:tabLst>
              <a:defRPr sz="2400">
                <a:solidFill>
                  <a:schemeClr val="tx1"/>
                </a:solidFill>
                <a:latin typeface="Times" charset="0"/>
                <a:ea typeface="ＭＳ Ｐゴシック" charset="0"/>
              </a:defRPr>
            </a:lvl9pPr>
          </a:lstStyle>
          <a:p>
            <a:pPr>
              <a:spcAft>
                <a:spcPts val="2000"/>
              </a:spcAft>
              <a:buClr>
                <a:schemeClr val="accent2"/>
              </a:buClr>
              <a:buFont typeface="Wingdings" charset="2"/>
              <a:buChar char="§"/>
            </a:pPr>
            <a:r>
              <a:rPr lang="it-IT" sz="3200" b="0" dirty="0" smtClean="0">
                <a:latin typeface="Arial" charset="0"/>
              </a:rPr>
              <a:t>cos’è la luce?</a:t>
            </a:r>
          </a:p>
          <a:p>
            <a:pPr>
              <a:spcAft>
                <a:spcPts val="2000"/>
              </a:spcAft>
              <a:buClr>
                <a:schemeClr val="accent2"/>
              </a:buClr>
              <a:buFont typeface="Wingdings" charset="2"/>
              <a:buChar char="§"/>
            </a:pPr>
            <a:r>
              <a:rPr lang="it-IT" sz="3200" b="0" dirty="0" smtClean="0">
                <a:latin typeface="Arial" charset="0"/>
              </a:rPr>
              <a:t>esiste una luce invisibile?</a:t>
            </a:r>
          </a:p>
          <a:p>
            <a:pPr>
              <a:spcAft>
                <a:spcPts val="2000"/>
              </a:spcAft>
              <a:buClr>
                <a:schemeClr val="accent2"/>
              </a:buClr>
              <a:buFont typeface="Wingdings" charset="2"/>
              <a:buChar char="§"/>
            </a:pPr>
            <a:r>
              <a:rPr lang="it-IT" sz="3200" dirty="0" smtClean="0">
                <a:latin typeface="Arial" charset="0"/>
              </a:rPr>
              <a:t>come viene codificata la composizione spettrale?</a:t>
            </a:r>
            <a:endParaRPr lang="en-GB" sz="3200" dirty="0">
              <a:latin typeface="Arial" charset="0"/>
            </a:endParaRPr>
          </a:p>
        </p:txBody>
      </p:sp>
    </p:spTree>
    <p:extLst>
      <p:ext uri="{BB962C8B-B14F-4D97-AF65-F5344CB8AC3E}">
        <p14:creationId xmlns:p14="http://schemas.microsoft.com/office/powerpoint/2010/main" val="50399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4326"/>
                                        </p:tgtEl>
                                        <p:attrNameLst>
                                          <p:attrName>style.visibility</p:attrName>
                                        </p:attrNameLst>
                                      </p:cBhvr>
                                      <p:to>
                                        <p:strVal val="visible"/>
                                      </p:to>
                                    </p:set>
                                    <p:animEffect transition="in" filter="dissolve">
                                      <p:cBhvr>
                                        <p:cTn id="7" dur="500"/>
                                        <p:tgtEl>
                                          <p:spTgt spid="8243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6" grpId="0"/>
      <p:bldP spid="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7074" name="Picture 2"/>
          <p:cNvPicPr>
            <a:picLocks noChangeAspect="1" noChangeArrowheads="1"/>
          </p:cNvPicPr>
          <p:nvPr/>
        </p:nvPicPr>
        <p:blipFill>
          <a:blip r:embed="rId2">
            <a:extLst>
              <a:ext uri="{28A0092B-C50C-407E-A947-70E740481C1C}">
                <a14:useLocalDpi xmlns:a14="http://schemas.microsoft.com/office/drawing/2010/main" val="0"/>
              </a:ext>
            </a:extLst>
          </a:blip>
          <a:srcRect l="6258" t="7063" r="5737" b="6512"/>
          <a:stretch>
            <a:fillRect/>
          </a:stretch>
        </p:blipFill>
        <p:spPr bwMode="auto">
          <a:xfrm>
            <a:off x="1212850" y="1406525"/>
            <a:ext cx="6724650"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noChangeArrowheads="1"/>
          </p:cNvSpPr>
          <p:nvPr/>
        </p:nvSpPr>
        <p:spPr bwMode="auto">
          <a:xfrm>
            <a:off x="133350" y="244475"/>
            <a:ext cx="5059270"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pPr>
            <a:r>
              <a:rPr lang="it-IT" altLang="it-IT" sz="4400" dirty="0" smtClean="0">
                <a:solidFill>
                  <a:srgbClr val="333399"/>
                </a:solidFill>
                <a:latin typeface="Arial" panose="020B0604020202020204" pitchFamily="34" charset="0"/>
              </a:rPr>
              <a:t>Trinity college 1664</a:t>
            </a:r>
            <a:endParaRPr lang="it-IT" altLang="it-IT" sz="4400" dirty="0">
              <a:solidFill>
                <a:srgbClr val="333399"/>
              </a:solidFill>
              <a:latin typeface="Arial" panose="020B0604020202020204" pitchFamily="34" charset="0"/>
            </a:endParaRPr>
          </a:p>
        </p:txBody>
      </p:sp>
    </p:spTree>
    <p:extLst>
      <p:ext uri="{BB962C8B-B14F-4D97-AF65-F5344CB8AC3E}">
        <p14:creationId xmlns:p14="http://schemas.microsoft.com/office/powerpoint/2010/main" val="17169204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87074"/>
                                        </p:tgtEl>
                                        <p:attrNameLst>
                                          <p:attrName>style.visibility</p:attrName>
                                        </p:attrNameLst>
                                      </p:cBhvr>
                                      <p:to>
                                        <p:strVal val="visible"/>
                                      </p:to>
                                    </p:set>
                                    <p:animEffect transition="in" filter="dissolve">
                                      <p:cBhvr>
                                        <p:cTn id="7" dur="500"/>
                                        <p:tgtEl>
                                          <p:spTgt spid="387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8098" name="Group 2"/>
          <p:cNvGrpSpPr>
            <a:grpSpLocks/>
          </p:cNvGrpSpPr>
          <p:nvPr/>
        </p:nvGrpSpPr>
        <p:grpSpPr bwMode="auto">
          <a:xfrm>
            <a:off x="3138488" y="5816600"/>
            <a:ext cx="2952750" cy="695325"/>
            <a:chOff x="1872" y="2746"/>
            <a:chExt cx="2024" cy="438"/>
          </a:xfrm>
        </p:grpSpPr>
        <p:pic>
          <p:nvPicPr>
            <p:cNvPr id="388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 y="2746"/>
              <a:ext cx="1992"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8100" name="Rectangle 4"/>
            <p:cNvSpPr>
              <a:spLocks noChangeArrowheads="1"/>
            </p:cNvSpPr>
            <p:nvPr/>
          </p:nvSpPr>
          <p:spPr bwMode="auto">
            <a:xfrm>
              <a:off x="1872" y="3040"/>
              <a:ext cx="2024"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it-IT" sz="1800" b="1">
                <a:solidFill>
                  <a:srgbClr val="FFFFFF"/>
                </a:solidFill>
                <a:latin typeface="Verdana" panose="020B0604030504040204" pitchFamily="34" charset="0"/>
                <a:ea typeface="+mn-ea"/>
                <a:cs typeface="+mn-cs"/>
              </a:endParaRPr>
            </a:p>
          </p:txBody>
        </p:sp>
      </p:grpSp>
      <p:sp>
        <p:nvSpPr>
          <p:cNvPr id="388101" name="Line 5"/>
          <p:cNvSpPr>
            <a:spLocks noChangeShapeType="1"/>
          </p:cNvSpPr>
          <p:nvPr/>
        </p:nvSpPr>
        <p:spPr bwMode="auto">
          <a:xfrm>
            <a:off x="3851275" y="1357313"/>
            <a:ext cx="820738" cy="134302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88102" name="Line 6"/>
          <p:cNvSpPr>
            <a:spLocks noChangeShapeType="1"/>
          </p:cNvSpPr>
          <p:nvPr/>
        </p:nvSpPr>
        <p:spPr bwMode="auto">
          <a:xfrm>
            <a:off x="4854575" y="3303588"/>
            <a:ext cx="166688" cy="10175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88103" name="Line 7"/>
          <p:cNvSpPr>
            <a:spLocks noChangeShapeType="1"/>
          </p:cNvSpPr>
          <p:nvPr/>
        </p:nvSpPr>
        <p:spPr bwMode="auto">
          <a:xfrm flipH="1">
            <a:off x="4327525" y="3402013"/>
            <a:ext cx="252413" cy="911225"/>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88104" name="Line 8"/>
          <p:cNvSpPr>
            <a:spLocks noChangeShapeType="1"/>
          </p:cNvSpPr>
          <p:nvPr/>
        </p:nvSpPr>
        <p:spPr bwMode="auto">
          <a:xfrm>
            <a:off x="4716463" y="3357563"/>
            <a:ext cx="39687" cy="95567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88105" name="AutoShape 9"/>
          <p:cNvSpPr>
            <a:spLocks noChangeArrowheads="1"/>
          </p:cNvSpPr>
          <p:nvPr/>
        </p:nvSpPr>
        <p:spPr bwMode="auto">
          <a:xfrm rot="5400000">
            <a:off x="3910013" y="1912938"/>
            <a:ext cx="1625600" cy="2082800"/>
          </a:xfrm>
          <a:prstGeom prst="triangle">
            <a:avLst>
              <a:gd name="adj" fmla="val 50000"/>
            </a:avLst>
          </a:prstGeom>
          <a:solidFill>
            <a:schemeClr val="hlink"/>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it-IT" sz="1800" b="1">
              <a:solidFill>
                <a:srgbClr val="FFFFFF"/>
              </a:solidFill>
              <a:latin typeface="Verdana" panose="020B0604030504040204" pitchFamily="34" charset="0"/>
              <a:ea typeface="+mn-ea"/>
              <a:cs typeface="+mn-cs"/>
            </a:endParaRPr>
          </a:p>
        </p:txBody>
      </p:sp>
      <p:sp>
        <p:nvSpPr>
          <p:cNvPr id="388106" name="Line 10"/>
          <p:cNvSpPr>
            <a:spLocks noChangeShapeType="1"/>
          </p:cNvSpPr>
          <p:nvPr/>
        </p:nvSpPr>
        <p:spPr bwMode="auto">
          <a:xfrm>
            <a:off x="4529138" y="2498725"/>
            <a:ext cx="50800" cy="906463"/>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88107" name="Line 11"/>
          <p:cNvSpPr>
            <a:spLocks noChangeShapeType="1"/>
          </p:cNvSpPr>
          <p:nvPr/>
        </p:nvSpPr>
        <p:spPr bwMode="auto">
          <a:xfrm>
            <a:off x="4546600" y="2498725"/>
            <a:ext cx="171450" cy="85725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88108" name="Line 12"/>
          <p:cNvSpPr>
            <a:spLocks noChangeShapeType="1"/>
          </p:cNvSpPr>
          <p:nvPr/>
        </p:nvSpPr>
        <p:spPr bwMode="auto">
          <a:xfrm>
            <a:off x="4568825" y="2511425"/>
            <a:ext cx="277813" cy="7889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88109" name="Text Box 13"/>
          <p:cNvSpPr txBox="1">
            <a:spLocks noChangeArrowheads="1"/>
          </p:cNvSpPr>
          <p:nvPr/>
        </p:nvSpPr>
        <p:spPr bwMode="auto">
          <a:xfrm>
            <a:off x="1751013" y="836613"/>
            <a:ext cx="4251325" cy="588962"/>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it-IT" altLang="it-IT" sz="3200" b="1">
                <a:solidFill>
                  <a:srgbClr val="FFFFFF"/>
                </a:solidFill>
                <a:latin typeface="Arial" panose="020B0604020202020204" pitchFamily="34" charset="0"/>
                <a:ea typeface="+mn-ea"/>
                <a:cs typeface="+mn-cs"/>
              </a:rPr>
              <a:t>Luce solare “bianca”</a:t>
            </a:r>
            <a:endParaRPr lang="en-GB" altLang="it-IT" sz="3200" b="1">
              <a:solidFill>
                <a:srgbClr val="FFFFFF"/>
              </a:solidFill>
              <a:latin typeface="Arial" panose="020B0604020202020204" pitchFamily="34" charset="0"/>
              <a:ea typeface="+mn-ea"/>
              <a:cs typeface="+mn-cs"/>
            </a:endParaRPr>
          </a:p>
        </p:txBody>
      </p:sp>
      <p:sp>
        <p:nvSpPr>
          <p:cNvPr id="388110" name="Text Box 14"/>
          <p:cNvSpPr txBox="1">
            <a:spLocks noChangeArrowheads="1"/>
          </p:cNvSpPr>
          <p:nvPr/>
        </p:nvSpPr>
        <p:spPr bwMode="auto">
          <a:xfrm>
            <a:off x="3070225" y="4835525"/>
            <a:ext cx="3092450" cy="579438"/>
          </a:xfrm>
          <a:prstGeom prst="rect">
            <a:avLst/>
          </a:prstGeom>
          <a:solidFill>
            <a:schemeClr val="tx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it-IT" altLang="it-IT" sz="3200" b="1">
                <a:solidFill>
                  <a:srgbClr val="FFFFFF"/>
                </a:solidFill>
                <a:latin typeface="Arial" panose="020B0604020202020204" pitchFamily="34" charset="0"/>
                <a:ea typeface="+mn-ea"/>
                <a:cs typeface="+mn-cs"/>
              </a:rPr>
              <a:t>Spettro visibile</a:t>
            </a:r>
            <a:endParaRPr lang="en-GB" altLang="it-IT" sz="3200" b="1">
              <a:solidFill>
                <a:srgbClr val="FFFFFF"/>
              </a:solidFill>
              <a:latin typeface="Arial" panose="020B0604020202020204" pitchFamily="34" charset="0"/>
              <a:ea typeface="+mn-ea"/>
              <a:cs typeface="+mn-cs"/>
            </a:endParaRPr>
          </a:p>
        </p:txBody>
      </p:sp>
      <p:sp>
        <p:nvSpPr>
          <p:cNvPr id="388111" name="Text Box 15"/>
          <p:cNvSpPr txBox="1">
            <a:spLocks noChangeArrowheads="1"/>
          </p:cNvSpPr>
          <p:nvPr/>
        </p:nvSpPr>
        <p:spPr bwMode="auto">
          <a:xfrm>
            <a:off x="6457950" y="5807075"/>
            <a:ext cx="1674813" cy="457200"/>
          </a:xfrm>
          <a:prstGeom prst="rect">
            <a:avLst/>
          </a:prstGeom>
          <a:solidFill>
            <a:schemeClr val="tx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it-IT" altLang="it-IT" b="1" i="1">
                <a:solidFill>
                  <a:srgbClr val="FFFFFF"/>
                </a:solidFill>
                <a:latin typeface="Arial" panose="020B0604020202020204" pitchFamily="34" charset="0"/>
                <a:ea typeface="+mn-ea"/>
                <a:cs typeface="+mn-cs"/>
              </a:rPr>
              <a:t>Infrarosso</a:t>
            </a:r>
            <a:endParaRPr lang="en-GB" altLang="it-IT" b="1" i="1">
              <a:solidFill>
                <a:srgbClr val="FFFFFF"/>
              </a:solidFill>
              <a:latin typeface="Arial" panose="020B0604020202020204" pitchFamily="34" charset="0"/>
              <a:ea typeface="+mn-ea"/>
              <a:cs typeface="+mn-cs"/>
            </a:endParaRPr>
          </a:p>
        </p:txBody>
      </p:sp>
      <p:sp>
        <p:nvSpPr>
          <p:cNvPr id="388112" name="Text Box 16"/>
          <p:cNvSpPr txBox="1">
            <a:spLocks noChangeArrowheads="1"/>
          </p:cNvSpPr>
          <p:nvPr/>
        </p:nvSpPr>
        <p:spPr bwMode="auto">
          <a:xfrm>
            <a:off x="900113" y="5807075"/>
            <a:ext cx="1962150" cy="457200"/>
          </a:xfrm>
          <a:prstGeom prst="rect">
            <a:avLst/>
          </a:prstGeom>
          <a:solidFill>
            <a:schemeClr val="tx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it-IT" altLang="it-IT" b="1" i="1">
                <a:solidFill>
                  <a:srgbClr val="FFFFFF"/>
                </a:solidFill>
                <a:latin typeface="Arial" panose="020B0604020202020204" pitchFamily="34" charset="0"/>
                <a:ea typeface="+mn-ea"/>
                <a:cs typeface="+mn-cs"/>
              </a:rPr>
              <a:t>Ultravioletto</a:t>
            </a:r>
            <a:endParaRPr lang="en-GB" altLang="it-IT" b="1" i="1">
              <a:solidFill>
                <a:srgbClr val="FFFFFF"/>
              </a:solidFill>
              <a:latin typeface="Arial" panose="020B0604020202020204" pitchFamily="34" charset="0"/>
              <a:ea typeface="+mn-ea"/>
              <a:cs typeface="+mn-cs"/>
            </a:endParaRPr>
          </a:p>
        </p:txBody>
      </p:sp>
    </p:spTree>
    <p:extLst>
      <p:ext uri="{BB962C8B-B14F-4D97-AF65-F5344CB8AC3E}">
        <p14:creationId xmlns:p14="http://schemas.microsoft.com/office/powerpoint/2010/main" val="5958969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389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325688"/>
            <a:ext cx="3074988"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24" name="Rectangle 4"/>
          <p:cNvSpPr>
            <a:spLocks noGrp="1" noChangeArrowheads="1"/>
          </p:cNvSpPr>
          <p:nvPr>
            <p:ph type="title"/>
          </p:nvPr>
        </p:nvSpPr>
        <p:spPr bwMode="auto">
          <a:xfrm>
            <a:off x="274466" y="282741"/>
            <a:ext cx="6869188" cy="769441"/>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spcBef>
                <a:spcPct val="50000"/>
              </a:spcBef>
            </a:pPr>
            <a:r>
              <a:rPr lang="it-IT" altLang="it-IT" dirty="0" smtClean="0">
                <a:solidFill>
                  <a:srgbClr val="333399"/>
                </a:solidFill>
                <a:latin typeface="Arial" panose="020B0604020202020204" pitchFamily="34" charset="0"/>
                <a:ea typeface="MS PGothic" panose="020B0600070205080204" pitchFamily="34" charset="-128"/>
                <a:cs typeface="Arial" panose="020B0604020202020204" pitchFamily="34" charset="0"/>
              </a:rPr>
              <a:t>Newton la luce </a:t>
            </a:r>
            <a:r>
              <a:rPr lang="it-IT" altLang="it-IT" dirty="0">
                <a:solidFill>
                  <a:srgbClr val="333399"/>
                </a:solidFill>
                <a:latin typeface="Arial" panose="020B0604020202020204" pitchFamily="34" charset="0"/>
                <a:ea typeface="MS PGothic" panose="020B0600070205080204" pitchFamily="34" charset="-128"/>
                <a:cs typeface="Arial" panose="020B0604020202020204" pitchFamily="34" charset="0"/>
              </a:rPr>
              <a:t>e </a:t>
            </a:r>
            <a:r>
              <a:rPr lang="it-IT" altLang="it-IT" dirty="0" smtClean="0">
                <a:solidFill>
                  <a:srgbClr val="333399"/>
                </a:solidFill>
                <a:latin typeface="Arial" panose="020B0604020202020204" pitchFamily="34" charset="0"/>
                <a:ea typeface="MS PGothic" panose="020B0600070205080204" pitchFamily="34" charset="-128"/>
                <a:cs typeface="Arial" panose="020B0604020202020204" pitchFamily="34" charset="0"/>
              </a:rPr>
              <a:t>la visione</a:t>
            </a:r>
            <a:endParaRPr lang="en-GB" altLang="it-IT" dirty="0">
              <a:solidFill>
                <a:srgbClr val="333399"/>
              </a:solidFill>
              <a:latin typeface="Arial" panose="020B0604020202020204" pitchFamily="34" charset="0"/>
              <a:ea typeface="MS PGothic" panose="020B0600070205080204" pitchFamily="34" charset="-128"/>
              <a:cs typeface="Arial" panose="020B0604020202020204" pitchFamily="34" charset="0"/>
            </a:endParaRPr>
          </a:p>
        </p:txBody>
      </p:sp>
      <p:sp>
        <p:nvSpPr>
          <p:cNvPr id="389125" name="Rectangle 5"/>
          <p:cNvSpPr>
            <a:spLocks noGrp="1" noChangeArrowheads="1"/>
          </p:cNvSpPr>
          <p:nvPr>
            <p:ph type="body" idx="1"/>
          </p:nvPr>
        </p:nvSpPr>
        <p:spPr bwMode="auto">
          <a:xfrm>
            <a:off x="4004977" y="2221813"/>
            <a:ext cx="4002201" cy="2016554"/>
          </a:xfr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a:buClr>
                <a:schemeClr val="accent2"/>
              </a:buClr>
              <a:buFont typeface="Wingdings" panose="05000000000000000000" pitchFamily="2" charset="2"/>
              <a:buChar char="§"/>
            </a:pPr>
            <a:r>
              <a:rPr lang="it-IT" altLang="it-IT" dirty="0">
                <a:latin typeface="Arial" panose="020B0604020202020204" pitchFamily="34" charset="0"/>
                <a:cs typeface="Arial" panose="020B0604020202020204" pitchFamily="34" charset="0"/>
              </a:rPr>
              <a:t>La luce bianca è riducibile               a una somma                di luci </a:t>
            </a:r>
            <a:r>
              <a:rPr lang="it-IT" altLang="it-IT" dirty="0" smtClean="0">
                <a:latin typeface="Arial" panose="020B0604020202020204" pitchFamily="34" charset="0"/>
                <a:cs typeface="Arial" panose="020B0604020202020204" pitchFamily="34" charset="0"/>
              </a:rPr>
              <a:t>elementari</a:t>
            </a:r>
          </a:p>
          <a:p>
            <a:pPr>
              <a:buClr>
                <a:schemeClr val="accent2"/>
              </a:buClr>
              <a:buFont typeface="Wingdings" panose="05000000000000000000" pitchFamily="2" charset="2"/>
              <a:buChar char="§"/>
            </a:pPr>
            <a:r>
              <a:rPr lang="it-IT" altLang="it-IT" dirty="0">
                <a:latin typeface="Arial" panose="020B0604020202020204" pitchFamily="34" charset="0"/>
                <a:cs typeface="Arial" panose="020B0604020202020204" pitchFamily="34" charset="0"/>
              </a:rPr>
              <a:t>Newton è conscio del contrasto     con l’esperienza </a:t>
            </a:r>
            <a:r>
              <a:rPr lang="it-IT" altLang="it-IT" dirty="0" smtClean="0">
                <a:latin typeface="Arial" panose="020B0604020202020204" pitchFamily="34" charset="0"/>
                <a:cs typeface="Arial" panose="020B0604020202020204" pitchFamily="34" charset="0"/>
              </a:rPr>
              <a:t>quotidiana</a:t>
            </a:r>
            <a:endParaRPr lang="en-GB" altLang="it-IT" dirty="0">
              <a:latin typeface="Arial" panose="020B0604020202020204" pitchFamily="34" charset="0"/>
              <a:cs typeface="Arial" panose="020B0604020202020204" pitchFamily="34" charset="0"/>
            </a:endParaRPr>
          </a:p>
        </p:txBody>
      </p:sp>
      <p:sp>
        <p:nvSpPr>
          <p:cNvPr id="389126" name="Rectangle 6"/>
          <p:cNvSpPr>
            <a:spLocks noChangeArrowheads="1"/>
          </p:cNvSpPr>
          <p:nvPr/>
        </p:nvSpPr>
        <p:spPr bwMode="auto">
          <a:xfrm>
            <a:off x="3702050" y="4362450"/>
            <a:ext cx="5175250" cy="297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571500" indent="-571500">
              <a:defRPr sz="2400">
                <a:solidFill>
                  <a:schemeClr val="tx1"/>
                </a:solidFill>
                <a:latin typeface="Times" panose="02020603050405020304" pitchFamily="18" charset="0"/>
              </a:defRPr>
            </a:lvl1pPr>
            <a:lvl2pPr marL="1047750" indent="-285750">
              <a:defRPr sz="2400">
                <a:solidFill>
                  <a:schemeClr val="tx1"/>
                </a:solidFill>
                <a:latin typeface="Times" panose="02020603050405020304" pitchFamily="18" charset="0"/>
              </a:defRPr>
            </a:lvl2pPr>
            <a:lvl3pPr marL="1466850" indent="-228600">
              <a:defRPr sz="2400">
                <a:solidFill>
                  <a:schemeClr val="tx1"/>
                </a:solidFill>
                <a:latin typeface="Times" panose="02020603050405020304" pitchFamily="18" charset="0"/>
              </a:defRPr>
            </a:lvl3pPr>
            <a:lvl4pPr marL="1885950" indent="-228600">
              <a:defRPr sz="2400">
                <a:solidFill>
                  <a:schemeClr val="tx1"/>
                </a:solidFill>
                <a:latin typeface="Times" panose="02020603050405020304" pitchFamily="18" charset="0"/>
              </a:defRPr>
            </a:lvl4pPr>
            <a:lvl5pPr marL="2305050" indent="-228600">
              <a:defRPr sz="2400">
                <a:solidFill>
                  <a:schemeClr val="tx1"/>
                </a:solidFill>
                <a:latin typeface="Times" panose="02020603050405020304" pitchFamily="18" charset="0"/>
              </a:defRPr>
            </a:lvl5pPr>
            <a:lvl6pPr marL="2762250" indent="-228600" eaLnBrk="0" fontAlgn="base" hangingPunct="0">
              <a:spcBef>
                <a:spcPct val="0"/>
              </a:spcBef>
              <a:spcAft>
                <a:spcPct val="0"/>
              </a:spcAft>
              <a:defRPr sz="2400">
                <a:solidFill>
                  <a:schemeClr val="tx1"/>
                </a:solidFill>
                <a:latin typeface="Times" panose="02020603050405020304" pitchFamily="18" charset="0"/>
              </a:defRPr>
            </a:lvl6pPr>
            <a:lvl7pPr marL="3219450" indent="-228600" eaLnBrk="0" fontAlgn="base" hangingPunct="0">
              <a:spcBef>
                <a:spcPct val="0"/>
              </a:spcBef>
              <a:spcAft>
                <a:spcPct val="0"/>
              </a:spcAft>
              <a:defRPr sz="2400">
                <a:solidFill>
                  <a:schemeClr val="tx1"/>
                </a:solidFill>
                <a:latin typeface="Times" panose="02020603050405020304" pitchFamily="18" charset="0"/>
              </a:defRPr>
            </a:lvl7pPr>
            <a:lvl8pPr marL="3676650" indent="-228600" eaLnBrk="0" fontAlgn="base" hangingPunct="0">
              <a:spcBef>
                <a:spcPct val="0"/>
              </a:spcBef>
              <a:spcAft>
                <a:spcPct val="0"/>
              </a:spcAft>
              <a:defRPr sz="2400">
                <a:solidFill>
                  <a:schemeClr val="tx1"/>
                </a:solidFill>
                <a:latin typeface="Times" panose="02020603050405020304" pitchFamily="18" charset="0"/>
              </a:defRPr>
            </a:lvl8pPr>
            <a:lvl9pPr marL="4133850" indent="-228600"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spcBef>
                <a:spcPct val="20000"/>
              </a:spcBef>
              <a:buClr>
                <a:srgbClr val="FFCC00"/>
              </a:buClr>
              <a:buFont typeface="Wingdings" panose="05000000000000000000" pitchFamily="2" charset="2"/>
              <a:buChar char="è"/>
            </a:pPr>
            <a:endParaRPr lang="en-GB" altLang="it-IT" sz="3200" b="1" dirty="0">
              <a:latin typeface="Verdana" panose="020B0604030504040204" pitchFamily="34" charset="0"/>
              <a:ea typeface="+mn-ea"/>
              <a:cs typeface="+mn-cs"/>
            </a:endParaRPr>
          </a:p>
        </p:txBody>
      </p:sp>
    </p:spTree>
    <p:extLst>
      <p:ext uri="{BB962C8B-B14F-4D97-AF65-F5344CB8AC3E}">
        <p14:creationId xmlns:p14="http://schemas.microsoft.com/office/powerpoint/2010/main" val="15338107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89122"/>
                                        </p:tgtEl>
                                        <p:attrNameLst>
                                          <p:attrName>style.visibility</p:attrName>
                                        </p:attrNameLst>
                                      </p:cBhvr>
                                      <p:to>
                                        <p:strVal val="visible"/>
                                      </p:to>
                                    </p:set>
                                    <p:animEffect transition="in" filter="dissolve">
                                      <p:cBhvr>
                                        <p:cTn id="7" dur="500"/>
                                        <p:tgtEl>
                                          <p:spTgt spid="389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25">
                                            <p:txEl>
                                              <p:pRg st="0" end="0"/>
                                            </p:txEl>
                                          </p:spTgt>
                                        </p:tgtEl>
                                        <p:attrNameLst>
                                          <p:attrName>style.visibility</p:attrName>
                                        </p:attrNameLst>
                                      </p:cBhvr>
                                      <p:to>
                                        <p:strVal val="visible"/>
                                      </p:to>
                                    </p:set>
                                    <p:animEffect transition="in" filter="wipe(left)">
                                      <p:cBhvr>
                                        <p:cTn id="12" dur="500"/>
                                        <p:tgtEl>
                                          <p:spTgt spid="3891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25">
                                            <p:txEl>
                                              <p:pRg st="1" end="1"/>
                                            </p:txEl>
                                          </p:spTgt>
                                        </p:tgtEl>
                                        <p:attrNameLst>
                                          <p:attrName>style.visibility</p:attrName>
                                        </p:attrNameLst>
                                      </p:cBhvr>
                                      <p:to>
                                        <p:strVal val="visible"/>
                                      </p:to>
                                    </p:set>
                                    <p:animEffect transition="in" filter="wipe(left)">
                                      <p:cBhvr>
                                        <p:cTn id="17" dur="500"/>
                                        <p:tgtEl>
                                          <p:spTgt spid="38912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nodePh="1">
                                  <p:stCondLst>
                                    <p:cond delay="0"/>
                                  </p:stCondLst>
                                  <p:endCondLst>
                                    <p:cond evt="begin" delay="0">
                                      <p:tn val="20"/>
                                    </p:cond>
                                  </p:endCondLst>
                                  <p:childTnLst>
                                    <p:set>
                                      <p:cBhvr>
                                        <p:cTn id="21" dur="1" fill="hold">
                                          <p:stCondLst>
                                            <p:cond delay="0"/>
                                          </p:stCondLst>
                                        </p:cTn>
                                        <p:tgtEl>
                                          <p:spTgt spid="389126">
                                            <p:txEl>
                                              <p:pRg st="0" end="0"/>
                                            </p:txEl>
                                          </p:spTgt>
                                        </p:tgtEl>
                                        <p:attrNameLst>
                                          <p:attrName>style.visibility</p:attrName>
                                        </p:attrNameLst>
                                      </p:cBhvr>
                                      <p:to>
                                        <p:strVal val="visible"/>
                                      </p:to>
                                    </p:set>
                                    <p:animEffect transition="in" filter="wipe(left)">
                                      <p:cBhvr>
                                        <p:cTn id="22" dur="500"/>
                                        <p:tgtEl>
                                          <p:spTgt spid="3891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5" grpId="0" build="p" autoUpdateAnimBg="0"/>
      <p:bldP spid="389126"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90149" name="Rectangle 5"/>
          <p:cNvSpPr>
            <a:spLocks noChangeArrowheads="1"/>
          </p:cNvSpPr>
          <p:nvPr/>
        </p:nvSpPr>
        <p:spPr bwMode="auto">
          <a:xfrm>
            <a:off x="827259" y="1994629"/>
            <a:ext cx="7675563" cy="246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spcBef>
                <a:spcPct val="50000"/>
              </a:spcBef>
            </a:pPr>
            <a:r>
              <a:rPr lang="it-IT" altLang="it-IT" sz="4400" dirty="0" smtClean="0">
                <a:solidFill>
                  <a:srgbClr val="333399"/>
                </a:solidFill>
                <a:latin typeface="Arial" panose="020B0604020202020204" pitchFamily="34" charset="0"/>
              </a:rPr>
              <a:t>Obiezione</a:t>
            </a:r>
          </a:p>
          <a:p>
            <a:pPr eaLnBrk="0" hangingPunct="0">
              <a:spcBef>
                <a:spcPct val="50000"/>
              </a:spcBef>
            </a:pPr>
            <a:r>
              <a:rPr lang="it-IT" altLang="it-IT" sz="4400" dirty="0">
                <a:solidFill>
                  <a:srgbClr val="FFC000"/>
                </a:solidFill>
                <a:latin typeface="Arial" panose="020B0604020202020204" pitchFamily="34" charset="0"/>
              </a:rPr>
              <a:t>i</a:t>
            </a:r>
            <a:r>
              <a:rPr lang="it-IT" altLang="it-IT" sz="4400" dirty="0" smtClean="0">
                <a:solidFill>
                  <a:srgbClr val="FFC000"/>
                </a:solidFill>
                <a:latin typeface="Arial" panose="020B0604020202020204" pitchFamily="34" charset="0"/>
              </a:rPr>
              <a:t> colori dello spettro sono un artefatto del prisma</a:t>
            </a:r>
            <a:endParaRPr lang="en-GB" altLang="it-IT" sz="4400" dirty="0">
              <a:solidFill>
                <a:srgbClr val="FFC000"/>
              </a:solidFill>
              <a:latin typeface="Arial" panose="020B0604020202020204" pitchFamily="34" charset="0"/>
            </a:endParaRPr>
          </a:p>
        </p:txBody>
      </p:sp>
    </p:spTree>
    <p:extLst>
      <p:ext uri="{BB962C8B-B14F-4D97-AF65-F5344CB8AC3E}">
        <p14:creationId xmlns:p14="http://schemas.microsoft.com/office/powerpoint/2010/main" val="28139577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1170" name="Picture 2"/>
          <p:cNvPicPr>
            <a:picLocks noChangeAspect="1" noChangeArrowheads="1"/>
          </p:cNvPicPr>
          <p:nvPr/>
        </p:nvPicPr>
        <p:blipFill>
          <a:blip r:embed="rId2">
            <a:extLst>
              <a:ext uri="{28A0092B-C50C-407E-A947-70E740481C1C}">
                <a14:useLocalDpi xmlns:a14="http://schemas.microsoft.com/office/drawing/2010/main" val="0"/>
              </a:ext>
            </a:extLst>
          </a:blip>
          <a:srcRect l="6258" t="7063" r="5737" b="6512"/>
          <a:stretch>
            <a:fillRect/>
          </a:stretch>
        </p:blipFill>
        <p:spPr bwMode="auto">
          <a:xfrm>
            <a:off x="1574800" y="1597025"/>
            <a:ext cx="5943600" cy="43973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1171" name="Group 3"/>
          <p:cNvGrpSpPr>
            <a:grpSpLocks/>
          </p:cNvGrpSpPr>
          <p:nvPr/>
        </p:nvGrpSpPr>
        <p:grpSpPr bwMode="auto">
          <a:xfrm>
            <a:off x="755650" y="503238"/>
            <a:ext cx="3525838" cy="2851150"/>
            <a:chOff x="476" y="317"/>
            <a:chExt cx="2221" cy="1796"/>
          </a:xfrm>
        </p:grpSpPr>
        <p:sp>
          <p:nvSpPr>
            <p:cNvPr id="391172" name="Line 4"/>
            <p:cNvSpPr>
              <a:spLocks noChangeShapeType="1"/>
            </p:cNvSpPr>
            <p:nvPr/>
          </p:nvSpPr>
          <p:spPr bwMode="auto">
            <a:xfrm>
              <a:off x="1572" y="600"/>
              <a:ext cx="0" cy="151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91173" name="Text Box 5"/>
            <p:cNvSpPr txBox="1">
              <a:spLocks noChangeArrowheads="1"/>
            </p:cNvSpPr>
            <p:nvPr/>
          </p:nvSpPr>
          <p:spPr bwMode="auto">
            <a:xfrm>
              <a:off x="476" y="317"/>
              <a:ext cx="2221" cy="33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eaLnBrk="0" hangingPunct="0"/>
              <a:r>
                <a:rPr lang="de-DE" altLang="it-IT" sz="2800" b="1">
                  <a:solidFill>
                    <a:schemeClr val="tx1"/>
                  </a:solidFill>
                  <a:latin typeface="Verdana" panose="020B0604030504040204" pitchFamily="34" charset="0"/>
                  <a:ea typeface="+mn-ea"/>
                  <a:cs typeface="+mn-cs"/>
                </a:rPr>
                <a:t>Secondo prisma </a:t>
              </a:r>
            </a:p>
          </p:txBody>
        </p:sp>
      </p:grpSp>
      <p:grpSp>
        <p:nvGrpSpPr>
          <p:cNvPr id="391174" name="Group 6"/>
          <p:cNvGrpSpPr>
            <a:grpSpLocks/>
          </p:cNvGrpSpPr>
          <p:nvPr/>
        </p:nvGrpSpPr>
        <p:grpSpPr bwMode="auto">
          <a:xfrm>
            <a:off x="2806700" y="4171951"/>
            <a:ext cx="6121400" cy="2566988"/>
            <a:chOff x="1768" y="2628"/>
            <a:chExt cx="3856" cy="1617"/>
          </a:xfrm>
        </p:grpSpPr>
        <p:sp>
          <p:nvSpPr>
            <p:cNvPr id="391175" name="Line 7"/>
            <p:cNvSpPr>
              <a:spLocks noChangeShapeType="1"/>
            </p:cNvSpPr>
            <p:nvPr/>
          </p:nvSpPr>
          <p:spPr bwMode="auto">
            <a:xfrm>
              <a:off x="2100" y="2628"/>
              <a:ext cx="0" cy="1513"/>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91176" name="Text Box 8"/>
            <p:cNvSpPr txBox="1">
              <a:spLocks noChangeArrowheads="1"/>
            </p:cNvSpPr>
            <p:nvPr/>
          </p:nvSpPr>
          <p:spPr bwMode="auto">
            <a:xfrm>
              <a:off x="1768" y="3915"/>
              <a:ext cx="3856" cy="33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eaLnBrk="0" hangingPunct="0"/>
              <a:r>
                <a:rPr lang="de-DE" altLang="it-IT" sz="2800" b="1">
                  <a:latin typeface="Verdana" panose="020B0604030504040204" pitchFamily="34" charset="0"/>
                  <a:ea typeface="+mn-ea"/>
                  <a:cs typeface="+mn-cs"/>
                </a:rPr>
                <a:t>Raggi variamente rifrangibili </a:t>
              </a:r>
            </a:p>
          </p:txBody>
        </p:sp>
      </p:grpSp>
      <p:grpSp>
        <p:nvGrpSpPr>
          <p:cNvPr id="391177" name="Group 9"/>
          <p:cNvGrpSpPr>
            <a:grpSpLocks/>
          </p:cNvGrpSpPr>
          <p:nvPr/>
        </p:nvGrpSpPr>
        <p:grpSpPr bwMode="auto">
          <a:xfrm>
            <a:off x="323850" y="3124201"/>
            <a:ext cx="1733550" cy="2033588"/>
            <a:chOff x="204" y="1968"/>
            <a:chExt cx="1092" cy="1281"/>
          </a:xfrm>
        </p:grpSpPr>
        <p:sp>
          <p:nvSpPr>
            <p:cNvPr id="391178" name="Line 10"/>
            <p:cNvSpPr>
              <a:spLocks noChangeShapeType="1"/>
            </p:cNvSpPr>
            <p:nvPr/>
          </p:nvSpPr>
          <p:spPr bwMode="auto">
            <a:xfrm>
              <a:off x="1296" y="1968"/>
              <a:ext cx="0" cy="1141"/>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91179" name="Line 11"/>
            <p:cNvSpPr>
              <a:spLocks noChangeShapeType="1"/>
            </p:cNvSpPr>
            <p:nvPr/>
          </p:nvSpPr>
          <p:spPr bwMode="auto">
            <a:xfrm>
              <a:off x="672" y="3108"/>
              <a:ext cx="624"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91180" name="Text Box 12"/>
            <p:cNvSpPr txBox="1">
              <a:spLocks noChangeArrowheads="1"/>
            </p:cNvSpPr>
            <p:nvPr/>
          </p:nvSpPr>
          <p:spPr bwMode="auto">
            <a:xfrm>
              <a:off x="204" y="2919"/>
              <a:ext cx="634" cy="33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0" hangingPunct="0"/>
              <a:r>
                <a:rPr lang="de-DE" altLang="it-IT" sz="2800" b="1" dirty="0">
                  <a:solidFill>
                    <a:schemeClr val="tx1"/>
                  </a:solidFill>
                  <a:latin typeface="Verdana" panose="020B0604030504040204" pitchFamily="34" charset="0"/>
                  <a:ea typeface="+mn-ea"/>
                  <a:cs typeface="+mn-cs"/>
                </a:rPr>
                <a:t>!?! </a:t>
              </a:r>
            </a:p>
          </p:txBody>
        </p:sp>
      </p:grpSp>
      <p:sp>
        <p:nvSpPr>
          <p:cNvPr id="13" name="Rectangle 5"/>
          <p:cNvSpPr>
            <a:spLocks noChangeArrowheads="1"/>
          </p:cNvSpPr>
          <p:nvPr/>
        </p:nvSpPr>
        <p:spPr bwMode="auto">
          <a:xfrm>
            <a:off x="5609324" y="0"/>
            <a:ext cx="3309251"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spcBef>
                <a:spcPct val="50000"/>
              </a:spcBef>
            </a:pPr>
            <a:r>
              <a:rPr lang="it-IT" altLang="it-IT" sz="4400" dirty="0">
                <a:solidFill>
                  <a:srgbClr val="333399"/>
                </a:solidFill>
                <a:latin typeface="Arial" panose="020B0604020202020204" pitchFamily="34" charset="0"/>
              </a:rPr>
              <a:t>c</a:t>
            </a:r>
            <a:r>
              <a:rPr lang="it-IT" altLang="it-IT" sz="4400" dirty="0" smtClean="0">
                <a:solidFill>
                  <a:srgbClr val="333399"/>
                </a:solidFill>
                <a:latin typeface="Arial" panose="020B0604020202020204" pitchFamily="34" charset="0"/>
              </a:rPr>
              <a:t>ontroprovadi Newton</a:t>
            </a:r>
            <a:endParaRPr lang="en-GB" altLang="it-IT" sz="4400" dirty="0">
              <a:solidFill>
                <a:srgbClr val="333399"/>
              </a:solidFill>
              <a:latin typeface="Arial" panose="020B0604020202020204" pitchFamily="34" charset="0"/>
            </a:endParaRPr>
          </a:p>
        </p:txBody>
      </p:sp>
    </p:spTree>
    <p:extLst>
      <p:ext uri="{BB962C8B-B14F-4D97-AF65-F5344CB8AC3E}">
        <p14:creationId xmlns:p14="http://schemas.microsoft.com/office/powerpoint/2010/main" val="7333361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91170"/>
                                        </p:tgtEl>
                                        <p:attrNameLst>
                                          <p:attrName>style.visibility</p:attrName>
                                        </p:attrNameLst>
                                      </p:cBhvr>
                                      <p:to>
                                        <p:strVal val="visible"/>
                                      </p:to>
                                    </p:set>
                                    <p:animEffect transition="in" filter="dissolve">
                                      <p:cBhvr>
                                        <p:cTn id="7" dur="500"/>
                                        <p:tgtEl>
                                          <p:spTgt spid="391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39117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39117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391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3">
            <a:extLst>
              <a:ext uri="{28A0092B-C50C-407E-A947-70E740481C1C}">
                <a14:useLocalDpi xmlns:a14="http://schemas.microsoft.com/office/drawing/2010/main" val="0"/>
              </a:ext>
            </a:extLst>
          </a:blip>
          <a:srcRect l="3455" t="3781" r="48920" b="34061"/>
          <a:stretch>
            <a:fillRect/>
          </a:stretch>
        </p:blipFill>
        <p:spPr bwMode="auto">
          <a:xfrm>
            <a:off x="1898650" y="2085975"/>
            <a:ext cx="3502025"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27" name="Rectangle 3"/>
          <p:cNvSpPr>
            <a:spLocks noChangeArrowheads="1"/>
          </p:cNvSpPr>
          <p:nvPr/>
        </p:nvSpPr>
        <p:spPr bwMode="auto">
          <a:xfrm>
            <a:off x="2965450" y="384175"/>
            <a:ext cx="3228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chemeClr val="accent2"/>
                </a:solidFill>
                <a:latin typeface="Arial" panose="020B0604020202020204" pitchFamily="34" charset="0"/>
              </a:rPr>
              <a:t>il paradigma</a:t>
            </a:r>
          </a:p>
        </p:txBody>
      </p:sp>
      <p:grpSp>
        <p:nvGrpSpPr>
          <p:cNvPr id="2" name="Group 5"/>
          <p:cNvGrpSpPr>
            <a:grpSpLocks/>
          </p:cNvGrpSpPr>
          <p:nvPr/>
        </p:nvGrpSpPr>
        <p:grpSpPr bwMode="auto">
          <a:xfrm>
            <a:off x="4772025" y="1768475"/>
            <a:ext cx="3013075" cy="889000"/>
            <a:chOff x="2918" y="1026"/>
            <a:chExt cx="1898" cy="560"/>
          </a:xfrm>
        </p:grpSpPr>
        <p:grpSp>
          <p:nvGrpSpPr>
            <p:cNvPr id="513029" name="Group 6"/>
            <p:cNvGrpSpPr>
              <a:grpSpLocks/>
            </p:cNvGrpSpPr>
            <p:nvPr/>
          </p:nvGrpSpPr>
          <p:grpSpPr bwMode="auto">
            <a:xfrm>
              <a:off x="3281" y="1026"/>
              <a:ext cx="1535" cy="379"/>
              <a:chOff x="3281" y="1026"/>
              <a:chExt cx="1535" cy="379"/>
            </a:xfrm>
          </p:grpSpPr>
          <p:cxnSp>
            <p:nvCxnSpPr>
              <p:cNvPr id="513030" name="AutoShape 7"/>
              <p:cNvCxnSpPr>
                <a:cxnSpLocks noChangeShapeType="1"/>
                <a:stCxn id="513031" idx="1"/>
                <a:endCxn id="513032" idx="5"/>
              </p:cNvCxnSpPr>
              <p:nvPr/>
            </p:nvCxnSpPr>
            <p:spPr bwMode="auto">
              <a:xfrm rot="10800000" flipV="1">
                <a:off x="3281" y="1173"/>
                <a:ext cx="741" cy="232"/>
              </a:xfrm>
              <a:prstGeom prst="bentConnector3">
                <a:avLst>
                  <a:gd name="adj1" fmla="val -29963"/>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13031" name="Text Box 8"/>
              <p:cNvSpPr txBox="1">
                <a:spLocks noChangeArrowheads="1"/>
              </p:cNvSpPr>
              <p:nvPr/>
            </p:nvSpPr>
            <p:spPr bwMode="auto">
              <a:xfrm>
                <a:off x="4022" y="1026"/>
                <a:ext cx="794" cy="294"/>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a:latin typeface="Arial" panose="020B0604020202020204" pitchFamily="34" charset="0"/>
                  </a:rPr>
                  <a:t>risposta</a:t>
                </a:r>
              </a:p>
            </p:txBody>
          </p:sp>
        </p:grpSp>
        <p:sp>
          <p:nvSpPr>
            <p:cNvPr id="513032" name="Oval 9"/>
            <p:cNvSpPr>
              <a:spLocks noChangeArrowheads="1"/>
            </p:cNvSpPr>
            <p:nvPr/>
          </p:nvSpPr>
          <p:spPr bwMode="auto">
            <a:xfrm rot="-2712635">
              <a:off x="2918" y="1223"/>
              <a:ext cx="363" cy="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p>
          </p:txBody>
        </p:sp>
      </p:grpSp>
      <p:grpSp>
        <p:nvGrpSpPr>
          <p:cNvPr id="4" name="Group 10"/>
          <p:cNvGrpSpPr>
            <a:grpSpLocks/>
          </p:cNvGrpSpPr>
          <p:nvPr/>
        </p:nvGrpSpPr>
        <p:grpSpPr bwMode="auto">
          <a:xfrm>
            <a:off x="1504950" y="2038350"/>
            <a:ext cx="3425825" cy="1022350"/>
            <a:chOff x="860" y="1196"/>
            <a:chExt cx="2158" cy="644"/>
          </a:xfrm>
        </p:grpSpPr>
        <p:sp>
          <p:nvSpPr>
            <p:cNvPr id="513034" name="Oval 11"/>
            <p:cNvSpPr>
              <a:spLocks noChangeArrowheads="1"/>
            </p:cNvSpPr>
            <p:nvPr/>
          </p:nvSpPr>
          <p:spPr bwMode="auto">
            <a:xfrm rot="-2712635">
              <a:off x="2564" y="1387"/>
              <a:ext cx="407" cy="5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p>
          </p:txBody>
        </p:sp>
        <p:grpSp>
          <p:nvGrpSpPr>
            <p:cNvPr id="513035" name="Group 12"/>
            <p:cNvGrpSpPr>
              <a:grpSpLocks/>
            </p:cNvGrpSpPr>
            <p:nvPr/>
          </p:nvGrpSpPr>
          <p:grpSpPr bwMode="auto">
            <a:xfrm>
              <a:off x="860" y="1196"/>
              <a:ext cx="1671" cy="418"/>
              <a:chOff x="860" y="1196"/>
              <a:chExt cx="1671" cy="418"/>
            </a:xfrm>
          </p:grpSpPr>
          <p:sp>
            <p:nvSpPr>
              <p:cNvPr id="513036" name="Text Box 13"/>
              <p:cNvSpPr txBox="1">
                <a:spLocks noChangeArrowheads="1"/>
              </p:cNvSpPr>
              <p:nvPr/>
            </p:nvSpPr>
            <p:spPr bwMode="auto">
              <a:xfrm>
                <a:off x="860" y="1196"/>
                <a:ext cx="1435" cy="2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a:solidFill>
                      <a:srgbClr val="FF0000"/>
                    </a:solidFill>
                    <a:latin typeface="Arial" panose="020B0604020202020204" pitchFamily="34" charset="0"/>
                  </a:rPr>
                  <a:t>stimolo “sonda”</a:t>
                </a:r>
              </a:p>
            </p:txBody>
          </p:sp>
          <p:cxnSp>
            <p:nvCxnSpPr>
              <p:cNvPr id="513037" name="AutoShape 14"/>
              <p:cNvCxnSpPr>
                <a:cxnSpLocks noChangeShapeType="1"/>
                <a:stCxn id="513036" idx="2"/>
                <a:endCxn id="513034" idx="1"/>
              </p:cNvCxnSpPr>
              <p:nvPr/>
            </p:nvCxnSpPr>
            <p:spPr bwMode="auto">
              <a:xfrm rot="16200000" flipH="1">
                <a:off x="1993" y="1075"/>
                <a:ext cx="124" cy="953"/>
              </a:xfrm>
              <a:prstGeom prst="bentConnector2">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cxnSp>
        </p:grpSp>
      </p:grpSp>
      <p:grpSp>
        <p:nvGrpSpPr>
          <p:cNvPr id="6" name="Group 15"/>
          <p:cNvGrpSpPr>
            <a:grpSpLocks/>
          </p:cNvGrpSpPr>
          <p:nvPr/>
        </p:nvGrpSpPr>
        <p:grpSpPr bwMode="auto">
          <a:xfrm>
            <a:off x="311150" y="2955925"/>
            <a:ext cx="4251325" cy="1771650"/>
            <a:chOff x="108" y="1774"/>
            <a:chExt cx="2678" cy="1116"/>
          </a:xfrm>
        </p:grpSpPr>
        <p:sp>
          <p:nvSpPr>
            <p:cNvPr id="513039" name="Oval 16"/>
            <p:cNvSpPr>
              <a:spLocks noChangeArrowheads="1"/>
            </p:cNvSpPr>
            <p:nvPr/>
          </p:nvSpPr>
          <p:spPr bwMode="auto">
            <a:xfrm rot="-2613360">
              <a:off x="779" y="2198"/>
              <a:ext cx="2007" cy="69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p>
          </p:txBody>
        </p:sp>
        <p:cxnSp>
          <p:nvCxnSpPr>
            <p:cNvPr id="513040" name="AutoShape 17"/>
            <p:cNvCxnSpPr>
              <a:cxnSpLocks noChangeShapeType="1"/>
            </p:cNvCxnSpPr>
            <p:nvPr/>
          </p:nvCxnSpPr>
          <p:spPr bwMode="auto">
            <a:xfrm>
              <a:off x="887" y="2026"/>
              <a:ext cx="623" cy="278"/>
            </a:xfrm>
            <a:prstGeom prst="bentConnector4">
              <a:avLst>
                <a:gd name="adj1" fmla="val -319"/>
                <a:gd name="adj2" fmla="val 9928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13041" name="Text Box 18"/>
            <p:cNvSpPr txBox="1">
              <a:spLocks noChangeArrowheads="1"/>
            </p:cNvSpPr>
            <p:nvPr/>
          </p:nvSpPr>
          <p:spPr bwMode="auto">
            <a:xfrm>
              <a:off x="108" y="1774"/>
              <a:ext cx="1616" cy="294"/>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a:latin typeface="Arial" panose="020B0604020202020204" pitchFamily="34" charset="0"/>
                </a:rPr>
                <a:t>serie da ricordare</a:t>
              </a:r>
            </a:p>
          </p:txBody>
        </p:sp>
      </p:grpSp>
      <p:grpSp>
        <p:nvGrpSpPr>
          <p:cNvPr id="7" name="Group 19"/>
          <p:cNvGrpSpPr>
            <a:grpSpLocks/>
          </p:cNvGrpSpPr>
          <p:nvPr/>
        </p:nvGrpSpPr>
        <p:grpSpPr bwMode="auto">
          <a:xfrm>
            <a:off x="3254375" y="4538663"/>
            <a:ext cx="5105400" cy="1925637"/>
            <a:chOff x="2274" y="2051"/>
            <a:chExt cx="3216" cy="1213"/>
          </a:xfrm>
        </p:grpSpPr>
        <p:sp>
          <p:nvSpPr>
            <p:cNvPr id="513043" name="Line 20"/>
            <p:cNvSpPr>
              <a:spLocks noChangeShapeType="1"/>
            </p:cNvSpPr>
            <p:nvPr/>
          </p:nvSpPr>
          <p:spPr bwMode="auto">
            <a:xfrm>
              <a:off x="2274" y="2839"/>
              <a:ext cx="32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513044" name="Rectangle 21"/>
            <p:cNvSpPr>
              <a:spLocks noChangeArrowheads="1"/>
            </p:cNvSpPr>
            <p:nvPr/>
          </p:nvSpPr>
          <p:spPr bwMode="auto">
            <a:xfrm>
              <a:off x="2604" y="2608"/>
              <a:ext cx="1429" cy="227"/>
            </a:xfrm>
            <a:prstGeom prst="rect">
              <a:avLst/>
            </a:prstGeom>
            <a:solidFill>
              <a:srgbClr val="E6E6E6"/>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1600">
                  <a:latin typeface="Arial" panose="020B0604020202020204" pitchFamily="34" charset="0"/>
                </a:rPr>
                <a:t>serie</a:t>
              </a:r>
            </a:p>
          </p:txBody>
        </p:sp>
        <p:sp>
          <p:nvSpPr>
            <p:cNvPr id="513045" name="Rectangle 22"/>
            <p:cNvSpPr>
              <a:spLocks noChangeArrowheads="1"/>
            </p:cNvSpPr>
            <p:nvPr/>
          </p:nvSpPr>
          <p:spPr bwMode="auto">
            <a:xfrm>
              <a:off x="4297" y="2608"/>
              <a:ext cx="400" cy="227"/>
            </a:xfrm>
            <a:prstGeom prst="rect">
              <a:avLst/>
            </a:prstGeom>
            <a:solidFill>
              <a:srgbClr val="E6E6E6"/>
            </a:solidFill>
            <a:ln w="9525">
              <a:solidFill>
                <a:srgbClr val="FF0000"/>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1600">
                  <a:latin typeface="Arial" panose="020B0604020202020204" pitchFamily="34" charset="0"/>
                </a:rPr>
                <a:t>sonda</a:t>
              </a:r>
            </a:p>
          </p:txBody>
        </p:sp>
        <p:sp>
          <p:nvSpPr>
            <p:cNvPr id="513046" name="Rectangle 23"/>
            <p:cNvSpPr>
              <a:spLocks noChangeArrowheads="1"/>
            </p:cNvSpPr>
            <p:nvPr/>
          </p:nvSpPr>
          <p:spPr bwMode="auto">
            <a:xfrm>
              <a:off x="5019" y="2324"/>
              <a:ext cx="160" cy="511"/>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p>
          </p:txBody>
        </p:sp>
        <p:sp>
          <p:nvSpPr>
            <p:cNvPr id="513047" name="Rectangle 24"/>
            <p:cNvSpPr>
              <a:spLocks noChangeArrowheads="1"/>
            </p:cNvSpPr>
            <p:nvPr/>
          </p:nvSpPr>
          <p:spPr bwMode="auto">
            <a:xfrm>
              <a:off x="4820" y="2051"/>
              <a:ext cx="555" cy="227"/>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1600">
                  <a:latin typeface="Arial" panose="020B0604020202020204" pitchFamily="34" charset="0"/>
                </a:rPr>
                <a:t>risposta</a:t>
              </a:r>
            </a:p>
          </p:txBody>
        </p:sp>
        <p:grpSp>
          <p:nvGrpSpPr>
            <p:cNvPr id="513048" name="Group 25"/>
            <p:cNvGrpSpPr>
              <a:grpSpLocks/>
            </p:cNvGrpSpPr>
            <p:nvPr/>
          </p:nvGrpSpPr>
          <p:grpSpPr bwMode="auto">
            <a:xfrm>
              <a:off x="4296" y="2900"/>
              <a:ext cx="720" cy="125"/>
              <a:chOff x="4296" y="2900"/>
              <a:chExt cx="720" cy="125"/>
            </a:xfrm>
          </p:grpSpPr>
          <p:sp>
            <p:nvSpPr>
              <p:cNvPr id="513049" name="Line 26"/>
              <p:cNvSpPr>
                <a:spLocks noChangeShapeType="1"/>
              </p:cNvSpPr>
              <p:nvPr/>
            </p:nvSpPr>
            <p:spPr bwMode="auto">
              <a:xfrm>
                <a:off x="4296" y="2960"/>
                <a:ext cx="717" cy="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13050" name="Line 27"/>
              <p:cNvSpPr>
                <a:spLocks noChangeShapeType="1"/>
              </p:cNvSpPr>
              <p:nvPr/>
            </p:nvSpPr>
            <p:spPr bwMode="auto">
              <a:xfrm>
                <a:off x="4296" y="2900"/>
                <a:ext cx="0" cy="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13051" name="Line 28"/>
              <p:cNvSpPr>
                <a:spLocks noChangeShapeType="1"/>
              </p:cNvSpPr>
              <p:nvPr/>
            </p:nvSpPr>
            <p:spPr bwMode="auto">
              <a:xfrm>
                <a:off x="5016" y="2900"/>
                <a:ext cx="0" cy="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513052" name="Text Box 29"/>
            <p:cNvSpPr txBox="1">
              <a:spLocks noChangeArrowheads="1"/>
            </p:cNvSpPr>
            <p:nvPr/>
          </p:nvSpPr>
          <p:spPr bwMode="auto">
            <a:xfrm>
              <a:off x="4437" y="2976"/>
              <a:ext cx="3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50000"/>
                </a:spcBef>
              </a:pPr>
              <a:r>
                <a:rPr lang="en-US" altLang="it-IT">
                  <a:latin typeface="Arial" panose="020B0604020202020204" pitchFamily="34" charset="0"/>
                </a:rPr>
                <a:t>TR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fade">
                                      <p:cBhvr>
                                        <p:cTn id="7" dur="1000"/>
                                        <p:tgtEl>
                                          <p:spTgt spid="183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Line 2"/>
          <p:cNvSpPr>
            <a:spLocks noChangeShapeType="1"/>
          </p:cNvSpPr>
          <p:nvPr/>
        </p:nvSpPr>
        <p:spPr bwMode="auto">
          <a:xfrm rot="1802523">
            <a:off x="4414838" y="2906713"/>
            <a:ext cx="923925" cy="1519237"/>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67619" name="Line 3"/>
          <p:cNvSpPr>
            <a:spLocks noChangeShapeType="1"/>
          </p:cNvSpPr>
          <p:nvPr/>
        </p:nvSpPr>
        <p:spPr bwMode="auto">
          <a:xfrm>
            <a:off x="4956175" y="2784475"/>
            <a:ext cx="125413" cy="8810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67620" name="Line 4"/>
          <p:cNvSpPr>
            <a:spLocks noChangeShapeType="1"/>
          </p:cNvSpPr>
          <p:nvPr/>
        </p:nvSpPr>
        <p:spPr bwMode="auto">
          <a:xfrm>
            <a:off x="3967163" y="803275"/>
            <a:ext cx="820737" cy="134302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67621" name="Line 5"/>
          <p:cNvSpPr>
            <a:spLocks noChangeShapeType="1"/>
          </p:cNvSpPr>
          <p:nvPr/>
        </p:nvSpPr>
        <p:spPr bwMode="auto">
          <a:xfrm flipH="1">
            <a:off x="4567238" y="2879725"/>
            <a:ext cx="190500" cy="7905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67622" name="AutoShape 6"/>
          <p:cNvSpPr>
            <a:spLocks noChangeArrowheads="1"/>
          </p:cNvSpPr>
          <p:nvPr/>
        </p:nvSpPr>
        <p:spPr bwMode="auto">
          <a:xfrm rot="5400000">
            <a:off x="4160838" y="1682750"/>
            <a:ext cx="1409700" cy="1574800"/>
          </a:xfrm>
          <a:prstGeom prst="triangle">
            <a:avLst>
              <a:gd name="adj" fmla="val 50000"/>
            </a:avLst>
          </a:prstGeom>
          <a:gradFill rotWithShape="0">
            <a:gsLst>
              <a:gs pos="0">
                <a:schemeClr val="hlink"/>
              </a:gs>
              <a:gs pos="100000">
                <a:srgbClr val="DDDDDD"/>
              </a:gs>
            </a:gsLst>
            <a:path path="rect">
              <a:fillToRect r="100000" b="100000"/>
            </a:path>
          </a:gra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it-IT" sz="1800" b="1">
              <a:solidFill>
                <a:srgbClr val="FFFFFF"/>
              </a:solidFill>
              <a:latin typeface="Verdana" panose="020B0604030504040204" pitchFamily="34" charset="0"/>
              <a:ea typeface="+mn-ea"/>
              <a:cs typeface="+mn-cs"/>
            </a:endParaRPr>
          </a:p>
        </p:txBody>
      </p:sp>
      <p:sp>
        <p:nvSpPr>
          <p:cNvPr id="367623" name="Line 7"/>
          <p:cNvSpPr>
            <a:spLocks noChangeShapeType="1"/>
          </p:cNvSpPr>
          <p:nvPr/>
        </p:nvSpPr>
        <p:spPr bwMode="auto">
          <a:xfrm>
            <a:off x="4719638" y="2074863"/>
            <a:ext cx="38100" cy="7858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67624" name="Line 8"/>
          <p:cNvSpPr>
            <a:spLocks noChangeShapeType="1"/>
          </p:cNvSpPr>
          <p:nvPr/>
        </p:nvSpPr>
        <p:spPr bwMode="auto">
          <a:xfrm>
            <a:off x="4732338" y="2074863"/>
            <a:ext cx="130175" cy="74295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67625" name="Line 9"/>
          <p:cNvSpPr>
            <a:spLocks noChangeShapeType="1"/>
          </p:cNvSpPr>
          <p:nvPr/>
        </p:nvSpPr>
        <p:spPr bwMode="auto">
          <a:xfrm>
            <a:off x="4749800" y="2085975"/>
            <a:ext cx="209550" cy="68421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67626" name="Text Box 10"/>
          <p:cNvSpPr txBox="1">
            <a:spLocks noChangeArrowheads="1"/>
          </p:cNvSpPr>
          <p:nvPr/>
        </p:nvSpPr>
        <p:spPr bwMode="auto">
          <a:xfrm>
            <a:off x="2498725" y="547688"/>
            <a:ext cx="2959100" cy="46672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it-IT" altLang="it-IT">
                <a:solidFill>
                  <a:srgbClr val="FFFFFF"/>
                </a:solidFill>
                <a:latin typeface="Arial" panose="020B0604020202020204" pitchFamily="34" charset="0"/>
                <a:ea typeface="+mn-ea"/>
                <a:cs typeface="+mn-cs"/>
              </a:rPr>
              <a:t>Luce solare “bianca”</a:t>
            </a:r>
            <a:endParaRPr lang="en-GB" altLang="it-IT">
              <a:solidFill>
                <a:srgbClr val="FFFFFF"/>
              </a:solidFill>
              <a:latin typeface="Arial" panose="020B0604020202020204" pitchFamily="34" charset="0"/>
              <a:ea typeface="+mn-ea"/>
              <a:cs typeface="+mn-cs"/>
            </a:endParaRPr>
          </a:p>
        </p:txBody>
      </p:sp>
      <p:sp>
        <p:nvSpPr>
          <p:cNvPr id="367627" name="Line 11"/>
          <p:cNvSpPr>
            <a:spLocks noChangeShapeType="1"/>
          </p:cNvSpPr>
          <p:nvPr/>
        </p:nvSpPr>
        <p:spPr bwMode="auto">
          <a:xfrm rot="1802523">
            <a:off x="4416425" y="5133975"/>
            <a:ext cx="30163" cy="82867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67628" name="AutoShape 12"/>
          <p:cNvSpPr>
            <a:spLocks noChangeArrowheads="1"/>
          </p:cNvSpPr>
          <p:nvPr/>
        </p:nvSpPr>
        <p:spPr bwMode="auto">
          <a:xfrm rot="7202523">
            <a:off x="4098925" y="4087813"/>
            <a:ext cx="1409700" cy="1574800"/>
          </a:xfrm>
          <a:prstGeom prst="triangle">
            <a:avLst>
              <a:gd name="adj" fmla="val 50000"/>
            </a:avLst>
          </a:prstGeom>
          <a:gradFill rotWithShape="0">
            <a:gsLst>
              <a:gs pos="0">
                <a:schemeClr val="hlink"/>
              </a:gs>
              <a:gs pos="100000">
                <a:srgbClr val="DDDDDD"/>
              </a:gs>
            </a:gsLst>
            <a:path path="rect">
              <a:fillToRect r="100000" b="100000"/>
            </a:path>
          </a:gra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it-IT" sz="1800" b="1">
              <a:solidFill>
                <a:srgbClr val="FFFFFF"/>
              </a:solidFill>
              <a:latin typeface="Verdana" panose="020B0604030504040204" pitchFamily="34" charset="0"/>
              <a:ea typeface="+mn-ea"/>
              <a:cs typeface="+mn-cs"/>
            </a:endParaRPr>
          </a:p>
        </p:txBody>
      </p:sp>
      <p:sp>
        <p:nvSpPr>
          <p:cNvPr id="367629" name="Line 13"/>
          <p:cNvSpPr>
            <a:spLocks noChangeShapeType="1"/>
          </p:cNvSpPr>
          <p:nvPr/>
        </p:nvSpPr>
        <p:spPr bwMode="auto">
          <a:xfrm rot="1802523">
            <a:off x="4703763" y="4448175"/>
            <a:ext cx="130175" cy="74295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sp>
        <p:nvSpPr>
          <p:cNvPr id="367630" name="Text Box 14"/>
          <p:cNvSpPr txBox="1">
            <a:spLocks noChangeArrowheads="1"/>
          </p:cNvSpPr>
          <p:nvPr/>
        </p:nvSpPr>
        <p:spPr bwMode="auto">
          <a:xfrm>
            <a:off x="1847850" y="5780088"/>
            <a:ext cx="3333750" cy="46672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it-IT" altLang="it-IT">
                <a:solidFill>
                  <a:srgbClr val="FFFFFF"/>
                </a:solidFill>
                <a:latin typeface="Arial" panose="020B0604020202020204" pitchFamily="34" charset="0"/>
                <a:ea typeface="+mn-ea"/>
                <a:cs typeface="+mn-cs"/>
              </a:rPr>
              <a:t>Radiazione elementare</a:t>
            </a:r>
            <a:endParaRPr lang="en-GB" altLang="it-IT">
              <a:solidFill>
                <a:srgbClr val="FFFFFF"/>
              </a:solidFill>
              <a:latin typeface="Arial" panose="020B0604020202020204" pitchFamily="34" charset="0"/>
              <a:ea typeface="+mn-ea"/>
              <a:cs typeface="+mn-cs"/>
            </a:endParaRPr>
          </a:p>
        </p:txBody>
      </p:sp>
      <p:grpSp>
        <p:nvGrpSpPr>
          <p:cNvPr id="367631" name="Group 15"/>
          <p:cNvGrpSpPr>
            <a:grpSpLocks/>
          </p:cNvGrpSpPr>
          <p:nvPr/>
        </p:nvGrpSpPr>
        <p:grpSpPr bwMode="auto">
          <a:xfrm>
            <a:off x="2362200" y="3556000"/>
            <a:ext cx="5029200" cy="127000"/>
            <a:chOff x="1488" y="2240"/>
            <a:chExt cx="3168" cy="80"/>
          </a:xfrm>
        </p:grpSpPr>
        <p:sp>
          <p:nvSpPr>
            <p:cNvPr id="367632" name="Rectangle 16"/>
            <p:cNvSpPr>
              <a:spLocks noChangeArrowheads="1"/>
            </p:cNvSpPr>
            <p:nvPr/>
          </p:nvSpPr>
          <p:spPr bwMode="auto">
            <a:xfrm>
              <a:off x="1488" y="2240"/>
              <a:ext cx="1552" cy="8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it-IT" sz="1800" b="1">
                <a:solidFill>
                  <a:srgbClr val="FFFFFF"/>
                </a:solidFill>
                <a:latin typeface="Verdana" panose="020B0604030504040204" pitchFamily="34" charset="0"/>
                <a:ea typeface="+mn-ea"/>
                <a:cs typeface="+mn-cs"/>
              </a:endParaRPr>
            </a:p>
          </p:txBody>
        </p:sp>
        <p:sp>
          <p:nvSpPr>
            <p:cNvPr id="367633" name="Rectangle 17"/>
            <p:cNvSpPr>
              <a:spLocks noChangeArrowheads="1"/>
            </p:cNvSpPr>
            <p:nvPr/>
          </p:nvSpPr>
          <p:spPr bwMode="auto">
            <a:xfrm>
              <a:off x="3104" y="2240"/>
              <a:ext cx="1552" cy="8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it-IT" sz="1800" b="1">
                <a:solidFill>
                  <a:srgbClr val="FFFFFF"/>
                </a:solidFill>
                <a:latin typeface="Verdana" panose="020B0604030504040204" pitchFamily="34" charset="0"/>
                <a:ea typeface="+mn-ea"/>
                <a:cs typeface="+mn-cs"/>
              </a:endParaRPr>
            </a:p>
          </p:txBody>
        </p:sp>
      </p:grpSp>
      <p:sp>
        <p:nvSpPr>
          <p:cNvPr id="18" name="Rectangle 2"/>
          <p:cNvSpPr txBox="1">
            <a:spLocks noChangeArrowheads="1"/>
          </p:cNvSpPr>
          <p:nvPr/>
        </p:nvSpPr>
        <p:spPr bwMode="auto">
          <a:xfrm rot="16200000">
            <a:off x="5378589" y="3162160"/>
            <a:ext cx="5723397" cy="961176"/>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Clr>
                <a:srgbClr val="FFCC00"/>
              </a:buClr>
              <a:buFontTx/>
              <a:buNone/>
            </a:pPr>
            <a:r>
              <a:rPr lang="it-IT" altLang="it-IT" sz="2800" b="1" dirty="0" smtClean="0">
                <a:solidFill>
                  <a:schemeClr val="tx1"/>
                </a:solidFill>
                <a:latin typeface="Verdana" panose="020B0604030504040204" pitchFamily="34" charset="0"/>
              </a:rPr>
              <a:t>le radiazioni elementari non sono scomponibili</a:t>
            </a:r>
          </a:p>
          <a:p>
            <a:pPr marL="0" indent="0" algn="ctr">
              <a:buClr>
                <a:srgbClr val="FFCC00"/>
              </a:buClr>
              <a:buFontTx/>
              <a:buNone/>
            </a:pPr>
            <a:endParaRPr lang="it-IT" altLang="it-IT" sz="2800" b="1" dirty="0">
              <a:solidFill>
                <a:schemeClr val="tx1"/>
              </a:solidFill>
              <a:latin typeface="Verdana" panose="020B0604030504040204" pitchFamily="34" charset="0"/>
            </a:endParaRPr>
          </a:p>
        </p:txBody>
      </p:sp>
    </p:spTree>
    <p:extLst>
      <p:ext uri="{BB962C8B-B14F-4D97-AF65-F5344CB8AC3E}">
        <p14:creationId xmlns:p14="http://schemas.microsoft.com/office/powerpoint/2010/main" val="74154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2195" name="Rectangle 3"/>
          <p:cNvSpPr>
            <a:spLocks noGrp="1" noChangeArrowheads="1"/>
          </p:cNvSpPr>
          <p:nvPr>
            <p:ph type="title"/>
          </p:nvPr>
        </p:nvSpPr>
        <p:spPr bwMode="auto">
          <a:xfrm>
            <a:off x="198438" y="271463"/>
            <a:ext cx="3781425" cy="79375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it-IT" altLang="it-IT" dirty="0" smtClean="0">
                <a:solidFill>
                  <a:srgbClr val="333399"/>
                </a:solidFill>
                <a:latin typeface="Arial" panose="020B0604020202020204" pitchFamily="34" charset="0"/>
                <a:ea typeface="MS PGothic" panose="020B0600070205080204" pitchFamily="34" charset="-128"/>
                <a:cs typeface="Arial" panose="020B0604020202020204" pitchFamily="34" charset="0"/>
              </a:rPr>
              <a:t>sintesi </a:t>
            </a:r>
            <a:r>
              <a:rPr lang="it-IT" altLang="it-IT" dirty="0">
                <a:solidFill>
                  <a:srgbClr val="333399"/>
                </a:solidFill>
                <a:latin typeface="Arial" panose="020B0604020202020204" pitchFamily="34" charset="0"/>
                <a:ea typeface="MS PGothic" panose="020B0600070205080204" pitchFamily="34" charset="-128"/>
                <a:cs typeface="Arial" panose="020B0604020202020204" pitchFamily="34" charset="0"/>
              </a:rPr>
              <a:t>visiva</a:t>
            </a:r>
            <a:endParaRPr lang="en-GB" altLang="it-IT" dirty="0">
              <a:solidFill>
                <a:srgbClr val="333399"/>
              </a:solidFill>
              <a:latin typeface="Arial" panose="020B0604020202020204" pitchFamily="34" charset="0"/>
              <a:ea typeface="MS PGothic" panose="020B0600070205080204" pitchFamily="34" charset="-128"/>
              <a:cs typeface="Arial" panose="020B0604020202020204" pitchFamily="34" charset="0"/>
            </a:endParaRPr>
          </a:p>
        </p:txBody>
      </p:sp>
      <p:sp>
        <p:nvSpPr>
          <p:cNvPr id="392196" name="Rectangle 4"/>
          <p:cNvSpPr>
            <a:spLocks noGrp="1" noChangeArrowheads="1"/>
          </p:cNvSpPr>
          <p:nvPr>
            <p:ph type="body" idx="1"/>
          </p:nvPr>
        </p:nvSpPr>
        <p:spPr bwMode="auto">
          <a:xfrm>
            <a:off x="1403350" y="2681288"/>
            <a:ext cx="6902450" cy="1308100"/>
          </a:xfrm>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indent="0">
              <a:lnSpc>
                <a:spcPct val="90000"/>
              </a:lnSpc>
              <a:spcBef>
                <a:spcPct val="50000"/>
              </a:spcBef>
              <a:buClr>
                <a:srgbClr val="FFCC00"/>
              </a:buClr>
              <a:buFont typeface="Wingdings" panose="05000000000000000000" pitchFamily="2" charset="2"/>
              <a:buNone/>
            </a:pPr>
            <a:r>
              <a:rPr lang="it-IT" altLang="it-IT" sz="4400" dirty="0">
                <a:solidFill>
                  <a:srgbClr val="FFC000"/>
                </a:solidFill>
                <a:latin typeface="Arial" panose="020B0604020202020204" pitchFamily="34" charset="0"/>
                <a:ea typeface="MS PGothic" panose="020B0600070205080204" pitchFamily="34" charset="-128"/>
                <a:cs typeface="Arial" panose="020B0604020202020204" pitchFamily="34" charset="0"/>
              </a:rPr>
              <a:t>L’occhio non discrimina                           tra luci composte                                        e luci elementari </a:t>
            </a:r>
            <a:endParaRPr lang="en-GB" altLang="it-IT" sz="4400" dirty="0">
              <a:solidFill>
                <a:srgbClr val="FFC000"/>
              </a:solidFill>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973165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93219" name="Rectangle 3"/>
          <p:cNvSpPr>
            <a:spLocks noGrp="1" noChangeArrowheads="1"/>
          </p:cNvSpPr>
          <p:nvPr>
            <p:ph type="title"/>
          </p:nvPr>
        </p:nvSpPr>
        <p:spPr bwMode="auto">
          <a:xfrm>
            <a:off x="231904" y="171922"/>
            <a:ext cx="7112000" cy="79375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it-IT" altLang="it-IT" dirty="0">
                <a:solidFill>
                  <a:srgbClr val="333399"/>
                </a:solidFill>
                <a:latin typeface="Arial" panose="020B0604020202020204" pitchFamily="34" charset="0"/>
                <a:ea typeface="MS PGothic" panose="020B0600070205080204" pitchFamily="34" charset="-128"/>
                <a:cs typeface="Arial" panose="020B0604020202020204" pitchFamily="34" charset="0"/>
              </a:rPr>
              <a:t>Newton neuroscienziato</a:t>
            </a:r>
            <a:endParaRPr lang="en-GB" altLang="it-IT" dirty="0">
              <a:solidFill>
                <a:srgbClr val="333399"/>
              </a:solidFill>
              <a:latin typeface="Arial" panose="020B0604020202020204" pitchFamily="34" charset="0"/>
              <a:ea typeface="MS PGothic" panose="020B0600070205080204" pitchFamily="34" charset="-128"/>
              <a:cs typeface="Arial" panose="020B0604020202020204" pitchFamily="34" charset="0"/>
            </a:endParaRPr>
          </a:p>
        </p:txBody>
      </p:sp>
      <p:sp>
        <p:nvSpPr>
          <p:cNvPr id="393220" name="Rectangle 4"/>
          <p:cNvSpPr>
            <a:spLocks noGrp="1" noChangeArrowheads="1"/>
          </p:cNvSpPr>
          <p:nvPr>
            <p:ph type="body" idx="1"/>
          </p:nvPr>
        </p:nvSpPr>
        <p:spPr bwMode="auto">
          <a:xfrm>
            <a:off x="469900" y="2166938"/>
            <a:ext cx="7867650" cy="1308100"/>
          </a:xfr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571500" indent="-571500">
              <a:buClr>
                <a:schemeClr val="accent6"/>
              </a:buClr>
              <a:buFont typeface="Wingdings" panose="05000000000000000000" pitchFamily="2" charset="2"/>
              <a:buChar char="è"/>
            </a:pPr>
            <a:r>
              <a:rPr lang="it-IT" altLang="it-IT" b="1" i="1" dirty="0">
                <a:solidFill>
                  <a:schemeClr val="tx1"/>
                </a:solidFill>
                <a:latin typeface="Verdana" panose="020B0604030504040204" pitchFamily="34" charset="0"/>
              </a:rPr>
              <a:t>Opticks</a:t>
            </a:r>
            <a:r>
              <a:rPr lang="it-IT" altLang="it-IT" b="1" dirty="0">
                <a:solidFill>
                  <a:schemeClr val="tx1"/>
                </a:solidFill>
                <a:latin typeface="Verdana" panose="020B0604030504040204" pitchFamily="34" charset="0"/>
              </a:rPr>
              <a:t> (1704), Query 12</a:t>
            </a:r>
            <a:endParaRPr lang="en-GB" altLang="it-IT" dirty="0">
              <a:solidFill>
                <a:schemeClr val="tx1"/>
              </a:solidFill>
              <a:latin typeface="Verdana" panose="020B0604030504040204" pitchFamily="34" charset="0"/>
            </a:endParaRPr>
          </a:p>
        </p:txBody>
      </p:sp>
      <p:sp>
        <p:nvSpPr>
          <p:cNvPr id="393221" name="Rectangle 5"/>
          <p:cNvSpPr>
            <a:spLocks noChangeArrowheads="1"/>
          </p:cNvSpPr>
          <p:nvPr/>
        </p:nvSpPr>
        <p:spPr bwMode="auto">
          <a:xfrm>
            <a:off x="641350" y="3582988"/>
            <a:ext cx="7867650" cy="2222500"/>
          </a:xfrm>
          <a:prstGeom prst="rect">
            <a:avLst/>
          </a:prstGeom>
          <a:ln/>
        </p:spPr>
        <p:style>
          <a:lnRef idx="2">
            <a:schemeClr val="accent3"/>
          </a:lnRef>
          <a:fillRef idx="1">
            <a:schemeClr val="lt1"/>
          </a:fillRef>
          <a:effectRef idx="0">
            <a:schemeClr val="accent3"/>
          </a:effectRef>
          <a:fontRef idx="minor">
            <a:schemeClr val="dk1"/>
          </a:fontRef>
        </p:style>
        <p:txBody>
          <a:bodyPr/>
          <a:lstStyle>
            <a:lvl1pPr>
              <a:defRPr sz="2400">
                <a:solidFill>
                  <a:schemeClr val="tx1"/>
                </a:solidFill>
                <a:latin typeface="Times" panose="02020603050405020304" pitchFamily="18" charset="0"/>
              </a:defRPr>
            </a:lvl1pPr>
            <a:lvl2pPr marL="1047750" indent="-285750">
              <a:defRPr sz="2400">
                <a:solidFill>
                  <a:schemeClr val="tx1"/>
                </a:solidFill>
                <a:latin typeface="Times" panose="02020603050405020304" pitchFamily="18" charset="0"/>
              </a:defRPr>
            </a:lvl2pPr>
            <a:lvl3pPr marL="1466850" indent="-228600">
              <a:defRPr sz="2400">
                <a:solidFill>
                  <a:schemeClr val="tx1"/>
                </a:solidFill>
                <a:latin typeface="Times" panose="02020603050405020304" pitchFamily="18" charset="0"/>
              </a:defRPr>
            </a:lvl3pPr>
            <a:lvl4pPr marL="1885950" indent="-228600">
              <a:defRPr sz="2400">
                <a:solidFill>
                  <a:schemeClr val="tx1"/>
                </a:solidFill>
                <a:latin typeface="Times" panose="02020603050405020304" pitchFamily="18" charset="0"/>
              </a:defRPr>
            </a:lvl4pPr>
            <a:lvl5pPr marL="2305050" indent="-228600">
              <a:defRPr sz="2400">
                <a:solidFill>
                  <a:schemeClr val="tx1"/>
                </a:solidFill>
                <a:latin typeface="Times" panose="02020603050405020304" pitchFamily="18" charset="0"/>
              </a:defRPr>
            </a:lvl5pPr>
            <a:lvl6pPr marL="2762250" indent="-228600" eaLnBrk="0" fontAlgn="base" hangingPunct="0">
              <a:spcBef>
                <a:spcPct val="0"/>
              </a:spcBef>
              <a:spcAft>
                <a:spcPct val="0"/>
              </a:spcAft>
              <a:defRPr sz="2400">
                <a:solidFill>
                  <a:schemeClr val="tx1"/>
                </a:solidFill>
                <a:latin typeface="Times" panose="02020603050405020304" pitchFamily="18" charset="0"/>
              </a:defRPr>
            </a:lvl6pPr>
            <a:lvl7pPr marL="3219450" indent="-228600" eaLnBrk="0" fontAlgn="base" hangingPunct="0">
              <a:spcBef>
                <a:spcPct val="0"/>
              </a:spcBef>
              <a:spcAft>
                <a:spcPct val="0"/>
              </a:spcAft>
              <a:defRPr sz="2400">
                <a:solidFill>
                  <a:schemeClr val="tx1"/>
                </a:solidFill>
                <a:latin typeface="Times" panose="02020603050405020304" pitchFamily="18" charset="0"/>
              </a:defRPr>
            </a:lvl7pPr>
            <a:lvl8pPr marL="3676650" indent="-228600" eaLnBrk="0" fontAlgn="base" hangingPunct="0">
              <a:spcBef>
                <a:spcPct val="0"/>
              </a:spcBef>
              <a:spcAft>
                <a:spcPct val="0"/>
              </a:spcAft>
              <a:defRPr sz="2400">
                <a:solidFill>
                  <a:schemeClr val="tx1"/>
                </a:solidFill>
                <a:latin typeface="Times" panose="02020603050405020304" pitchFamily="18" charset="0"/>
              </a:defRPr>
            </a:lvl8pPr>
            <a:lvl9pPr marL="4133850" indent="-228600"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spcBef>
                <a:spcPct val="20000"/>
              </a:spcBef>
              <a:buClr>
                <a:srgbClr val="FFCC00"/>
              </a:buClr>
              <a:buFont typeface="Wingdings" panose="05000000000000000000" pitchFamily="2" charset="2"/>
              <a:buNone/>
            </a:pPr>
            <a:r>
              <a:rPr lang="it-IT" altLang="it-IT" sz="3200" dirty="0">
                <a:latin typeface="Verdana" panose="020B0604030504040204" pitchFamily="34" charset="0"/>
                <a:ea typeface="+mn-ea"/>
                <a:cs typeface="+mn-cs"/>
              </a:rPr>
              <a:t>Do not the Rays of Light in falling upon the bottom of the Eye excite Vibrations in the</a:t>
            </a:r>
            <a:r>
              <a:rPr lang="it-IT" altLang="it-IT" sz="3200" i="1" dirty="0">
                <a:latin typeface="Verdana" panose="020B0604030504040204" pitchFamily="34" charset="0"/>
                <a:ea typeface="+mn-ea"/>
                <a:cs typeface="+mn-cs"/>
              </a:rPr>
              <a:t> Tunica Retina</a:t>
            </a:r>
            <a:r>
              <a:rPr lang="it-IT" altLang="it-IT" sz="3200" dirty="0">
                <a:latin typeface="Verdana" panose="020B0604030504040204" pitchFamily="34" charset="0"/>
                <a:ea typeface="+mn-ea"/>
                <a:cs typeface="+mn-cs"/>
              </a:rPr>
              <a:t>?</a:t>
            </a:r>
            <a:endParaRPr lang="en-GB" altLang="it-IT" sz="3200" dirty="0">
              <a:latin typeface="Verdana" panose="020B0604030504040204" pitchFamily="34" charset="0"/>
              <a:ea typeface="+mn-ea"/>
              <a:cs typeface="+mn-cs"/>
            </a:endParaRPr>
          </a:p>
        </p:txBody>
      </p:sp>
    </p:spTree>
    <p:extLst>
      <p:ext uri="{BB962C8B-B14F-4D97-AF65-F5344CB8AC3E}">
        <p14:creationId xmlns:p14="http://schemas.microsoft.com/office/powerpoint/2010/main" val="2072750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3220">
                                            <p:txEl>
                                              <p:pRg st="0" end="0"/>
                                            </p:txEl>
                                          </p:spTgt>
                                        </p:tgtEl>
                                        <p:attrNameLst>
                                          <p:attrName>style.visibility</p:attrName>
                                        </p:attrNameLst>
                                      </p:cBhvr>
                                      <p:to>
                                        <p:strVal val="visible"/>
                                      </p:to>
                                    </p:set>
                                    <p:anim calcmode="lin" valueType="num">
                                      <p:cBhvr additive="base">
                                        <p:cTn id="7" dur="500" fill="hold"/>
                                        <p:tgtEl>
                                          <p:spTgt spid="3932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32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932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3219"/>
                                        </p:tgtEl>
                                        <p:attrNameLst>
                                          <p:attrName>style.visibility</p:attrName>
                                        </p:attrNameLst>
                                      </p:cBhvr>
                                      <p:to>
                                        <p:strVal val="visible"/>
                                      </p:to>
                                    </p:set>
                                    <p:animEffect transition="in" filter="wipe(left)">
                                      <p:cBhvr>
                                        <p:cTn id="17" dur="500"/>
                                        <p:tgtEl>
                                          <p:spTgt spid="393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autoUpdateAnimBg="0"/>
      <p:bldP spid="393220" grpId="0" build="p" autoUpdateAnimBg="0"/>
      <p:bldP spid="393221"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4243" name="Rectangle 3"/>
          <p:cNvSpPr>
            <a:spLocks noChangeArrowheads="1"/>
          </p:cNvSpPr>
          <p:nvPr/>
        </p:nvSpPr>
        <p:spPr bwMode="auto">
          <a:xfrm>
            <a:off x="641350" y="1506538"/>
            <a:ext cx="7867650" cy="4660900"/>
          </a:xfrm>
          <a:prstGeom prst="rect">
            <a:avLst/>
          </a:prstGeom>
          <a:ln/>
        </p:spPr>
        <p:style>
          <a:lnRef idx="2">
            <a:schemeClr val="accent3"/>
          </a:lnRef>
          <a:fillRef idx="1">
            <a:schemeClr val="lt1"/>
          </a:fillRef>
          <a:effectRef idx="0">
            <a:schemeClr val="accent3"/>
          </a:effectRef>
          <a:fontRef idx="minor">
            <a:schemeClr val="dk1"/>
          </a:fontRef>
        </p:style>
        <p:txBody>
          <a:bodyPr/>
          <a:lstStyle>
            <a:lvl1pPr>
              <a:defRPr sz="2400">
                <a:solidFill>
                  <a:schemeClr val="tx1"/>
                </a:solidFill>
                <a:latin typeface="Times" panose="02020603050405020304" pitchFamily="18" charset="0"/>
              </a:defRPr>
            </a:lvl1pPr>
            <a:lvl2pPr marL="1047750" indent="-285750">
              <a:defRPr sz="2400">
                <a:solidFill>
                  <a:schemeClr val="tx1"/>
                </a:solidFill>
                <a:latin typeface="Times" panose="02020603050405020304" pitchFamily="18" charset="0"/>
              </a:defRPr>
            </a:lvl2pPr>
            <a:lvl3pPr marL="1466850" indent="-228600">
              <a:defRPr sz="2400">
                <a:solidFill>
                  <a:schemeClr val="tx1"/>
                </a:solidFill>
                <a:latin typeface="Times" panose="02020603050405020304" pitchFamily="18" charset="0"/>
              </a:defRPr>
            </a:lvl3pPr>
            <a:lvl4pPr marL="1885950" indent="-228600">
              <a:defRPr sz="2400">
                <a:solidFill>
                  <a:schemeClr val="tx1"/>
                </a:solidFill>
                <a:latin typeface="Times" panose="02020603050405020304" pitchFamily="18" charset="0"/>
              </a:defRPr>
            </a:lvl4pPr>
            <a:lvl5pPr marL="2305050" indent="-228600">
              <a:defRPr sz="2400">
                <a:solidFill>
                  <a:schemeClr val="tx1"/>
                </a:solidFill>
                <a:latin typeface="Times" panose="02020603050405020304" pitchFamily="18" charset="0"/>
              </a:defRPr>
            </a:lvl5pPr>
            <a:lvl6pPr marL="2762250" indent="-228600" eaLnBrk="0" fontAlgn="base" hangingPunct="0">
              <a:spcBef>
                <a:spcPct val="0"/>
              </a:spcBef>
              <a:spcAft>
                <a:spcPct val="0"/>
              </a:spcAft>
              <a:defRPr sz="2400">
                <a:solidFill>
                  <a:schemeClr val="tx1"/>
                </a:solidFill>
                <a:latin typeface="Times" panose="02020603050405020304" pitchFamily="18" charset="0"/>
              </a:defRPr>
            </a:lvl6pPr>
            <a:lvl7pPr marL="3219450" indent="-228600" eaLnBrk="0" fontAlgn="base" hangingPunct="0">
              <a:spcBef>
                <a:spcPct val="0"/>
              </a:spcBef>
              <a:spcAft>
                <a:spcPct val="0"/>
              </a:spcAft>
              <a:defRPr sz="2400">
                <a:solidFill>
                  <a:schemeClr val="tx1"/>
                </a:solidFill>
                <a:latin typeface="Times" panose="02020603050405020304" pitchFamily="18" charset="0"/>
              </a:defRPr>
            </a:lvl7pPr>
            <a:lvl8pPr marL="3676650" indent="-228600" eaLnBrk="0" fontAlgn="base" hangingPunct="0">
              <a:spcBef>
                <a:spcPct val="0"/>
              </a:spcBef>
              <a:spcAft>
                <a:spcPct val="0"/>
              </a:spcAft>
              <a:defRPr sz="2400">
                <a:solidFill>
                  <a:schemeClr val="tx1"/>
                </a:solidFill>
                <a:latin typeface="Times" panose="02020603050405020304" pitchFamily="18" charset="0"/>
              </a:defRPr>
            </a:lvl8pPr>
            <a:lvl9pPr marL="4133850" indent="-228600"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spcBef>
                <a:spcPct val="20000"/>
              </a:spcBef>
              <a:buClr>
                <a:srgbClr val="FFCC00"/>
              </a:buClr>
              <a:buFont typeface="Wingdings" panose="05000000000000000000" pitchFamily="2" charset="2"/>
              <a:buNone/>
            </a:pPr>
            <a:r>
              <a:rPr lang="it-IT" altLang="it-IT" sz="3200" dirty="0">
                <a:latin typeface="Verdana" panose="020B0604030504040204" pitchFamily="34" charset="0"/>
                <a:ea typeface="+mn-ea"/>
                <a:cs typeface="+mn-cs"/>
              </a:rPr>
              <a:t>Do not several sorts of Rays make Vibrations of several bignesses, which according to their bigness excite Sensations of several Colours, much after the manner that the Vibrations of the air, according to their several bignesses excite the Sensations of several Sounds?</a:t>
            </a:r>
          </a:p>
        </p:txBody>
      </p:sp>
      <p:sp>
        <p:nvSpPr>
          <p:cNvPr id="5" name="Rectangle 4"/>
          <p:cNvSpPr txBox="1">
            <a:spLocks noChangeArrowheads="1"/>
          </p:cNvSpPr>
          <p:nvPr/>
        </p:nvSpPr>
        <p:spPr bwMode="auto">
          <a:xfrm>
            <a:off x="641350" y="198438"/>
            <a:ext cx="7867650" cy="1308100"/>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571500" indent="-571500">
              <a:buClr>
                <a:schemeClr val="accent6"/>
              </a:buClr>
              <a:buFont typeface="Wingdings" panose="05000000000000000000" pitchFamily="2" charset="2"/>
              <a:buChar char="è"/>
            </a:pPr>
            <a:r>
              <a:rPr lang="it-IT" altLang="it-IT" b="1" i="1" dirty="0" smtClean="0">
                <a:solidFill>
                  <a:schemeClr val="tx1"/>
                </a:solidFill>
                <a:latin typeface="Verdana" panose="020B0604030504040204" pitchFamily="34" charset="0"/>
              </a:rPr>
              <a:t>Opticks</a:t>
            </a:r>
            <a:r>
              <a:rPr lang="it-IT" altLang="it-IT" b="1" dirty="0" smtClean="0">
                <a:solidFill>
                  <a:schemeClr val="tx1"/>
                </a:solidFill>
                <a:latin typeface="Verdana" panose="020B0604030504040204" pitchFamily="34" charset="0"/>
              </a:rPr>
              <a:t> (1704), Query 12</a:t>
            </a:r>
            <a:endParaRPr lang="en-GB" altLang="it-IT" dirty="0">
              <a:solidFill>
                <a:schemeClr val="tx1"/>
              </a:solidFill>
              <a:latin typeface="Verdana" panose="020B0604030504040204" pitchFamily="34" charset="0"/>
            </a:endParaRPr>
          </a:p>
        </p:txBody>
      </p:sp>
    </p:spTree>
    <p:extLst>
      <p:ext uri="{BB962C8B-B14F-4D97-AF65-F5344CB8AC3E}">
        <p14:creationId xmlns:p14="http://schemas.microsoft.com/office/powerpoint/2010/main" val="4008717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4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5266" name="Rectangle 2"/>
          <p:cNvSpPr>
            <a:spLocks noChangeArrowheads="1"/>
          </p:cNvSpPr>
          <p:nvPr/>
        </p:nvSpPr>
        <p:spPr bwMode="auto">
          <a:xfrm>
            <a:off x="641350" y="687388"/>
            <a:ext cx="7867650" cy="5561012"/>
          </a:xfrm>
          <a:prstGeom prst="rect">
            <a:avLst/>
          </a:prstGeom>
          <a:ln/>
        </p:spPr>
        <p:style>
          <a:lnRef idx="2">
            <a:schemeClr val="accent3"/>
          </a:lnRef>
          <a:fillRef idx="1">
            <a:schemeClr val="lt1"/>
          </a:fillRef>
          <a:effectRef idx="0">
            <a:schemeClr val="accent3"/>
          </a:effectRef>
          <a:fontRef idx="minor">
            <a:schemeClr val="dk1"/>
          </a:fontRef>
        </p:style>
        <p:txBody>
          <a:bodyPr/>
          <a:lstStyle/>
          <a:p>
            <a:pPr eaLnBrk="0" hangingPunct="0">
              <a:spcBef>
                <a:spcPct val="20000"/>
              </a:spcBef>
              <a:buClr>
                <a:srgbClr val="FFCC00"/>
              </a:buClr>
              <a:buFont typeface="Wingdings" panose="05000000000000000000" pitchFamily="2" charset="2"/>
              <a:buNone/>
            </a:pPr>
            <a:r>
              <a:rPr lang="it-IT" altLang="it-IT" sz="3200">
                <a:latin typeface="Verdana" panose="020B0604030504040204" pitchFamily="34" charset="0"/>
                <a:ea typeface="+mn-ea"/>
                <a:cs typeface="+mn-cs"/>
              </a:rPr>
              <a:t>And particularly do not the most refrangible Rays excite the shortest  Vibrations for making a Sensation of deep Violet, and the least refrangible the largest for making a Sensation of deep Red, and the several intermediate sorts of Rays, Vibrations of several intermediate bignesses to make Sensations of the several intermediate Colours?</a:t>
            </a:r>
          </a:p>
        </p:txBody>
      </p:sp>
    </p:spTree>
    <p:extLst>
      <p:ext uri="{BB962C8B-B14F-4D97-AF65-F5344CB8AC3E}">
        <p14:creationId xmlns:p14="http://schemas.microsoft.com/office/powerpoint/2010/main" val="9245108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96290" name="Rectangle 2"/>
          <p:cNvSpPr>
            <a:spLocks noChangeArrowheads="1"/>
          </p:cNvSpPr>
          <p:nvPr/>
        </p:nvSpPr>
        <p:spPr bwMode="auto">
          <a:xfrm>
            <a:off x="469900" y="3430588"/>
            <a:ext cx="8305800" cy="3122612"/>
          </a:xfrm>
          <a:prstGeom prst="rect">
            <a:avLst/>
          </a:prstGeom>
          <a:ln/>
        </p:spPr>
        <p:style>
          <a:lnRef idx="2">
            <a:schemeClr val="accent3"/>
          </a:lnRef>
          <a:fillRef idx="1">
            <a:schemeClr val="lt1"/>
          </a:fillRef>
          <a:effectRef idx="0">
            <a:schemeClr val="accent3"/>
          </a:effectRef>
          <a:fontRef idx="minor">
            <a:schemeClr val="dk1"/>
          </a:fontRef>
        </p:style>
        <p:txBody>
          <a:bodyPr/>
          <a:lstStyle>
            <a:lvl1pPr>
              <a:defRPr sz="2400">
                <a:solidFill>
                  <a:schemeClr val="tx1"/>
                </a:solidFill>
                <a:latin typeface="Times" panose="02020603050405020304" pitchFamily="18" charset="0"/>
              </a:defRPr>
            </a:lvl1pPr>
            <a:lvl2pPr marL="1047750" indent="-285750">
              <a:defRPr sz="2400">
                <a:solidFill>
                  <a:schemeClr val="tx1"/>
                </a:solidFill>
                <a:latin typeface="Times" panose="02020603050405020304" pitchFamily="18" charset="0"/>
              </a:defRPr>
            </a:lvl2pPr>
            <a:lvl3pPr marL="1466850" indent="-228600">
              <a:defRPr sz="2400">
                <a:solidFill>
                  <a:schemeClr val="tx1"/>
                </a:solidFill>
                <a:latin typeface="Times" panose="02020603050405020304" pitchFamily="18" charset="0"/>
              </a:defRPr>
            </a:lvl3pPr>
            <a:lvl4pPr marL="1885950" indent="-228600">
              <a:defRPr sz="2400">
                <a:solidFill>
                  <a:schemeClr val="tx1"/>
                </a:solidFill>
                <a:latin typeface="Times" panose="02020603050405020304" pitchFamily="18" charset="0"/>
              </a:defRPr>
            </a:lvl4pPr>
            <a:lvl5pPr marL="2305050" indent="-228600">
              <a:defRPr sz="2400">
                <a:solidFill>
                  <a:schemeClr val="tx1"/>
                </a:solidFill>
                <a:latin typeface="Times" panose="02020603050405020304" pitchFamily="18" charset="0"/>
              </a:defRPr>
            </a:lvl5pPr>
            <a:lvl6pPr marL="2762250" indent="-228600" eaLnBrk="0" fontAlgn="base" hangingPunct="0">
              <a:spcBef>
                <a:spcPct val="0"/>
              </a:spcBef>
              <a:spcAft>
                <a:spcPct val="0"/>
              </a:spcAft>
              <a:defRPr sz="2400">
                <a:solidFill>
                  <a:schemeClr val="tx1"/>
                </a:solidFill>
                <a:latin typeface="Times" panose="02020603050405020304" pitchFamily="18" charset="0"/>
              </a:defRPr>
            </a:lvl6pPr>
            <a:lvl7pPr marL="3219450" indent="-228600" eaLnBrk="0" fontAlgn="base" hangingPunct="0">
              <a:spcBef>
                <a:spcPct val="0"/>
              </a:spcBef>
              <a:spcAft>
                <a:spcPct val="0"/>
              </a:spcAft>
              <a:defRPr sz="2400">
                <a:solidFill>
                  <a:schemeClr val="tx1"/>
                </a:solidFill>
                <a:latin typeface="Times" panose="02020603050405020304" pitchFamily="18" charset="0"/>
              </a:defRPr>
            </a:lvl7pPr>
            <a:lvl8pPr marL="3676650" indent="-228600" eaLnBrk="0" fontAlgn="base" hangingPunct="0">
              <a:spcBef>
                <a:spcPct val="0"/>
              </a:spcBef>
              <a:spcAft>
                <a:spcPct val="0"/>
              </a:spcAft>
              <a:defRPr sz="2400">
                <a:solidFill>
                  <a:schemeClr val="tx1"/>
                </a:solidFill>
                <a:latin typeface="Times" panose="02020603050405020304" pitchFamily="18" charset="0"/>
              </a:defRPr>
            </a:lvl8pPr>
            <a:lvl9pPr marL="4133850" indent="-228600"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spcBef>
                <a:spcPct val="20000"/>
              </a:spcBef>
              <a:buClr>
                <a:srgbClr val="FFCC00"/>
              </a:buClr>
              <a:buFont typeface="Wingdings" panose="05000000000000000000" pitchFamily="2" charset="2"/>
              <a:buNone/>
            </a:pPr>
            <a:r>
              <a:rPr lang="it-IT" altLang="it-IT" sz="3200" dirty="0">
                <a:latin typeface="Arial" panose="020B0604020202020204" pitchFamily="34" charset="0"/>
                <a:cs typeface="Arial" panose="020B0604020202020204" pitchFamily="34" charset="0"/>
              </a:rPr>
              <a:t>It is almost impossible to conceive each sensitive point of the retina to contain an infinite </a:t>
            </a:r>
            <a:r>
              <a:rPr lang="it-IT" altLang="it-IT" sz="3200" dirty="0" smtClean="0">
                <a:latin typeface="Arial" panose="020B0604020202020204" pitchFamily="34" charset="0"/>
                <a:cs typeface="Arial" panose="020B0604020202020204" pitchFamily="34" charset="0"/>
              </a:rPr>
              <a:t>number of </a:t>
            </a:r>
            <a:r>
              <a:rPr lang="it-IT" altLang="it-IT" sz="3200" dirty="0">
                <a:latin typeface="Arial" panose="020B0604020202020204" pitchFamily="34" charset="0"/>
                <a:cs typeface="Arial" panose="020B0604020202020204" pitchFamily="34" charset="0"/>
              </a:rPr>
              <a:t>particles, each capable of vibrating in perfect </a:t>
            </a:r>
            <a:r>
              <a:rPr lang="it-IT" altLang="it-IT" sz="3200" dirty="0" smtClean="0">
                <a:latin typeface="Arial" panose="020B0604020202020204" pitchFamily="34" charset="0"/>
                <a:cs typeface="Arial" panose="020B0604020202020204" pitchFamily="34" charset="0"/>
              </a:rPr>
              <a:t>unison with </a:t>
            </a:r>
            <a:r>
              <a:rPr lang="it-IT" altLang="it-IT" sz="3200" dirty="0">
                <a:latin typeface="Arial" panose="020B0604020202020204" pitchFamily="34" charset="0"/>
                <a:cs typeface="Arial" panose="020B0604020202020204" pitchFamily="34" charset="0"/>
              </a:rPr>
              <a:t>every possible undulation.</a:t>
            </a:r>
          </a:p>
        </p:txBody>
      </p:sp>
      <p:sp>
        <p:nvSpPr>
          <p:cNvPr id="396291" name="Rectangle 3"/>
          <p:cNvSpPr>
            <a:spLocks noGrp="1" noChangeArrowheads="1"/>
          </p:cNvSpPr>
          <p:nvPr>
            <p:ph type="body" idx="1"/>
          </p:nvPr>
        </p:nvSpPr>
        <p:spPr bwMode="auto">
          <a:xfrm>
            <a:off x="2813050" y="471488"/>
            <a:ext cx="5543550" cy="1308100"/>
          </a:xfrm>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571500" indent="-571500">
              <a:lnSpc>
                <a:spcPct val="90000"/>
              </a:lnSpc>
              <a:buClr>
                <a:srgbClr val="FFCC00"/>
              </a:buClr>
              <a:buFont typeface="Wingdings" panose="05000000000000000000" pitchFamily="2" charset="2"/>
              <a:buChar char="è"/>
            </a:pPr>
            <a:r>
              <a:rPr lang="it-IT" altLang="it-IT" sz="2800" b="1" dirty="0">
                <a:solidFill>
                  <a:schemeClr val="tx1"/>
                </a:solidFill>
                <a:latin typeface="Verdana" panose="020B0604030504040204" pitchFamily="34" charset="0"/>
              </a:rPr>
              <a:t>Thomas Young (1807)        </a:t>
            </a:r>
            <a:r>
              <a:rPr lang="it-IT" altLang="it-IT" sz="2800" b="1" i="1" dirty="0">
                <a:solidFill>
                  <a:schemeClr val="tx1"/>
                </a:solidFill>
                <a:latin typeface="Verdana" panose="020B0604030504040204" pitchFamily="34" charset="0"/>
              </a:rPr>
              <a:t>Lectures                                       on natural philosophy</a:t>
            </a:r>
            <a:endParaRPr lang="en-GB" altLang="it-IT" sz="2800" b="1" dirty="0">
              <a:solidFill>
                <a:schemeClr val="tx1"/>
              </a:solidFill>
              <a:latin typeface="Verdana" panose="020B0604030504040204" pitchFamily="34" charset="0"/>
            </a:endParaRPr>
          </a:p>
        </p:txBody>
      </p:sp>
      <p:graphicFrame>
        <p:nvGraphicFramePr>
          <p:cNvPr id="396292" name="Object 4"/>
          <p:cNvGraphicFramePr>
            <a:graphicFrameLocks noChangeAspect="1"/>
          </p:cNvGraphicFramePr>
          <p:nvPr/>
        </p:nvGraphicFramePr>
        <p:xfrm>
          <a:off x="561975" y="495300"/>
          <a:ext cx="1847850" cy="2667000"/>
        </p:xfrm>
        <a:graphic>
          <a:graphicData uri="http://schemas.openxmlformats.org/presentationml/2006/ole">
            <mc:AlternateContent xmlns:mc="http://schemas.openxmlformats.org/markup-compatibility/2006">
              <mc:Choice xmlns:v="urn:schemas-microsoft-com:vml" Requires="v">
                <p:oleObj spid="_x0000_s1687699" name="Immagine bitmap" r:id="rId4" imgW="1848108" imgH="2666667" progId="Paint.Picture">
                  <p:embed/>
                </p:oleObj>
              </mc:Choice>
              <mc:Fallback>
                <p:oleObj name="Immagine bitmap" r:id="rId4" imgW="1848108" imgH="266666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5" y="495300"/>
                        <a:ext cx="18478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23061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animEffect transition="in" filter="wipe(left)">
                                      <p:cBhvr>
                                        <p:cTn id="7" dur="500"/>
                                        <p:tgtEl>
                                          <p:spTgt spid="396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96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0" grpId="0" animBg="1" autoUpdateAnimBg="0"/>
      <p:bldP spid="396291" grpId="0" build="p" autoUpdateAnimBg="0" advAuto="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7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810" y="1455609"/>
            <a:ext cx="5907088"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7315" name="Text Box 3"/>
          <p:cNvSpPr txBox="1">
            <a:spLocks noChangeArrowheads="1"/>
          </p:cNvSpPr>
          <p:nvPr/>
        </p:nvSpPr>
        <p:spPr bwMode="auto">
          <a:xfrm>
            <a:off x="1328566" y="0"/>
            <a:ext cx="6649577"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50000"/>
              </a:spcBef>
              <a:defRPr sz="4400">
                <a:solidFill>
                  <a:srgbClr val="333399"/>
                </a:solidFill>
                <a:latin typeface="Arial" panose="020B0604020202020204" pitchFamily="34" charset="0"/>
                <a:ea typeface="MS PGothic" panose="020B0600070205080204" pitchFamily="34" charset="-128"/>
                <a:cs typeface="Arial" panose="020B0604020202020204" pitchFamily="34" charset="0"/>
              </a:defRPr>
            </a:lvl1pPr>
            <a:lvl2pPr algn="ctr" eaLnBrk="0" hangingPunct="0">
              <a:defRPr sz="4400">
                <a:solidFill>
                  <a:schemeClr val="tx2"/>
                </a:solidFill>
                <a:latin typeface="Times" panose="02020603050405020304" pitchFamily="18" charset="0"/>
              </a:defRPr>
            </a:lvl2pPr>
            <a:lvl3pPr algn="ctr" eaLnBrk="0" hangingPunct="0">
              <a:defRPr sz="4400">
                <a:solidFill>
                  <a:schemeClr val="tx2"/>
                </a:solidFill>
                <a:latin typeface="Times" panose="02020603050405020304" pitchFamily="18" charset="0"/>
              </a:defRPr>
            </a:lvl3pPr>
            <a:lvl4pPr algn="ctr" eaLnBrk="0" hangingPunct="0">
              <a:defRPr sz="4400">
                <a:solidFill>
                  <a:schemeClr val="tx2"/>
                </a:solidFill>
                <a:latin typeface="Times" panose="02020603050405020304" pitchFamily="18" charset="0"/>
              </a:defRPr>
            </a:lvl4pPr>
            <a:lvl5pPr algn="ctr" eaLnBrk="0" hangingPunct="0">
              <a:defRPr sz="4400">
                <a:solidFill>
                  <a:schemeClr val="tx2"/>
                </a:solidFill>
                <a:latin typeface="Times" panose="02020603050405020304" pitchFamily="18" charset="0"/>
              </a:defRPr>
            </a:lvl5pPr>
            <a:lvl6pPr marL="457200" algn="ctr" eaLnBrk="0" fontAlgn="base" hangingPunct="0">
              <a:spcBef>
                <a:spcPct val="0"/>
              </a:spcBef>
              <a:spcAft>
                <a:spcPct val="0"/>
              </a:spcAft>
              <a:defRPr sz="4400">
                <a:solidFill>
                  <a:schemeClr val="tx2"/>
                </a:solidFill>
                <a:latin typeface="Times" panose="02020603050405020304" pitchFamily="18" charset="0"/>
              </a:defRPr>
            </a:lvl6pPr>
            <a:lvl7pPr marL="914400" algn="ctr" eaLnBrk="0" fontAlgn="base" hangingPunct="0">
              <a:spcBef>
                <a:spcPct val="0"/>
              </a:spcBef>
              <a:spcAft>
                <a:spcPct val="0"/>
              </a:spcAft>
              <a:defRPr sz="4400">
                <a:solidFill>
                  <a:schemeClr val="tx2"/>
                </a:solidFill>
                <a:latin typeface="Times" panose="02020603050405020304" pitchFamily="18" charset="0"/>
              </a:defRPr>
            </a:lvl7pPr>
            <a:lvl8pPr marL="1371600" algn="ctr" eaLnBrk="0" fontAlgn="base" hangingPunct="0">
              <a:spcBef>
                <a:spcPct val="0"/>
              </a:spcBef>
              <a:spcAft>
                <a:spcPct val="0"/>
              </a:spcAft>
              <a:defRPr sz="4400">
                <a:solidFill>
                  <a:schemeClr val="tx2"/>
                </a:solidFill>
                <a:latin typeface="Times" panose="02020603050405020304" pitchFamily="18" charset="0"/>
              </a:defRPr>
            </a:lvl8pPr>
            <a:lvl9pPr marL="1828800" algn="ctr" eaLnBrk="0" fontAlgn="base" hangingPunct="0">
              <a:spcBef>
                <a:spcPct val="0"/>
              </a:spcBef>
              <a:spcAft>
                <a:spcPct val="0"/>
              </a:spcAft>
              <a:defRPr sz="4400">
                <a:solidFill>
                  <a:schemeClr val="tx2"/>
                </a:solidFill>
                <a:latin typeface="Times" panose="02020603050405020304" pitchFamily="18" charset="0"/>
              </a:defRPr>
            </a:lvl9pPr>
          </a:lstStyle>
          <a:p>
            <a:r>
              <a:rPr lang="it-IT" altLang="it-IT" dirty="0"/>
              <a:t>Il mosaico di coni in fovea</a:t>
            </a:r>
            <a:endParaRPr lang="en-GB" altLang="it-IT" dirty="0"/>
          </a:p>
        </p:txBody>
      </p:sp>
    </p:spTree>
    <p:extLst>
      <p:ext uri="{BB962C8B-B14F-4D97-AF65-F5344CB8AC3E}">
        <p14:creationId xmlns:p14="http://schemas.microsoft.com/office/powerpoint/2010/main" val="41690917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3939" name="Rectangle 3"/>
          <p:cNvSpPr>
            <a:spLocks noChangeArrowheads="1"/>
          </p:cNvSpPr>
          <p:nvPr/>
        </p:nvSpPr>
        <p:spPr bwMode="auto">
          <a:xfrm>
            <a:off x="404813" y="-1797"/>
            <a:ext cx="8739187"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eaLnBrk="0" hangingPunct="0">
              <a:spcBef>
                <a:spcPts val="0"/>
              </a:spcBef>
            </a:pPr>
            <a:r>
              <a:rPr lang="it-IT" altLang="it-IT" sz="4400" dirty="0" smtClean="0">
                <a:solidFill>
                  <a:schemeClr val="bg1"/>
                </a:solidFill>
                <a:latin typeface="Arial" panose="020B0604020202020204" pitchFamily="34" charset="0"/>
              </a:rPr>
              <a:t>miscele </a:t>
            </a:r>
            <a:r>
              <a:rPr lang="it-IT" altLang="it-IT" sz="4400" dirty="0">
                <a:solidFill>
                  <a:schemeClr val="bg1"/>
                </a:solidFill>
                <a:latin typeface="Arial" panose="020B0604020202020204" pitchFamily="34" charset="0"/>
              </a:rPr>
              <a:t>additive</a:t>
            </a:r>
          </a:p>
          <a:p>
            <a:pPr algn="r" eaLnBrk="0" hangingPunct="0">
              <a:spcBef>
                <a:spcPts val="0"/>
              </a:spcBef>
            </a:pPr>
            <a:r>
              <a:rPr lang="it-IT" altLang="it-IT" sz="4400" dirty="0">
                <a:solidFill>
                  <a:schemeClr val="bg1"/>
                </a:solidFill>
                <a:latin typeface="Arial" panose="020B0604020202020204" pitchFamily="34" charset="0"/>
              </a:rPr>
              <a:t>di luci monocromatiche</a:t>
            </a:r>
            <a:endParaRPr lang="en-GB" altLang="it-IT" sz="4400" dirty="0">
              <a:solidFill>
                <a:schemeClr val="bg1"/>
              </a:solidFill>
              <a:latin typeface="Arial" panose="020B0604020202020204" pitchFamily="34" charset="0"/>
            </a:endParaRPr>
          </a:p>
        </p:txBody>
      </p:sp>
      <p:grpSp>
        <p:nvGrpSpPr>
          <p:cNvPr id="423940" name="Group 4"/>
          <p:cNvGrpSpPr>
            <a:grpSpLocks/>
          </p:cNvGrpSpPr>
          <p:nvPr/>
        </p:nvGrpSpPr>
        <p:grpSpPr bwMode="auto">
          <a:xfrm>
            <a:off x="2692400" y="2158485"/>
            <a:ext cx="3759200" cy="2870200"/>
            <a:chOff x="608" y="2252"/>
            <a:chExt cx="2368" cy="1808"/>
          </a:xfrm>
        </p:grpSpPr>
        <p:pic>
          <p:nvPicPr>
            <p:cNvPr id="423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 y="2312"/>
              <a:ext cx="2116" cy="167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2" name="Rectangle 6"/>
            <p:cNvSpPr>
              <a:spLocks noChangeArrowheads="1"/>
            </p:cNvSpPr>
            <p:nvPr/>
          </p:nvSpPr>
          <p:spPr bwMode="auto">
            <a:xfrm>
              <a:off x="608" y="3948"/>
              <a:ext cx="2272" cy="112"/>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it-IT" sz="1800" b="1">
                <a:solidFill>
                  <a:srgbClr val="FFFFFF"/>
                </a:solidFill>
                <a:latin typeface="Verdana" panose="020B0604030504040204" pitchFamily="34" charset="0"/>
                <a:ea typeface="+mn-ea"/>
                <a:cs typeface="+mn-cs"/>
              </a:endParaRPr>
            </a:p>
          </p:txBody>
        </p:sp>
        <p:sp>
          <p:nvSpPr>
            <p:cNvPr id="423943" name="Rectangle 7"/>
            <p:cNvSpPr>
              <a:spLocks noChangeArrowheads="1"/>
            </p:cNvSpPr>
            <p:nvPr/>
          </p:nvSpPr>
          <p:spPr bwMode="auto">
            <a:xfrm>
              <a:off x="2784" y="2252"/>
              <a:ext cx="192" cy="1776"/>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it-IT" sz="1800" b="1">
                <a:solidFill>
                  <a:srgbClr val="FFFFFF"/>
                </a:solidFill>
                <a:latin typeface="Verdana" panose="020B0604030504040204" pitchFamily="34" charset="0"/>
                <a:ea typeface="+mn-ea"/>
                <a:cs typeface="+mn-cs"/>
              </a:endParaRPr>
            </a:p>
          </p:txBody>
        </p:sp>
      </p:grpSp>
      <p:grpSp>
        <p:nvGrpSpPr>
          <p:cNvPr id="423944" name="Group 8"/>
          <p:cNvGrpSpPr>
            <a:grpSpLocks/>
          </p:cNvGrpSpPr>
          <p:nvPr/>
        </p:nvGrpSpPr>
        <p:grpSpPr bwMode="auto">
          <a:xfrm>
            <a:off x="2397125" y="1534598"/>
            <a:ext cx="1708150" cy="695325"/>
            <a:chOff x="1872" y="2746"/>
            <a:chExt cx="2024" cy="438"/>
          </a:xfrm>
        </p:grpSpPr>
        <p:pic>
          <p:nvPicPr>
            <p:cNvPr id="4239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 y="2746"/>
              <a:ext cx="1992" cy="4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6" name="Rectangle 10"/>
            <p:cNvSpPr>
              <a:spLocks noChangeArrowheads="1"/>
            </p:cNvSpPr>
            <p:nvPr/>
          </p:nvSpPr>
          <p:spPr bwMode="auto">
            <a:xfrm>
              <a:off x="1872" y="3040"/>
              <a:ext cx="2024" cy="144"/>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it-IT" sz="1800" b="1">
                <a:solidFill>
                  <a:srgbClr val="FFFFFF"/>
                </a:solidFill>
                <a:latin typeface="Verdana" panose="020B0604030504040204" pitchFamily="34" charset="0"/>
                <a:ea typeface="+mn-ea"/>
                <a:cs typeface="+mn-cs"/>
              </a:endParaRPr>
            </a:p>
          </p:txBody>
        </p:sp>
      </p:grpSp>
      <p:grpSp>
        <p:nvGrpSpPr>
          <p:cNvPr id="423947" name="Group 11"/>
          <p:cNvGrpSpPr>
            <a:grpSpLocks/>
          </p:cNvGrpSpPr>
          <p:nvPr/>
        </p:nvGrpSpPr>
        <p:grpSpPr bwMode="auto">
          <a:xfrm>
            <a:off x="3657600" y="2047360"/>
            <a:ext cx="292100" cy="498475"/>
            <a:chOff x="2304" y="1998"/>
            <a:chExt cx="184" cy="314"/>
          </a:xfrm>
        </p:grpSpPr>
        <p:sp>
          <p:nvSpPr>
            <p:cNvPr id="423948" name="Line 12"/>
            <p:cNvSpPr>
              <a:spLocks noChangeShapeType="1"/>
            </p:cNvSpPr>
            <p:nvPr/>
          </p:nvSpPr>
          <p:spPr bwMode="auto">
            <a:xfrm>
              <a:off x="2307" y="1998"/>
              <a:ext cx="0" cy="16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endParaRPr lang="it-IT" sz="1800" b="1">
                <a:solidFill>
                  <a:srgbClr val="FFFFFF"/>
                </a:solidFill>
                <a:latin typeface="Verdana" panose="020B0604030504040204" pitchFamily="34" charset="0"/>
                <a:ea typeface="+mn-ea"/>
                <a:cs typeface="+mn-cs"/>
              </a:endParaRPr>
            </a:p>
          </p:txBody>
        </p:sp>
        <p:sp>
          <p:nvSpPr>
            <p:cNvPr id="423949" name="Line 13"/>
            <p:cNvSpPr>
              <a:spLocks noChangeShapeType="1"/>
            </p:cNvSpPr>
            <p:nvPr/>
          </p:nvSpPr>
          <p:spPr bwMode="auto">
            <a:xfrm>
              <a:off x="2304" y="2152"/>
              <a:ext cx="184" cy="16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0" hangingPunct="0"/>
              <a:endParaRPr lang="it-IT" sz="1800" b="1">
                <a:solidFill>
                  <a:srgbClr val="FFFFFF"/>
                </a:solidFill>
                <a:latin typeface="Verdana" panose="020B0604030504040204" pitchFamily="34" charset="0"/>
                <a:ea typeface="+mn-ea"/>
                <a:cs typeface="+mn-cs"/>
              </a:endParaRPr>
            </a:p>
          </p:txBody>
        </p:sp>
      </p:grpSp>
      <p:grpSp>
        <p:nvGrpSpPr>
          <p:cNvPr id="423950" name="Group 14"/>
          <p:cNvGrpSpPr>
            <a:grpSpLocks/>
          </p:cNvGrpSpPr>
          <p:nvPr/>
        </p:nvGrpSpPr>
        <p:grpSpPr bwMode="auto">
          <a:xfrm>
            <a:off x="6469063" y="3393560"/>
            <a:ext cx="1708150" cy="695325"/>
            <a:chOff x="4015" y="2666"/>
            <a:chExt cx="1076" cy="438"/>
          </a:xfrm>
        </p:grpSpPr>
        <p:pic>
          <p:nvPicPr>
            <p:cNvPr id="42395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 y="2666"/>
              <a:ext cx="1059" cy="4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52" name="Rectangle 16"/>
            <p:cNvSpPr>
              <a:spLocks noChangeArrowheads="1"/>
            </p:cNvSpPr>
            <p:nvPr/>
          </p:nvSpPr>
          <p:spPr bwMode="auto">
            <a:xfrm>
              <a:off x="4015" y="2960"/>
              <a:ext cx="1076" cy="144"/>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it-IT" sz="1800" b="1">
                <a:solidFill>
                  <a:srgbClr val="FFFFFF"/>
                </a:solidFill>
                <a:latin typeface="Verdana" panose="020B0604030504040204" pitchFamily="34" charset="0"/>
                <a:ea typeface="+mn-ea"/>
                <a:cs typeface="+mn-cs"/>
              </a:endParaRPr>
            </a:p>
          </p:txBody>
        </p:sp>
      </p:grpSp>
      <p:grpSp>
        <p:nvGrpSpPr>
          <p:cNvPr id="423953" name="Group 17"/>
          <p:cNvGrpSpPr>
            <a:grpSpLocks/>
          </p:cNvGrpSpPr>
          <p:nvPr/>
        </p:nvGrpSpPr>
        <p:grpSpPr bwMode="auto">
          <a:xfrm>
            <a:off x="944563" y="4223823"/>
            <a:ext cx="1708150" cy="695325"/>
            <a:chOff x="1872" y="2746"/>
            <a:chExt cx="2024" cy="438"/>
          </a:xfrm>
        </p:grpSpPr>
        <p:pic>
          <p:nvPicPr>
            <p:cNvPr id="42395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 y="2746"/>
              <a:ext cx="1992" cy="4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55" name="Rectangle 19"/>
            <p:cNvSpPr>
              <a:spLocks noChangeArrowheads="1"/>
            </p:cNvSpPr>
            <p:nvPr/>
          </p:nvSpPr>
          <p:spPr bwMode="auto">
            <a:xfrm>
              <a:off x="1872" y="3040"/>
              <a:ext cx="2024" cy="144"/>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it-IT" sz="1800" b="1">
                <a:solidFill>
                  <a:srgbClr val="FFFFFF"/>
                </a:solidFill>
                <a:latin typeface="Verdana" panose="020B0604030504040204" pitchFamily="34" charset="0"/>
                <a:ea typeface="+mn-ea"/>
                <a:cs typeface="+mn-cs"/>
              </a:endParaRPr>
            </a:p>
          </p:txBody>
        </p:sp>
      </p:grpSp>
      <p:grpSp>
        <p:nvGrpSpPr>
          <p:cNvPr id="423956" name="Group 20"/>
          <p:cNvGrpSpPr>
            <a:grpSpLocks/>
          </p:cNvGrpSpPr>
          <p:nvPr/>
        </p:nvGrpSpPr>
        <p:grpSpPr bwMode="auto">
          <a:xfrm>
            <a:off x="1200150" y="3923785"/>
            <a:ext cx="1962150" cy="254000"/>
            <a:chOff x="756" y="3180"/>
            <a:chExt cx="1236" cy="160"/>
          </a:xfrm>
        </p:grpSpPr>
        <p:sp>
          <p:nvSpPr>
            <p:cNvPr id="423957" name="Line 21"/>
            <p:cNvSpPr>
              <a:spLocks noChangeShapeType="1"/>
            </p:cNvSpPr>
            <p:nvPr/>
          </p:nvSpPr>
          <p:spPr bwMode="auto">
            <a:xfrm>
              <a:off x="774" y="3180"/>
              <a:ext cx="0" cy="16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endParaRPr lang="it-IT" sz="1800" b="1">
                <a:solidFill>
                  <a:srgbClr val="FFFFFF"/>
                </a:solidFill>
                <a:latin typeface="Verdana" panose="020B0604030504040204" pitchFamily="34" charset="0"/>
                <a:ea typeface="+mn-ea"/>
                <a:cs typeface="+mn-cs"/>
              </a:endParaRPr>
            </a:p>
          </p:txBody>
        </p:sp>
        <p:sp>
          <p:nvSpPr>
            <p:cNvPr id="423958" name="Line 22"/>
            <p:cNvSpPr>
              <a:spLocks noChangeShapeType="1"/>
            </p:cNvSpPr>
            <p:nvPr/>
          </p:nvSpPr>
          <p:spPr bwMode="auto">
            <a:xfrm>
              <a:off x="756" y="3180"/>
              <a:ext cx="1236"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grpSp>
      <p:grpSp>
        <p:nvGrpSpPr>
          <p:cNvPr id="423959" name="Group 23"/>
          <p:cNvGrpSpPr>
            <a:grpSpLocks/>
          </p:cNvGrpSpPr>
          <p:nvPr/>
        </p:nvGrpSpPr>
        <p:grpSpPr bwMode="auto">
          <a:xfrm>
            <a:off x="6057900" y="3849173"/>
            <a:ext cx="1047750" cy="254000"/>
            <a:chOff x="3816" y="3133"/>
            <a:chExt cx="660" cy="160"/>
          </a:xfrm>
        </p:grpSpPr>
        <p:sp>
          <p:nvSpPr>
            <p:cNvPr id="423960" name="Line 24"/>
            <p:cNvSpPr>
              <a:spLocks noChangeShapeType="1"/>
            </p:cNvSpPr>
            <p:nvPr/>
          </p:nvSpPr>
          <p:spPr bwMode="auto">
            <a:xfrm>
              <a:off x="4470" y="3133"/>
              <a:ext cx="0" cy="16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endParaRPr lang="it-IT" sz="1800" b="1">
                <a:solidFill>
                  <a:srgbClr val="FFFFFF"/>
                </a:solidFill>
                <a:latin typeface="Verdana" panose="020B0604030504040204" pitchFamily="34" charset="0"/>
                <a:ea typeface="+mn-ea"/>
                <a:cs typeface="+mn-cs"/>
              </a:endParaRPr>
            </a:p>
          </p:txBody>
        </p:sp>
        <p:sp>
          <p:nvSpPr>
            <p:cNvPr id="423961" name="Line 25"/>
            <p:cNvSpPr>
              <a:spLocks noChangeShapeType="1"/>
            </p:cNvSpPr>
            <p:nvPr/>
          </p:nvSpPr>
          <p:spPr bwMode="auto">
            <a:xfrm>
              <a:off x="3816" y="3288"/>
              <a:ext cx="660" cy="0"/>
            </a:xfrm>
            <a:prstGeom prst="line">
              <a:avLst/>
            </a:prstGeom>
            <a:noFill/>
            <a:ln w="381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1800" b="1">
                <a:solidFill>
                  <a:srgbClr val="FFFFFF"/>
                </a:solidFill>
                <a:latin typeface="Verdana" panose="020B0604030504040204" pitchFamily="34" charset="0"/>
                <a:ea typeface="+mn-ea"/>
                <a:cs typeface="+mn-cs"/>
              </a:endParaRPr>
            </a:p>
          </p:txBody>
        </p:sp>
      </p:grpSp>
      <p:sp>
        <p:nvSpPr>
          <p:cNvPr id="26" name="Rectangle 4"/>
          <p:cNvSpPr txBox="1">
            <a:spLocks noChangeArrowheads="1"/>
          </p:cNvSpPr>
          <p:nvPr/>
        </p:nvSpPr>
        <p:spPr bwMode="auto">
          <a:xfrm>
            <a:off x="-76200" y="5228324"/>
            <a:ext cx="9144000" cy="19520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90000"/>
              </a:lnSpc>
              <a:buClr>
                <a:schemeClr val="accent2"/>
              </a:buClr>
              <a:buFont typeface="Wingdings" panose="05000000000000000000" pitchFamily="2" charset="2"/>
              <a:buChar char="§"/>
            </a:pPr>
            <a:r>
              <a:rPr lang="it-IT" altLang="it-IT" sz="2800" dirty="0" smtClean="0">
                <a:solidFill>
                  <a:schemeClr val="bg1"/>
                </a:solidFill>
                <a:latin typeface="Verdana" panose="020B0604030504040204" pitchFamily="34" charset="0"/>
              </a:rPr>
              <a:t>per riprodurre il bianco non sono necessarie tutte le radiazioni dello spettro</a:t>
            </a:r>
          </a:p>
          <a:p>
            <a:pPr>
              <a:lnSpc>
                <a:spcPct val="90000"/>
              </a:lnSpc>
              <a:buClr>
                <a:schemeClr val="accent2"/>
              </a:buClr>
              <a:buFont typeface="Wingdings" panose="05000000000000000000" pitchFamily="2" charset="2"/>
              <a:buChar char="§"/>
            </a:pPr>
            <a:r>
              <a:rPr lang="it-IT" altLang="it-IT" sz="2800" dirty="0" smtClean="0">
                <a:solidFill>
                  <a:schemeClr val="bg1"/>
                </a:solidFill>
                <a:latin typeface="Verdana" panose="020B0604030504040204" pitchFamily="34" charset="0"/>
              </a:rPr>
              <a:t>sono sufficienti 3 luci elementari</a:t>
            </a:r>
            <a:endParaRPr lang="it-IT" altLang="it-IT" sz="2800" dirty="0">
              <a:solidFill>
                <a:schemeClr val="bg1"/>
              </a:solidFill>
              <a:latin typeface="Verdana" panose="020B0604030504040204" pitchFamily="34" charset="0"/>
            </a:endParaRPr>
          </a:p>
        </p:txBody>
      </p:sp>
    </p:spTree>
    <p:extLst>
      <p:ext uri="{BB962C8B-B14F-4D97-AF65-F5344CB8AC3E}">
        <p14:creationId xmlns:p14="http://schemas.microsoft.com/office/powerpoint/2010/main" val="3962345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239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239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239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239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239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239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4239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wipe(left)">
                                      <p:cBhvr>
                                        <p:cTn id="35" dur="500"/>
                                        <p:tgtEl>
                                          <p:spTgt spid="2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6">
                                            <p:txEl>
                                              <p:pRg st="1" end="1"/>
                                            </p:txEl>
                                          </p:spTgt>
                                        </p:tgtEl>
                                        <p:attrNameLst>
                                          <p:attrName>style.visibility</p:attrName>
                                        </p:attrNameLst>
                                      </p:cBhvr>
                                      <p:to>
                                        <p:strVal val="visible"/>
                                      </p:to>
                                    </p:set>
                                    <p:animEffect transition="in" filter="wipe(left)">
                                      <p:cBhvr>
                                        <p:cTn id="40"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Oval 2"/>
          <p:cNvSpPr>
            <a:spLocks noChangeArrowheads="1"/>
          </p:cNvSpPr>
          <p:nvPr/>
        </p:nvSpPr>
        <p:spPr bwMode="auto">
          <a:xfrm>
            <a:off x="1379538" y="319088"/>
            <a:ext cx="6370637" cy="6313487"/>
          </a:xfrm>
          <a:prstGeom prst="ellipse">
            <a:avLst/>
          </a:prstGeom>
          <a:solidFill>
            <a:schemeClr val="bg1"/>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bg1"/>
                </a:solidFill>
                <a:round/>
                <a:headEnd/>
                <a:tailEnd/>
              </a14:hiddenLine>
            </a:ext>
          </a:extLst>
        </p:spPr>
        <p:txBody>
          <a:bodyPr lIns="0" tIns="0" rIns="0" bIns="0" anchor="ctr">
            <a:spAutoFit/>
          </a:bodyPr>
          <a:lstStyle/>
          <a:p>
            <a:pPr eaLnBrk="0" hangingPunct="0"/>
            <a:endParaRPr lang="it-IT" sz="1800" b="1">
              <a:solidFill>
                <a:srgbClr val="FFFFFF"/>
              </a:solidFill>
              <a:latin typeface="Verdana" panose="020B0604030504040204" pitchFamily="34" charset="0"/>
              <a:ea typeface="+mn-ea"/>
              <a:cs typeface="+mn-cs"/>
            </a:endParaRPr>
          </a:p>
        </p:txBody>
      </p:sp>
    </p:spTree>
    <p:extLst>
      <p:ext uri="{BB962C8B-B14F-4D97-AF65-F5344CB8AC3E}">
        <p14:creationId xmlns:p14="http://schemas.microsoft.com/office/powerpoint/2010/main" val="4167726996"/>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489" name="Rectangle 9"/>
          <p:cNvSpPr>
            <a:spLocks noChangeArrowheads="1"/>
          </p:cNvSpPr>
          <p:nvPr/>
        </p:nvSpPr>
        <p:spPr bwMode="auto">
          <a:xfrm>
            <a:off x="2125410" y="1341438"/>
            <a:ext cx="4897438" cy="50323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B2B2B2"/>
              </a:buClr>
              <a:buFont typeface="Wingdings" panose="05000000000000000000" pitchFamily="2" charset="2"/>
              <a:buNone/>
            </a:pPr>
            <a:r>
              <a:rPr lang="it-IT" altLang="it-IT" sz="1800" dirty="0"/>
              <a:t>Le lunghezze d’onda contenute in ciascuna luce sono fuse dal sistema visivo e il colore risultante è dato da un processo addittivo</a:t>
            </a:r>
            <a:endParaRPr lang="it-IT" altLang="it-IT" sz="3400" b="1" dirty="0">
              <a:solidFill>
                <a:srgbClr val="003366"/>
              </a:solidFill>
            </a:endParaRPr>
          </a:p>
          <a:p>
            <a:pPr>
              <a:spcBef>
                <a:spcPct val="0"/>
              </a:spcBef>
              <a:buClr>
                <a:srgbClr val="B2B2B2"/>
              </a:buClr>
              <a:buFont typeface="Wingdings" panose="05000000000000000000" pitchFamily="2" charset="2"/>
              <a:buNone/>
            </a:pPr>
            <a:endParaRPr lang="it-IT" altLang="it-IT" sz="3400" b="1" dirty="0">
              <a:solidFill>
                <a:srgbClr val="003366"/>
              </a:solidFill>
            </a:endParaRPr>
          </a:p>
        </p:txBody>
      </p:sp>
      <p:graphicFrame>
        <p:nvGraphicFramePr>
          <p:cNvPr id="788530" name="Object 50"/>
          <p:cNvGraphicFramePr>
            <a:graphicFrameLocks noChangeAspect="1"/>
          </p:cNvGraphicFramePr>
          <p:nvPr>
            <p:extLst>
              <p:ext uri="{D42A27DB-BD31-4B8C-83A1-F6EECF244321}">
                <p14:modId xmlns:p14="http://schemas.microsoft.com/office/powerpoint/2010/main" val="2129412553"/>
              </p:ext>
            </p:extLst>
          </p:nvPr>
        </p:nvGraphicFramePr>
        <p:xfrm>
          <a:off x="2268285" y="2565400"/>
          <a:ext cx="4505325" cy="2600325"/>
        </p:xfrm>
        <a:graphic>
          <a:graphicData uri="http://schemas.openxmlformats.org/presentationml/2006/ole">
            <mc:AlternateContent xmlns:mc="http://schemas.openxmlformats.org/markup-compatibility/2006">
              <mc:Choice xmlns:v="urn:schemas-microsoft-com:vml" Requires="v">
                <p:oleObj spid="_x0000_s1691785" name="Immagine bitmap" r:id="rId4" imgW="4505954" imgH="2600000" progId="Paint.Picture">
                  <p:embed/>
                </p:oleObj>
              </mc:Choice>
              <mc:Fallback>
                <p:oleObj name="Immagine bitmap" r:id="rId4" imgW="4505954" imgH="260000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285" y="2565400"/>
                        <a:ext cx="450532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531" name="Rectangle 51"/>
          <p:cNvSpPr>
            <a:spLocks noChangeArrowheads="1"/>
          </p:cNvSpPr>
          <p:nvPr/>
        </p:nvSpPr>
        <p:spPr bwMode="auto">
          <a:xfrm>
            <a:off x="2125410" y="5013325"/>
            <a:ext cx="4897438" cy="50323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B2B2B2"/>
              </a:buClr>
              <a:buFont typeface="Wingdings" panose="05000000000000000000" pitchFamily="2" charset="2"/>
              <a:buNone/>
            </a:pPr>
            <a:r>
              <a:rPr lang="it-IT" altLang="it-IT" sz="1800" dirty="0"/>
              <a:t>L’intensità del rosso, verde e blu  varia nello schermo in funzione di quanto ciascun punto viene illuminato</a:t>
            </a:r>
            <a:endParaRPr lang="it-IT" altLang="it-IT" sz="3400" b="1" dirty="0">
              <a:solidFill>
                <a:srgbClr val="003366"/>
              </a:solidFill>
            </a:endParaRPr>
          </a:p>
          <a:p>
            <a:pPr>
              <a:spcBef>
                <a:spcPct val="0"/>
              </a:spcBef>
              <a:buClr>
                <a:srgbClr val="B2B2B2"/>
              </a:buClr>
              <a:buFont typeface="Wingdings" panose="05000000000000000000" pitchFamily="2" charset="2"/>
              <a:buNone/>
            </a:pPr>
            <a:endParaRPr lang="it-IT" altLang="it-IT" sz="3400" b="1" dirty="0">
              <a:solidFill>
                <a:srgbClr val="003366"/>
              </a:solidFill>
            </a:endParaRPr>
          </a:p>
        </p:txBody>
      </p:sp>
      <p:grpSp>
        <p:nvGrpSpPr>
          <p:cNvPr id="788538" name="Group 58"/>
          <p:cNvGrpSpPr>
            <a:grpSpLocks/>
          </p:cNvGrpSpPr>
          <p:nvPr/>
        </p:nvGrpSpPr>
        <p:grpSpPr bwMode="auto">
          <a:xfrm>
            <a:off x="2268285" y="5956300"/>
            <a:ext cx="1681163" cy="641350"/>
            <a:chOff x="1791" y="3752"/>
            <a:chExt cx="1059" cy="404"/>
          </a:xfrm>
        </p:grpSpPr>
        <p:sp>
          <p:nvSpPr>
            <p:cNvPr id="788533" name="Rectangle 53"/>
            <p:cNvSpPr>
              <a:spLocks noChangeAspect="1" noChangeArrowheads="1"/>
            </p:cNvSpPr>
            <p:nvPr/>
          </p:nvSpPr>
          <p:spPr bwMode="auto">
            <a:xfrm>
              <a:off x="2200" y="3838"/>
              <a:ext cx="197" cy="197"/>
            </a:xfrm>
            <a:prstGeom prst="rect">
              <a:avLst/>
            </a:prstGeom>
            <a:solidFill>
              <a:srgbClr val="33CC33"/>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534" name="Rectangle 54"/>
            <p:cNvSpPr>
              <a:spLocks noChangeAspect="1" noChangeArrowheads="1"/>
            </p:cNvSpPr>
            <p:nvPr/>
          </p:nvSpPr>
          <p:spPr bwMode="auto">
            <a:xfrm>
              <a:off x="2653" y="3838"/>
              <a:ext cx="197" cy="197"/>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535" name="Rectangle 55"/>
            <p:cNvSpPr>
              <a:spLocks noChangeAspect="1" noChangeArrowheads="1"/>
            </p:cNvSpPr>
            <p:nvPr/>
          </p:nvSpPr>
          <p:spPr bwMode="auto">
            <a:xfrm>
              <a:off x="1791" y="3838"/>
              <a:ext cx="197" cy="197"/>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536" name="Text Box 56"/>
            <p:cNvSpPr txBox="1">
              <a:spLocks noChangeArrowheads="1"/>
            </p:cNvSpPr>
            <p:nvPr/>
          </p:nvSpPr>
          <p:spPr bwMode="auto">
            <a:xfrm>
              <a:off x="1961" y="3752"/>
              <a:ext cx="2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3600" b="1"/>
                <a:t>+</a:t>
              </a:r>
            </a:p>
          </p:txBody>
        </p:sp>
        <p:sp>
          <p:nvSpPr>
            <p:cNvPr id="788537" name="Text Box 57"/>
            <p:cNvSpPr txBox="1">
              <a:spLocks noChangeArrowheads="1"/>
            </p:cNvSpPr>
            <p:nvPr/>
          </p:nvSpPr>
          <p:spPr bwMode="auto">
            <a:xfrm flipH="1">
              <a:off x="2381" y="3752"/>
              <a:ext cx="39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3600" b="1"/>
                <a:t>=</a:t>
              </a:r>
            </a:p>
          </p:txBody>
        </p:sp>
      </p:grpSp>
      <p:grpSp>
        <p:nvGrpSpPr>
          <p:cNvPr id="788547" name="Group 67"/>
          <p:cNvGrpSpPr>
            <a:grpSpLocks/>
          </p:cNvGrpSpPr>
          <p:nvPr/>
        </p:nvGrpSpPr>
        <p:grpSpPr bwMode="auto">
          <a:xfrm>
            <a:off x="4547935" y="5956300"/>
            <a:ext cx="2328863" cy="641350"/>
            <a:chOff x="2592" y="3752"/>
            <a:chExt cx="1467" cy="404"/>
          </a:xfrm>
        </p:grpSpPr>
        <p:sp>
          <p:nvSpPr>
            <p:cNvPr id="788540" name="Rectangle 60"/>
            <p:cNvSpPr>
              <a:spLocks noChangeAspect="1" noChangeArrowheads="1"/>
            </p:cNvSpPr>
            <p:nvPr/>
          </p:nvSpPr>
          <p:spPr bwMode="auto">
            <a:xfrm>
              <a:off x="3409" y="3838"/>
              <a:ext cx="197" cy="197"/>
            </a:xfrm>
            <a:prstGeom prst="rect">
              <a:avLst/>
            </a:prstGeom>
            <a:solidFill>
              <a:srgbClr val="33CC33"/>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541" name="Rectangle 61"/>
            <p:cNvSpPr>
              <a:spLocks noChangeAspect="1" noChangeArrowheads="1"/>
            </p:cNvSpPr>
            <p:nvPr/>
          </p:nvSpPr>
          <p:spPr bwMode="auto">
            <a:xfrm>
              <a:off x="3862" y="3838"/>
              <a:ext cx="197" cy="197"/>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542" name="Rectangle 62"/>
            <p:cNvSpPr>
              <a:spLocks noChangeAspect="1" noChangeArrowheads="1"/>
            </p:cNvSpPr>
            <p:nvPr/>
          </p:nvSpPr>
          <p:spPr bwMode="auto">
            <a:xfrm>
              <a:off x="3000" y="3838"/>
              <a:ext cx="197" cy="197"/>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543" name="Text Box 63"/>
            <p:cNvSpPr txBox="1">
              <a:spLocks noChangeArrowheads="1"/>
            </p:cNvSpPr>
            <p:nvPr/>
          </p:nvSpPr>
          <p:spPr bwMode="auto">
            <a:xfrm>
              <a:off x="3170" y="3752"/>
              <a:ext cx="2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3600" b="1"/>
                <a:t>+</a:t>
              </a:r>
            </a:p>
          </p:txBody>
        </p:sp>
        <p:sp>
          <p:nvSpPr>
            <p:cNvPr id="788544" name="Text Box 64"/>
            <p:cNvSpPr txBox="1">
              <a:spLocks noChangeArrowheads="1"/>
            </p:cNvSpPr>
            <p:nvPr/>
          </p:nvSpPr>
          <p:spPr bwMode="auto">
            <a:xfrm flipH="1">
              <a:off x="3590" y="3752"/>
              <a:ext cx="39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3600" b="1"/>
                <a:t>=</a:t>
              </a:r>
            </a:p>
          </p:txBody>
        </p:sp>
        <p:sp>
          <p:nvSpPr>
            <p:cNvPr id="788545" name="Rectangle 65"/>
            <p:cNvSpPr>
              <a:spLocks noChangeAspect="1" noChangeArrowheads="1"/>
            </p:cNvSpPr>
            <p:nvPr/>
          </p:nvSpPr>
          <p:spPr bwMode="auto">
            <a:xfrm>
              <a:off x="2592" y="3838"/>
              <a:ext cx="197" cy="197"/>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546" name="Text Box 66"/>
            <p:cNvSpPr txBox="1">
              <a:spLocks noChangeArrowheads="1"/>
            </p:cNvSpPr>
            <p:nvPr/>
          </p:nvSpPr>
          <p:spPr bwMode="auto">
            <a:xfrm>
              <a:off x="2744" y="3752"/>
              <a:ext cx="2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3600" b="1"/>
                <a:t>+</a:t>
              </a:r>
            </a:p>
          </p:txBody>
        </p:sp>
      </p:grpSp>
      <p:sp>
        <p:nvSpPr>
          <p:cNvPr id="26" name="Text Box 3"/>
          <p:cNvSpPr txBox="1">
            <a:spLocks noChangeArrowheads="1"/>
          </p:cNvSpPr>
          <p:nvPr/>
        </p:nvSpPr>
        <p:spPr bwMode="auto">
          <a:xfrm>
            <a:off x="1102749" y="84090"/>
            <a:ext cx="6649577"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50000"/>
              </a:spcBef>
              <a:defRPr sz="4400">
                <a:solidFill>
                  <a:srgbClr val="333399"/>
                </a:solidFill>
                <a:latin typeface="Arial" panose="020B0604020202020204" pitchFamily="34" charset="0"/>
                <a:ea typeface="MS PGothic" panose="020B0600070205080204" pitchFamily="34" charset="-128"/>
                <a:cs typeface="Arial" panose="020B0604020202020204" pitchFamily="34" charset="0"/>
              </a:defRPr>
            </a:lvl1pPr>
            <a:lvl2pPr algn="ctr" eaLnBrk="0" hangingPunct="0">
              <a:defRPr sz="4400">
                <a:solidFill>
                  <a:schemeClr val="tx2"/>
                </a:solidFill>
                <a:latin typeface="Times" panose="02020603050405020304" pitchFamily="18" charset="0"/>
              </a:defRPr>
            </a:lvl2pPr>
            <a:lvl3pPr algn="ctr" eaLnBrk="0" hangingPunct="0">
              <a:defRPr sz="4400">
                <a:solidFill>
                  <a:schemeClr val="tx2"/>
                </a:solidFill>
                <a:latin typeface="Times" panose="02020603050405020304" pitchFamily="18" charset="0"/>
              </a:defRPr>
            </a:lvl3pPr>
            <a:lvl4pPr algn="ctr" eaLnBrk="0" hangingPunct="0">
              <a:defRPr sz="4400">
                <a:solidFill>
                  <a:schemeClr val="tx2"/>
                </a:solidFill>
                <a:latin typeface="Times" panose="02020603050405020304" pitchFamily="18" charset="0"/>
              </a:defRPr>
            </a:lvl4pPr>
            <a:lvl5pPr algn="ctr" eaLnBrk="0" hangingPunct="0">
              <a:defRPr sz="4400">
                <a:solidFill>
                  <a:schemeClr val="tx2"/>
                </a:solidFill>
                <a:latin typeface="Times" panose="02020603050405020304" pitchFamily="18" charset="0"/>
              </a:defRPr>
            </a:lvl5pPr>
            <a:lvl6pPr marL="457200" algn="ctr" eaLnBrk="0" fontAlgn="base" hangingPunct="0">
              <a:spcBef>
                <a:spcPct val="0"/>
              </a:spcBef>
              <a:spcAft>
                <a:spcPct val="0"/>
              </a:spcAft>
              <a:defRPr sz="4400">
                <a:solidFill>
                  <a:schemeClr val="tx2"/>
                </a:solidFill>
                <a:latin typeface="Times" panose="02020603050405020304" pitchFamily="18" charset="0"/>
              </a:defRPr>
            </a:lvl6pPr>
            <a:lvl7pPr marL="914400" algn="ctr" eaLnBrk="0" fontAlgn="base" hangingPunct="0">
              <a:spcBef>
                <a:spcPct val="0"/>
              </a:spcBef>
              <a:spcAft>
                <a:spcPct val="0"/>
              </a:spcAft>
              <a:defRPr sz="4400">
                <a:solidFill>
                  <a:schemeClr val="tx2"/>
                </a:solidFill>
                <a:latin typeface="Times" panose="02020603050405020304" pitchFamily="18" charset="0"/>
              </a:defRPr>
            </a:lvl7pPr>
            <a:lvl8pPr marL="1371600" algn="ctr" eaLnBrk="0" fontAlgn="base" hangingPunct="0">
              <a:spcBef>
                <a:spcPct val="0"/>
              </a:spcBef>
              <a:spcAft>
                <a:spcPct val="0"/>
              </a:spcAft>
              <a:defRPr sz="4400">
                <a:solidFill>
                  <a:schemeClr val="tx2"/>
                </a:solidFill>
                <a:latin typeface="Times" panose="02020603050405020304" pitchFamily="18" charset="0"/>
              </a:defRPr>
            </a:lvl8pPr>
            <a:lvl9pPr marL="1828800" algn="ctr" eaLnBrk="0" fontAlgn="base" hangingPunct="0">
              <a:spcBef>
                <a:spcPct val="0"/>
              </a:spcBef>
              <a:spcAft>
                <a:spcPct val="0"/>
              </a:spcAft>
              <a:defRPr sz="4400">
                <a:solidFill>
                  <a:schemeClr val="tx2"/>
                </a:solidFill>
                <a:latin typeface="Times" panose="02020603050405020304" pitchFamily="18" charset="0"/>
              </a:defRPr>
            </a:lvl9pPr>
          </a:lstStyle>
          <a:p>
            <a:pPr algn="ctr"/>
            <a:r>
              <a:rPr lang="it-IT" altLang="it-IT" dirty="0"/>
              <a:t>s</a:t>
            </a:r>
            <a:r>
              <a:rPr lang="it-IT" altLang="it-IT" dirty="0" smtClean="0"/>
              <a:t>chermi della TV</a:t>
            </a:r>
            <a:endParaRPr lang="en-GB" altLang="it-IT" dirty="0"/>
          </a:p>
        </p:txBody>
      </p:sp>
    </p:spTree>
    <p:extLst>
      <p:ext uri="{BB962C8B-B14F-4D97-AF65-F5344CB8AC3E}">
        <p14:creationId xmlns:p14="http://schemas.microsoft.com/office/powerpoint/2010/main" val="2266074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489"/>
                                        </p:tgtEl>
                                        <p:attrNameLst>
                                          <p:attrName>style.visibility</p:attrName>
                                        </p:attrNameLst>
                                      </p:cBhvr>
                                      <p:to>
                                        <p:strVal val="visible"/>
                                      </p:to>
                                    </p:set>
                                    <p:animEffect transition="in" filter="fade">
                                      <p:cBhvr>
                                        <p:cTn id="7" dur="500"/>
                                        <p:tgtEl>
                                          <p:spTgt spid="7884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88530"/>
                                        </p:tgtEl>
                                        <p:attrNameLst>
                                          <p:attrName>style.visibility</p:attrName>
                                        </p:attrNameLst>
                                      </p:cBhvr>
                                      <p:to>
                                        <p:strVal val="visible"/>
                                      </p:to>
                                    </p:set>
                                    <p:animEffect transition="in" filter="fade">
                                      <p:cBhvr>
                                        <p:cTn id="12" dur="500"/>
                                        <p:tgtEl>
                                          <p:spTgt spid="7885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8531"/>
                                        </p:tgtEl>
                                        <p:attrNameLst>
                                          <p:attrName>style.visibility</p:attrName>
                                        </p:attrNameLst>
                                      </p:cBhvr>
                                      <p:to>
                                        <p:strVal val="visible"/>
                                      </p:to>
                                    </p:set>
                                    <p:animEffect transition="in" filter="fade">
                                      <p:cBhvr>
                                        <p:cTn id="17" dur="500"/>
                                        <p:tgtEl>
                                          <p:spTgt spid="7885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788538"/>
                                        </p:tgtEl>
                                        <p:attrNameLst>
                                          <p:attrName>style.visibility</p:attrName>
                                        </p:attrNameLst>
                                      </p:cBhvr>
                                      <p:to>
                                        <p:strVal val="visible"/>
                                      </p:to>
                                    </p:set>
                                    <p:animEffect transition="in" filter="strips(downRight)">
                                      <p:cBhvr>
                                        <p:cTn id="22" dur="500"/>
                                        <p:tgtEl>
                                          <p:spTgt spid="7885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788547"/>
                                        </p:tgtEl>
                                        <p:attrNameLst>
                                          <p:attrName>style.visibility</p:attrName>
                                        </p:attrNameLst>
                                      </p:cBhvr>
                                      <p:to>
                                        <p:strVal val="visible"/>
                                      </p:to>
                                    </p:set>
                                    <p:animEffect transition="in" filter="strips(downRight)">
                                      <p:cBhvr>
                                        <p:cTn id="27" dur="500"/>
                                        <p:tgtEl>
                                          <p:spTgt spid="78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9" grpId="0"/>
      <p:bldP spid="7885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730500" y="168275"/>
            <a:ext cx="366236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chemeClr val="accent2"/>
                </a:solidFill>
                <a:latin typeface="Arial" panose="020B0604020202020204" pitchFamily="34" charset="0"/>
              </a:rPr>
              <a:t>ricerca</a:t>
            </a:r>
            <a:r>
              <a:rPr lang="en-US" altLang="it-IT" sz="4400" dirty="0">
                <a:solidFill>
                  <a:schemeClr val="accent2"/>
                </a:solidFill>
                <a:latin typeface="Arial" panose="020B0604020202020204" pitchFamily="34" charset="0"/>
              </a:rPr>
              <a:t> </a:t>
            </a:r>
            <a:r>
              <a:rPr lang="en-US" altLang="it-IT" sz="4400" dirty="0" err="1">
                <a:solidFill>
                  <a:schemeClr val="accent2"/>
                </a:solidFill>
                <a:latin typeface="Arial" panose="020B0604020202020204" pitchFamily="34" charset="0"/>
              </a:rPr>
              <a:t>seriale</a:t>
            </a:r>
            <a:endParaRPr lang="en-US" altLang="it-IT" sz="3600" dirty="0">
              <a:solidFill>
                <a:schemeClr val="accent2"/>
              </a:solidFill>
              <a:latin typeface="Arial" panose="020B0604020202020204" pitchFamily="34" charset="0"/>
            </a:endParaRPr>
          </a:p>
          <a:p>
            <a:pPr algn="ctr"/>
            <a:r>
              <a:rPr lang="en-US" altLang="it-IT" sz="1800" dirty="0">
                <a:latin typeface="Arial" panose="020B0604020202020204" pitchFamily="34" charset="0"/>
              </a:rPr>
              <a:t>(Sternberg, 1966)</a:t>
            </a:r>
          </a:p>
        </p:txBody>
      </p:sp>
      <p:sp>
        <p:nvSpPr>
          <p:cNvPr id="185362" name="Text Box 18"/>
          <p:cNvSpPr txBox="1">
            <a:spLocks noChangeArrowheads="1"/>
          </p:cNvSpPr>
          <p:nvPr/>
        </p:nvSpPr>
        <p:spPr bwMode="auto">
          <a:xfrm>
            <a:off x="4787900" y="1820863"/>
            <a:ext cx="4156075"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ct val="60000"/>
              </a:spcAft>
              <a:buClr>
                <a:srgbClr val="030397"/>
              </a:buClr>
              <a:buFont typeface="Wingdings" panose="05000000000000000000" pitchFamily="2" charset="2"/>
              <a:buChar char="§"/>
            </a:pPr>
            <a:r>
              <a:rPr lang="en-US" altLang="it-IT" sz="2800">
                <a:latin typeface="Arial" panose="020B0604020202020204" pitchFamily="34" charset="0"/>
              </a:rPr>
              <a:t>incremento lineare</a:t>
            </a:r>
          </a:p>
          <a:p>
            <a:pPr>
              <a:spcAft>
                <a:spcPct val="60000"/>
              </a:spcAft>
              <a:buClr>
                <a:srgbClr val="030397"/>
              </a:buClr>
              <a:buFont typeface="Wingdings" panose="05000000000000000000" pitchFamily="2" charset="2"/>
              <a:buChar char="§"/>
            </a:pPr>
            <a:r>
              <a:rPr lang="en-US" altLang="it-IT" sz="2800">
                <a:latin typeface="Arial" panose="020B0604020202020204" pitchFamily="34" charset="0"/>
              </a:rPr>
              <a:t>400 ms per decidere (intercetta)</a:t>
            </a:r>
          </a:p>
          <a:p>
            <a:pPr>
              <a:spcAft>
                <a:spcPct val="60000"/>
              </a:spcAft>
              <a:buClr>
                <a:srgbClr val="030397"/>
              </a:buClr>
              <a:buFont typeface="Wingdings" panose="05000000000000000000" pitchFamily="2" charset="2"/>
              <a:buChar char="§"/>
            </a:pPr>
            <a:r>
              <a:rPr lang="en-US" altLang="it-IT" sz="2800">
                <a:latin typeface="Arial" panose="020B0604020202020204" pitchFamily="34" charset="0"/>
              </a:rPr>
              <a:t>38 ms per confrontare ciascun elemento della serie con il </a:t>
            </a:r>
            <a:r>
              <a:rPr lang="en-US" altLang="it-IT" sz="2800" i="1">
                <a:latin typeface="Arial" panose="020B0604020202020204" pitchFamily="34" charset="0"/>
              </a:rPr>
              <a:t>probe</a:t>
            </a:r>
            <a:r>
              <a:rPr lang="en-US" altLang="it-IT" sz="2800">
                <a:latin typeface="Arial" panose="020B0604020202020204" pitchFamily="34" charset="0"/>
              </a:rPr>
              <a:t>             (rapporto </a:t>
            </a:r>
            <a:r>
              <a:rPr lang="en-US" altLang="it-IT" sz="2800">
                <a:latin typeface="Symbol" panose="05050102010706020507" pitchFamily="18" charset="2"/>
              </a:rPr>
              <a:t>D</a:t>
            </a:r>
            <a:r>
              <a:rPr lang="en-US" altLang="it-IT" sz="2800">
                <a:latin typeface="Arial" panose="020B0604020202020204" pitchFamily="34" charset="0"/>
              </a:rPr>
              <a:t>y/</a:t>
            </a:r>
            <a:r>
              <a:rPr lang="en-US" altLang="it-IT" sz="2800">
                <a:latin typeface="Symbol" panose="05050102010706020507" pitchFamily="18" charset="2"/>
              </a:rPr>
              <a:t>D</a:t>
            </a:r>
            <a:r>
              <a:rPr lang="en-US" altLang="it-IT" sz="2800">
                <a:latin typeface="Arial" panose="020B0604020202020204" pitchFamily="34" charset="0"/>
              </a:rPr>
              <a:t>x)</a:t>
            </a:r>
          </a:p>
          <a:p>
            <a:pPr>
              <a:spcAft>
                <a:spcPct val="60000"/>
              </a:spcAft>
              <a:buClr>
                <a:srgbClr val="030397"/>
              </a:buClr>
              <a:buFont typeface="Wingdings" panose="05000000000000000000" pitchFamily="2" charset="2"/>
              <a:buChar char="§"/>
            </a:pPr>
            <a:r>
              <a:rPr lang="en-US" altLang="it-IT" sz="2800">
                <a:latin typeface="Arial" panose="020B0604020202020204" pitchFamily="34" charset="0"/>
              </a:rPr>
              <a:t>confronto seriale esaustivo</a:t>
            </a:r>
          </a:p>
        </p:txBody>
      </p:sp>
      <p:grpSp>
        <p:nvGrpSpPr>
          <p:cNvPr id="515076" name="Group 27"/>
          <p:cNvGrpSpPr>
            <a:grpSpLocks noChangeAspect="1"/>
          </p:cNvGrpSpPr>
          <p:nvPr/>
        </p:nvGrpSpPr>
        <p:grpSpPr bwMode="auto">
          <a:xfrm>
            <a:off x="158750" y="1798638"/>
            <a:ext cx="4445000" cy="4751387"/>
            <a:chOff x="185" y="1272"/>
            <a:chExt cx="2544" cy="2719"/>
          </a:xfrm>
        </p:grpSpPr>
        <p:pic>
          <p:nvPicPr>
            <p:cNvPr id="515077" name="Picture 4"/>
            <p:cNvPicPr>
              <a:picLocks noChangeAspect="1" noChangeArrowheads="1"/>
            </p:cNvPicPr>
            <p:nvPr/>
          </p:nvPicPr>
          <p:blipFill>
            <a:blip r:embed="rId3">
              <a:extLst>
                <a:ext uri="{28A0092B-C50C-407E-A947-70E740481C1C}">
                  <a14:useLocalDpi xmlns:a14="http://schemas.microsoft.com/office/drawing/2010/main" val="0"/>
                </a:ext>
              </a:extLst>
            </a:blip>
            <a:srcRect l="17540" t="3748" r="18987" b="26463"/>
            <a:stretch>
              <a:fillRect/>
            </a:stretch>
          </p:blipFill>
          <p:spPr bwMode="auto">
            <a:xfrm>
              <a:off x="185" y="1272"/>
              <a:ext cx="2544" cy="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5078" name="Group 5"/>
            <p:cNvGrpSpPr>
              <a:grpSpLocks/>
            </p:cNvGrpSpPr>
            <p:nvPr/>
          </p:nvGrpSpPr>
          <p:grpSpPr bwMode="auto">
            <a:xfrm>
              <a:off x="2118" y="2716"/>
              <a:ext cx="511" cy="733"/>
              <a:chOff x="1872" y="2779"/>
              <a:chExt cx="511" cy="733"/>
            </a:xfrm>
          </p:grpSpPr>
          <p:grpSp>
            <p:nvGrpSpPr>
              <p:cNvPr id="515079" name="Group 6"/>
              <p:cNvGrpSpPr>
                <a:grpSpLocks/>
              </p:cNvGrpSpPr>
              <p:nvPr/>
            </p:nvGrpSpPr>
            <p:grpSpPr bwMode="auto">
              <a:xfrm>
                <a:off x="1936" y="2798"/>
                <a:ext cx="383" cy="288"/>
                <a:chOff x="1936" y="2798"/>
                <a:chExt cx="383" cy="288"/>
              </a:xfrm>
            </p:grpSpPr>
            <p:sp>
              <p:nvSpPr>
                <p:cNvPr id="515080" name="Oval 7"/>
                <p:cNvSpPr>
                  <a:spLocks noChangeArrowheads="1"/>
                </p:cNvSpPr>
                <p:nvPr/>
              </p:nvSpPr>
              <p:spPr bwMode="auto">
                <a:xfrm>
                  <a:off x="1936" y="2910"/>
                  <a:ext cx="68" cy="6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p>
              </p:txBody>
            </p:sp>
            <p:sp>
              <p:nvSpPr>
                <p:cNvPr id="515081" name="Text Box 8"/>
                <p:cNvSpPr txBox="1">
                  <a:spLocks noChangeArrowheads="1"/>
                </p:cNvSpPr>
                <p:nvPr/>
              </p:nvSpPr>
              <p:spPr bwMode="auto">
                <a:xfrm>
                  <a:off x="2022" y="2798"/>
                  <a:ext cx="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a:latin typeface="Arial" panose="020B0604020202020204" pitchFamily="34" charset="0"/>
                    </a:rPr>
                    <a:t>Sì</a:t>
                  </a:r>
                </a:p>
              </p:txBody>
            </p:sp>
          </p:grpSp>
          <p:grpSp>
            <p:nvGrpSpPr>
              <p:cNvPr id="515082" name="Group 9"/>
              <p:cNvGrpSpPr>
                <a:grpSpLocks/>
              </p:cNvGrpSpPr>
              <p:nvPr/>
            </p:nvGrpSpPr>
            <p:grpSpPr bwMode="auto">
              <a:xfrm>
                <a:off x="1936" y="3179"/>
                <a:ext cx="447" cy="288"/>
                <a:chOff x="1936" y="3179"/>
                <a:chExt cx="447" cy="288"/>
              </a:xfrm>
            </p:grpSpPr>
            <p:sp>
              <p:nvSpPr>
                <p:cNvPr id="515083" name="Oval 10"/>
                <p:cNvSpPr>
                  <a:spLocks noChangeArrowheads="1"/>
                </p:cNvSpPr>
                <p:nvPr/>
              </p:nvSpPr>
              <p:spPr bwMode="auto">
                <a:xfrm>
                  <a:off x="1936" y="3302"/>
                  <a:ext cx="68" cy="68"/>
                </a:xfrm>
                <a:prstGeom prst="ellipse">
                  <a:avLst/>
                </a:prstGeom>
                <a:solidFill>
                  <a:schemeClr val="bg1"/>
                </a:solidFill>
                <a:ln w="12700">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p>
              </p:txBody>
            </p:sp>
            <p:sp>
              <p:nvSpPr>
                <p:cNvPr id="515084" name="Text Box 11"/>
                <p:cNvSpPr txBox="1">
                  <a:spLocks noChangeArrowheads="1"/>
                </p:cNvSpPr>
                <p:nvPr/>
              </p:nvSpPr>
              <p:spPr bwMode="auto">
                <a:xfrm>
                  <a:off x="2022" y="3179"/>
                  <a:ext cx="3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a:latin typeface="Arial" panose="020B0604020202020204" pitchFamily="34" charset="0"/>
                    </a:rPr>
                    <a:t>No</a:t>
                  </a:r>
                </a:p>
              </p:txBody>
            </p:sp>
          </p:grpSp>
          <p:sp>
            <p:nvSpPr>
              <p:cNvPr id="515085" name="Rectangle 12"/>
              <p:cNvSpPr>
                <a:spLocks noChangeArrowheads="1"/>
              </p:cNvSpPr>
              <p:nvPr/>
            </p:nvSpPr>
            <p:spPr bwMode="auto">
              <a:xfrm>
                <a:off x="1872" y="2779"/>
                <a:ext cx="507" cy="7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p>
            </p:txBody>
          </p:sp>
        </p:grpSp>
        <p:grpSp>
          <p:nvGrpSpPr>
            <p:cNvPr id="515086" name="Group 13"/>
            <p:cNvGrpSpPr>
              <a:grpSpLocks/>
            </p:cNvGrpSpPr>
            <p:nvPr/>
          </p:nvGrpSpPr>
          <p:grpSpPr bwMode="auto">
            <a:xfrm>
              <a:off x="632" y="2197"/>
              <a:ext cx="1158" cy="1405"/>
              <a:chOff x="632" y="2197"/>
              <a:chExt cx="1158" cy="1405"/>
            </a:xfrm>
          </p:grpSpPr>
          <p:sp>
            <p:nvSpPr>
              <p:cNvPr id="515087" name="Line 14"/>
              <p:cNvSpPr>
                <a:spLocks noChangeShapeType="1"/>
              </p:cNvSpPr>
              <p:nvPr/>
            </p:nvSpPr>
            <p:spPr bwMode="auto">
              <a:xfrm flipV="1">
                <a:off x="1502" y="2471"/>
                <a:ext cx="0" cy="113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15088" name="Line 15"/>
              <p:cNvSpPr>
                <a:spLocks noChangeShapeType="1"/>
              </p:cNvSpPr>
              <p:nvPr/>
            </p:nvSpPr>
            <p:spPr bwMode="auto">
              <a:xfrm flipV="1">
                <a:off x="1790" y="2199"/>
                <a:ext cx="0" cy="140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15089" name="Line 16"/>
              <p:cNvSpPr>
                <a:spLocks noChangeShapeType="1"/>
              </p:cNvSpPr>
              <p:nvPr/>
            </p:nvSpPr>
            <p:spPr bwMode="auto">
              <a:xfrm rot="16200000" flipV="1">
                <a:off x="1211" y="1618"/>
                <a:ext cx="0" cy="115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15090" name="Line 17"/>
              <p:cNvSpPr>
                <a:spLocks noChangeShapeType="1"/>
              </p:cNvSpPr>
              <p:nvPr/>
            </p:nvSpPr>
            <p:spPr bwMode="auto">
              <a:xfrm rot="16200000" flipV="1">
                <a:off x="1067" y="2032"/>
                <a:ext cx="0" cy="86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515091" name="Group 19"/>
            <p:cNvGrpSpPr>
              <a:grpSpLocks/>
            </p:cNvGrpSpPr>
            <p:nvPr/>
          </p:nvGrpSpPr>
          <p:grpSpPr bwMode="auto">
            <a:xfrm>
              <a:off x="636" y="3282"/>
              <a:ext cx="246" cy="312"/>
              <a:chOff x="636" y="3282"/>
              <a:chExt cx="246" cy="312"/>
            </a:xfrm>
          </p:grpSpPr>
          <p:sp>
            <p:nvSpPr>
              <p:cNvPr id="515092" name="Line 20"/>
              <p:cNvSpPr>
                <a:spLocks noChangeShapeType="1"/>
              </p:cNvSpPr>
              <p:nvPr/>
            </p:nvSpPr>
            <p:spPr bwMode="auto">
              <a:xfrm>
                <a:off x="846" y="3282"/>
                <a:ext cx="0" cy="31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15093" name="Line 21"/>
              <p:cNvSpPr>
                <a:spLocks noChangeShapeType="1"/>
              </p:cNvSpPr>
              <p:nvPr/>
            </p:nvSpPr>
            <p:spPr bwMode="auto">
              <a:xfrm>
                <a:off x="636" y="3282"/>
                <a:ext cx="24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515094" name="Line 23"/>
            <p:cNvSpPr>
              <a:spLocks noChangeShapeType="1"/>
            </p:cNvSpPr>
            <p:nvPr/>
          </p:nvSpPr>
          <p:spPr bwMode="auto">
            <a:xfrm>
              <a:off x="1506" y="2800"/>
              <a:ext cx="294"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15095" name="Line 24"/>
            <p:cNvSpPr>
              <a:spLocks noChangeShapeType="1"/>
            </p:cNvSpPr>
            <p:nvPr/>
          </p:nvSpPr>
          <p:spPr bwMode="auto">
            <a:xfrm rot="-5400000">
              <a:off x="1047" y="2329"/>
              <a:ext cx="272" cy="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15096" name="Rectangle 25"/>
            <p:cNvSpPr>
              <a:spLocks noChangeArrowheads="1"/>
            </p:cNvSpPr>
            <p:nvPr/>
          </p:nvSpPr>
          <p:spPr bwMode="auto">
            <a:xfrm>
              <a:off x="835" y="2191"/>
              <a:ext cx="21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1400">
                  <a:latin typeface="Symbol" panose="05050102010706020507" pitchFamily="18" charset="2"/>
                </a:rPr>
                <a:t>D</a:t>
              </a:r>
              <a:r>
                <a:rPr lang="en-US" altLang="it-IT" sz="1400">
                  <a:latin typeface="Arial" panose="020B0604020202020204" pitchFamily="34" charset="0"/>
                </a:rPr>
                <a:t>y</a:t>
              </a:r>
              <a:endParaRPr lang="it-IT" altLang="it-IT" sz="1400">
                <a:latin typeface="Arial" panose="020B0604020202020204" pitchFamily="34" charset="0"/>
              </a:endParaRPr>
            </a:p>
          </p:txBody>
        </p:sp>
        <p:sp>
          <p:nvSpPr>
            <p:cNvPr id="515097" name="Rectangle 26"/>
            <p:cNvSpPr>
              <a:spLocks noChangeArrowheads="1"/>
            </p:cNvSpPr>
            <p:nvPr/>
          </p:nvSpPr>
          <p:spPr bwMode="auto">
            <a:xfrm>
              <a:off x="1468" y="2848"/>
              <a:ext cx="35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1400">
                  <a:latin typeface="Symbol" panose="05050102010706020507" pitchFamily="18" charset="2"/>
                </a:rPr>
                <a:t>D</a:t>
              </a:r>
              <a:r>
                <a:rPr lang="en-US" altLang="it-IT" sz="1400">
                  <a:latin typeface="Arial" panose="020B0604020202020204" pitchFamily="34" charset="0"/>
                </a:rPr>
                <a:t>x(1)</a:t>
              </a:r>
              <a:endParaRPr lang="it-IT" altLang="it-IT" sz="14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362">
                                            <p:txEl>
                                              <p:pRg st="0" end="0"/>
                                            </p:txEl>
                                          </p:spTgt>
                                        </p:tgtEl>
                                        <p:attrNameLst>
                                          <p:attrName>style.visibility</p:attrName>
                                        </p:attrNameLst>
                                      </p:cBhvr>
                                      <p:to>
                                        <p:strVal val="visible"/>
                                      </p:to>
                                    </p:set>
                                    <p:animEffect transition="in" filter="wipe(left)">
                                      <p:cBhvr>
                                        <p:cTn id="7" dur="500"/>
                                        <p:tgtEl>
                                          <p:spTgt spid="18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5362">
                                            <p:txEl>
                                              <p:pRg st="1" end="1"/>
                                            </p:txEl>
                                          </p:spTgt>
                                        </p:tgtEl>
                                        <p:attrNameLst>
                                          <p:attrName>style.visibility</p:attrName>
                                        </p:attrNameLst>
                                      </p:cBhvr>
                                      <p:to>
                                        <p:strVal val="visible"/>
                                      </p:to>
                                    </p:set>
                                    <p:animEffect transition="in" filter="wipe(left)">
                                      <p:cBhvr>
                                        <p:cTn id="12" dur="500"/>
                                        <p:tgtEl>
                                          <p:spTgt spid="1853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5362">
                                            <p:txEl>
                                              <p:pRg st="2" end="2"/>
                                            </p:txEl>
                                          </p:spTgt>
                                        </p:tgtEl>
                                        <p:attrNameLst>
                                          <p:attrName>style.visibility</p:attrName>
                                        </p:attrNameLst>
                                      </p:cBhvr>
                                      <p:to>
                                        <p:strVal val="visible"/>
                                      </p:to>
                                    </p:set>
                                    <p:animEffect transition="in" filter="wipe(left)">
                                      <p:cBhvr>
                                        <p:cTn id="17" dur="500"/>
                                        <p:tgtEl>
                                          <p:spTgt spid="1853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5362">
                                            <p:txEl>
                                              <p:pRg st="3" end="3"/>
                                            </p:txEl>
                                          </p:spTgt>
                                        </p:tgtEl>
                                        <p:attrNameLst>
                                          <p:attrName>style.visibility</p:attrName>
                                        </p:attrNameLst>
                                      </p:cBhvr>
                                      <p:to>
                                        <p:strVal val="visible"/>
                                      </p:to>
                                    </p:set>
                                    <p:animEffect transition="in" filter="wipe(left)">
                                      <p:cBhvr>
                                        <p:cTn id="22" dur="500"/>
                                        <p:tgtEl>
                                          <p:spTgt spid="1853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0537" name="Rectangle 9"/>
          <p:cNvSpPr>
            <a:spLocks noChangeArrowheads="1"/>
          </p:cNvSpPr>
          <p:nvPr/>
        </p:nvSpPr>
        <p:spPr bwMode="auto">
          <a:xfrm>
            <a:off x="2109367" y="1341438"/>
            <a:ext cx="4897438" cy="50323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defRPr>
            </a:lvl9pPr>
          </a:lstStyle>
          <a:p>
            <a:pPr algn="dist">
              <a:spcBef>
                <a:spcPct val="0"/>
              </a:spcBef>
              <a:buClr>
                <a:srgbClr val="B2B2B2"/>
              </a:buClr>
              <a:buFont typeface="Wingdings" panose="05000000000000000000" pitchFamily="2" charset="2"/>
              <a:buNone/>
            </a:pPr>
            <a:r>
              <a:rPr lang="it-IT" altLang="it-IT" sz="1800" dirty="0"/>
              <a:t>La mescolanza addittiva si ottiene anche con i pigmenti applicati in piccole quantità separatamente uno vicino all’altro</a:t>
            </a:r>
            <a:endParaRPr lang="it-IT" altLang="it-IT" sz="3400" b="1" dirty="0">
              <a:solidFill>
                <a:srgbClr val="003366"/>
              </a:solidFill>
            </a:endParaRPr>
          </a:p>
          <a:p>
            <a:pPr algn="dist">
              <a:spcBef>
                <a:spcPct val="0"/>
              </a:spcBef>
              <a:buClr>
                <a:srgbClr val="B2B2B2"/>
              </a:buClr>
              <a:buFont typeface="Wingdings" panose="05000000000000000000" pitchFamily="2" charset="2"/>
              <a:buNone/>
            </a:pPr>
            <a:endParaRPr lang="it-IT" altLang="it-IT" sz="3400" b="1" dirty="0">
              <a:solidFill>
                <a:srgbClr val="003366"/>
              </a:solidFill>
            </a:endParaRPr>
          </a:p>
        </p:txBody>
      </p:sp>
      <p:pic>
        <p:nvPicPr>
          <p:cNvPr id="790555" name="Picture 27" descr="Seura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330" y="2924175"/>
            <a:ext cx="4743450" cy="3114675"/>
          </a:xfrm>
          <a:prstGeom prst="rect">
            <a:avLst/>
          </a:prstGeom>
          <a:noFill/>
          <a:extLst>
            <a:ext uri="{909E8E84-426E-40DD-AFC4-6F175D3DCCD1}">
              <a14:hiddenFill xmlns:a14="http://schemas.microsoft.com/office/drawing/2010/main">
                <a:solidFill>
                  <a:srgbClr val="FFFFFF"/>
                </a:solidFill>
              </a14:hiddenFill>
            </a:ext>
          </a:extLst>
        </p:spPr>
      </p:pic>
      <p:sp>
        <p:nvSpPr>
          <p:cNvPr id="790556" name="Rectangle 28"/>
          <p:cNvSpPr>
            <a:spLocks noChangeArrowheads="1"/>
          </p:cNvSpPr>
          <p:nvPr/>
        </p:nvSpPr>
        <p:spPr bwMode="auto">
          <a:xfrm>
            <a:off x="2109367" y="6021388"/>
            <a:ext cx="4897438" cy="50323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defRPr>
            </a:lvl9pPr>
          </a:lstStyle>
          <a:p>
            <a:pPr algn="dist">
              <a:spcBef>
                <a:spcPct val="0"/>
              </a:spcBef>
              <a:buClr>
                <a:srgbClr val="B2B2B2"/>
              </a:buClr>
              <a:buFont typeface="Wingdings" panose="05000000000000000000" pitchFamily="2" charset="2"/>
              <a:buNone/>
            </a:pPr>
            <a:r>
              <a:rPr lang="it-IT" altLang="it-IT" sz="1600"/>
              <a:t>i punti  si fondono percettivamente guardando il quadro da lontano[come la tv]</a:t>
            </a:r>
            <a:endParaRPr lang="it-IT" altLang="it-IT" sz="1600" b="1">
              <a:solidFill>
                <a:srgbClr val="003366"/>
              </a:solidFill>
            </a:endParaRPr>
          </a:p>
          <a:p>
            <a:pPr algn="dist">
              <a:spcBef>
                <a:spcPct val="0"/>
              </a:spcBef>
              <a:buClr>
                <a:srgbClr val="B2B2B2"/>
              </a:buClr>
              <a:buFont typeface="Wingdings" panose="05000000000000000000" pitchFamily="2" charset="2"/>
              <a:buNone/>
            </a:pPr>
            <a:endParaRPr lang="it-IT" altLang="it-IT" sz="1600" b="1">
              <a:solidFill>
                <a:srgbClr val="003366"/>
              </a:solidFill>
            </a:endParaRPr>
          </a:p>
        </p:txBody>
      </p:sp>
      <p:sp>
        <p:nvSpPr>
          <p:cNvPr id="12" name="Text Box 3"/>
          <p:cNvSpPr txBox="1">
            <a:spLocks noChangeArrowheads="1"/>
          </p:cNvSpPr>
          <p:nvPr/>
        </p:nvSpPr>
        <p:spPr bwMode="auto">
          <a:xfrm>
            <a:off x="1102749" y="84090"/>
            <a:ext cx="6649577"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50000"/>
              </a:spcBef>
              <a:defRPr sz="4400">
                <a:solidFill>
                  <a:srgbClr val="333399"/>
                </a:solidFill>
                <a:latin typeface="Arial" panose="020B0604020202020204" pitchFamily="34" charset="0"/>
                <a:ea typeface="MS PGothic" panose="020B0600070205080204" pitchFamily="34" charset="-128"/>
                <a:cs typeface="Arial" panose="020B0604020202020204" pitchFamily="34" charset="0"/>
              </a:defRPr>
            </a:lvl1pPr>
            <a:lvl2pPr algn="ctr" eaLnBrk="0" hangingPunct="0">
              <a:defRPr sz="4400">
                <a:solidFill>
                  <a:schemeClr val="tx2"/>
                </a:solidFill>
                <a:latin typeface="Times" panose="02020603050405020304" pitchFamily="18" charset="0"/>
              </a:defRPr>
            </a:lvl2pPr>
            <a:lvl3pPr algn="ctr" eaLnBrk="0" hangingPunct="0">
              <a:defRPr sz="4400">
                <a:solidFill>
                  <a:schemeClr val="tx2"/>
                </a:solidFill>
                <a:latin typeface="Times" panose="02020603050405020304" pitchFamily="18" charset="0"/>
              </a:defRPr>
            </a:lvl3pPr>
            <a:lvl4pPr algn="ctr" eaLnBrk="0" hangingPunct="0">
              <a:defRPr sz="4400">
                <a:solidFill>
                  <a:schemeClr val="tx2"/>
                </a:solidFill>
                <a:latin typeface="Times" panose="02020603050405020304" pitchFamily="18" charset="0"/>
              </a:defRPr>
            </a:lvl4pPr>
            <a:lvl5pPr algn="ctr" eaLnBrk="0" hangingPunct="0">
              <a:defRPr sz="4400">
                <a:solidFill>
                  <a:schemeClr val="tx2"/>
                </a:solidFill>
                <a:latin typeface="Times" panose="02020603050405020304" pitchFamily="18" charset="0"/>
              </a:defRPr>
            </a:lvl5pPr>
            <a:lvl6pPr marL="457200" algn="ctr" eaLnBrk="0" fontAlgn="base" hangingPunct="0">
              <a:spcBef>
                <a:spcPct val="0"/>
              </a:spcBef>
              <a:spcAft>
                <a:spcPct val="0"/>
              </a:spcAft>
              <a:defRPr sz="4400">
                <a:solidFill>
                  <a:schemeClr val="tx2"/>
                </a:solidFill>
                <a:latin typeface="Times" panose="02020603050405020304" pitchFamily="18" charset="0"/>
              </a:defRPr>
            </a:lvl6pPr>
            <a:lvl7pPr marL="914400" algn="ctr" eaLnBrk="0" fontAlgn="base" hangingPunct="0">
              <a:spcBef>
                <a:spcPct val="0"/>
              </a:spcBef>
              <a:spcAft>
                <a:spcPct val="0"/>
              </a:spcAft>
              <a:defRPr sz="4400">
                <a:solidFill>
                  <a:schemeClr val="tx2"/>
                </a:solidFill>
                <a:latin typeface="Times" panose="02020603050405020304" pitchFamily="18" charset="0"/>
              </a:defRPr>
            </a:lvl7pPr>
            <a:lvl8pPr marL="1371600" algn="ctr" eaLnBrk="0" fontAlgn="base" hangingPunct="0">
              <a:spcBef>
                <a:spcPct val="0"/>
              </a:spcBef>
              <a:spcAft>
                <a:spcPct val="0"/>
              </a:spcAft>
              <a:defRPr sz="4400">
                <a:solidFill>
                  <a:schemeClr val="tx2"/>
                </a:solidFill>
                <a:latin typeface="Times" panose="02020603050405020304" pitchFamily="18" charset="0"/>
              </a:defRPr>
            </a:lvl8pPr>
            <a:lvl9pPr marL="1828800" algn="ctr" eaLnBrk="0" fontAlgn="base" hangingPunct="0">
              <a:spcBef>
                <a:spcPct val="0"/>
              </a:spcBef>
              <a:spcAft>
                <a:spcPct val="0"/>
              </a:spcAft>
              <a:defRPr sz="4400">
                <a:solidFill>
                  <a:schemeClr val="tx2"/>
                </a:solidFill>
                <a:latin typeface="Times" panose="02020603050405020304" pitchFamily="18" charset="0"/>
              </a:defRPr>
            </a:lvl9pPr>
          </a:lstStyle>
          <a:p>
            <a:pPr algn="ctr"/>
            <a:r>
              <a:rPr lang="it-IT" altLang="it-IT" dirty="0" smtClean="0"/>
              <a:t>puntinismo</a:t>
            </a:r>
            <a:endParaRPr lang="en-GB" altLang="it-IT" dirty="0"/>
          </a:p>
        </p:txBody>
      </p:sp>
    </p:spTree>
    <p:extLst>
      <p:ext uri="{BB962C8B-B14F-4D97-AF65-F5344CB8AC3E}">
        <p14:creationId xmlns:p14="http://schemas.microsoft.com/office/powerpoint/2010/main" val="3312869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0537"/>
                                        </p:tgtEl>
                                        <p:attrNameLst>
                                          <p:attrName>style.visibility</p:attrName>
                                        </p:attrNameLst>
                                      </p:cBhvr>
                                      <p:to>
                                        <p:strVal val="visible"/>
                                      </p:to>
                                    </p:set>
                                    <p:animEffect transition="in" filter="fade">
                                      <p:cBhvr>
                                        <p:cTn id="7" dur="500"/>
                                        <p:tgtEl>
                                          <p:spTgt spid="7905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90555"/>
                                        </p:tgtEl>
                                        <p:attrNameLst>
                                          <p:attrName>style.visibility</p:attrName>
                                        </p:attrNameLst>
                                      </p:cBhvr>
                                      <p:to>
                                        <p:strVal val="visible"/>
                                      </p:to>
                                    </p:set>
                                    <p:animEffect transition="in" filter="fade">
                                      <p:cBhvr>
                                        <p:cTn id="12" dur="500"/>
                                        <p:tgtEl>
                                          <p:spTgt spid="7905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90556"/>
                                        </p:tgtEl>
                                        <p:attrNameLst>
                                          <p:attrName>style.visibility</p:attrName>
                                        </p:attrNameLst>
                                      </p:cBhvr>
                                      <p:to>
                                        <p:strVal val="visible"/>
                                      </p:to>
                                    </p:set>
                                    <p:animEffect transition="in" filter="fade">
                                      <p:cBhvr>
                                        <p:cTn id="17" dur="500"/>
                                        <p:tgtEl>
                                          <p:spTgt spid="790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7" grpId="0"/>
      <p:bldP spid="790556"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0294" name="Rectangle 6"/>
          <p:cNvSpPr>
            <a:spLocks noChangeArrowheads="1"/>
          </p:cNvSpPr>
          <p:nvPr/>
        </p:nvSpPr>
        <p:spPr bwMode="auto">
          <a:xfrm>
            <a:off x="359569" y="-127794"/>
            <a:ext cx="8784431"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eaLnBrk="0" hangingPunct="0">
              <a:spcBef>
                <a:spcPct val="50000"/>
              </a:spcBef>
            </a:pPr>
            <a:r>
              <a:rPr lang="it-IT" altLang="it-IT" sz="4400" dirty="0" smtClean="0">
                <a:solidFill>
                  <a:srgbClr val="333399"/>
                </a:solidFill>
                <a:latin typeface="Arial" panose="020B0604020202020204" pitchFamily="34" charset="0"/>
              </a:rPr>
              <a:t>attenzione </a:t>
            </a:r>
            <a:r>
              <a:rPr lang="it-IT" altLang="it-IT" sz="4400" dirty="0">
                <a:solidFill>
                  <a:srgbClr val="333399"/>
                </a:solidFill>
                <a:latin typeface="Arial" panose="020B0604020202020204" pitchFamily="34" charset="0"/>
              </a:rPr>
              <a:t>diverso dalle mescolanze </a:t>
            </a:r>
            <a:r>
              <a:rPr lang="it-IT" altLang="it-IT" sz="4400" dirty="0" smtClean="0">
                <a:solidFill>
                  <a:srgbClr val="333399"/>
                </a:solidFill>
                <a:latin typeface="Arial" panose="020B0604020202020204" pitchFamily="34" charset="0"/>
              </a:rPr>
              <a:t>del </a:t>
            </a:r>
            <a:r>
              <a:rPr lang="it-IT" altLang="it-IT" sz="4400" i="1" dirty="0" smtClean="0">
                <a:solidFill>
                  <a:srgbClr val="333399"/>
                </a:solidFill>
                <a:latin typeface="Arial" panose="020B0604020202020204" pitchFamily="34" charset="0"/>
              </a:rPr>
              <a:t>pigmento</a:t>
            </a:r>
            <a:r>
              <a:rPr lang="it-IT" altLang="it-IT" sz="4400" dirty="0" smtClean="0">
                <a:solidFill>
                  <a:srgbClr val="333399"/>
                </a:solidFill>
                <a:latin typeface="Arial" panose="020B0604020202020204" pitchFamily="34" charset="0"/>
              </a:rPr>
              <a:t> </a:t>
            </a:r>
            <a:endParaRPr lang="it-IT" altLang="it-IT" sz="4400" dirty="0">
              <a:solidFill>
                <a:srgbClr val="333399"/>
              </a:solidFill>
              <a:latin typeface="Arial" panose="020B0604020202020204" pitchFamily="34" charset="0"/>
            </a:endParaRPr>
          </a:p>
        </p:txBody>
      </p:sp>
      <p:sp>
        <p:nvSpPr>
          <p:cNvPr id="780297" name="Rectangle 9"/>
          <p:cNvSpPr>
            <a:spLocks noChangeArrowheads="1"/>
          </p:cNvSpPr>
          <p:nvPr/>
        </p:nvSpPr>
        <p:spPr bwMode="auto">
          <a:xfrm>
            <a:off x="208548" y="1341438"/>
            <a:ext cx="8935452" cy="50323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defRPr>
            </a:lvl9pPr>
          </a:lstStyle>
          <a:p>
            <a:pPr algn="dist">
              <a:spcBef>
                <a:spcPct val="0"/>
              </a:spcBef>
              <a:buClr>
                <a:srgbClr val="B2B2B2"/>
              </a:buClr>
              <a:buFont typeface="Wingdings" panose="05000000000000000000" pitchFamily="2" charset="2"/>
              <a:buNone/>
            </a:pPr>
            <a:r>
              <a:rPr lang="it-IT" altLang="it-IT" sz="1800" dirty="0"/>
              <a:t>Il pittore mescola giallo e blu per ottenere il verde. Ogni pigmento continua ad assorbire [sottrarre] le stesse lunghezze </a:t>
            </a:r>
            <a:r>
              <a:rPr lang="it-IT" altLang="it-IT" sz="1800" dirty="0" smtClean="0"/>
              <a:t>d’onda </a:t>
            </a:r>
            <a:r>
              <a:rPr lang="it-IT" altLang="it-IT" sz="1800" dirty="0"/>
              <a:t>che assorbiva prima di essere mescolato: per questo la mescolanza è detta sottrattiva</a:t>
            </a:r>
            <a:endParaRPr lang="it-IT" altLang="it-IT" sz="3400" b="1" dirty="0">
              <a:solidFill>
                <a:srgbClr val="003366"/>
              </a:solidFill>
            </a:endParaRPr>
          </a:p>
          <a:p>
            <a:pPr algn="dist">
              <a:spcBef>
                <a:spcPct val="0"/>
              </a:spcBef>
              <a:buClr>
                <a:srgbClr val="B2B2B2"/>
              </a:buClr>
              <a:buFont typeface="Wingdings" panose="05000000000000000000" pitchFamily="2" charset="2"/>
              <a:buNone/>
            </a:pPr>
            <a:endParaRPr lang="it-IT" altLang="it-IT" sz="3400" b="1" dirty="0">
              <a:solidFill>
                <a:srgbClr val="003366"/>
              </a:solidFill>
            </a:endParaRPr>
          </a:p>
        </p:txBody>
      </p:sp>
      <p:grpSp>
        <p:nvGrpSpPr>
          <p:cNvPr id="780305" name="Group 17"/>
          <p:cNvGrpSpPr>
            <a:grpSpLocks/>
          </p:cNvGrpSpPr>
          <p:nvPr/>
        </p:nvGrpSpPr>
        <p:grpSpPr bwMode="auto">
          <a:xfrm>
            <a:off x="790533" y="2804613"/>
            <a:ext cx="3552825" cy="641350"/>
            <a:chOff x="1474" y="1933"/>
            <a:chExt cx="2238" cy="404"/>
          </a:xfrm>
        </p:grpSpPr>
        <p:sp>
          <p:nvSpPr>
            <p:cNvPr id="780306" name="Rectangle 18"/>
            <p:cNvSpPr>
              <a:spLocks noChangeAspect="1" noChangeArrowheads="1"/>
            </p:cNvSpPr>
            <p:nvPr/>
          </p:nvSpPr>
          <p:spPr bwMode="auto">
            <a:xfrm>
              <a:off x="3515" y="2020"/>
              <a:ext cx="197" cy="197"/>
            </a:xfrm>
            <a:prstGeom prst="rect">
              <a:avLst/>
            </a:prstGeom>
            <a:solidFill>
              <a:srgbClr val="33CC33"/>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0307" name="Rectangle 19"/>
            <p:cNvSpPr>
              <a:spLocks noChangeAspect="1" noChangeArrowheads="1"/>
            </p:cNvSpPr>
            <p:nvPr/>
          </p:nvSpPr>
          <p:spPr bwMode="auto">
            <a:xfrm>
              <a:off x="1474" y="2020"/>
              <a:ext cx="197" cy="197"/>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0308" name="Rectangle 20"/>
            <p:cNvSpPr>
              <a:spLocks noChangeAspect="1" noChangeArrowheads="1"/>
            </p:cNvSpPr>
            <p:nvPr/>
          </p:nvSpPr>
          <p:spPr bwMode="auto">
            <a:xfrm>
              <a:off x="2494" y="2020"/>
              <a:ext cx="197" cy="197"/>
            </a:xfrm>
            <a:prstGeom prst="rect">
              <a:avLst/>
            </a:prstGeom>
            <a:solidFill>
              <a:srgbClr val="3366CC"/>
            </a:solidFill>
            <a:ln w="9525">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0309" name="Text Box 21"/>
            <p:cNvSpPr txBox="1">
              <a:spLocks noChangeArrowheads="1"/>
            </p:cNvSpPr>
            <p:nvPr/>
          </p:nvSpPr>
          <p:spPr bwMode="auto">
            <a:xfrm>
              <a:off x="1961" y="1933"/>
              <a:ext cx="2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3600" b="1"/>
                <a:t>+</a:t>
              </a:r>
            </a:p>
          </p:txBody>
        </p:sp>
        <p:sp>
          <p:nvSpPr>
            <p:cNvPr id="780310" name="Text Box 22"/>
            <p:cNvSpPr txBox="1">
              <a:spLocks noChangeArrowheads="1"/>
            </p:cNvSpPr>
            <p:nvPr/>
          </p:nvSpPr>
          <p:spPr bwMode="auto">
            <a:xfrm>
              <a:off x="2959" y="1933"/>
              <a:ext cx="2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3600" b="1"/>
                <a:t>=</a:t>
              </a:r>
            </a:p>
          </p:txBody>
        </p:sp>
      </p:grpSp>
      <p:sp>
        <p:nvSpPr>
          <p:cNvPr id="780311" name="Rectangle 23"/>
          <p:cNvSpPr>
            <a:spLocks noChangeArrowheads="1"/>
          </p:cNvSpPr>
          <p:nvPr/>
        </p:nvSpPr>
        <p:spPr bwMode="auto">
          <a:xfrm>
            <a:off x="285708" y="4663576"/>
            <a:ext cx="13684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dist"/>
            <a:r>
              <a:rPr lang="it-IT" altLang="it-IT" sz="1200" dirty="0">
                <a:latin typeface="Arial" panose="020B0604020202020204" pitchFamily="34" charset="0"/>
              </a:rPr>
              <a:t>riflette: le lunghezze d’onda corrispondenti al giallo e una parte delle corrispondenti al verde. Assorbe tutte le altre</a:t>
            </a:r>
          </a:p>
        </p:txBody>
      </p:sp>
      <p:sp>
        <p:nvSpPr>
          <p:cNvPr id="780312" name="Line 24"/>
          <p:cNvSpPr>
            <a:spLocks noChangeShapeType="1"/>
          </p:cNvSpPr>
          <p:nvPr/>
        </p:nvSpPr>
        <p:spPr bwMode="auto">
          <a:xfrm flipH="1">
            <a:off x="358733" y="3301501"/>
            <a:ext cx="358775" cy="720725"/>
          </a:xfrm>
          <a:prstGeom prst="line">
            <a:avLst/>
          </a:prstGeom>
          <a:noFill/>
          <a:ln w="57150">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0313" name="Line 25"/>
          <p:cNvSpPr>
            <a:spLocks noChangeShapeType="1"/>
          </p:cNvSpPr>
          <p:nvPr/>
        </p:nvSpPr>
        <p:spPr bwMode="auto">
          <a:xfrm>
            <a:off x="861971" y="3374526"/>
            <a:ext cx="0" cy="431800"/>
          </a:xfrm>
          <a:prstGeom prst="line">
            <a:avLst/>
          </a:prstGeom>
          <a:noFill/>
          <a:ln w="5715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0314" name="Line 26"/>
          <p:cNvSpPr>
            <a:spLocks noChangeShapeType="1"/>
          </p:cNvSpPr>
          <p:nvPr/>
        </p:nvSpPr>
        <p:spPr bwMode="auto">
          <a:xfrm flipH="1" flipV="1">
            <a:off x="1220746" y="3374526"/>
            <a:ext cx="361950" cy="647700"/>
          </a:xfrm>
          <a:prstGeom prst="line">
            <a:avLst/>
          </a:prstGeom>
          <a:noFill/>
          <a:ln w="5715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0315" name="Line 27"/>
          <p:cNvSpPr>
            <a:spLocks noChangeShapeType="1"/>
          </p:cNvSpPr>
          <p:nvPr/>
        </p:nvSpPr>
        <p:spPr bwMode="auto">
          <a:xfrm flipV="1">
            <a:off x="1077871" y="3374526"/>
            <a:ext cx="0" cy="6477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0316" name="Rectangle 28"/>
          <p:cNvSpPr>
            <a:spLocks noChangeArrowheads="1"/>
          </p:cNvSpPr>
          <p:nvPr/>
        </p:nvSpPr>
        <p:spPr bwMode="auto">
          <a:xfrm>
            <a:off x="1904958" y="4650876"/>
            <a:ext cx="13684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dist"/>
            <a:r>
              <a:rPr lang="it-IT" altLang="it-IT" sz="1200" dirty="0">
                <a:latin typeface="Arial" panose="020B0604020202020204" pitchFamily="34" charset="0"/>
              </a:rPr>
              <a:t>riflette: le lunghezze d’onda corrispondenti al blu e una parte delle corrispondenti al verde. Assorbe tutte le altre</a:t>
            </a:r>
          </a:p>
        </p:txBody>
      </p:sp>
      <p:sp>
        <p:nvSpPr>
          <p:cNvPr id="780317" name="Line 29"/>
          <p:cNvSpPr>
            <a:spLocks noChangeShapeType="1"/>
          </p:cNvSpPr>
          <p:nvPr/>
        </p:nvSpPr>
        <p:spPr bwMode="auto">
          <a:xfrm flipH="1">
            <a:off x="2014496" y="3301501"/>
            <a:ext cx="358775" cy="720725"/>
          </a:xfrm>
          <a:prstGeom prst="line">
            <a:avLst/>
          </a:prstGeom>
          <a:noFill/>
          <a:ln w="5715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0318" name="Line 30"/>
          <p:cNvSpPr>
            <a:spLocks noChangeShapeType="1"/>
          </p:cNvSpPr>
          <p:nvPr/>
        </p:nvSpPr>
        <p:spPr bwMode="auto">
          <a:xfrm>
            <a:off x="2517733" y="3374526"/>
            <a:ext cx="0" cy="431800"/>
          </a:xfrm>
          <a:prstGeom prst="line">
            <a:avLst/>
          </a:prstGeom>
          <a:noFill/>
          <a:ln w="5715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0319" name="Line 31"/>
          <p:cNvSpPr>
            <a:spLocks noChangeShapeType="1"/>
          </p:cNvSpPr>
          <p:nvPr/>
        </p:nvSpPr>
        <p:spPr bwMode="auto">
          <a:xfrm flipH="1" flipV="1">
            <a:off x="2876508" y="3374526"/>
            <a:ext cx="361950" cy="647700"/>
          </a:xfrm>
          <a:prstGeom prst="line">
            <a:avLst/>
          </a:prstGeom>
          <a:noFill/>
          <a:ln w="57150">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0320" name="Line 32"/>
          <p:cNvSpPr>
            <a:spLocks noChangeShapeType="1"/>
          </p:cNvSpPr>
          <p:nvPr/>
        </p:nvSpPr>
        <p:spPr bwMode="auto">
          <a:xfrm flipV="1">
            <a:off x="2733633" y="3374526"/>
            <a:ext cx="0" cy="6477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0321" name="Rectangle 33"/>
          <p:cNvSpPr>
            <a:spLocks noChangeArrowheads="1"/>
          </p:cNvSpPr>
          <p:nvPr/>
        </p:nvSpPr>
        <p:spPr bwMode="auto">
          <a:xfrm>
            <a:off x="3525796" y="4650876"/>
            <a:ext cx="13684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dist"/>
            <a:r>
              <a:rPr lang="it-IT" altLang="it-IT" sz="1200" dirty="0">
                <a:latin typeface="Arial" panose="020B0604020202020204" pitchFamily="34" charset="0"/>
              </a:rPr>
              <a:t>il blu  è assorbito dal giallo; il giallo dal blu e continuano ad essere riflesse le lunghezze d’onda corrispondenti al verde </a:t>
            </a:r>
          </a:p>
        </p:txBody>
      </p:sp>
      <p:grpSp>
        <p:nvGrpSpPr>
          <p:cNvPr id="780331" name="Group 43"/>
          <p:cNvGrpSpPr>
            <a:grpSpLocks/>
          </p:cNvGrpSpPr>
          <p:nvPr/>
        </p:nvGrpSpPr>
        <p:grpSpPr bwMode="auto">
          <a:xfrm>
            <a:off x="3598821" y="3230063"/>
            <a:ext cx="287337" cy="576263"/>
            <a:chOff x="3243" y="2160"/>
            <a:chExt cx="181" cy="363"/>
          </a:xfrm>
        </p:grpSpPr>
        <p:sp>
          <p:nvSpPr>
            <p:cNvPr id="780322" name="Line 34"/>
            <p:cNvSpPr>
              <a:spLocks noChangeShapeType="1"/>
            </p:cNvSpPr>
            <p:nvPr/>
          </p:nvSpPr>
          <p:spPr bwMode="auto">
            <a:xfrm flipH="1">
              <a:off x="3243" y="2160"/>
              <a:ext cx="91" cy="363"/>
            </a:xfrm>
            <a:prstGeom prst="line">
              <a:avLst/>
            </a:prstGeom>
            <a:noFill/>
            <a:ln w="57150">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0326" name="Line 38"/>
            <p:cNvSpPr>
              <a:spLocks noChangeShapeType="1"/>
            </p:cNvSpPr>
            <p:nvPr/>
          </p:nvSpPr>
          <p:spPr bwMode="auto">
            <a:xfrm flipH="1" flipV="1">
              <a:off x="3379" y="2205"/>
              <a:ext cx="45" cy="318"/>
            </a:xfrm>
            <a:prstGeom prst="line">
              <a:avLst/>
            </a:prstGeom>
            <a:noFill/>
            <a:ln w="57150">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780327" name="Line 39"/>
          <p:cNvSpPr>
            <a:spLocks noChangeShapeType="1"/>
          </p:cNvSpPr>
          <p:nvPr/>
        </p:nvSpPr>
        <p:spPr bwMode="auto">
          <a:xfrm flipV="1">
            <a:off x="4317958" y="3301501"/>
            <a:ext cx="0" cy="504825"/>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780332" name="Group 44"/>
          <p:cNvGrpSpPr>
            <a:grpSpLocks/>
          </p:cNvGrpSpPr>
          <p:nvPr/>
        </p:nvGrpSpPr>
        <p:grpSpPr bwMode="auto">
          <a:xfrm>
            <a:off x="4535446" y="3230063"/>
            <a:ext cx="287337" cy="576263"/>
            <a:chOff x="3833" y="2160"/>
            <a:chExt cx="181" cy="363"/>
          </a:xfrm>
        </p:grpSpPr>
        <p:sp>
          <p:nvSpPr>
            <p:cNvPr id="780328" name="Line 40"/>
            <p:cNvSpPr>
              <a:spLocks noChangeShapeType="1"/>
            </p:cNvSpPr>
            <p:nvPr/>
          </p:nvSpPr>
          <p:spPr bwMode="auto">
            <a:xfrm flipH="1" flipV="1">
              <a:off x="3833" y="2160"/>
              <a:ext cx="91" cy="363"/>
            </a:xfrm>
            <a:prstGeom prst="line">
              <a:avLst/>
            </a:prstGeom>
            <a:noFill/>
            <a:ln w="5715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0329" name="Line 41"/>
            <p:cNvSpPr>
              <a:spLocks noChangeShapeType="1"/>
            </p:cNvSpPr>
            <p:nvPr/>
          </p:nvSpPr>
          <p:spPr bwMode="auto">
            <a:xfrm flipH="1">
              <a:off x="3969" y="2205"/>
              <a:ext cx="45" cy="318"/>
            </a:xfrm>
            <a:prstGeom prst="line">
              <a:avLst/>
            </a:prstGeom>
            <a:noFill/>
            <a:ln w="5715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780330" name="Line 42"/>
          <p:cNvSpPr>
            <a:spLocks noChangeShapeType="1"/>
          </p:cNvSpPr>
          <p:nvPr/>
        </p:nvSpPr>
        <p:spPr bwMode="auto">
          <a:xfrm>
            <a:off x="4102058" y="3301501"/>
            <a:ext cx="0" cy="865187"/>
          </a:xfrm>
          <a:prstGeom prst="line">
            <a:avLst/>
          </a:prstGeom>
          <a:noFill/>
          <a:ln w="5715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780337" name="Group 49"/>
          <p:cNvGrpSpPr>
            <a:grpSpLocks/>
          </p:cNvGrpSpPr>
          <p:nvPr/>
        </p:nvGrpSpPr>
        <p:grpSpPr bwMode="auto">
          <a:xfrm>
            <a:off x="3598821" y="3301501"/>
            <a:ext cx="431800" cy="504825"/>
            <a:chOff x="4513" y="2704"/>
            <a:chExt cx="272" cy="318"/>
          </a:xfrm>
        </p:grpSpPr>
        <p:sp>
          <p:nvSpPr>
            <p:cNvPr id="780335" name="Line 47"/>
            <p:cNvSpPr>
              <a:spLocks noChangeShapeType="1"/>
            </p:cNvSpPr>
            <p:nvPr/>
          </p:nvSpPr>
          <p:spPr bwMode="auto">
            <a:xfrm flipV="1">
              <a:off x="4513" y="2704"/>
              <a:ext cx="227" cy="318"/>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0336" name="Line 48"/>
            <p:cNvSpPr>
              <a:spLocks noChangeShapeType="1"/>
            </p:cNvSpPr>
            <p:nvPr/>
          </p:nvSpPr>
          <p:spPr bwMode="auto">
            <a:xfrm>
              <a:off x="4513" y="2704"/>
              <a:ext cx="272" cy="318"/>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780338" name="Group 50"/>
          <p:cNvGrpSpPr>
            <a:grpSpLocks/>
          </p:cNvGrpSpPr>
          <p:nvPr/>
        </p:nvGrpSpPr>
        <p:grpSpPr bwMode="auto">
          <a:xfrm>
            <a:off x="4535446" y="3230063"/>
            <a:ext cx="431800" cy="504825"/>
            <a:chOff x="4513" y="2704"/>
            <a:chExt cx="272" cy="318"/>
          </a:xfrm>
        </p:grpSpPr>
        <p:sp>
          <p:nvSpPr>
            <p:cNvPr id="780339" name="Line 51"/>
            <p:cNvSpPr>
              <a:spLocks noChangeShapeType="1"/>
            </p:cNvSpPr>
            <p:nvPr/>
          </p:nvSpPr>
          <p:spPr bwMode="auto">
            <a:xfrm flipV="1">
              <a:off x="4513" y="2704"/>
              <a:ext cx="227" cy="318"/>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0340" name="Line 52"/>
            <p:cNvSpPr>
              <a:spLocks noChangeShapeType="1"/>
            </p:cNvSpPr>
            <p:nvPr/>
          </p:nvSpPr>
          <p:spPr bwMode="auto">
            <a:xfrm>
              <a:off x="4513" y="2704"/>
              <a:ext cx="272" cy="318"/>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l="50827" r="576" b="-133"/>
          <a:stretch/>
        </p:blipFill>
        <p:spPr>
          <a:xfrm>
            <a:off x="5724060" y="2932338"/>
            <a:ext cx="3239347" cy="3462476"/>
          </a:xfrm>
          <a:prstGeom prst="rect">
            <a:avLst/>
          </a:prstGeom>
        </p:spPr>
      </p:pic>
    </p:spTree>
    <p:extLst>
      <p:ext uri="{BB962C8B-B14F-4D97-AF65-F5344CB8AC3E}">
        <p14:creationId xmlns:p14="http://schemas.microsoft.com/office/powerpoint/2010/main" val="6244116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0297"/>
                                        </p:tgtEl>
                                        <p:attrNameLst>
                                          <p:attrName>style.visibility</p:attrName>
                                        </p:attrNameLst>
                                      </p:cBhvr>
                                      <p:to>
                                        <p:strVal val="visible"/>
                                      </p:to>
                                    </p:set>
                                    <p:animEffect transition="in" filter="fade">
                                      <p:cBhvr>
                                        <p:cTn id="7" dur="500"/>
                                        <p:tgtEl>
                                          <p:spTgt spid="7802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780305"/>
                                        </p:tgtEl>
                                        <p:attrNameLst>
                                          <p:attrName>style.visibility</p:attrName>
                                        </p:attrNameLst>
                                      </p:cBhvr>
                                      <p:to>
                                        <p:strVal val="visible"/>
                                      </p:to>
                                    </p:set>
                                    <p:animEffect transition="in" filter="strips(downRight)">
                                      <p:cBhvr>
                                        <p:cTn id="12" dur="500"/>
                                        <p:tgtEl>
                                          <p:spTgt spid="7803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80311"/>
                                        </p:tgtEl>
                                        <p:attrNameLst>
                                          <p:attrName>style.visibility</p:attrName>
                                        </p:attrNameLst>
                                      </p:cBhvr>
                                      <p:to>
                                        <p:strVal val="visible"/>
                                      </p:to>
                                    </p:set>
                                    <p:animEffect transition="in" filter="fade">
                                      <p:cBhvr>
                                        <p:cTn id="17" dur="500"/>
                                        <p:tgtEl>
                                          <p:spTgt spid="780311"/>
                                        </p:tgtEl>
                                      </p:cBhvr>
                                    </p:animEffect>
                                    <p:anim calcmode="lin" valueType="num">
                                      <p:cBhvr>
                                        <p:cTn id="18" dur="500" fill="hold"/>
                                        <p:tgtEl>
                                          <p:spTgt spid="780311"/>
                                        </p:tgtEl>
                                        <p:attrNameLst>
                                          <p:attrName>ppt_x</p:attrName>
                                        </p:attrNameLst>
                                      </p:cBhvr>
                                      <p:tavLst>
                                        <p:tav tm="0">
                                          <p:val>
                                            <p:strVal val="#ppt_x"/>
                                          </p:val>
                                        </p:tav>
                                        <p:tav tm="100000">
                                          <p:val>
                                            <p:strVal val="#ppt_x"/>
                                          </p:val>
                                        </p:tav>
                                      </p:tavLst>
                                    </p:anim>
                                    <p:anim calcmode="lin" valueType="num">
                                      <p:cBhvr>
                                        <p:cTn id="19" dur="500" fill="hold"/>
                                        <p:tgtEl>
                                          <p:spTgt spid="780311"/>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80312"/>
                                        </p:tgtEl>
                                        <p:attrNameLst>
                                          <p:attrName>style.visibility</p:attrName>
                                        </p:attrNameLst>
                                      </p:cBhvr>
                                      <p:to>
                                        <p:strVal val="visible"/>
                                      </p:to>
                                    </p:set>
                                    <p:animEffect transition="in" filter="strips(downLeft)">
                                      <p:cBhvr>
                                        <p:cTn id="24" dur="500"/>
                                        <p:tgtEl>
                                          <p:spTgt spid="7803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780313"/>
                                        </p:tgtEl>
                                        <p:attrNameLst>
                                          <p:attrName>style.visibility</p:attrName>
                                        </p:attrNameLst>
                                      </p:cBhvr>
                                      <p:to>
                                        <p:strVal val="visible"/>
                                      </p:to>
                                    </p:set>
                                    <p:animEffect transition="in" filter="strips(downLeft)">
                                      <p:cBhvr>
                                        <p:cTn id="29" dur="500"/>
                                        <p:tgtEl>
                                          <p:spTgt spid="7803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9" fill="hold" grpId="0" nodeType="clickEffect">
                                  <p:stCondLst>
                                    <p:cond delay="0"/>
                                  </p:stCondLst>
                                  <p:childTnLst>
                                    <p:set>
                                      <p:cBhvr>
                                        <p:cTn id="33" dur="1" fill="hold">
                                          <p:stCondLst>
                                            <p:cond delay="0"/>
                                          </p:stCondLst>
                                        </p:cTn>
                                        <p:tgtEl>
                                          <p:spTgt spid="780315"/>
                                        </p:tgtEl>
                                        <p:attrNameLst>
                                          <p:attrName>style.visibility</p:attrName>
                                        </p:attrNameLst>
                                      </p:cBhvr>
                                      <p:to>
                                        <p:strVal val="visible"/>
                                      </p:to>
                                    </p:set>
                                    <p:animEffect transition="in" filter="strips(upLeft)">
                                      <p:cBhvr>
                                        <p:cTn id="34" dur="500"/>
                                        <p:tgtEl>
                                          <p:spTgt spid="7803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780314"/>
                                        </p:tgtEl>
                                        <p:attrNameLst>
                                          <p:attrName>style.visibility</p:attrName>
                                        </p:attrNameLst>
                                      </p:cBhvr>
                                      <p:to>
                                        <p:strVal val="visible"/>
                                      </p:to>
                                    </p:set>
                                    <p:animEffect transition="in" filter="strips(upRight)">
                                      <p:cBhvr>
                                        <p:cTn id="39" dur="500"/>
                                        <p:tgtEl>
                                          <p:spTgt spid="7803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780316"/>
                                        </p:tgtEl>
                                        <p:attrNameLst>
                                          <p:attrName>style.visibility</p:attrName>
                                        </p:attrNameLst>
                                      </p:cBhvr>
                                      <p:to>
                                        <p:strVal val="visible"/>
                                      </p:to>
                                    </p:set>
                                    <p:animEffect transition="in" filter="fade">
                                      <p:cBhvr>
                                        <p:cTn id="44" dur="500"/>
                                        <p:tgtEl>
                                          <p:spTgt spid="780316"/>
                                        </p:tgtEl>
                                      </p:cBhvr>
                                    </p:animEffect>
                                    <p:anim calcmode="lin" valueType="num">
                                      <p:cBhvr>
                                        <p:cTn id="45" dur="500" fill="hold"/>
                                        <p:tgtEl>
                                          <p:spTgt spid="780316"/>
                                        </p:tgtEl>
                                        <p:attrNameLst>
                                          <p:attrName>ppt_x</p:attrName>
                                        </p:attrNameLst>
                                      </p:cBhvr>
                                      <p:tavLst>
                                        <p:tav tm="0">
                                          <p:val>
                                            <p:strVal val="#ppt_x"/>
                                          </p:val>
                                        </p:tav>
                                        <p:tav tm="100000">
                                          <p:val>
                                            <p:strVal val="#ppt_x"/>
                                          </p:val>
                                        </p:tav>
                                      </p:tavLst>
                                    </p:anim>
                                    <p:anim calcmode="lin" valueType="num">
                                      <p:cBhvr>
                                        <p:cTn id="46" dur="500" fill="hold"/>
                                        <p:tgtEl>
                                          <p:spTgt spid="780316"/>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780317"/>
                                        </p:tgtEl>
                                        <p:attrNameLst>
                                          <p:attrName>style.visibility</p:attrName>
                                        </p:attrNameLst>
                                      </p:cBhvr>
                                      <p:to>
                                        <p:strVal val="visible"/>
                                      </p:to>
                                    </p:set>
                                    <p:animEffect transition="in" filter="strips(downLeft)">
                                      <p:cBhvr>
                                        <p:cTn id="51" dur="500"/>
                                        <p:tgtEl>
                                          <p:spTgt spid="78031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780318"/>
                                        </p:tgtEl>
                                        <p:attrNameLst>
                                          <p:attrName>style.visibility</p:attrName>
                                        </p:attrNameLst>
                                      </p:cBhvr>
                                      <p:to>
                                        <p:strVal val="visible"/>
                                      </p:to>
                                    </p:set>
                                    <p:animEffect transition="in" filter="strips(downLeft)">
                                      <p:cBhvr>
                                        <p:cTn id="56" dur="500"/>
                                        <p:tgtEl>
                                          <p:spTgt spid="78031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3" fill="hold" grpId="0" nodeType="clickEffect">
                                  <p:stCondLst>
                                    <p:cond delay="0"/>
                                  </p:stCondLst>
                                  <p:childTnLst>
                                    <p:set>
                                      <p:cBhvr>
                                        <p:cTn id="60" dur="1" fill="hold">
                                          <p:stCondLst>
                                            <p:cond delay="0"/>
                                          </p:stCondLst>
                                        </p:cTn>
                                        <p:tgtEl>
                                          <p:spTgt spid="780320"/>
                                        </p:tgtEl>
                                        <p:attrNameLst>
                                          <p:attrName>style.visibility</p:attrName>
                                        </p:attrNameLst>
                                      </p:cBhvr>
                                      <p:to>
                                        <p:strVal val="visible"/>
                                      </p:to>
                                    </p:set>
                                    <p:animEffect transition="in" filter="strips(upRight)">
                                      <p:cBhvr>
                                        <p:cTn id="61" dur="500"/>
                                        <p:tgtEl>
                                          <p:spTgt spid="78032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8" presetClass="entr" presetSubtype="3" fill="hold" grpId="0" nodeType="clickEffect">
                                  <p:stCondLst>
                                    <p:cond delay="0"/>
                                  </p:stCondLst>
                                  <p:childTnLst>
                                    <p:set>
                                      <p:cBhvr>
                                        <p:cTn id="65" dur="1" fill="hold">
                                          <p:stCondLst>
                                            <p:cond delay="0"/>
                                          </p:stCondLst>
                                        </p:cTn>
                                        <p:tgtEl>
                                          <p:spTgt spid="780319"/>
                                        </p:tgtEl>
                                        <p:attrNameLst>
                                          <p:attrName>style.visibility</p:attrName>
                                        </p:attrNameLst>
                                      </p:cBhvr>
                                      <p:to>
                                        <p:strVal val="visible"/>
                                      </p:to>
                                    </p:set>
                                    <p:animEffect transition="in" filter="strips(upRight)">
                                      <p:cBhvr>
                                        <p:cTn id="66" dur="500"/>
                                        <p:tgtEl>
                                          <p:spTgt spid="78031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780321"/>
                                        </p:tgtEl>
                                        <p:attrNameLst>
                                          <p:attrName>style.visibility</p:attrName>
                                        </p:attrNameLst>
                                      </p:cBhvr>
                                      <p:to>
                                        <p:strVal val="visible"/>
                                      </p:to>
                                    </p:set>
                                    <p:animEffect transition="in" filter="fade">
                                      <p:cBhvr>
                                        <p:cTn id="71" dur="500"/>
                                        <p:tgtEl>
                                          <p:spTgt spid="780321"/>
                                        </p:tgtEl>
                                      </p:cBhvr>
                                    </p:animEffect>
                                    <p:anim calcmode="lin" valueType="num">
                                      <p:cBhvr>
                                        <p:cTn id="72" dur="500" fill="hold"/>
                                        <p:tgtEl>
                                          <p:spTgt spid="780321"/>
                                        </p:tgtEl>
                                        <p:attrNameLst>
                                          <p:attrName>ppt_x</p:attrName>
                                        </p:attrNameLst>
                                      </p:cBhvr>
                                      <p:tavLst>
                                        <p:tav tm="0">
                                          <p:val>
                                            <p:strVal val="#ppt_x"/>
                                          </p:val>
                                        </p:tav>
                                        <p:tav tm="100000">
                                          <p:val>
                                            <p:strVal val="#ppt_x"/>
                                          </p:val>
                                        </p:tav>
                                      </p:tavLst>
                                    </p:anim>
                                    <p:anim calcmode="lin" valueType="num">
                                      <p:cBhvr>
                                        <p:cTn id="73" dur="500" fill="hold"/>
                                        <p:tgtEl>
                                          <p:spTgt spid="780321"/>
                                        </p:tgtEl>
                                        <p:attrNameLst>
                                          <p:attrName>ppt_y</p:attrName>
                                        </p:attrNameLst>
                                      </p:cBhvr>
                                      <p:tavLst>
                                        <p:tav tm="0">
                                          <p:val>
                                            <p:strVal val="#ppt_y-.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47" presetClass="entr" presetSubtype="0" fill="hold" nodeType="clickEffect">
                                  <p:stCondLst>
                                    <p:cond delay="0"/>
                                  </p:stCondLst>
                                  <p:childTnLst>
                                    <p:set>
                                      <p:cBhvr>
                                        <p:cTn id="77" dur="1" fill="hold">
                                          <p:stCondLst>
                                            <p:cond delay="0"/>
                                          </p:stCondLst>
                                        </p:cTn>
                                        <p:tgtEl>
                                          <p:spTgt spid="780331"/>
                                        </p:tgtEl>
                                        <p:attrNameLst>
                                          <p:attrName>style.visibility</p:attrName>
                                        </p:attrNameLst>
                                      </p:cBhvr>
                                      <p:to>
                                        <p:strVal val="visible"/>
                                      </p:to>
                                    </p:set>
                                    <p:animEffect transition="in" filter="fade">
                                      <p:cBhvr>
                                        <p:cTn id="78" dur="500"/>
                                        <p:tgtEl>
                                          <p:spTgt spid="780331"/>
                                        </p:tgtEl>
                                      </p:cBhvr>
                                    </p:animEffect>
                                    <p:anim calcmode="lin" valueType="num">
                                      <p:cBhvr>
                                        <p:cTn id="79" dur="500" fill="hold"/>
                                        <p:tgtEl>
                                          <p:spTgt spid="780331"/>
                                        </p:tgtEl>
                                        <p:attrNameLst>
                                          <p:attrName>ppt_x</p:attrName>
                                        </p:attrNameLst>
                                      </p:cBhvr>
                                      <p:tavLst>
                                        <p:tav tm="0">
                                          <p:val>
                                            <p:strVal val="#ppt_x"/>
                                          </p:val>
                                        </p:tav>
                                        <p:tav tm="100000">
                                          <p:val>
                                            <p:strVal val="#ppt_x"/>
                                          </p:val>
                                        </p:tav>
                                      </p:tavLst>
                                    </p:anim>
                                    <p:anim calcmode="lin" valueType="num">
                                      <p:cBhvr>
                                        <p:cTn id="80" dur="500" fill="hold"/>
                                        <p:tgtEl>
                                          <p:spTgt spid="780331"/>
                                        </p:tgtEl>
                                        <p:attrNameLst>
                                          <p:attrName>ppt_y</p:attrName>
                                        </p:attrNameLst>
                                      </p:cBhvr>
                                      <p:tavLst>
                                        <p:tav tm="0">
                                          <p:val>
                                            <p:strVal val="#ppt_y-.1"/>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16" fill="hold" nodeType="clickEffect">
                                  <p:stCondLst>
                                    <p:cond delay="0"/>
                                  </p:stCondLst>
                                  <p:childTnLst>
                                    <p:set>
                                      <p:cBhvr>
                                        <p:cTn id="84" dur="1" fill="hold">
                                          <p:stCondLst>
                                            <p:cond delay="0"/>
                                          </p:stCondLst>
                                        </p:cTn>
                                        <p:tgtEl>
                                          <p:spTgt spid="780337"/>
                                        </p:tgtEl>
                                        <p:attrNameLst>
                                          <p:attrName>style.visibility</p:attrName>
                                        </p:attrNameLst>
                                      </p:cBhvr>
                                      <p:to>
                                        <p:strVal val="visible"/>
                                      </p:to>
                                    </p:set>
                                    <p:anim calcmode="lin" valueType="num">
                                      <p:cBhvr>
                                        <p:cTn id="85" dur="500" fill="hold"/>
                                        <p:tgtEl>
                                          <p:spTgt spid="780337"/>
                                        </p:tgtEl>
                                        <p:attrNameLst>
                                          <p:attrName>ppt_w</p:attrName>
                                        </p:attrNameLst>
                                      </p:cBhvr>
                                      <p:tavLst>
                                        <p:tav tm="0">
                                          <p:val>
                                            <p:fltVal val="0"/>
                                          </p:val>
                                        </p:tav>
                                        <p:tav tm="100000">
                                          <p:val>
                                            <p:strVal val="#ppt_w"/>
                                          </p:val>
                                        </p:tav>
                                      </p:tavLst>
                                    </p:anim>
                                    <p:anim calcmode="lin" valueType="num">
                                      <p:cBhvr>
                                        <p:cTn id="86" dur="500" fill="hold"/>
                                        <p:tgtEl>
                                          <p:spTgt spid="780337"/>
                                        </p:tgtEl>
                                        <p:attrNameLst>
                                          <p:attrName>ppt_h</p:attrName>
                                        </p:attrNameLst>
                                      </p:cBhvr>
                                      <p:tavLst>
                                        <p:tav tm="0">
                                          <p:val>
                                            <p:fltVal val="0"/>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7" presetClass="entr" presetSubtype="0" fill="hold" nodeType="clickEffect">
                                  <p:stCondLst>
                                    <p:cond delay="0"/>
                                  </p:stCondLst>
                                  <p:childTnLst>
                                    <p:set>
                                      <p:cBhvr>
                                        <p:cTn id="90" dur="1" fill="hold">
                                          <p:stCondLst>
                                            <p:cond delay="0"/>
                                          </p:stCondLst>
                                        </p:cTn>
                                        <p:tgtEl>
                                          <p:spTgt spid="780332"/>
                                        </p:tgtEl>
                                        <p:attrNameLst>
                                          <p:attrName>style.visibility</p:attrName>
                                        </p:attrNameLst>
                                      </p:cBhvr>
                                      <p:to>
                                        <p:strVal val="visible"/>
                                      </p:to>
                                    </p:set>
                                    <p:animEffect transition="in" filter="fade">
                                      <p:cBhvr>
                                        <p:cTn id="91" dur="500"/>
                                        <p:tgtEl>
                                          <p:spTgt spid="780332"/>
                                        </p:tgtEl>
                                      </p:cBhvr>
                                    </p:animEffect>
                                    <p:anim calcmode="lin" valueType="num">
                                      <p:cBhvr>
                                        <p:cTn id="92" dur="500" fill="hold"/>
                                        <p:tgtEl>
                                          <p:spTgt spid="780332"/>
                                        </p:tgtEl>
                                        <p:attrNameLst>
                                          <p:attrName>ppt_x</p:attrName>
                                        </p:attrNameLst>
                                      </p:cBhvr>
                                      <p:tavLst>
                                        <p:tav tm="0">
                                          <p:val>
                                            <p:strVal val="#ppt_x"/>
                                          </p:val>
                                        </p:tav>
                                        <p:tav tm="100000">
                                          <p:val>
                                            <p:strVal val="#ppt_x"/>
                                          </p:val>
                                        </p:tav>
                                      </p:tavLst>
                                    </p:anim>
                                    <p:anim calcmode="lin" valueType="num">
                                      <p:cBhvr>
                                        <p:cTn id="93" dur="500" fill="hold"/>
                                        <p:tgtEl>
                                          <p:spTgt spid="780332"/>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3" presetClass="entr" presetSubtype="16" fill="hold" nodeType="clickEffect">
                                  <p:stCondLst>
                                    <p:cond delay="0"/>
                                  </p:stCondLst>
                                  <p:childTnLst>
                                    <p:set>
                                      <p:cBhvr>
                                        <p:cTn id="97" dur="1" fill="hold">
                                          <p:stCondLst>
                                            <p:cond delay="0"/>
                                          </p:stCondLst>
                                        </p:cTn>
                                        <p:tgtEl>
                                          <p:spTgt spid="780338"/>
                                        </p:tgtEl>
                                        <p:attrNameLst>
                                          <p:attrName>style.visibility</p:attrName>
                                        </p:attrNameLst>
                                      </p:cBhvr>
                                      <p:to>
                                        <p:strVal val="visible"/>
                                      </p:to>
                                    </p:set>
                                    <p:anim calcmode="lin" valueType="num">
                                      <p:cBhvr>
                                        <p:cTn id="98" dur="500" fill="hold"/>
                                        <p:tgtEl>
                                          <p:spTgt spid="780338"/>
                                        </p:tgtEl>
                                        <p:attrNameLst>
                                          <p:attrName>ppt_w</p:attrName>
                                        </p:attrNameLst>
                                      </p:cBhvr>
                                      <p:tavLst>
                                        <p:tav tm="0">
                                          <p:val>
                                            <p:fltVal val="0"/>
                                          </p:val>
                                        </p:tav>
                                        <p:tav tm="100000">
                                          <p:val>
                                            <p:strVal val="#ppt_w"/>
                                          </p:val>
                                        </p:tav>
                                      </p:tavLst>
                                    </p:anim>
                                    <p:anim calcmode="lin" valueType="num">
                                      <p:cBhvr>
                                        <p:cTn id="99" dur="500" fill="hold"/>
                                        <p:tgtEl>
                                          <p:spTgt spid="780338"/>
                                        </p:tgtEl>
                                        <p:attrNameLst>
                                          <p:attrName>ppt_h</p:attrName>
                                        </p:attrNameLst>
                                      </p:cBhvr>
                                      <p:tavLst>
                                        <p:tav tm="0">
                                          <p:val>
                                            <p:fltVal val="0"/>
                                          </p:val>
                                        </p:tav>
                                        <p:tav tm="100000">
                                          <p:val>
                                            <p:strVal val="#ppt_h"/>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8" presetClass="entr" presetSubtype="3" fill="hold" grpId="0" nodeType="clickEffect">
                                  <p:stCondLst>
                                    <p:cond delay="0"/>
                                  </p:stCondLst>
                                  <p:childTnLst>
                                    <p:set>
                                      <p:cBhvr>
                                        <p:cTn id="103" dur="1" fill="hold">
                                          <p:stCondLst>
                                            <p:cond delay="0"/>
                                          </p:stCondLst>
                                        </p:cTn>
                                        <p:tgtEl>
                                          <p:spTgt spid="780327"/>
                                        </p:tgtEl>
                                        <p:attrNameLst>
                                          <p:attrName>style.visibility</p:attrName>
                                        </p:attrNameLst>
                                      </p:cBhvr>
                                      <p:to>
                                        <p:strVal val="visible"/>
                                      </p:to>
                                    </p:set>
                                    <p:animEffect transition="in" filter="strips(upRight)">
                                      <p:cBhvr>
                                        <p:cTn id="104" dur="500"/>
                                        <p:tgtEl>
                                          <p:spTgt spid="780327"/>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8" presetClass="entr" presetSubtype="12" fill="hold" grpId="0" nodeType="clickEffect">
                                  <p:stCondLst>
                                    <p:cond delay="0"/>
                                  </p:stCondLst>
                                  <p:childTnLst>
                                    <p:set>
                                      <p:cBhvr>
                                        <p:cTn id="108" dur="1" fill="hold">
                                          <p:stCondLst>
                                            <p:cond delay="0"/>
                                          </p:stCondLst>
                                        </p:cTn>
                                        <p:tgtEl>
                                          <p:spTgt spid="780330"/>
                                        </p:tgtEl>
                                        <p:attrNameLst>
                                          <p:attrName>style.visibility</p:attrName>
                                        </p:attrNameLst>
                                      </p:cBhvr>
                                      <p:to>
                                        <p:strVal val="visible"/>
                                      </p:to>
                                    </p:set>
                                    <p:animEffect transition="in" filter="strips(downLeft)">
                                      <p:cBhvr>
                                        <p:cTn id="109" dur="500"/>
                                        <p:tgtEl>
                                          <p:spTgt spid="78033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7" grpId="0"/>
      <p:bldP spid="780311" grpId="0"/>
      <p:bldP spid="780312" grpId="0" animBg="1"/>
      <p:bldP spid="780313" grpId="0" animBg="1"/>
      <p:bldP spid="780314" grpId="0" animBg="1"/>
      <p:bldP spid="780315" grpId="0" animBg="1"/>
      <p:bldP spid="780316" grpId="0"/>
      <p:bldP spid="780317" grpId="0" animBg="1"/>
      <p:bldP spid="780318" grpId="0" animBg="1"/>
      <p:bldP spid="780319" grpId="0" animBg="1"/>
      <p:bldP spid="780320" grpId="0" animBg="1"/>
      <p:bldP spid="780321" grpId="0"/>
      <p:bldP spid="780327" grpId="0" animBg="1"/>
      <p:bldP spid="78033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1585913"/>
            <a:ext cx="3709987"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7012" name="Group 4"/>
          <p:cNvGrpSpPr>
            <a:grpSpLocks/>
          </p:cNvGrpSpPr>
          <p:nvPr/>
        </p:nvGrpSpPr>
        <p:grpSpPr bwMode="auto">
          <a:xfrm>
            <a:off x="4575175" y="3784600"/>
            <a:ext cx="3889375" cy="2459038"/>
            <a:chOff x="762" y="1232"/>
            <a:chExt cx="3590" cy="1945"/>
          </a:xfrm>
        </p:grpSpPr>
        <p:pic>
          <p:nvPicPr>
            <p:cNvPr id="427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 y="1232"/>
              <a:ext cx="3534" cy="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70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 y="1881"/>
              <a:ext cx="3534" cy="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70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 y="2584"/>
              <a:ext cx="3534" cy="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7016" name="Rectangle 8"/>
          <p:cNvSpPr>
            <a:spLocks noChangeArrowheads="1"/>
          </p:cNvSpPr>
          <p:nvPr/>
        </p:nvSpPr>
        <p:spPr bwMode="auto">
          <a:xfrm>
            <a:off x="3193707" y="167846"/>
            <a:ext cx="5829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it-IT" altLang="it-IT" sz="3200" b="1" dirty="0">
                <a:solidFill>
                  <a:schemeClr val="accent6"/>
                </a:solidFill>
                <a:latin typeface="Verdana" panose="020B0604030504040204" pitchFamily="34" charset="0"/>
                <a:ea typeface="+mn-ea"/>
                <a:cs typeface="+mn-cs"/>
              </a:rPr>
              <a:t>t</a:t>
            </a:r>
            <a:r>
              <a:rPr lang="it-IT" altLang="it-IT" sz="3200" b="1" dirty="0" smtClean="0">
                <a:solidFill>
                  <a:schemeClr val="accent6"/>
                </a:solidFill>
                <a:latin typeface="Verdana" panose="020B0604030504040204" pitchFamily="34" charset="0"/>
                <a:ea typeface="+mn-ea"/>
                <a:cs typeface="+mn-cs"/>
              </a:rPr>
              <a:t>eoria tricromatica: </a:t>
            </a:r>
            <a:r>
              <a:rPr lang="it-IT" altLang="it-IT" sz="3200" b="1" dirty="0" smtClean="0">
                <a:solidFill>
                  <a:srgbClr val="FFCC00"/>
                </a:solidFill>
                <a:latin typeface="Verdana" panose="020B0604030504040204" pitchFamily="34" charset="0"/>
                <a:ea typeface="+mn-ea"/>
                <a:cs typeface="+mn-cs"/>
              </a:rPr>
              <a:t>Hermann </a:t>
            </a:r>
            <a:r>
              <a:rPr lang="it-IT" altLang="it-IT" sz="3200" b="1" dirty="0">
                <a:solidFill>
                  <a:srgbClr val="FFCC00"/>
                </a:solidFill>
                <a:latin typeface="Verdana" panose="020B0604030504040204" pitchFamily="34" charset="0"/>
                <a:ea typeface="+mn-ea"/>
                <a:cs typeface="+mn-cs"/>
              </a:rPr>
              <a:t>von Helmholtz </a:t>
            </a:r>
          </a:p>
          <a:p>
            <a:pPr algn="r" eaLnBrk="0" hangingPunct="0"/>
            <a:r>
              <a:rPr lang="it-IT" altLang="it-IT" sz="3200" b="1" dirty="0">
                <a:solidFill>
                  <a:srgbClr val="FFCC00"/>
                </a:solidFill>
                <a:latin typeface="Verdana" panose="020B0604030504040204" pitchFamily="34" charset="0"/>
                <a:ea typeface="+mn-ea"/>
                <a:cs typeface="+mn-cs"/>
              </a:rPr>
              <a:t>(1821-1894)</a:t>
            </a:r>
            <a:endParaRPr lang="en-GB" altLang="it-IT" sz="3200" b="1" dirty="0">
              <a:solidFill>
                <a:srgbClr val="FFCC00"/>
              </a:solidFill>
              <a:latin typeface="Verdana" panose="020B0604030504040204" pitchFamily="34" charset="0"/>
              <a:ea typeface="+mn-ea"/>
              <a:cs typeface="+mn-cs"/>
            </a:endParaRPr>
          </a:p>
        </p:txBody>
      </p:sp>
    </p:spTree>
    <p:extLst>
      <p:ext uri="{BB962C8B-B14F-4D97-AF65-F5344CB8AC3E}">
        <p14:creationId xmlns:p14="http://schemas.microsoft.com/office/powerpoint/2010/main" val="318941813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838"/>
            <a:ext cx="9144000" cy="705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1095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22725"/>
            <a:ext cx="9144000" cy="4012550"/>
          </a:xfrm>
          <a:prstGeom prst="rect">
            <a:avLst/>
          </a:prstGeom>
        </p:spPr>
      </p:pic>
      <p:sp>
        <p:nvSpPr>
          <p:cNvPr id="3" name="Text Box 6"/>
          <p:cNvSpPr txBox="1">
            <a:spLocks noChangeArrowheads="1"/>
          </p:cNvSpPr>
          <p:nvPr/>
        </p:nvSpPr>
        <p:spPr bwMode="auto">
          <a:xfrm>
            <a:off x="3400753" y="361210"/>
            <a:ext cx="2377447"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2">
                      <a:alpha val="74998"/>
                    </a:schemeClr>
                  </a:outerShdw>
                </a:effectLst>
              </a14:hiddenEffects>
            </a:ext>
          </a:extLst>
        </p:spPr>
        <p:txBody>
          <a:bodyPr wrap="none">
            <a:spAutoFit/>
          </a:bodyPr>
          <a:lstStyle/>
          <a:p>
            <a:pPr algn="ctr"/>
            <a:r>
              <a:rPr lang="it-IT" sz="4400" dirty="0" smtClean="0">
                <a:solidFill>
                  <a:schemeClr val="bg1"/>
                </a:solidFill>
                <a:latin typeface="Arial"/>
                <a:cs typeface="Arial"/>
              </a:rPr>
              <a:t>L = R X I</a:t>
            </a:r>
          </a:p>
        </p:txBody>
      </p:sp>
    </p:spTree>
    <p:extLst>
      <p:ext uri="{BB962C8B-B14F-4D97-AF65-F5344CB8AC3E}">
        <p14:creationId xmlns:p14="http://schemas.microsoft.com/office/powerpoint/2010/main" val="57941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979129" y="3162"/>
            <a:ext cx="7245894"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pPr>
            <a:r>
              <a:rPr lang="it-IT" altLang="it-IT" sz="4400" dirty="0">
                <a:solidFill>
                  <a:srgbClr val="333399"/>
                </a:solidFill>
                <a:latin typeface="Arial" panose="020B0604020202020204" pitchFamily="34" charset="0"/>
              </a:rPr>
              <a:t>r</a:t>
            </a:r>
            <a:r>
              <a:rPr lang="it-IT" altLang="it-IT" sz="4400" dirty="0" smtClean="0">
                <a:solidFill>
                  <a:srgbClr val="333399"/>
                </a:solidFill>
                <a:latin typeface="Arial" panose="020B0604020202020204" pitchFamily="34" charset="0"/>
              </a:rPr>
              <a:t>isposta di coni e bastoncelli</a:t>
            </a:r>
            <a:endParaRPr lang="it-IT" altLang="it-IT" sz="4400" dirty="0">
              <a:solidFill>
                <a:srgbClr val="333399"/>
              </a:solidFill>
              <a:latin typeface="Arial" panose="020B0604020202020204" pitchFamily="34" charset="0"/>
            </a:endParaRPr>
          </a:p>
        </p:txBody>
      </p:sp>
      <p:pic>
        <p:nvPicPr>
          <p:cNvPr id="4" name="Picture 3"/>
          <p:cNvPicPr>
            <a:picLocks noChangeAspect="1"/>
          </p:cNvPicPr>
          <p:nvPr/>
        </p:nvPicPr>
        <p:blipFill rotWithShape="1">
          <a:blip r:embed="rId3"/>
          <a:srcRect l="-1" r="56494"/>
          <a:stretch/>
        </p:blipFill>
        <p:spPr>
          <a:xfrm>
            <a:off x="351136" y="4117914"/>
            <a:ext cx="1731818" cy="2446619"/>
          </a:xfrm>
          <a:prstGeom prst="rect">
            <a:avLst/>
          </a:prstGeom>
        </p:spPr>
      </p:pic>
      <p:pic>
        <p:nvPicPr>
          <p:cNvPr id="5" name="Picture 4"/>
          <p:cNvPicPr>
            <a:picLocks noChangeAspect="1"/>
          </p:cNvPicPr>
          <p:nvPr/>
        </p:nvPicPr>
        <p:blipFill rotWithShape="1">
          <a:blip r:embed="rId3"/>
          <a:srcRect l="57928" r="30" b="55439"/>
          <a:stretch/>
        </p:blipFill>
        <p:spPr>
          <a:xfrm>
            <a:off x="2683472" y="4117914"/>
            <a:ext cx="1739099" cy="1132959"/>
          </a:xfrm>
          <a:prstGeom prst="rect">
            <a:avLst/>
          </a:prstGeom>
        </p:spPr>
      </p:pic>
      <p:pic>
        <p:nvPicPr>
          <p:cNvPr id="6" name="Picture 5"/>
          <p:cNvPicPr>
            <a:picLocks noChangeAspect="1"/>
          </p:cNvPicPr>
          <p:nvPr/>
        </p:nvPicPr>
        <p:blipFill rotWithShape="1">
          <a:blip r:embed="rId3"/>
          <a:srcRect l="57928" t="73131" r="30" b="-4999"/>
          <a:stretch/>
        </p:blipFill>
        <p:spPr>
          <a:xfrm>
            <a:off x="2683472" y="5250873"/>
            <a:ext cx="1739099" cy="810228"/>
          </a:xfrm>
          <a:prstGeom prst="rect">
            <a:avLst/>
          </a:prstGeom>
        </p:spPr>
      </p:pic>
      <p:sp>
        <p:nvSpPr>
          <p:cNvPr id="7" name="Rectangle 4"/>
          <p:cNvSpPr>
            <a:spLocks noChangeArrowheads="1"/>
          </p:cNvSpPr>
          <p:nvPr/>
        </p:nvSpPr>
        <p:spPr bwMode="auto">
          <a:xfrm>
            <a:off x="4295250" y="3755729"/>
            <a:ext cx="492977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marL="577850" indent="-577850" eaLnBrk="0" hangingPunct="0">
              <a:tabLst>
                <a:tab pos="571500" algn="l"/>
              </a:tabLst>
              <a:defRPr sz="2400">
                <a:solidFill>
                  <a:schemeClr val="tx1"/>
                </a:solidFill>
                <a:latin typeface="Times" panose="02020603050405020304" pitchFamily="18" charset="0"/>
                <a:ea typeface="MS PGothic" panose="020B0600070205080204" pitchFamily="34" charset="-128"/>
              </a:defRPr>
            </a:lvl1pPr>
            <a:lvl2pPr marL="768350" eaLnBrk="0" hangingPunct="0">
              <a:tabLst>
                <a:tab pos="571500" algn="l"/>
              </a:tabLst>
              <a:defRPr sz="2400">
                <a:solidFill>
                  <a:schemeClr val="tx1"/>
                </a:solidFill>
                <a:latin typeface="Times" panose="02020603050405020304" pitchFamily="18" charset="0"/>
                <a:ea typeface="MS PGothic" panose="020B0600070205080204" pitchFamily="34" charset="-128"/>
              </a:defRPr>
            </a:lvl2pPr>
            <a:lvl3pPr marL="958850" eaLnBrk="0" hangingPunct="0">
              <a:tabLst>
                <a:tab pos="571500" algn="l"/>
              </a:tabLst>
              <a:defRPr sz="2400">
                <a:solidFill>
                  <a:schemeClr val="tx1"/>
                </a:solidFill>
                <a:latin typeface="Times" panose="02020603050405020304" pitchFamily="18" charset="0"/>
                <a:ea typeface="MS PGothic" panose="020B0600070205080204" pitchFamily="34" charset="-128"/>
              </a:defRPr>
            </a:lvl3pPr>
            <a:lvl4pPr eaLnBrk="0" hangingPunct="0">
              <a:tabLst>
                <a:tab pos="571500" algn="l"/>
              </a:tabLst>
              <a:defRPr sz="2400">
                <a:solidFill>
                  <a:schemeClr val="tx1"/>
                </a:solidFill>
                <a:latin typeface="Times" panose="02020603050405020304" pitchFamily="18" charset="0"/>
                <a:ea typeface="MS PGothic" panose="020B0600070205080204" pitchFamily="34" charset="-128"/>
              </a:defRPr>
            </a:lvl4pPr>
            <a:lvl5pPr eaLnBrk="0" hangingPunct="0">
              <a:tabLst>
                <a:tab pos="571500" algn="l"/>
              </a:tabLst>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9pPr>
          </a:lstStyle>
          <a:p>
            <a:pPr>
              <a:buClr>
                <a:srgbClr val="333399"/>
              </a:buClr>
              <a:buFont typeface="Wingdings" panose="05000000000000000000" pitchFamily="2" charset="2"/>
              <a:buChar char="è"/>
            </a:pPr>
            <a:r>
              <a:rPr lang="it-IT" altLang="it-IT" dirty="0">
                <a:latin typeface="Arial" panose="020B0604020202020204" pitchFamily="34" charset="0"/>
              </a:rPr>
              <a:t>t</a:t>
            </a:r>
            <a:r>
              <a:rPr lang="it-IT" altLang="it-IT" dirty="0" smtClean="0">
                <a:latin typeface="Arial" panose="020B0604020202020204" pitchFamily="34" charset="0"/>
              </a:rPr>
              <a:t>re classi di coni con picchi di sensibilità (massimo assorbimento) per lunghezze d’onda diversi: S= 419, M= 531, L= 558</a:t>
            </a:r>
          </a:p>
          <a:p>
            <a:pPr>
              <a:buClr>
                <a:srgbClr val="333399"/>
              </a:buClr>
              <a:buFont typeface="Wingdings" panose="05000000000000000000" pitchFamily="2" charset="2"/>
              <a:buChar char="è"/>
            </a:pPr>
            <a:r>
              <a:rPr lang="it-IT" altLang="it-IT" b="1" dirty="0">
                <a:latin typeface="Arial" panose="020B0604020202020204" pitchFamily="34" charset="0"/>
              </a:rPr>
              <a:t>u</a:t>
            </a:r>
            <a:r>
              <a:rPr lang="it-IT" altLang="it-IT" b="1" dirty="0" smtClean="0">
                <a:latin typeface="Arial" panose="020B0604020202020204" pitchFamily="34" charset="0"/>
              </a:rPr>
              <a:t>nivarianza: </a:t>
            </a:r>
            <a:r>
              <a:rPr lang="it-IT" altLang="it-IT" dirty="0" smtClean="0">
                <a:latin typeface="Arial" panose="020B0604020202020204" pitchFamily="34" charset="0"/>
              </a:rPr>
              <a:t>la risposta dipende dall’intensità della luce e dalla lunghezza d’onda </a:t>
            </a:r>
          </a:p>
        </p:txBody>
      </p:sp>
      <p:pic>
        <p:nvPicPr>
          <p:cNvPr id="8" name="Picture 7"/>
          <p:cNvPicPr>
            <a:picLocks noChangeAspect="1"/>
          </p:cNvPicPr>
          <p:nvPr/>
        </p:nvPicPr>
        <p:blipFill>
          <a:blip r:embed="rId4"/>
          <a:stretch>
            <a:fillRect/>
          </a:stretch>
        </p:blipFill>
        <p:spPr>
          <a:xfrm>
            <a:off x="0" y="717956"/>
            <a:ext cx="5906530" cy="3069885"/>
          </a:xfrm>
          <a:prstGeom prst="rect">
            <a:avLst/>
          </a:prstGeom>
        </p:spPr>
      </p:pic>
    </p:spTree>
    <p:extLst>
      <p:ext uri="{BB962C8B-B14F-4D97-AF65-F5344CB8AC3E}">
        <p14:creationId xmlns:p14="http://schemas.microsoft.com/office/powerpoint/2010/main" val="40859281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Text Box 2"/>
          <p:cNvSpPr txBox="1">
            <a:spLocks noChangeArrowheads="1"/>
          </p:cNvSpPr>
          <p:nvPr/>
        </p:nvSpPr>
        <p:spPr bwMode="auto">
          <a:xfrm>
            <a:off x="491067" y="1834516"/>
            <a:ext cx="8178800" cy="3949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wrap="square">
            <a:spAutoFit/>
          </a:bodyPr>
          <a:lstStyle>
            <a:lvl1pPr marL="476250" indent="-476250">
              <a:tabLst>
                <a:tab pos="476250" algn="l"/>
              </a:tabLst>
              <a:defRPr sz="2400">
                <a:solidFill>
                  <a:schemeClr val="tx1"/>
                </a:solidFill>
                <a:latin typeface="Times" charset="0"/>
                <a:ea typeface="ＭＳ Ｐゴシック" charset="0"/>
              </a:defRPr>
            </a:lvl1pPr>
            <a:lvl2pPr marL="666750">
              <a:tabLst>
                <a:tab pos="476250" algn="l"/>
              </a:tabLst>
              <a:defRPr sz="2400">
                <a:solidFill>
                  <a:schemeClr val="tx1"/>
                </a:solidFill>
                <a:latin typeface="Times" charset="0"/>
                <a:ea typeface="ＭＳ Ｐゴシック" charset="0"/>
              </a:defRPr>
            </a:lvl2pPr>
            <a:lvl3pPr>
              <a:tabLst>
                <a:tab pos="476250" algn="l"/>
              </a:tabLst>
              <a:defRPr sz="2400">
                <a:solidFill>
                  <a:schemeClr val="tx1"/>
                </a:solidFill>
                <a:latin typeface="Times" charset="0"/>
                <a:ea typeface="ＭＳ Ｐゴシック" charset="0"/>
              </a:defRPr>
            </a:lvl3pPr>
            <a:lvl4pPr>
              <a:tabLst>
                <a:tab pos="476250" algn="l"/>
              </a:tabLst>
              <a:defRPr sz="2400">
                <a:solidFill>
                  <a:schemeClr val="tx1"/>
                </a:solidFill>
                <a:latin typeface="Times" charset="0"/>
                <a:ea typeface="ＭＳ Ｐゴシック" charset="0"/>
              </a:defRPr>
            </a:lvl4pPr>
            <a:lvl5pPr>
              <a:tabLst>
                <a:tab pos="47625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47625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47625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47625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476250" algn="l"/>
              </a:tabLst>
              <a:defRPr sz="2400">
                <a:solidFill>
                  <a:schemeClr val="tx1"/>
                </a:solidFill>
                <a:latin typeface="Times" charset="0"/>
                <a:ea typeface="ＭＳ Ｐゴシック" charset="0"/>
              </a:defRPr>
            </a:lvl9pPr>
          </a:lstStyle>
          <a:p>
            <a:pPr>
              <a:spcAft>
                <a:spcPts val="1600"/>
              </a:spcAft>
              <a:buClr>
                <a:srgbClr val="000090"/>
              </a:buClr>
              <a:buFont typeface="Wingdings" charset="2"/>
              <a:buChar char="§"/>
            </a:pPr>
            <a:r>
              <a:rPr lang="it-IT" sz="3200" dirty="0">
                <a:latin typeface="Arial" charset="0"/>
              </a:rPr>
              <a:t>la risposta </a:t>
            </a:r>
            <a:r>
              <a:rPr lang="it-IT" sz="3200" dirty="0" smtClean="0">
                <a:latin typeface="Arial" charset="0"/>
              </a:rPr>
              <a:t>di ciascuna delle quattro classi di fotorecettori è </a:t>
            </a:r>
            <a:r>
              <a:rPr lang="it-IT" sz="3200" i="1" dirty="0" err="1" smtClean="0">
                <a:latin typeface="Arial" charset="0"/>
              </a:rPr>
              <a:t>univariante</a:t>
            </a:r>
            <a:endParaRPr lang="it-IT" sz="3200" i="1" dirty="0">
              <a:latin typeface="Arial" charset="0"/>
            </a:endParaRPr>
          </a:p>
          <a:p>
            <a:pPr>
              <a:spcAft>
                <a:spcPts val="1600"/>
              </a:spcAft>
              <a:buClr>
                <a:srgbClr val="000090"/>
              </a:buClr>
              <a:buFont typeface="Wingdings" charset="2"/>
              <a:buChar char="§"/>
            </a:pPr>
            <a:r>
              <a:rPr lang="it-IT" sz="3200" b="0" dirty="0" smtClean="0">
                <a:latin typeface="Arial" charset="0"/>
              </a:rPr>
              <a:t>pur essendo sensibile su un’ampia zona dello spettro, ogni singolo fotorecettore “non vede i colori” </a:t>
            </a:r>
          </a:p>
          <a:p>
            <a:pPr>
              <a:spcAft>
                <a:spcPts val="1600"/>
              </a:spcAft>
              <a:buClr>
                <a:srgbClr val="000090"/>
              </a:buClr>
              <a:buFont typeface="Wingdings" charset="2"/>
              <a:buChar char="§"/>
            </a:pPr>
            <a:r>
              <a:rPr lang="it-IT" sz="3200" dirty="0" smtClean="0">
                <a:latin typeface="Arial" charset="0"/>
              </a:rPr>
              <a:t>stimoli diversi che producono risposte uguali sono chiamati </a:t>
            </a:r>
            <a:r>
              <a:rPr lang="it-IT" sz="3200" i="1" dirty="0" smtClean="0">
                <a:latin typeface="Arial" charset="0"/>
              </a:rPr>
              <a:t>metameri</a:t>
            </a:r>
            <a:endParaRPr lang="it-IT" sz="3200" b="0" i="1" dirty="0">
              <a:latin typeface="Arial" charset="0"/>
            </a:endParaRPr>
          </a:p>
        </p:txBody>
      </p:sp>
      <p:sp>
        <p:nvSpPr>
          <p:cNvPr id="758787" name="Text Box 3"/>
          <p:cNvSpPr txBox="1">
            <a:spLocks noChangeArrowheads="1"/>
          </p:cNvSpPr>
          <p:nvPr/>
        </p:nvSpPr>
        <p:spPr bwMode="auto">
          <a:xfrm>
            <a:off x="0" y="424394"/>
            <a:ext cx="916305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2">
                      <a:alpha val="74998"/>
                    </a:schemeClr>
                  </a:outerShdw>
                </a:effectLst>
              </a14:hiddenEffects>
            </a:ext>
          </a:extLst>
        </p:spPr>
        <p:txBody>
          <a:bodyPr>
            <a:spAutoFit/>
          </a:bodyPr>
          <a:lstStyle/>
          <a:p>
            <a:pPr algn="ctr"/>
            <a:r>
              <a:rPr lang="it-IT" sz="4400" b="0" dirty="0" smtClean="0">
                <a:solidFill>
                  <a:srgbClr val="060687"/>
                </a:solidFill>
                <a:latin typeface="Arial"/>
                <a:cs typeface="Arial"/>
              </a:rPr>
              <a:t>principio dell’</a:t>
            </a:r>
            <a:r>
              <a:rPr lang="it-IT" sz="4400" b="0" dirty="0" err="1" smtClean="0">
                <a:solidFill>
                  <a:srgbClr val="060687"/>
                </a:solidFill>
                <a:latin typeface="Arial"/>
                <a:cs typeface="Arial"/>
              </a:rPr>
              <a:t>univarianza</a:t>
            </a:r>
            <a:endParaRPr lang="en-GB" sz="4400" b="0" dirty="0">
              <a:solidFill>
                <a:srgbClr val="060687"/>
              </a:solidFill>
              <a:latin typeface="Arial"/>
              <a:cs typeface="Arial"/>
            </a:endParaRPr>
          </a:p>
        </p:txBody>
      </p:sp>
    </p:spTree>
    <p:extLst>
      <p:ext uri="{BB962C8B-B14F-4D97-AF65-F5344CB8AC3E}">
        <p14:creationId xmlns:p14="http://schemas.microsoft.com/office/powerpoint/2010/main" val="202145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58787"/>
                                        </p:tgtEl>
                                        <p:attrNameLst>
                                          <p:attrName>style.visibility</p:attrName>
                                        </p:attrNameLst>
                                      </p:cBhvr>
                                      <p:to>
                                        <p:strVal val="visible"/>
                                      </p:to>
                                    </p:set>
                                    <p:animEffect transition="in" filter="dissolve">
                                      <p:cBhvr>
                                        <p:cTn id="7" dur="500"/>
                                        <p:tgtEl>
                                          <p:spTgt spid="7587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8786">
                                            <p:txEl>
                                              <p:pRg st="0" end="0"/>
                                            </p:txEl>
                                          </p:spTgt>
                                        </p:tgtEl>
                                        <p:attrNameLst>
                                          <p:attrName>style.visibility</p:attrName>
                                        </p:attrNameLst>
                                      </p:cBhvr>
                                      <p:to>
                                        <p:strVal val="visible"/>
                                      </p:to>
                                    </p:set>
                                    <p:animEffect transition="in" filter="wipe(left)">
                                      <p:cBhvr>
                                        <p:cTn id="12" dur="500"/>
                                        <p:tgtEl>
                                          <p:spTgt spid="7587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8786">
                                            <p:txEl>
                                              <p:pRg st="1" end="1"/>
                                            </p:txEl>
                                          </p:spTgt>
                                        </p:tgtEl>
                                        <p:attrNameLst>
                                          <p:attrName>style.visibility</p:attrName>
                                        </p:attrNameLst>
                                      </p:cBhvr>
                                      <p:to>
                                        <p:strVal val="visible"/>
                                      </p:to>
                                    </p:set>
                                    <p:animEffect transition="in" filter="wipe(left)">
                                      <p:cBhvr>
                                        <p:cTn id="17" dur="500"/>
                                        <p:tgtEl>
                                          <p:spTgt spid="7587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8786">
                                            <p:txEl>
                                              <p:pRg st="2" end="2"/>
                                            </p:txEl>
                                          </p:spTgt>
                                        </p:tgtEl>
                                        <p:attrNameLst>
                                          <p:attrName>style.visibility</p:attrName>
                                        </p:attrNameLst>
                                      </p:cBhvr>
                                      <p:to>
                                        <p:strVal val="visible"/>
                                      </p:to>
                                    </p:set>
                                    <p:animEffect transition="in" filter="wipe(left)">
                                      <p:cBhvr>
                                        <p:cTn id="22" dur="500"/>
                                        <p:tgtEl>
                                          <p:spTgt spid="7587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6" grpId="0" build="p" autoUpdateAnimBg="0"/>
      <p:bldP spid="75878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7" name="Text Box 3"/>
          <p:cNvSpPr txBox="1">
            <a:spLocks noChangeArrowheads="1"/>
          </p:cNvSpPr>
          <p:nvPr/>
        </p:nvSpPr>
        <p:spPr bwMode="auto">
          <a:xfrm>
            <a:off x="0" y="424394"/>
            <a:ext cx="916305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2">
                      <a:alpha val="74998"/>
                    </a:schemeClr>
                  </a:outerShdw>
                </a:effectLst>
              </a14:hiddenEffects>
            </a:ext>
          </a:extLst>
        </p:spPr>
        <p:txBody>
          <a:bodyPr>
            <a:spAutoFit/>
          </a:bodyPr>
          <a:lstStyle/>
          <a:p>
            <a:pPr algn="ctr"/>
            <a:r>
              <a:rPr lang="it-IT" sz="4400" dirty="0" smtClean="0">
                <a:solidFill>
                  <a:srgbClr val="060687"/>
                </a:solidFill>
                <a:latin typeface="Arial"/>
                <a:cs typeface="Arial"/>
              </a:rPr>
              <a:t>metameri per i coni M</a:t>
            </a:r>
            <a:endParaRPr lang="en-GB" sz="4400" b="0" dirty="0">
              <a:solidFill>
                <a:srgbClr val="060687"/>
              </a:solidFill>
              <a:latin typeface="Arial"/>
              <a:cs typeface="Arial"/>
            </a:endParaRPr>
          </a:p>
        </p:txBody>
      </p:sp>
      <p:sp>
        <p:nvSpPr>
          <p:cNvPr id="2" name="TextBox 1"/>
          <p:cNvSpPr txBox="1"/>
          <p:nvPr/>
        </p:nvSpPr>
        <p:spPr>
          <a:xfrm>
            <a:off x="6756400" y="3035300"/>
            <a:ext cx="1554031" cy="2964914"/>
          </a:xfrm>
          <a:prstGeom prst="rect">
            <a:avLst/>
          </a:prstGeom>
          <a:noFill/>
        </p:spPr>
        <p:txBody>
          <a:bodyPr wrap="none" rtlCol="0">
            <a:spAutoFit/>
          </a:bodyPr>
          <a:lstStyle/>
          <a:p>
            <a:pPr>
              <a:lnSpc>
                <a:spcPct val="200000"/>
              </a:lnSpc>
            </a:pPr>
            <a:r>
              <a:rPr lang="en-US" sz="3200" b="1" dirty="0" smtClean="0">
                <a:latin typeface="Arial"/>
                <a:cs typeface="Arial"/>
              </a:rPr>
              <a:t>a</a:t>
            </a:r>
            <a:r>
              <a:rPr lang="en-US" sz="3200" dirty="0" smtClean="0">
                <a:latin typeface="Arial"/>
                <a:cs typeface="Arial"/>
              </a:rPr>
              <a:t>= </a:t>
            </a:r>
            <a:r>
              <a:rPr lang="en-US" sz="3200" b="1" dirty="0" smtClean="0">
                <a:latin typeface="Arial"/>
                <a:cs typeface="Arial"/>
              </a:rPr>
              <a:t>b</a:t>
            </a:r>
          </a:p>
          <a:p>
            <a:pPr>
              <a:lnSpc>
                <a:spcPct val="200000"/>
              </a:lnSpc>
            </a:pPr>
            <a:r>
              <a:rPr lang="en-US" sz="3200" dirty="0" err="1" smtClean="0">
                <a:latin typeface="Arial"/>
                <a:cs typeface="Arial"/>
              </a:rPr>
              <a:t>quando</a:t>
            </a:r>
            <a:endParaRPr lang="en-US" sz="3200" dirty="0" smtClean="0">
              <a:latin typeface="Arial"/>
              <a:cs typeface="Arial"/>
            </a:endParaRPr>
          </a:p>
          <a:p>
            <a:pPr>
              <a:lnSpc>
                <a:spcPct val="200000"/>
              </a:lnSpc>
            </a:pPr>
            <a:r>
              <a:rPr lang="en-US" sz="3200" b="1" dirty="0" err="1" smtClean="0">
                <a:latin typeface="Arial"/>
                <a:cs typeface="Arial"/>
              </a:rPr>
              <a:t>I</a:t>
            </a:r>
            <a:r>
              <a:rPr lang="en-US" sz="3200" baseline="-25000" dirty="0" err="1" smtClean="0">
                <a:latin typeface="Arial"/>
                <a:cs typeface="Arial"/>
              </a:rPr>
              <a:t>b</a:t>
            </a:r>
            <a:r>
              <a:rPr lang="en-US" sz="3200" dirty="0" smtClean="0">
                <a:latin typeface="Arial"/>
                <a:cs typeface="Arial"/>
              </a:rPr>
              <a:t> = 3 </a:t>
            </a:r>
            <a:r>
              <a:rPr lang="en-US" sz="3200" b="1" dirty="0" err="1" smtClean="0">
                <a:latin typeface="Arial"/>
                <a:cs typeface="Arial"/>
              </a:rPr>
              <a:t>I</a:t>
            </a:r>
            <a:r>
              <a:rPr lang="en-US" sz="3200" baseline="-25000" dirty="0" err="1" smtClean="0">
                <a:latin typeface="Arial"/>
                <a:cs typeface="Arial"/>
              </a:rPr>
              <a:t>a</a:t>
            </a:r>
            <a:endParaRPr lang="en-US" sz="3200" baseline="-25000" dirty="0">
              <a:latin typeface="Arial"/>
              <a:cs typeface="Arial"/>
            </a:endParaRPr>
          </a:p>
        </p:txBody>
      </p:sp>
      <p:grpSp>
        <p:nvGrpSpPr>
          <p:cNvPr id="3" name="Group 2"/>
          <p:cNvGrpSpPr/>
          <p:nvPr/>
        </p:nvGrpSpPr>
        <p:grpSpPr>
          <a:xfrm>
            <a:off x="101140" y="1461474"/>
            <a:ext cx="6350000" cy="5225081"/>
            <a:chOff x="101140" y="1365254"/>
            <a:chExt cx="6350000" cy="5225081"/>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6100"/>
            <a:stretch/>
          </p:blipFill>
          <p:spPr bwMode="auto">
            <a:xfrm>
              <a:off x="101140" y="1365254"/>
              <a:ext cx="6350000" cy="5225081"/>
            </a:xfrm>
            <a:prstGeom prst="rect">
              <a:avLst/>
            </a:prstGeom>
            <a:noFill/>
            <a:ln>
              <a:noFill/>
            </a:ln>
            <a:extLst>
              <a:ext uri="{53640926-AAD7-44d8-BBD7-CCE9431645EC}">
                <a14:shadowObscured xmlns:a14="http://schemas.microsoft.com/office/drawing/2010/main" xmlns=""/>
              </a:ext>
            </a:extLst>
          </p:spPr>
        </p:pic>
        <p:cxnSp>
          <p:nvCxnSpPr>
            <p:cNvPr id="7" name="Straight Connector 6"/>
            <p:cNvCxnSpPr/>
            <p:nvPr/>
          </p:nvCxnSpPr>
          <p:spPr bwMode="auto">
            <a:xfrm>
              <a:off x="2877506" y="3300077"/>
              <a:ext cx="2159000" cy="0"/>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10" name="Straight Connector 9"/>
            <p:cNvCxnSpPr/>
            <p:nvPr/>
          </p:nvCxnSpPr>
          <p:spPr bwMode="auto">
            <a:xfrm>
              <a:off x="4249106" y="2748968"/>
              <a:ext cx="787400" cy="0"/>
            </a:xfrm>
            <a:prstGeom prst="line">
              <a:avLst/>
            </a:prstGeom>
            <a:solidFill>
              <a:schemeClr val="accent1"/>
            </a:solidFill>
            <a:ln w="9525" cap="flat" cmpd="sng" algn="ctr">
              <a:solidFill>
                <a:srgbClr val="FF0000"/>
              </a:solidFill>
              <a:prstDash val="dash"/>
              <a:round/>
              <a:headEnd type="none" w="med" len="med"/>
              <a:tailEnd type="none" w="med" len="med"/>
            </a:ln>
            <a:effectLst/>
          </p:spPr>
        </p:cxnSp>
        <p:sp>
          <p:nvSpPr>
            <p:cNvPr id="8" name="TextBox 7"/>
            <p:cNvSpPr txBox="1"/>
            <p:nvPr/>
          </p:nvSpPr>
          <p:spPr>
            <a:xfrm>
              <a:off x="5002637" y="3125218"/>
              <a:ext cx="298780" cy="338554"/>
            </a:xfrm>
            <a:prstGeom prst="rect">
              <a:avLst/>
            </a:prstGeom>
            <a:noFill/>
          </p:spPr>
          <p:txBody>
            <a:bodyPr wrap="none" rtlCol="0">
              <a:spAutoFit/>
            </a:bodyPr>
            <a:lstStyle/>
            <a:p>
              <a:r>
                <a:rPr lang="en-US" sz="1600" dirty="0" smtClean="0">
                  <a:latin typeface="Arial"/>
                  <a:cs typeface="Arial"/>
                </a:rPr>
                <a:t>1</a:t>
              </a:r>
              <a:endParaRPr lang="en-US" sz="1600" dirty="0">
                <a:latin typeface="Arial"/>
                <a:cs typeface="Arial"/>
              </a:endParaRPr>
            </a:p>
          </p:txBody>
        </p:sp>
        <p:sp>
          <p:nvSpPr>
            <p:cNvPr id="12" name="TextBox 11"/>
            <p:cNvSpPr txBox="1"/>
            <p:nvPr/>
          </p:nvSpPr>
          <p:spPr>
            <a:xfrm>
              <a:off x="5002637" y="2574105"/>
              <a:ext cx="298780" cy="338554"/>
            </a:xfrm>
            <a:prstGeom prst="rect">
              <a:avLst/>
            </a:prstGeom>
            <a:noFill/>
          </p:spPr>
          <p:txBody>
            <a:bodyPr wrap="none" rtlCol="0">
              <a:spAutoFit/>
            </a:bodyPr>
            <a:lstStyle/>
            <a:p>
              <a:r>
                <a:rPr lang="en-US" sz="1600" dirty="0" smtClean="0">
                  <a:latin typeface="Arial"/>
                  <a:cs typeface="Arial"/>
                </a:rPr>
                <a:t>3</a:t>
              </a:r>
              <a:endParaRPr lang="en-US" sz="1600" dirty="0">
                <a:latin typeface="Arial"/>
                <a:cs typeface="Arial"/>
              </a:endParaRPr>
            </a:p>
          </p:txBody>
        </p:sp>
      </p:grpSp>
    </p:spTree>
    <p:extLst>
      <p:ext uri="{BB962C8B-B14F-4D97-AF65-F5344CB8AC3E}">
        <p14:creationId xmlns:p14="http://schemas.microsoft.com/office/powerpoint/2010/main" val="124192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58787"/>
                                        </p:tgtEl>
                                        <p:attrNameLst>
                                          <p:attrName>style.visibility</p:attrName>
                                        </p:attrNameLst>
                                      </p:cBhvr>
                                      <p:to>
                                        <p:strVal val="visible"/>
                                      </p:to>
                                    </p:set>
                                    <p:animEffect transition="in" filter="dissolve">
                                      <p:cBhvr>
                                        <p:cTn id="7" dur="500"/>
                                        <p:tgtEl>
                                          <p:spTgt spid="7587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7" grpId="0"/>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7" name="Text Box 3"/>
          <p:cNvSpPr txBox="1">
            <a:spLocks noChangeArrowheads="1"/>
          </p:cNvSpPr>
          <p:nvPr/>
        </p:nvSpPr>
        <p:spPr bwMode="auto">
          <a:xfrm>
            <a:off x="0" y="424394"/>
            <a:ext cx="916305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2">
                      <a:alpha val="74998"/>
                    </a:schemeClr>
                  </a:outerShdw>
                </a:effectLst>
              </a14:hiddenEffects>
            </a:ext>
          </a:extLst>
        </p:spPr>
        <p:txBody>
          <a:bodyPr>
            <a:spAutoFit/>
          </a:bodyPr>
          <a:lstStyle/>
          <a:p>
            <a:pPr algn="ctr"/>
            <a:r>
              <a:rPr lang="it-IT" sz="4400" dirty="0" smtClean="0">
                <a:solidFill>
                  <a:srgbClr val="060687"/>
                </a:solidFill>
                <a:latin typeface="Arial"/>
                <a:cs typeface="Arial"/>
              </a:rPr>
              <a:t>metameri in un sistema ML</a:t>
            </a:r>
            <a:endParaRPr lang="en-GB" sz="4400" b="0" dirty="0">
              <a:solidFill>
                <a:srgbClr val="060687"/>
              </a:solidFill>
              <a:latin typeface="Arial"/>
              <a:cs typeface="Arial"/>
            </a:endParaRPr>
          </a:p>
        </p:txBody>
      </p:sp>
      <p:grpSp>
        <p:nvGrpSpPr>
          <p:cNvPr id="3" name="Group 2"/>
          <p:cNvGrpSpPr/>
          <p:nvPr/>
        </p:nvGrpSpPr>
        <p:grpSpPr>
          <a:xfrm>
            <a:off x="215265" y="1773978"/>
            <a:ext cx="5080000" cy="4056343"/>
            <a:chOff x="215265" y="1773978"/>
            <a:chExt cx="5080000" cy="4056343"/>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6972"/>
            <a:stretch/>
          </p:blipFill>
          <p:spPr bwMode="auto">
            <a:xfrm>
              <a:off x="215265" y="1773978"/>
              <a:ext cx="5080000" cy="4056343"/>
            </a:xfrm>
            <a:prstGeom prst="rect">
              <a:avLst/>
            </a:prstGeom>
            <a:noFill/>
            <a:ln>
              <a:noFill/>
            </a:ln>
            <a:extLst>
              <a:ext uri="{53640926-AAD7-44d8-BBD7-CCE9431645EC}">
                <a14:shadowObscured xmlns:a14="http://schemas.microsoft.com/office/drawing/2010/main" xmlns=""/>
              </a:ext>
            </a:extLst>
          </p:spPr>
        </p:pic>
        <p:cxnSp>
          <p:nvCxnSpPr>
            <p:cNvPr id="6" name="Straight Connector 5"/>
            <p:cNvCxnSpPr/>
            <p:nvPr/>
          </p:nvCxnSpPr>
          <p:spPr bwMode="auto">
            <a:xfrm>
              <a:off x="2841094" y="3175000"/>
              <a:ext cx="1714500" cy="0"/>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7" name="Straight Connector 6"/>
            <p:cNvCxnSpPr/>
            <p:nvPr/>
          </p:nvCxnSpPr>
          <p:spPr bwMode="auto">
            <a:xfrm>
              <a:off x="3108321" y="2937933"/>
              <a:ext cx="1447273" cy="0"/>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9" name="Straight Connector 8"/>
            <p:cNvCxnSpPr/>
            <p:nvPr/>
          </p:nvCxnSpPr>
          <p:spPr bwMode="auto">
            <a:xfrm>
              <a:off x="3658655" y="2819399"/>
              <a:ext cx="896939" cy="0"/>
            </a:xfrm>
            <a:prstGeom prst="line">
              <a:avLst/>
            </a:prstGeom>
            <a:solidFill>
              <a:schemeClr val="accent1"/>
            </a:solidFill>
            <a:ln w="9525" cap="flat" cmpd="sng" algn="ctr">
              <a:solidFill>
                <a:srgbClr val="FF0000"/>
              </a:solidFill>
              <a:prstDash val="dash"/>
              <a:round/>
              <a:headEnd type="none" w="med" len="med"/>
              <a:tailEnd type="none" w="med" len="med"/>
            </a:ln>
            <a:effectLst/>
          </p:spPr>
        </p:cxnSp>
        <p:sp>
          <p:nvSpPr>
            <p:cNvPr id="11" name="TextBox 10"/>
            <p:cNvSpPr txBox="1"/>
            <p:nvPr/>
          </p:nvSpPr>
          <p:spPr>
            <a:xfrm>
              <a:off x="4639731" y="3021307"/>
              <a:ext cx="284515" cy="307777"/>
            </a:xfrm>
            <a:prstGeom prst="rect">
              <a:avLst/>
            </a:prstGeom>
            <a:noFill/>
          </p:spPr>
          <p:txBody>
            <a:bodyPr wrap="none" rtlCol="0">
              <a:spAutoFit/>
            </a:bodyPr>
            <a:lstStyle/>
            <a:p>
              <a:r>
                <a:rPr lang="en-US" sz="1400" dirty="0" smtClean="0">
                  <a:latin typeface="Arial"/>
                  <a:cs typeface="Arial"/>
                </a:rPr>
                <a:t>3</a:t>
              </a:r>
              <a:endParaRPr lang="en-US" sz="1400" dirty="0">
                <a:latin typeface="Arial"/>
                <a:cs typeface="Arial"/>
              </a:endParaRPr>
            </a:p>
          </p:txBody>
        </p:sp>
        <p:sp>
          <p:nvSpPr>
            <p:cNvPr id="12" name="TextBox 11"/>
            <p:cNvSpPr txBox="1"/>
            <p:nvPr/>
          </p:nvSpPr>
          <p:spPr>
            <a:xfrm>
              <a:off x="4533906" y="2784243"/>
              <a:ext cx="284515" cy="307777"/>
            </a:xfrm>
            <a:prstGeom prst="rect">
              <a:avLst/>
            </a:prstGeom>
            <a:noFill/>
          </p:spPr>
          <p:txBody>
            <a:bodyPr wrap="none" rtlCol="0">
              <a:spAutoFit/>
            </a:bodyPr>
            <a:lstStyle/>
            <a:p>
              <a:r>
                <a:rPr lang="en-US" sz="1400" dirty="0" smtClean="0">
                  <a:latin typeface="Arial"/>
                  <a:cs typeface="Arial"/>
                </a:rPr>
                <a:t>5</a:t>
              </a:r>
              <a:endParaRPr lang="en-US" sz="1400" dirty="0">
                <a:latin typeface="Arial"/>
                <a:cs typeface="Arial"/>
              </a:endParaRPr>
            </a:p>
          </p:txBody>
        </p:sp>
        <p:sp>
          <p:nvSpPr>
            <p:cNvPr id="13" name="TextBox 12"/>
            <p:cNvSpPr txBox="1"/>
            <p:nvPr/>
          </p:nvSpPr>
          <p:spPr>
            <a:xfrm>
              <a:off x="4639731" y="2653004"/>
              <a:ext cx="284515" cy="307777"/>
            </a:xfrm>
            <a:prstGeom prst="rect">
              <a:avLst/>
            </a:prstGeom>
            <a:noFill/>
          </p:spPr>
          <p:txBody>
            <a:bodyPr wrap="none" rtlCol="0">
              <a:spAutoFit/>
            </a:bodyPr>
            <a:lstStyle/>
            <a:p>
              <a:r>
                <a:rPr lang="en-US" sz="1400" dirty="0" smtClean="0">
                  <a:latin typeface="Arial"/>
                  <a:cs typeface="Arial"/>
                </a:rPr>
                <a:t>6</a:t>
              </a:r>
              <a:endParaRPr lang="en-US" sz="1400" dirty="0">
                <a:latin typeface="Arial"/>
                <a:cs typeface="Arial"/>
              </a:endParaRPr>
            </a:p>
          </p:txBody>
        </p:sp>
      </p:grpSp>
      <p:sp>
        <p:nvSpPr>
          <p:cNvPr id="2" name="TextBox 1"/>
          <p:cNvSpPr txBox="1"/>
          <p:nvPr/>
        </p:nvSpPr>
        <p:spPr>
          <a:xfrm>
            <a:off x="5295900" y="2927103"/>
            <a:ext cx="3733800" cy="3416320"/>
          </a:xfrm>
          <a:prstGeom prst="rect">
            <a:avLst/>
          </a:prstGeom>
          <a:noFill/>
        </p:spPr>
        <p:txBody>
          <a:bodyPr wrap="square" rtlCol="0">
            <a:spAutoFit/>
          </a:bodyPr>
          <a:lstStyle/>
          <a:p>
            <a:r>
              <a:rPr lang="en-US" b="1" dirty="0" smtClean="0">
                <a:latin typeface="Arial"/>
                <a:cs typeface="Arial"/>
              </a:rPr>
              <a:t>a </a:t>
            </a:r>
            <a:r>
              <a:rPr lang="en-US" dirty="0" smtClean="0">
                <a:latin typeface="Arial"/>
                <a:cs typeface="Arial"/>
              </a:rPr>
              <a:t>(</a:t>
            </a:r>
            <a:r>
              <a:rPr lang="en-US" dirty="0" err="1" smtClean="0">
                <a:latin typeface="Arial"/>
                <a:cs typeface="Arial"/>
              </a:rPr>
              <a:t>radiazione</a:t>
            </a:r>
            <a:r>
              <a:rPr lang="en-US" dirty="0" smtClean="0">
                <a:latin typeface="Arial"/>
                <a:cs typeface="Arial"/>
              </a:rPr>
              <a:t> di 560 nm con</a:t>
            </a:r>
            <a:r>
              <a:rPr lang="en-US" dirty="0">
                <a:latin typeface="Arial"/>
                <a:cs typeface="Arial"/>
              </a:rPr>
              <a:t> </a:t>
            </a:r>
            <a:r>
              <a:rPr lang="en-US" dirty="0" err="1" smtClean="0">
                <a:latin typeface="Arial"/>
                <a:cs typeface="Arial"/>
              </a:rPr>
              <a:t>intensità</a:t>
            </a:r>
            <a:r>
              <a:rPr lang="en-US" dirty="0" smtClean="0">
                <a:latin typeface="Arial"/>
                <a:cs typeface="Arial"/>
              </a:rPr>
              <a:t> 5) </a:t>
            </a:r>
          </a:p>
          <a:p>
            <a:r>
              <a:rPr lang="en-US" dirty="0" smtClean="0">
                <a:latin typeface="Arial"/>
                <a:cs typeface="Arial"/>
              </a:rPr>
              <a:t>produce in ML </a:t>
            </a:r>
          </a:p>
          <a:p>
            <a:r>
              <a:rPr lang="en-US" dirty="0" err="1">
                <a:latin typeface="Arial"/>
                <a:cs typeface="Arial"/>
              </a:rPr>
              <a:t>gli</a:t>
            </a:r>
            <a:r>
              <a:rPr lang="en-US" dirty="0">
                <a:latin typeface="Arial"/>
                <a:cs typeface="Arial"/>
              </a:rPr>
              <a:t> </a:t>
            </a:r>
            <a:r>
              <a:rPr lang="en-US" dirty="0" err="1">
                <a:latin typeface="Arial"/>
                <a:cs typeface="Arial"/>
              </a:rPr>
              <a:t>stessi</a:t>
            </a:r>
            <a:r>
              <a:rPr lang="en-US" dirty="0">
                <a:latin typeface="Arial"/>
                <a:cs typeface="Arial"/>
              </a:rPr>
              <a:t> </a:t>
            </a:r>
            <a:r>
              <a:rPr lang="en-US" dirty="0" err="1">
                <a:latin typeface="Arial"/>
                <a:cs typeface="Arial"/>
              </a:rPr>
              <a:t>effetti</a:t>
            </a:r>
            <a:r>
              <a:rPr lang="en-US" dirty="0">
                <a:latin typeface="Arial"/>
                <a:cs typeface="Arial"/>
              </a:rPr>
              <a:t> </a:t>
            </a:r>
            <a:r>
              <a:rPr lang="en-US" dirty="0" smtClean="0">
                <a:latin typeface="Arial"/>
                <a:cs typeface="Arial"/>
              </a:rPr>
              <a:t>di </a:t>
            </a:r>
            <a:r>
              <a:rPr lang="en-US" b="1" dirty="0" smtClean="0">
                <a:latin typeface="Arial"/>
                <a:cs typeface="Arial"/>
              </a:rPr>
              <a:t>b </a:t>
            </a:r>
            <a:r>
              <a:rPr lang="en-US" dirty="0" smtClean="0">
                <a:latin typeface="Arial"/>
                <a:cs typeface="Arial"/>
              </a:rPr>
              <a:t>(</a:t>
            </a:r>
            <a:r>
              <a:rPr lang="en-US" dirty="0" err="1" smtClean="0">
                <a:latin typeface="Arial"/>
                <a:cs typeface="Arial"/>
              </a:rPr>
              <a:t>miscela</a:t>
            </a:r>
            <a:r>
              <a:rPr lang="en-US" dirty="0" smtClean="0">
                <a:latin typeface="Arial"/>
                <a:cs typeface="Arial"/>
              </a:rPr>
              <a:t> </a:t>
            </a:r>
            <a:r>
              <a:rPr lang="en-US" dirty="0" err="1" smtClean="0">
                <a:latin typeface="Arial"/>
                <a:cs typeface="Arial"/>
              </a:rPr>
              <a:t>composta</a:t>
            </a:r>
            <a:r>
              <a:rPr lang="en-US" dirty="0" smtClean="0">
                <a:latin typeface="Arial"/>
                <a:cs typeface="Arial"/>
              </a:rPr>
              <a:t> da </a:t>
            </a:r>
            <a:r>
              <a:rPr lang="en-US" dirty="0" err="1" smtClean="0">
                <a:latin typeface="Arial"/>
                <a:cs typeface="Arial"/>
              </a:rPr>
              <a:t>una</a:t>
            </a:r>
            <a:r>
              <a:rPr lang="en-US" dirty="0" smtClean="0">
                <a:latin typeface="Arial"/>
                <a:cs typeface="Arial"/>
              </a:rPr>
              <a:t> </a:t>
            </a:r>
            <a:r>
              <a:rPr lang="en-US" dirty="0" err="1" smtClean="0">
                <a:latin typeface="Arial"/>
                <a:cs typeface="Arial"/>
              </a:rPr>
              <a:t>radiazione</a:t>
            </a:r>
            <a:r>
              <a:rPr lang="en-US" dirty="0" smtClean="0">
                <a:latin typeface="Arial"/>
                <a:cs typeface="Arial"/>
              </a:rPr>
              <a:t> di 530 nm con </a:t>
            </a:r>
            <a:r>
              <a:rPr lang="en-US" dirty="0" err="1" smtClean="0">
                <a:latin typeface="Arial"/>
                <a:cs typeface="Arial"/>
              </a:rPr>
              <a:t>intensità</a:t>
            </a:r>
            <a:r>
              <a:rPr lang="en-US" dirty="0" smtClean="0">
                <a:latin typeface="Arial"/>
                <a:cs typeface="Arial"/>
              </a:rPr>
              <a:t> 3 e </a:t>
            </a:r>
            <a:r>
              <a:rPr lang="en-US" dirty="0" err="1" smtClean="0">
                <a:latin typeface="Arial"/>
                <a:cs typeface="Arial"/>
              </a:rPr>
              <a:t>una</a:t>
            </a:r>
            <a:r>
              <a:rPr lang="en-US" dirty="0" smtClean="0">
                <a:latin typeface="Arial"/>
                <a:cs typeface="Arial"/>
              </a:rPr>
              <a:t> </a:t>
            </a:r>
            <a:r>
              <a:rPr lang="en-US" dirty="0" err="1" smtClean="0">
                <a:latin typeface="Arial"/>
                <a:cs typeface="Arial"/>
              </a:rPr>
              <a:t>radiazione</a:t>
            </a:r>
            <a:r>
              <a:rPr lang="en-US" dirty="0" smtClean="0">
                <a:latin typeface="Arial"/>
                <a:cs typeface="Arial"/>
              </a:rPr>
              <a:t> di 610 nm </a:t>
            </a:r>
            <a:r>
              <a:rPr lang="en-US" dirty="0">
                <a:latin typeface="Arial"/>
                <a:cs typeface="Arial"/>
              </a:rPr>
              <a:t>con </a:t>
            </a:r>
            <a:r>
              <a:rPr lang="en-US" dirty="0" err="1" smtClean="0">
                <a:latin typeface="Arial"/>
                <a:cs typeface="Arial"/>
              </a:rPr>
              <a:t>intensità</a:t>
            </a:r>
            <a:r>
              <a:rPr lang="en-US" dirty="0" smtClean="0">
                <a:latin typeface="Arial"/>
                <a:cs typeface="Arial"/>
              </a:rPr>
              <a:t> 6)</a:t>
            </a:r>
            <a:endParaRPr lang="en-US" baseline="-25000" dirty="0" smtClean="0">
              <a:latin typeface="Arial"/>
              <a:cs typeface="Arial"/>
            </a:endParaRPr>
          </a:p>
        </p:txBody>
      </p:sp>
    </p:spTree>
    <p:extLst>
      <p:ext uri="{BB962C8B-B14F-4D97-AF65-F5344CB8AC3E}">
        <p14:creationId xmlns:p14="http://schemas.microsoft.com/office/powerpoint/2010/main" val="199599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58787"/>
                                        </p:tgtEl>
                                        <p:attrNameLst>
                                          <p:attrName>style.visibility</p:attrName>
                                        </p:attrNameLst>
                                      </p:cBhvr>
                                      <p:to>
                                        <p:strVal val="visible"/>
                                      </p:to>
                                    </p:set>
                                    <p:animEffect transition="in" filter="dissolve">
                                      <p:cBhvr>
                                        <p:cTn id="7" dur="500"/>
                                        <p:tgtEl>
                                          <p:spTgt spid="7587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7" name="Text Box 3"/>
          <p:cNvSpPr txBox="1">
            <a:spLocks noChangeArrowheads="1"/>
          </p:cNvSpPr>
          <p:nvPr/>
        </p:nvSpPr>
        <p:spPr bwMode="auto">
          <a:xfrm>
            <a:off x="0" y="424394"/>
            <a:ext cx="916305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2">
                      <a:alpha val="74998"/>
                    </a:schemeClr>
                  </a:outerShdw>
                </a:effectLst>
              </a14:hiddenEffects>
            </a:ext>
          </a:extLst>
        </p:spPr>
        <p:txBody>
          <a:bodyPr>
            <a:spAutoFit/>
          </a:bodyPr>
          <a:lstStyle/>
          <a:p>
            <a:pPr algn="ctr"/>
            <a:r>
              <a:rPr lang="it-IT" sz="4400" dirty="0" smtClean="0">
                <a:solidFill>
                  <a:srgbClr val="060687"/>
                </a:solidFill>
                <a:latin typeface="Arial"/>
                <a:cs typeface="Arial"/>
              </a:rPr>
              <a:t>metameri nel sistema SML</a:t>
            </a:r>
            <a:endParaRPr lang="en-GB" sz="4400" b="0" dirty="0">
              <a:solidFill>
                <a:srgbClr val="060687"/>
              </a:solidFill>
              <a:latin typeface="Arial"/>
              <a:cs typeface="Arial"/>
            </a:endParaRPr>
          </a:p>
        </p:txBody>
      </p:sp>
      <p:sp>
        <p:nvSpPr>
          <p:cNvPr id="2" name="TextBox 1"/>
          <p:cNvSpPr txBox="1"/>
          <p:nvPr/>
        </p:nvSpPr>
        <p:spPr>
          <a:xfrm>
            <a:off x="0" y="5788678"/>
            <a:ext cx="9144000" cy="830997"/>
          </a:xfrm>
          <a:prstGeom prst="rect">
            <a:avLst/>
          </a:prstGeom>
          <a:noFill/>
        </p:spPr>
        <p:txBody>
          <a:bodyPr wrap="square" rtlCol="0">
            <a:spAutoFit/>
          </a:bodyPr>
          <a:lstStyle/>
          <a:p>
            <a:pPr marL="342900" indent="-342900">
              <a:buClr>
                <a:schemeClr val="accent2"/>
              </a:buClr>
              <a:buFont typeface="Wingdings" charset="2"/>
              <a:buChar char="§"/>
            </a:pPr>
            <a:r>
              <a:rPr lang="en-US" dirty="0" smtClean="0">
                <a:latin typeface="Arial"/>
                <a:cs typeface="Arial"/>
              </a:rPr>
              <a:t>in SML la </a:t>
            </a:r>
            <a:r>
              <a:rPr lang="en-US" dirty="0" err="1" smtClean="0">
                <a:latin typeface="Arial"/>
                <a:cs typeface="Arial"/>
              </a:rPr>
              <a:t>miscela</a:t>
            </a:r>
            <a:r>
              <a:rPr lang="en-US" dirty="0" smtClean="0">
                <a:latin typeface="Arial"/>
                <a:cs typeface="Arial"/>
              </a:rPr>
              <a:t> </a:t>
            </a:r>
            <a:r>
              <a:rPr lang="en-US" b="1" dirty="0" smtClean="0">
                <a:latin typeface="Arial"/>
                <a:cs typeface="Arial"/>
              </a:rPr>
              <a:t>a </a:t>
            </a:r>
            <a:r>
              <a:rPr lang="en-US" dirty="0" smtClean="0">
                <a:latin typeface="Arial"/>
                <a:cs typeface="Arial"/>
              </a:rPr>
              <a:t>(460 nm con</a:t>
            </a:r>
            <a:r>
              <a:rPr lang="en-US" dirty="0">
                <a:latin typeface="Arial"/>
                <a:cs typeface="Arial"/>
              </a:rPr>
              <a:t> </a:t>
            </a:r>
            <a:r>
              <a:rPr lang="en-US" dirty="0" smtClean="0">
                <a:latin typeface="Arial"/>
                <a:cs typeface="Arial"/>
              </a:rPr>
              <a:t>I= 67 e 500 nm con I= 52) </a:t>
            </a:r>
            <a:r>
              <a:rPr lang="en-US" dirty="0" err="1" smtClean="0">
                <a:latin typeface="Arial"/>
                <a:cs typeface="Arial"/>
              </a:rPr>
              <a:t>eguaglia</a:t>
            </a:r>
            <a:r>
              <a:rPr lang="en-US" dirty="0" smtClean="0">
                <a:latin typeface="Arial"/>
                <a:cs typeface="Arial"/>
              </a:rPr>
              <a:t> la </a:t>
            </a:r>
            <a:r>
              <a:rPr lang="en-US" dirty="0" err="1" smtClean="0">
                <a:latin typeface="Arial"/>
                <a:cs typeface="Arial"/>
              </a:rPr>
              <a:t>miscela</a:t>
            </a:r>
            <a:r>
              <a:rPr lang="en-US" dirty="0" smtClean="0">
                <a:latin typeface="Arial"/>
                <a:cs typeface="Arial"/>
              </a:rPr>
              <a:t> </a:t>
            </a:r>
            <a:r>
              <a:rPr lang="en-US" b="1" dirty="0" smtClean="0">
                <a:latin typeface="Arial"/>
                <a:cs typeface="Arial"/>
              </a:rPr>
              <a:t>b </a:t>
            </a:r>
            <a:r>
              <a:rPr lang="en-US" dirty="0" smtClean="0">
                <a:latin typeface="Arial"/>
                <a:cs typeface="Arial"/>
              </a:rPr>
              <a:t>(440 nm con I= 33 e 490 nm </a:t>
            </a:r>
            <a:r>
              <a:rPr lang="en-US" dirty="0">
                <a:latin typeface="Arial"/>
                <a:cs typeface="Arial"/>
              </a:rPr>
              <a:t>con </a:t>
            </a:r>
            <a:r>
              <a:rPr lang="en-US" dirty="0" smtClean="0">
                <a:latin typeface="Arial"/>
                <a:cs typeface="Arial"/>
              </a:rPr>
              <a:t>I= 85)</a:t>
            </a:r>
            <a:endParaRPr lang="en-US" baseline="-25000" dirty="0" smtClean="0">
              <a:latin typeface="Arial"/>
              <a:cs typeface="Arial"/>
            </a:endParaRPr>
          </a:p>
        </p:txBody>
      </p:sp>
      <p:grpSp>
        <p:nvGrpSpPr>
          <p:cNvPr id="4" name="Group 3"/>
          <p:cNvGrpSpPr/>
          <p:nvPr/>
        </p:nvGrpSpPr>
        <p:grpSpPr>
          <a:xfrm>
            <a:off x="577211" y="1353430"/>
            <a:ext cx="8177171" cy="4149396"/>
            <a:chOff x="577211" y="1353430"/>
            <a:chExt cx="8177171" cy="4149396"/>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699" t="-1" r="63712" b="78409"/>
            <a:stretch/>
          </p:blipFill>
          <p:spPr bwMode="auto">
            <a:xfrm>
              <a:off x="577211" y="1504565"/>
              <a:ext cx="1476840" cy="1420489"/>
            </a:xfrm>
            <a:prstGeom prst="rect">
              <a:avLst/>
            </a:prstGeom>
            <a:noFill/>
            <a:ln>
              <a:noFill/>
            </a:ln>
            <a:extLst>
              <a:ext uri="{53640926-AAD7-44d8-BBD7-CCE9431645EC}">
                <a14:shadowObscured xmlns:a14="http://schemas.microsoft.com/office/drawing/2010/main" xmlns=""/>
              </a:ext>
            </a:extLst>
          </p:spPr>
        </p:pic>
        <p:graphicFrame>
          <p:nvGraphicFramePr>
            <p:cNvPr id="14" name="Chart 13"/>
            <p:cNvGraphicFramePr>
              <a:graphicFrameLocks/>
            </p:cNvGraphicFramePr>
            <p:nvPr>
              <p:extLst/>
            </p:nvPr>
          </p:nvGraphicFramePr>
          <p:xfrm>
            <a:off x="1941318" y="1353430"/>
            <a:ext cx="6793823" cy="18034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969872" y="1839309"/>
              <a:ext cx="469950" cy="461665"/>
            </a:xfrm>
            <a:prstGeom prst="rect">
              <a:avLst/>
            </a:prstGeom>
            <a:noFill/>
          </p:spPr>
          <p:txBody>
            <a:bodyPr wrap="none" rtlCol="0">
              <a:spAutoFit/>
            </a:bodyPr>
            <a:lstStyle/>
            <a:p>
              <a:r>
                <a:rPr lang="en-US" dirty="0" smtClean="0">
                  <a:latin typeface="Arial"/>
                  <a:cs typeface="Arial"/>
                </a:rPr>
                <a:t>a</a:t>
              </a:r>
              <a:r>
                <a:rPr lang="en-US" baseline="-25000" dirty="0" smtClean="0">
                  <a:latin typeface="Arial"/>
                  <a:cs typeface="Arial"/>
                </a:rPr>
                <a:t>1</a:t>
              </a:r>
              <a:endParaRPr lang="en-US" baseline="-25000" dirty="0">
                <a:latin typeface="Arial"/>
                <a:cs typeface="Arial"/>
              </a:endParaRPr>
            </a:p>
          </p:txBody>
        </p:sp>
        <p:sp>
          <p:nvSpPr>
            <p:cNvPr id="15" name="TextBox 14"/>
            <p:cNvSpPr txBox="1"/>
            <p:nvPr/>
          </p:nvSpPr>
          <p:spPr>
            <a:xfrm>
              <a:off x="4893220" y="2114103"/>
              <a:ext cx="469950" cy="461665"/>
            </a:xfrm>
            <a:prstGeom prst="rect">
              <a:avLst/>
            </a:prstGeom>
            <a:noFill/>
          </p:spPr>
          <p:txBody>
            <a:bodyPr wrap="none" rtlCol="0">
              <a:spAutoFit/>
            </a:bodyPr>
            <a:lstStyle/>
            <a:p>
              <a:r>
                <a:rPr lang="en-US" dirty="0" smtClean="0">
                  <a:latin typeface="Arial"/>
                  <a:cs typeface="Arial"/>
                </a:rPr>
                <a:t>a</a:t>
              </a:r>
              <a:r>
                <a:rPr lang="en-US" baseline="-25000" dirty="0" smtClean="0">
                  <a:latin typeface="Arial"/>
                  <a:cs typeface="Arial"/>
                </a:rPr>
                <a:t>2</a:t>
              </a:r>
              <a:endParaRPr lang="en-US" baseline="-25000" dirty="0">
                <a:latin typeface="Arial"/>
                <a:cs typeface="Arial"/>
              </a:endParaRPr>
            </a:p>
          </p:txBody>
        </p:sp>
        <p:sp>
          <p:nvSpPr>
            <p:cNvPr id="16" name="TextBox 15"/>
            <p:cNvSpPr txBox="1"/>
            <p:nvPr/>
          </p:nvSpPr>
          <p:spPr>
            <a:xfrm>
              <a:off x="3684122" y="2194909"/>
              <a:ext cx="469950" cy="461665"/>
            </a:xfrm>
            <a:prstGeom prst="rect">
              <a:avLst/>
            </a:prstGeom>
            <a:noFill/>
          </p:spPr>
          <p:txBody>
            <a:bodyPr wrap="none" rtlCol="0">
              <a:spAutoFit/>
            </a:bodyPr>
            <a:lstStyle/>
            <a:p>
              <a:r>
                <a:rPr lang="en-US" dirty="0" smtClean="0">
                  <a:latin typeface="Arial"/>
                  <a:cs typeface="Arial"/>
                </a:rPr>
                <a:t>b</a:t>
              </a:r>
              <a:r>
                <a:rPr lang="en-US" baseline="-25000" dirty="0" smtClean="0">
                  <a:latin typeface="Arial"/>
                  <a:cs typeface="Arial"/>
                </a:rPr>
                <a:t>1</a:t>
              </a:r>
              <a:endParaRPr lang="en-US" baseline="-25000" dirty="0">
                <a:latin typeface="Arial"/>
                <a:cs typeface="Arial"/>
              </a:endParaRPr>
            </a:p>
          </p:txBody>
        </p:sp>
        <p:sp>
          <p:nvSpPr>
            <p:cNvPr id="17" name="TextBox 16"/>
            <p:cNvSpPr txBox="1"/>
            <p:nvPr/>
          </p:nvSpPr>
          <p:spPr>
            <a:xfrm>
              <a:off x="4573122" y="1642459"/>
              <a:ext cx="469950" cy="461665"/>
            </a:xfrm>
            <a:prstGeom prst="rect">
              <a:avLst/>
            </a:prstGeom>
            <a:noFill/>
          </p:spPr>
          <p:txBody>
            <a:bodyPr wrap="none" rtlCol="0">
              <a:spAutoFit/>
            </a:bodyPr>
            <a:lstStyle/>
            <a:p>
              <a:r>
                <a:rPr lang="en-US" dirty="0" smtClean="0">
                  <a:latin typeface="Arial"/>
                  <a:cs typeface="Arial"/>
                </a:rPr>
                <a:t>b</a:t>
              </a:r>
              <a:r>
                <a:rPr lang="en-US" baseline="-25000" dirty="0" smtClean="0">
                  <a:latin typeface="Arial"/>
                  <a:cs typeface="Arial"/>
                </a:rPr>
                <a:t>2</a:t>
              </a:r>
              <a:endParaRPr lang="en-US" baseline="-25000" dirty="0">
                <a:latin typeface="Arial"/>
                <a:cs typeface="Arial"/>
              </a:endParaRPr>
            </a:p>
          </p:txBody>
        </p:sp>
        <p:graphicFrame>
          <p:nvGraphicFramePr>
            <p:cNvPr id="18" name="Chart 17"/>
            <p:cNvGraphicFramePr>
              <a:graphicFrameLocks/>
            </p:cNvGraphicFramePr>
            <p:nvPr>
              <p:extLst/>
            </p:nvPr>
          </p:nvGraphicFramePr>
          <p:xfrm>
            <a:off x="2212645" y="3356526"/>
            <a:ext cx="6541737" cy="21463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708271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58787"/>
                                        </p:tgtEl>
                                        <p:attrNameLst>
                                          <p:attrName>style.visibility</p:attrName>
                                        </p:attrNameLst>
                                      </p:cBhvr>
                                      <p:to>
                                        <p:strVal val="visible"/>
                                      </p:to>
                                    </p:set>
                                    <p:animEffect transition="in" filter="dissolve">
                                      <p:cBhvr>
                                        <p:cTn id="7" dur="500"/>
                                        <p:tgtEl>
                                          <p:spTgt spid="7587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3"/>
          <p:cNvSpPr>
            <a:spLocks noChangeArrowheads="1"/>
          </p:cNvSpPr>
          <p:nvPr/>
        </p:nvSpPr>
        <p:spPr bwMode="auto">
          <a:xfrm>
            <a:off x="1868488" y="2865438"/>
            <a:ext cx="5391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chemeClr val="accent2"/>
                </a:solidFill>
                <a:latin typeface="Arial" panose="020B0604020202020204" pitchFamily="34" charset="0"/>
              </a:rPr>
              <a:t>scaricate questa app</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65995" y="152751"/>
            <a:ext cx="88120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sz="4400" dirty="0">
                <a:solidFill>
                  <a:srgbClr val="060687"/>
                </a:solidFill>
                <a:latin typeface="Arial" panose="020B0604020202020204" pitchFamily="34" charset="0"/>
              </a:rPr>
              <a:t>p</a:t>
            </a:r>
            <a:r>
              <a:rPr lang="it-IT" altLang="it-IT" sz="4400" dirty="0" smtClean="0">
                <a:solidFill>
                  <a:srgbClr val="060687"/>
                </a:solidFill>
                <a:latin typeface="Arial" panose="020B0604020202020204" pitchFamily="34" charset="0"/>
              </a:rPr>
              <a:t>roviamo con il dimostratore Excel</a:t>
            </a:r>
            <a:endParaRPr lang="it-IT" altLang="it-IT" sz="4400" dirty="0">
              <a:solidFill>
                <a:srgbClr val="060687"/>
              </a:solidFill>
              <a:latin typeface="Arial" panose="020B0604020202020204" pitchFamily="34" charset="0"/>
            </a:endParaRPr>
          </a:p>
        </p:txBody>
      </p:sp>
      <p:sp>
        <p:nvSpPr>
          <p:cNvPr id="3" name="Rectangle 2"/>
          <p:cNvSpPr/>
          <p:nvPr/>
        </p:nvSpPr>
        <p:spPr>
          <a:xfrm>
            <a:off x="2876160" y="818828"/>
            <a:ext cx="3428759" cy="461665"/>
          </a:xfrm>
          <a:prstGeom prst="rect">
            <a:avLst/>
          </a:prstGeom>
        </p:spPr>
        <p:txBody>
          <a:bodyPr wrap="none">
            <a:spAutoFit/>
          </a:bodyPr>
          <a:lstStyle/>
          <a:p>
            <a:r>
              <a:rPr lang="it-IT" dirty="0" smtClean="0">
                <a:solidFill>
                  <a:srgbClr val="FFC000"/>
                </a:solidFill>
                <a:latin typeface="Arial" panose="020B0604020202020204" pitchFamily="34" charset="0"/>
              </a:rPr>
              <a:t>Foglio METAMERI </a:t>
            </a:r>
            <a:r>
              <a:rPr lang="it-IT" dirty="0">
                <a:solidFill>
                  <a:srgbClr val="FFC000"/>
                </a:solidFill>
                <a:latin typeface="Arial" panose="020B0604020202020204" pitchFamily="34" charset="0"/>
              </a:rPr>
              <a:t>SML</a:t>
            </a:r>
          </a:p>
        </p:txBody>
      </p:sp>
      <p:pic>
        <p:nvPicPr>
          <p:cNvPr id="6" name="Picture 5"/>
          <p:cNvPicPr>
            <a:picLocks noChangeAspect="1"/>
          </p:cNvPicPr>
          <p:nvPr/>
        </p:nvPicPr>
        <p:blipFill rotWithShape="1">
          <a:blip r:embed="rId2"/>
          <a:srcRect l="33158" t="26549" r="15088" b="46940"/>
          <a:stretch/>
        </p:blipFill>
        <p:spPr>
          <a:xfrm>
            <a:off x="9" y="1638795"/>
            <a:ext cx="9353495" cy="2695075"/>
          </a:xfrm>
          <a:prstGeom prst="rect">
            <a:avLst/>
          </a:prstGeom>
        </p:spPr>
      </p:pic>
      <p:pic>
        <p:nvPicPr>
          <p:cNvPr id="2" name="Picture 1"/>
          <p:cNvPicPr>
            <a:picLocks noChangeAspect="1"/>
          </p:cNvPicPr>
          <p:nvPr/>
        </p:nvPicPr>
        <p:blipFill rotWithShape="1">
          <a:blip r:embed="rId3"/>
          <a:srcRect t="20166" r="8701" b="9877"/>
          <a:stretch/>
        </p:blipFill>
        <p:spPr>
          <a:xfrm>
            <a:off x="-114233" y="1638795"/>
            <a:ext cx="9092256" cy="3918858"/>
          </a:xfrm>
          <a:prstGeom prst="rect">
            <a:avLst/>
          </a:prstGeom>
        </p:spPr>
      </p:pic>
    </p:spTree>
    <p:extLst>
      <p:ext uri="{BB962C8B-B14F-4D97-AF65-F5344CB8AC3E}">
        <p14:creationId xmlns:p14="http://schemas.microsoft.com/office/powerpoint/2010/main" val="285260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488" y="1596148"/>
            <a:ext cx="6274785" cy="5005232"/>
          </a:xfrm>
          <a:prstGeom prst="rect">
            <a:avLst/>
          </a:prstGeom>
          <a:noFill/>
          <a:ln>
            <a:noFill/>
          </a:ln>
        </p:spPr>
      </p:pic>
      <p:sp>
        <p:nvSpPr>
          <p:cNvPr id="5" name="Text Box 3"/>
          <p:cNvSpPr txBox="1">
            <a:spLocks noChangeArrowheads="1"/>
          </p:cNvSpPr>
          <p:nvPr/>
        </p:nvSpPr>
        <p:spPr bwMode="auto">
          <a:xfrm>
            <a:off x="-19050" y="149598"/>
            <a:ext cx="916305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2">
                      <a:alpha val="74998"/>
                    </a:schemeClr>
                  </a:outerShdw>
                </a:effectLst>
              </a14:hiddenEffects>
            </a:ext>
          </a:extLst>
        </p:spPr>
        <p:txBody>
          <a:bodyPr>
            <a:spAutoFit/>
          </a:bodyPr>
          <a:lstStyle/>
          <a:p>
            <a:pPr algn="ctr"/>
            <a:r>
              <a:rPr lang="it-IT" sz="4400" dirty="0" smtClean="0">
                <a:solidFill>
                  <a:srgbClr val="060687"/>
                </a:solidFill>
                <a:latin typeface="Arial"/>
                <a:cs typeface="Arial"/>
              </a:rPr>
              <a:t>spazio di attivazione dei coni</a:t>
            </a:r>
          </a:p>
          <a:p>
            <a:pPr algn="ctr"/>
            <a:r>
              <a:rPr lang="it-IT" sz="4400" b="0" dirty="0" smtClean="0">
                <a:solidFill>
                  <a:srgbClr val="060687"/>
                </a:solidFill>
                <a:latin typeface="Arial"/>
                <a:cs typeface="Arial"/>
              </a:rPr>
              <a:t>e triangolo di Maxwell</a:t>
            </a:r>
            <a:endParaRPr lang="en-GB" sz="4400" b="0" dirty="0">
              <a:solidFill>
                <a:srgbClr val="060687"/>
              </a:solidFill>
              <a:latin typeface="Arial"/>
              <a:cs typeface="Arial"/>
            </a:endParaRPr>
          </a:p>
        </p:txBody>
      </p:sp>
      <p:sp>
        <p:nvSpPr>
          <p:cNvPr id="6" name="TextBox 5"/>
          <p:cNvSpPr txBox="1"/>
          <p:nvPr/>
        </p:nvSpPr>
        <p:spPr>
          <a:xfrm>
            <a:off x="6578811" y="2423676"/>
            <a:ext cx="1936347" cy="461665"/>
          </a:xfrm>
          <a:prstGeom prst="rect">
            <a:avLst/>
          </a:prstGeom>
          <a:noFill/>
          <a:ln>
            <a:solidFill>
              <a:schemeClr val="tx1"/>
            </a:solidFill>
          </a:ln>
        </p:spPr>
        <p:txBody>
          <a:bodyPr wrap="none" rtlCol="0">
            <a:spAutoFit/>
          </a:bodyPr>
          <a:lstStyle/>
          <a:p>
            <a:r>
              <a:rPr lang="en-US" dirty="0" err="1" smtClean="0"/>
              <a:t>luce</a:t>
            </a:r>
            <a:r>
              <a:rPr lang="en-US" dirty="0" smtClean="0"/>
              <a:t> </a:t>
            </a:r>
            <a:r>
              <a:rPr lang="en-US" dirty="0" err="1" smtClean="0"/>
              <a:t>artificiale</a:t>
            </a:r>
            <a:endParaRPr lang="en-US" dirty="0"/>
          </a:p>
        </p:txBody>
      </p:sp>
      <p:sp>
        <p:nvSpPr>
          <p:cNvPr id="7" name="TextBox 6"/>
          <p:cNvSpPr txBox="1"/>
          <p:nvPr/>
        </p:nvSpPr>
        <p:spPr>
          <a:xfrm>
            <a:off x="5545907" y="4724122"/>
            <a:ext cx="817501" cy="461665"/>
          </a:xfrm>
          <a:prstGeom prst="rect">
            <a:avLst/>
          </a:prstGeom>
          <a:noFill/>
          <a:ln>
            <a:solidFill>
              <a:schemeClr val="tx1"/>
            </a:solidFill>
          </a:ln>
        </p:spPr>
        <p:txBody>
          <a:bodyPr wrap="none" rtlCol="0">
            <a:spAutoFit/>
          </a:bodyPr>
          <a:lstStyle/>
          <a:p>
            <a:r>
              <a:rPr lang="en-US" dirty="0" smtClean="0"/>
              <a:t>RGB</a:t>
            </a:r>
            <a:endParaRPr lang="en-US" dirty="0"/>
          </a:p>
        </p:txBody>
      </p:sp>
    </p:spTree>
    <p:extLst>
      <p:ext uri="{BB962C8B-B14F-4D97-AF65-F5344CB8AC3E}">
        <p14:creationId xmlns:p14="http://schemas.microsoft.com/office/powerpoint/2010/main" val="3730038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38021" y="1466760"/>
            <a:ext cx="3984212" cy="404284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365320" y="1215663"/>
                <a:ext cx="2065694" cy="700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𝑥</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𝐺</m:t>
                          </m:r>
                        </m:num>
                        <m:den>
                          <m:r>
                            <a:rPr lang="it-IT" b="0" i="1" smtClean="0">
                              <a:latin typeface="Cambria Math" panose="02040503050406030204" pitchFamily="18" charset="0"/>
                            </a:rPr>
                            <m:t>𝐵</m:t>
                          </m:r>
                          <m:r>
                            <a:rPr lang="it-IT" b="0" i="1" smtClean="0">
                              <a:latin typeface="Cambria Math" panose="02040503050406030204" pitchFamily="18" charset="0"/>
                            </a:rPr>
                            <m:t>+</m:t>
                          </m:r>
                          <m:r>
                            <a:rPr lang="it-IT" b="0" i="1" smtClean="0">
                              <a:latin typeface="Cambria Math" panose="02040503050406030204" pitchFamily="18" charset="0"/>
                            </a:rPr>
                            <m:t>𝑅</m:t>
                          </m:r>
                          <m:r>
                            <a:rPr lang="it-IT" b="0" i="1" smtClean="0">
                              <a:latin typeface="Cambria Math" panose="02040503050406030204" pitchFamily="18" charset="0"/>
                            </a:rPr>
                            <m:t>+</m:t>
                          </m:r>
                          <m:r>
                            <a:rPr lang="it-IT" b="0" i="1" smtClean="0">
                              <a:latin typeface="Cambria Math" panose="02040503050406030204" pitchFamily="18" charset="0"/>
                            </a:rPr>
                            <m:t>𝐺</m:t>
                          </m:r>
                        </m:den>
                      </m:f>
                    </m:oMath>
                  </m:oMathPara>
                </a14:m>
                <a:endParaRPr lang="it-IT"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5365320" y="1215663"/>
                <a:ext cx="2065694" cy="700063"/>
              </a:xfrm>
              <a:prstGeom prst="rect">
                <a:avLst/>
              </a:prstGeom>
              <a:blipFill rotWithShape="0">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61344" y="1995106"/>
                <a:ext cx="2069669" cy="697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𝑅</m:t>
                          </m:r>
                        </m:num>
                        <m:den>
                          <m:r>
                            <a:rPr lang="it-IT" b="0" i="1" smtClean="0">
                              <a:latin typeface="Cambria Math" panose="02040503050406030204" pitchFamily="18" charset="0"/>
                            </a:rPr>
                            <m:t>𝐵</m:t>
                          </m:r>
                          <m:r>
                            <a:rPr lang="it-IT" b="0" i="1" smtClean="0">
                              <a:latin typeface="Cambria Math" panose="02040503050406030204" pitchFamily="18" charset="0"/>
                            </a:rPr>
                            <m:t>+</m:t>
                          </m:r>
                          <m:r>
                            <a:rPr lang="it-IT" b="0" i="1" smtClean="0">
                              <a:latin typeface="Cambria Math" panose="02040503050406030204" pitchFamily="18" charset="0"/>
                            </a:rPr>
                            <m:t>𝑅</m:t>
                          </m:r>
                          <m:r>
                            <a:rPr lang="it-IT" b="0" i="1" smtClean="0">
                              <a:latin typeface="Cambria Math" panose="02040503050406030204" pitchFamily="18" charset="0"/>
                            </a:rPr>
                            <m:t>+</m:t>
                          </m:r>
                          <m:r>
                            <a:rPr lang="it-IT" b="0" i="1" smtClean="0">
                              <a:latin typeface="Cambria Math" panose="02040503050406030204" pitchFamily="18" charset="0"/>
                            </a:rPr>
                            <m:t>𝐺</m:t>
                          </m:r>
                        </m:den>
                      </m:f>
                    </m:oMath>
                  </m:oMathPara>
                </a14:m>
                <a:endParaRPr lang="it-IT"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5361344" y="1995106"/>
                <a:ext cx="2069669" cy="697627"/>
              </a:xfrm>
              <a:prstGeom prst="rect">
                <a:avLst/>
              </a:prstGeom>
              <a:blipFill rotWithShape="0">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426427" y="2790557"/>
                <a:ext cx="2047227" cy="697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𝑧</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𝐵</m:t>
                          </m:r>
                        </m:num>
                        <m:den>
                          <m:r>
                            <a:rPr lang="it-IT" b="0" i="1" smtClean="0">
                              <a:latin typeface="Cambria Math" panose="02040503050406030204" pitchFamily="18" charset="0"/>
                            </a:rPr>
                            <m:t>𝐵</m:t>
                          </m:r>
                          <m:r>
                            <a:rPr lang="it-IT" b="0" i="1" smtClean="0">
                              <a:latin typeface="Cambria Math" panose="02040503050406030204" pitchFamily="18" charset="0"/>
                            </a:rPr>
                            <m:t>+</m:t>
                          </m:r>
                          <m:r>
                            <a:rPr lang="it-IT" b="0" i="1" smtClean="0">
                              <a:latin typeface="Cambria Math" panose="02040503050406030204" pitchFamily="18" charset="0"/>
                            </a:rPr>
                            <m:t>𝑅</m:t>
                          </m:r>
                          <m:r>
                            <a:rPr lang="it-IT" b="0" i="1" smtClean="0">
                              <a:latin typeface="Cambria Math" panose="02040503050406030204" pitchFamily="18" charset="0"/>
                            </a:rPr>
                            <m:t>+</m:t>
                          </m:r>
                          <m:r>
                            <a:rPr lang="it-IT" b="0" i="1" smtClean="0">
                              <a:latin typeface="Cambria Math" panose="02040503050406030204" pitchFamily="18" charset="0"/>
                            </a:rPr>
                            <m:t>𝐺</m:t>
                          </m:r>
                        </m:den>
                      </m:f>
                    </m:oMath>
                  </m:oMathPara>
                </a14:m>
                <a:endParaRPr lang="it-IT"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5426427" y="2790557"/>
                <a:ext cx="2047227" cy="697627"/>
              </a:xfrm>
              <a:prstGeom prst="rect">
                <a:avLst/>
              </a:prstGeom>
              <a:blipFill rotWithShape="0">
                <a:blip r:embed="rId5"/>
                <a:stretch>
                  <a:fillRect/>
                </a:stretch>
              </a:blipFill>
            </p:spPr>
            <p:txBody>
              <a:bodyPr/>
              <a:lstStyle/>
              <a:p>
                <a:r>
                  <a:rPr lang="it-IT">
                    <a:noFill/>
                  </a:rPr>
                  <a:t> </a:t>
                </a:r>
              </a:p>
            </p:txBody>
          </p:sp>
        </mc:Fallback>
      </mc:AlternateContent>
      <p:sp>
        <p:nvSpPr>
          <p:cNvPr id="10" name="Text Box 3"/>
          <p:cNvSpPr txBox="1">
            <a:spLocks noChangeArrowheads="1"/>
          </p:cNvSpPr>
          <p:nvPr/>
        </p:nvSpPr>
        <p:spPr bwMode="auto">
          <a:xfrm>
            <a:off x="-19050" y="149598"/>
            <a:ext cx="916305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2">
                      <a:alpha val="74998"/>
                    </a:schemeClr>
                  </a:outerShdw>
                </a:effectLst>
              </a14:hiddenEffects>
            </a:ext>
          </a:extLst>
        </p:spPr>
        <p:txBody>
          <a:bodyPr>
            <a:spAutoFit/>
          </a:bodyPr>
          <a:lstStyle/>
          <a:p>
            <a:pPr algn="ctr"/>
            <a:r>
              <a:rPr lang="it-IT" sz="4400" dirty="0">
                <a:solidFill>
                  <a:srgbClr val="060687"/>
                </a:solidFill>
                <a:latin typeface="Arial"/>
                <a:cs typeface="Arial"/>
              </a:rPr>
              <a:t>r</a:t>
            </a:r>
            <a:r>
              <a:rPr lang="it-IT" sz="4400" dirty="0" smtClean="0">
                <a:solidFill>
                  <a:srgbClr val="060687"/>
                </a:solidFill>
                <a:latin typeface="Arial"/>
                <a:cs typeface="Arial"/>
              </a:rPr>
              <a:t>iducibile in</a:t>
            </a:r>
            <a:endParaRPr lang="en-GB" sz="4400" b="0" dirty="0">
              <a:solidFill>
                <a:srgbClr val="060687"/>
              </a:solidFill>
              <a:latin typeface="Arial"/>
              <a:cs typeface="Arial"/>
            </a:endParaRPr>
          </a:p>
        </p:txBody>
      </p:sp>
      <mc:AlternateContent xmlns:mc="http://schemas.openxmlformats.org/markup-compatibility/2006" xmlns:a14="http://schemas.microsoft.com/office/drawing/2010/main">
        <mc:Choice Requires="a14">
          <p:sp>
            <p:nvSpPr>
              <p:cNvPr id="11" name="TextBox 10"/>
              <p:cNvSpPr txBox="1"/>
              <p:nvPr/>
            </p:nvSpPr>
            <p:spPr>
              <a:xfrm>
                <a:off x="5426427" y="3749219"/>
                <a:ext cx="18646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𝑧</m:t>
                      </m:r>
                      <m:r>
                        <a:rPr lang="it-IT" b="0" i="1" smtClean="0">
                          <a:latin typeface="Cambria Math" panose="02040503050406030204" pitchFamily="18" charset="0"/>
                        </a:rPr>
                        <m:t>+</m:t>
                      </m:r>
                      <m:r>
                        <a:rPr lang="it-IT" b="0" i="1" smtClean="0">
                          <a:latin typeface="Cambria Math" panose="02040503050406030204" pitchFamily="18" charset="0"/>
                        </a:rPr>
                        <m:t>𝑦</m:t>
                      </m:r>
                      <m:r>
                        <a:rPr lang="it-IT" b="0" i="1" smtClean="0">
                          <a:latin typeface="Cambria Math" panose="02040503050406030204" pitchFamily="18" charset="0"/>
                        </a:rPr>
                        <m:t>+</m:t>
                      </m:r>
                      <m:r>
                        <a:rPr lang="it-IT" b="0" i="1" smtClean="0">
                          <a:latin typeface="Cambria Math" panose="02040503050406030204" pitchFamily="18" charset="0"/>
                        </a:rPr>
                        <m:t>𝑧</m:t>
                      </m:r>
                      <m:r>
                        <a:rPr lang="it-IT" b="0" i="1" smtClean="0">
                          <a:latin typeface="Cambria Math" panose="02040503050406030204" pitchFamily="18" charset="0"/>
                        </a:rPr>
                        <m:t>=1</m:t>
                      </m:r>
                    </m:oMath>
                  </m:oMathPara>
                </a14:m>
                <a:endParaRPr lang="it-IT" dirty="0" smtClean="0"/>
              </a:p>
            </p:txBody>
          </p:sp>
        </mc:Choice>
        <mc:Fallback xmlns="">
          <p:sp>
            <p:nvSpPr>
              <p:cNvPr id="11" name="TextBox 10"/>
              <p:cNvSpPr txBox="1">
                <a:spLocks noRot="1" noChangeAspect="1" noMove="1" noResize="1" noEditPoints="1" noAdjustHandles="1" noChangeArrowheads="1" noChangeShapeType="1" noTextEdit="1"/>
              </p:cNvSpPr>
              <p:nvPr/>
            </p:nvSpPr>
            <p:spPr>
              <a:xfrm>
                <a:off x="5426427" y="3749219"/>
                <a:ext cx="1864613" cy="369332"/>
              </a:xfrm>
              <a:prstGeom prst="rect">
                <a:avLst/>
              </a:prstGeom>
              <a:blipFill rotWithShape="0">
                <a:blip r:embed="rId6"/>
                <a:stretch>
                  <a:fillRect l="-1307" r="-3268" b="-26230"/>
                </a:stretch>
              </a:blipFill>
            </p:spPr>
            <p:txBody>
              <a:bodyPr/>
              <a:lstStyle/>
              <a:p>
                <a:r>
                  <a:rPr lang="it-IT">
                    <a:noFill/>
                  </a:rPr>
                  <a:t> </a:t>
                </a:r>
              </a:p>
            </p:txBody>
          </p:sp>
        </mc:Fallback>
      </mc:AlternateContent>
      <p:sp>
        <p:nvSpPr>
          <p:cNvPr id="13" name="TextBox 12"/>
          <p:cNvSpPr txBox="1"/>
          <p:nvPr/>
        </p:nvSpPr>
        <p:spPr>
          <a:xfrm>
            <a:off x="5361344" y="4379586"/>
            <a:ext cx="3642123" cy="1200329"/>
          </a:xfrm>
          <a:prstGeom prst="rect">
            <a:avLst/>
          </a:prstGeom>
          <a:noFill/>
        </p:spPr>
        <p:txBody>
          <a:bodyPr wrap="square" rtlCol="0">
            <a:spAutoFit/>
          </a:bodyPr>
          <a:lstStyle/>
          <a:p>
            <a:pPr>
              <a:buClr>
                <a:schemeClr val="accent2"/>
              </a:buClr>
            </a:pPr>
            <a:r>
              <a:rPr lang="en-US" dirty="0" smtClean="0">
                <a:latin typeface="Arial"/>
                <a:cs typeface="Arial"/>
              </a:rPr>
              <a:t>Il </a:t>
            </a:r>
            <a:r>
              <a:rPr lang="en-US" dirty="0" err="1" smtClean="0">
                <a:latin typeface="Arial"/>
                <a:cs typeface="Arial"/>
              </a:rPr>
              <a:t>baricentro</a:t>
            </a:r>
            <a:r>
              <a:rPr lang="en-US" dirty="0" smtClean="0">
                <a:latin typeface="Arial"/>
                <a:cs typeface="Arial"/>
              </a:rPr>
              <a:t> del </a:t>
            </a:r>
            <a:r>
              <a:rPr lang="en-US" dirty="0" err="1" smtClean="0">
                <a:latin typeface="Arial"/>
                <a:cs typeface="Arial"/>
              </a:rPr>
              <a:t>triangolo</a:t>
            </a:r>
            <a:r>
              <a:rPr lang="en-US" dirty="0" smtClean="0">
                <a:latin typeface="Arial"/>
                <a:cs typeface="Arial"/>
              </a:rPr>
              <a:t> è </a:t>
            </a:r>
            <a:r>
              <a:rPr lang="en-US" dirty="0" err="1" smtClean="0">
                <a:latin typeface="Arial"/>
                <a:cs typeface="Arial"/>
              </a:rPr>
              <a:t>il</a:t>
            </a:r>
            <a:r>
              <a:rPr lang="en-US" dirty="0" smtClean="0">
                <a:latin typeface="Arial"/>
                <a:cs typeface="Arial"/>
              </a:rPr>
              <a:t> </a:t>
            </a:r>
            <a:r>
              <a:rPr lang="en-US" dirty="0" err="1" smtClean="0">
                <a:latin typeface="Arial"/>
                <a:cs typeface="Arial"/>
              </a:rPr>
              <a:t>punto</a:t>
            </a:r>
            <a:r>
              <a:rPr lang="en-US" dirty="0" smtClean="0">
                <a:latin typeface="Arial"/>
                <a:cs typeface="Arial"/>
              </a:rPr>
              <a:t> </a:t>
            </a:r>
            <a:r>
              <a:rPr lang="en-US" dirty="0" err="1" smtClean="0">
                <a:latin typeface="Arial"/>
                <a:cs typeface="Arial"/>
              </a:rPr>
              <a:t>acromatico</a:t>
            </a:r>
            <a:r>
              <a:rPr lang="en-US" dirty="0" smtClean="0">
                <a:latin typeface="Arial"/>
                <a:cs typeface="Arial"/>
              </a:rPr>
              <a:t> con y= z= 0.33</a:t>
            </a:r>
            <a:endParaRPr lang="en-US" baseline="-25000" dirty="0" smtClean="0">
              <a:latin typeface="Arial"/>
              <a:cs typeface="Arial"/>
            </a:endParaRPr>
          </a:p>
        </p:txBody>
      </p:sp>
    </p:spTree>
    <p:extLst>
      <p:ext uri="{BB962C8B-B14F-4D97-AF65-F5344CB8AC3E}">
        <p14:creationId xmlns:p14="http://schemas.microsoft.com/office/powerpoint/2010/main" val="271858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050" y="149598"/>
            <a:ext cx="916305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2">
                      <a:alpha val="74998"/>
                    </a:schemeClr>
                  </a:outerShdw>
                </a:effectLst>
              </a14:hiddenEffects>
            </a:ext>
          </a:extLst>
        </p:spPr>
        <p:txBody>
          <a:bodyPr>
            <a:spAutoFit/>
          </a:bodyPr>
          <a:lstStyle/>
          <a:p>
            <a:pPr algn="ctr"/>
            <a:r>
              <a:rPr lang="it-IT" sz="4400" dirty="0">
                <a:solidFill>
                  <a:srgbClr val="060687"/>
                </a:solidFill>
                <a:latin typeface="Arial"/>
                <a:cs typeface="Arial"/>
              </a:rPr>
              <a:t>d</a:t>
            </a:r>
            <a:r>
              <a:rPr lang="it-IT" sz="4400" dirty="0" smtClean="0">
                <a:solidFill>
                  <a:srgbClr val="060687"/>
                </a:solidFill>
                <a:latin typeface="Arial"/>
                <a:cs typeface="Arial"/>
              </a:rPr>
              <a:t>iagramma di cromaticità in Excel</a:t>
            </a:r>
            <a:endParaRPr lang="en-GB" sz="4400" b="0" dirty="0">
              <a:solidFill>
                <a:srgbClr val="060687"/>
              </a:solidFill>
              <a:latin typeface="Arial"/>
              <a:cs typeface="Arial"/>
            </a:endParaRPr>
          </a:p>
        </p:txBody>
      </p:sp>
      <p:sp>
        <p:nvSpPr>
          <p:cNvPr id="5" name="Rectangle 4"/>
          <p:cNvSpPr/>
          <p:nvPr/>
        </p:nvSpPr>
        <p:spPr>
          <a:xfrm>
            <a:off x="2753066" y="818828"/>
            <a:ext cx="3692036" cy="461665"/>
          </a:xfrm>
          <a:prstGeom prst="rect">
            <a:avLst/>
          </a:prstGeom>
        </p:spPr>
        <p:txBody>
          <a:bodyPr wrap="none">
            <a:spAutoFit/>
          </a:bodyPr>
          <a:lstStyle/>
          <a:p>
            <a:r>
              <a:rPr lang="it-IT" dirty="0">
                <a:solidFill>
                  <a:srgbClr val="FFC000"/>
                </a:solidFill>
                <a:latin typeface="Arial" panose="020B0604020202020204" pitchFamily="34" charset="0"/>
              </a:rPr>
              <a:t>Foglio DIAGRAMMA_CIE</a:t>
            </a:r>
          </a:p>
        </p:txBody>
      </p:sp>
      <p:pic>
        <p:nvPicPr>
          <p:cNvPr id="6" name="Picture 5"/>
          <p:cNvPicPr>
            <a:picLocks noChangeAspect="1"/>
          </p:cNvPicPr>
          <p:nvPr/>
        </p:nvPicPr>
        <p:blipFill rotWithShape="1">
          <a:blip r:embed="rId2"/>
          <a:srcRect t="22626" r="11642" b="10023"/>
          <a:stretch/>
        </p:blipFill>
        <p:spPr>
          <a:xfrm>
            <a:off x="27083" y="1793636"/>
            <a:ext cx="8976239" cy="3848693"/>
          </a:xfrm>
          <a:prstGeom prst="rect">
            <a:avLst/>
          </a:prstGeom>
        </p:spPr>
      </p:pic>
    </p:spTree>
    <p:extLst>
      <p:ext uri="{BB962C8B-B14F-4D97-AF65-F5344CB8AC3E}">
        <p14:creationId xmlns:p14="http://schemas.microsoft.com/office/powerpoint/2010/main" val="3065448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922" name="Picture 1" descr="Screen Shot 2016-10-17 at 13.24.13.png"/>
          <p:cNvPicPr>
            <a:picLocks noChangeAspect="1"/>
          </p:cNvPicPr>
          <p:nvPr/>
        </p:nvPicPr>
        <p:blipFill>
          <a:blip r:embed="rId3">
            <a:extLst>
              <a:ext uri="{28A0092B-C50C-407E-A947-70E740481C1C}">
                <a14:useLocalDpi xmlns:a14="http://schemas.microsoft.com/office/drawing/2010/main" val="0"/>
              </a:ext>
            </a:extLst>
          </a:blip>
          <a:srcRect l="4369" t="3951" r="3685" b="3458"/>
          <a:stretch>
            <a:fillRect/>
          </a:stretch>
        </p:blipFill>
        <p:spPr bwMode="auto">
          <a:xfrm>
            <a:off x="677863" y="271463"/>
            <a:ext cx="7839075"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923" name="Picture 3"/>
          <p:cNvPicPr>
            <a:picLocks noChangeAspect="1" noChangeArrowheads="1"/>
          </p:cNvPicPr>
          <p:nvPr/>
        </p:nvPicPr>
        <p:blipFill>
          <a:blip r:embed="rId4">
            <a:extLst>
              <a:ext uri="{28A0092B-C50C-407E-A947-70E740481C1C}">
                <a14:useLocalDpi xmlns:a14="http://schemas.microsoft.com/office/drawing/2010/main" val="0"/>
              </a:ext>
            </a:extLst>
          </a:blip>
          <a:srcRect l="24500" t="35333" r="36751" b="25333"/>
          <a:stretch>
            <a:fillRect/>
          </a:stretch>
        </p:blipFill>
        <p:spPr bwMode="auto">
          <a:xfrm>
            <a:off x="5086350" y="2609850"/>
            <a:ext cx="3657600"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1923"/>
                                        </p:tgtEl>
                                        <p:attrNameLst>
                                          <p:attrName>style.visibility</p:attrName>
                                        </p:attrNameLst>
                                      </p:cBhvr>
                                      <p:to>
                                        <p:strVal val="visible"/>
                                      </p:to>
                                    </p:set>
                                    <p:animEffect transition="in" filter="fade">
                                      <p:cBhvr>
                                        <p:cTn id="7" dur="2000"/>
                                        <p:tgtEl>
                                          <p:spTgt spid="72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3"/>
          <p:cNvSpPr>
            <a:spLocks noChangeArrowheads="1"/>
          </p:cNvSpPr>
          <p:nvPr/>
        </p:nvSpPr>
        <p:spPr bwMode="auto">
          <a:xfrm>
            <a:off x="1348281" y="2865438"/>
            <a:ext cx="64315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chemeClr val="accent2"/>
                </a:solidFill>
                <a:latin typeface="Arial" panose="020B0604020202020204" pitchFamily="34" charset="0"/>
              </a:rPr>
              <a:t>s</a:t>
            </a:r>
            <a:r>
              <a:rPr lang="en-US" altLang="it-IT" sz="4400" dirty="0" err="1" smtClean="0">
                <a:solidFill>
                  <a:schemeClr val="accent2"/>
                </a:solidFill>
                <a:latin typeface="Arial" panose="020B0604020202020204" pitchFamily="34" charset="0"/>
              </a:rPr>
              <a:t>ensazione</a:t>
            </a:r>
            <a:r>
              <a:rPr lang="en-US" altLang="it-IT" sz="4400" dirty="0" smtClean="0">
                <a:solidFill>
                  <a:schemeClr val="accent2"/>
                </a:solidFill>
                <a:latin typeface="Arial" panose="020B0604020202020204" pitchFamily="34" charset="0"/>
              </a:rPr>
              <a:t> e </a:t>
            </a:r>
            <a:r>
              <a:rPr lang="en-US" altLang="it-IT" sz="4400" dirty="0" err="1" smtClean="0">
                <a:solidFill>
                  <a:schemeClr val="accent2"/>
                </a:solidFill>
                <a:latin typeface="Arial" panose="020B0604020202020204" pitchFamily="34" charset="0"/>
              </a:rPr>
              <a:t>percezione</a:t>
            </a:r>
            <a:endParaRPr lang="en-US" altLang="it-IT" sz="4400" dirty="0">
              <a:solidFill>
                <a:schemeClr val="accent2"/>
              </a:solidFill>
              <a:latin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Times"/>
        <a:ea typeface="MS PGothic"/>
        <a:cs typeface="Arial"/>
      </a:majorFont>
      <a:minorFont>
        <a:latin typeface="Times"/>
        <a:ea typeface="MS PGothi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Lst>
      </a:spPr>
      <a:bodyPr vert="horz" wrap="non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1800" b="1" i="0" u="none" strike="noStrike" cap="none" normalizeH="0" baseline="0" smtClean="0">
            <a:ln>
              <a:noFill/>
            </a:ln>
            <a:solidFill>
              <a:schemeClr val="bg1"/>
            </a:solidFill>
            <a:effectLst/>
            <a:latin typeface="Verdana" panose="020B0604030504040204" pitchFamily="34" charset="0"/>
          </a:defRPr>
        </a:defPPr>
      </a:lstStyle>
    </a:spDef>
    <a:lnDef>
      <a:spPr bwMode="auto">
        <a:xfrm>
          <a:off x="0" y="0"/>
          <a:ext cx="1" cy="1"/>
        </a:xfrm>
        <a:custGeom>
          <a:avLst/>
          <a:gdLst/>
          <a:ahLst/>
          <a:cxnLst/>
          <a:rect l="0" t="0" r="0" b="0"/>
          <a:pathLst/>
        </a:cu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Lst>
      </a:spPr>
      <a:bodyPr vert="horz" wrap="non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1800" b="1" i="0" u="none" strike="noStrike" cap="none" normalizeH="0" baseline="0" smtClean="0">
            <a:ln>
              <a:noFill/>
            </a:ln>
            <a:solidFill>
              <a:schemeClr val="bg1"/>
            </a:solidFill>
            <a:effectLst/>
            <a:latin typeface="Verdana" panose="020B060403050404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71426</TotalTime>
  <Words>4279</Words>
  <Application>Microsoft Office PowerPoint</Application>
  <PresentationFormat>On-screen Show (4:3)</PresentationFormat>
  <Paragraphs>372</Paragraphs>
  <Slides>73</Slides>
  <Notes>57</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73</vt:i4>
      </vt:variant>
    </vt:vector>
  </HeadingPairs>
  <TitlesOfParts>
    <vt:vector size="85" baseType="lpstr">
      <vt:lpstr>MS PGothic</vt:lpstr>
      <vt:lpstr>MS PGothic</vt:lpstr>
      <vt:lpstr>Arial</vt:lpstr>
      <vt:lpstr>Cambria Math</vt:lpstr>
      <vt:lpstr>Symbol</vt:lpstr>
      <vt:lpstr>Times</vt:lpstr>
      <vt:lpstr>Verdana</vt:lpstr>
      <vt:lpstr>Wingdings</vt:lpstr>
      <vt:lpstr>1_Default Design</vt:lpstr>
      <vt:lpstr>4_Default Design</vt:lpstr>
      <vt:lpstr>Default Design</vt:lpstr>
      <vt:lpstr>Immagine bitmap</vt:lpstr>
      <vt:lpstr>Psicologia dei processi cognitivi 1 Percezione 042PS-2 </vt:lpstr>
      <vt:lpstr>… summary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Newton la luce e la visione</vt:lpstr>
      <vt:lpstr>PowerPoint Presentation</vt:lpstr>
      <vt:lpstr>PowerPoint Presentation</vt:lpstr>
      <vt:lpstr>PowerPoint Presentation</vt:lpstr>
      <vt:lpstr>sintesi visiva</vt:lpstr>
      <vt:lpstr>Newton neuroscienziato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Adri</dc:creator>
  <cp:lastModifiedBy>Carlo</cp:lastModifiedBy>
  <cp:revision>973</cp:revision>
  <dcterms:created xsi:type="dcterms:W3CDTF">2010-11-07T22:02:08Z</dcterms:created>
  <dcterms:modified xsi:type="dcterms:W3CDTF">2019-05-21T14:41:27Z</dcterms:modified>
</cp:coreProperties>
</file>