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3"/>
  </p:notesMasterIdLst>
  <p:sldIdLst>
    <p:sldId id="256" r:id="rId2"/>
    <p:sldId id="278" r:id="rId3"/>
    <p:sldId id="279" r:id="rId4"/>
    <p:sldId id="280" r:id="rId5"/>
    <p:sldId id="349" r:id="rId6"/>
    <p:sldId id="352" r:id="rId7"/>
    <p:sldId id="391" r:id="rId8"/>
    <p:sldId id="363" r:id="rId9"/>
    <p:sldId id="392" r:id="rId10"/>
    <p:sldId id="393" r:id="rId11"/>
    <p:sldId id="366" r:id="rId12"/>
    <p:sldId id="400" r:id="rId13"/>
    <p:sldId id="396" r:id="rId14"/>
    <p:sldId id="395" r:id="rId15"/>
    <p:sldId id="394" r:id="rId16"/>
    <p:sldId id="397" r:id="rId17"/>
    <p:sldId id="398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9" r:id="rId42"/>
  </p:sldIdLst>
  <p:sldSz cx="9144000" cy="6858000" type="screen4x3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595" autoAdjust="0"/>
  </p:normalViewPr>
  <p:slideViewPr>
    <p:cSldViewPr>
      <p:cViewPr varScale="1">
        <p:scale>
          <a:sx n="115" d="100"/>
          <a:sy n="115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6FD5F1-D075-457C-8F34-C2D9DBEC45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9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5546F6-623A-4031-85CB-D9B8AB0943CB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5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6C3F-6375-41FC-9CDE-1DEE336DA2FE}" type="slidenum">
              <a:rPr lang="it-IT" altLang="it-IT" smtClean="0">
                <a:latin typeface="Arial" charset="0"/>
                <a:cs typeface="Arial" charset="0"/>
              </a:rPr>
              <a:pPr/>
              <a:t>10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2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6C3F-6375-41FC-9CDE-1DEE336DA2FE}" type="slidenum">
              <a:rPr lang="it-IT" altLang="it-IT" smtClean="0">
                <a:latin typeface="Arial" charset="0"/>
                <a:cs typeface="Arial" charset="0"/>
              </a:rPr>
              <a:pPr/>
              <a:t>11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8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3A40D3-4B0B-4092-AC4B-016F5C5BE1A8}" type="slidenum">
              <a:rPr lang="it-IT" altLang="it-IT" sz="1200"/>
              <a:pPr algn="r"/>
              <a:t>13</a:t>
            </a:fld>
            <a:endParaRPr lang="it-IT" altLang="it-IT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4AEBD0-95F9-455A-8A5B-FD49ADB40E46}" type="slidenum">
              <a:rPr lang="it-IT" altLang="it-IT" sz="1200"/>
              <a:pPr algn="r"/>
              <a:t>14</a:t>
            </a:fld>
            <a:endParaRPr lang="it-IT" altLang="it-IT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1D326-D999-4EE8-8E65-0036B0C34C3E}" type="slidenum">
              <a:rPr lang="it-IT" altLang="it-IT" smtClean="0">
                <a:latin typeface="Arial" charset="0"/>
                <a:cs typeface="Arial" charset="0"/>
              </a:rPr>
              <a:pPr/>
              <a:t>15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3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509B6E-57F9-47C7-B459-03441B616FD9}" type="slidenum">
              <a:rPr lang="it-IT" altLang="it-IT" smtClean="0">
                <a:latin typeface="Arial" charset="0"/>
                <a:cs typeface="Arial" charset="0"/>
              </a:rPr>
              <a:pPr/>
              <a:t>16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50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4DA0E-FF0C-434D-A6F5-8C63B2D249C3}" type="slidenum">
              <a:rPr lang="it-IT" altLang="it-IT" smtClean="0">
                <a:latin typeface="Arial" charset="0"/>
                <a:cs typeface="Arial" charset="0"/>
              </a:rPr>
              <a:pPr/>
              <a:t>17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it-IT" altLang="it-IT" smtClean="0">
                <a:latin typeface="Arial" charset="0"/>
                <a:cs typeface="Arial" charset="0"/>
              </a:rPr>
              <a:t>1. c’e’ in opac</a:t>
            </a:r>
          </a:p>
          <a:p>
            <a:pPr marL="228600" indent="-228600" eaLnBrk="1" hangingPunct="1">
              <a:buFontTx/>
              <a:buChar char="•"/>
            </a:pPr>
            <a:r>
              <a:rPr lang="it-IT" altLang="it-IT" smtClean="0">
                <a:latin typeface="Arial" charset="0"/>
                <a:cs typeface="Arial" charset="0"/>
              </a:rPr>
              <a:t>Non c’e’. Cercare in opac sbn</a:t>
            </a:r>
          </a:p>
          <a:p>
            <a:pPr marL="228600" indent="-228600" eaLnBrk="1" hangingPunct="1"/>
            <a:r>
              <a:rPr lang="it-IT" altLang="it-IT" smtClean="0">
                <a:latin typeface="Arial" charset="0"/>
                <a:cs typeface="Arial" charset="0"/>
              </a:rPr>
              <a:t>3. c’e’ pregresso immagine (cercare per titolo)</a:t>
            </a:r>
          </a:p>
        </p:txBody>
      </p:sp>
    </p:spTree>
    <p:extLst>
      <p:ext uri="{BB962C8B-B14F-4D97-AF65-F5344CB8AC3E}">
        <p14:creationId xmlns:p14="http://schemas.microsoft.com/office/powerpoint/2010/main" val="325606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Panoramica su Zotero: no tempo x tutte le funzioni/risorse/possibilità del programma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5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282D78-5C3C-4AF4-9359-0AF237B6F92B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Programma/software/strumento che consente di gestire in maniera automatica (o quasi) citazioni e bibliografie attraverso la creazione di un proprio archivio personale. (lavoro noioso: risparmio tempo e maggiore precisione)</a:t>
            </a: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Un ricercatore può impiegare anche il 31% del proprio tempo nel recupero e nella gestione dell’informazione</a:t>
            </a: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Z. </a:t>
            </a:r>
            <a:r>
              <a:rPr lang="it-IT" altLang="it-IT" b="1" smtClean="0">
                <a:latin typeface="Arial" panose="020B0604020202020204" pitchFamily="34" charset="0"/>
              </a:rPr>
              <a:t>Facilita il lavoro di ricerca perché rende il lavoro di gestione delle bibliografie + efficiente, facendo risparmiare tempo.</a:t>
            </a:r>
          </a:p>
          <a:p>
            <a:pPr eaLnBrk="1" hangingPunct="1"/>
            <a:endParaRPr lang="it-IT" altLang="it-IT" b="1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Zotero è stato sviluppato dal Center for History and New Media della George Mason University</a:t>
            </a:r>
          </a:p>
          <a:p>
            <a:pPr eaLnBrk="1" hangingPunct="1"/>
            <a:endParaRPr lang="it-IT" altLang="it-IT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99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Software bibliografico alias </a:t>
            </a:r>
            <a:r>
              <a:rPr lang="it-IT" altLang="it-IT" b="1" smtClean="0">
                <a:latin typeface="Arial" panose="020B0604020202020204" pitchFamily="34" charset="0"/>
              </a:rPr>
              <a:t>software di gestione/formattazione bibliografica</a:t>
            </a:r>
            <a:r>
              <a:rPr lang="it-IT" altLang="it-IT" smtClean="0">
                <a:latin typeface="Arial" panose="020B0604020202020204" pitchFamily="34" charset="0"/>
              </a:rPr>
              <a:t>, </a:t>
            </a:r>
            <a:r>
              <a:rPr lang="it-IT" altLang="it-IT" b="1" smtClean="0">
                <a:latin typeface="Arial" panose="020B0604020202020204" pitchFamily="34" charset="0"/>
              </a:rPr>
              <a:t>software catalografico e bibliografico</a:t>
            </a:r>
            <a:r>
              <a:rPr lang="it-IT" altLang="it-IT" smtClean="0">
                <a:latin typeface="Arial" panose="020B0604020202020204" pitchFamily="34" charset="0"/>
              </a:rPr>
              <a:t>, </a:t>
            </a:r>
            <a:r>
              <a:rPr lang="it-IT" altLang="it-IT" b="1" smtClean="0">
                <a:latin typeface="Arial" panose="020B0604020202020204" pitchFamily="34" charset="0"/>
              </a:rPr>
              <a:t>reference management software</a:t>
            </a:r>
            <a:r>
              <a:rPr lang="it-IT" altLang="it-IT" smtClean="0">
                <a:latin typeface="Arial" panose="020B0604020202020204" pitchFamily="34" charset="0"/>
              </a:rPr>
              <a:t>, </a:t>
            </a:r>
            <a:r>
              <a:rPr lang="it-IT" altLang="it-IT" b="1" smtClean="0">
                <a:latin typeface="Arial" panose="020B0604020202020204" pitchFamily="34" charset="0"/>
              </a:rPr>
              <a:t>citation management software</a:t>
            </a:r>
            <a:r>
              <a:rPr lang="it-IT" altLang="it-IT" smtClean="0">
                <a:latin typeface="Arial" panose="020B0604020202020204" pitchFamily="34" charset="0"/>
              </a:rPr>
              <a:t> o </a:t>
            </a:r>
            <a:r>
              <a:rPr lang="it-IT" altLang="it-IT" b="1" smtClean="0">
                <a:latin typeface="Arial" panose="020B0604020202020204" pitchFamily="34" charset="0"/>
              </a:rPr>
              <a:t>personal bibliographic management software</a:t>
            </a: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55A7EA-90AE-480B-B2A3-7A93EDB15598}" type="slidenum">
              <a:rPr lang="it-IT" altLang="it-IT" smtClean="0">
                <a:latin typeface="Arial" charset="0"/>
                <a:cs typeface="Arial" charset="0"/>
              </a:rPr>
              <a:pPr/>
              <a:t>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83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4204B1-9663-4B72-9722-1884DFE99DAB}" type="slidenum">
              <a:rPr lang="it-IT" altLang="it-IT"/>
              <a:pPr algn="r" eaLnBrk="1" hangingPunct="1"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Suddiviso in 3 colonne: dal generale (sx) al particolare (dx)</a:t>
            </a: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Sopra la colonna centrale c’è una barra con le icone che attivano le  diverse funzioni</a:t>
            </a: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Sx: </a:t>
            </a:r>
            <a:r>
              <a:rPr lang="it-IT" altLang="it-IT" b="1" smtClean="0">
                <a:latin typeface="Arial" panose="020B0604020202020204" pitchFamily="34" charset="0"/>
              </a:rPr>
              <a:t>cartelle</a:t>
            </a:r>
            <a:r>
              <a:rPr lang="it-IT" altLang="it-IT" smtClean="0">
                <a:latin typeface="Arial" panose="020B0604020202020204" pitchFamily="34" charset="0"/>
              </a:rPr>
              <a:t>; centro: </a:t>
            </a:r>
            <a:r>
              <a:rPr lang="it-IT" altLang="it-IT" b="1" smtClean="0">
                <a:latin typeface="Arial" panose="020B0604020202020204" pitchFamily="34" charset="0"/>
              </a:rPr>
              <a:t>elementi</a:t>
            </a:r>
            <a:r>
              <a:rPr lang="it-IT" altLang="it-IT" smtClean="0">
                <a:latin typeface="Arial" panose="020B0604020202020204" pitchFamily="34" charset="0"/>
              </a:rPr>
              <a:t> contenuti nella cartella; dx:</a:t>
            </a:r>
            <a:r>
              <a:rPr lang="it-IT" altLang="it-IT" b="1" smtClean="0">
                <a:latin typeface="Arial" panose="020B0604020202020204" pitchFamily="34" charset="0"/>
              </a:rPr>
              <a:t> dati</a:t>
            </a:r>
            <a:r>
              <a:rPr lang="it-IT" altLang="it-IT" smtClean="0">
                <a:latin typeface="Arial" panose="020B0604020202020204" pitchFamily="34" charset="0"/>
              </a:rPr>
              <a:t> singolo elemento/scheda</a:t>
            </a: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0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No vere e proprie cartelle ma </a:t>
            </a:r>
            <a:r>
              <a:rPr lang="it-IT" altLang="it-IT" b="1" smtClean="0">
                <a:latin typeface="Arial" panose="020B0604020202020204" pitchFamily="34" charset="0"/>
              </a:rPr>
              <a:t>cartelle virtuali</a:t>
            </a:r>
            <a:r>
              <a:rPr lang="it-IT" altLang="it-IT" smtClean="0">
                <a:latin typeface="Arial" panose="020B0604020202020204" pitchFamily="34" charset="0"/>
              </a:rPr>
              <a:t>, “viste logiche”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Visualizza tutti gli elementi (record) contenuti nella cartella selezionata e gli eventuali allegati</a:t>
            </a: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Posso ordinare gli elementi a seconda dei vari campi (autore, titolo, tipo, data etc)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3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Visualizza tutti gli elementi (record) contenuti nella cartella selezionata e gli eventuali allegati</a:t>
            </a:r>
          </a:p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Posso ordinare gli elementi a seconda dei vari campi (autore, titolo, tipo, data etc)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Possibilità di crearsi propri </a:t>
            </a:r>
            <a:r>
              <a:rPr lang="it-IT" altLang="it-IT" b="1" smtClean="0">
                <a:latin typeface="Arial" panose="020B0604020202020204" pitchFamily="34" charset="0"/>
              </a:rPr>
              <a:t>percorsi concettuali</a:t>
            </a:r>
            <a:r>
              <a:rPr lang="it-IT" altLang="it-IT" smtClean="0">
                <a:latin typeface="Arial" panose="020B0604020202020204" pitchFamily="34" charset="0"/>
              </a:rPr>
              <a:t> (cartelle, tag, note, collegamenti) utili per la stesura del testo; posso personalizzare la libreria come preferisco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Collegamenti: rinvio reciproco tra 2 o + elementi della mia libreria; una specie di “vedi anche”</a:t>
            </a:r>
          </a:p>
        </p:txBody>
      </p:sp>
    </p:spTree>
    <p:extLst>
      <p:ext uri="{BB962C8B-B14F-4D97-AF65-F5344CB8AC3E}">
        <p14:creationId xmlns:p14="http://schemas.microsoft.com/office/powerpoint/2010/main" val="53615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Quando sto cercando all’interno di una banca dati, un archivio, un sito web Z. scansiona la pagina alla ricerca di metadati attraverso i </a:t>
            </a:r>
            <a:r>
              <a:rPr lang="it-IT" altLang="it-IT" b="1" smtClean="0">
                <a:latin typeface="Arial" panose="020B0604020202020204" pitchFamily="34" charset="0"/>
              </a:rPr>
              <a:t>site translators</a:t>
            </a:r>
            <a:r>
              <a:rPr lang="it-IT" altLang="it-IT" smtClean="0">
                <a:latin typeface="Arial" panose="020B0604020202020204" pitchFamily="34" charset="0"/>
              </a:rPr>
              <a:t>; percepisce i metadati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Clicco sull’icona &gt; in basso a dx compare riquadro &gt; attendo qualche secondo &gt; fatto! &gt; controllo dati in Zotero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Salva i dati nell’ultima cartella selezionata/evidenziata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  <a:p>
            <a:r>
              <a:rPr lang="it-IT" altLang="it-IT" b="1" smtClean="0">
                <a:latin typeface="Arial" panose="020B0604020202020204" pitchFamily="34" charset="0"/>
              </a:rPr>
              <a:t>Esempi</a:t>
            </a:r>
            <a:r>
              <a:rPr lang="it-IT" altLang="it-IT" smtClean="0">
                <a:latin typeface="Arial" panose="020B0604020202020204" pitchFamily="34" charset="0"/>
              </a:rPr>
              <a:t>: Worldcat; Discovery Tool; banca dati EBSCO; jstor; google scholar; la Reppublica</a:t>
            </a:r>
          </a:p>
        </p:txBody>
      </p:sp>
    </p:spTree>
    <p:extLst>
      <p:ext uri="{BB962C8B-B14F-4D97-AF65-F5344CB8AC3E}">
        <p14:creationId xmlns:p14="http://schemas.microsoft.com/office/powerpoint/2010/main" val="3563873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es. icone: libro, articolo, pagina web (icona indefinita passepartout “generale”), cartella (collezione di elementi)</a:t>
            </a:r>
          </a:p>
          <a:p>
            <a:r>
              <a:rPr lang="it-IT" altLang="it-IT" b="1" smtClean="0">
                <a:latin typeface="Arial" panose="020B0604020202020204" pitchFamily="34" charset="0"/>
              </a:rPr>
              <a:t>X le PAGINE WEB</a:t>
            </a:r>
            <a:r>
              <a:rPr lang="it-IT" altLang="it-IT" smtClean="0">
                <a:latin typeface="Arial" panose="020B0604020202020204" pitchFamily="34" charset="0"/>
              </a:rPr>
              <a:t>: riconosce le pagine web e </a:t>
            </a:r>
            <a:r>
              <a:rPr lang="it-IT" altLang="it-IT" b="1" smtClean="0">
                <a:latin typeface="Arial" panose="020B0604020202020204" pitchFamily="34" charset="0"/>
              </a:rPr>
              <a:t>salva</a:t>
            </a:r>
            <a:r>
              <a:rPr lang="it-IT" altLang="it-IT" smtClean="0">
                <a:latin typeface="Arial" panose="020B0604020202020204" pitchFamily="34" charset="0"/>
              </a:rPr>
              <a:t> la </a:t>
            </a:r>
            <a:r>
              <a:rPr lang="it-IT" altLang="it-IT" b="1" smtClean="0">
                <a:latin typeface="Arial" panose="020B0604020202020204" pitchFamily="34" charset="0"/>
              </a:rPr>
              <a:t>data</a:t>
            </a:r>
            <a:r>
              <a:rPr lang="it-IT" altLang="it-IT" smtClean="0">
                <a:latin typeface="Arial" panose="020B0604020202020204" pitchFamily="34" charset="0"/>
              </a:rPr>
              <a:t> di accesso,</a:t>
            </a:r>
            <a:r>
              <a:rPr lang="it-IT" altLang="it-IT" b="1" smtClean="0">
                <a:latin typeface="Arial" panose="020B0604020202020204" pitchFamily="34" charset="0"/>
              </a:rPr>
              <a:t> URL</a:t>
            </a: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9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44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es. Salva pagina: sito università Trieste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70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DOI (digital object identifier)= indirizzo stabile – corredato da metadati normalizzati - di una risorsa all’interno del web &gt; </a:t>
            </a:r>
            <a:r>
              <a:rPr lang="it-IT" altLang="it-IT" b="1" smtClean="0">
                <a:latin typeface="Arial" panose="020B0604020202020204" pitchFamily="34" charset="0"/>
              </a:rPr>
              <a:t>permanent link</a:t>
            </a:r>
            <a:r>
              <a:rPr lang="it-IT" altLang="it-IT" smtClean="0">
                <a:latin typeface="Arial" panose="020B0604020202020204" pitchFamily="34" charset="0"/>
              </a:rPr>
              <a:t>; mentre un link può non funzionare più</a:t>
            </a:r>
          </a:p>
        </p:txBody>
      </p:sp>
    </p:spTree>
    <p:extLst>
      <p:ext uri="{BB962C8B-B14F-4D97-AF65-F5344CB8AC3E}">
        <p14:creationId xmlns:p14="http://schemas.microsoft.com/office/powerpoint/2010/main" val="44627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3A89D-ED66-4BC1-999D-1B5EA414AE53}" type="slidenum">
              <a:rPr lang="it-IT" altLang="it-IT" smtClean="0">
                <a:latin typeface="Arial" charset="0"/>
                <a:cs typeface="Arial" charset="0"/>
              </a:rPr>
              <a:pPr/>
              <a:t>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4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692783-A681-404B-B453-D9595C94AB83}" type="slidenum">
              <a:rPr lang="it-IT" altLang="it-IT"/>
              <a:pPr algn="r" eaLnBrk="1" hangingPunct="1"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700" smtClean="0">
                <a:latin typeface="Arial" panose="020B0604020202020204" pitchFamily="34" charset="0"/>
              </a:rPr>
              <a:t>“Ottieni metadati per il </a:t>
            </a:r>
            <a:r>
              <a:rPr lang="it-IT" altLang="it-IT" sz="700" b="1" smtClean="0">
                <a:latin typeface="Arial" panose="020B0604020202020204" pitchFamily="34" charset="0"/>
              </a:rPr>
              <a:t>PDF</a:t>
            </a:r>
            <a:r>
              <a:rPr lang="it-IT" altLang="it-IT" sz="700" smtClean="0">
                <a:latin typeface="Arial" panose="020B0604020202020204" pitchFamily="34" charset="0"/>
              </a:rPr>
              <a:t>”</a:t>
            </a:r>
            <a:r>
              <a:rPr lang="it-IT" altLang="it-IT" sz="700" b="1" smtClean="0">
                <a:latin typeface="Arial" panose="020B0604020202020204" pitchFamily="34" charset="0"/>
              </a:rPr>
              <a:t> </a:t>
            </a:r>
            <a:r>
              <a:rPr lang="it-IT" altLang="it-IT" sz="700" smtClean="0">
                <a:latin typeface="Arial" panose="020B0604020202020204" pitchFamily="34" charset="0"/>
              </a:rPr>
              <a:t>(dopo averlo trascinato nella colonna centrale): scarico </a:t>
            </a:r>
            <a:r>
              <a:rPr lang="it-IT" altLang="it-IT" sz="700" b="1" smtClean="0">
                <a:latin typeface="Arial" panose="020B0604020202020204" pitchFamily="34" charset="0"/>
              </a:rPr>
              <a:t>modulo aggiuntivo</a:t>
            </a:r>
            <a:r>
              <a:rPr lang="it-IT" altLang="it-IT" sz="700" smtClean="0">
                <a:latin typeface="Arial" panose="020B0604020202020204" pitchFamily="34" charset="0"/>
              </a:rPr>
              <a:t>; ricerca i dati su Google Scholar (o CrossRef); abbina la scheda al PDF</a:t>
            </a:r>
          </a:p>
        </p:txBody>
      </p:sp>
    </p:spTree>
    <p:extLst>
      <p:ext uri="{BB962C8B-B14F-4D97-AF65-F5344CB8AC3E}">
        <p14:creationId xmlns:p14="http://schemas.microsoft.com/office/powerpoint/2010/main" val="570572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X ricercare nel testo dei </a:t>
            </a:r>
            <a:r>
              <a:rPr lang="it-IT" altLang="it-IT" b="1" smtClean="0">
                <a:latin typeface="Arial" panose="020B0604020202020204" pitchFamily="34" charset="0"/>
              </a:rPr>
              <a:t>PDF</a:t>
            </a:r>
            <a:r>
              <a:rPr lang="it-IT" altLang="it-IT" smtClean="0">
                <a:latin typeface="Arial" panose="020B0604020202020204" pitchFamily="34" charset="0"/>
              </a:rPr>
              <a:t> questi devono essere prima </a:t>
            </a:r>
            <a:r>
              <a:rPr lang="it-IT" altLang="it-IT" b="1" smtClean="0">
                <a:latin typeface="Arial" panose="020B0604020202020204" pitchFamily="34" charset="0"/>
              </a:rPr>
              <a:t>indicizzati</a:t>
            </a:r>
            <a:r>
              <a:rPr lang="it-IT" altLang="it-IT" smtClean="0">
                <a:latin typeface="Arial" panose="020B0604020202020204" pitchFamily="34" charset="0"/>
              </a:rPr>
              <a:t>: scaricare il </a:t>
            </a:r>
            <a:r>
              <a:rPr lang="it-IT" altLang="it-IT" b="1" smtClean="0">
                <a:latin typeface="Arial" panose="020B0604020202020204" pitchFamily="34" charset="0"/>
              </a:rPr>
              <a:t>plug-in</a:t>
            </a:r>
          </a:p>
        </p:txBody>
      </p:sp>
    </p:spTree>
    <p:extLst>
      <p:ext uri="{BB962C8B-B14F-4D97-AF65-F5344CB8AC3E}">
        <p14:creationId xmlns:p14="http://schemas.microsoft.com/office/powerpoint/2010/main" val="1220123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Dopo aver installato il plugin in word compare una barra con questi pulsanti (v. componenti aggiuntivi)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Comporre le bibliografie e inserire citazioni: </a:t>
            </a:r>
            <a:r>
              <a:rPr lang="it-IT" altLang="it-IT" b="1" smtClean="0">
                <a:latin typeface="Arial" panose="020B0604020202020204" pitchFamily="34" charset="0"/>
              </a:rPr>
              <a:t>lavoro lungo e noioso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Modifica stile: utile se devo pubblicare su riviste (o per editori) differenti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Link x il plugin word: http://www.zotero.org/support/word_processor_plugin_installation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4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Maschera di ricerca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Scrivo titolo, autore o altro e mi compare la lista sotto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Se non mi ricordo precisamente la citazione o devo modificarla… &gt;&gt;&gt;  vista classica</a:t>
            </a:r>
          </a:p>
        </p:txBody>
      </p:sp>
    </p:spTree>
    <p:extLst>
      <p:ext uri="{BB962C8B-B14F-4D97-AF65-F5344CB8AC3E}">
        <p14:creationId xmlns:p14="http://schemas.microsoft.com/office/powerpoint/2010/main" val="533205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Maschera di ricerca/comunicazione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La stessa schermata  si apre anche quando modifico una citazione (ed è simile anche quando modifico la bibliografia)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Citazione singola, citazioni multiple, inserire n. pagina, prefisso o suffisso, ordinarle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Posso inserire la citazione anche trascinando l’elemento dalla colonna centrale in word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93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Il numero degli stili scaricabili aumenta costantemente (ad oggi + di 7mila…)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Posso aggiungere stili modificati o creati da me</a:t>
            </a:r>
          </a:p>
          <a:p>
            <a:r>
              <a:rPr lang="it-IT" altLang="it-IT" smtClean="0">
                <a:latin typeface="Arial" panose="020B0604020202020204" pitchFamily="34" charset="0"/>
              </a:rPr>
              <a:t>Zotero, al pari di Mendeley e altri software gratuiti, usa il CSL (Citation Style Language) per formattare citazioni e bibliografie: è un linguaggio </a:t>
            </a:r>
            <a:r>
              <a:rPr lang="it-IT" altLang="it-IT" i="1" smtClean="0">
                <a:latin typeface="Arial" panose="020B0604020202020204" pitchFamily="34" charset="0"/>
              </a:rPr>
              <a:t>open </a:t>
            </a:r>
            <a:r>
              <a:rPr lang="it-IT" altLang="it-IT" smtClean="0">
                <a:latin typeface="Arial" panose="020B0604020202020204" pitchFamily="34" charset="0"/>
              </a:rPr>
              <a:t>basato su XML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23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Sincronizzazione: se lavoro su diversi computer (anche se uso differenti browser) posso accedere al serve remoto dove sono archiviati i miei dati</a:t>
            </a:r>
          </a:p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52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Ricca documentazione online, forum numerosi e molto attivi</a:t>
            </a:r>
          </a:p>
        </p:txBody>
      </p:sp>
    </p:spTree>
    <p:extLst>
      <p:ext uri="{BB962C8B-B14F-4D97-AF65-F5344CB8AC3E}">
        <p14:creationId xmlns:p14="http://schemas.microsoft.com/office/powerpoint/2010/main" val="236161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479DB3-1183-4B78-8CD2-DFEE05A73FF9}" type="slidenum">
              <a:rPr lang="it-IT" altLang="it-IT" sz="1200"/>
              <a:pPr algn="r"/>
              <a:t>41</a:t>
            </a:fld>
            <a:endParaRPr lang="it-IT" altLang="it-IT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1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C45054-1A6E-4EB5-9BF2-E6713FBE9D19}" type="slidenum">
              <a:rPr lang="it-IT" altLang="it-IT" smtClean="0">
                <a:latin typeface="Arial" charset="0"/>
                <a:cs typeface="Arial" charset="0"/>
              </a:rPr>
              <a:pPr/>
              <a:t>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3DE7D4-C729-40D3-B5C0-7C72144D89EB}" type="slidenum">
              <a:rPr lang="it-IT" altLang="it-IT" smtClean="0">
                <a:latin typeface="Arial" charset="0"/>
                <a:cs typeface="Arial" charset="0"/>
              </a:rPr>
              <a:pPr/>
              <a:t>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8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61C927-1FD7-48F2-88B0-29779660B532}" type="slidenum">
              <a:rPr lang="it-IT" altLang="it-IT" smtClean="0">
                <a:latin typeface="Arial" charset="0"/>
                <a:cs typeface="Arial" charset="0"/>
              </a:rPr>
              <a:pPr/>
              <a:t>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69A6F-A362-43E4-83E5-77642CC10C5C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2524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8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9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6CA3-3825-4A87-9D00-DB298094CE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DDC-86E6-4515-9720-A7F1F3B6BA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8E09-15CD-4D12-961B-9771EEB193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96A2-565E-4C8F-ABCE-310A36F641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C055-C39E-49F9-BEC6-EDD34C723B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943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CFEA-5DB8-420B-AE13-37E9AAF74D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3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5B6B-DA2A-45FF-B3AB-788E208732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480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92F2-4DC3-4F17-B928-E9136EA382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88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BE6A-BEDE-4E32-B218-CB04B80520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93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1F70-9D0E-49AA-A9D9-C9C9A52E9C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4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25FB-3EEB-4D78-80EC-32CE127DE2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7A61-FE68-497B-A9C3-05419CFAEB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3F57-68F6-4C02-94F9-C2C748D213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99D7-7AD1-4B92-96C8-54B6B70C51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C16F-01A9-4D61-8DE3-7D2228F5CE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5F9E-840A-4D27-92E8-17DBEB27D1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3E5B-E7CC-4B30-A135-32569F272C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7B43-7EDD-4BFC-8182-F1999B2871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BB067-0C64-442A-9FC0-22F2C166C6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ubblicazione_scientifi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c.org/en/content/articlelanding/2019/cc/c9cc03344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support/translator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style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itor.citationstyles.org/abou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egresso.units.it/JOpac2/preg_images/paramSearch(1)?cocoon-view=xhtml&amp;left=1&amp;JID=32629&amp;right=652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://kvk.bibliothek.kit.edu/index.html?lang=en&amp;digitalOnly=0&amp;embedFulltitle=0&amp;newTab=0" TargetMode="External"/><Relationship Id="rId4" Type="http://schemas.openxmlformats.org/officeDocument/2006/relationships/hyperlink" Target="https://www.biblioest.it/SebinaOpac/.d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support/quick_start_guid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otero.org/support/it/quick_start_guid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ac.sbn.it/opacsbn/opac/iccu/avanzata.j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iblio.units.it/ncp" TargetMode="External"/><Relationship Id="rId4" Type="http://schemas.openxmlformats.org/officeDocument/2006/relationships/hyperlink" Target="http://www.biblio.units.it/images/page591/CataloghiRetrospettivi/stor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.units.it/images/page591/BiblioEstComeRegistrarsi/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DF494E-E61E-44DD-B775-D3698F72ED6A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Corso sulle ricerche bibliografiche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Gli strumenti di base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A3181-9E41-4EB5-BF36-AB588E0F36EF}" type="slidenum">
              <a:rPr lang="it-IT" altLang="it-IT" smtClean="0">
                <a:cs typeface="Arial" charset="0"/>
              </a:rPr>
              <a:pPr/>
              <a:t>10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Alcuni identificativi univoci utili per le ricerche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229600" cy="4616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2400" b="1" dirty="0" smtClean="0"/>
              <a:t>LIBRI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ISBN = International Standard Book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(10/13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0-8218-2905-X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800" b="1" dirty="0" smtClean="0"/>
              <a:t>PERIODICI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ISSN = International Standard Serial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(8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0004-9727</a:t>
            </a:r>
          </a:p>
          <a:p>
            <a:pPr marL="342900" lvl="1" indent="-342900" algn="ctr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it-IT" altLang="it-IT" sz="1800" b="1" dirty="0">
                <a:ea typeface="+mn-ea"/>
              </a:rPr>
              <a:t>DOCUMENTI ELETTRONICI IN </a:t>
            </a:r>
            <a:r>
              <a:rPr lang="it-IT" altLang="it-IT" sz="1800" b="1" dirty="0" smtClean="0">
                <a:ea typeface="+mn-ea"/>
              </a:rPr>
              <a:t>RETE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it-IT" altLang="it-IT" sz="1800" dirty="0">
                <a:ea typeface="+mn-ea"/>
              </a:rPr>
              <a:t>DOI = Digital Object </a:t>
            </a:r>
            <a:r>
              <a:rPr lang="it-IT" altLang="it-IT" sz="1800" dirty="0" err="1" smtClean="0">
                <a:ea typeface="+mn-ea"/>
              </a:rPr>
              <a:t>Identifier</a:t>
            </a:r>
            <a:r>
              <a:rPr lang="it-IT" altLang="it-IT" sz="1800" dirty="0" smtClean="0">
                <a:ea typeface="+mn-ea"/>
              </a:rPr>
              <a:t> (</a:t>
            </a:r>
            <a:r>
              <a:rPr lang="it-IT" sz="1800" dirty="0"/>
              <a:t>Un codice identificativo di qualunque forma di proprietà intellettuale espressa in qualsiasi ambiente digitale</a:t>
            </a:r>
            <a:r>
              <a:rPr lang="it-IT" altLang="it-IT" sz="1800" dirty="0" smtClean="0">
                <a:ea typeface="+mn-ea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</a:t>
            </a:r>
            <a:r>
              <a:rPr lang="it-IT" altLang="it-IT" sz="1800" dirty="0"/>
              <a:t>. </a:t>
            </a:r>
            <a:r>
              <a:rPr lang="it-IT" sz="1800" dirty="0" smtClean="0"/>
              <a:t>10.1021/ol203101s</a:t>
            </a:r>
            <a:endParaRPr lang="it-IT" altLang="it-IT" sz="1800" dirty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altLang="it-IT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dirty="0" smtClean="0"/>
              <a:t>Esercizio: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l’ISSN di </a:t>
            </a:r>
            <a:r>
              <a:rPr lang="it-IT" altLang="it-IT" sz="1600" i="1" dirty="0" err="1" smtClean="0"/>
              <a:t>Macromolecules</a:t>
            </a:r>
            <a:r>
              <a:rPr lang="it-IT" altLang="it-IT" sz="16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l’ISBN di </a:t>
            </a:r>
            <a:r>
              <a:rPr lang="it-IT" altLang="it-IT" sz="1600" i="1" dirty="0" err="1" smtClean="0"/>
              <a:t>Vibrational</a:t>
            </a:r>
            <a:r>
              <a:rPr lang="it-IT" altLang="it-IT" sz="1600" i="1" dirty="0" smtClean="0"/>
              <a:t> </a:t>
            </a:r>
            <a:r>
              <a:rPr lang="it-IT" altLang="it-IT" sz="1600" i="1" dirty="0" err="1" smtClean="0"/>
              <a:t>spectroscopy</a:t>
            </a:r>
            <a:r>
              <a:rPr lang="it-IT" altLang="it-IT" sz="1600" i="1" dirty="0" smtClean="0"/>
              <a:t> of </a:t>
            </a:r>
            <a:r>
              <a:rPr lang="it-IT" altLang="it-IT" sz="1600" i="1" dirty="0" err="1" smtClean="0"/>
              <a:t>molecules</a:t>
            </a:r>
            <a:r>
              <a:rPr lang="it-IT" altLang="it-IT" sz="1600" i="1" dirty="0" smtClean="0"/>
              <a:t> and </a:t>
            </a:r>
            <a:r>
              <a:rPr lang="it-IT" altLang="it-IT" sz="1600" i="1" dirty="0" err="1" smtClean="0"/>
              <a:t>macromolecules</a:t>
            </a:r>
            <a:r>
              <a:rPr lang="it-IT" altLang="it-IT" sz="1600" i="1" dirty="0" smtClean="0"/>
              <a:t> on </a:t>
            </a:r>
            <a:r>
              <a:rPr lang="it-IT" altLang="it-IT" sz="1600" i="1" dirty="0" err="1" smtClean="0"/>
              <a:t>surfaces</a:t>
            </a:r>
            <a:endParaRPr lang="it-IT" altLang="it-IT" sz="16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</a:t>
            </a:r>
            <a:r>
              <a:rPr lang="it-IT" altLang="it-IT" sz="1600" b="1" dirty="0"/>
              <a:t>il DOI di </a:t>
            </a:r>
            <a:r>
              <a:rPr lang="it-IT" sz="1600" i="1" dirty="0" err="1"/>
              <a:t>Yuryev</a:t>
            </a:r>
            <a:r>
              <a:rPr lang="it-IT" sz="1600" i="1" dirty="0"/>
              <a:t>, </a:t>
            </a:r>
            <a:r>
              <a:rPr lang="it-IT" sz="1600" i="1" dirty="0" err="1"/>
              <a:t>Ruslan</a:t>
            </a:r>
            <a:r>
              <a:rPr lang="it-IT" sz="1600" i="1" dirty="0"/>
              <a:t>, et al. "</a:t>
            </a:r>
            <a:r>
              <a:rPr lang="it-IT" sz="1600" i="1" dirty="0" err="1"/>
              <a:t>Asymmetric</a:t>
            </a:r>
            <a:r>
              <a:rPr lang="it-IT" sz="1600" i="1" dirty="0"/>
              <a:t> Retro‐Henry </a:t>
            </a:r>
            <a:r>
              <a:rPr lang="it-IT" sz="1600" i="1" dirty="0" err="1"/>
              <a:t>Reaction</a:t>
            </a:r>
            <a:r>
              <a:rPr lang="it-IT" sz="1600" i="1" dirty="0"/>
              <a:t> </a:t>
            </a:r>
            <a:r>
              <a:rPr lang="it-IT" sz="1600" i="1" dirty="0" err="1"/>
              <a:t>Catalyzed</a:t>
            </a:r>
            <a:r>
              <a:rPr lang="it-IT" sz="1600" i="1" dirty="0"/>
              <a:t> by </a:t>
            </a:r>
            <a:r>
              <a:rPr lang="it-IT" sz="1600" i="1" dirty="0" err="1"/>
              <a:t>Hydroxynitrile</a:t>
            </a:r>
            <a:r>
              <a:rPr lang="it-IT" sz="1600" i="1" dirty="0"/>
              <a:t> </a:t>
            </a:r>
            <a:r>
              <a:rPr lang="it-IT" sz="1600" i="1" dirty="0" err="1"/>
              <a:t>Lyase</a:t>
            </a:r>
            <a:r>
              <a:rPr lang="it-IT" sz="1600" i="1" dirty="0"/>
              <a:t> from Hevea </a:t>
            </a:r>
            <a:r>
              <a:rPr lang="it-IT" sz="1600" i="1" dirty="0" err="1"/>
              <a:t>brasiliensis</a:t>
            </a:r>
            <a:r>
              <a:rPr lang="it-IT" sz="1600" i="1" dirty="0"/>
              <a:t>." </a:t>
            </a:r>
            <a:r>
              <a:rPr lang="it-IT" sz="1600" i="1" dirty="0" err="1"/>
              <a:t>ChemCatChem</a:t>
            </a:r>
            <a:r>
              <a:rPr lang="it-IT" sz="1600" i="1" dirty="0"/>
              <a:t> 2.8 (2010): 981-986.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alt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22459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A3181-9E41-4EB5-BF36-AB588E0F36EF}" type="slidenum">
              <a:rPr lang="it-IT" altLang="it-IT" smtClean="0">
                <a:cs typeface="Arial" charset="0"/>
              </a:rPr>
              <a:pPr/>
              <a:t>11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 smtClean="0"/>
              <a:t>Le pubblicazioni scientifiche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72" y="1631950"/>
            <a:ext cx="8229600" cy="4616450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La </a:t>
            </a:r>
            <a:r>
              <a:rPr lang="it-IT" sz="1800" dirty="0"/>
              <a:t>pubblicazione scientifica rappresenta la principale forma di comunicazione ufficiale della comunità scientifica, tramite la quale i singoli ricercatori o i gruppi di ricerca rendono pubblici i metodi ed i risultati dei propri lavori scientifici. Si differenzia rispetto agli altri scritti su argomenti scientifici (esempio: un articolo di giornale, un testo divulgativo o scolastico) in quanto viene diffusa, in formato cartaceo o </a:t>
            </a:r>
            <a:r>
              <a:rPr lang="it-IT" sz="1800" dirty="0" smtClean="0"/>
              <a:t>digitale, </a:t>
            </a:r>
            <a:r>
              <a:rPr lang="it-IT" sz="1800" dirty="0"/>
              <a:t>dai gruppi editoriali di riviste scientifiche o da altri editori specializzati, quali </a:t>
            </a:r>
            <a:r>
              <a:rPr lang="it-IT" sz="1800" dirty="0" smtClean="0"/>
              <a:t>editori accademici e/o società scientifiche. </a:t>
            </a:r>
          </a:p>
          <a:p>
            <a:pPr marL="0" indent="0">
              <a:buNone/>
            </a:pPr>
            <a:r>
              <a:rPr lang="it-IT" sz="1800" dirty="0"/>
              <a:t>Le pubblicazioni scientifiche, nella maggioranza dei casi, appartengono a una delle seguenti tre categorie principali: </a:t>
            </a:r>
          </a:p>
          <a:p>
            <a:r>
              <a:rPr lang="it-IT" sz="1800" dirty="0"/>
              <a:t>articoli (o lettere) pubblicate su riviste scientifiche;</a:t>
            </a:r>
          </a:p>
          <a:p>
            <a:r>
              <a:rPr lang="it-IT" sz="1800" dirty="0"/>
              <a:t>comunicazioni pubblicate in atti di congressi;</a:t>
            </a:r>
          </a:p>
          <a:p>
            <a:r>
              <a:rPr lang="it-IT" sz="1800" dirty="0"/>
              <a:t>libri (monografie scientifiche) o contributi a libri</a:t>
            </a:r>
            <a:r>
              <a:rPr lang="it-IT" sz="1800" dirty="0" smtClean="0"/>
              <a:t>.</a:t>
            </a:r>
            <a:endParaRPr lang="it-IT" sz="1800" i="1" dirty="0"/>
          </a:p>
          <a:p>
            <a:pPr lvl="1"/>
            <a:r>
              <a:rPr lang="it-IT" sz="1600" b="1" dirty="0">
                <a:hlinkClick r:id="rId3"/>
              </a:rPr>
              <a:t>Pubblicazione scientifica – Wikipedia</a:t>
            </a:r>
            <a:endParaRPr lang="en-US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>
                <a:hlinkClick r:id="rId4"/>
              </a:rPr>
              <a:t>Esempio di articolo scientifico nell’ambito della chimica</a:t>
            </a:r>
            <a:endParaRPr lang="it-IT" alt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312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publications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D1C16F-01A9-4D61-8DE3-7D2228F5CEB5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179512" y="220486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Original research articles </a:t>
            </a:r>
            <a:r>
              <a:rPr lang="en-US" dirty="0"/>
              <a:t>are detailed studies reporting original research conducted by the author. They include hypothesis, background study, methods, results, interpretation of findings, and a discussion of possible implications.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Review articles </a:t>
            </a:r>
            <a:r>
              <a:rPr lang="en-US" dirty="0"/>
              <a:t>give an overview of existing literature in a field, often identifying specific problems or issues and </a:t>
            </a:r>
            <a:r>
              <a:rPr lang="en-US" dirty="0" err="1"/>
              <a:t>analysing</a:t>
            </a:r>
            <a:r>
              <a:rPr lang="en-US" dirty="0"/>
              <a:t> information from available published work on the topic with a balanced perspective. Review articles can be of three </a:t>
            </a:r>
            <a:r>
              <a:rPr lang="en-US" dirty="0" smtClean="0"/>
              <a:t>types: </a:t>
            </a:r>
            <a:r>
              <a:rPr lang="en-US" dirty="0"/>
              <a:t>literature reviews, systematic reviews, and meta-analyses.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Short communications </a:t>
            </a:r>
            <a:r>
              <a:rPr lang="en-US" dirty="0"/>
              <a:t>are usually a concise format used to report significant improvements to existing methods, a new practical application, or a new tool or resource. These need to be reported quickly as the need to communicate such findings is very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Letters</a:t>
            </a:r>
            <a:r>
              <a:rPr lang="en-US" dirty="0"/>
              <a:t> are usually short and flexible articles that express readers' opinion on previously published articles, or provide evidence to support/oppose an existing viewpoint. </a:t>
            </a:r>
          </a:p>
        </p:txBody>
      </p:sp>
    </p:spTree>
    <p:extLst>
      <p:ext uri="{BB962C8B-B14F-4D97-AF65-F5344CB8AC3E}">
        <p14:creationId xmlns:p14="http://schemas.microsoft.com/office/powerpoint/2010/main" val="1991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0F7B22-9827-4863-9E3D-76DACCEB7AED}" type="slidenum">
              <a:rPr lang="it-IT" altLang="it-IT" sz="1200">
                <a:latin typeface="Arial Black" pitchFamily="34" charset="0"/>
              </a:rPr>
              <a:pPr algn="r"/>
              <a:t>13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563" y="171450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smtClean="0"/>
              <a:t>Cerchiamo nei cataloghi: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838" y="2276475"/>
            <a:ext cx="7632700" cy="3481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Sasai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(1991) 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The Henry (</a:t>
            </a:r>
            <a:r>
              <a:rPr lang="en-US" altLang="it-IT" sz="2000" b="1" dirty="0" err="1">
                <a:solidFill>
                  <a:schemeClr val="accent1">
                    <a:lumMod val="50000"/>
                  </a:schemeClr>
                </a:solidFill>
              </a:rPr>
              <a:t>Nitroaldol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Reaction, 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altLang="it-IT" sz="2000" b="1" i="1" dirty="0">
                <a:solidFill>
                  <a:schemeClr val="accent1">
                    <a:lumMod val="50000"/>
                  </a:schemeClr>
                </a:solidFill>
              </a:rPr>
              <a:t>Comprehensive organic synthesis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 (ed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Trost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). Oxford : </a:t>
            </a:r>
            <a:r>
              <a:rPr lang="en-US" alt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Pergamon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Press, 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</a:rPr>
              <a:t>v. 2, </a:t>
            </a:r>
            <a:r>
              <a:rPr lang="en-US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543-570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Louis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Henry (1895) Formation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synthétique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d'alcools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nitrés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 R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Hebd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Seances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Acad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Sci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, 120 : 1265-1268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it-IT" alt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Ivin</a:t>
            </a: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</a:rPr>
              <a:t>, K. J. </a:t>
            </a:r>
            <a:r>
              <a:rPr lang="it-IT" altLang="it-IT" sz="2000" b="1" i="1" dirty="0">
                <a:solidFill>
                  <a:schemeClr val="accent1">
                    <a:lumMod val="50000"/>
                  </a:schemeClr>
                </a:solidFill>
              </a:rPr>
              <a:t>J. </a:t>
            </a:r>
            <a:r>
              <a:rPr lang="it-IT" altLang="it-IT" sz="2000" b="1" i="1" dirty="0" err="1">
                <a:solidFill>
                  <a:schemeClr val="accent1">
                    <a:lumMod val="50000"/>
                  </a:schemeClr>
                </a:solidFill>
              </a:rPr>
              <a:t>Mol</a:t>
            </a:r>
            <a:r>
              <a:rPr lang="it-IT" alt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it-IT" altLang="it-IT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Catal</a:t>
            </a:r>
            <a:r>
              <a:rPr lang="it-IT" altLang="it-IT" sz="20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</a:rPr>
              <a:t>1994, 94, 1- 16 </a:t>
            </a:r>
            <a:endParaRPr lang="it-IT" altLang="it-IT" sz="1600" dirty="0" smtClean="0"/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2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86C41-A1EF-468E-B697-76F44A7F61DB}" type="slidenum">
              <a:rPr lang="it-IT" altLang="it-IT" sz="1200">
                <a:latin typeface="Arial Black" pitchFamily="34" charset="0"/>
              </a:rPr>
              <a:pPr algn="r"/>
              <a:t>14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smtClean="0"/>
              <a:t>	</a:t>
            </a:r>
            <a:r>
              <a:rPr lang="it-IT" altLang="it-IT" sz="2800" b="1" smtClean="0"/>
              <a:t>Nell’OPAC di ateneo non troviamo le descrizioni dei singoli articoli/contributi pubblicati nei periodici o nei libri (monografie).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b="1" smtClean="0"/>
              <a:t>	Importante: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smtClean="0"/>
              <a:t>	</a:t>
            </a:r>
            <a:r>
              <a:rPr lang="it-IT" altLang="it-IT" sz="2800" smtClean="0">
                <a:solidFill>
                  <a:srgbClr val="CC0000"/>
                </a:solidFill>
              </a:rPr>
              <a:t>Nell’OPAC di ateneo non devo mai impostare una ricerca partendo dall’autore o dal titolo del singolo articolo/contributo pubblicato in un periodico o in una monografia.</a:t>
            </a:r>
          </a:p>
        </p:txBody>
      </p:sp>
    </p:spTree>
    <p:extLst>
      <p:ext uri="{BB962C8B-B14F-4D97-AF65-F5344CB8AC3E}">
        <p14:creationId xmlns:p14="http://schemas.microsoft.com/office/powerpoint/2010/main" val="4189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59E683-E9C9-4F7B-96DE-D3F63D60930C}" type="slidenum">
              <a:rPr lang="it-IT" altLang="it-IT" smtClean="0">
                <a:cs typeface="Arial" charset="0"/>
              </a:rPr>
              <a:pPr/>
              <a:t>15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3000" smtClean="0"/>
              <a:t>In BiblioEst dove trovo l’indicazione delle annate di un periodico possedute da una biblioteca?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229600" cy="4616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it-IT" altLang="it-IT" sz="1600" b="1" i="1" smtClean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117725"/>
            <a:ext cx="6553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CD447A-0964-4A75-A552-DDAC1FA231DA}" type="slidenum">
              <a:rPr lang="it-IT" altLang="it-IT" smtClean="0">
                <a:cs typeface="Arial" charset="0"/>
              </a:rPr>
              <a:pPr/>
              <a:t>16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3000" dirty="0" smtClean="0"/>
              <a:t>Dove trovo l’indicazione della consistenza di un periodico elettronico?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420888"/>
            <a:ext cx="86106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E4158B-1C71-41AC-B2E3-A7DA2E682901}" type="slidenum">
              <a:rPr lang="it-IT" altLang="it-IT" smtClean="0">
                <a:cs typeface="Arial" charset="0"/>
              </a:rPr>
              <a:pPr/>
              <a:t>17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Caccia al tesoro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i="1" dirty="0"/>
              <a:t>Khan, </a:t>
            </a:r>
            <a:r>
              <a:rPr lang="en-US" sz="2000" i="1" dirty="0" smtClean="0"/>
              <a:t>T.A</a:t>
            </a:r>
            <a:r>
              <a:rPr lang="en-US" sz="2000" i="1" dirty="0"/>
              <a:t>., </a:t>
            </a:r>
            <a:r>
              <a:rPr lang="en-US" sz="2000" i="1" dirty="0" err="1"/>
              <a:t>Hriljac</a:t>
            </a:r>
            <a:r>
              <a:rPr lang="en-US" sz="2000" i="1" dirty="0"/>
              <a:t>, J.A. </a:t>
            </a:r>
            <a:r>
              <a:rPr lang="it-IT" altLang="it-IT" sz="2000" i="1" dirty="0"/>
              <a:t>1999</a:t>
            </a:r>
            <a:r>
              <a:rPr lang="it-IT" altLang="it-IT" sz="2000" i="1" dirty="0" smtClean="0"/>
              <a:t>. </a:t>
            </a:r>
            <a:r>
              <a:rPr lang="it-IT" altLang="it-IT" sz="2000" i="1" dirty="0" err="1" smtClean="0"/>
              <a:t>Inorg</a:t>
            </a:r>
            <a:r>
              <a:rPr lang="it-IT" altLang="it-IT" sz="2000" i="1" dirty="0" smtClean="0"/>
              <a:t>. </a:t>
            </a:r>
            <a:r>
              <a:rPr lang="it-IT" altLang="it-IT" sz="2000" i="1" dirty="0" err="1" smtClean="0"/>
              <a:t>Chim</a:t>
            </a:r>
            <a:r>
              <a:rPr lang="it-IT" altLang="it-IT" sz="2000" i="1" dirty="0" smtClean="0"/>
              <a:t>. Acta 294:2, 179-182</a:t>
            </a:r>
          </a:p>
          <a:p>
            <a:pPr marL="0" indent="0" eaLnBrk="1" hangingPunct="1">
              <a:buNone/>
            </a:pPr>
            <a:endParaRPr lang="it-IT" altLang="it-IT" sz="2000" i="1" dirty="0"/>
          </a:p>
          <a:p>
            <a:pPr eaLnBrk="1" hangingPunct="1"/>
            <a:r>
              <a:rPr lang="it-IT" altLang="it-IT" sz="2000" i="1" dirty="0" err="1"/>
              <a:t>Parry</a:t>
            </a:r>
            <a:r>
              <a:rPr lang="it-IT" altLang="it-IT" sz="2000" i="1" dirty="0"/>
              <a:t>, A.D., </a:t>
            </a:r>
            <a:r>
              <a:rPr lang="it-IT" altLang="it-IT" sz="2000" i="1" dirty="0" err="1"/>
              <a:t>Horgan</a:t>
            </a:r>
            <a:r>
              <a:rPr lang="it-IT" altLang="it-IT" sz="2000" i="1" dirty="0"/>
              <a:t>, R. </a:t>
            </a:r>
            <a:r>
              <a:rPr lang="it-IT" altLang="it-IT" sz="2000" i="1" dirty="0" err="1"/>
              <a:t>Physical-chemical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methods</a:t>
            </a:r>
            <a:r>
              <a:rPr lang="it-IT" altLang="it-IT" sz="2000" i="1" dirty="0"/>
              <a:t> in ABA </a:t>
            </a:r>
            <a:r>
              <a:rPr lang="it-IT" altLang="it-IT" sz="2000" i="1" dirty="0" err="1"/>
              <a:t>research</a:t>
            </a:r>
            <a:r>
              <a:rPr lang="it-IT" altLang="it-IT" sz="2000" i="1" dirty="0"/>
              <a:t>, in </a:t>
            </a:r>
            <a:r>
              <a:rPr lang="it-IT" altLang="it-IT" sz="2000" i="1" dirty="0" err="1"/>
              <a:t>Abscisic</a:t>
            </a:r>
            <a:r>
              <a:rPr lang="it-IT" altLang="it-IT" sz="2000" i="1" dirty="0"/>
              <a:t> acid (</a:t>
            </a:r>
            <a:r>
              <a:rPr lang="it-IT" altLang="it-IT" sz="2000" i="1" dirty="0" err="1"/>
              <a:t>eds</a:t>
            </a:r>
            <a:r>
              <a:rPr lang="it-IT" altLang="it-IT" sz="2000" i="1" dirty="0"/>
              <a:t>. W. J. Davies, H. G. Jones), </a:t>
            </a:r>
            <a:r>
              <a:rPr lang="it-IT" altLang="it-IT" sz="2000" i="1" dirty="0" err="1"/>
              <a:t>Bios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Scientific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Publishers</a:t>
            </a:r>
            <a:r>
              <a:rPr lang="it-IT" altLang="it-IT" sz="2000" i="1" dirty="0"/>
              <a:t>, 1991, p. 5 </a:t>
            </a:r>
            <a:endParaRPr lang="it-IT" altLang="it-IT" sz="2000" i="1" dirty="0" smtClean="0"/>
          </a:p>
          <a:p>
            <a:pPr marL="0" indent="0" eaLnBrk="1" hangingPunct="1">
              <a:buNone/>
            </a:pPr>
            <a:endParaRPr lang="it-IT" altLang="it-IT" sz="2000" i="1" dirty="0"/>
          </a:p>
          <a:p>
            <a:pPr eaLnBrk="1" hangingPunct="1"/>
            <a:r>
              <a:rPr lang="it-IT" altLang="it-IT" sz="2000" i="1" dirty="0" err="1"/>
              <a:t>Molecular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relaxation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processes</a:t>
            </a:r>
            <a:r>
              <a:rPr lang="it-IT" altLang="it-IT" sz="2000" i="1" dirty="0"/>
              <a:t>, Special </a:t>
            </a:r>
            <a:r>
              <a:rPr lang="it-IT" altLang="it-IT" sz="2000" i="1" dirty="0" err="1"/>
              <a:t>Publication</a:t>
            </a:r>
            <a:r>
              <a:rPr lang="it-IT" altLang="it-IT" sz="2000" i="1" dirty="0"/>
              <a:t>, No. 20, </a:t>
            </a:r>
            <a:r>
              <a:rPr lang="it-IT" altLang="it-IT" sz="2000" i="1" dirty="0" err="1"/>
              <a:t>Chemical</a:t>
            </a:r>
            <a:r>
              <a:rPr lang="it-IT" altLang="it-IT" sz="2000" i="1" dirty="0"/>
              <a:t> Society, 1966 </a:t>
            </a:r>
          </a:p>
          <a:p>
            <a:pPr eaLnBrk="1" hangingPunct="1"/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30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404813"/>
            <a:ext cx="7772400" cy="2663825"/>
          </a:xfrm>
        </p:spPr>
        <p:txBody>
          <a:bodyPr/>
          <a:lstStyle/>
          <a:p>
            <a:pPr eaLnBrk="1" hangingPunct="1"/>
            <a:r>
              <a:rPr lang="it-IT" altLang="it-IT" sz="3200" b="1" smtClean="0"/>
              <a:t/>
            </a:r>
            <a:br>
              <a:rPr lang="it-IT" altLang="it-IT" sz="3200" b="1" smtClean="0"/>
            </a:br>
            <a:r>
              <a:rPr lang="it-IT" altLang="it-IT" sz="3200" smtClean="0"/>
              <a:t>Università degli studi di Trieste</a:t>
            </a:r>
            <a:r>
              <a:rPr lang="it-IT" altLang="it-IT" sz="3200" b="1" smtClean="0"/>
              <a:t/>
            </a:r>
            <a:br>
              <a:rPr lang="it-IT" altLang="it-IT" sz="3200" b="1" smtClean="0"/>
            </a:br>
            <a:r>
              <a:rPr lang="it-IT" altLang="it-IT" sz="3200" b="1" smtClean="0"/>
              <a:t>S</a:t>
            </a:r>
            <a:r>
              <a:rPr lang="it-IT" altLang="it-IT" sz="3200" smtClean="0"/>
              <a:t>istema </a:t>
            </a:r>
            <a:r>
              <a:rPr lang="it-IT" altLang="it-IT" sz="3200" b="1" smtClean="0"/>
              <a:t>B</a:t>
            </a:r>
            <a:r>
              <a:rPr lang="it-IT" altLang="it-IT" sz="3200" smtClean="0"/>
              <a:t>ibliotecario di </a:t>
            </a:r>
            <a:r>
              <a:rPr lang="it-IT" altLang="it-IT" sz="3200" b="1" smtClean="0"/>
              <a:t>A</a:t>
            </a:r>
            <a:r>
              <a:rPr lang="it-IT" altLang="it-IT" sz="3200" smtClean="0"/>
              <a:t>teneo</a:t>
            </a:r>
            <a:br>
              <a:rPr lang="it-IT" altLang="it-IT" sz="3200" smtClean="0"/>
            </a:br>
            <a:r>
              <a:rPr lang="it-IT" altLang="it-IT" sz="4800" smtClean="0"/>
              <a:t/>
            </a:r>
            <a:br>
              <a:rPr lang="it-IT" altLang="it-IT" sz="4800" smtClean="0"/>
            </a:br>
            <a:r>
              <a:rPr lang="it-IT" altLang="it-IT" sz="4800" smtClean="0"/>
              <a:t/>
            </a:r>
            <a:br>
              <a:rPr lang="it-IT" altLang="it-IT" sz="4800" smtClean="0"/>
            </a:br>
            <a:r>
              <a:rPr lang="it-IT" altLang="it-IT" sz="4800" smtClean="0"/>
              <a:t>Introduzione 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4797425"/>
            <a:ext cx="6977063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it-IT" altLang="it-IT" sz="2800" smtClean="0"/>
          </a:p>
          <a:p>
            <a:pPr marL="0" indent="0" algn="ctr" eaLnBrk="1" hangingPunct="1">
              <a:buFontTx/>
              <a:buNone/>
            </a:pPr>
            <a:endParaRPr lang="it-IT" altLang="it-IT" sz="2800" smtClean="0"/>
          </a:p>
          <a:p>
            <a:pPr marL="0" indent="0" eaLnBrk="1" hangingPunct="1">
              <a:buFontTx/>
              <a:buNone/>
            </a:pPr>
            <a:r>
              <a:rPr lang="it-IT" altLang="it-IT" sz="2000" smtClean="0"/>
              <a:t>Michele Sommariva		</a:t>
            </a:r>
          </a:p>
          <a:p>
            <a:pPr marL="0" indent="0" eaLnBrk="1" hangingPunct="1">
              <a:buFontTx/>
              <a:buNone/>
            </a:pPr>
            <a:r>
              <a:rPr lang="it-IT" altLang="it-IT" sz="2000" smtClean="0"/>
              <a:t>msommariva@units.it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4400" smtClean="0"/>
              <a:t>						</a:t>
            </a: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2085975" y="3625850"/>
          <a:ext cx="511175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magine bitmap" r:id="rId4" imgW="3266667" imgH="752381" progId="Paint.Picture">
                  <p:embed/>
                </p:oleObj>
              </mc:Choice>
              <mc:Fallback>
                <p:oleObj name="Immagine bitmap" r:id="rId4" imgW="3266667" imgH="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3625850"/>
                        <a:ext cx="511175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5902325"/>
            <a:ext cx="1863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87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Che cos’è </a:t>
            </a:r>
            <a:r>
              <a:rPr lang="it-IT" altLang="it-IT" smtClean="0">
                <a:solidFill>
                  <a:schemeClr val="tx1"/>
                </a:solidFill>
              </a:rPr>
              <a:t>Z</a:t>
            </a:r>
            <a:r>
              <a:rPr lang="it-IT" altLang="it-IT" smtClean="0"/>
              <a:t>otero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078787" cy="4595813"/>
          </a:xfrm>
        </p:spPr>
        <p:txBody>
          <a:bodyPr anchor="ctr"/>
          <a:lstStyle/>
          <a:p>
            <a:pPr indent="0" algn="just" eaLnBrk="1" hangingPunct="1">
              <a:lnSpc>
                <a:spcPct val="80000"/>
              </a:lnSpc>
            </a:pPr>
            <a:endParaRPr lang="it-IT" altLang="it-IT" sz="300" b="1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300" b="1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300" b="1" smtClean="0"/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endParaRPr lang="it-IT" altLang="it-IT" sz="2400" smtClean="0"/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endParaRPr lang="it-IT" altLang="it-IT" sz="2400" smtClean="0"/>
          </a:p>
          <a:p>
            <a:pPr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smtClean="0"/>
              <a:t>Strumento per gestire citazioni e bibliografie creandosi un proprio archivio personale</a:t>
            </a:r>
          </a:p>
          <a:p>
            <a:pPr indent="0" algn="ctr" eaLnBrk="1" hangingPunct="1">
              <a:lnSpc>
                <a:spcPct val="150000"/>
              </a:lnSpc>
              <a:buFontTx/>
              <a:buNone/>
            </a:pPr>
            <a:endParaRPr lang="it-IT" altLang="it-IT" sz="2400" smtClean="0"/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endParaRPr lang="it-IT" altLang="it-IT" sz="24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400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300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300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300" smtClean="0"/>
          </a:p>
          <a:p>
            <a:pPr indent="0" algn="just" eaLnBrk="1" hangingPunct="1">
              <a:lnSpc>
                <a:spcPct val="80000"/>
              </a:lnSpc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00" smtClean="0"/>
              <a:t>	</a:t>
            </a:r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endParaRPr lang="it-IT" altLang="it-IT" sz="2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  <a:p>
            <a:pPr indent="0" algn="ctr" eaLnBrk="1" hangingPunct="1">
              <a:lnSpc>
                <a:spcPct val="80000"/>
              </a:lnSpc>
              <a:buFontTx/>
              <a:buNone/>
            </a:pPr>
            <a:endParaRPr lang="it-IT" altLang="it-IT" sz="1000" smtClean="0"/>
          </a:p>
        </p:txBody>
      </p:sp>
    </p:spTree>
    <p:extLst>
      <p:ext uri="{BB962C8B-B14F-4D97-AF65-F5344CB8AC3E}">
        <p14:creationId xmlns:p14="http://schemas.microsoft.com/office/powerpoint/2010/main" val="2173931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AB754-DE3A-41B3-88E2-811B07AD4E51}" type="slidenum">
              <a:rPr lang="it-IT" altLang="it-IT" smtClean="0">
                <a:cs typeface="Arial" charset="0"/>
              </a:rPr>
              <a:pPr/>
              <a:t>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Catalogo o banca dati?</a:t>
            </a:r>
            <a:br>
              <a:rPr lang="it-IT" altLang="it-IT" sz="4000" dirty="0" smtClean="0"/>
            </a:br>
            <a:endParaRPr lang="it-IT" altLang="it-IT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Cataloghi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localizzare documenti (</a:t>
            </a:r>
            <a:r>
              <a:rPr lang="it-IT" altLang="it-IT" sz="2400" smtClean="0">
                <a:solidFill>
                  <a:srgbClr val="FF3300"/>
                </a:solidFill>
              </a:rPr>
              <a:t>sapere dove</a:t>
            </a:r>
            <a:r>
              <a:rPr lang="it-IT" altLang="it-IT" sz="240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Banche dati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trovare citazioni bibliografiche di documenti su un determinato argomento (</a:t>
            </a:r>
            <a:r>
              <a:rPr lang="it-IT" altLang="it-IT" sz="2400" smtClean="0">
                <a:solidFill>
                  <a:srgbClr val="FF3300"/>
                </a:solidFill>
              </a:rPr>
              <a:t>sapere cosa</a:t>
            </a:r>
            <a:r>
              <a:rPr lang="it-IT" altLang="it-IT" sz="2400" smtClean="0"/>
              <a:t>)</a:t>
            </a:r>
          </a:p>
        </p:txBody>
      </p:sp>
      <p:pic>
        <p:nvPicPr>
          <p:cNvPr id="19460" name="Picture 4" descr="domande bibliote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404813"/>
            <a:ext cx="3105150" cy="147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Cosa fa </a:t>
            </a:r>
            <a:r>
              <a:rPr lang="it-IT" altLang="it-IT" sz="4000" smtClean="0">
                <a:solidFill>
                  <a:schemeClr val="tx1"/>
                </a:solidFill>
              </a:rPr>
              <a:t>Z</a:t>
            </a:r>
            <a:r>
              <a:rPr lang="it-IT" altLang="it-IT" sz="4000" smtClean="0"/>
              <a:t>otero</a:t>
            </a:r>
            <a:br>
              <a:rPr lang="it-IT" altLang="it-IT" sz="4000" smtClean="0"/>
            </a:br>
            <a:endParaRPr lang="it-IT" altLang="it-IT" sz="4000" smtClean="0"/>
          </a:p>
        </p:txBody>
      </p:sp>
      <p:grpSp>
        <p:nvGrpSpPr>
          <p:cNvPr id="7171" name="Group 5"/>
          <p:cNvGrpSpPr>
            <a:grpSpLocks noChangeAspect="1"/>
          </p:cNvGrpSpPr>
          <p:nvPr/>
        </p:nvGrpSpPr>
        <p:grpSpPr bwMode="auto">
          <a:xfrm>
            <a:off x="288925" y="1125538"/>
            <a:ext cx="8531225" cy="4525962"/>
            <a:chOff x="266" y="707"/>
            <a:chExt cx="5409" cy="2851"/>
          </a:xfrm>
        </p:grpSpPr>
        <p:sp>
          <p:nvSpPr>
            <p:cNvPr id="717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6" y="707"/>
              <a:ext cx="5409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7174" name="_s216076"/>
            <p:cNvCxnSpPr>
              <a:cxnSpLocks noChangeShapeType="1"/>
              <a:stCxn id="216073" idx="0"/>
              <a:endCxn id="216070" idx="2"/>
            </p:cNvCxnSpPr>
            <p:nvPr/>
          </p:nvCxnSpPr>
          <p:spPr bwMode="auto">
            <a:xfrm rot="16200000" flipV="1">
              <a:off x="3728" y="248"/>
              <a:ext cx="336" cy="185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_s216075"/>
            <p:cNvCxnSpPr>
              <a:cxnSpLocks noChangeShapeType="1"/>
              <a:stCxn id="216072" idx="0"/>
              <a:endCxn id="216070" idx="2"/>
            </p:cNvCxnSpPr>
            <p:nvPr/>
          </p:nvCxnSpPr>
          <p:spPr bwMode="auto">
            <a:xfrm rot="5400000" flipH="1" flipV="1">
              <a:off x="2803" y="117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_s216074"/>
            <p:cNvCxnSpPr>
              <a:cxnSpLocks noChangeShapeType="1"/>
              <a:stCxn id="216071" idx="0"/>
              <a:endCxn id="216070" idx="2"/>
            </p:cNvCxnSpPr>
            <p:nvPr/>
          </p:nvCxnSpPr>
          <p:spPr bwMode="auto">
            <a:xfrm rot="5400000" flipH="1" flipV="1">
              <a:off x="1877" y="248"/>
              <a:ext cx="336" cy="185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6070" name="_s216070"/>
            <p:cNvSpPr>
              <a:spLocks noChangeArrowheads="1"/>
            </p:cNvSpPr>
            <p:nvPr/>
          </p:nvSpPr>
          <p:spPr bwMode="auto">
            <a:xfrm>
              <a:off x="2539" y="718"/>
              <a:ext cx="88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76810" tIns="38405" rIns="76810" bIns="38405" anchor="ctr"/>
            <a:lstStyle/>
            <a:p>
              <a:pPr algn="ctr" eaLnBrk="1" hangingPunct="1">
                <a:defRPr/>
              </a:pPr>
              <a:r>
                <a:rPr lang="it-IT" sz="1500" dirty="0">
                  <a:solidFill>
                    <a:srgbClr val="FF0000"/>
                  </a:solidFill>
                  <a:latin typeface="Arial" pitchFamily="-106" charset="0"/>
                  <a:ea typeface="+mn-ea"/>
                </a:rPr>
                <a:t>Z</a:t>
              </a:r>
              <a:r>
                <a:rPr lang="it-IT" sz="1500" dirty="0">
                  <a:latin typeface="Arial" pitchFamily="-106" charset="0"/>
                  <a:ea typeface="+mn-ea"/>
                </a:rPr>
                <a:t>OTERO</a:t>
              </a:r>
            </a:p>
          </p:txBody>
        </p:sp>
        <p:sp>
          <p:nvSpPr>
            <p:cNvPr id="216071" name="_s216071"/>
            <p:cNvSpPr>
              <a:spLocks noChangeArrowheads="1"/>
            </p:cNvSpPr>
            <p:nvPr/>
          </p:nvSpPr>
          <p:spPr bwMode="auto">
            <a:xfrm>
              <a:off x="266" y="1342"/>
              <a:ext cx="170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76810" tIns="38405" rIns="76810" bIns="38405" anchor="ctr"/>
            <a:lstStyle/>
            <a:p>
              <a:pPr algn="ctr" eaLnBrk="1" hangingPunct="1">
                <a:defRPr/>
              </a:pPr>
              <a:r>
                <a:rPr lang="it-IT" sz="1500" dirty="0">
                  <a:latin typeface="Arial" pitchFamily="-106" charset="0"/>
                  <a:ea typeface="+mn-ea"/>
                </a:rPr>
                <a:t>RACCOLTA</a:t>
              </a:r>
            </a:p>
          </p:txBody>
        </p:sp>
        <p:sp>
          <p:nvSpPr>
            <p:cNvPr id="216072" name="_s216072"/>
            <p:cNvSpPr>
              <a:spLocks noChangeArrowheads="1"/>
            </p:cNvSpPr>
            <p:nvPr/>
          </p:nvSpPr>
          <p:spPr bwMode="auto">
            <a:xfrm>
              <a:off x="2117" y="1342"/>
              <a:ext cx="170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76810" tIns="38405" rIns="76810" bIns="38405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l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500" dirty="0" smtClean="0"/>
                <a:t>ORGANIZZAZIONE</a:t>
              </a:r>
            </a:p>
          </p:txBody>
        </p:sp>
        <p:sp>
          <p:nvSpPr>
            <p:cNvPr id="216073" name="_s216073"/>
            <p:cNvSpPr>
              <a:spLocks noChangeArrowheads="1"/>
            </p:cNvSpPr>
            <p:nvPr/>
          </p:nvSpPr>
          <p:spPr bwMode="auto">
            <a:xfrm>
              <a:off x="3968" y="1342"/>
              <a:ext cx="170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76810" tIns="38405" rIns="76810" bIns="38405" anchor="ctr"/>
            <a:lstStyle/>
            <a:p>
              <a:pPr algn="ctr" eaLnBrk="1" hangingPunct="1">
                <a:defRPr/>
              </a:pPr>
              <a:r>
                <a:rPr lang="it-IT" sz="1500" dirty="0">
                  <a:latin typeface="Arial" pitchFamily="-106" charset="0"/>
                  <a:ea typeface="+mn-ea"/>
                </a:rPr>
                <a:t>CITAZIONI e BIBLIOGRAFIE</a:t>
              </a:r>
            </a:p>
          </p:txBody>
        </p:sp>
      </p:grp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684213" y="3573463"/>
            <a:ext cx="82804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Zotero è un </a:t>
            </a:r>
            <a:r>
              <a:rPr lang="it-IT" altLang="it-IT" sz="1800" b="1"/>
              <a:t>software bibliografico </a:t>
            </a:r>
            <a:r>
              <a:rPr lang="it-IT" altLang="it-IT" sz="1800"/>
              <a:t>che permette di: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10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b="1"/>
              <a:t> Raccogliere</a:t>
            </a:r>
            <a:r>
              <a:rPr lang="it-IT" altLang="it-IT" sz="1800"/>
              <a:t>: citazioni di libri e articoli, pagine web, pdf, audio, video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it-IT" altLang="it-IT" sz="10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b="1"/>
              <a:t> Organizzare:</a:t>
            </a:r>
            <a:r>
              <a:rPr lang="it-IT" altLang="it-IT" sz="1800"/>
              <a:t> il materiale tramite cartelle e sottocartelle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it-IT" altLang="it-IT" sz="10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b="1"/>
              <a:t> Inserire citazioni</a:t>
            </a:r>
            <a:r>
              <a:rPr lang="it-IT" altLang="it-IT" sz="1800"/>
              <a:t> e </a:t>
            </a:r>
            <a:r>
              <a:rPr lang="it-IT" altLang="it-IT" sz="1800" b="1"/>
              <a:t>generare bibliografie</a:t>
            </a:r>
            <a:r>
              <a:rPr lang="it-IT" altLang="it-IT" sz="1800"/>
              <a:t> all’interno di un testo</a:t>
            </a:r>
          </a:p>
        </p:txBody>
      </p:sp>
    </p:spTree>
    <p:extLst>
      <p:ext uri="{BB962C8B-B14F-4D97-AF65-F5344CB8AC3E}">
        <p14:creationId xmlns:p14="http://schemas.microsoft.com/office/powerpoint/2010/main" val="951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1) scarico il software </a:t>
            </a:r>
            <a:br>
              <a:rPr lang="it-IT" altLang="it-IT" smtClean="0"/>
            </a:br>
            <a:r>
              <a:rPr lang="it-IT" altLang="it-IT" smtClean="0"/>
              <a:t>2) scarico il connettore browser</a:t>
            </a:r>
          </a:p>
        </p:txBody>
      </p:sp>
      <p:pic>
        <p:nvPicPr>
          <p:cNvPr id="921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60500"/>
            <a:ext cx="91059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1547813" y="4365625"/>
            <a:ext cx="2016125" cy="935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435600" y="4437063"/>
            <a:ext cx="3313113" cy="792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24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Come si presenta</a:t>
            </a:r>
            <a:endParaRPr lang="it-IT" altLang="it-IT" sz="2400" smtClean="0"/>
          </a:p>
        </p:txBody>
      </p:sp>
      <p:pic>
        <p:nvPicPr>
          <p:cNvPr id="11267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00150"/>
            <a:ext cx="8064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Colonna sinistra</a:t>
            </a: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1520825"/>
          <a:ext cx="3095625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magine bitmap" r:id="rId4" imgW="2352381" imgH="3533333" progId="Paint.Picture">
                  <p:embed/>
                </p:oleObj>
              </mc:Choice>
              <mc:Fallback>
                <p:oleObj name="Immagine bitmap" r:id="rId4" imgW="2352381" imgH="3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20825"/>
                        <a:ext cx="3095625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52082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it-IT" altLang="it-IT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 b="1" dirty="0" smtClean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dirty="0" smtClean="0"/>
              <a:t>La libreria personale    contiene sempre tutti gli elementi.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dirty="0" smtClean="0"/>
              <a:t>Uno stesso elemento può essere inserito in più cartelle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288290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Colonna centrale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2124075" y="1700213"/>
          <a:ext cx="4953000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magine bitmap" r:id="rId4" imgW="4409524" imgH="3514286" progId="Paint.Picture">
                  <p:embed/>
                </p:oleObj>
              </mc:Choice>
              <mc:Fallback>
                <p:oleObj name="Immagine bitmap" r:id="rId4" imgW="4409524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00213"/>
                        <a:ext cx="4953000" cy="394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6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Colonna destra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7450" y="1423988"/>
            <a:ext cx="4038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altLang="it-IT" sz="2600" smtClean="0"/>
              <a:t>	</a:t>
            </a:r>
          </a:p>
          <a:p>
            <a:pPr algn="just" eaLnBrk="1" hangingPunct="1">
              <a:buFontTx/>
              <a:buNone/>
            </a:pPr>
            <a:endParaRPr lang="it-IT" altLang="it-IT" sz="2600" b="1" smtClean="0"/>
          </a:p>
          <a:p>
            <a:pPr algn="just" eaLnBrk="1" hangingPunct="1"/>
            <a:r>
              <a:rPr lang="it-IT" altLang="it-IT" sz="2600" b="1" smtClean="0"/>
              <a:t>Informazioni</a:t>
            </a:r>
            <a:endParaRPr lang="it-IT" altLang="it-IT" sz="2600" smtClean="0"/>
          </a:p>
          <a:p>
            <a:pPr algn="just" eaLnBrk="1" hangingPunct="1"/>
            <a:r>
              <a:rPr lang="it-IT" altLang="it-IT" sz="2600" b="1" smtClean="0"/>
              <a:t>Note</a:t>
            </a:r>
            <a:r>
              <a:rPr lang="it-IT" altLang="it-IT" sz="2600" smtClean="0"/>
              <a:t> </a:t>
            </a:r>
          </a:p>
          <a:p>
            <a:pPr algn="just" eaLnBrk="1" hangingPunct="1"/>
            <a:r>
              <a:rPr lang="it-IT" altLang="it-IT" sz="2600" b="1" smtClean="0"/>
              <a:t>Tag</a:t>
            </a:r>
            <a:endParaRPr lang="it-IT" altLang="it-IT" sz="2600" smtClean="0"/>
          </a:p>
          <a:p>
            <a:pPr algn="just" eaLnBrk="1" hangingPunct="1"/>
            <a:r>
              <a:rPr lang="it-IT" altLang="it-IT" sz="2600" b="1" smtClean="0"/>
              <a:t>Collegamenti</a:t>
            </a:r>
            <a:endParaRPr lang="it-IT" altLang="it-IT" sz="2600" smtClean="0"/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989138"/>
          <a:ext cx="40386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Immagine bitmap" r:id="rId4" imgW="5315692" imgH="3704762" progId="Paint.Picture">
                  <p:embed/>
                </p:oleObj>
              </mc:Choice>
              <mc:Fallback>
                <p:oleObj name="Immagine bitmap" r:id="rId4" imgW="5315692" imgH="3704762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9138"/>
                        <a:ext cx="403860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7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Cattura automatica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84413"/>
            <a:ext cx="8229600" cy="4240212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mtClean="0"/>
              <a:t>Zotero “legge” la pagina e rileva se sono presenti dei metadati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it-IT" altLang="it-IT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mtClean="0"/>
              <a:t>Clicco sull’icona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it-IT" altLang="it-IT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it-IT" altLang="it-IT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mtClean="0"/>
              <a:t>Zotero salva la citazione (+ snapshot e pdf se presente)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it-IT" altLang="it-IT" sz="200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it-IT" altLang="it-IT" sz="2000" b="1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NB</a:t>
            </a:r>
            <a:r>
              <a:rPr lang="it-IT" altLang="it-IT" sz="2000" smtClean="0"/>
              <a:t>: </a:t>
            </a:r>
            <a:r>
              <a:rPr lang="it-IT" altLang="it-IT" sz="2000" u="sng" smtClean="0"/>
              <a:t>controllare sempre i dati salvati ed eventualmente correggerli</a:t>
            </a: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16038"/>
            <a:ext cx="8712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6443663" y="1196975"/>
            <a:ext cx="720725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946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623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4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Tipologie di documento</a:t>
            </a:r>
          </a:p>
        </p:txBody>
      </p:sp>
      <p:pic>
        <p:nvPicPr>
          <p:cNvPr id="21507" name="Picture 1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3006725"/>
            <a:ext cx="1574800" cy="454025"/>
          </a:xfrm>
          <a:noFill/>
        </p:spPr>
      </p:pic>
      <p:sp>
        <p:nvSpPr>
          <p:cNvPr id="2150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1628775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altLang="it-IT" sz="2800" smtClean="0"/>
              <a:t>	</a:t>
            </a:r>
          </a:p>
          <a:p>
            <a:pPr algn="ctr" eaLnBrk="1" hangingPunct="1">
              <a:buFontTx/>
              <a:buNone/>
            </a:pPr>
            <a:r>
              <a:rPr lang="it-IT" altLang="it-IT" sz="2800" smtClean="0"/>
              <a:t>	</a:t>
            </a:r>
          </a:p>
          <a:p>
            <a:pPr algn="just" eaLnBrk="1" hangingPunct="1">
              <a:buFontTx/>
              <a:buNone/>
            </a:pPr>
            <a:r>
              <a:rPr lang="it-IT" altLang="it-IT" sz="2800" smtClean="0"/>
              <a:t>	Ogni documento ha la sua icona e una specifica scheda</a:t>
            </a:r>
          </a:p>
        </p:txBody>
      </p:sp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163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1413" y="4652963"/>
          <a:ext cx="1330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Immagine bitmap" r:id="rId6" imgW="961905" imgH="380852" progId="Paint.Picture">
                  <p:embed/>
                </p:oleObj>
              </mc:Choice>
              <mc:Fallback>
                <p:oleObj name="Immagine bitmap" r:id="rId6" imgW="961905" imgH="380852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52963"/>
                        <a:ext cx="1330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/>
          <p:cNvGraphicFramePr>
            <a:graphicFrameLocks noChangeAspect="1"/>
          </p:cNvGraphicFramePr>
          <p:nvPr/>
        </p:nvGraphicFramePr>
        <p:xfrm>
          <a:off x="2627313" y="3789363"/>
          <a:ext cx="10810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Immagine bitmap" r:id="rId8" imgW="781159" imgH="390580" progId="Paint.Picture">
                  <p:embed/>
                </p:oleObj>
              </mc:Choice>
              <mc:Fallback>
                <p:oleObj name="Immagine bitmap" r:id="rId8" imgW="781159" imgH="390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89363"/>
                        <a:ext cx="10810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03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Elenco (parziale) di siti compatibili con Zotero</a:t>
            </a:r>
            <a:endParaRPr lang="it-IT" altLang="it-IT" sz="4000" i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b="1" smtClean="0"/>
              <a:t>Banche dati/archivi</a:t>
            </a:r>
            <a:r>
              <a:rPr lang="it-IT" altLang="it-IT" sz="1400" smtClean="0"/>
              <a:t>: </a:t>
            </a:r>
            <a:r>
              <a:rPr lang="it-IT" altLang="it-IT" sz="1600" smtClean="0"/>
              <a:t>Jstor, Ebsco, LLBA, Web of science, ScienceDirect, PubMed, OpenStarts, ProQuest, Torrossa, Google Scholar, Google Books …</a:t>
            </a:r>
          </a:p>
          <a:p>
            <a:pPr eaLnBrk="1" hangingPunct="1">
              <a:lnSpc>
                <a:spcPct val="80000"/>
              </a:lnSpc>
            </a:pPr>
            <a:endParaRPr lang="it-IT" altLang="it-IT" sz="1600" smtClean="0"/>
          </a:p>
          <a:p>
            <a:pPr eaLnBrk="1" hangingPunct="1">
              <a:lnSpc>
                <a:spcPct val="80000"/>
              </a:lnSpc>
            </a:pPr>
            <a:r>
              <a:rPr lang="it-IT" altLang="it-IT" b="1" smtClean="0"/>
              <a:t>Cataloghi/OPAC</a:t>
            </a:r>
            <a:r>
              <a:rPr lang="it-IT" altLang="it-IT" sz="1400" smtClean="0"/>
              <a:t>: </a:t>
            </a:r>
            <a:r>
              <a:rPr lang="it-IT" altLang="it-IT" sz="1600" smtClean="0"/>
              <a:t>Worldcat, Library of Congress, British Library, Bibliothèque nationale de France, Deutsche National Bibliothek, Biblioteca nacional de España, Amazon …</a:t>
            </a:r>
          </a:p>
          <a:p>
            <a:pPr eaLnBrk="1" hangingPunct="1">
              <a:lnSpc>
                <a:spcPct val="80000"/>
              </a:lnSpc>
            </a:pPr>
            <a:endParaRPr lang="it-IT" altLang="it-IT" sz="1400" smtClean="0"/>
          </a:p>
          <a:p>
            <a:pPr eaLnBrk="1" hangingPunct="1">
              <a:lnSpc>
                <a:spcPct val="80000"/>
              </a:lnSpc>
            </a:pPr>
            <a:r>
              <a:rPr lang="it-IT" altLang="it-IT" b="1" smtClean="0"/>
              <a:t>Siti web</a:t>
            </a:r>
            <a:r>
              <a:rPr lang="it-IT" altLang="it-IT" sz="1400" smtClean="0"/>
              <a:t>: </a:t>
            </a:r>
            <a:r>
              <a:rPr lang="it-IT" altLang="it-IT" sz="1600" smtClean="0"/>
              <a:t>Wikipedia, You Tube, Flickr, IMDB …</a:t>
            </a:r>
          </a:p>
          <a:p>
            <a:pPr eaLnBrk="1" hangingPunct="1">
              <a:lnSpc>
                <a:spcPct val="80000"/>
              </a:lnSpc>
            </a:pPr>
            <a:endParaRPr lang="it-IT" altLang="it-IT" sz="1600" smtClean="0"/>
          </a:p>
          <a:p>
            <a:pPr eaLnBrk="1" hangingPunct="1">
              <a:lnSpc>
                <a:spcPct val="80000"/>
              </a:lnSpc>
            </a:pPr>
            <a:r>
              <a:rPr lang="it-IT" altLang="it-IT" b="1" smtClean="0"/>
              <a:t>Giornali on-line</a:t>
            </a:r>
            <a:r>
              <a:rPr lang="it-IT" altLang="it-IT" sz="1400" smtClean="0"/>
              <a:t>: </a:t>
            </a:r>
            <a:r>
              <a:rPr lang="it-IT" altLang="it-IT" sz="1600" smtClean="0"/>
              <a:t>Repubblica, Corriere della sera, Il Fatto Quotidiano, The Guardian, The New York Times, The Economist, Der Spiegel, El Pais, Le Monde </a:t>
            </a:r>
            <a:endParaRPr lang="it-IT" altLang="it-IT" sz="800" smtClean="0"/>
          </a:p>
          <a:p>
            <a:pPr eaLnBrk="1" hangingPunct="1">
              <a:lnSpc>
                <a:spcPct val="80000"/>
              </a:lnSpc>
            </a:pPr>
            <a:endParaRPr lang="it-IT" altLang="it-IT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smtClean="0"/>
              <a:t>	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smtClean="0"/>
              <a:t>          </a:t>
            </a:r>
            <a:r>
              <a:rPr lang="it-IT" altLang="it-IT" sz="1600" smtClean="0"/>
              <a:t>Per un elenco più completo e maggiori info: </a:t>
            </a:r>
            <a:r>
              <a:rPr lang="it-IT" altLang="it-IT" sz="1600" smtClean="0">
                <a:hlinkClick r:id="rId3"/>
              </a:rPr>
              <a:t>www.zotero.org/support/translators</a:t>
            </a:r>
            <a:endParaRPr lang="it-IT" altLang="it-IT" sz="1600" smtClean="0"/>
          </a:p>
        </p:txBody>
      </p:sp>
    </p:spTree>
    <p:extLst>
      <p:ext uri="{BB962C8B-B14F-4D97-AF65-F5344CB8AC3E}">
        <p14:creationId xmlns:p14="http://schemas.microsoft.com/office/powerpoint/2010/main" val="399654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Pulsanti barra superiore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79838" y="2852738"/>
            <a:ext cx="4905375" cy="3779837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Inserimento manuale</a:t>
            </a:r>
          </a:p>
          <a:p>
            <a:pPr eaLnBrk="1" hangingPunct="1"/>
            <a:r>
              <a:rPr lang="it-IT" altLang="it-IT" sz="2800" smtClean="0"/>
              <a:t>Inserimento tramite 	   ISBN, DOI, PMID</a:t>
            </a:r>
          </a:p>
          <a:p>
            <a:pPr eaLnBrk="1" hangingPunct="1"/>
            <a:r>
              <a:rPr lang="it-IT" altLang="it-IT" sz="2800" smtClean="0"/>
              <a:t>Inserimento nota</a:t>
            </a:r>
          </a:p>
          <a:p>
            <a:pPr eaLnBrk="1" hangingPunct="1"/>
            <a:r>
              <a:rPr lang="it-IT" altLang="it-IT" sz="2800" smtClean="0"/>
              <a:t>Allegati (pdf, snapshot, link, pagine web) 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3384550" y="2997200"/>
          <a:ext cx="3603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Immagine bitmap" r:id="rId4" imgW="361809" imgH="276117" progId="Paint.Picture">
                  <p:embed/>
                </p:oleObj>
              </mc:Choice>
              <mc:Fallback>
                <p:oleObj name="Immagine bitmap" r:id="rId4" imgW="361809" imgH="2761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2997200"/>
                        <a:ext cx="3603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84550" y="3644900"/>
          <a:ext cx="3603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Immagine bitmap" r:id="rId6" imgW="276117" imgH="247685" progId="Paint.Picture">
                  <p:embed/>
                </p:oleObj>
              </mc:Choice>
              <mc:Fallback>
                <p:oleObj name="Immagine bitmap" r:id="rId6" imgW="276117" imgH="2476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3644900"/>
                        <a:ext cx="3603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/>
          <p:cNvGraphicFramePr>
            <a:graphicFrameLocks noChangeAspect="1"/>
          </p:cNvGraphicFramePr>
          <p:nvPr/>
        </p:nvGraphicFramePr>
        <p:xfrm>
          <a:off x="3419475" y="4437063"/>
          <a:ext cx="3603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Immagine bitmap" r:id="rId8" imgW="323981" imgH="237969" progId="Paint.Picture">
                  <p:embed/>
                </p:oleObj>
              </mc:Choice>
              <mc:Fallback>
                <p:oleObj name="Immagine bitmap" r:id="rId8" imgW="323981" imgH="2379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37063"/>
                        <a:ext cx="3603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/>
          <p:cNvGraphicFramePr>
            <a:graphicFrameLocks noChangeAspect="1"/>
          </p:cNvGraphicFramePr>
          <p:nvPr/>
        </p:nvGraphicFramePr>
        <p:xfrm>
          <a:off x="3397250" y="5084763"/>
          <a:ext cx="3603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Immagine bitmap" r:id="rId10" imgW="343039" imgH="247685" progId="Paint.Picture">
                  <p:embed/>
                </p:oleObj>
              </mc:Choice>
              <mc:Fallback>
                <p:oleObj name="Immagine bitmap" r:id="rId10" imgW="343039" imgH="2476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5084763"/>
                        <a:ext cx="3603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179388" y="1557338"/>
          <a:ext cx="87487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Immagine bitmap" r:id="rId12" imgW="10964806" imgH="257007" progId="Paint.Picture">
                  <p:embed/>
                </p:oleObj>
              </mc:Choice>
              <mc:Fallback>
                <p:oleObj name="Immagine bitmap" r:id="rId12" imgW="10964806" imgH="2570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8748712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1908175" y="1412875"/>
            <a:ext cx="1295400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70994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48064-D6EF-45D7-9655-BFA05DC82E4B}" type="slidenum">
              <a:rPr lang="it-IT" altLang="it-IT" smtClean="0">
                <a:cs typeface="Arial" charset="0"/>
              </a:rPr>
              <a:pPr/>
              <a:t>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…ma ci sono gli ibridi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388620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Banche dati integrate con risorse elettroniche</a:t>
            </a:r>
          </a:p>
          <a:p>
            <a:pPr eaLnBrk="1" hangingPunct="1"/>
            <a:r>
              <a:rPr lang="it-IT" altLang="it-IT" sz="2800" dirty="0" smtClean="0"/>
              <a:t>Archivi aperti</a:t>
            </a:r>
          </a:p>
          <a:p>
            <a:pPr eaLnBrk="1" hangingPunct="1"/>
            <a:r>
              <a:rPr lang="it-IT" altLang="it-IT" sz="2800" dirty="0" smtClean="0"/>
              <a:t>Portali di editori (ACS, </a:t>
            </a:r>
            <a:r>
              <a:rPr lang="it-IT" altLang="it-IT" sz="2800" dirty="0" err="1" smtClean="0"/>
              <a:t>Wiley</a:t>
            </a:r>
            <a:r>
              <a:rPr lang="it-IT" altLang="it-IT" sz="2800" dirty="0" smtClean="0"/>
              <a:t>…)</a:t>
            </a:r>
          </a:p>
          <a:p>
            <a:pPr eaLnBrk="1" hangingPunct="1"/>
            <a:r>
              <a:rPr lang="it-IT" altLang="it-IT" sz="2800" dirty="0" smtClean="0"/>
              <a:t>Digital </a:t>
            </a:r>
            <a:r>
              <a:rPr lang="it-IT" altLang="it-IT" sz="2800" dirty="0" err="1" smtClean="0"/>
              <a:t>library</a:t>
            </a:r>
            <a:endParaRPr lang="it-IT" altLang="it-IT" sz="2800" dirty="0" smtClean="0"/>
          </a:p>
          <a:p>
            <a:pPr eaLnBrk="1" hangingPunct="1"/>
            <a:r>
              <a:rPr lang="it-IT" altLang="it-IT" sz="2800" dirty="0" err="1" smtClean="0"/>
              <a:t>Discovery</a:t>
            </a:r>
            <a:r>
              <a:rPr lang="it-IT" altLang="it-IT" sz="2800" dirty="0" smtClean="0"/>
              <a:t> service</a:t>
            </a:r>
          </a:p>
          <a:p>
            <a:pPr eaLnBrk="1" hangingPunct="1"/>
            <a:r>
              <a:rPr lang="it-IT" altLang="it-IT" sz="2800" dirty="0" smtClean="0"/>
              <a:t>…</a:t>
            </a:r>
          </a:p>
        </p:txBody>
      </p:sp>
      <p:pic>
        <p:nvPicPr>
          <p:cNvPr id="21508" name="Picture 4" descr="libro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922713"/>
            <a:ext cx="4038600" cy="1903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Inserimento tramite ISBN (DOI, PMID)</a:t>
            </a: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1700213"/>
          <a:ext cx="7896225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Immagine bitmap" r:id="rId4" imgW="5057143" imgH="1943371" progId="Paint.Picture">
                  <p:embed/>
                </p:oleObj>
              </mc:Choice>
              <mc:Fallback>
                <p:oleObj name="Immagine bitmap" r:id="rId4" imgW="5057143" imgH="1943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896225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	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836738" y="2132013"/>
            <a:ext cx="431800" cy="412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41308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Inserimento manuale</a:t>
            </a:r>
            <a:br>
              <a:rPr lang="it-IT" altLang="it-IT" sz="4000" smtClean="0"/>
            </a:br>
            <a:endParaRPr lang="it-IT" altLang="it-IT" sz="4000" smtClean="0"/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0675" y="17907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800" smtClean="0"/>
              <a:t>	     </a:t>
            </a:r>
          </a:p>
          <a:p>
            <a:pPr eaLnBrk="1" hangingPunct="1">
              <a:buFontTx/>
              <a:buNone/>
            </a:pPr>
            <a:r>
              <a:rPr lang="it-IT" altLang="it-IT" sz="2800" smtClean="0"/>
              <a:t>	</a:t>
            </a:r>
          </a:p>
          <a:p>
            <a:pPr eaLnBrk="1" hangingPunct="1">
              <a:buFontTx/>
              <a:buNone/>
            </a:pPr>
            <a:r>
              <a:rPr lang="it-IT" altLang="it-IT" sz="2800" smtClean="0"/>
              <a:t>	scelgo il tipo di elemento e compilo manualmente i dati</a:t>
            </a:r>
          </a:p>
        </p:txBody>
      </p:sp>
      <p:pic>
        <p:nvPicPr>
          <p:cNvPr id="2970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268413"/>
            <a:ext cx="1785937" cy="4897437"/>
          </a:xfrm>
          <a:noFill/>
        </p:spPr>
      </p:pic>
      <p:pic>
        <p:nvPicPr>
          <p:cNvPr id="29701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790700"/>
            <a:ext cx="720725" cy="550863"/>
          </a:xfrm>
          <a:noFill/>
        </p:spPr>
      </p:pic>
    </p:spTree>
    <p:extLst>
      <p:ext uri="{BB962C8B-B14F-4D97-AF65-F5344CB8AC3E}">
        <p14:creationId xmlns:p14="http://schemas.microsoft.com/office/powerpoint/2010/main" val="400755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Per riassumere: come faccio a inserire i dati? </a:t>
            </a:r>
            <a:endParaRPr lang="it-IT" altLang="it-IT" sz="2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it-IT" altLang="it-IT" smtClean="0"/>
              <a:t>Cattura automatica</a:t>
            </a:r>
          </a:p>
          <a:p>
            <a:pPr eaLnBrk="1" hangingPunct="1">
              <a:spcAft>
                <a:spcPct val="50000"/>
              </a:spcAft>
            </a:pPr>
            <a:r>
              <a:rPr lang="it-IT" altLang="it-IT" smtClean="0"/>
              <a:t>Tramite codice ISBN (DOI, PMID) </a:t>
            </a:r>
          </a:p>
          <a:p>
            <a:pPr eaLnBrk="1" hangingPunct="1">
              <a:spcAft>
                <a:spcPct val="50000"/>
              </a:spcAft>
            </a:pPr>
            <a:r>
              <a:rPr lang="it-IT" altLang="it-IT" smtClean="0"/>
              <a:t>Inserimento manuale  </a:t>
            </a:r>
          </a:p>
          <a:p>
            <a:pPr eaLnBrk="1" hangingPunct="1">
              <a:spcAft>
                <a:spcPct val="50000"/>
              </a:spcAft>
            </a:pPr>
            <a:r>
              <a:rPr lang="it-IT" altLang="it-IT" smtClean="0"/>
              <a:t>Importazione citazioni da banca dati (o da altro software bibliografico)</a:t>
            </a:r>
          </a:p>
          <a:p>
            <a:pPr eaLnBrk="1" hangingPunct="1">
              <a:spcAft>
                <a:spcPct val="50000"/>
              </a:spcAft>
            </a:pPr>
            <a:r>
              <a:rPr lang="it-IT" altLang="it-IT" smtClean="0"/>
              <a:t>Estrazione automatica metadati da PDF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614613"/>
            <a:ext cx="504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65513"/>
            <a:ext cx="576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8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Ricerca base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410075"/>
            <a:ext cx="8229600" cy="2187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sz="2800" smtClean="0"/>
              <a:t>	</a:t>
            </a:r>
            <a:endParaRPr lang="it-IT" altLang="it-IT" sz="2400" smtClean="0"/>
          </a:p>
        </p:txBody>
      </p:sp>
      <p:graphicFrame>
        <p:nvGraphicFramePr>
          <p:cNvPr id="32772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8763" y="1385888"/>
          <a:ext cx="5922962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magine bitmap" r:id="rId4" imgW="4505954" imgH="2847619" progId="Paint.Picture">
                  <p:embed/>
                </p:oleObj>
              </mc:Choice>
              <mc:Fallback>
                <p:oleObj name="Immagine bitmap" r:id="rId4" imgW="4505954" imgH="2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385888"/>
                        <a:ext cx="5922962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28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Il plug-in per Word</a:t>
            </a:r>
          </a:p>
        </p:txBody>
      </p:sp>
      <p:pic>
        <p:nvPicPr>
          <p:cNvPr id="3481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7848600" cy="1800225"/>
          </a:xfrm>
        </p:spPr>
      </p:pic>
    </p:spTree>
    <p:extLst>
      <p:ext uri="{BB962C8B-B14F-4D97-AF65-F5344CB8AC3E}">
        <p14:creationId xmlns:p14="http://schemas.microsoft.com/office/powerpoint/2010/main" val="1519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Inserire citazioni e creare bibliografie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4525962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       inserisci/modifica citazione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	   inserisci bibliografia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       modifica bibliografia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       refresh dati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       modifica stile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t-IT" altLang="it-IT" sz="3600" smtClean="0">
                <a:ea typeface="ＭＳ Ｐゴシック" panose="020B0600070205080204" pitchFamily="34" charset="-128"/>
              </a:rPr>
              <a:t>          rimuovi i codici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2044700" y="2728913"/>
          <a:ext cx="428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Immagine bitmap" r:id="rId4" imgW="219222" imgH="200159" progId="Paint.Picture">
                  <p:embed/>
                </p:oleObj>
              </mc:Choice>
              <mc:Fallback>
                <p:oleObj name="Immagine bitmap" r:id="rId4" imgW="219222" imgH="2001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728913"/>
                        <a:ext cx="4286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2044700" y="3294063"/>
          <a:ext cx="42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Immagine bitmap" r:id="rId6" imgW="219222" imgH="228571" progId="Paint.Picture">
                  <p:embed/>
                </p:oleObj>
              </mc:Choice>
              <mc:Fallback>
                <p:oleObj name="Immagine bitmap" r:id="rId6" imgW="219222" imgH="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294063"/>
                        <a:ext cx="428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7"/>
          <p:cNvGraphicFramePr>
            <a:graphicFrameLocks noChangeAspect="1"/>
          </p:cNvGraphicFramePr>
          <p:nvPr/>
        </p:nvGraphicFramePr>
        <p:xfrm>
          <a:off x="2046288" y="3954463"/>
          <a:ext cx="4270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Immagine bitmap" r:id="rId8" imgW="247685" imgH="219222" progId="Paint.Picture">
                  <p:embed/>
                </p:oleObj>
              </mc:Choice>
              <mc:Fallback>
                <p:oleObj name="Immagine bitmap" r:id="rId8" imgW="247685" imgH="2192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954463"/>
                        <a:ext cx="4270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8"/>
          <p:cNvGraphicFramePr>
            <a:graphicFrameLocks noChangeAspect="1"/>
          </p:cNvGraphicFramePr>
          <p:nvPr/>
        </p:nvGraphicFramePr>
        <p:xfrm>
          <a:off x="2044700" y="4525963"/>
          <a:ext cx="428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Immagine bitmap" r:id="rId10" imgW="228571" imgH="219222" progId="Paint.Picture">
                  <p:embed/>
                </p:oleObj>
              </mc:Choice>
              <mc:Fallback>
                <p:oleObj name="Immagine bitmap" r:id="rId10" imgW="228571" imgH="2192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525963"/>
                        <a:ext cx="4286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9"/>
          <p:cNvGraphicFramePr>
            <a:graphicFrameLocks noChangeAspect="1"/>
          </p:cNvGraphicFramePr>
          <p:nvPr/>
        </p:nvGraphicFramePr>
        <p:xfrm>
          <a:off x="2044700" y="5180013"/>
          <a:ext cx="4302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Immagine bitmap" r:id="rId12" imgW="237969" imgH="209524" progId="Paint.Picture">
                  <p:embed/>
                </p:oleObj>
              </mc:Choice>
              <mc:Fallback>
                <p:oleObj name="Immagine bitmap" r:id="rId12" imgW="237969" imgH="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180013"/>
                        <a:ext cx="4302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9" name="Immagin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109788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6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Inserisci citazione: forma veloce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30325" y="1982788"/>
          <a:ext cx="6697663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Immagine bitmap" r:id="rId4" imgW="5990476" imgH="3219899" progId="Paint.Picture">
                  <p:embed/>
                </p:oleObj>
              </mc:Choice>
              <mc:Fallback>
                <p:oleObj name="Immagine bitmap" r:id="rId4" imgW="5990476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982788"/>
                        <a:ext cx="6697663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1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Inserisci citazione: vista classica</a:t>
            </a:r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1006475" y="1663700"/>
          <a:ext cx="7132638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Immagine bitmap" r:id="rId4" imgW="7133333" imgH="4285714" progId="Paint.Picture">
                  <p:embed/>
                </p:oleObj>
              </mc:Choice>
              <mc:Fallback>
                <p:oleObj name="Immagine bitmap" r:id="rId4" imgW="7133333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663700"/>
                        <a:ext cx="7132638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Altri stili citazionali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2800" smtClean="0"/>
              <a:t>Se non trovo lo stile che mi interessa, al link </a:t>
            </a:r>
            <a:r>
              <a:rPr lang="it-IT" altLang="it-IT" sz="2800" smtClean="0">
                <a:hlinkClick r:id="rId3"/>
              </a:rPr>
              <a:t>http://www.zotero.org/styles</a:t>
            </a:r>
            <a:r>
              <a:rPr lang="it-IT" altLang="it-IT" sz="2800" smtClean="0"/>
              <a:t> sono disponibili migliaia di stili liberamente scaricabili</a:t>
            </a:r>
          </a:p>
          <a:p>
            <a:pPr eaLnBrk="1" hangingPunct="1"/>
            <a:endParaRPr lang="it-IT" altLang="it-IT" sz="2800" smtClean="0"/>
          </a:p>
          <a:p>
            <a:pPr eaLnBrk="1" hangingPunct="1"/>
            <a:endParaRPr lang="it-IT" altLang="it-IT" sz="2800" smtClean="0"/>
          </a:p>
          <a:p>
            <a:pPr eaLnBrk="1" hangingPunct="1">
              <a:lnSpc>
                <a:spcPct val="120000"/>
              </a:lnSpc>
            </a:pPr>
            <a:r>
              <a:rPr lang="it-IT" altLang="it-IT" sz="2800" smtClean="0"/>
              <a:t>Sul sito </a:t>
            </a:r>
            <a:r>
              <a:rPr lang="it-IT" altLang="it-IT" sz="2800" u="sng" smtClean="0">
                <a:hlinkClick r:id="rId4"/>
              </a:rPr>
              <a:t>http://editor.citationstyles.org/about/</a:t>
            </a:r>
            <a:endParaRPr lang="it-IT" altLang="it-IT" sz="2800" u="sng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it-IT" altLang="it-IT" sz="2800" smtClean="0"/>
              <a:t>	posso invece creare il mio stile (ricerca per nome dello stile o per analogia)</a:t>
            </a:r>
          </a:p>
        </p:txBody>
      </p:sp>
    </p:spTree>
    <p:extLst>
      <p:ext uri="{BB962C8B-B14F-4D97-AF65-F5344CB8AC3E}">
        <p14:creationId xmlns:p14="http://schemas.microsoft.com/office/powerpoint/2010/main" val="18495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Account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	</a:t>
            </a:r>
            <a:r>
              <a:rPr lang="it-IT" altLang="it-IT" sz="2800" smtClean="0"/>
              <a:t>Per usare Zotero non è necessario registrarsi. La creazione di un account su </a:t>
            </a:r>
            <a:r>
              <a:rPr lang="it-IT" altLang="it-IT" smtClean="0">
                <a:hlinkClick r:id="rId3"/>
              </a:rPr>
              <a:t>www.zotero.org</a:t>
            </a:r>
            <a:r>
              <a:rPr lang="it-IT" altLang="it-IT" smtClean="0"/>
              <a:t> </a:t>
            </a:r>
            <a:r>
              <a:rPr lang="it-IT" altLang="it-IT" sz="2800" smtClean="0"/>
              <a:t>consente però di:</a:t>
            </a:r>
          </a:p>
          <a:p>
            <a:pPr eaLnBrk="1" hangingPunct="1"/>
            <a:endParaRPr lang="it-IT" altLang="it-IT" sz="2800" smtClean="0"/>
          </a:p>
          <a:p>
            <a:pPr eaLnBrk="1" hangingPunct="1"/>
            <a:r>
              <a:rPr lang="it-IT" altLang="it-IT" sz="2800" b="1" smtClean="0"/>
              <a:t>Sincronizzare</a:t>
            </a:r>
            <a:r>
              <a:rPr lang="it-IT" altLang="it-IT" sz="2800" smtClean="0"/>
              <a:t> la propria libreria da diversi computer tramite il servizio </a:t>
            </a:r>
            <a:r>
              <a:rPr lang="it-IT" altLang="it-IT" sz="2800" i="1" smtClean="0"/>
              <a:t>cloud</a:t>
            </a:r>
          </a:p>
          <a:p>
            <a:pPr eaLnBrk="1" hangingPunct="1"/>
            <a:endParaRPr lang="it-IT" altLang="it-IT" sz="2800" smtClean="0"/>
          </a:p>
          <a:p>
            <a:pPr eaLnBrk="1" hangingPunct="1"/>
            <a:r>
              <a:rPr lang="it-IT" altLang="it-IT" sz="2800" b="1" smtClean="0"/>
              <a:t>Condividere</a:t>
            </a:r>
            <a:r>
              <a:rPr lang="it-IT" altLang="it-IT" sz="2800" smtClean="0"/>
              <a:t> online le bibliografie (gruppi in forma pubblica o privata)</a:t>
            </a:r>
          </a:p>
        </p:txBody>
      </p:sp>
    </p:spTree>
    <p:extLst>
      <p:ext uri="{BB962C8B-B14F-4D97-AF65-F5344CB8AC3E}">
        <p14:creationId xmlns:p14="http://schemas.microsoft.com/office/powerpoint/2010/main" val="172400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9FBB2-E693-4F76-913F-E73B1F7F12A7}" type="slidenum">
              <a:rPr lang="it-IT" altLang="it-IT" smtClean="0">
                <a:cs typeface="Arial" charset="0"/>
              </a:rPr>
              <a:pPr/>
              <a:t>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I cataloghi si possono presentare in formati diversi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5192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/>
              <a:t>Cartacei (a schede)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3"/>
              </a:rPr>
              <a:t>Digitalizzati</a:t>
            </a:r>
            <a:r>
              <a:rPr lang="it-IT" altLang="it-IT" sz="2400" b="1" dirty="0" smtClean="0"/>
              <a:t> (schede in formato immagine)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4"/>
              </a:rPr>
              <a:t>OPAC</a:t>
            </a:r>
            <a:r>
              <a:rPr lang="it-IT" altLang="it-IT" sz="2400" b="1" dirty="0" smtClean="0"/>
              <a:t> (Online Public Access </a:t>
            </a:r>
            <a:r>
              <a:rPr lang="it-IT" altLang="it-IT" sz="2400" b="1" dirty="0" err="1" smtClean="0"/>
              <a:t>Catalog</a:t>
            </a:r>
            <a:r>
              <a:rPr lang="it-IT" altLang="it-IT" sz="2400" b="1" dirty="0" smtClean="0"/>
              <a:t> – cataloghi elettronici)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5"/>
              </a:rPr>
              <a:t>MetaOpac</a:t>
            </a:r>
            <a:r>
              <a:rPr lang="it-IT" altLang="it-IT" sz="2400" b="1" dirty="0" smtClean="0"/>
              <a:t> (interrogazione cumulativa di più OPAC)</a:t>
            </a: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pic>
        <p:nvPicPr>
          <p:cNvPr id="23556" name="Picture 4" descr="catalogo a sche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987675" y="1951038"/>
            <a:ext cx="2828925" cy="1657350"/>
          </a:xfrm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Per saperne di più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	Sul sito ufficiale si possono trovare info, video, tutorial, faq, forum e altro… </a:t>
            </a:r>
          </a:p>
          <a:p>
            <a:pPr eaLnBrk="1" hangingPunct="1"/>
            <a:endParaRPr lang="it-IT" altLang="it-IT" smtClean="0"/>
          </a:p>
          <a:p>
            <a:pPr eaLnBrk="1" hangingPunct="1">
              <a:buClr>
                <a:schemeClr val="tx1"/>
              </a:buClr>
            </a:pPr>
            <a:r>
              <a:rPr lang="it-IT" altLang="it-IT" smtClean="0">
                <a:solidFill>
                  <a:schemeClr val="accent1"/>
                </a:solidFill>
                <a:hlinkClick r:id="rId3"/>
              </a:rPr>
              <a:t>http://www.zotero.org/support/quick_start_guide</a:t>
            </a:r>
            <a:r>
              <a:rPr lang="it-IT" altLang="it-IT" smtClean="0"/>
              <a:t> (in inglese)</a:t>
            </a:r>
          </a:p>
          <a:p>
            <a:pPr eaLnBrk="1" hangingPunct="1">
              <a:buClr>
                <a:schemeClr val="tx1"/>
              </a:buClr>
            </a:pPr>
            <a:endParaRPr lang="it-IT" altLang="it-IT" smtClean="0"/>
          </a:p>
          <a:p>
            <a:pPr eaLnBrk="1" hangingPunct="1">
              <a:buClr>
                <a:schemeClr val="tx1"/>
              </a:buClr>
            </a:pPr>
            <a:r>
              <a:rPr lang="it-IT" altLang="it-IT" smtClean="0">
                <a:hlinkClick r:id="rId4"/>
              </a:rPr>
              <a:t>http://www.zotero.org/support/it/quick_start_guide</a:t>
            </a:r>
            <a:r>
              <a:rPr lang="it-IT" altLang="it-IT" smtClean="0"/>
              <a:t> (in italiano)</a:t>
            </a:r>
          </a:p>
        </p:txBody>
      </p:sp>
    </p:spTree>
    <p:extLst>
      <p:ext uri="{BB962C8B-B14F-4D97-AF65-F5344CB8AC3E}">
        <p14:creationId xmlns:p14="http://schemas.microsoft.com/office/powerpoint/2010/main" val="408628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6FEE80-EDF1-43F5-88AA-289FD917BCA7}" type="slidenum">
              <a:rPr lang="it-IT" altLang="it-IT" sz="1200">
                <a:latin typeface="Arial Black" pitchFamily="34" charset="0"/>
              </a:rPr>
              <a:pPr algn="r"/>
              <a:t>41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916" y="389682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>Cerchiamo nei cataloghi e catturiamo la citazione in </a:t>
            </a:r>
            <a:r>
              <a:rPr lang="it-IT" altLang="it-IT" sz="4000" dirty="0" err="1" smtClean="0"/>
              <a:t>Zotero</a:t>
            </a:r>
            <a:r>
              <a:rPr lang="it-IT" altLang="it-IT" sz="4000" dirty="0" smtClean="0"/>
              <a:t>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1350" y="1936130"/>
            <a:ext cx="7539038" cy="4108450"/>
          </a:xfrm>
        </p:spPr>
        <p:txBody>
          <a:bodyPr/>
          <a:lstStyle/>
          <a:p>
            <a:endParaRPr lang="it-IT" sz="2000" dirty="0"/>
          </a:p>
          <a:p>
            <a:r>
              <a:rPr lang="nn-NO" sz="2000" dirty="0"/>
              <a:t> </a:t>
            </a:r>
            <a:r>
              <a:rPr lang="nn-NO" sz="2000" b="1" dirty="0"/>
              <a:t>Tetrahedron Lett. </a:t>
            </a:r>
            <a:r>
              <a:rPr lang="nn-NO" sz="2000" b="1" i="1" dirty="0"/>
              <a:t>53 </a:t>
            </a:r>
            <a:r>
              <a:rPr lang="nn-NO" sz="2000" b="1" dirty="0"/>
              <a:t>(2012) 2384–2387 </a:t>
            </a:r>
            <a:endParaRPr lang="nn-NO" sz="2000" b="1" dirty="0" smtClean="0"/>
          </a:p>
          <a:p>
            <a:pPr marL="0" indent="0">
              <a:buNone/>
            </a:pPr>
            <a:endParaRPr lang="nn-NO" sz="2000" dirty="0"/>
          </a:p>
          <a:p>
            <a:r>
              <a:rPr lang="nn-NO" sz="2000" b="1" dirty="0"/>
              <a:t>Org. Lett. 2008 Vol. 10, No. 24, </a:t>
            </a:r>
            <a:r>
              <a:rPr lang="nn-NO" sz="2000" b="1" dirty="0" smtClean="0"/>
              <a:t>5613-5615</a:t>
            </a:r>
          </a:p>
          <a:p>
            <a:pPr marL="0" indent="0">
              <a:buNone/>
            </a:pPr>
            <a:r>
              <a:rPr lang="nn-NO" sz="2000" b="1" dirty="0" smtClean="0"/>
              <a:t> </a:t>
            </a:r>
            <a:endParaRPr lang="nn-NO" sz="2000" dirty="0"/>
          </a:p>
          <a:p>
            <a:r>
              <a:rPr lang="de-DE" sz="2000" b="1" dirty="0"/>
              <a:t>J. Am. Chem. </a:t>
            </a:r>
            <a:r>
              <a:rPr lang="de-DE" sz="2000" b="1" dirty="0" err="1"/>
              <a:t>Soc</a:t>
            </a:r>
            <a:r>
              <a:rPr lang="de-DE" sz="2000" b="1" dirty="0"/>
              <a:t>. 2007</a:t>
            </a:r>
            <a:r>
              <a:rPr lang="de-DE" sz="2000" dirty="0"/>
              <a:t>, </a:t>
            </a:r>
            <a:r>
              <a:rPr lang="de-DE" sz="2000" b="1" i="1" dirty="0"/>
              <a:t>129, </a:t>
            </a:r>
            <a:r>
              <a:rPr lang="de-DE" sz="2000" b="1" dirty="0"/>
              <a:t>1024-1025 </a:t>
            </a:r>
            <a:endParaRPr lang="de-DE" sz="2000" b="1" dirty="0" smtClean="0"/>
          </a:p>
          <a:p>
            <a:pPr marL="0" indent="0">
              <a:buNone/>
            </a:pPr>
            <a:endParaRPr lang="de-DE" sz="2000" b="1" dirty="0" smtClean="0"/>
          </a:p>
          <a:p>
            <a:r>
              <a:rPr lang="de-DE" sz="2000" dirty="0" smtClean="0"/>
              <a:t> </a:t>
            </a:r>
            <a:r>
              <a:rPr lang="de-DE" sz="2000" b="1" dirty="0" err="1"/>
              <a:t>Angew</a:t>
            </a:r>
            <a:r>
              <a:rPr lang="de-DE" sz="2000" b="1" dirty="0"/>
              <a:t>. Chem. Int. Ed. 2009, </a:t>
            </a:r>
            <a:r>
              <a:rPr lang="de-DE" sz="2000" b="1" i="1" dirty="0"/>
              <a:t>48</a:t>
            </a:r>
            <a:r>
              <a:rPr lang="de-DE" sz="2000" b="1" dirty="0"/>
              <a:t>, 9426 – 9451 </a:t>
            </a:r>
            <a:endParaRPr lang="de-DE" sz="2000" b="1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Chem. </a:t>
            </a:r>
            <a:r>
              <a:rPr lang="de-DE" sz="2000" b="1" dirty="0" err="1"/>
              <a:t>Rev</a:t>
            </a:r>
            <a:r>
              <a:rPr lang="de-DE" sz="2000" b="1" dirty="0"/>
              <a:t>. 2009, </a:t>
            </a:r>
            <a:r>
              <a:rPr lang="de-DE" sz="2000" b="1" i="1" dirty="0"/>
              <a:t>109</a:t>
            </a:r>
            <a:r>
              <a:rPr lang="de-DE" sz="2000" b="1" dirty="0"/>
              <a:t>, 3783–3816 </a:t>
            </a:r>
            <a:endParaRPr lang="en-US" sz="2000" dirty="0"/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7894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01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0073E0-4B47-4827-B090-35A9B27B211F}" type="slidenum">
              <a:rPr lang="it-IT" altLang="it-IT" smtClean="0">
                <a:cs typeface="Arial" charset="0"/>
              </a:rPr>
              <a:pPr/>
              <a:t>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71450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smtClean="0"/>
              <a:t>I cataloghi dell’Università di Trieste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6575"/>
            <a:ext cx="8085138" cy="4862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L’OPAC dell’Università di Trieste è aggiornato correntemente dal 1993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(il recupero dei dati bibliografici storici è ancora in atto). È condiviso con altre biblioteche (civiche, statali, regionali …). È costituito da record bibliografici realizzati sulla base delle regole catalografiche del </a:t>
            </a:r>
            <a:r>
              <a:rPr lang="it-IT" altLang="it-IT" sz="2000" dirty="0" smtClean="0">
                <a:hlinkClick r:id="rId3"/>
              </a:rPr>
              <a:t>Sistema Bibliotecario Nazionale</a:t>
            </a:r>
            <a:r>
              <a:rPr lang="it-IT" altLang="it-IT" sz="2000" b="1" dirty="0" smtClean="0"/>
              <a:t>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I dati bibliografici non ancora inseriti nell’OPAC sono ricercabili nei </a:t>
            </a:r>
            <a:r>
              <a:rPr lang="it-IT" altLang="it-IT" sz="2000" dirty="0" smtClean="0">
                <a:hlinkClick r:id="rId4"/>
              </a:rPr>
              <a:t>Cataloghi retrospettivi del Sistema Bibliotecario di Ateneo</a:t>
            </a:r>
            <a:r>
              <a:rPr lang="it-IT" altLang="it-IT" sz="20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I titoli dei periodici in formato elettronico sono ricercabili del </a:t>
            </a:r>
            <a:r>
              <a:rPr lang="it-IT" altLang="it-IT" sz="2000" dirty="0" smtClean="0">
                <a:hlinkClick r:id="rId5"/>
              </a:rPr>
              <a:t>Catalogo dei periodici elettronici</a:t>
            </a:r>
            <a:r>
              <a:rPr lang="it-IT" altLang="it-IT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49750F-8DFD-4C66-B638-ADCDD43F2A18}" type="slidenum">
              <a:rPr lang="it-IT" altLang="it-IT" smtClean="0">
                <a:cs typeface="Arial" charset="0"/>
              </a:rPr>
              <a:pPr/>
              <a:t>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196975"/>
            <a:ext cx="843597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800" b="1" smtClean="0"/>
              <a:t>Nel catalogo BiblioEst troviamo le descrizioni di: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800" b="1" smtClean="0"/>
          </a:p>
          <a:p>
            <a:pPr eaLnBrk="1" hangingPunct="1"/>
            <a:r>
              <a:rPr lang="it-IT" altLang="it-IT" sz="2800" smtClean="0"/>
              <a:t>Libri</a:t>
            </a:r>
          </a:p>
          <a:p>
            <a:pPr eaLnBrk="1" hangingPunct="1"/>
            <a:r>
              <a:rPr lang="it-IT" altLang="it-IT" sz="2800" smtClean="0"/>
              <a:t>Periodici</a:t>
            </a:r>
          </a:p>
          <a:p>
            <a:pPr eaLnBrk="1" hangingPunct="1"/>
            <a:r>
              <a:rPr lang="it-IT" altLang="it-IT" sz="2800" smtClean="0"/>
              <a:t>Libri digitali</a:t>
            </a:r>
          </a:p>
          <a:p>
            <a:pPr eaLnBrk="1" hangingPunct="1"/>
            <a:r>
              <a:rPr lang="it-IT" altLang="it-IT" sz="2800" smtClean="0"/>
              <a:t>Filmati </a:t>
            </a:r>
          </a:p>
          <a:p>
            <a:pPr eaLnBrk="1" hangingPunct="1"/>
            <a:r>
              <a:rPr lang="it-IT" altLang="it-IT" sz="2800" smtClean="0"/>
              <a:t>Slide di corsi</a:t>
            </a:r>
          </a:p>
          <a:p>
            <a:pPr eaLnBrk="1" hangingPunct="1"/>
            <a:r>
              <a:rPr lang="it-IT" altLang="it-IT" sz="2800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sz="2400" smtClean="0"/>
              <a:t>	Il pieno utilizzo dei servizi e delle informazioni presenti nel catalogo richiede la </a:t>
            </a:r>
            <a:r>
              <a:rPr lang="it-IT" altLang="it-IT" sz="2400" smtClean="0">
                <a:hlinkClick r:id="rId3"/>
              </a:rPr>
              <a:t>registrazione ai servizi personalizzati</a:t>
            </a:r>
            <a:r>
              <a:rPr lang="it-IT" altLang="it-IT" sz="2400" smtClean="0"/>
              <a:t>.</a:t>
            </a:r>
          </a:p>
        </p:txBody>
      </p:sp>
      <p:pic>
        <p:nvPicPr>
          <p:cNvPr id="27652" name="Picture 4" descr="catalog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132013"/>
            <a:ext cx="4038600" cy="2862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C8E99F-59D0-45AA-9925-322D452A1F85}" type="slidenum">
              <a:rPr lang="it-IT" altLang="it-IT">
                <a:latin typeface="Arial Black" panose="020B0A04020102020204" pitchFamily="34" charset="0"/>
              </a:rPr>
              <a:pPr/>
              <a:t>7</a:t>
            </a:fld>
            <a:endParaRPr lang="it-IT" altLang="it-IT">
              <a:latin typeface="Arial Black" panose="020B0A040201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RICERCA NEI CATALOGHI</a:t>
            </a:r>
            <a:br>
              <a:rPr lang="it-IT" altLang="it-IT" smtClean="0"/>
            </a:br>
            <a:r>
              <a:rPr lang="it-IT" altLang="it-IT" sz="2800" smtClean="0"/>
              <a:t>Gli operatori booleani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smtClean="0"/>
              <a:t>	</a:t>
            </a:r>
            <a:endParaRPr lang="it-IT" altLang="it-IT" sz="1800" smtClean="0"/>
          </a:p>
        </p:txBody>
      </p:sp>
      <p:pic>
        <p:nvPicPr>
          <p:cNvPr id="21509" name="Picture 4" descr="OPERATORI BOOLE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44675"/>
            <a:ext cx="4168775" cy="470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8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smtClean="0"/>
              <a:t>CARATTERI «JOLLY»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dirty="0" smtClean="0"/>
              <a:t>	</a:t>
            </a:r>
            <a:endParaRPr lang="it-IT" altLang="it-IT" sz="2800" dirty="0" smtClean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25126"/>
            <a:ext cx="70567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Sono caratteri speciali che consentono di eseguire ricerche tramite  </a:t>
            </a:r>
            <a:r>
              <a:rPr lang="it-IT" sz="2000" b="1" dirty="0"/>
              <a:t>parti di parole</a:t>
            </a:r>
            <a:r>
              <a:rPr lang="it-IT" sz="2000" dirty="0"/>
              <a:t> o per </a:t>
            </a:r>
            <a:r>
              <a:rPr lang="it-IT" sz="2000" b="1" dirty="0"/>
              <a:t>troncamento</a:t>
            </a:r>
            <a:r>
              <a:rPr lang="it-IT" sz="2000" dirty="0"/>
              <a:t>.</a:t>
            </a:r>
            <a:br>
              <a:rPr lang="it-IT" sz="2000" dirty="0"/>
            </a:br>
            <a:r>
              <a:rPr lang="it-IT" sz="2000" dirty="0"/>
              <a:t>Tali caratteri sono</a:t>
            </a:r>
            <a:r>
              <a:rPr lang="it-IT" sz="2000" dirty="0" smtClean="0"/>
              <a:t>:</a:t>
            </a:r>
          </a:p>
          <a:p>
            <a:endParaRPr lang="it-IT" dirty="0"/>
          </a:p>
          <a:p>
            <a:r>
              <a:rPr lang="it-IT" b="1" dirty="0" smtClean="0"/>
              <a:t>?</a:t>
            </a:r>
            <a:r>
              <a:rPr lang="it-IT" dirty="0" smtClean="0"/>
              <a:t> (punto interrogativo) che sostituisce esattamente un carattere.</a:t>
            </a:r>
          </a:p>
          <a:p>
            <a:r>
              <a:rPr lang="it-IT" b="1" dirty="0" smtClean="0"/>
              <a:t>*</a:t>
            </a:r>
            <a:r>
              <a:rPr lang="it-IT" dirty="0" smtClean="0"/>
              <a:t> (asterisco) che sostituisce un numero qualsiasi di caratteri.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err="1" smtClean="0"/>
              <a:t>te?t</a:t>
            </a:r>
            <a:r>
              <a:rPr lang="it-IT" dirty="0" smtClean="0"/>
              <a:t> restituirà tutti i documenti con le parole </a:t>
            </a:r>
            <a:r>
              <a:rPr lang="it-IT" b="1" dirty="0" smtClean="0"/>
              <a:t>te</a:t>
            </a:r>
            <a:r>
              <a:rPr lang="it-IT" dirty="0" smtClean="0"/>
              <a:t>x</a:t>
            </a:r>
            <a:r>
              <a:rPr lang="it-IT" b="1" dirty="0" smtClean="0"/>
              <a:t>t</a:t>
            </a:r>
            <a:r>
              <a:rPr lang="it-IT" dirty="0" smtClean="0"/>
              <a:t> e </a:t>
            </a:r>
            <a:r>
              <a:rPr lang="it-IT" b="1" dirty="0" smtClean="0"/>
              <a:t>te</a:t>
            </a:r>
            <a:r>
              <a:rPr lang="it-IT" dirty="0" smtClean="0"/>
              <a:t>s</a:t>
            </a:r>
            <a:r>
              <a:rPr lang="it-IT" b="1" dirty="0" smtClean="0"/>
              <a:t>t</a:t>
            </a:r>
            <a:r>
              <a:rPr lang="it-IT" dirty="0" smtClean="0"/>
              <a:t> nei titoli.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smtClean="0"/>
              <a:t>ambient* </a:t>
            </a:r>
            <a:r>
              <a:rPr lang="it-IT" dirty="0" smtClean="0"/>
              <a:t>restituirà tutti i documenti con parole come </a:t>
            </a:r>
            <a:r>
              <a:rPr lang="it-IT" b="1" dirty="0" smtClean="0"/>
              <a:t>ambient</a:t>
            </a:r>
            <a:r>
              <a:rPr lang="it-IT" dirty="0" smtClean="0"/>
              <a:t>e, </a:t>
            </a:r>
            <a:r>
              <a:rPr lang="it-IT" b="1" dirty="0" smtClean="0"/>
              <a:t>ambient</a:t>
            </a:r>
            <a:r>
              <a:rPr lang="it-IT" dirty="0" smtClean="0"/>
              <a:t>i, </a:t>
            </a:r>
            <a:r>
              <a:rPr lang="it-IT" b="1" dirty="0" smtClean="0"/>
              <a:t>ambient</a:t>
            </a:r>
            <a:r>
              <a:rPr lang="it-IT" dirty="0" smtClean="0"/>
              <a:t>ale, </a:t>
            </a:r>
            <a:r>
              <a:rPr lang="it-IT" b="1" dirty="0" smtClean="0"/>
              <a:t>ambient</a:t>
            </a:r>
            <a:r>
              <a:rPr lang="it-IT" dirty="0" smtClean="0"/>
              <a:t>ali, </a:t>
            </a:r>
            <a:r>
              <a:rPr lang="it-IT" b="1" dirty="0" smtClean="0"/>
              <a:t>ambient</a:t>
            </a:r>
            <a:r>
              <a:rPr lang="it-IT" dirty="0" smtClean="0"/>
              <a:t>arsi … nei titoli.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9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smtClean="0"/>
              <a:t/>
            </a:r>
            <a:br>
              <a:rPr lang="it-IT" altLang="it-IT" sz="4000" smtClean="0"/>
            </a:br>
            <a:r>
              <a:rPr lang="it-IT" altLang="it-IT" sz="4000" smtClean="0"/>
              <a:t>La Ricerca avanzata in BiblioEst</a:t>
            </a:r>
            <a:br>
              <a:rPr lang="it-IT" altLang="it-IT" sz="4000" smtClean="0"/>
            </a:br>
            <a:endParaRPr lang="it-IT" altLang="it-IT" sz="3200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18488" cy="4327525"/>
          </a:xfrm>
        </p:spPr>
        <p:txBody>
          <a:bodyPr/>
          <a:lstStyle/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r>
              <a:rPr lang="it-IT" altLang="it-IT" sz="2400" dirty="0" smtClean="0"/>
              <a:t>ESERCIZIO: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it-IT" altLang="it-IT" sz="2000" dirty="0" smtClean="0"/>
              <a:t>Mi serve un libro di chimica organica consigliato per l’esame della prof. Nitti. So che nel titolo ci sono le parole «chimica organica», ma non mi ricordo se è in italiano o in inglese. L’autore si chiama </a:t>
            </a:r>
            <a:r>
              <a:rPr lang="it-IT" altLang="it-IT" sz="2000" dirty="0" err="1" smtClean="0"/>
              <a:t>McMurry</a:t>
            </a:r>
            <a:r>
              <a:rPr lang="it-IT" altLang="it-IT" sz="2000" dirty="0" smtClean="0"/>
              <a:t> o </a:t>
            </a:r>
            <a:r>
              <a:rPr lang="it-IT" altLang="it-IT" sz="2000" dirty="0" err="1" smtClean="0"/>
              <a:t>McMarry</a:t>
            </a:r>
            <a:r>
              <a:rPr lang="it-IT" altLang="it-IT" sz="2000" dirty="0" smtClean="0"/>
              <a:t> ed è stato pubblicato dopo il 2009.</a:t>
            </a:r>
          </a:p>
        </p:txBody>
      </p:sp>
      <p:pic>
        <p:nvPicPr>
          <p:cNvPr id="31748" name="Picture 5" descr="biblioes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856" y="1789202"/>
            <a:ext cx="37480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biblioes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6" y="1828800"/>
            <a:ext cx="52927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0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5363</TotalTime>
  <Words>2036</Words>
  <Application>Microsoft Office PowerPoint</Application>
  <PresentationFormat>Presentazione su schermo (4:3)</PresentationFormat>
  <Paragraphs>358</Paragraphs>
  <Slides>41</Slides>
  <Notes>38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Arial Black</vt:lpstr>
      <vt:lpstr>Times New Roman</vt:lpstr>
      <vt:lpstr>Wingdings</vt:lpstr>
      <vt:lpstr>Pixel</vt:lpstr>
      <vt:lpstr>Immagine bitmap</vt:lpstr>
      <vt:lpstr>Corso sulle ricerche bibliografiche</vt:lpstr>
      <vt:lpstr> Catalogo o banca dati? </vt:lpstr>
      <vt:lpstr>…ma ci sono gli ibridi</vt:lpstr>
      <vt:lpstr>I cataloghi si possono presentare in formati diversi</vt:lpstr>
      <vt:lpstr>I cataloghi dell’Università di Trieste</vt:lpstr>
      <vt:lpstr>CATALOGHI</vt:lpstr>
      <vt:lpstr>RICERCA NEI CATALOGHI Gli operatori booleani</vt:lpstr>
      <vt:lpstr>CARATTERI «JOLLY»</vt:lpstr>
      <vt:lpstr> La Ricerca avanzata in BiblioEst </vt:lpstr>
      <vt:lpstr>Alcuni identificativi univoci utili per le ricerche</vt:lpstr>
      <vt:lpstr>Le pubblicazioni scientifiche</vt:lpstr>
      <vt:lpstr>Scientific publications</vt:lpstr>
      <vt:lpstr>Cerchiamo nei cataloghi:</vt:lpstr>
      <vt:lpstr>CATALOGHI</vt:lpstr>
      <vt:lpstr>In BiblioEst dove trovo l’indicazione delle annate di un periodico possedute da una biblioteca?</vt:lpstr>
      <vt:lpstr>Dove trovo l’indicazione della consistenza di un periodico elettronico?</vt:lpstr>
      <vt:lpstr>Caccia al tesoro</vt:lpstr>
      <vt:lpstr> Università degli studi di Trieste Sistema Bibliotecario di Ateneo   Introduzione a</vt:lpstr>
      <vt:lpstr>Che cos’è Zotero</vt:lpstr>
      <vt:lpstr>Cosa fa Zotero </vt:lpstr>
      <vt:lpstr>1) scarico il software  2) scarico il connettore browser</vt:lpstr>
      <vt:lpstr>Come si presenta</vt:lpstr>
      <vt:lpstr>Colonna sinistra</vt:lpstr>
      <vt:lpstr>Colonna centrale</vt:lpstr>
      <vt:lpstr>Colonna destra</vt:lpstr>
      <vt:lpstr>Cattura automatica</vt:lpstr>
      <vt:lpstr>Tipologie di documento</vt:lpstr>
      <vt:lpstr>Elenco (parziale) di siti compatibili con Zotero</vt:lpstr>
      <vt:lpstr>Pulsanti barra superiore</vt:lpstr>
      <vt:lpstr>Inserimento tramite ISBN (DOI, PMID)</vt:lpstr>
      <vt:lpstr>Inserimento manuale </vt:lpstr>
      <vt:lpstr>Per riassumere: come faccio a inserire i dati? </vt:lpstr>
      <vt:lpstr>Ricerca base</vt:lpstr>
      <vt:lpstr>Il plug-in per Word</vt:lpstr>
      <vt:lpstr>Inserire citazioni e creare bibliografie</vt:lpstr>
      <vt:lpstr>Inserisci citazione: forma veloce</vt:lpstr>
      <vt:lpstr>Inserisci citazione: vista classica</vt:lpstr>
      <vt:lpstr>Altri stili citazionali</vt:lpstr>
      <vt:lpstr>Account</vt:lpstr>
      <vt:lpstr>Per saperne di più</vt:lpstr>
      <vt:lpstr>Cerchiamo nei cataloghi e catturiamo la citazione in Zotero: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COCEVER CRISTINA</cp:lastModifiedBy>
  <cp:revision>467</cp:revision>
  <cp:lastPrinted>2008-05-14T18:28:30Z</cp:lastPrinted>
  <dcterms:created xsi:type="dcterms:W3CDTF">2008-05-11T18:38:40Z</dcterms:created>
  <dcterms:modified xsi:type="dcterms:W3CDTF">2019-05-22T13:38:12Z</dcterms:modified>
</cp:coreProperties>
</file>