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98" r:id="rId23"/>
    <p:sldId id="299" r:id="rId24"/>
    <p:sldId id="300" r:id="rId25"/>
    <p:sldId id="301" r:id="rId26"/>
    <p:sldId id="302" r:id="rId27"/>
    <p:sldId id="306" r:id="rId28"/>
    <p:sldId id="304" r:id="rId29"/>
    <p:sldId id="307" r:id="rId30"/>
  </p:sldIdLst>
  <p:sldSz cx="10080625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it-IT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0F5A0BC-68CB-4DBD-8AE0-B53DE64F5910}" type="slidenum">
              <a:t>‹#›</a:t>
            </a:fld>
            <a:endParaRPr lang="it-IT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1547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55E7927-0191-4483-A527-1856A4A5040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278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DB1B2EB-68F7-42E3-B9D5-28F985A3AD46}" type="slidenum">
              <a:t>1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DD0F86A-2992-443F-8BD8-BB6CA7B329C0}" type="slidenum">
              <a:t>10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955686A-7C86-4EC1-B087-2A79AF7E468A}" type="slidenum">
              <a:t>11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D9D6738-D806-4A46-AAA1-98F095665041}" type="slidenum">
              <a:t>12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5995787-BBDA-4FBA-A0A1-7975411AEC13}" type="slidenum">
              <a:t>13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BBD2734-DD52-4C7B-8795-EA0AF0917DB7}" type="slidenum">
              <a:t>14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3C4F726-B82A-40F8-BAD1-CFEAA169E59B}" type="slidenum">
              <a:t>15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014D3F6-6ECB-44C4-A838-7D71692121E6}" type="slidenum">
              <a:t>16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B482BFE-E5FD-411B-ADF8-9740AE17046A}" type="slidenum">
              <a:t>17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6EA36C5-EF62-4708-8826-662E38801493}" type="slidenum">
              <a:t>18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C384BDD-8349-47E4-B901-DB1E542E1E20}" type="slidenum">
              <a:t>19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8D9F265-3BDE-4D38-9912-CA57FAB54BEB}" type="slidenum">
              <a:t>2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656E914-B03A-4A71-AE24-B3F5C842F1BA}" type="slidenum">
              <a:t>20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7E61769-2B0E-4CC4-86CD-17837FB34688}" type="slidenum">
              <a:t>21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8733789-C178-40F8-B880-93ADBE3D71C8}" type="slidenum">
              <a:t>22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F61A53B-C42A-4073-AA9A-9720FCD0834A}" type="slidenum">
              <a:t>23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991B897-30D8-48B0-8116-9C8D2A9D964C}" type="slidenum">
              <a:t>24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8D83628-E7FC-4CE5-9DA1-5502B94D87FE}" type="slidenum">
              <a:t>25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48AA69B-CE87-4422-9ACC-DEF55F48A759}" type="slidenum">
              <a:t>26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06F0847-5E89-43C7-A426-F5701E20398C}" type="slidenum">
              <a:t>28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E260800-ECDF-44BC-987D-470FFD2A57C8}" type="slidenum">
              <a:t>3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7B6C1CB-594F-48D9-826D-A3BC156FF49B}" type="slidenum">
              <a:t>4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B176791-95A8-44B6-92E5-C00F23E92190}" type="slidenum">
              <a:t>5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EC5659F-1FDF-4132-ACBA-6587B9415905}" type="slidenum">
              <a:t>6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3ED8436-295B-4449-9BD6-3B65291ED7A2}" type="slidenum">
              <a:t>7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A434344-549B-4C20-BE68-69CBA7CB72ED}" type="slidenum">
              <a:t>8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EE67ABF-C169-4F6D-8E4F-B4D4E6BE587E}" type="slidenum">
              <a:t>9</a:t>
            </a:fld>
            <a:endParaRPr lang="it-IT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2EF956-DBF7-4990-8DA3-A5890F959406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279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A174C6-35F8-4461-8B81-E57959380B6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99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4E18B4-10B7-4A00-91DB-CCBCFD59F72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15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9FF30D-B9A3-464F-AC63-75F6CAEF3B0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91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B571ED-700D-432B-BD19-CA6867409D4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85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C889F-E3F6-40DC-941B-CC8D3670B11A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89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6AEE66-0AD0-468D-B780-24074FBCD11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21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58C6D8-AFF5-4BFA-970D-413652709DB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1E7606-08C6-4E72-A5C1-DB1A6FD06624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86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83EFEF-E8C8-40EA-99AD-0110826ED2D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9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EF06D6-3023-4B35-8614-471EF37FDDEF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02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it-I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1649ADB9-CA27-4E87-8139-0FB19E84AAB2}" type="slidenum"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it-IT" sz="4400" b="0" i="0" u="none" strike="noStrike" kern="1200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it-IT" sz="3200" b="0" i="0" u="none" strike="noStrike" kern="1200">
          <a:ln>
            <a:noFill/>
          </a:ln>
          <a:latin typeface="Arial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Relationship Id="rId9" Type="http://schemas.openxmlformats.org/officeDocument/2006/relationships/image" Target="../media/image9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7" Type="http://schemas.openxmlformats.org/officeDocument/2006/relationships/image" Target="../media/image28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4.png"/><Relationship Id="rId5" Type="http://schemas.openxmlformats.org/officeDocument/2006/relationships/image" Target="../media/image133.png"/><Relationship Id="rId4" Type="http://schemas.openxmlformats.org/officeDocument/2006/relationships/image" Target="../media/image13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7.png"/><Relationship Id="rId5" Type="http://schemas.openxmlformats.org/officeDocument/2006/relationships/image" Target="../media/image40.png"/><Relationship Id="rId10" Type="http://schemas.openxmlformats.org/officeDocument/2006/relationships/image" Target="../media/image46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015640" y="3527640"/>
            <a:ext cx="1440000" cy="144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Modello meccanico di un singolo asse</a:t>
            </a:r>
          </a:p>
        </p:txBody>
      </p:sp>
      <p:sp>
        <p:nvSpPr>
          <p:cNvPr id="4" name="Freeform 3"/>
          <p:cNvSpPr/>
          <p:nvPr/>
        </p:nvSpPr>
        <p:spPr>
          <a:xfrm>
            <a:off x="2376000" y="3888000"/>
            <a:ext cx="720000" cy="72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307640" y="3887640"/>
            <a:ext cx="720000" cy="72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V="1">
            <a:off x="2736000" y="3887640"/>
            <a:ext cx="489600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Straight Connector 6"/>
          <p:cNvSpPr/>
          <p:nvPr/>
        </p:nvSpPr>
        <p:spPr>
          <a:xfrm flipV="1">
            <a:off x="2736000" y="4607640"/>
            <a:ext cx="4967999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112000" y="3744000"/>
            <a:ext cx="1007999" cy="14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2000" y="3096000"/>
            <a:ext cx="503999" cy="34668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Resize="1"/>
              </p:cNvSpPr>
              <p:nvPr/>
            </p:nvSpPr>
            <p:spPr>
              <a:xfrm>
                <a:off x="2160000" y="5497200"/>
                <a:ext cx="287640" cy="316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00" y="5497200"/>
                <a:ext cx="287640" cy="316080"/>
              </a:xfrm>
              <a:prstGeom prst="rect">
                <a:avLst/>
              </a:prstGeom>
              <a:blipFill>
                <a:blip r:embed="rId3"/>
                <a:stretch>
                  <a:fillRect r="-8333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592000" y="5472000"/>
            <a:ext cx="2448000" cy="85932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Momento d'inerzia della puleggia di sinistra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Resize="1"/>
              </p:cNvSpPr>
              <p:nvPr/>
            </p:nvSpPr>
            <p:spPr>
              <a:xfrm>
                <a:off x="6803999" y="5497200"/>
                <a:ext cx="294120" cy="32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3999" y="5497200"/>
                <a:ext cx="294120" cy="320400"/>
              </a:xfrm>
              <a:prstGeom prst="rect">
                <a:avLst/>
              </a:prstGeom>
              <a:blipFill>
                <a:blip r:embed="rId4"/>
                <a:stretch>
                  <a:fillRect r="-8333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236000" y="5472000"/>
            <a:ext cx="2448000" cy="85932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Momento d'inerzia della puleggia di destra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1260000" y="2581200"/>
                <a:ext cx="329040" cy="32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000" y="2581200"/>
                <a:ext cx="329040" cy="320400"/>
              </a:xfrm>
              <a:prstGeom prst="rect">
                <a:avLst/>
              </a:prstGeom>
              <a:blipFill>
                <a:blip r:embed="rId5"/>
                <a:stretch>
                  <a:fillRect r="-11111" b="-113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673527" y="2500582"/>
            <a:ext cx="2448000" cy="603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Momento d'inerzia del motore</a:t>
            </a:r>
          </a:p>
        </p:txBody>
      </p:sp>
      <p:sp>
        <p:nvSpPr>
          <p:cNvPr id="16" name="Straight Connector 15"/>
          <p:cNvSpPr/>
          <p:nvPr/>
        </p:nvSpPr>
        <p:spPr>
          <a:xfrm>
            <a:off x="1944000" y="3158280"/>
            <a:ext cx="432000" cy="441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7" name="Straight Connector 16"/>
          <p:cNvSpPr/>
          <p:nvPr/>
        </p:nvSpPr>
        <p:spPr>
          <a:xfrm flipH="1" flipV="1">
            <a:off x="2592000" y="4608000"/>
            <a:ext cx="432000" cy="86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8" name="Straight Connector 17"/>
          <p:cNvSpPr/>
          <p:nvPr/>
        </p:nvSpPr>
        <p:spPr>
          <a:xfrm flipV="1">
            <a:off x="7703999" y="4607640"/>
            <a:ext cx="216001" cy="864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Ziegler–Nichols tuning di PID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6600" y="3096000"/>
            <a:ext cx="8357400" cy="37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0" y="1563480"/>
            <a:ext cx="9870120" cy="1297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Si attiva solo la componente proporzionale kp del PID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La si aumenta progressivamente fino a che non si registra una oscillazione stabile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it-IT" sz="2400" b="1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Droid Sans Fallback" pitchFamily="2"/>
                <a:cs typeface="Lohit Hindi" pitchFamily="2"/>
              </a:rPr>
              <a:t>Ku = ultimate gain</a:t>
            </a: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 = guadagno proporzionale per il quale il sistema oscilla stabilmente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StarSymbol"/>
              <a:buChar char="●"/>
              <a:tabLst/>
            </a:pPr>
            <a:r>
              <a:rPr lang="it-IT" sz="2400" b="1" i="0" u="none" strike="noStrike" kern="1200">
                <a:ln>
                  <a:noFill/>
                </a:ln>
                <a:solidFill>
                  <a:srgbClr val="FF0000"/>
                </a:solidFill>
                <a:latin typeface="Arial" pitchFamily="18"/>
                <a:ea typeface="Droid Sans Fallback" pitchFamily="2"/>
                <a:cs typeface="Lohit Hindi" pitchFamily="2"/>
              </a:rPr>
              <a:t>Tu</a:t>
            </a: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 = periodo dell'oscillazione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Tabella dei parametri PID secondo Ziegler–Nichols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36000" y="2951999"/>
            <a:ext cx="8136000" cy="38419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936000" y="1800000"/>
            <a:ext cx="851256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Una volta rilevati ku e Tu, essi vengono impiegati per calcolare i parametri del PID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secondo la tabella seguente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Mitsubishi autotuning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3163" y="1609354"/>
            <a:ext cx="4924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https://www.youtube.com/watch?v=gHuGc0l-mhc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Considerazioni pratiche riguardanti i parametri del PID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it-IT"/>
              <a:t>Kp = guadagno proporzionale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azione proporzionale all'errore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aumenta reattività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tende a rendere il sistema instabile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Sistema preciso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Possibilità di overshoot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11640" y="3954960"/>
            <a:ext cx="4680360" cy="3245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Considerazioni pratiche riguardanti i parametri del PID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61960" y="2232000"/>
            <a:ext cx="8870040" cy="283896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it-IT"/>
              <a:t>Kd = guadagno derivativo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introduce un'azione smorzante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non è sempre facile implementarla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>
                <a:latin typeface="Arial" pitchFamily="18"/>
              </a:rPr>
              <a:t>tende ad aumentare il margine di stabilità a parità dell'azione proporzionale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it-IT" sz="3200">
              <a:latin typeface="Arial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609840"/>
            <a:ext cx="9071640" cy="1262160"/>
          </a:xfrm>
        </p:spPr>
        <p:txBody>
          <a:bodyPr/>
          <a:lstStyle/>
          <a:p>
            <a:pPr lvl="0"/>
            <a:r>
              <a:rPr lang="it-IT"/>
              <a:t>Azione derivativa ed errore di quantizzazione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Resize="1"/>
              </p:cNvSpPr>
              <p:nvPr/>
            </p:nvSpPr>
            <p:spPr>
              <a:xfrm>
                <a:off x="216000" y="2058480"/>
                <a:ext cx="4966560" cy="965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𝑉𝑒𝑙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𝑠𝑡𝑖𝑚𝑎𝑡𝑎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𝑒𝑛𝑐</m:t>
                              </m:r>
                            </m:sub>
                          </m:sSub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𝑒𝑛𝑐</m:t>
                              </m:r>
                            </m:sub>
                          </m:sSub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00" y="2058480"/>
                <a:ext cx="4966560" cy="9655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507319" y="2994480"/>
                <a:ext cx="6628680" cy="965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𝑟𝑒𝑎𝑙𝑒</m:t>
                              </m:r>
                            </m:sub>
                          </m:sSub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𝑟𝑒𝑎𝑙𝑒</m:t>
                              </m:r>
                            </m:sub>
                          </m:sSub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𝑞𝑢𝑎𝑛𝑡𝑖𝑧𝑧𝑎𝑧𝑖𝑜𝑛𝑒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319" y="2994480"/>
                <a:ext cx="6628680" cy="9655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507319" y="4002479"/>
                <a:ext cx="6704280" cy="965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𝑟𝑒𝑎𝑙𝑒</m:t>
                              </m:r>
                            </m:sub>
                          </m:sSub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𝑟𝑒𝑎𝑙𝑒</m:t>
                              </m:r>
                            </m:sub>
                          </m:sSub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𝑞𝑢𝑎𝑛𝑡𝑖𝑧𝑧𝑎𝑧𝑖𝑜𝑛𝑒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7319" y="4002479"/>
                <a:ext cx="6704280" cy="9655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1585440" y="5003280"/>
                <a:ext cx="4390560" cy="9007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𝑉𝑒𝑙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𝑟𝑒𝑎𝑙𝑒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𝑞𝑢𝑎𝑛𝑡𝑖𝑧𝑧𝑎𝑧𝑖𝑜𝑛𝑒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440" y="5003280"/>
                <a:ext cx="4390560" cy="9007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reeform 6"/>
          <p:cNvSpPr/>
          <p:nvPr/>
        </p:nvSpPr>
        <p:spPr>
          <a:xfrm>
            <a:off x="4896000" y="5903999"/>
            <a:ext cx="4608000" cy="136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E6"/>
          </a:solidFill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Resize="1"/>
              </p:cNvSpPr>
              <p:nvPr/>
            </p:nvSpPr>
            <p:spPr>
              <a:xfrm>
                <a:off x="5328000" y="6155280"/>
                <a:ext cx="4007879" cy="9007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𝑞𝑢𝑎𝑛𝑡𝑖𝑧𝑧𝑎𝑧𝑖𝑜𝑛𝑒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=∞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00" y="6155280"/>
                <a:ext cx="4007879" cy="90071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-38160"/>
            <a:ext cx="9071640" cy="1262160"/>
          </a:xfrm>
        </p:spPr>
        <p:txBody>
          <a:bodyPr/>
          <a:lstStyle/>
          <a:p>
            <a:pPr lvl="0"/>
            <a:r>
              <a:rPr lang="it-IT"/>
              <a:t>Azione derivativa ed errore di quantizzazione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93400" y="1931039"/>
            <a:ext cx="9354599" cy="3972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800000" y="1512000"/>
            <a:ext cx="761184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ESEMPIO DI STIMA DELLA VELOCITÀ DAL SEGNALE DELL'INCODER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000" y="6480000"/>
            <a:ext cx="25902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COME INTERVENIRE?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6360" y="6480000"/>
            <a:ext cx="26586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FILTRARE IL SEGNALE</a:t>
            </a:r>
          </a:p>
        </p:txBody>
      </p:sp>
      <p:sp>
        <p:nvSpPr>
          <p:cNvPr id="7" name="Freeform 6"/>
          <p:cNvSpPr/>
          <p:nvPr/>
        </p:nvSpPr>
        <p:spPr>
          <a:xfrm>
            <a:off x="3564000" y="6336000"/>
            <a:ext cx="648000" cy="576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32000" y="864000"/>
            <a:ext cx="9071640" cy="1262160"/>
          </a:xfrm>
        </p:spPr>
        <p:txBody>
          <a:bodyPr/>
          <a:lstStyle/>
          <a:p>
            <a:pPr lvl="0"/>
            <a:r>
              <a:rPr lang="it-IT"/>
              <a:t>Considerazioni pratiche riguardanti i parametri del PID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8000" y="2592000"/>
            <a:ext cx="8870040" cy="139896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it-IT" dirty="0" err="1"/>
              <a:t>Ki</a:t>
            </a:r>
            <a:r>
              <a:rPr lang="it-IT" dirty="0"/>
              <a:t> = guadagno integrale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 dirty="0">
                <a:latin typeface="Arial" pitchFamily="18"/>
              </a:rPr>
              <a:t>annulla l'errore a regime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r>
              <a:rPr lang="it-IT" sz="3200" dirty="0">
                <a:latin typeface="Arial" pitchFamily="18"/>
              </a:rPr>
              <a:t>Tende ad accumulare troppo quando il </a:t>
            </a:r>
            <a:r>
              <a:rPr lang="it-IT" sz="3200" dirty="0" err="1">
                <a:latin typeface="Arial" pitchFamily="18"/>
              </a:rPr>
              <a:t>setpoint</a:t>
            </a:r>
            <a:r>
              <a:rPr lang="it-IT" sz="3200" dirty="0">
                <a:latin typeface="Arial" pitchFamily="18"/>
              </a:rPr>
              <a:t> e molto distante dalla posizione attuale</a:t>
            </a: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it-IT" sz="3200" dirty="0">
              <a:latin typeface="Arial" pitchFamily="18"/>
            </a:endParaRPr>
          </a:p>
          <a:p>
            <a:pPr marL="0" lvl="1" indent="0" hangingPunct="0">
              <a:spcBef>
                <a:spcPts val="0"/>
              </a:spcBef>
              <a:spcAft>
                <a:spcPts val="1417"/>
              </a:spcAft>
              <a:buSzPct val="75000"/>
              <a:buFont typeface="StarSymbol"/>
              <a:buChar char="–"/>
            </a:pPr>
            <a:endParaRPr lang="it-IT" sz="3200" dirty="0">
              <a:latin typeface="Arial" pitchFamily="1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809672" y="4811950"/>
            <a:ext cx="4198327" cy="2748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616000" y="105840"/>
            <a:ext cx="3959640" cy="1262160"/>
          </a:xfrm>
        </p:spPr>
        <p:txBody>
          <a:bodyPr/>
          <a:lstStyle/>
          <a:p>
            <a:pPr lvl="0"/>
            <a:r>
              <a:rPr lang="it-IT"/>
              <a:t>Anti wind-up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72000"/>
            <a:ext cx="4248000" cy="24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888000" y="2736000"/>
            <a:ext cx="6105240" cy="47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9760" y="2893679"/>
            <a:ext cx="4065479" cy="1884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Il blocco di saturazione mitiga l'azione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del controllo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Il valore prima e dopo il blocco della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saturazione viene impiegato per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abbassare il guadagno dell'integrale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523999" y="3924000"/>
            <a:ext cx="1800000" cy="136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04359" y="72000"/>
            <a:ext cx="9071640" cy="1262160"/>
          </a:xfrm>
        </p:spPr>
        <p:txBody>
          <a:bodyPr/>
          <a:lstStyle/>
          <a:p>
            <a:pPr lvl="0"/>
            <a:r>
              <a:rPr lang="it-IT"/>
              <a:t>Feed forward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80000" y="4284000"/>
            <a:ext cx="792000" cy="648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PID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88000" y="4243679"/>
            <a:ext cx="648000" cy="778320"/>
            <a:chOff x="1188000" y="4243679"/>
            <a:chExt cx="648000" cy="778320"/>
          </a:xfrm>
        </p:grpSpPr>
        <p:sp>
          <p:nvSpPr>
            <p:cNvPr id="6" name="Freeform 5"/>
            <p:cNvSpPr/>
            <p:nvPr/>
          </p:nvSpPr>
          <p:spPr>
            <a:xfrm>
              <a:off x="1188000" y="4243679"/>
              <a:ext cx="648000" cy="648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8000" y="438768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4000" y="4603679"/>
              <a:ext cx="432000" cy="418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-</a:t>
              </a:r>
            </a:p>
          </p:txBody>
        </p:sp>
      </p:grpSp>
      <p:cxnSp>
        <p:nvCxnSpPr>
          <p:cNvPr id="9" name="Elbow Connector 8"/>
          <p:cNvCxnSpPr>
            <a:endCxn id="4" idx="1"/>
          </p:cNvCxnSpPr>
          <p:nvPr/>
        </p:nvCxnSpPr>
        <p:spPr>
          <a:xfrm flipV="1">
            <a:off x="1835999" y="4608000"/>
            <a:ext cx="1044001" cy="2484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0" name="Straight Connector 9"/>
          <p:cNvSpPr/>
          <p:nvPr/>
        </p:nvSpPr>
        <p:spPr>
          <a:xfrm>
            <a:off x="573840" y="4572000"/>
            <a:ext cx="61416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Resize="1"/>
              </p:cNvSpPr>
              <p:nvPr/>
            </p:nvSpPr>
            <p:spPr>
              <a:xfrm>
                <a:off x="7668000" y="4064040"/>
                <a:ext cx="1479599" cy="1011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𝑐𝑠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000" y="4064040"/>
                <a:ext cx="1479599" cy="10119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6300000" y="4212000"/>
            <a:ext cx="792000" cy="792000"/>
            <a:chOff x="6300000" y="4212000"/>
            <a:chExt cx="792000" cy="792000"/>
          </a:xfrm>
        </p:grpSpPr>
        <p:sp>
          <p:nvSpPr>
            <p:cNvPr id="13" name="Freeform 12"/>
            <p:cNvSpPr/>
            <p:nvPr/>
          </p:nvSpPr>
          <p:spPr>
            <a:xfrm>
              <a:off x="6300000" y="4212000"/>
              <a:ext cx="792000" cy="792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6E6FF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>
                  <a:spLocks noResize="1"/>
                </p:cNvSpPr>
                <p:nvPr/>
              </p:nvSpPr>
              <p:spPr>
                <a:xfrm>
                  <a:off x="6408000" y="4280040"/>
                  <a:ext cx="406440" cy="47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90000" tIns="45000" rIns="90000" bIns="45000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it-IT" i="0">
                    <a:latin typeface="Arial" pitchFamily="18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8000" y="4280040"/>
                  <a:ext cx="406440" cy="4788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5" name="Elbow Connector 14"/>
          <p:cNvCxnSpPr>
            <a:stCxn id="2" idx="1"/>
          </p:cNvCxnSpPr>
          <p:nvPr/>
        </p:nvCxnSpPr>
        <p:spPr>
          <a:xfrm flipH="1">
            <a:off x="1512000" y="4608000"/>
            <a:ext cx="7812000" cy="4140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Resize="1"/>
              </p:cNvSpPr>
              <p:nvPr/>
            </p:nvSpPr>
            <p:spPr>
              <a:xfrm>
                <a:off x="2232000" y="4633200"/>
                <a:ext cx="26316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2000" y="4633200"/>
                <a:ext cx="263160" cy="422280"/>
              </a:xfrm>
              <a:prstGeom prst="rect">
                <a:avLst/>
              </a:prstGeom>
              <a:blipFill>
                <a:blip r:embed="rId5"/>
                <a:stretch>
                  <a:fillRect r="-23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>
                <a:spLocks noResize="1"/>
              </p:cNvSpPr>
              <p:nvPr/>
            </p:nvSpPr>
            <p:spPr>
              <a:xfrm>
                <a:off x="3096000" y="5050079"/>
                <a:ext cx="36648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000" y="5050079"/>
                <a:ext cx="366480" cy="4222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>
                <a:spLocks noResize="1"/>
              </p:cNvSpPr>
              <p:nvPr/>
            </p:nvSpPr>
            <p:spPr>
              <a:xfrm>
                <a:off x="6913080" y="3600000"/>
                <a:ext cx="35892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080" y="3600000"/>
                <a:ext cx="358920" cy="422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>
                <a:spLocks noResize="1"/>
              </p:cNvSpPr>
              <p:nvPr/>
            </p:nvSpPr>
            <p:spPr>
              <a:xfrm>
                <a:off x="9303480" y="3628440"/>
                <a:ext cx="272520" cy="295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480" y="3628440"/>
                <a:ext cx="272520" cy="295560"/>
              </a:xfrm>
              <a:prstGeom prst="rect">
                <a:avLst/>
              </a:prstGeom>
              <a:blipFill>
                <a:blip r:embed="rId8"/>
                <a:stretch>
                  <a:fillRect r="-11111" b="-183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>
                <a:spLocks noResize="1"/>
              </p:cNvSpPr>
              <p:nvPr/>
            </p:nvSpPr>
            <p:spPr>
              <a:xfrm>
                <a:off x="190440" y="4390200"/>
                <a:ext cx="383400" cy="41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40" y="4390200"/>
                <a:ext cx="383400" cy="414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5112000" y="4248000"/>
            <a:ext cx="683999" cy="720000"/>
            <a:chOff x="5112000" y="4248000"/>
            <a:chExt cx="683999" cy="720000"/>
          </a:xfrm>
        </p:grpSpPr>
        <p:sp>
          <p:nvSpPr>
            <p:cNvPr id="22" name="Freeform 21"/>
            <p:cNvSpPr/>
            <p:nvPr/>
          </p:nvSpPr>
          <p:spPr>
            <a:xfrm>
              <a:off x="5112000" y="4320000"/>
              <a:ext cx="648000" cy="648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12000" y="446400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292000" y="424800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879640" y="1475640"/>
            <a:ext cx="4069617" cy="1152708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MODELLO DINAMICO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calcola la coppia ideale </a:t>
            </a:r>
            <a:endParaRPr lang="it-IT" sz="1800" b="0" i="0" u="none" strike="noStrike" kern="1200" dirty="0" smtClean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 dirty="0" smtClean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da </a:t>
            </a:r>
            <a:r>
              <a:rPr lang="it-IT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fornire al sistema a partire </a:t>
            </a:r>
            <a:endParaRPr lang="it-IT" sz="1800" b="0" i="0" u="none" strike="noStrike" kern="1200" dirty="0" smtClean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 dirty="0" smtClean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dalle </a:t>
            </a:r>
            <a:r>
              <a:rPr lang="it-IT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equazioni dinamiche del sistema</a:t>
            </a:r>
          </a:p>
        </p:txBody>
      </p:sp>
      <p:cxnSp>
        <p:nvCxnSpPr>
          <p:cNvPr id="26" name="Straight Arrow Connector 25"/>
          <p:cNvCxnSpPr>
            <a:stCxn id="13" idx="1"/>
            <a:endCxn id="2" idx="3"/>
          </p:cNvCxnSpPr>
          <p:nvPr/>
        </p:nvCxnSpPr>
        <p:spPr>
          <a:xfrm>
            <a:off x="7092000" y="4608000"/>
            <a:ext cx="431999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7" name="Straight Arrow Connector 26"/>
          <p:cNvCxnSpPr/>
          <p:nvPr/>
        </p:nvCxnSpPr>
        <p:spPr>
          <a:xfrm>
            <a:off x="5796000" y="4608000"/>
            <a:ext cx="50400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8" name="Straight Arrow Connector 27"/>
          <p:cNvCxnSpPr>
            <a:stCxn id="4" idx="3"/>
          </p:cNvCxnSpPr>
          <p:nvPr/>
        </p:nvCxnSpPr>
        <p:spPr>
          <a:xfrm>
            <a:off x="3672000" y="4608000"/>
            <a:ext cx="144000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9" name="Curved Connector 28"/>
          <p:cNvCxnSpPr>
            <a:stCxn id="25" idx="3"/>
          </p:cNvCxnSpPr>
          <p:nvPr/>
        </p:nvCxnSpPr>
        <p:spPr>
          <a:xfrm flipH="1">
            <a:off x="5454001" y="2051994"/>
            <a:ext cx="1495256" cy="2196006"/>
          </a:xfrm>
          <a:prstGeom prst="curvedConnector4">
            <a:avLst>
              <a:gd name="adj1" fmla="val -15288"/>
              <a:gd name="adj2" fmla="val 63123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30" name="Straight Connector 29"/>
          <p:cNvSpPr/>
          <p:nvPr/>
        </p:nvSpPr>
        <p:spPr>
          <a:xfrm flipV="1">
            <a:off x="792000" y="4068000"/>
            <a:ext cx="0" cy="50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cxnSp>
        <p:nvCxnSpPr>
          <p:cNvPr id="31" name="Curved Connector 30"/>
          <p:cNvCxnSpPr>
            <a:stCxn id="30" idx="0"/>
            <a:endCxn id="25" idx="1"/>
          </p:cNvCxnSpPr>
          <p:nvPr/>
        </p:nvCxnSpPr>
        <p:spPr>
          <a:xfrm rot="5400000" flipH="1" flipV="1">
            <a:off x="575817" y="2268177"/>
            <a:ext cx="2520006" cy="2087640"/>
          </a:xfrm>
          <a:prstGeom prst="curved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Motore + riduttore</a:t>
            </a:r>
          </a:p>
        </p:txBody>
      </p:sp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76000" y="4464000"/>
            <a:ext cx="4896000" cy="2513160"/>
          </a:xfrm>
        </p:spPr>
      </p:pic>
      <p:sp>
        <p:nvSpPr>
          <p:cNvPr id="4" name="Freeform 3"/>
          <p:cNvSpPr/>
          <p:nvPr/>
        </p:nvSpPr>
        <p:spPr>
          <a:xfrm rot="5400000">
            <a:off x="2412000" y="2016000"/>
            <a:ext cx="936000" cy="1368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88"/>
              <a:gd name="f8" fmla="val 21600"/>
              <a:gd name="f9" fmla="val 44"/>
              <a:gd name="f10" fmla="val -2147483647"/>
              <a:gd name="f11" fmla="val 2147483647"/>
              <a:gd name="f12" fmla="val 10800"/>
              <a:gd name="f13" fmla="val 20"/>
              <a:gd name="f14" fmla="val 68"/>
              <a:gd name="f15" fmla="+- 0 0 0"/>
              <a:gd name="f16" fmla="*/ f4 1 88"/>
              <a:gd name="f17" fmla="*/ f5 1 21600"/>
              <a:gd name="f18" fmla="pin 0 f0 10800"/>
              <a:gd name="f19" fmla="*/ f15 f1 1"/>
              <a:gd name="f20" fmla="*/ f18 2 1"/>
              <a:gd name="f21" fmla="*/ f9 f16 1"/>
              <a:gd name="f22" fmla="*/ f18 f17 1"/>
              <a:gd name="f23" fmla="*/ 0 f16 1"/>
              <a:gd name="f24" fmla="*/ 88 f16 1"/>
              <a:gd name="f25" fmla="*/ 44 f16 1"/>
              <a:gd name="f26" fmla="*/ f19 1 f3"/>
              <a:gd name="f27" fmla="*/ 0 f17 1"/>
              <a:gd name="f28" fmla="*/ 10800 f17 1"/>
              <a:gd name="f29" fmla="*/ 21600 f17 1"/>
              <a:gd name="f30" fmla="*/ f20 1 4"/>
              <a:gd name="f31" fmla="*/ f20 1 2"/>
              <a:gd name="f32" fmla="+- f26 0 f2"/>
              <a:gd name="f33" fmla="*/ f30 6 1"/>
              <a:gd name="f34" fmla="+- 21600 0 f30"/>
              <a:gd name="f35" fmla="*/ f31 f17 1"/>
              <a:gd name="f36" fmla="*/ f33 1 11"/>
              <a:gd name="f37" fmla="*/ f34 f17 1"/>
              <a:gd name="f38" fmla="+- f30 0 f36"/>
              <a:gd name="f39" fmla="+- f34 f36 0"/>
              <a:gd name="f40" fmla="+- f30 f36 0"/>
            </a:gdLst>
            <a:ahLst>
              <a:ahXY gdRefY="f0" minY="f6" maxY="f12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5" y="f35"/>
              </a:cxn>
              <a:cxn ang="f32">
                <a:pos x="f25" y="f27"/>
              </a:cxn>
              <a:cxn ang="f32">
                <a:pos x="f23" y="f28"/>
              </a:cxn>
              <a:cxn ang="f32">
                <a:pos x="f25" y="f29"/>
              </a:cxn>
              <a:cxn ang="f32">
                <a:pos x="f24" y="f28"/>
              </a:cxn>
            </a:cxnLst>
            <a:rect l="f23" t="f35" r="f24" b="f37"/>
            <a:pathLst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lnTo>
                  <a:pt x="f6" y="f34"/>
                </a:lnTo>
                <a:cubicBezTo>
                  <a:pt x="f6" y="f39"/>
                  <a:pt x="f13" y="f8"/>
                  <a:pt x="f9" y="f8"/>
                </a:cubicBezTo>
                <a:cubicBezTo>
                  <a:pt x="f14" y="f8"/>
                  <a:pt x="f7" y="f39"/>
                  <a:pt x="f7" y="f34"/>
                </a:cubicBezTo>
                <a:lnTo>
                  <a:pt x="f7" y="f30"/>
                </a:lnTo>
                <a:cubicBezTo>
                  <a:pt x="f7" y="f38"/>
                  <a:pt x="f14" y="f6"/>
                  <a:pt x="f9" y="f6"/>
                </a:cubicBezTo>
                <a:close/>
              </a:path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cubicBezTo>
                  <a:pt x="f6" y="f40"/>
                  <a:pt x="f13" y="f31"/>
                  <a:pt x="f9" y="f31"/>
                </a:cubicBezTo>
                <a:cubicBezTo>
                  <a:pt x="f14" y="f31"/>
                  <a:pt x="f7" y="f40"/>
                  <a:pt x="f7" y="f30"/>
                </a:cubicBezTo>
                <a:cubicBezTo>
                  <a:pt x="f7" y="f38"/>
                  <a:pt x="f14" y="f6"/>
                  <a:pt x="f9" y="f6"/>
                </a:cubicBez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Freeform 4"/>
          <p:cNvSpPr/>
          <p:nvPr/>
        </p:nvSpPr>
        <p:spPr>
          <a:xfrm rot="5400000">
            <a:off x="4715279" y="2015640"/>
            <a:ext cx="936000" cy="1368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88"/>
              <a:gd name="f8" fmla="val 21600"/>
              <a:gd name="f9" fmla="val 44"/>
              <a:gd name="f10" fmla="val -2147483647"/>
              <a:gd name="f11" fmla="val 2147483647"/>
              <a:gd name="f12" fmla="val 10800"/>
              <a:gd name="f13" fmla="val 20"/>
              <a:gd name="f14" fmla="val 68"/>
              <a:gd name="f15" fmla="+- 0 0 0"/>
              <a:gd name="f16" fmla="*/ f4 1 88"/>
              <a:gd name="f17" fmla="*/ f5 1 21600"/>
              <a:gd name="f18" fmla="pin 0 f0 10800"/>
              <a:gd name="f19" fmla="*/ f15 f1 1"/>
              <a:gd name="f20" fmla="*/ f18 2 1"/>
              <a:gd name="f21" fmla="*/ f9 f16 1"/>
              <a:gd name="f22" fmla="*/ f18 f17 1"/>
              <a:gd name="f23" fmla="*/ 0 f16 1"/>
              <a:gd name="f24" fmla="*/ 88 f16 1"/>
              <a:gd name="f25" fmla="*/ 44 f16 1"/>
              <a:gd name="f26" fmla="*/ f19 1 f3"/>
              <a:gd name="f27" fmla="*/ 0 f17 1"/>
              <a:gd name="f28" fmla="*/ 10800 f17 1"/>
              <a:gd name="f29" fmla="*/ 21600 f17 1"/>
              <a:gd name="f30" fmla="*/ f20 1 4"/>
              <a:gd name="f31" fmla="*/ f20 1 2"/>
              <a:gd name="f32" fmla="+- f26 0 f2"/>
              <a:gd name="f33" fmla="*/ f30 6 1"/>
              <a:gd name="f34" fmla="+- 21600 0 f30"/>
              <a:gd name="f35" fmla="*/ f31 f17 1"/>
              <a:gd name="f36" fmla="*/ f33 1 11"/>
              <a:gd name="f37" fmla="*/ f34 f17 1"/>
              <a:gd name="f38" fmla="+- f30 0 f36"/>
              <a:gd name="f39" fmla="+- f34 f36 0"/>
              <a:gd name="f40" fmla="+- f30 f36 0"/>
            </a:gdLst>
            <a:ahLst>
              <a:ahXY gdRefY="f0" minY="f6" maxY="f12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5" y="f35"/>
              </a:cxn>
              <a:cxn ang="f32">
                <a:pos x="f25" y="f27"/>
              </a:cxn>
              <a:cxn ang="f32">
                <a:pos x="f23" y="f28"/>
              </a:cxn>
              <a:cxn ang="f32">
                <a:pos x="f25" y="f29"/>
              </a:cxn>
              <a:cxn ang="f32">
                <a:pos x="f24" y="f28"/>
              </a:cxn>
            </a:cxnLst>
            <a:rect l="f23" t="f35" r="f24" b="f37"/>
            <a:pathLst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lnTo>
                  <a:pt x="f6" y="f34"/>
                </a:lnTo>
                <a:cubicBezTo>
                  <a:pt x="f6" y="f39"/>
                  <a:pt x="f13" y="f8"/>
                  <a:pt x="f9" y="f8"/>
                </a:cubicBezTo>
                <a:cubicBezTo>
                  <a:pt x="f14" y="f8"/>
                  <a:pt x="f7" y="f39"/>
                  <a:pt x="f7" y="f34"/>
                </a:cubicBezTo>
                <a:lnTo>
                  <a:pt x="f7" y="f30"/>
                </a:lnTo>
                <a:cubicBezTo>
                  <a:pt x="f7" y="f38"/>
                  <a:pt x="f14" y="f6"/>
                  <a:pt x="f9" y="f6"/>
                </a:cubicBezTo>
                <a:close/>
              </a:path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cubicBezTo>
                  <a:pt x="f6" y="f40"/>
                  <a:pt x="f13" y="f31"/>
                  <a:pt x="f9" y="f31"/>
                </a:cubicBezTo>
                <a:cubicBezTo>
                  <a:pt x="f14" y="f31"/>
                  <a:pt x="f7" y="f40"/>
                  <a:pt x="f7" y="f30"/>
                </a:cubicBezTo>
                <a:cubicBezTo>
                  <a:pt x="f7" y="f38"/>
                  <a:pt x="f14" y="f6"/>
                  <a:pt x="f9" y="f6"/>
                </a:cubicBezTo>
                <a:close/>
              </a:path>
            </a:pathLst>
          </a:custGeom>
          <a:solidFill>
            <a:srgbClr val="EB613D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>
            <a:off x="5724000" y="2700000"/>
            <a:ext cx="719999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Straight Connector 6"/>
          <p:cNvSpPr/>
          <p:nvPr/>
        </p:nvSpPr>
        <p:spPr>
          <a:xfrm>
            <a:off x="3420000" y="2700000"/>
            <a:ext cx="1080000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Resize="1"/>
              </p:cNvSpPr>
              <p:nvPr/>
            </p:nvSpPr>
            <p:spPr>
              <a:xfrm>
                <a:off x="3960000" y="2967839"/>
                <a:ext cx="281520" cy="272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2967839"/>
                <a:ext cx="281520" cy="272160"/>
              </a:xfrm>
              <a:prstGeom prst="rect">
                <a:avLst/>
              </a:prstGeom>
              <a:blipFill>
                <a:blip r:embed="rId4"/>
                <a:stretch>
                  <a:fillRect r="-30435" b="-38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Resize="1"/>
              </p:cNvSpPr>
              <p:nvPr/>
            </p:nvSpPr>
            <p:spPr>
              <a:xfrm>
                <a:off x="6161400" y="3024000"/>
                <a:ext cx="288000" cy="2764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400" y="3024000"/>
                <a:ext cx="288000" cy="276480"/>
              </a:xfrm>
              <a:prstGeom prst="rect">
                <a:avLst/>
              </a:prstGeom>
              <a:blipFill>
                <a:blip r:embed="rId5"/>
                <a:stretch>
                  <a:fillRect r="-29787" b="-3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Resize="1"/>
              </p:cNvSpPr>
              <p:nvPr/>
            </p:nvSpPr>
            <p:spPr>
              <a:xfrm>
                <a:off x="7703999" y="2592000"/>
                <a:ext cx="692279" cy="5907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>
                          <a:latin typeface="Cambria Math" panose="02040503050406030204" pitchFamily="18" charset="0"/>
                        </a:rPr>
                        <m:t>τ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3999" y="2592000"/>
                <a:ext cx="692279" cy="590760"/>
              </a:xfrm>
              <a:prstGeom prst="rect">
                <a:avLst/>
              </a:prstGeom>
              <a:blipFill>
                <a:blip r:embed="rId6"/>
                <a:stretch>
                  <a:fillRect r="-6195" b="-41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983999" y="1773719"/>
            <a:ext cx="2448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RAPPORTO DI TRASMISSIONE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72000"/>
            <a:ext cx="9071640" cy="1262160"/>
          </a:xfrm>
        </p:spPr>
        <p:txBody>
          <a:bodyPr/>
          <a:lstStyle/>
          <a:p>
            <a:pPr lvl="0"/>
            <a:r>
              <a:rPr lang="it-IT"/>
              <a:t>Effetto Feed forward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0960" y="1631880"/>
            <a:ext cx="9833040" cy="5136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72000"/>
            <a:ext cx="9071640" cy="1262160"/>
          </a:xfrm>
        </p:spPr>
        <p:txBody>
          <a:bodyPr/>
          <a:lstStyle/>
          <a:p>
            <a:pPr lvl="0"/>
            <a:r>
              <a:rPr lang="it-IT"/>
              <a:t>Effetto Feed forward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2388119" y="1498517"/>
            <a:ext cx="4768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https://www.youtube.com/watch?v=YiI38jpnb20</a:t>
            </a:r>
          </a:p>
        </p:txBody>
      </p:sp>
      <p:sp>
        <p:nvSpPr>
          <p:cNvPr id="5" name="Rectangle 4"/>
          <p:cNvSpPr/>
          <p:nvPr/>
        </p:nvSpPr>
        <p:spPr>
          <a:xfrm>
            <a:off x="1978272" y="2348263"/>
            <a:ext cx="4867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https://www.youtube.com/watch?v=vo_lOfGFPEg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Presenza di elasticità nella trasmissione</a:t>
            </a:r>
          </a:p>
        </p:txBody>
      </p:sp>
      <p:sp>
        <p:nvSpPr>
          <p:cNvPr id="3" name="Freeform 2"/>
          <p:cNvSpPr/>
          <p:nvPr/>
        </p:nvSpPr>
        <p:spPr>
          <a:xfrm>
            <a:off x="1619640" y="3131640"/>
            <a:ext cx="1440000" cy="144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980000" y="3491999"/>
            <a:ext cx="720000" cy="72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911640" y="3491640"/>
            <a:ext cx="720000" cy="72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V="1">
            <a:off x="2340000" y="3491640"/>
            <a:ext cx="4896000" cy="35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Straight Connector 6"/>
          <p:cNvSpPr/>
          <p:nvPr/>
        </p:nvSpPr>
        <p:spPr>
          <a:xfrm flipV="1">
            <a:off x="2340000" y="4211640"/>
            <a:ext cx="496800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564000" y="3348000"/>
            <a:ext cx="2844000" cy="143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184000" y="2700000"/>
            <a:ext cx="1007999" cy="503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600000" y="1944000"/>
            <a:ext cx="288000" cy="140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888000" y="2772000"/>
            <a:ext cx="1295640" cy="431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3600" h="1200" fill="none">
                <a:moveTo>
                  <a:pt x="0" y="600"/>
                </a:moveTo>
                <a:lnTo>
                  <a:pt x="800" y="600"/>
                </a:lnTo>
                <a:lnTo>
                  <a:pt x="1000" y="0"/>
                </a:lnTo>
                <a:lnTo>
                  <a:pt x="1200" y="1200"/>
                </a:lnTo>
                <a:lnTo>
                  <a:pt x="1400" y="0"/>
                </a:lnTo>
                <a:lnTo>
                  <a:pt x="1600" y="1200"/>
                </a:lnTo>
                <a:lnTo>
                  <a:pt x="1800" y="0"/>
                </a:lnTo>
                <a:lnTo>
                  <a:pt x="2000" y="1200"/>
                </a:lnTo>
                <a:lnTo>
                  <a:pt x="2200" y="400"/>
                </a:lnTo>
                <a:lnTo>
                  <a:pt x="3600" y="40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0000" y="2808000"/>
            <a:ext cx="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48000" y="2268000"/>
            <a:ext cx="576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7788825" y="5683838"/>
                <a:ext cx="1375200" cy="977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it-IT" i="0" dirty="0">
                  <a:latin typeface="Arial" pitchFamily="18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825" y="5683838"/>
                <a:ext cx="1375200" cy="977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304000" y="5112000"/>
            <a:ext cx="2951999" cy="1115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FREQUENZA DI RISONANZA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DEL SISTEMA CHE NON DEVE ESSERE ECCITATA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Notch Filter, sistema per non eccitare le frequenze di risonanza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132696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it-IT"/>
              <a:t>Notch filter = filtro di segnale che fa passare tutte le frequenze tranne quelle intorno a una banda prefissata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68440" y="3454560"/>
            <a:ext cx="3611520" cy="332855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5068800" y="6912000"/>
                <a:ext cx="455040" cy="3344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800" y="6912000"/>
                <a:ext cx="455040" cy="334440"/>
              </a:xfrm>
              <a:prstGeom prst="rect">
                <a:avLst/>
              </a:prstGeom>
              <a:blipFill>
                <a:blip r:embed="rId4"/>
                <a:stretch>
                  <a:fillRect b="-7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Notch filter nel loop di controllo</a:t>
            </a:r>
          </a:p>
        </p:txBody>
      </p:sp>
      <p:sp>
        <p:nvSpPr>
          <p:cNvPr id="3" name="Freeform 2"/>
          <p:cNvSpPr/>
          <p:nvPr/>
        </p:nvSpPr>
        <p:spPr>
          <a:xfrm>
            <a:off x="7524360" y="3923640"/>
            <a:ext cx="1800000" cy="136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0000" y="4248000"/>
            <a:ext cx="792000" cy="720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PID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88360" y="4243320"/>
            <a:ext cx="648000" cy="778320"/>
            <a:chOff x="1188360" y="4243320"/>
            <a:chExt cx="648000" cy="778320"/>
          </a:xfrm>
        </p:grpSpPr>
        <p:sp>
          <p:nvSpPr>
            <p:cNvPr id="6" name="Freeform 5"/>
            <p:cNvSpPr/>
            <p:nvPr/>
          </p:nvSpPr>
          <p:spPr>
            <a:xfrm>
              <a:off x="1188360" y="4243320"/>
              <a:ext cx="648000" cy="648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88360" y="438732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4360" y="4603320"/>
              <a:ext cx="432000" cy="418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-</a:t>
              </a:r>
            </a:p>
          </p:txBody>
        </p:sp>
      </p:grpSp>
      <p:sp>
        <p:nvSpPr>
          <p:cNvPr id="9" name="Straight Connector 8"/>
          <p:cNvSpPr/>
          <p:nvPr/>
        </p:nvSpPr>
        <p:spPr>
          <a:xfrm>
            <a:off x="574200" y="4571640"/>
            <a:ext cx="61416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300360" y="4211640"/>
            <a:ext cx="792000" cy="792000"/>
            <a:chOff x="6300360" y="4211640"/>
            <a:chExt cx="792000" cy="792000"/>
          </a:xfrm>
        </p:grpSpPr>
        <p:sp>
          <p:nvSpPr>
            <p:cNvPr id="11" name="Freeform 10"/>
            <p:cNvSpPr/>
            <p:nvPr/>
          </p:nvSpPr>
          <p:spPr>
            <a:xfrm>
              <a:off x="6300360" y="4211640"/>
              <a:ext cx="792000" cy="792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E6E6FF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>
                  <a:spLocks noResize="1"/>
                </p:cNvSpPr>
                <p:nvPr/>
              </p:nvSpPr>
              <p:spPr>
                <a:xfrm>
                  <a:off x="6408360" y="4279680"/>
                  <a:ext cx="406440" cy="478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vert="horz" wrap="none" lIns="90000" tIns="45000" rIns="90000" bIns="45000" anchorCtr="0" compatLnSpc="0">
                  <a:noAutofit/>
                </a:bodyPr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it-IT" i="0">
                    <a:latin typeface="Arial" pitchFamily="18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8360" y="4279680"/>
                  <a:ext cx="406440" cy="4788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Elbow Connector 12"/>
          <p:cNvCxnSpPr>
            <a:stCxn id="3" idx="1"/>
            <a:endCxn id="8" idx="2"/>
          </p:cNvCxnSpPr>
          <p:nvPr/>
        </p:nvCxnSpPr>
        <p:spPr>
          <a:xfrm flipH="1">
            <a:off x="1620360" y="4607640"/>
            <a:ext cx="7704000" cy="414000"/>
          </a:xfrm>
          <a:prstGeom prst="bentConnector4">
            <a:avLst>
              <a:gd name="adj1" fmla="val -2967"/>
              <a:gd name="adj2" fmla="val 220435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6913440" y="3599640"/>
                <a:ext cx="35892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440" y="3599640"/>
                <a:ext cx="358920" cy="4222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>
                <a:spLocks noResize="1"/>
              </p:cNvSpPr>
              <p:nvPr/>
            </p:nvSpPr>
            <p:spPr>
              <a:xfrm>
                <a:off x="9303840" y="3628080"/>
                <a:ext cx="272520" cy="295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840" y="3628080"/>
                <a:ext cx="272520" cy="295560"/>
              </a:xfrm>
              <a:prstGeom prst="rect">
                <a:avLst/>
              </a:prstGeom>
              <a:blipFill>
                <a:blip r:embed="rId5"/>
                <a:stretch>
                  <a:fillRect r="-11111" b="-183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Resize="1"/>
              </p:cNvSpPr>
              <p:nvPr/>
            </p:nvSpPr>
            <p:spPr>
              <a:xfrm>
                <a:off x="190800" y="4389840"/>
                <a:ext cx="383400" cy="41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00" y="4389840"/>
                <a:ext cx="383400" cy="414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/>
          <p:cNvGrpSpPr/>
          <p:nvPr/>
        </p:nvGrpSpPr>
        <p:grpSpPr>
          <a:xfrm>
            <a:off x="3348000" y="4248000"/>
            <a:ext cx="683999" cy="720000"/>
            <a:chOff x="3348000" y="4248000"/>
            <a:chExt cx="683999" cy="720000"/>
          </a:xfrm>
        </p:grpSpPr>
        <p:sp>
          <p:nvSpPr>
            <p:cNvPr id="18" name="Freeform 17"/>
            <p:cNvSpPr/>
            <p:nvPr/>
          </p:nvSpPr>
          <p:spPr>
            <a:xfrm>
              <a:off x="3348000" y="4320000"/>
              <a:ext cx="648000" cy="648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348000" y="446400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528000" y="424800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152000" y="2411280"/>
            <a:ext cx="2304000" cy="46872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FEED FORWARD</a:t>
            </a:r>
          </a:p>
        </p:txBody>
      </p:sp>
      <p:cxnSp>
        <p:nvCxnSpPr>
          <p:cNvPr id="22" name="Straight Arrow Connector 21"/>
          <p:cNvCxnSpPr>
            <a:stCxn id="11" idx="1"/>
            <a:endCxn id="3" idx="3"/>
          </p:cNvCxnSpPr>
          <p:nvPr/>
        </p:nvCxnSpPr>
        <p:spPr>
          <a:xfrm>
            <a:off x="7092360" y="4607640"/>
            <a:ext cx="43200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3" name="Straight Arrow Connector 22"/>
          <p:cNvCxnSpPr>
            <a:stCxn id="4" idx="3"/>
          </p:cNvCxnSpPr>
          <p:nvPr/>
        </p:nvCxnSpPr>
        <p:spPr>
          <a:xfrm>
            <a:off x="2952000" y="4608000"/>
            <a:ext cx="39600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4" name="Curved Connector 23"/>
          <p:cNvCxnSpPr>
            <a:stCxn id="21" idx="3"/>
          </p:cNvCxnSpPr>
          <p:nvPr/>
        </p:nvCxnSpPr>
        <p:spPr>
          <a:xfrm>
            <a:off x="3456000" y="2645640"/>
            <a:ext cx="234000" cy="1602360"/>
          </a:xfrm>
          <a:prstGeom prst="curved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5" name="Curved Connector 24"/>
          <p:cNvCxnSpPr>
            <a:endCxn id="4" idx="1"/>
          </p:cNvCxnSpPr>
          <p:nvPr/>
        </p:nvCxnSpPr>
        <p:spPr>
          <a:xfrm flipV="1">
            <a:off x="1836360" y="4608000"/>
            <a:ext cx="323640" cy="24480"/>
          </a:xfrm>
          <a:prstGeom prst="curved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6" name="Curved Connector 25"/>
          <p:cNvCxnSpPr>
            <a:stCxn id="9" idx="0"/>
            <a:endCxn id="21" idx="1"/>
          </p:cNvCxnSpPr>
          <p:nvPr/>
        </p:nvCxnSpPr>
        <p:spPr>
          <a:xfrm rot="5400000" flipH="1" flipV="1">
            <a:off x="-99900" y="3319740"/>
            <a:ext cx="1926000" cy="577800"/>
          </a:xfrm>
          <a:prstGeom prst="curvedConnector4">
            <a:avLst>
              <a:gd name="adj1" fmla="val -11869"/>
              <a:gd name="adj2" fmla="val -39564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7" name="TextBox 26"/>
          <p:cNvSpPr txBox="1"/>
          <p:nvPr/>
        </p:nvSpPr>
        <p:spPr>
          <a:xfrm>
            <a:off x="7629840" y="4293720"/>
            <a:ext cx="151416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ASSE CON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RISONANZA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4535640" y="4131720"/>
            <a:ext cx="1008359" cy="9442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Arrow Connector 28"/>
          <p:cNvCxnSpPr>
            <a:stCxn id="28" idx="3"/>
          </p:cNvCxnSpPr>
          <p:nvPr/>
        </p:nvCxnSpPr>
        <p:spPr>
          <a:xfrm>
            <a:off x="5543999" y="4603860"/>
            <a:ext cx="756361" cy="378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30" name="Straight Arrow Connector 29"/>
          <p:cNvCxnSpPr>
            <a:endCxn id="28" idx="1"/>
          </p:cNvCxnSpPr>
          <p:nvPr/>
        </p:nvCxnSpPr>
        <p:spPr>
          <a:xfrm flipV="1">
            <a:off x="4031999" y="4603860"/>
            <a:ext cx="503641" cy="4141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Applicazione industriale azionamento con Notch filter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5943" y="2671535"/>
            <a:ext cx="4945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https://www.youtube.com/watch?v=mXj_6OSr3_o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Controllo di impedenza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0" y="2951999"/>
            <a:ext cx="6623999" cy="38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936000" y="1563480"/>
            <a:ext cx="8245312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Il robot modifica la propria posizione di riferimento in maniera tale che </a:t>
            </a:r>
            <a:endParaRPr lang="it-IT" sz="1800" b="0" i="0" u="none" strike="noStrike" kern="1200" dirty="0" smtClean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 dirty="0" smtClean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nell'ambiente </a:t>
            </a:r>
            <a:r>
              <a:rPr lang="it-IT" sz="1800" b="0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con cui interagisce sia percepito con una determinata impedenza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7961" y="3595172"/>
            <a:ext cx="5004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https://www.youtube.com/watch?v=sbhiNNIxMNQ</a:t>
            </a:r>
          </a:p>
        </p:txBody>
      </p:sp>
    </p:spTree>
    <p:extLst>
      <p:ext uri="{BB962C8B-B14F-4D97-AF65-F5344CB8AC3E}">
        <p14:creationId xmlns:p14="http://schemas.microsoft.com/office/powerpoint/2010/main" val="58050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it-IT"/>
              <a:t>Schema controllo misto forza-posizione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2080" y="1655999"/>
            <a:ext cx="9673920" cy="5449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0313" y="2800845"/>
            <a:ext cx="4921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https://www.youtube.com/watch?v=kOPVvYapElQ</a:t>
            </a:r>
          </a:p>
        </p:txBody>
      </p:sp>
    </p:spTree>
    <p:extLst>
      <p:ext uri="{BB962C8B-B14F-4D97-AF65-F5344CB8AC3E}">
        <p14:creationId xmlns:p14="http://schemas.microsoft.com/office/powerpoint/2010/main" val="323171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979640" y="1763640"/>
            <a:ext cx="1440000" cy="144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it-IT"/>
              <a:t>Inerzia ridotta I</a:t>
            </a:r>
            <a:r>
              <a:rPr lang="it-IT" baseline="-25000"/>
              <a:t>r</a:t>
            </a:r>
          </a:p>
        </p:txBody>
      </p:sp>
      <p:sp>
        <p:nvSpPr>
          <p:cNvPr id="4" name="Freeform 3"/>
          <p:cNvSpPr/>
          <p:nvPr/>
        </p:nvSpPr>
        <p:spPr>
          <a:xfrm>
            <a:off x="2340000" y="2124000"/>
            <a:ext cx="720000" cy="72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7271640" y="2123640"/>
            <a:ext cx="720000" cy="72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V="1">
            <a:off x="2700000" y="2123640"/>
            <a:ext cx="489600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Straight Connector 6"/>
          <p:cNvSpPr/>
          <p:nvPr/>
        </p:nvSpPr>
        <p:spPr>
          <a:xfrm flipV="1">
            <a:off x="2700000" y="2843640"/>
            <a:ext cx="4968000" cy="36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076000" y="1980000"/>
            <a:ext cx="1007999" cy="14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00" y="1489680"/>
            <a:ext cx="503999" cy="34668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Resize="1"/>
              </p:cNvSpPr>
              <p:nvPr/>
            </p:nvSpPr>
            <p:spPr>
              <a:xfrm>
                <a:off x="2628360" y="2412000"/>
                <a:ext cx="287640" cy="316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360" y="2412000"/>
                <a:ext cx="287640" cy="316080"/>
              </a:xfrm>
              <a:prstGeom prst="rect">
                <a:avLst/>
              </a:prstGeom>
              <a:blipFill>
                <a:blip r:embed="rId3"/>
                <a:stretch>
                  <a:fillRect r="-8511" b="-17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Resize="1"/>
              </p:cNvSpPr>
              <p:nvPr/>
            </p:nvSpPr>
            <p:spPr>
              <a:xfrm>
                <a:off x="7523999" y="2268000"/>
                <a:ext cx="294120" cy="32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999" y="2268000"/>
                <a:ext cx="294120" cy="320400"/>
              </a:xfrm>
              <a:prstGeom prst="rect">
                <a:avLst/>
              </a:prstGeom>
              <a:blipFill>
                <a:blip r:embed="rId4"/>
                <a:stretch>
                  <a:fillRect r="-10417" b="-150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Resize="1"/>
              </p:cNvSpPr>
              <p:nvPr/>
            </p:nvSpPr>
            <p:spPr>
              <a:xfrm>
                <a:off x="2658960" y="1475999"/>
                <a:ext cx="329040" cy="320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960" y="1475999"/>
                <a:ext cx="329040" cy="320400"/>
              </a:xfrm>
              <a:prstGeom prst="rect">
                <a:avLst/>
              </a:prstGeom>
              <a:blipFill>
                <a:blip r:embed="rId5"/>
                <a:stretch>
                  <a:fillRect r="-11111" b="-1132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66640" y="3456000"/>
            <a:ext cx="843336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Il momento d'inerzia del riduttore viene conglobato in parte sul momento d'inerzia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del motore e in parte su quello della puleggia di sinistra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720000" y="4392000"/>
                <a:ext cx="3928680" cy="10785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mr>
                      </m:m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4392000"/>
                <a:ext cx="3928680" cy="10785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>
                <a:spLocks noResize="1"/>
              </p:cNvSpPr>
              <p:nvPr/>
            </p:nvSpPr>
            <p:spPr>
              <a:xfrm>
                <a:off x="5104080" y="4302000"/>
                <a:ext cx="4255920" cy="1025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𝑣𝑒𝑙𝑜𝑐𝑖𝑡</m:t>
                              </m:r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à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̇"/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it-IT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it-IT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 i="0">
                              <a:latin typeface="Cambria Math" panose="02040503050406030204" pitchFamily="18" charset="0"/>
                            </a:rPr>
                            <m:t>τ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it-IT" i="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080" y="4302000"/>
                <a:ext cx="4255920" cy="1025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eform 16"/>
          <p:cNvSpPr/>
          <p:nvPr/>
        </p:nvSpPr>
        <p:spPr>
          <a:xfrm>
            <a:off x="3096000" y="5616000"/>
            <a:ext cx="647640" cy="503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800" h="1400">
                <a:moveTo>
                  <a:pt x="0" y="0"/>
                </a:moveTo>
                <a:cubicBezTo>
                  <a:pt x="800" y="200"/>
                  <a:pt x="1800" y="1400"/>
                  <a:pt x="1800" y="140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4248000" y="5112000"/>
            <a:ext cx="1511640" cy="107963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200" h="3000">
                <a:moveTo>
                  <a:pt x="4200" y="0"/>
                </a:moveTo>
                <a:cubicBezTo>
                  <a:pt x="2334" y="429"/>
                  <a:pt x="0" y="3000"/>
                  <a:pt x="0" y="300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>
                <a:spLocks noResize="1"/>
              </p:cNvSpPr>
              <p:nvPr/>
            </p:nvSpPr>
            <p:spPr>
              <a:xfrm>
                <a:off x="2590200" y="6120000"/>
                <a:ext cx="4167720" cy="10857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it-IT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it-IT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it-IT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sSubSup>
                              <m:sSubSupPr>
                                <m:ctrlPr>
                                  <a:rPr lang="it-IT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it-IT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e>
                              <m:sub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t-IT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mr>
                      </m:m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200" y="6120000"/>
                <a:ext cx="4167720" cy="10857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it-IT"/>
              <a:t>Modello della trasmissione meccanica</a:t>
            </a:r>
          </a:p>
        </p:txBody>
      </p:sp>
      <p:sp>
        <p:nvSpPr>
          <p:cNvPr id="3" name="Freeform 2"/>
          <p:cNvSpPr/>
          <p:nvPr/>
        </p:nvSpPr>
        <p:spPr>
          <a:xfrm rot="5400000">
            <a:off x="2411640" y="2016000"/>
            <a:ext cx="936000" cy="136800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88"/>
              <a:gd name="f8" fmla="val 21600"/>
              <a:gd name="f9" fmla="val 44"/>
              <a:gd name="f10" fmla="val -2147483647"/>
              <a:gd name="f11" fmla="val 2147483647"/>
              <a:gd name="f12" fmla="val 10800"/>
              <a:gd name="f13" fmla="val 20"/>
              <a:gd name="f14" fmla="val 68"/>
              <a:gd name="f15" fmla="+- 0 0 0"/>
              <a:gd name="f16" fmla="*/ f4 1 88"/>
              <a:gd name="f17" fmla="*/ f5 1 21600"/>
              <a:gd name="f18" fmla="pin 0 f0 10800"/>
              <a:gd name="f19" fmla="*/ f15 f1 1"/>
              <a:gd name="f20" fmla="*/ f18 2 1"/>
              <a:gd name="f21" fmla="*/ f9 f16 1"/>
              <a:gd name="f22" fmla="*/ f18 f17 1"/>
              <a:gd name="f23" fmla="*/ 0 f16 1"/>
              <a:gd name="f24" fmla="*/ 88 f16 1"/>
              <a:gd name="f25" fmla="*/ 44 f16 1"/>
              <a:gd name="f26" fmla="*/ f19 1 f3"/>
              <a:gd name="f27" fmla="*/ 0 f17 1"/>
              <a:gd name="f28" fmla="*/ 10800 f17 1"/>
              <a:gd name="f29" fmla="*/ 21600 f17 1"/>
              <a:gd name="f30" fmla="*/ f20 1 4"/>
              <a:gd name="f31" fmla="*/ f20 1 2"/>
              <a:gd name="f32" fmla="+- f26 0 f2"/>
              <a:gd name="f33" fmla="*/ f30 6 1"/>
              <a:gd name="f34" fmla="+- 21600 0 f30"/>
              <a:gd name="f35" fmla="*/ f31 f17 1"/>
              <a:gd name="f36" fmla="*/ f33 1 11"/>
              <a:gd name="f37" fmla="*/ f34 f17 1"/>
              <a:gd name="f38" fmla="+- f30 0 f36"/>
              <a:gd name="f39" fmla="+- f34 f36 0"/>
              <a:gd name="f40" fmla="+- f30 f36 0"/>
            </a:gdLst>
            <a:ahLst>
              <a:ahXY gdRefY="f0" minY="f6" maxY="f12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5" y="f35"/>
              </a:cxn>
              <a:cxn ang="f32">
                <a:pos x="f25" y="f27"/>
              </a:cxn>
              <a:cxn ang="f32">
                <a:pos x="f23" y="f28"/>
              </a:cxn>
              <a:cxn ang="f32">
                <a:pos x="f25" y="f29"/>
              </a:cxn>
              <a:cxn ang="f32">
                <a:pos x="f24" y="f28"/>
              </a:cxn>
            </a:cxnLst>
            <a:rect l="f23" t="f35" r="f24" b="f37"/>
            <a:pathLst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lnTo>
                  <a:pt x="f6" y="f34"/>
                </a:lnTo>
                <a:cubicBezTo>
                  <a:pt x="f6" y="f39"/>
                  <a:pt x="f13" y="f8"/>
                  <a:pt x="f9" y="f8"/>
                </a:cubicBezTo>
                <a:cubicBezTo>
                  <a:pt x="f14" y="f8"/>
                  <a:pt x="f7" y="f39"/>
                  <a:pt x="f7" y="f34"/>
                </a:cubicBezTo>
                <a:lnTo>
                  <a:pt x="f7" y="f30"/>
                </a:lnTo>
                <a:cubicBezTo>
                  <a:pt x="f7" y="f38"/>
                  <a:pt x="f14" y="f6"/>
                  <a:pt x="f9" y="f6"/>
                </a:cubicBezTo>
                <a:close/>
              </a:path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cubicBezTo>
                  <a:pt x="f6" y="f40"/>
                  <a:pt x="f13" y="f31"/>
                  <a:pt x="f9" y="f31"/>
                </a:cubicBezTo>
                <a:cubicBezTo>
                  <a:pt x="f14" y="f31"/>
                  <a:pt x="f7" y="f40"/>
                  <a:pt x="f7" y="f30"/>
                </a:cubicBezTo>
                <a:cubicBezTo>
                  <a:pt x="f7" y="f38"/>
                  <a:pt x="f14" y="f6"/>
                  <a:pt x="f9" y="f6"/>
                </a:cubicBez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reeform 3"/>
          <p:cNvSpPr/>
          <p:nvPr/>
        </p:nvSpPr>
        <p:spPr>
          <a:xfrm rot="5400000">
            <a:off x="4157280" y="2213280"/>
            <a:ext cx="1656360" cy="973080"/>
          </a:xfrm>
          <a:custGeom>
            <a:avLst>
              <a:gd name="f0" fmla="val 54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88"/>
              <a:gd name="f8" fmla="val 21600"/>
              <a:gd name="f9" fmla="val 44"/>
              <a:gd name="f10" fmla="val -2147483647"/>
              <a:gd name="f11" fmla="val 2147483647"/>
              <a:gd name="f12" fmla="val 10800"/>
              <a:gd name="f13" fmla="val 20"/>
              <a:gd name="f14" fmla="val 68"/>
              <a:gd name="f15" fmla="+- 0 0 0"/>
              <a:gd name="f16" fmla="*/ f4 1 88"/>
              <a:gd name="f17" fmla="*/ f5 1 21600"/>
              <a:gd name="f18" fmla="pin 0 f0 10800"/>
              <a:gd name="f19" fmla="*/ f15 f1 1"/>
              <a:gd name="f20" fmla="*/ f18 2 1"/>
              <a:gd name="f21" fmla="*/ f9 f16 1"/>
              <a:gd name="f22" fmla="*/ f18 f17 1"/>
              <a:gd name="f23" fmla="*/ 0 f16 1"/>
              <a:gd name="f24" fmla="*/ 88 f16 1"/>
              <a:gd name="f25" fmla="*/ 44 f16 1"/>
              <a:gd name="f26" fmla="*/ f19 1 f3"/>
              <a:gd name="f27" fmla="*/ 0 f17 1"/>
              <a:gd name="f28" fmla="*/ 10800 f17 1"/>
              <a:gd name="f29" fmla="*/ 21600 f17 1"/>
              <a:gd name="f30" fmla="*/ f20 1 4"/>
              <a:gd name="f31" fmla="*/ f20 1 2"/>
              <a:gd name="f32" fmla="+- f26 0 f2"/>
              <a:gd name="f33" fmla="*/ f30 6 1"/>
              <a:gd name="f34" fmla="+- 21600 0 f30"/>
              <a:gd name="f35" fmla="*/ f31 f17 1"/>
              <a:gd name="f36" fmla="*/ f33 1 11"/>
              <a:gd name="f37" fmla="*/ f34 f17 1"/>
              <a:gd name="f38" fmla="+- f30 0 f36"/>
              <a:gd name="f39" fmla="+- f34 f36 0"/>
              <a:gd name="f40" fmla="+- f30 f36 0"/>
            </a:gdLst>
            <a:ahLst>
              <a:ahXY gdRefY="f0" minY="f6" maxY="f12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25" y="f35"/>
              </a:cxn>
              <a:cxn ang="f32">
                <a:pos x="f25" y="f27"/>
              </a:cxn>
              <a:cxn ang="f32">
                <a:pos x="f23" y="f28"/>
              </a:cxn>
              <a:cxn ang="f32">
                <a:pos x="f25" y="f29"/>
              </a:cxn>
              <a:cxn ang="f32">
                <a:pos x="f24" y="f28"/>
              </a:cxn>
            </a:cxnLst>
            <a:rect l="f23" t="f35" r="f24" b="f37"/>
            <a:pathLst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lnTo>
                  <a:pt x="f6" y="f34"/>
                </a:lnTo>
                <a:cubicBezTo>
                  <a:pt x="f6" y="f39"/>
                  <a:pt x="f13" y="f8"/>
                  <a:pt x="f9" y="f8"/>
                </a:cubicBezTo>
                <a:cubicBezTo>
                  <a:pt x="f14" y="f8"/>
                  <a:pt x="f7" y="f39"/>
                  <a:pt x="f7" y="f34"/>
                </a:cubicBezTo>
                <a:lnTo>
                  <a:pt x="f7" y="f30"/>
                </a:lnTo>
                <a:cubicBezTo>
                  <a:pt x="f7" y="f38"/>
                  <a:pt x="f14" y="f6"/>
                  <a:pt x="f9" y="f6"/>
                </a:cubicBezTo>
                <a:close/>
              </a:path>
              <a:path w="88" h="21600">
                <a:moveTo>
                  <a:pt x="f9" y="f6"/>
                </a:moveTo>
                <a:cubicBezTo>
                  <a:pt x="f13" y="f6"/>
                  <a:pt x="f6" y="f38"/>
                  <a:pt x="f6" y="f30"/>
                </a:cubicBezTo>
                <a:cubicBezTo>
                  <a:pt x="f6" y="f40"/>
                  <a:pt x="f13" y="f31"/>
                  <a:pt x="f9" y="f31"/>
                </a:cubicBezTo>
                <a:cubicBezTo>
                  <a:pt x="f14" y="f31"/>
                  <a:pt x="f7" y="f40"/>
                  <a:pt x="f7" y="f30"/>
                </a:cubicBezTo>
                <a:cubicBezTo>
                  <a:pt x="f7" y="f38"/>
                  <a:pt x="f14" y="f6"/>
                  <a:pt x="f9" y="f6"/>
                </a:cubicBezTo>
                <a:close/>
              </a:path>
            </a:pathLst>
          </a:custGeom>
          <a:solidFill>
            <a:srgbClr val="EB613D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>
            <a:off x="3419640" y="2700000"/>
            <a:ext cx="1080000" cy="0"/>
          </a:xfrm>
          <a:prstGeom prst="line">
            <a:avLst/>
          </a:prstGeom>
          <a:noFill/>
          <a:ln w="72000">
            <a:solidFill>
              <a:srgbClr val="000000"/>
            </a:solidFill>
            <a:prstDash val="solid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3959640" y="2967839"/>
                <a:ext cx="385560" cy="4111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640" y="2967839"/>
                <a:ext cx="385560" cy="4111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Resize="1"/>
              </p:cNvSpPr>
              <p:nvPr/>
            </p:nvSpPr>
            <p:spPr>
              <a:xfrm>
                <a:off x="5514480" y="2664000"/>
                <a:ext cx="389520" cy="476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480" y="2664000"/>
                <a:ext cx="389520" cy="4762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>
                <a:spLocks noResize="1"/>
              </p:cNvSpPr>
              <p:nvPr/>
            </p:nvSpPr>
            <p:spPr>
              <a:xfrm>
                <a:off x="831239" y="4428000"/>
                <a:ext cx="2157480" cy="488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it-IT" i="0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</m:acc>
                        </m:e>
                        <m: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39" y="4428000"/>
                <a:ext cx="2157480" cy="4881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831239" y="3851999"/>
            <a:ext cx="26967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EQUILIBRIO DINAMICO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8000" y="5292000"/>
            <a:ext cx="3393360" cy="859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DOVE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 = coefficiente di smorzamento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 = coppia erogata dal motore</a:t>
            </a:r>
          </a:p>
        </p:txBody>
      </p:sp>
      <p:sp>
        <p:nvSpPr>
          <p:cNvPr id="11" name="Freeform 10"/>
          <p:cNvSpPr/>
          <p:nvPr/>
        </p:nvSpPr>
        <p:spPr>
          <a:xfrm>
            <a:off x="3311999" y="4356000"/>
            <a:ext cx="3456000" cy="576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9"/>
              <a:gd name="f12" fmla="val f10"/>
              <a:gd name="f13" fmla="+- 21600 0 f10"/>
              <a:gd name="f14" fmla="+- 21600 0 f9"/>
              <a:gd name="f15" fmla="+- 10800 0 f10"/>
              <a:gd name="f16" fmla="*/ f9 f7 1"/>
              <a:gd name="f17" fmla="*/ f10 f8 1"/>
              <a:gd name="f18" fmla="*/ 0 f7 1"/>
              <a:gd name="f19" fmla="*/ 21600 f7 1"/>
              <a:gd name="f20" fmla="*/ 21600 f8 1"/>
              <a:gd name="f21" fmla="*/ 0 f8 1"/>
              <a:gd name="f22" fmla="*/ f14 f15 1"/>
              <a:gd name="f23" fmla="*/ f22 1 10800"/>
            </a:gdLst>
            <a:ahLst>
              <a:ahXY gdRefX="f0" minX="f4" maxX="f5" gdRefY="f1" minY="f4" maxY="f6">
                <a:pos x="f16" y="f1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21" r="f19" b="f20"/>
            <a:pathLst>
              <a:path w="21600" h="21600">
                <a:moveTo>
                  <a:pt x="f4" y="f12"/>
                </a:moveTo>
                <a:lnTo>
                  <a:pt x="f11" y="f12"/>
                </a:lnTo>
                <a:lnTo>
                  <a:pt x="f11" y="f4"/>
                </a:lnTo>
                <a:lnTo>
                  <a:pt x="f5" y="f6"/>
                </a:lnTo>
                <a:lnTo>
                  <a:pt x="f11" y="f5"/>
                </a:lnTo>
                <a:lnTo>
                  <a:pt x="f11" y="f13"/>
                </a:lnTo>
                <a:lnTo>
                  <a:pt x="f4" y="f13"/>
                </a:lnTo>
                <a:lnTo>
                  <a:pt x="f23" y="f6"/>
                </a:lnTo>
                <a:lnTo>
                  <a:pt x="f4" y="f12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3840" y="3780000"/>
            <a:ext cx="26841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laplacetrasformando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>
                <a:spLocks noResize="1"/>
              </p:cNvSpPr>
              <p:nvPr/>
            </p:nvSpPr>
            <p:spPr>
              <a:xfrm>
                <a:off x="7168680" y="4140000"/>
                <a:ext cx="2191320" cy="1011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it-IT">
                                  <a:latin typeface="Cambria Math" panose="02040503050406030204" pitchFamily="18" charset="0"/>
                                </a:rPr>
                                <m:t>θ</m:t>
                              </m:r>
                            </m:e>
                            <m:sub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𝑐𝑠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680" y="4140000"/>
                <a:ext cx="2191320" cy="10119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4470120" y="5903999"/>
                <a:ext cx="2585880" cy="1011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𝑐𝑠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120" y="5903999"/>
                <a:ext cx="2585880" cy="10119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7056000" y="5903999"/>
            <a:ext cx="2826360" cy="1115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FUNZIONE DI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TRASFERIMENTO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DELLA COMPONENTE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MECCANICA DELL'ASSE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72000"/>
            <a:ext cx="9071640" cy="1262160"/>
          </a:xfrm>
        </p:spPr>
        <p:txBody>
          <a:bodyPr/>
          <a:lstStyle/>
          <a:p>
            <a:pPr lvl="0"/>
            <a:r>
              <a:rPr lang="it-IT"/>
              <a:t>Driver motore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99" y="4536000"/>
            <a:ext cx="2314080" cy="198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680000" y="4820040"/>
            <a:ext cx="2428560" cy="1875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210079" y="4248000"/>
            <a:ext cx="1501920" cy="12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aight Connector 5"/>
          <p:cNvSpPr/>
          <p:nvPr/>
        </p:nvSpPr>
        <p:spPr>
          <a:xfrm flipV="1">
            <a:off x="6623999" y="5040000"/>
            <a:ext cx="720000" cy="360000"/>
          </a:xfrm>
          <a:prstGeom prst="line">
            <a:avLst/>
          </a:prstGeom>
          <a:noFill/>
          <a:ln w="36000">
            <a:solidFill>
              <a:srgbClr val="FF0000"/>
            </a:solidFill>
            <a:prstDash val="solid"/>
          </a:ln>
        </p:spPr>
        <p:txBody>
          <a:bodyPr vert="horz" wrap="none" lIns="108000" tIns="63000" rIns="108000" bIns="63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232000" y="1313280"/>
            <a:ext cx="1638719" cy="17827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Elbow Connector 7"/>
          <p:cNvCxnSpPr>
            <a:endCxn id="3" idx="0"/>
          </p:cNvCxnSpPr>
          <p:nvPr/>
        </p:nvCxnSpPr>
        <p:spPr>
          <a:xfrm flipH="1">
            <a:off x="2813039" y="3096000"/>
            <a:ext cx="238321" cy="1440000"/>
          </a:xfrm>
          <a:prstGeom prst="bentConnector3">
            <a:avLst/>
          </a:prstGeom>
          <a:noFill/>
          <a:ln w="144000">
            <a:solidFill>
              <a:srgbClr val="0000FF"/>
            </a:solidFill>
            <a:prstDash val="solid"/>
            <a:tailEnd type="arrow"/>
          </a:ln>
        </p:spPr>
      </p:cxnSp>
      <p:cxnSp>
        <p:nvCxnSpPr>
          <p:cNvPr id="9" name="Elbow Connector 8"/>
          <p:cNvCxnSpPr>
            <a:stCxn id="3" idx="3"/>
            <a:endCxn id="4" idx="1"/>
          </p:cNvCxnSpPr>
          <p:nvPr/>
        </p:nvCxnSpPr>
        <p:spPr>
          <a:xfrm>
            <a:off x="3970079" y="5526360"/>
            <a:ext cx="709921" cy="231660"/>
          </a:xfrm>
          <a:prstGeom prst="bentConnector3">
            <a:avLst/>
          </a:prstGeom>
          <a:noFill/>
          <a:ln w="72000">
            <a:solidFill>
              <a:srgbClr val="0000FF"/>
            </a:solidFill>
            <a:prstDash val="solid"/>
            <a:tailEnd type="arrow"/>
          </a:ln>
        </p:spPr>
      </p:cxnSp>
      <p:sp>
        <p:nvSpPr>
          <p:cNvPr id="10" name="Straight Connector 9"/>
          <p:cNvSpPr/>
          <p:nvPr/>
        </p:nvSpPr>
        <p:spPr>
          <a:xfrm>
            <a:off x="288000" y="5544000"/>
            <a:ext cx="1367999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32000" y="5328000"/>
            <a:ext cx="7559640" cy="1799640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1000" h="5000" fill="none">
                <a:moveTo>
                  <a:pt x="21000" y="0"/>
                </a:moveTo>
                <a:lnTo>
                  <a:pt x="21000" y="5000"/>
                </a:lnTo>
                <a:lnTo>
                  <a:pt x="0" y="500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88000" y="3600000"/>
            <a:ext cx="132228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ENCODER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70720" y="2173680"/>
            <a:ext cx="19242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ALIMENTATORE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44440" y="4536000"/>
            <a:ext cx="213156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Seganle di potenza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Al motore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6000" y="4968000"/>
            <a:ext cx="134676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Riferimento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0000" y="6768000"/>
            <a:ext cx="211788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Posizione angolare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it-IT"/>
              <a:t>Pilatoggio del driver: 2 possibilità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328280" cy="438408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it-IT"/>
              <a:t>1) Driver controllato con un segnale che è proporzionale alla corrente (e quindi alla coppia) erogata al motore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5049000" y="1769040"/>
            <a:ext cx="4328280" cy="438408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it-IT"/>
              <a:t>Driver controllato con un segnale che è proporzionale alla tensione (e quindi alla velocità del motore) erogata al motore.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368000" y="4824000"/>
                <a:ext cx="1660319" cy="476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000" y="4824000"/>
                <a:ext cx="1660319" cy="4762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6336000" y="5427720"/>
                <a:ext cx="1677599" cy="47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000" y="5427720"/>
                <a:ext cx="1677599" cy="478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512000" y="5903999"/>
            <a:ext cx="1584000" cy="936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DRIVER</a:t>
            </a:r>
          </a:p>
        </p:txBody>
      </p:sp>
      <p:sp>
        <p:nvSpPr>
          <p:cNvPr id="8" name="Straight Connector 7"/>
          <p:cNvSpPr/>
          <p:nvPr/>
        </p:nvSpPr>
        <p:spPr>
          <a:xfrm>
            <a:off x="503999" y="6336000"/>
            <a:ext cx="1008001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9" name="Straight Connector 8"/>
          <p:cNvSpPr/>
          <p:nvPr/>
        </p:nvSpPr>
        <p:spPr>
          <a:xfrm>
            <a:off x="3095640" y="6318000"/>
            <a:ext cx="1008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>
                <a:spLocks noResize="1"/>
              </p:cNvSpPr>
              <p:nvPr/>
            </p:nvSpPr>
            <p:spPr>
              <a:xfrm>
                <a:off x="3388680" y="5787720"/>
                <a:ext cx="35892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680" y="5787720"/>
                <a:ext cx="358920" cy="4222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>
                <a:spLocks noResize="1"/>
              </p:cNvSpPr>
              <p:nvPr/>
            </p:nvSpPr>
            <p:spPr>
              <a:xfrm>
                <a:off x="211680" y="5760000"/>
                <a:ext cx="683280" cy="47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680" y="5760000"/>
                <a:ext cx="683280" cy="4788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4359" y="72000"/>
            <a:ext cx="9071640" cy="1262160"/>
          </a:xfrm>
        </p:spPr>
        <p:txBody>
          <a:bodyPr/>
          <a:lstStyle/>
          <a:p>
            <a:pPr lvl="0"/>
            <a:r>
              <a:rPr lang="it-IT"/>
              <a:t>Schema reale compressivo dell'asse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066080" y="1944000"/>
            <a:ext cx="1007999" cy="1188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352000" y="3024000"/>
            <a:ext cx="1368000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8496000" y="4104000"/>
            <a:ext cx="781919" cy="72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Elbow Connector 5"/>
          <p:cNvCxnSpPr>
            <a:stCxn id="4" idx="3"/>
          </p:cNvCxnSpPr>
          <p:nvPr/>
        </p:nvCxnSpPr>
        <p:spPr>
          <a:xfrm flipH="1">
            <a:off x="9277920" y="3456000"/>
            <a:ext cx="442080" cy="10080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7" name="TextBox 6"/>
          <p:cNvSpPr txBox="1"/>
          <p:nvPr/>
        </p:nvSpPr>
        <p:spPr>
          <a:xfrm>
            <a:off x="4883760" y="2575800"/>
            <a:ext cx="1080000" cy="11142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PID</a:t>
            </a:r>
          </a:p>
        </p:txBody>
      </p:sp>
      <p:cxnSp>
        <p:nvCxnSpPr>
          <p:cNvPr id="8" name="Elbow Connector 7"/>
          <p:cNvCxnSpPr>
            <a:stCxn id="7" idx="3"/>
            <a:endCxn id="3" idx="1"/>
          </p:cNvCxnSpPr>
          <p:nvPr/>
        </p:nvCxnSpPr>
        <p:spPr>
          <a:xfrm flipV="1">
            <a:off x="5963760" y="2538360"/>
            <a:ext cx="1102320" cy="59454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grpSp>
        <p:nvGrpSpPr>
          <p:cNvPr id="9" name="Group 8"/>
          <p:cNvGrpSpPr/>
          <p:nvPr/>
        </p:nvGrpSpPr>
        <p:grpSpPr>
          <a:xfrm>
            <a:off x="3384000" y="2839680"/>
            <a:ext cx="648000" cy="778320"/>
            <a:chOff x="3384000" y="2839680"/>
            <a:chExt cx="648000" cy="778320"/>
          </a:xfrm>
        </p:grpSpPr>
        <p:sp>
          <p:nvSpPr>
            <p:cNvPr id="10" name="Freeform 9"/>
            <p:cNvSpPr/>
            <p:nvPr/>
          </p:nvSpPr>
          <p:spPr>
            <a:xfrm>
              <a:off x="3384000" y="2839680"/>
              <a:ext cx="648000" cy="648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84000" y="2983679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00000" y="3199680"/>
              <a:ext cx="432000" cy="418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-</a:t>
              </a:r>
            </a:p>
          </p:txBody>
        </p:sp>
      </p:grpSp>
      <p:cxnSp>
        <p:nvCxnSpPr>
          <p:cNvPr id="13" name="Elbow Connector 12"/>
          <p:cNvCxnSpPr>
            <a:endCxn id="7" idx="1"/>
          </p:cNvCxnSpPr>
          <p:nvPr/>
        </p:nvCxnSpPr>
        <p:spPr>
          <a:xfrm flipV="1">
            <a:off x="4031999" y="3132900"/>
            <a:ext cx="851761" cy="9594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4" name="Elbow Connector 13"/>
          <p:cNvCxnSpPr>
            <a:stCxn id="5" idx="1"/>
          </p:cNvCxnSpPr>
          <p:nvPr/>
        </p:nvCxnSpPr>
        <p:spPr>
          <a:xfrm rot="10800000">
            <a:off x="3703782" y="3500582"/>
            <a:ext cx="4792218" cy="963418"/>
          </a:xfrm>
          <a:prstGeom prst="bentConnector3">
            <a:avLst>
              <a:gd name="adj1" fmla="val 99726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5" name="Elbow Connector 14"/>
          <p:cNvCxnSpPr>
            <a:stCxn id="3" idx="3"/>
            <a:endCxn id="4" idx="0"/>
          </p:cNvCxnSpPr>
          <p:nvPr/>
        </p:nvCxnSpPr>
        <p:spPr>
          <a:xfrm>
            <a:off x="8074079" y="2538360"/>
            <a:ext cx="961921" cy="485640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6" name="Freeform 15"/>
          <p:cNvSpPr/>
          <p:nvPr/>
        </p:nvSpPr>
        <p:spPr>
          <a:xfrm>
            <a:off x="144000" y="2015999"/>
            <a:ext cx="6120000" cy="374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FF0000"/>
            </a:solidFill>
            <a:custDash>
              <a:ds d="1417323" sp="1417323"/>
              <a:ds d="1417323" sp="1417323"/>
            </a:custDash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232000" y="4680000"/>
            <a:ext cx="2376000" cy="100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288000" y="5982480"/>
            <a:ext cx="1800000" cy="128952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Freeform 18"/>
          <p:cNvSpPr/>
          <p:nvPr/>
        </p:nvSpPr>
        <p:spPr>
          <a:xfrm rot="16200000" flipH="1">
            <a:off x="4936653" y="4477745"/>
            <a:ext cx="1152000" cy="1224000"/>
          </a:xfrm>
          <a:custGeom>
            <a:avLst>
              <a:gd name="f0" fmla="val 10062"/>
              <a:gd name="f1" fmla="val 18378"/>
              <a:gd name="f2" fmla="val 6098"/>
            </a:avLst>
            <a:gdLst>
              <a:gd name="f3" fmla="val w"/>
              <a:gd name="f4" fmla="val h"/>
              <a:gd name="f5" fmla="val 0"/>
              <a:gd name="f6" fmla="val 21600"/>
              <a:gd name="f7" fmla="val -2147483647"/>
              <a:gd name="f8" fmla="val 2147483647"/>
              <a:gd name="f9" fmla="*/ f3 1 21600"/>
              <a:gd name="f10" fmla="*/ f4 1 21600"/>
              <a:gd name="f11" fmla="pin 0 f2 f6"/>
              <a:gd name="f12" fmla="val f11"/>
              <a:gd name="f13" fmla="pin f11 f0 f6"/>
              <a:gd name="f14" fmla="*/ f11 f10 1"/>
              <a:gd name="f15" fmla="*/ f5 f10 1"/>
              <a:gd name="f16" fmla="val f13"/>
              <a:gd name="f17" fmla="+- 21600 0 f13"/>
              <a:gd name="f18" fmla="*/ f13 f9 1"/>
              <a:gd name="f19" fmla="*/ f12 f9 1"/>
              <a:gd name="f20" fmla="*/ f17 1 2"/>
              <a:gd name="f21" fmla="+- f13 f20 0"/>
              <a:gd name="f22" fmla="pin f21 f1 21600"/>
              <a:gd name="f23" fmla="val f22"/>
              <a:gd name="f24" fmla="+- 21600 0 f22"/>
              <a:gd name="f25" fmla="*/ f22 f9 1"/>
              <a:gd name="f26" fmla="+- f13 f24 0"/>
              <a:gd name="f27" fmla="+- 21600 0 f24"/>
              <a:gd name="f28" fmla="*/ f23 f9 1"/>
              <a:gd name="f29" fmla="*/ f23 f10 1"/>
              <a:gd name="f30" fmla="+- f27 0 f24"/>
              <a:gd name="f31" fmla="*/ f26 f10 1"/>
            </a:gdLst>
            <a:ahLst>
              <a:ahXY gdRefX="f1" minX="f21" maxX="f6" gdRefY="f2" minY="f5" maxY="f6">
                <a:pos x="f25" y="f14"/>
              </a:ahXY>
              <a:ahXY gdRefX="f0" minX="f11" maxX="f6">
                <a:pos x="f18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31" r="f28" b="f29"/>
            <a:pathLst>
              <a:path w="21600" h="21600">
                <a:moveTo>
                  <a:pt x="f5" y="f21"/>
                </a:moveTo>
                <a:lnTo>
                  <a:pt x="f12" y="f16"/>
                </a:lnTo>
                <a:lnTo>
                  <a:pt x="f12" y="f26"/>
                </a:lnTo>
                <a:lnTo>
                  <a:pt x="f26" y="f26"/>
                </a:lnTo>
                <a:lnTo>
                  <a:pt x="f26" y="f12"/>
                </a:lnTo>
                <a:lnTo>
                  <a:pt x="f16" y="f12"/>
                </a:lnTo>
                <a:lnTo>
                  <a:pt x="f21" y="f5"/>
                </a:lnTo>
                <a:lnTo>
                  <a:pt x="f6" y="f12"/>
                </a:lnTo>
                <a:lnTo>
                  <a:pt x="f23" y="f12"/>
                </a:lnTo>
                <a:lnTo>
                  <a:pt x="f23" y="f23"/>
                </a:lnTo>
                <a:lnTo>
                  <a:pt x="f12" y="f23"/>
                </a:lnTo>
                <a:lnTo>
                  <a:pt x="f12" y="f6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20" name="Straight Connector 19"/>
          <p:cNvSpPr/>
          <p:nvPr/>
        </p:nvSpPr>
        <p:spPr>
          <a:xfrm>
            <a:off x="2304000" y="3168000"/>
            <a:ext cx="1080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60000" y="7056000"/>
            <a:ext cx="374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PLC o PC o unità supervisione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40000" y="5724000"/>
            <a:ext cx="374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MOTION CONTROL BOARD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8000" y="2786400"/>
            <a:ext cx="3744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Segnale di riferimento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380000" y="2340000"/>
            <a:ext cx="1800000" cy="136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04359" y="72000"/>
            <a:ext cx="9071640" cy="1262160"/>
          </a:xfrm>
        </p:spPr>
        <p:txBody>
          <a:bodyPr/>
          <a:lstStyle/>
          <a:p>
            <a:pPr lvl="0"/>
            <a:r>
              <a:rPr lang="it-IT"/>
              <a:t>Schema concettuale</a:t>
            </a:r>
            <a:br>
              <a:rPr lang="it-IT"/>
            </a:br>
            <a:r>
              <a:rPr lang="it-IT"/>
              <a:t>controllo di posizione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0000" y="2700000"/>
            <a:ext cx="792000" cy="648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PID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92000" y="2659680"/>
            <a:ext cx="648000" cy="778320"/>
            <a:chOff x="1692000" y="2659680"/>
            <a:chExt cx="648000" cy="778320"/>
          </a:xfrm>
        </p:grpSpPr>
        <p:sp>
          <p:nvSpPr>
            <p:cNvPr id="6" name="Freeform 5"/>
            <p:cNvSpPr/>
            <p:nvPr/>
          </p:nvSpPr>
          <p:spPr>
            <a:xfrm>
              <a:off x="1692000" y="2659680"/>
              <a:ext cx="648000" cy="648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92000" y="280368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8000" y="3019680"/>
              <a:ext cx="432000" cy="418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-</a:t>
              </a:r>
            </a:p>
          </p:txBody>
        </p:sp>
      </p:grpSp>
      <p:cxnSp>
        <p:nvCxnSpPr>
          <p:cNvPr id="9" name="Elbow Connector 8"/>
          <p:cNvCxnSpPr>
            <a:endCxn id="4" idx="1"/>
          </p:cNvCxnSpPr>
          <p:nvPr/>
        </p:nvCxnSpPr>
        <p:spPr>
          <a:xfrm flipV="1">
            <a:off x="2340000" y="3024000"/>
            <a:ext cx="1440000" cy="2484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0" name="Straight Connector 9"/>
          <p:cNvSpPr/>
          <p:nvPr/>
        </p:nvSpPr>
        <p:spPr>
          <a:xfrm>
            <a:off x="1260000" y="2988000"/>
            <a:ext cx="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000" y="2606400"/>
            <a:ext cx="3744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Segnale di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riferimento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Resize="1"/>
              </p:cNvSpPr>
              <p:nvPr/>
            </p:nvSpPr>
            <p:spPr>
              <a:xfrm>
                <a:off x="7523999" y="2480040"/>
                <a:ext cx="1479599" cy="1011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𝑐𝑠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999" y="2480040"/>
                <a:ext cx="1479599" cy="10119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5580000" y="2556000"/>
            <a:ext cx="864000" cy="93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5724000" y="2696040"/>
                <a:ext cx="406440" cy="47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000" y="2696040"/>
                <a:ext cx="406440" cy="478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Elbow Connector 14"/>
          <p:cNvCxnSpPr>
            <a:stCxn id="4" idx="3"/>
            <a:endCxn id="13" idx="3"/>
          </p:cNvCxnSpPr>
          <p:nvPr/>
        </p:nvCxnSpPr>
        <p:spPr>
          <a:xfrm>
            <a:off x="4572000" y="3024000"/>
            <a:ext cx="1008000" cy="127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6" name="Elbow Connector 15"/>
          <p:cNvCxnSpPr>
            <a:stCxn id="13" idx="1"/>
            <a:endCxn id="2" idx="3"/>
          </p:cNvCxnSpPr>
          <p:nvPr/>
        </p:nvCxnSpPr>
        <p:spPr>
          <a:xfrm>
            <a:off x="6444000" y="3024000"/>
            <a:ext cx="936000" cy="127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7" name="Elbow Connector 16"/>
          <p:cNvCxnSpPr/>
          <p:nvPr/>
        </p:nvCxnSpPr>
        <p:spPr>
          <a:xfrm flipH="1">
            <a:off x="2013164" y="2940872"/>
            <a:ext cx="7056000" cy="414000"/>
          </a:xfrm>
          <a:prstGeom prst="bentConnector4">
            <a:avLst>
              <a:gd name="adj1" fmla="val -3240"/>
              <a:gd name="adj2" fmla="val 220435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8" name="TextBox 17"/>
          <p:cNvSpPr txBox="1"/>
          <p:nvPr/>
        </p:nvSpPr>
        <p:spPr>
          <a:xfrm>
            <a:off x="2448000" y="2340000"/>
            <a:ext cx="1152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errore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1980000"/>
            <a:ext cx="1152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Segnale al driver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0000" y="2133720"/>
            <a:ext cx="1152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coppia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6000" y="5472000"/>
            <a:ext cx="1872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AZIONI DEL PID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>
                <a:spLocks noResize="1"/>
              </p:cNvSpPr>
              <p:nvPr/>
            </p:nvSpPr>
            <p:spPr>
              <a:xfrm>
                <a:off x="2736000" y="3049200"/>
                <a:ext cx="26316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0" y="3049200"/>
                <a:ext cx="263160" cy="422280"/>
              </a:xfrm>
              <a:prstGeom prst="rect">
                <a:avLst/>
              </a:prstGeom>
              <a:blipFill>
                <a:blip r:embed="rId5"/>
                <a:stretch>
                  <a:fillRect r="-23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Resize="1"/>
              </p:cNvSpPr>
              <p:nvPr/>
            </p:nvSpPr>
            <p:spPr>
              <a:xfrm>
                <a:off x="4848840" y="3105719"/>
                <a:ext cx="36648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840" y="3105719"/>
                <a:ext cx="366480" cy="4222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>
                <a:spLocks noResize="1"/>
              </p:cNvSpPr>
              <p:nvPr/>
            </p:nvSpPr>
            <p:spPr>
              <a:xfrm>
                <a:off x="6761519" y="3177720"/>
                <a:ext cx="35892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519" y="3177720"/>
                <a:ext cx="358920" cy="422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Resize="1"/>
              </p:cNvSpPr>
              <p:nvPr/>
            </p:nvSpPr>
            <p:spPr>
              <a:xfrm>
                <a:off x="9591480" y="3016440"/>
                <a:ext cx="272520" cy="295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1480" y="3016440"/>
                <a:ext cx="272520" cy="295560"/>
              </a:xfrm>
              <a:prstGeom prst="rect">
                <a:avLst/>
              </a:prstGeom>
              <a:blipFill>
                <a:blip r:embed="rId8"/>
                <a:stretch>
                  <a:fillRect r="-11111" b="-187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432000" y="3249719"/>
                <a:ext cx="383400" cy="41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00" y="3249719"/>
                <a:ext cx="383400" cy="414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>
                <a:spLocks noResize="1"/>
              </p:cNvSpPr>
              <p:nvPr/>
            </p:nvSpPr>
            <p:spPr>
              <a:xfrm>
                <a:off x="3456000" y="5256000"/>
                <a:ext cx="4390200" cy="7592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nary>
                        <m:naryPr>
                          <m:subHide m:val="on"/>
                          <m:supHide m:val="on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nary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6000" y="5256000"/>
                <a:ext cx="4390200" cy="75924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380000" y="2340000"/>
            <a:ext cx="1800000" cy="1368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504359" y="72000"/>
            <a:ext cx="9071640" cy="1262160"/>
          </a:xfrm>
        </p:spPr>
        <p:txBody>
          <a:bodyPr/>
          <a:lstStyle/>
          <a:p>
            <a:pPr lvl="0"/>
            <a:r>
              <a:rPr lang="it-IT"/>
              <a:t>Funzione trasferimento PID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80000" y="2700000"/>
            <a:ext cx="792000" cy="64800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PID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92000" y="2659680"/>
            <a:ext cx="648000" cy="778320"/>
            <a:chOff x="1692000" y="2659680"/>
            <a:chExt cx="648000" cy="778320"/>
          </a:xfrm>
        </p:grpSpPr>
        <p:sp>
          <p:nvSpPr>
            <p:cNvPr id="6" name="Freeform 5"/>
            <p:cNvSpPr/>
            <p:nvPr/>
          </p:nvSpPr>
          <p:spPr>
            <a:xfrm>
              <a:off x="1692000" y="2659680"/>
              <a:ext cx="648000" cy="648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CFE7F5"/>
            </a:solidFill>
            <a:ln w="0">
              <a:solidFill>
                <a:srgbClr val="808080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92000" y="2803680"/>
              <a:ext cx="503999" cy="34668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+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8000" y="3019680"/>
              <a:ext cx="432000" cy="41832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0000" tIns="45000" rIns="90000" bIns="45000" anchorCtr="0" compatLnSpc="0">
              <a:sp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it-IT" sz="1800" b="0" i="0" u="none" strike="noStrike" kern="1200">
                  <a:ln>
                    <a:noFill/>
                  </a:ln>
                  <a:latin typeface="Arial" pitchFamily="18"/>
                  <a:ea typeface="Droid Sans Fallback" pitchFamily="2"/>
                  <a:cs typeface="Lohit Hindi" pitchFamily="2"/>
                </a:rPr>
                <a:t>-</a:t>
              </a:r>
            </a:p>
          </p:txBody>
        </p:sp>
      </p:grpSp>
      <p:cxnSp>
        <p:nvCxnSpPr>
          <p:cNvPr id="9" name="Elbow Connector 8"/>
          <p:cNvCxnSpPr>
            <a:endCxn id="4" idx="1"/>
          </p:cNvCxnSpPr>
          <p:nvPr/>
        </p:nvCxnSpPr>
        <p:spPr>
          <a:xfrm flipV="1">
            <a:off x="2340000" y="3024000"/>
            <a:ext cx="1440000" cy="2484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0" name="Straight Connector 9"/>
          <p:cNvSpPr/>
          <p:nvPr/>
        </p:nvSpPr>
        <p:spPr>
          <a:xfrm>
            <a:off x="1260000" y="2988000"/>
            <a:ext cx="432000" cy="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000" y="2606400"/>
            <a:ext cx="3744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Segnale di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riferimento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>
                <a:spLocks noResize="1"/>
              </p:cNvSpPr>
              <p:nvPr/>
            </p:nvSpPr>
            <p:spPr>
              <a:xfrm>
                <a:off x="7523999" y="2480040"/>
                <a:ext cx="1479599" cy="1011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p>
                            <m:sSup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it-IT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𝑐𝑠</m:t>
                          </m:r>
                        </m:den>
                      </m:f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999" y="2480040"/>
                <a:ext cx="1479599" cy="10119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 12"/>
          <p:cNvSpPr/>
          <p:nvPr/>
        </p:nvSpPr>
        <p:spPr>
          <a:xfrm>
            <a:off x="5580000" y="2556000"/>
            <a:ext cx="864000" cy="93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6E6FF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>
                <a:spLocks noResize="1"/>
              </p:cNvSpPr>
              <p:nvPr/>
            </p:nvSpPr>
            <p:spPr>
              <a:xfrm>
                <a:off x="5724000" y="2696040"/>
                <a:ext cx="406440" cy="47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000" y="2696040"/>
                <a:ext cx="406440" cy="478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Elbow Connector 14"/>
          <p:cNvCxnSpPr>
            <a:stCxn id="4" idx="3"/>
            <a:endCxn id="13" idx="3"/>
          </p:cNvCxnSpPr>
          <p:nvPr/>
        </p:nvCxnSpPr>
        <p:spPr>
          <a:xfrm>
            <a:off x="4572000" y="3024000"/>
            <a:ext cx="1008000" cy="127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6" name="Elbow Connector 15"/>
          <p:cNvCxnSpPr>
            <a:stCxn id="13" idx="1"/>
            <a:endCxn id="2" idx="3"/>
          </p:cNvCxnSpPr>
          <p:nvPr/>
        </p:nvCxnSpPr>
        <p:spPr>
          <a:xfrm>
            <a:off x="6444000" y="3024000"/>
            <a:ext cx="936000" cy="1270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7" name="Elbow Connector 16"/>
          <p:cNvCxnSpPr>
            <a:stCxn id="2" idx="1"/>
            <a:endCxn id="8" idx="1"/>
          </p:cNvCxnSpPr>
          <p:nvPr/>
        </p:nvCxnSpPr>
        <p:spPr>
          <a:xfrm flipH="1">
            <a:off x="1908000" y="3024000"/>
            <a:ext cx="7272000" cy="204840"/>
          </a:xfrm>
          <a:prstGeom prst="bentConnector5">
            <a:avLst>
              <a:gd name="adj1" fmla="val -3144"/>
              <a:gd name="adj2" fmla="val 445518"/>
              <a:gd name="adj3" fmla="val 103144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8" name="TextBox 17"/>
          <p:cNvSpPr txBox="1"/>
          <p:nvPr/>
        </p:nvSpPr>
        <p:spPr>
          <a:xfrm>
            <a:off x="2448000" y="2340000"/>
            <a:ext cx="1152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errore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1980000"/>
            <a:ext cx="1152000" cy="603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Segnale al driver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80000" y="2133720"/>
            <a:ext cx="115200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coppia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>
                <a:spLocks noResize="1"/>
              </p:cNvSpPr>
              <p:nvPr/>
            </p:nvSpPr>
            <p:spPr>
              <a:xfrm>
                <a:off x="2736000" y="3049200"/>
                <a:ext cx="26316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0" y="3049200"/>
                <a:ext cx="263160" cy="422280"/>
              </a:xfrm>
              <a:prstGeom prst="rect">
                <a:avLst/>
              </a:prstGeom>
              <a:blipFill>
                <a:blip r:embed="rId5"/>
                <a:stretch>
                  <a:fillRect r="-23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>
                <a:spLocks noResize="1"/>
              </p:cNvSpPr>
              <p:nvPr/>
            </p:nvSpPr>
            <p:spPr>
              <a:xfrm>
                <a:off x="4848840" y="3105719"/>
                <a:ext cx="36648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840" y="3105719"/>
                <a:ext cx="366480" cy="4222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>
                <a:spLocks noResize="1"/>
              </p:cNvSpPr>
              <p:nvPr/>
            </p:nvSpPr>
            <p:spPr>
              <a:xfrm>
                <a:off x="6761519" y="3177720"/>
                <a:ext cx="358920" cy="4222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519" y="3177720"/>
                <a:ext cx="358920" cy="42228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>
                <a:spLocks noResize="1"/>
              </p:cNvSpPr>
              <p:nvPr/>
            </p:nvSpPr>
            <p:spPr>
              <a:xfrm>
                <a:off x="9591480" y="3016440"/>
                <a:ext cx="272520" cy="2955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>
                          <a:latin typeface="Cambria Math" panose="02040503050406030204" pitchFamily="18" charset="0"/>
                        </a:rPr>
                        <m:t>θ</m:t>
                      </m:r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1480" y="3016440"/>
                <a:ext cx="272520" cy="295560"/>
              </a:xfrm>
              <a:prstGeom prst="rect">
                <a:avLst/>
              </a:prstGeom>
              <a:blipFill>
                <a:blip r:embed="rId8"/>
                <a:stretch>
                  <a:fillRect r="-11111" b="-187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>
                <a:spLocks noResize="1"/>
              </p:cNvSpPr>
              <p:nvPr/>
            </p:nvSpPr>
            <p:spPr>
              <a:xfrm>
                <a:off x="432000" y="3249719"/>
                <a:ext cx="383400" cy="41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it-IT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00" y="3249719"/>
                <a:ext cx="383400" cy="414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>
                <a:spLocks noResize="1"/>
              </p:cNvSpPr>
              <p:nvPr/>
            </p:nvSpPr>
            <p:spPr>
              <a:xfrm>
                <a:off x="360000" y="5940000"/>
                <a:ext cx="3306239" cy="569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acc>
                      <m:r>
                        <a:rPr lang="it-IT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nary>
                        <m:naryPr>
                          <m:subHide m:val="on"/>
                          <m:supHide m:val="on"/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</m:nary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" y="5940000"/>
                <a:ext cx="3306239" cy="569520"/>
              </a:xfrm>
              <a:prstGeom prst="rect">
                <a:avLst/>
              </a:prstGeom>
              <a:blipFill>
                <a:blip r:embed="rId10"/>
                <a:stretch>
                  <a:fillRect b="-1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eform 26"/>
          <p:cNvSpPr/>
          <p:nvPr/>
        </p:nvSpPr>
        <p:spPr>
          <a:xfrm>
            <a:off x="6623999" y="5184000"/>
            <a:ext cx="2520000" cy="2160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FF00">
              <a:alpha val="55000"/>
            </a:srgbClr>
          </a:solidFill>
          <a:ln w="0">
            <a:solidFill>
              <a:srgbClr val="FF000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>
                <a:spLocks noResize="1"/>
              </p:cNvSpPr>
              <p:nvPr/>
            </p:nvSpPr>
            <p:spPr>
              <a:xfrm>
                <a:off x="5544000" y="5796000"/>
                <a:ext cx="4148280" cy="9471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it-IT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it-IT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it-IT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000" y="5796000"/>
                <a:ext cx="4148280" cy="9471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reeform 28"/>
          <p:cNvSpPr/>
          <p:nvPr/>
        </p:nvSpPr>
        <p:spPr>
          <a:xfrm>
            <a:off x="3888000" y="6083999"/>
            <a:ext cx="1296000" cy="2880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68000" y="5508000"/>
            <a:ext cx="3152520" cy="346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it-IT" sz="18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LAPLACETRASFORMANDO</a:t>
            </a:r>
          </a:p>
        </p:txBody>
      </p:sp>
      <p:cxnSp>
        <p:nvCxnSpPr>
          <p:cNvPr id="31" name="Curved Connector 30"/>
          <p:cNvCxnSpPr>
            <a:stCxn id="27" idx="4"/>
            <a:endCxn id="4" idx="2"/>
          </p:cNvCxnSpPr>
          <p:nvPr/>
        </p:nvCxnSpPr>
        <p:spPr>
          <a:xfrm rot="16200000" flipV="1">
            <a:off x="5112000" y="2412000"/>
            <a:ext cx="1836000" cy="3707999"/>
          </a:xfrm>
          <a:prstGeom prst="curvedConnector3">
            <a:avLst/>
          </a:prstGeom>
          <a:noFill/>
          <a:ln w="0">
            <a:solidFill>
              <a:srgbClr val="FF0000"/>
            </a:solidFill>
            <a:prstDash val="solid"/>
            <a:tailEnd type="arrow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620</Words>
  <Application>Microsoft Office PowerPoint</Application>
  <PresentationFormat>Custom</PresentationFormat>
  <Paragraphs>219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 Math</vt:lpstr>
      <vt:lpstr>DejaVu Sans</vt:lpstr>
      <vt:lpstr>Droid Sans Fallback</vt:lpstr>
      <vt:lpstr>Lohit Hindi</vt:lpstr>
      <vt:lpstr>StarSymbol</vt:lpstr>
      <vt:lpstr>Times New Roman</vt:lpstr>
      <vt:lpstr>Predefinito</vt:lpstr>
      <vt:lpstr>Modello meccanico di un singolo asse</vt:lpstr>
      <vt:lpstr>Motore + riduttore</vt:lpstr>
      <vt:lpstr>Inerzia ridotta Ir</vt:lpstr>
      <vt:lpstr>Modello della trasmissione meccanica</vt:lpstr>
      <vt:lpstr>Driver motore</vt:lpstr>
      <vt:lpstr>Pilatoggio del driver: 2 possibilità</vt:lpstr>
      <vt:lpstr>Schema reale compressivo dell'asse</vt:lpstr>
      <vt:lpstr>Schema concettuale controllo di posizione</vt:lpstr>
      <vt:lpstr>Funzione trasferimento PID</vt:lpstr>
      <vt:lpstr>Ziegler–Nichols tuning di PID</vt:lpstr>
      <vt:lpstr>Tabella dei parametri PID secondo Ziegler–Nichols</vt:lpstr>
      <vt:lpstr>Mitsubishi autotuning</vt:lpstr>
      <vt:lpstr>Considerazioni pratiche riguardanti i parametri del PID</vt:lpstr>
      <vt:lpstr>Considerazioni pratiche riguardanti i parametri del PID</vt:lpstr>
      <vt:lpstr>Azione derivativa ed errore di quantizzazione</vt:lpstr>
      <vt:lpstr>Azione derivativa ed errore di quantizzazione</vt:lpstr>
      <vt:lpstr>Considerazioni pratiche riguardanti i parametri del PID</vt:lpstr>
      <vt:lpstr>Anti wind-up</vt:lpstr>
      <vt:lpstr>Feed forward</vt:lpstr>
      <vt:lpstr>Effetto Feed forward</vt:lpstr>
      <vt:lpstr>Effetto Feed forward</vt:lpstr>
      <vt:lpstr>Presenza di elasticità nella trasmissione</vt:lpstr>
      <vt:lpstr>Notch Filter, sistema per non eccitare le frequenze di risonanza</vt:lpstr>
      <vt:lpstr>Notch filter nel loop di controllo</vt:lpstr>
      <vt:lpstr>Applicazione industriale azionamento con Notch filter</vt:lpstr>
      <vt:lpstr>Controllo di impedenza</vt:lpstr>
      <vt:lpstr>PowerPoint Presentation</vt:lpstr>
      <vt:lpstr>Schema controllo misto forza-posizione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Esempio di robot a 3 GdL</dc:title>
  <dc:creator>Paolo</dc:creator>
  <cp:lastModifiedBy>Paolo Gallina</cp:lastModifiedBy>
  <cp:revision>79</cp:revision>
  <dcterms:created xsi:type="dcterms:W3CDTF">2013-05-23T09:04:35Z</dcterms:created>
  <dcterms:modified xsi:type="dcterms:W3CDTF">2019-05-22T14:05:01Z</dcterms:modified>
</cp:coreProperties>
</file>