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m4v" ContentType="video/unknown"/>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 id="2147483652" r:id="rId2"/>
  </p:sldMasterIdLst>
  <p:notesMasterIdLst>
    <p:notesMasterId r:id="rId61"/>
  </p:notesMasterIdLst>
  <p:sldIdLst>
    <p:sldId id="439" r:id="rId3"/>
    <p:sldId id="1048" r:id="rId4"/>
    <p:sldId id="1102" r:id="rId5"/>
    <p:sldId id="1053" r:id="rId6"/>
    <p:sldId id="1122" r:id="rId7"/>
    <p:sldId id="1146" r:id="rId8"/>
    <p:sldId id="1148" r:id="rId9"/>
    <p:sldId id="1135" r:id="rId10"/>
    <p:sldId id="1136" r:id="rId11"/>
    <p:sldId id="1133" r:id="rId12"/>
    <p:sldId id="1137" r:id="rId13"/>
    <p:sldId id="1123" r:id="rId14"/>
    <p:sldId id="1125" r:id="rId15"/>
    <p:sldId id="1138" r:id="rId16"/>
    <p:sldId id="1126" r:id="rId17"/>
    <p:sldId id="1127" r:id="rId18"/>
    <p:sldId id="1128" r:id="rId19"/>
    <p:sldId id="1129" r:id="rId20"/>
    <p:sldId id="1130" r:id="rId21"/>
    <p:sldId id="1131" r:id="rId22"/>
    <p:sldId id="1139" r:id="rId23"/>
    <p:sldId id="997" r:id="rId24"/>
    <p:sldId id="1149" r:id="rId25"/>
    <p:sldId id="1150" r:id="rId26"/>
    <p:sldId id="1143" r:id="rId27"/>
    <p:sldId id="1151" r:id="rId28"/>
    <p:sldId id="750" r:id="rId29"/>
    <p:sldId id="749" r:id="rId30"/>
    <p:sldId id="998" r:id="rId31"/>
    <p:sldId id="1002" r:id="rId32"/>
    <p:sldId id="999" r:id="rId33"/>
    <p:sldId id="1000" r:id="rId34"/>
    <p:sldId id="1003" r:id="rId35"/>
    <p:sldId id="1016" r:id="rId36"/>
    <p:sldId id="1061" r:id="rId37"/>
    <p:sldId id="1077" r:id="rId38"/>
    <p:sldId id="1079" r:id="rId39"/>
    <p:sldId id="1080" r:id="rId40"/>
    <p:sldId id="1062" r:id="rId41"/>
    <p:sldId id="1063" r:id="rId42"/>
    <p:sldId id="1064" r:id="rId43"/>
    <p:sldId id="1065" r:id="rId44"/>
    <p:sldId id="1066" r:id="rId45"/>
    <p:sldId id="1067" r:id="rId46"/>
    <p:sldId id="1068" r:id="rId47"/>
    <p:sldId id="1070" r:id="rId48"/>
    <p:sldId id="1087" r:id="rId49"/>
    <p:sldId id="1088" r:id="rId50"/>
    <p:sldId id="1089" r:id="rId51"/>
    <p:sldId id="1094" r:id="rId52"/>
    <p:sldId id="1095" r:id="rId53"/>
    <p:sldId id="1090" r:id="rId54"/>
    <p:sldId id="1091" r:id="rId55"/>
    <p:sldId id="1092" r:id="rId56"/>
    <p:sldId id="1096" r:id="rId57"/>
    <p:sldId id="1093" r:id="rId58"/>
    <p:sldId id="1098" r:id="rId59"/>
    <p:sldId id="1097" r:id="rId60"/>
  </p:sldIdLst>
  <p:sldSz cx="9144000" cy="6858000" type="screen4x3"/>
  <p:notesSz cx="6858000" cy="9144000"/>
  <p:defaultTextStyle>
    <a:defPPr>
      <a:defRPr lang="it-IT"/>
    </a:defPPr>
    <a:lvl1pPr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1pPr>
    <a:lvl2pPr marL="4572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2pPr>
    <a:lvl3pPr marL="9144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3pPr>
    <a:lvl4pPr marL="13716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4pPr>
    <a:lvl5pPr marL="1828800" algn="l" rtl="0" fontAlgn="base">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Arial" panose="020B0604020202020204" pitchFamily="34" charset="0"/>
      </a:defRPr>
    </a:lvl9pPr>
  </p:defaultTextStyle>
  <p:extLst>
    <p:ext uri="{EFAFB233-063F-42B5-8137-9DF3F51BA10A}">
      <p15:sldGuideLst xmlns:p15="http://schemas.microsoft.com/office/powerpoint/2012/main">
        <p15:guide id="1" orient="horz" pos="2115" userDrawn="1">
          <p15:clr>
            <a:srgbClr val="A4A3A4"/>
          </p15:clr>
        </p15:guide>
        <p15:guide id="2" pos="28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737"/>
    <a:srgbClr val="F1007E"/>
    <a:srgbClr val="009FC8"/>
    <a:srgbClr val="FFFF00"/>
    <a:srgbClr val="11007D"/>
    <a:srgbClr val="FF0000"/>
    <a:srgbClr val="A0A030"/>
    <a:srgbClr val="64A894"/>
    <a:srgbClr val="5094A4"/>
    <a:srgbClr val="F8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20" autoAdjust="0"/>
    <p:restoredTop sz="73440" autoAdjust="0"/>
  </p:normalViewPr>
  <p:slideViewPr>
    <p:cSldViewPr snapToGrid="0">
      <p:cViewPr varScale="1">
        <p:scale>
          <a:sx n="64" d="100"/>
          <a:sy n="64" d="100"/>
        </p:scale>
        <p:origin x="1950" y="66"/>
      </p:cViewPr>
      <p:guideLst>
        <p:guide orient="horz" pos="2115"/>
        <p:guide pos="288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charset="0"/>
                <a:ea typeface="+mn-ea"/>
                <a:cs typeface="+mn-cs"/>
              </a:defRPr>
            </a:lvl1pPr>
          </a:lstStyle>
          <a:p>
            <a:pPr>
              <a:defRPr/>
            </a:pPr>
            <a:endParaRPr lang="en-US"/>
          </a:p>
        </p:txBody>
      </p:sp>
      <p:sp>
        <p:nvSpPr>
          <p:cNvPr id="2355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charset="0"/>
                <a:ea typeface="+mn-ea"/>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55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charset="0"/>
                <a:ea typeface="+mn-ea"/>
                <a:cs typeface="+mn-cs"/>
              </a:defRPr>
            </a:lvl1pPr>
          </a:lstStyle>
          <a:p>
            <a:pPr>
              <a:defRPr/>
            </a:pPr>
            <a:endParaRPr lang="en-US"/>
          </a:p>
        </p:txBody>
      </p:sp>
      <p:sp>
        <p:nvSpPr>
          <p:cNvPr id="2355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470D9CB0-AFBA-4224-AA9C-6797706E9C2A}" type="slidenum">
              <a:rPr lang="en-US" altLang="it-IT"/>
              <a:pPr/>
              <a:t>‹#›</a:t>
            </a:fld>
            <a:endParaRPr lang="en-US" altLang="it-IT"/>
          </a:p>
        </p:txBody>
      </p:sp>
    </p:spTree>
    <p:extLst>
      <p:ext uri="{BB962C8B-B14F-4D97-AF65-F5344CB8AC3E}">
        <p14:creationId xmlns:p14="http://schemas.microsoft.com/office/powerpoint/2010/main" val="26197594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Times" panose="02020603050405020304" pitchFamily="18" charset="0"/>
            </a:endParaRPr>
          </a:p>
        </p:txBody>
      </p:sp>
    </p:spTree>
    <p:extLst>
      <p:ext uri="{BB962C8B-B14F-4D97-AF65-F5344CB8AC3E}">
        <p14:creationId xmlns:p14="http://schemas.microsoft.com/office/powerpoint/2010/main" val="399911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1F2894-A9A6-4E63-9115-6BE3EBDEC8BF}" type="slidenum">
              <a:rPr lang="it-IT" altLang="it-IT"/>
              <a:pPr/>
              <a:t>10</a:t>
            </a:fld>
            <a:endParaRPr lang="it-IT" altLang="it-IT"/>
          </a:p>
        </p:txBody>
      </p:sp>
      <p:sp>
        <p:nvSpPr>
          <p:cNvPr id="799746" name="Rectangle 2"/>
          <p:cNvSpPr>
            <a:spLocks noGrp="1" noRot="1" noChangeAspect="1" noChangeArrowheads="1" noTextEdit="1"/>
          </p:cNvSpPr>
          <p:nvPr>
            <p:ph type="sldImg"/>
          </p:nvPr>
        </p:nvSpPr>
        <p:spPr>
          <a:ln/>
        </p:spPr>
      </p:sp>
      <p:sp>
        <p:nvSpPr>
          <p:cNvPr id="799747" name="Rectangle 3"/>
          <p:cNvSpPr>
            <a:spLocks noGrp="1" noChangeArrowheads="1"/>
          </p:cNvSpPr>
          <p:nvPr>
            <p:ph type="body" idx="1"/>
          </p:nvPr>
        </p:nvSpPr>
        <p:spPr/>
        <p:txBody>
          <a:bodyPr/>
          <a:lstStyle/>
          <a:p>
            <a:pPr algn="l">
              <a:spcBef>
                <a:spcPct val="0"/>
              </a:spcBef>
              <a:buClr>
                <a:srgbClr val="B2B2B2"/>
              </a:buClr>
              <a:buFont typeface="Wingdings" panose="05000000000000000000" pitchFamily="2" charset="2"/>
              <a:buNone/>
            </a:pPr>
            <a:endParaRPr lang="it-IT" altLang="it-IT" dirty="0"/>
          </a:p>
        </p:txBody>
      </p:sp>
    </p:spTree>
    <p:extLst>
      <p:ext uri="{BB962C8B-B14F-4D97-AF65-F5344CB8AC3E}">
        <p14:creationId xmlns:p14="http://schemas.microsoft.com/office/powerpoint/2010/main" val="785157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470D9CB0-AFBA-4224-AA9C-6797706E9C2A}" type="slidenum">
              <a:rPr lang="en-US" altLang="it-IT" smtClean="0"/>
              <a:pPr/>
              <a:t>12</a:t>
            </a:fld>
            <a:endParaRPr lang="en-US" altLang="it-IT"/>
          </a:p>
        </p:txBody>
      </p:sp>
    </p:spTree>
    <p:extLst>
      <p:ext uri="{BB962C8B-B14F-4D97-AF65-F5344CB8AC3E}">
        <p14:creationId xmlns:p14="http://schemas.microsoft.com/office/powerpoint/2010/main" val="783602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470D9CB0-AFBA-4224-AA9C-6797706E9C2A}" type="slidenum">
              <a:rPr lang="en-US" altLang="it-IT" smtClean="0"/>
              <a:pPr/>
              <a:t>14</a:t>
            </a:fld>
            <a:endParaRPr lang="en-US" altLang="it-IT"/>
          </a:p>
        </p:txBody>
      </p:sp>
    </p:spTree>
    <p:extLst>
      <p:ext uri="{BB962C8B-B14F-4D97-AF65-F5344CB8AC3E}">
        <p14:creationId xmlns:p14="http://schemas.microsoft.com/office/powerpoint/2010/main" val="2655668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La prima Parte è la teoria di Helmoltz la seconda quella di Hering</a:t>
            </a:r>
            <a:endParaRPr lang="it-IT" dirty="0"/>
          </a:p>
        </p:txBody>
      </p:sp>
      <p:sp>
        <p:nvSpPr>
          <p:cNvPr id="4" name="Slide Number Placeholder 3"/>
          <p:cNvSpPr>
            <a:spLocks noGrp="1"/>
          </p:cNvSpPr>
          <p:nvPr>
            <p:ph type="sldNum" sz="quarter" idx="10"/>
          </p:nvPr>
        </p:nvSpPr>
        <p:spPr/>
        <p:txBody>
          <a:bodyPr/>
          <a:lstStyle/>
          <a:p>
            <a:fld id="{470D9CB0-AFBA-4224-AA9C-6797706E9C2A}" type="slidenum">
              <a:rPr lang="en-US" altLang="it-IT" smtClean="0"/>
              <a:pPr/>
              <a:t>21</a:t>
            </a:fld>
            <a:endParaRPr lang="en-US" altLang="it-IT"/>
          </a:p>
        </p:txBody>
      </p:sp>
    </p:spTree>
    <p:extLst>
      <p:ext uri="{BB962C8B-B14F-4D97-AF65-F5344CB8AC3E}">
        <p14:creationId xmlns:p14="http://schemas.microsoft.com/office/powerpoint/2010/main" val="3131988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2434" name="Rectangle 2"/>
          <p:cNvSpPr>
            <a:spLocks noGrp="1" noRot="1" noChangeAspect="1" noChangeArrowheads="1" noTextEdit="1"/>
          </p:cNvSpPr>
          <p:nvPr>
            <p:ph type="sldImg"/>
          </p:nvPr>
        </p:nvSpPr>
        <p:spPr>
          <a:ln/>
        </p:spPr>
      </p:sp>
      <p:sp>
        <p:nvSpPr>
          <p:cNvPr id="1682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Times" panose="02020603050405020304" pitchFamily="18" charset="0"/>
            </a:endParaRPr>
          </a:p>
        </p:txBody>
      </p:sp>
    </p:spTree>
    <p:extLst>
      <p:ext uri="{BB962C8B-B14F-4D97-AF65-F5344CB8AC3E}">
        <p14:creationId xmlns:p14="http://schemas.microsoft.com/office/powerpoint/2010/main" val="3711462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3458" name="Rectangle 2"/>
          <p:cNvSpPr>
            <a:spLocks noGrp="1" noRot="1" noChangeAspect="1" noChangeArrowheads="1" noTextEdit="1"/>
          </p:cNvSpPr>
          <p:nvPr>
            <p:ph type="sldImg"/>
          </p:nvPr>
        </p:nvSpPr>
        <p:spPr>
          <a:ln/>
        </p:spPr>
      </p:sp>
      <p:sp>
        <p:nvSpPr>
          <p:cNvPr id="1683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Times" panose="02020603050405020304" pitchFamily="18" charset="0"/>
            </a:endParaRPr>
          </a:p>
        </p:txBody>
      </p:sp>
    </p:spTree>
    <p:extLst>
      <p:ext uri="{BB962C8B-B14F-4D97-AF65-F5344CB8AC3E}">
        <p14:creationId xmlns:p14="http://schemas.microsoft.com/office/powerpoint/2010/main" val="2907136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4482" name="Rectangle 2"/>
          <p:cNvSpPr>
            <a:spLocks noGrp="1" noRot="1" noChangeAspect="1" noChangeArrowheads="1" noTextEdit="1"/>
          </p:cNvSpPr>
          <p:nvPr>
            <p:ph type="sldImg"/>
          </p:nvPr>
        </p:nvSpPr>
        <p:spPr>
          <a:ln/>
        </p:spPr>
      </p:sp>
      <p:sp>
        <p:nvSpPr>
          <p:cNvPr id="1684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Times" panose="02020603050405020304" pitchFamily="18" charset="0"/>
            </a:endParaRPr>
          </a:p>
        </p:txBody>
      </p:sp>
    </p:spTree>
    <p:extLst>
      <p:ext uri="{BB962C8B-B14F-4D97-AF65-F5344CB8AC3E}">
        <p14:creationId xmlns:p14="http://schemas.microsoft.com/office/powerpoint/2010/main" val="29808952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2434" name="Rectangle 2"/>
          <p:cNvSpPr>
            <a:spLocks noGrp="1" noRot="1" noChangeAspect="1" noChangeArrowheads="1" noTextEdit="1"/>
          </p:cNvSpPr>
          <p:nvPr>
            <p:ph type="sldImg"/>
          </p:nvPr>
        </p:nvSpPr>
        <p:spPr>
          <a:ln/>
        </p:spPr>
      </p:sp>
      <p:sp>
        <p:nvSpPr>
          <p:cNvPr id="1682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Times" panose="02020603050405020304" pitchFamily="18" charset="0"/>
            </a:endParaRPr>
          </a:p>
        </p:txBody>
      </p:sp>
    </p:spTree>
    <p:extLst>
      <p:ext uri="{BB962C8B-B14F-4D97-AF65-F5344CB8AC3E}">
        <p14:creationId xmlns:p14="http://schemas.microsoft.com/office/powerpoint/2010/main" val="17864975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18" name="Rectangle 2"/>
          <p:cNvSpPr>
            <a:spLocks noGrp="1" noRot="1" noChangeAspect="1" noChangeArrowheads="1" noTextEdit="1"/>
          </p:cNvSpPr>
          <p:nvPr>
            <p:ph type="sldImg"/>
          </p:nvPr>
        </p:nvSpPr>
        <p:spPr>
          <a:ln/>
        </p:spPr>
      </p:sp>
      <p:sp>
        <p:nvSpPr>
          <p:cNvPr id="854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Times" panose="02020603050405020304" pitchFamily="18" charset="0"/>
            </a:endParaRPr>
          </a:p>
        </p:txBody>
      </p:sp>
    </p:spTree>
    <p:extLst>
      <p:ext uri="{BB962C8B-B14F-4D97-AF65-F5344CB8AC3E}">
        <p14:creationId xmlns:p14="http://schemas.microsoft.com/office/powerpoint/2010/main" val="26195045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6" name="Rectangle 2"/>
          <p:cNvSpPr>
            <a:spLocks noGrp="1" noRot="1" noChangeAspect="1" noChangeArrowheads="1" noTextEdit="1"/>
          </p:cNvSpPr>
          <p:nvPr>
            <p:ph type="sldImg"/>
          </p:nvPr>
        </p:nvSpPr>
        <p:spPr>
          <a:ln/>
        </p:spPr>
      </p:sp>
      <p:sp>
        <p:nvSpPr>
          <p:cNvPr id="856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smtClean="0">
                <a:latin typeface="Times" panose="02020603050405020304" pitchFamily="18" charset="0"/>
              </a:rPr>
              <a:t>Grazie all’adattamento è infatti possibile sondare i processi neurali usando procedure comportamentali</a:t>
            </a:r>
          </a:p>
        </p:txBody>
      </p:sp>
    </p:spTree>
    <p:extLst>
      <p:ext uri="{BB962C8B-B14F-4D97-AF65-F5344CB8AC3E}">
        <p14:creationId xmlns:p14="http://schemas.microsoft.com/office/powerpoint/2010/main" val="547431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470D9CB0-AFBA-4224-AA9C-6797706E9C2A}" type="slidenum">
              <a:rPr lang="en-US" altLang="it-IT" smtClean="0"/>
              <a:pPr/>
              <a:t>2</a:t>
            </a:fld>
            <a:endParaRPr lang="en-US" altLang="it-IT"/>
          </a:p>
        </p:txBody>
      </p:sp>
    </p:spTree>
    <p:extLst>
      <p:ext uri="{BB962C8B-B14F-4D97-AF65-F5344CB8AC3E}">
        <p14:creationId xmlns:p14="http://schemas.microsoft.com/office/powerpoint/2010/main" val="22856185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822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fld id="{FB522B82-4035-4265-9DBD-8CFD0D73D0B8}" type="slidenum">
              <a:rPr lang="en-US" altLang="it-IT" sz="1200"/>
              <a:pPr algn="r"/>
              <a:t>29</a:t>
            </a:fld>
            <a:endParaRPr lang="en-US" altLang="it-IT" sz="1200"/>
          </a:p>
        </p:txBody>
      </p:sp>
      <p:sp>
        <p:nvSpPr>
          <p:cNvPr id="1588227" name="Rectangle 2"/>
          <p:cNvSpPr>
            <a:spLocks noGrp="1" noRot="1" noChangeAspect="1" noChangeArrowheads="1" noTextEdit="1"/>
          </p:cNvSpPr>
          <p:nvPr>
            <p:ph type="sldImg"/>
          </p:nvPr>
        </p:nvSpPr>
        <p:spPr>
          <a:solidFill>
            <a:srgbClr val="FFFFFF"/>
          </a:solidFill>
          <a:ln/>
        </p:spPr>
      </p:sp>
      <p:sp>
        <p:nvSpPr>
          <p:cNvPr id="1588228" name="Rectangle 3"/>
          <p:cNvSpPr>
            <a:spLocks noGrp="1" noChangeArrowheads="1"/>
          </p:cNvSpPr>
          <p:nvPr>
            <p:ph type="body" idx="1"/>
          </p:nvPr>
        </p:nvSpPr>
        <p:spPr>
          <a:xfrm>
            <a:off x="914400" y="4343400"/>
            <a:ext cx="5257800" cy="4114800"/>
          </a:xfrm>
          <a:solidFill>
            <a:srgbClr val="FFFFFF"/>
          </a:solidFill>
          <a:ln>
            <a:solidFill>
              <a:srgbClr val="000000"/>
            </a:solidFill>
          </a:ln>
        </p:spPr>
        <p:txBody>
          <a:bodyPr/>
          <a:lstStyle/>
          <a:p>
            <a:r>
              <a:rPr lang="it-IT" altLang="it-IT" dirty="0" smtClean="0">
                <a:latin typeface="Arial" panose="020B0604020202020204" pitchFamily="34" charset="0"/>
              </a:rPr>
              <a:t>La prova d</a:t>
            </a:r>
            <a:r>
              <a:rPr lang="ja-JP" altLang="it-IT" dirty="0" smtClean="0">
                <a:latin typeface="Arial" panose="020B0604020202020204" pitchFamily="34" charset="0"/>
              </a:rPr>
              <a:t>’</a:t>
            </a:r>
            <a:r>
              <a:rPr lang="it-IT" altLang="it-IT" dirty="0" smtClean="0">
                <a:latin typeface="Arial" panose="020B0604020202020204" pitchFamily="34" charset="0"/>
              </a:rPr>
              <a:t>ingresso include una traduzione:</a:t>
            </a:r>
          </a:p>
          <a:p>
            <a:endParaRPr lang="it-IT" altLang="it-IT" dirty="0" smtClean="0">
              <a:latin typeface="Arial" panose="020B0604020202020204" pitchFamily="34" charset="0"/>
            </a:endParaRPr>
          </a:p>
          <a:p>
            <a:r>
              <a:rPr lang="ja-JP" altLang="it-IT" dirty="0" smtClean="0">
                <a:latin typeface="Arial" panose="020B0604020202020204" pitchFamily="34" charset="0"/>
              </a:rPr>
              <a:t>“</a:t>
            </a:r>
            <a:r>
              <a:rPr lang="en-GB" altLang="it-IT" dirty="0" smtClean="0">
                <a:latin typeface="Arial" panose="020B0604020202020204" pitchFamily="34" charset="0"/>
              </a:rPr>
              <a:t>In psychology we have often been warned against the </a:t>
            </a:r>
            <a:r>
              <a:rPr lang="en-GB" altLang="it-IT" i="1" dirty="0" smtClean="0">
                <a:latin typeface="Arial" panose="020B0604020202020204" pitchFamily="34" charset="0"/>
              </a:rPr>
              <a:t>stimulus error</a:t>
            </a:r>
            <a:r>
              <a:rPr lang="en-GB" altLang="it-IT" dirty="0" smtClean="0">
                <a:latin typeface="Arial" panose="020B0604020202020204" pitchFamily="34" charset="0"/>
              </a:rPr>
              <a:t>, i.e., against the danger of confusing our knowledge about the physical conditions of sensory experience with this experience as such. As I see it, another mistake, which I propose to call the </a:t>
            </a:r>
            <a:r>
              <a:rPr lang="en-GB" altLang="it-IT" i="1" dirty="0" smtClean="0">
                <a:latin typeface="Arial" panose="020B0604020202020204" pitchFamily="34" charset="0"/>
              </a:rPr>
              <a:t>experience error</a:t>
            </a:r>
            <a:r>
              <a:rPr lang="en-GB" altLang="it-IT" dirty="0" smtClean="0">
                <a:latin typeface="Arial" panose="020B0604020202020204" pitchFamily="34" charset="0"/>
              </a:rPr>
              <a:t>, is just as unfortunate. This error occurs when certain characteristics of sensory experience are inadvertently attributed to the mosaic of stimuli. Naturally, the mistake is most frequent in the case of very common sensory facts.</a:t>
            </a:r>
            <a:r>
              <a:rPr lang="ja-JP" altLang="it-IT" dirty="0" smtClean="0">
                <a:latin typeface="Arial" panose="020B0604020202020204" pitchFamily="34" charset="0"/>
              </a:rPr>
              <a:t>”</a:t>
            </a:r>
            <a:r>
              <a:rPr lang="en-GB" altLang="it-IT" dirty="0" smtClean="0">
                <a:latin typeface="Arial" panose="020B0604020202020204" pitchFamily="34" charset="0"/>
              </a:rPr>
              <a:t> </a:t>
            </a:r>
            <a:r>
              <a:rPr lang="it-IT" altLang="it-IT" dirty="0" smtClean="0">
                <a:latin typeface="Arial" panose="020B0604020202020204" pitchFamily="34" charset="0"/>
              </a:rPr>
              <a:t>(Wolfgang Köhler, </a:t>
            </a:r>
            <a:r>
              <a:rPr lang="it-IT" altLang="it-IT" i="1" dirty="0" smtClean="0">
                <a:latin typeface="Arial" panose="020B0604020202020204" pitchFamily="34" charset="0"/>
              </a:rPr>
              <a:t>Gestalt Psychology</a:t>
            </a:r>
            <a:r>
              <a:rPr lang="it-IT" altLang="it-IT" dirty="0" smtClean="0">
                <a:latin typeface="Arial" panose="020B0604020202020204" pitchFamily="34" charset="0"/>
              </a:rPr>
              <a:t>, 1929)</a:t>
            </a:r>
          </a:p>
          <a:p>
            <a:endParaRPr lang="it-IT" altLang="it-IT" dirty="0" smtClean="0">
              <a:latin typeface="Arial" panose="020B0604020202020204" pitchFamily="34" charset="0"/>
            </a:endParaRPr>
          </a:p>
          <a:p>
            <a:r>
              <a:rPr lang="ja-JP" altLang="it-IT" dirty="0" smtClean="0">
                <a:latin typeface="Arial" panose="020B0604020202020204" pitchFamily="34" charset="0"/>
              </a:rPr>
              <a:t>“</a:t>
            </a:r>
            <a:r>
              <a:rPr lang="it-IT" altLang="it-IT" dirty="0" smtClean="0">
                <a:latin typeface="Arial" panose="020B0604020202020204" pitchFamily="34" charset="0"/>
              </a:rPr>
              <a:t>In psicologia siamo stati spesso messi in guardia contro l</a:t>
            </a:r>
            <a:r>
              <a:rPr lang="ja-JP" altLang="it-IT" dirty="0" smtClean="0">
                <a:latin typeface="Arial" panose="020B0604020202020204" pitchFamily="34" charset="0"/>
              </a:rPr>
              <a:t>’</a:t>
            </a:r>
            <a:r>
              <a:rPr lang="it-IT" altLang="it-IT" i="1" dirty="0" smtClean="0">
                <a:latin typeface="Arial" panose="020B0604020202020204" pitchFamily="34" charset="0"/>
              </a:rPr>
              <a:t>errore dello stimolo, </a:t>
            </a:r>
            <a:r>
              <a:rPr lang="it-IT" altLang="it-IT" dirty="0" smtClean="0">
                <a:latin typeface="Arial" panose="020B0604020202020204" pitchFamily="34" charset="0"/>
              </a:rPr>
              <a:t>cioè contro il rischio di confondere la nostra conoscenza delle condizioni fisiche dell</a:t>
            </a:r>
            <a:r>
              <a:rPr lang="ja-JP" altLang="it-IT" dirty="0" smtClean="0">
                <a:latin typeface="Arial" panose="020B0604020202020204" pitchFamily="34" charset="0"/>
              </a:rPr>
              <a:t>’</a:t>
            </a:r>
            <a:r>
              <a:rPr lang="it-IT" altLang="it-IT" dirty="0" smtClean="0">
                <a:latin typeface="Arial" panose="020B0604020202020204" pitchFamily="34" charset="0"/>
              </a:rPr>
              <a:t>esperienza sensoriale con questa esperienza in quanto tale. A mio parere è altrettanto pericoloso un altro errore, che propongo di chiamare </a:t>
            </a:r>
            <a:r>
              <a:rPr lang="it-IT" altLang="it-IT" i="1" dirty="0" smtClean="0">
                <a:latin typeface="Arial" panose="020B0604020202020204" pitchFamily="34" charset="0"/>
              </a:rPr>
              <a:t>errore dell</a:t>
            </a:r>
            <a:r>
              <a:rPr lang="ja-JP" altLang="it-IT" i="1" dirty="0" smtClean="0">
                <a:latin typeface="Arial" panose="020B0604020202020204" pitchFamily="34" charset="0"/>
              </a:rPr>
              <a:t>’</a:t>
            </a:r>
            <a:r>
              <a:rPr lang="it-IT" altLang="it-IT" i="1" dirty="0" smtClean="0">
                <a:latin typeface="Arial" panose="020B0604020202020204" pitchFamily="34" charset="0"/>
              </a:rPr>
              <a:t>esperienza</a:t>
            </a:r>
            <a:r>
              <a:rPr lang="it-IT" altLang="it-IT" dirty="0" smtClean="0">
                <a:latin typeface="Arial" panose="020B0604020202020204" pitchFamily="34" charset="0"/>
              </a:rPr>
              <a:t>. L</a:t>
            </a:r>
            <a:r>
              <a:rPr lang="ja-JP" altLang="it-IT" dirty="0" smtClean="0">
                <a:latin typeface="Arial" panose="020B0604020202020204" pitchFamily="34" charset="0"/>
              </a:rPr>
              <a:t>’</a:t>
            </a:r>
            <a:r>
              <a:rPr lang="it-IT" altLang="it-IT" dirty="0" smtClean="0">
                <a:latin typeface="Arial" panose="020B0604020202020204" pitchFamily="34" charset="0"/>
              </a:rPr>
              <a:t>errore si produce quando alcune caratteristiche dell</a:t>
            </a:r>
            <a:r>
              <a:rPr lang="ja-JP" altLang="it-IT" dirty="0" smtClean="0">
                <a:latin typeface="Arial" panose="020B0604020202020204" pitchFamily="34" charset="0"/>
              </a:rPr>
              <a:t>’</a:t>
            </a:r>
            <a:r>
              <a:rPr lang="it-IT" altLang="it-IT" dirty="0" smtClean="0">
                <a:latin typeface="Arial" panose="020B0604020202020204" pitchFamily="34" charset="0"/>
              </a:rPr>
              <a:t>esperienza sensoriale sono inavvertitamente attribuite al mosaico degli stimoli. Naturalmente l</a:t>
            </a:r>
            <a:r>
              <a:rPr lang="ja-JP" altLang="it-IT" dirty="0" smtClean="0">
                <a:latin typeface="Arial" panose="020B0604020202020204" pitchFamily="34" charset="0"/>
              </a:rPr>
              <a:t>’</a:t>
            </a:r>
            <a:r>
              <a:rPr lang="it-IT" altLang="it-IT" dirty="0" smtClean="0">
                <a:latin typeface="Arial" panose="020B0604020202020204" pitchFamily="34" charset="0"/>
              </a:rPr>
              <a:t>errore è più frequente per i fatti sensoriali molto comuni.</a:t>
            </a:r>
            <a:r>
              <a:rPr lang="ja-JP" altLang="it-IT" dirty="0" smtClean="0">
                <a:latin typeface="Arial" panose="020B0604020202020204" pitchFamily="34" charset="0"/>
              </a:rPr>
              <a:t>”</a:t>
            </a:r>
            <a:r>
              <a:rPr lang="it-IT" altLang="it-IT" dirty="0" smtClean="0">
                <a:latin typeface="Arial" panose="020B0604020202020204" pitchFamily="34" charset="0"/>
              </a:rPr>
              <a:t> </a:t>
            </a:r>
          </a:p>
        </p:txBody>
      </p:sp>
    </p:spTree>
    <p:extLst>
      <p:ext uri="{BB962C8B-B14F-4D97-AF65-F5344CB8AC3E}">
        <p14:creationId xmlns:p14="http://schemas.microsoft.com/office/powerpoint/2010/main" val="41170192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6418" name="Rectangle 2"/>
          <p:cNvSpPr>
            <a:spLocks noGrp="1" noRot="1" noChangeAspect="1" noChangeArrowheads="1" noTextEdit="1"/>
          </p:cNvSpPr>
          <p:nvPr>
            <p:ph type="sldImg"/>
          </p:nvPr>
        </p:nvSpPr>
        <p:spPr>
          <a:ln/>
        </p:spPr>
      </p:sp>
      <p:sp>
        <p:nvSpPr>
          <p:cNvPr id="1596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smtClean="0">
                <a:latin typeface="Arial" panose="020B0604020202020204" pitchFamily="34" charset="0"/>
              </a:rPr>
              <a:t>Due forme di indeterminazione radiale</a:t>
            </a:r>
          </a:p>
          <a:p>
            <a:endParaRPr lang="it-IT" altLang="it-IT" dirty="0" smtClean="0">
              <a:latin typeface="Arial" panose="020B0604020202020204" pitchFamily="34" charset="0"/>
            </a:endParaRPr>
          </a:p>
          <a:p>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the perceptual system is not concerned with determining an object’s image on the retina. It </a:t>
            </a:r>
            <a:r>
              <a:rPr lang="en-US" sz="1200" b="0" i="1" u="none" strike="noStrike" kern="1200" baseline="0" dirty="0" smtClean="0">
                <a:solidFill>
                  <a:schemeClr val="tx1"/>
                </a:solidFill>
                <a:latin typeface="Times" charset="0"/>
                <a:ea typeface="MS PGothic" panose="020B0600070205080204" pitchFamily="34" charset="-128"/>
                <a:cs typeface="ＭＳ Ｐゴシック" charset="-128"/>
              </a:rPr>
              <a:t>starts </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with the image on the retina, and its job is to determine the object out there” that created the image. The task of determining the object responsible for a particular image on the retina is called the inverse projection problem, because it involves starting with the retinal image and extending rays </a:t>
            </a:r>
            <a:r>
              <a:rPr lang="en-US" sz="1200" b="0" i="1" u="none" strike="noStrike" kern="1200" baseline="0" dirty="0" smtClean="0">
                <a:solidFill>
                  <a:schemeClr val="tx1"/>
                </a:solidFill>
                <a:latin typeface="Times" charset="0"/>
                <a:ea typeface="MS PGothic" panose="020B0600070205080204" pitchFamily="34" charset="-128"/>
                <a:cs typeface="ＭＳ Ｐゴシック" charset="-128"/>
              </a:rPr>
              <a:t>out </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from </a:t>
            </a:r>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the eye.</a:t>
            </a:r>
            <a:endParaRPr lang="it-IT" altLang="it-IT" dirty="0" smtClean="0">
              <a:latin typeface="Arial" panose="020B0604020202020204" pitchFamily="34" charset="0"/>
            </a:endParaRPr>
          </a:p>
        </p:txBody>
      </p:sp>
    </p:spTree>
    <p:extLst>
      <p:ext uri="{BB962C8B-B14F-4D97-AF65-F5344CB8AC3E}">
        <p14:creationId xmlns:p14="http://schemas.microsoft.com/office/powerpoint/2010/main" val="4505574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0274" name="Rectangle 2"/>
          <p:cNvSpPr>
            <a:spLocks noGrp="1" noRot="1" noChangeAspect="1" noChangeArrowheads="1" noTextEdit="1"/>
          </p:cNvSpPr>
          <p:nvPr>
            <p:ph type="sldImg"/>
          </p:nvPr>
        </p:nvSpPr>
        <p:spPr>
          <a:ln/>
        </p:spPr>
      </p:sp>
      <p:sp>
        <p:nvSpPr>
          <p:cNvPr id="159027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sz="1000" dirty="0" smtClean="0">
                <a:latin typeface="Times" panose="02020603050405020304" pitchFamily="18" charset="0"/>
              </a:rPr>
              <a:t>The three-dimensional conformation of lines depicted in a line drawing is inherently</a:t>
            </a:r>
            <a:r>
              <a:rPr lang="it-IT" altLang="it-IT" sz="1000" baseline="0" dirty="0" smtClean="0">
                <a:latin typeface="Times" panose="02020603050405020304" pitchFamily="18" charset="0"/>
              </a:rPr>
              <a:t> </a:t>
            </a:r>
            <a:r>
              <a:rPr lang="it-IT" altLang="it-IT" sz="1000" dirty="0" smtClean="0">
                <a:latin typeface="Times" panose="02020603050405020304" pitchFamily="18" charset="0"/>
              </a:rPr>
              <a:t>ambiguous.</a:t>
            </a:r>
            <a:r>
              <a:rPr lang="it-IT" altLang="it-IT" sz="1000" baseline="0" dirty="0" smtClean="0">
                <a:latin typeface="Times" panose="02020603050405020304" pitchFamily="18" charset="0"/>
              </a:rPr>
              <a:t> </a:t>
            </a:r>
            <a:r>
              <a:rPr lang="it-IT" altLang="it-IT" sz="1000" dirty="0" smtClean="0">
                <a:latin typeface="Times" panose="02020603050405020304" pitchFamily="18" charset="0"/>
              </a:rPr>
              <a:t>All the space curves in this figure project into an ellipse in the image plane, but they are not all</a:t>
            </a:r>
            <a:r>
              <a:rPr lang="it-IT" altLang="it-IT" sz="1000" baseline="0" dirty="0" smtClean="0">
                <a:latin typeface="Times" panose="02020603050405020304" pitchFamily="18" charset="0"/>
              </a:rPr>
              <a:t> </a:t>
            </a:r>
            <a:r>
              <a:rPr lang="it-IT" altLang="it-IT" sz="1000" dirty="0" smtClean="0">
                <a:latin typeface="Times" panose="02020603050405020304" pitchFamily="18" charset="0"/>
              </a:rPr>
              <a:t>equally likely interpretations.</a:t>
            </a:r>
          </a:p>
          <a:p>
            <a:endParaRPr lang="it-IT" altLang="it-IT" sz="1000" dirty="0" smtClean="0">
              <a:latin typeface="Times" panose="02020603050405020304" pitchFamily="18" charset="0"/>
            </a:endParaRPr>
          </a:p>
          <a:p>
            <a:r>
              <a:rPr lang="it-IT" altLang="it-IT" sz="1000" dirty="0" smtClean="0">
                <a:latin typeface="Times" panose="02020603050405020304" pitchFamily="18" charset="0"/>
              </a:rPr>
              <a:t>Since</a:t>
            </a:r>
            <a:r>
              <a:rPr lang="it-IT" altLang="it-IT" sz="1000" baseline="0" dirty="0" smtClean="0">
                <a:latin typeface="Times" panose="02020603050405020304" pitchFamily="18" charset="0"/>
              </a:rPr>
              <a:t> </a:t>
            </a:r>
            <a:r>
              <a:rPr lang="it-IT" altLang="it-IT" sz="1000" dirty="0" smtClean="0">
                <a:latin typeface="Times" panose="02020603050405020304" pitchFamily="18" charset="0"/>
              </a:rPr>
              <a:t>each point in an image determines only a ray in space and not a unique point, a</a:t>
            </a:r>
            <a:r>
              <a:rPr lang="it-IT" altLang="it-IT" sz="1000" baseline="0" dirty="0" smtClean="0">
                <a:latin typeface="Times" panose="02020603050405020304" pitchFamily="18" charset="0"/>
              </a:rPr>
              <a:t> </a:t>
            </a:r>
            <a:r>
              <a:rPr lang="it-IT" altLang="it-IT" sz="1000" dirty="0" smtClean="0">
                <a:latin typeface="Times" panose="02020603050405020304" pitchFamily="18" charset="0"/>
              </a:rPr>
              <a:t>two-dimensional line in the image could, in theory, correspond to a possible</a:t>
            </a:r>
            <a:r>
              <a:rPr lang="it-IT" altLang="it-IT" sz="1000" baseline="0" dirty="0" smtClean="0">
                <a:latin typeface="Times" panose="02020603050405020304" pitchFamily="18" charset="0"/>
              </a:rPr>
              <a:t> </a:t>
            </a:r>
            <a:r>
              <a:rPr lang="it-IT" altLang="it-IT" sz="1000" dirty="0" smtClean="0">
                <a:latin typeface="Times" panose="02020603050405020304" pitchFamily="18" charset="0"/>
              </a:rPr>
              <a:t>projection of an infinitude of three-dimensional space curves (see Fig. 2.2). Yet</a:t>
            </a:r>
            <a:r>
              <a:rPr lang="it-IT" altLang="it-IT" sz="1000" baseline="0" dirty="0" smtClean="0">
                <a:latin typeface="Times" panose="02020603050405020304" pitchFamily="18" charset="0"/>
              </a:rPr>
              <a:t> </a:t>
            </a:r>
            <a:r>
              <a:rPr lang="it-IT" altLang="it-IT" sz="1000" dirty="0" smtClean="0">
                <a:latin typeface="Times" panose="02020603050405020304" pitchFamily="18" charset="0"/>
              </a:rPr>
              <a:t>people are not aware of this massive ambiguity. When they are asked to</a:t>
            </a:r>
            <a:r>
              <a:rPr lang="it-IT" altLang="it-IT" sz="1000" baseline="0" dirty="0" smtClean="0">
                <a:latin typeface="Times" panose="02020603050405020304" pitchFamily="18" charset="0"/>
              </a:rPr>
              <a:t> </a:t>
            </a:r>
            <a:r>
              <a:rPr lang="it-IT" altLang="it-IT" sz="1000" dirty="0" smtClean="0">
                <a:latin typeface="Times" panose="02020603050405020304" pitchFamily="18" charset="0"/>
              </a:rPr>
              <a:t>provide a three-dimensional interpretation of an ellipse, the overwhelming</a:t>
            </a:r>
            <a:r>
              <a:rPr lang="it-IT" altLang="it-IT" sz="1000" baseline="0" dirty="0" smtClean="0">
                <a:latin typeface="Times" panose="02020603050405020304" pitchFamily="18" charset="0"/>
              </a:rPr>
              <a:t> </a:t>
            </a:r>
            <a:r>
              <a:rPr lang="it-IT" altLang="it-IT" sz="1000" dirty="0" smtClean="0">
                <a:latin typeface="Times" panose="02020603050405020304" pitchFamily="18" charset="0"/>
              </a:rPr>
              <a:t>response is a tilted circle, not some bizarrely twisting curve (or even a</a:t>
            </a:r>
            <a:r>
              <a:rPr lang="it-IT" altLang="it-IT" sz="1000" baseline="0" dirty="0" smtClean="0">
                <a:latin typeface="Times" panose="02020603050405020304" pitchFamily="18" charset="0"/>
              </a:rPr>
              <a:t> </a:t>
            </a:r>
            <a:r>
              <a:rPr lang="it-IT" altLang="it-IT" sz="1000" dirty="0" smtClean="0">
                <a:latin typeface="Times" panose="02020603050405020304" pitchFamily="18" charset="0"/>
              </a:rPr>
              <a:t>discontinuous one) that has the same image. What assumptions about the scene</a:t>
            </a:r>
            <a:r>
              <a:rPr lang="it-IT" altLang="it-IT" sz="1000" baseline="0" dirty="0" smtClean="0">
                <a:latin typeface="Times" panose="02020603050405020304" pitchFamily="18" charset="0"/>
              </a:rPr>
              <a:t> </a:t>
            </a:r>
            <a:r>
              <a:rPr lang="it-IT" altLang="it-IT" sz="1000" dirty="0" smtClean="0">
                <a:latin typeface="Times" panose="02020603050405020304" pitchFamily="18" charset="0"/>
              </a:rPr>
              <a:t>and the imaging process are invoked to constrain this unique interpretation?</a:t>
            </a:r>
          </a:p>
          <a:p>
            <a:endParaRPr lang="it-IT" altLang="it-IT" sz="1000" dirty="0" smtClean="0">
              <a:latin typeface="Times" panose="02020603050405020304" pitchFamily="18" charset="0"/>
            </a:endParaRPr>
          </a:p>
          <a:p>
            <a:r>
              <a:rPr lang="en-GB" altLang="it-IT" sz="1000" dirty="0" smtClean="0">
                <a:latin typeface="Times" panose="02020603050405020304" pitchFamily="18" charset="0"/>
              </a:rPr>
              <a:t>The 3D dimensional world projects onto the curved surface at the back of the eye. Though curved, the surface is two dimensional. Since we do not have direct access to the third dimension of visual space the visual system has to utilise various sources of information in the projection of the 3D world onto both eyes to recover depth, distance and the 3D shape of objects. </a:t>
            </a:r>
            <a:endParaRPr lang="it-IT" altLang="it-IT" sz="1000" dirty="0" smtClean="0">
              <a:latin typeface="Times" panose="02020603050405020304" pitchFamily="18" charset="0"/>
            </a:endParaRPr>
          </a:p>
        </p:txBody>
      </p:sp>
    </p:spTree>
    <p:extLst>
      <p:ext uri="{BB962C8B-B14F-4D97-AF65-F5344CB8AC3E}">
        <p14:creationId xmlns:p14="http://schemas.microsoft.com/office/powerpoint/2010/main" val="15762392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2322" name="Rectangle 2"/>
          <p:cNvSpPr>
            <a:spLocks noGrp="1" noRot="1" noChangeAspect="1" noChangeArrowheads="1" noTextEdit="1"/>
          </p:cNvSpPr>
          <p:nvPr>
            <p:ph type="sldImg"/>
          </p:nvPr>
        </p:nvSpPr>
        <p:spPr>
          <a:ln/>
        </p:spPr>
      </p:sp>
      <p:sp>
        <p:nvSpPr>
          <p:cNvPr id="1592323"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smtClean="0">
                <a:latin typeface="Times" panose="02020603050405020304" pitchFamily="18" charset="0"/>
              </a:rPr>
              <a:t>è un effetto di illusione ottica per cui una immagine viene proiettata sul piano in modo distorto, rendendo il soggetto originale riconoscibile solamente guardando l'immagine da una posizione precisa</a:t>
            </a:r>
          </a:p>
        </p:txBody>
      </p:sp>
    </p:spTree>
    <p:extLst>
      <p:ext uri="{BB962C8B-B14F-4D97-AF65-F5344CB8AC3E}">
        <p14:creationId xmlns:p14="http://schemas.microsoft.com/office/powerpoint/2010/main" val="38451045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5506" name="Rectangle 2"/>
          <p:cNvSpPr>
            <a:spLocks noGrp="1" noRot="1" noChangeAspect="1" noChangeArrowheads="1" noTextEdit="1"/>
          </p:cNvSpPr>
          <p:nvPr>
            <p:ph type="sldImg"/>
          </p:nvPr>
        </p:nvSpPr>
        <p:spPr>
          <a:ln/>
        </p:spPr>
      </p:sp>
      <p:sp>
        <p:nvSpPr>
          <p:cNvPr id="1685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Times" panose="02020603050405020304" pitchFamily="18" charset="0"/>
            </a:endParaRPr>
          </a:p>
        </p:txBody>
      </p:sp>
    </p:spTree>
    <p:extLst>
      <p:ext uri="{BB962C8B-B14F-4D97-AF65-F5344CB8AC3E}">
        <p14:creationId xmlns:p14="http://schemas.microsoft.com/office/powerpoint/2010/main" val="17039200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A 58 cm il rapporto tra grandezza retinica in gradi e cm è costante proporzionale 1 cm corrisponde a 1°</a:t>
            </a:r>
          </a:p>
          <a:p>
            <a:endParaRPr lang="it-IT" dirty="0" smtClean="0"/>
          </a:p>
          <a:p>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The “thumb” method of </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determining the visual angle of an object. When the thumb is at arm’s length, it has a visual angle</a:t>
            </a:r>
          </a:p>
          <a:p>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of about 2 degrees. The woman’s thumb covers the width of her phone, so the visual angle of the phone, from the woman’s point of view, is 2 degrees. Note that the visual angle will change if the distance between the woman and the phone</a:t>
            </a:r>
            <a:endParaRPr lang="it-IT" dirty="0"/>
          </a:p>
        </p:txBody>
      </p:sp>
      <p:sp>
        <p:nvSpPr>
          <p:cNvPr id="4" name="Slide Number Placeholder 3"/>
          <p:cNvSpPr>
            <a:spLocks noGrp="1"/>
          </p:cNvSpPr>
          <p:nvPr>
            <p:ph type="sldNum" sz="quarter" idx="10"/>
          </p:nvPr>
        </p:nvSpPr>
        <p:spPr/>
        <p:txBody>
          <a:bodyPr/>
          <a:lstStyle/>
          <a:p>
            <a:fld id="{470D9CB0-AFBA-4224-AA9C-6797706E9C2A}" type="slidenum">
              <a:rPr lang="en-US" altLang="it-IT" smtClean="0"/>
              <a:pPr/>
              <a:t>34</a:t>
            </a:fld>
            <a:endParaRPr lang="en-US" altLang="it-IT"/>
          </a:p>
        </p:txBody>
      </p:sp>
    </p:spTree>
    <p:extLst>
      <p:ext uri="{BB962C8B-B14F-4D97-AF65-F5344CB8AC3E}">
        <p14:creationId xmlns:p14="http://schemas.microsoft.com/office/powerpoint/2010/main" val="4287866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54EA52-3C24-4098-8F67-16BD27282DD5}" type="slidenum">
              <a:rPr lang="it-IT" altLang="it-IT"/>
              <a:pPr/>
              <a:t>36</a:t>
            </a:fld>
            <a:endParaRPr lang="it-IT" altLang="it-IT"/>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xfrm>
            <a:off x="914400" y="4343400"/>
            <a:ext cx="5029200" cy="4114800"/>
          </a:xfrm>
        </p:spPr>
        <p:txBody>
          <a:bodyPr/>
          <a:lstStyle/>
          <a:p>
            <a:r>
              <a:rPr lang="it-IT" altLang="it-IT">
                <a:latin typeface="Arial" panose="020B0604020202020204" pitchFamily="34" charset="0"/>
              </a:rPr>
              <a:t>I sistemi percettivi vanno analizzati (se già esistenti, come tutti i sistemi naturali) o progettati (se artificiali) utilizzando alcuni principi guida.</a:t>
            </a:r>
          </a:p>
          <a:p>
            <a:endParaRPr lang="it-IT" altLang="it-IT">
              <a:latin typeface="Arial" panose="020B0604020202020204" pitchFamily="34" charset="0"/>
            </a:endParaRPr>
          </a:p>
          <a:p>
            <a:r>
              <a:rPr lang="it-IT" altLang="it-IT">
                <a:latin typeface="Arial" panose="020B0604020202020204" pitchFamily="34" charset="0"/>
              </a:rPr>
              <a:t>I principi più importanti si rifanno alla gerarchia dei livelli di spiegazione discussa da David Marr (1982).</a:t>
            </a:r>
          </a:p>
        </p:txBody>
      </p:sp>
    </p:spTree>
    <p:extLst>
      <p:ext uri="{BB962C8B-B14F-4D97-AF65-F5344CB8AC3E}">
        <p14:creationId xmlns:p14="http://schemas.microsoft.com/office/powerpoint/2010/main" val="10494648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7EA506-2754-436B-ADC3-AEF7005A5C27}" type="slidenum">
              <a:rPr lang="it-IT" altLang="it-IT"/>
              <a:pPr/>
              <a:t>37</a:t>
            </a:fld>
            <a:endParaRPr lang="it-IT" altLang="it-IT"/>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xfrm>
            <a:off x="914400" y="4343400"/>
            <a:ext cx="5029200" cy="4114800"/>
          </a:xfrm>
        </p:spPr>
        <p:txBody>
          <a:bodyPr/>
          <a:lstStyle/>
          <a:p>
            <a:r>
              <a:rPr lang="it-IT" altLang="it-IT">
                <a:latin typeface="Arial" panose="020B0604020202020204" pitchFamily="34" charset="0"/>
              </a:rPr>
              <a:t>I sistemi percettivi vanno analizzati (se già esistenti, come tutti i sistemi naturali) o progettati (se artificiali) utilizzando alcuni principi guida.</a:t>
            </a:r>
          </a:p>
          <a:p>
            <a:endParaRPr lang="it-IT" altLang="it-IT">
              <a:latin typeface="Arial" panose="020B0604020202020204" pitchFamily="34" charset="0"/>
            </a:endParaRPr>
          </a:p>
          <a:p>
            <a:r>
              <a:rPr lang="it-IT" altLang="it-IT">
                <a:latin typeface="Arial" panose="020B0604020202020204" pitchFamily="34" charset="0"/>
              </a:rPr>
              <a:t>I principi più importanti si rifanno alla gerarchia dei livelli di spiegazione discussa da David Marr (1982).</a:t>
            </a:r>
          </a:p>
        </p:txBody>
      </p:sp>
    </p:spTree>
    <p:extLst>
      <p:ext uri="{BB962C8B-B14F-4D97-AF65-F5344CB8AC3E}">
        <p14:creationId xmlns:p14="http://schemas.microsoft.com/office/powerpoint/2010/main" val="11070523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C4FC00-F4A2-474A-AD84-BE68FA787352}" type="slidenum">
              <a:rPr lang="it-IT" altLang="it-IT"/>
              <a:pPr/>
              <a:t>38</a:t>
            </a:fld>
            <a:endParaRPr lang="it-IT" altLang="it-IT"/>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a:xfrm>
            <a:off x="914400" y="4343400"/>
            <a:ext cx="5029200" cy="4114800"/>
          </a:xfrm>
        </p:spPr>
        <p:txBody>
          <a:bodyPr/>
          <a:lstStyle/>
          <a:p>
            <a:r>
              <a:rPr lang="it-IT" altLang="it-IT">
                <a:latin typeface="Arial" panose="020B0604020202020204" pitchFamily="34" charset="0"/>
              </a:rPr>
              <a:t>I sistemi percettivi vanno analizzati (se già esistenti, come tutti i sistemi naturali) o progettati (se artificiali) utilizzando alcuni principi guida.</a:t>
            </a:r>
          </a:p>
          <a:p>
            <a:endParaRPr lang="it-IT" altLang="it-IT">
              <a:latin typeface="Arial" panose="020B0604020202020204" pitchFamily="34" charset="0"/>
            </a:endParaRPr>
          </a:p>
          <a:p>
            <a:r>
              <a:rPr lang="it-IT" altLang="it-IT">
                <a:latin typeface="Arial" panose="020B0604020202020204" pitchFamily="34" charset="0"/>
              </a:rPr>
              <a:t>I principi più importanti si rifanno alla gerarchia dei livelli di spiegazione discussa da David Marr (1982).</a:t>
            </a:r>
          </a:p>
        </p:txBody>
      </p:sp>
    </p:spTree>
    <p:extLst>
      <p:ext uri="{BB962C8B-B14F-4D97-AF65-F5344CB8AC3E}">
        <p14:creationId xmlns:p14="http://schemas.microsoft.com/office/powerpoint/2010/main" val="21222370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26C55A7C-17EA-463A-BDF8-3713AF9BC420}" type="slidenum">
              <a:rPr lang="en-US" altLang="it-IT" sz="1200"/>
              <a:pPr/>
              <a:t>39</a:t>
            </a:fld>
            <a:endParaRPr lang="en-US" altLang="it-IT" sz="1200"/>
          </a:p>
        </p:txBody>
      </p:sp>
      <p:sp>
        <p:nvSpPr>
          <p:cNvPr id="17410" name="Rectangle 2"/>
          <p:cNvSpPr>
            <a:spLocks noGrp="1" noRot="1" noChangeAspect="1" noChangeArrowheads="1"/>
          </p:cNvSpPr>
          <p:nvPr>
            <p:ph type="sldImg"/>
          </p:nvPr>
        </p:nvSpPr>
        <p:spPr>
          <a:solidFill>
            <a:srgbClr val="FFFFFF"/>
          </a:solidFill>
          <a:ln/>
        </p:spPr>
      </p:sp>
      <p:sp>
        <p:nvSpPr>
          <p:cNvPr id="17411" name="Rectangle 3"/>
          <p:cNvSpPr>
            <a:spLocks noGrp="1" noChangeArrowheads="1"/>
          </p:cNvSpPr>
          <p:nvPr>
            <p:ph type="body" idx="1"/>
          </p:nvPr>
        </p:nvSpPr>
        <p:spPr>
          <a:solidFill>
            <a:srgbClr val="FFFFFF"/>
          </a:solidFill>
          <a:ln>
            <a:solidFill>
              <a:srgbClr val="000000"/>
            </a:solidFill>
          </a:ln>
        </p:spPr>
        <p:txBody>
          <a:bodyPr/>
          <a:lstStyle/>
          <a:p>
            <a:r>
              <a:rPr lang="en-US" altLang="it-IT" i="1" smtClean="0">
                <a:latin typeface="Times" panose="02020603050405020304" pitchFamily="18" charset="0"/>
              </a:rPr>
              <a:t>Oltre a prospettiva, gradienti prospettici, densità, tessitura, occlusione/interposizione, chiaroscuro, </a:t>
            </a:r>
          </a:p>
          <a:p>
            <a:endParaRPr lang="en-US" altLang="it-IT" i="1" smtClean="0">
              <a:latin typeface="Times" panose="02020603050405020304" pitchFamily="18" charset="0"/>
            </a:endParaRPr>
          </a:p>
          <a:p>
            <a:r>
              <a:rPr lang="en-US" altLang="it-IT" i="1" smtClean="0">
                <a:latin typeface="Times" panose="02020603050405020304" pitchFamily="18" charset="0"/>
              </a:rPr>
              <a:t>Prospettiva d movimento o anche parallasse di movimento o monoculare, ossia quel </a:t>
            </a:r>
            <a:r>
              <a:rPr lang="it-IT" altLang="it-IT" smtClean="0">
                <a:latin typeface="Times" panose="02020603050405020304" pitchFamily="18" charset="0"/>
              </a:rPr>
              <a:t>Fenomeno per cui, quando l'osservatore è in movimento, gli oggetti lontani sembrano muoversi più lentamente di quelli vicini. </a:t>
            </a:r>
            <a:endParaRPr lang="en-US" altLang="it-IT" smtClean="0">
              <a:latin typeface="Times" panose="02020603050405020304" pitchFamily="18" charset="0"/>
            </a:endParaRPr>
          </a:p>
        </p:txBody>
      </p:sp>
    </p:spTree>
    <p:extLst>
      <p:ext uri="{BB962C8B-B14F-4D97-AF65-F5344CB8AC3E}">
        <p14:creationId xmlns:p14="http://schemas.microsoft.com/office/powerpoint/2010/main" val="2166157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Saturazione in Z, Bianchezza in Y e Tonalità in circolo</a:t>
            </a:r>
            <a:endParaRPr lang="it-IT" dirty="0"/>
          </a:p>
        </p:txBody>
      </p:sp>
      <p:sp>
        <p:nvSpPr>
          <p:cNvPr id="4" name="Slide Number Placeholder 3"/>
          <p:cNvSpPr>
            <a:spLocks noGrp="1"/>
          </p:cNvSpPr>
          <p:nvPr>
            <p:ph type="sldNum" sz="quarter" idx="10"/>
          </p:nvPr>
        </p:nvSpPr>
        <p:spPr/>
        <p:txBody>
          <a:bodyPr/>
          <a:lstStyle/>
          <a:p>
            <a:fld id="{470D9CB0-AFBA-4224-AA9C-6797706E9C2A}" type="slidenum">
              <a:rPr lang="en-US" altLang="it-IT" smtClean="0"/>
              <a:pPr/>
              <a:t>3</a:t>
            </a:fld>
            <a:endParaRPr lang="en-US" altLang="it-IT"/>
          </a:p>
        </p:txBody>
      </p:sp>
    </p:spTree>
    <p:extLst>
      <p:ext uri="{BB962C8B-B14F-4D97-AF65-F5344CB8AC3E}">
        <p14:creationId xmlns:p14="http://schemas.microsoft.com/office/powerpoint/2010/main" val="32833450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smtClean="0">
                <a:latin typeface="Times" panose="02020603050405020304" pitchFamily="18" charset="0"/>
              </a:rPr>
              <a:t>Quando l’osservatore si muove rispetto al mondo statico</a:t>
            </a:r>
            <a:endParaRPr lang="en-US" altLang="it-IT" smtClean="0">
              <a:latin typeface="Times" panose="02020603050405020304" pitchFamily="18" charset="0"/>
            </a:endParaRPr>
          </a:p>
        </p:txBody>
      </p:sp>
    </p:spTree>
    <p:extLst>
      <p:ext uri="{BB962C8B-B14F-4D97-AF65-F5344CB8AC3E}">
        <p14:creationId xmlns:p14="http://schemas.microsoft.com/office/powerpoint/2010/main" val="3833576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sz="1000" smtClean="0">
                <a:latin typeface="Times" panose="02020603050405020304" pitchFamily="18" charset="0"/>
              </a:rPr>
              <a:t>Quando l’osservatore si muove rispetto al mondo statico, i continui cambiamenti delle proiezioni ottiche trasmettono informazione sulla distanza degli oggetti dal punto di vista.</a:t>
            </a:r>
            <a:endParaRPr lang="en-US" altLang="it-IT" sz="1000" smtClean="0">
              <a:latin typeface="Times" panose="02020603050405020304" pitchFamily="18" charset="0"/>
            </a:endParaRPr>
          </a:p>
          <a:p>
            <a:endParaRPr lang="en-US" altLang="it-IT" sz="1000" smtClean="0">
              <a:latin typeface="Times" panose="02020603050405020304" pitchFamily="18" charset="0"/>
            </a:endParaRPr>
          </a:p>
          <a:p>
            <a:endParaRPr lang="en-US" altLang="it-IT" smtClean="0">
              <a:latin typeface="Times" panose="02020603050405020304" pitchFamily="18" charset="0"/>
            </a:endParaRPr>
          </a:p>
        </p:txBody>
      </p:sp>
    </p:spTree>
    <p:extLst>
      <p:ext uri="{BB962C8B-B14F-4D97-AF65-F5344CB8AC3E}">
        <p14:creationId xmlns:p14="http://schemas.microsoft.com/office/powerpoint/2010/main" val="4387307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sz="1000" smtClean="0">
                <a:latin typeface="Times" panose="02020603050405020304" pitchFamily="18" charset="0"/>
              </a:rPr>
              <a:t>Esempio di come anche piccoli spostamenti del punto di vista possano produrre drammatic cambiamenti dell’immagine soprattutto quando siamo in prossimità di una soluzione accidentale. </a:t>
            </a:r>
          </a:p>
          <a:p>
            <a:r>
              <a:rPr lang="it-IT" altLang="it-IT" sz="1000" smtClean="0">
                <a:latin typeface="Times" panose="02020603050405020304" pitchFamily="18" charset="0"/>
              </a:rPr>
              <a:t>Qua il movimento permette di risolvere lìindeterminazione radiale presente nella immagine di sx consistente con il falso percetto di un cerchio frontoparallelo. La risluzione dell’indeterminazione tramite informazione dinamica attiva è coerente con la idea di Berkeley che propose una soluzione extra-ottica per la profondità visiva, che a suo parere sarebbe importata dal tatto attivo, cioè dalla coordinazione fra input retinici 2D e azioni esplorative compiute dal corpo nel mondo 3D. In verità, analizzando l’informazione ottica a un livello non elementare si scoprono molte informazioni utili alla ricostruzione della struttura degli oggetti distali. Ciononostante l’idea di Berkeley è ancora ben presente nell’ambito della </a:t>
            </a:r>
            <a:r>
              <a:rPr lang="it-IT" altLang="it-IT" sz="1000" i="1" smtClean="0">
                <a:latin typeface="Times" panose="02020603050405020304" pitchFamily="18" charset="0"/>
              </a:rPr>
              <a:t>visione attiva</a:t>
            </a:r>
            <a:r>
              <a:rPr lang="it-IT" altLang="it-IT" sz="1000" smtClean="0">
                <a:latin typeface="Times" panose="02020603050405020304" pitchFamily="18" charset="0"/>
              </a:rPr>
              <a:t>, che valuta il contributo delle azioni esplorative alla percezione.</a:t>
            </a:r>
          </a:p>
        </p:txBody>
      </p:sp>
    </p:spTree>
    <p:extLst>
      <p:ext uri="{BB962C8B-B14F-4D97-AF65-F5344CB8AC3E}">
        <p14:creationId xmlns:p14="http://schemas.microsoft.com/office/powerpoint/2010/main" val="34975376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3DB15C32-842F-4C4D-9BB0-0E524F494E0D}" type="slidenum">
              <a:rPr lang="en-US" altLang="it-IT" sz="1200"/>
              <a:pPr/>
              <a:t>43</a:t>
            </a:fld>
            <a:endParaRPr lang="en-US" altLang="it-IT" sz="1200"/>
          </a:p>
        </p:txBody>
      </p:sp>
      <p:sp>
        <p:nvSpPr>
          <p:cNvPr id="19458" name="Rectangle 2"/>
          <p:cNvSpPr>
            <a:spLocks noGrp="1" noRot="1" noChangeAspect="1" noChangeArrowheads="1"/>
          </p:cNvSpPr>
          <p:nvPr>
            <p:ph type="sldImg"/>
          </p:nvPr>
        </p:nvSpPr>
        <p:spPr>
          <a:solidFill>
            <a:srgbClr val="FFFFFF"/>
          </a:solidFill>
          <a:ln/>
        </p:spPr>
      </p:sp>
      <p:sp>
        <p:nvSpPr>
          <p:cNvPr id="19459" name="Rectangle 3"/>
          <p:cNvSpPr>
            <a:spLocks noGrp="1" noChangeArrowheads="1"/>
          </p:cNvSpPr>
          <p:nvPr>
            <p:ph type="body" idx="1"/>
          </p:nvPr>
        </p:nvSpPr>
        <p:spPr>
          <a:solidFill>
            <a:srgbClr val="FFFFFF"/>
          </a:solidFill>
          <a:ln>
            <a:solidFill>
              <a:srgbClr val="000000"/>
            </a:solidFill>
          </a:ln>
        </p:spPr>
        <p:txBody>
          <a:bodyPr/>
          <a:lstStyle/>
          <a:p>
            <a:r>
              <a:rPr lang="en-US" altLang="it-IT" sz="1000" dirty="0" smtClean="0">
                <a:latin typeface="Times" panose="02020603050405020304" pitchFamily="18" charset="0"/>
              </a:rPr>
              <a:t>Il cinema di </a:t>
            </a:r>
            <a:r>
              <a:rPr lang="en-US" altLang="it-IT" sz="1000" dirty="0" err="1" smtClean="0">
                <a:latin typeface="Times" panose="02020603050405020304" pitchFamily="18" charset="0"/>
              </a:rPr>
              <a:t>animazione</a:t>
            </a:r>
            <a:r>
              <a:rPr lang="en-US" altLang="it-IT" sz="1000" dirty="0" smtClean="0">
                <a:latin typeface="Times" panose="02020603050405020304" pitchFamily="18" charset="0"/>
              </a:rPr>
              <a:t>, </a:t>
            </a:r>
            <a:r>
              <a:rPr lang="en-US" altLang="it-IT" sz="1000" dirty="0" err="1" smtClean="0">
                <a:latin typeface="Times" panose="02020603050405020304" pitchFamily="18" charset="0"/>
              </a:rPr>
              <a:t>anche</a:t>
            </a:r>
            <a:r>
              <a:rPr lang="en-US" altLang="it-IT" sz="1000" dirty="0" smtClean="0">
                <a:latin typeface="Times" panose="02020603050405020304" pitchFamily="18" charset="0"/>
              </a:rPr>
              <a:t> </a:t>
            </a:r>
            <a:r>
              <a:rPr lang="en-US" altLang="it-IT" sz="1000" dirty="0" err="1" smtClean="0">
                <a:latin typeface="Times" panose="02020603050405020304" pitchFamily="18" charset="0"/>
              </a:rPr>
              <a:t>quello</a:t>
            </a:r>
            <a:r>
              <a:rPr lang="en-US" altLang="it-IT" sz="1000" dirty="0" smtClean="0">
                <a:latin typeface="Times" panose="02020603050405020304" pitchFamily="18" charset="0"/>
              </a:rPr>
              <a:t> </a:t>
            </a:r>
            <a:r>
              <a:rPr lang="en-US" altLang="it-IT" sz="1000" dirty="0" err="1" smtClean="0">
                <a:latin typeface="Times" panose="02020603050405020304" pitchFamily="18" charset="0"/>
              </a:rPr>
              <a:t>più</a:t>
            </a:r>
            <a:r>
              <a:rPr lang="en-US" altLang="it-IT" sz="1000" dirty="0" smtClean="0">
                <a:latin typeface="Times" panose="02020603050405020304" pitchFamily="18" charset="0"/>
              </a:rPr>
              <a:t> </a:t>
            </a:r>
            <a:r>
              <a:rPr lang="en-US" altLang="it-IT" sz="1000" dirty="0" err="1" smtClean="0">
                <a:latin typeface="Times" panose="02020603050405020304" pitchFamily="18" charset="0"/>
              </a:rPr>
              <a:t>semplice</a:t>
            </a:r>
            <a:r>
              <a:rPr lang="en-US" altLang="it-IT" sz="1000" dirty="0" smtClean="0">
                <a:latin typeface="Times" panose="02020603050405020304" pitchFamily="18" charset="0"/>
              </a:rPr>
              <a:t>, fa </a:t>
            </a:r>
            <a:r>
              <a:rPr lang="en-US" altLang="it-IT" sz="1000" dirty="0" err="1" smtClean="0">
                <a:latin typeface="Times" panose="02020603050405020304" pitchFamily="18" charset="0"/>
              </a:rPr>
              <a:t>ampio</a:t>
            </a:r>
            <a:r>
              <a:rPr lang="en-US" altLang="it-IT" sz="1000" dirty="0" smtClean="0">
                <a:latin typeface="Times" panose="02020603050405020304" pitchFamily="18" charset="0"/>
              </a:rPr>
              <a:t> </a:t>
            </a:r>
            <a:r>
              <a:rPr lang="en-US" altLang="it-IT" sz="1000" dirty="0" err="1" smtClean="0">
                <a:latin typeface="Times" panose="02020603050405020304" pitchFamily="18" charset="0"/>
              </a:rPr>
              <a:t>uso</a:t>
            </a:r>
            <a:r>
              <a:rPr lang="en-US" altLang="it-IT" sz="1000" dirty="0" smtClean="0">
                <a:latin typeface="Times" panose="02020603050405020304" pitchFamily="18" charset="0"/>
              </a:rPr>
              <a:t> </a:t>
            </a:r>
            <a:r>
              <a:rPr lang="en-US" altLang="it-IT" sz="1000" dirty="0" err="1" smtClean="0">
                <a:latin typeface="Times" panose="02020603050405020304" pitchFamily="18" charset="0"/>
              </a:rPr>
              <a:t>della</a:t>
            </a:r>
            <a:r>
              <a:rPr lang="en-US" altLang="it-IT" sz="1000" dirty="0" smtClean="0">
                <a:latin typeface="Times" panose="02020603050405020304" pitchFamily="18" charset="0"/>
              </a:rPr>
              <a:t> </a:t>
            </a:r>
            <a:r>
              <a:rPr lang="en-US" altLang="it-IT" sz="1000" dirty="0" err="1" smtClean="0">
                <a:latin typeface="Times" panose="02020603050405020304" pitchFamily="18" charset="0"/>
              </a:rPr>
              <a:t>ricchezza</a:t>
            </a:r>
            <a:r>
              <a:rPr lang="en-US" altLang="it-IT" sz="1000" dirty="0" smtClean="0">
                <a:latin typeface="Times" panose="02020603050405020304" pitchFamily="18" charset="0"/>
              </a:rPr>
              <a:t> </a:t>
            </a:r>
            <a:r>
              <a:rPr lang="en-US" altLang="it-IT" sz="1000" dirty="0" err="1" smtClean="0">
                <a:latin typeface="Times" panose="02020603050405020304" pitchFamily="18" charset="0"/>
              </a:rPr>
              <a:t>informativa</a:t>
            </a:r>
            <a:r>
              <a:rPr lang="en-US" altLang="it-IT" sz="1000" dirty="0" smtClean="0">
                <a:latin typeface="Times" panose="02020603050405020304" pitchFamily="18" charset="0"/>
              </a:rPr>
              <a:t> del </a:t>
            </a:r>
            <a:r>
              <a:rPr lang="en-US" altLang="it-IT" sz="1000" dirty="0" err="1" smtClean="0">
                <a:latin typeface="Times" panose="02020603050405020304" pitchFamily="18" charset="0"/>
              </a:rPr>
              <a:t>movimento</a:t>
            </a:r>
            <a:endParaRPr lang="en-US" altLang="it-IT" sz="1000" dirty="0" smtClean="0">
              <a:latin typeface="Times" panose="02020603050405020304" pitchFamily="18" charset="0"/>
            </a:endParaRPr>
          </a:p>
          <a:p>
            <a:r>
              <a:rPr lang="en-US" altLang="it-IT" sz="1000" dirty="0" err="1" smtClean="0">
                <a:latin typeface="Times" panose="02020603050405020304" pitchFamily="18" charset="0"/>
              </a:rPr>
              <a:t>relativo</a:t>
            </a:r>
            <a:r>
              <a:rPr lang="en-US" altLang="it-IT" sz="1000" dirty="0" smtClean="0">
                <a:latin typeface="Times" panose="02020603050405020304" pitchFamily="18" charset="0"/>
              </a:rPr>
              <a:t> </a:t>
            </a:r>
            <a:r>
              <a:rPr lang="en-US" altLang="it-IT" sz="1000" dirty="0" err="1" smtClean="0">
                <a:latin typeface="Times" panose="02020603050405020304" pitchFamily="18" charset="0"/>
              </a:rPr>
              <a:t>tra</a:t>
            </a:r>
            <a:r>
              <a:rPr lang="en-US" altLang="it-IT" sz="1000" dirty="0" smtClean="0">
                <a:latin typeface="Times" panose="02020603050405020304" pitchFamily="18" charset="0"/>
              </a:rPr>
              <a:t> </a:t>
            </a:r>
            <a:r>
              <a:rPr lang="en-US" altLang="it-IT" sz="1000" dirty="0" err="1" smtClean="0">
                <a:latin typeface="Times" panose="02020603050405020304" pitchFamily="18" charset="0"/>
              </a:rPr>
              <a:t>parti</a:t>
            </a:r>
            <a:r>
              <a:rPr lang="en-US" altLang="it-IT" sz="1000" dirty="0" smtClean="0">
                <a:latin typeface="Times" panose="02020603050405020304" pitchFamily="18" charset="0"/>
              </a:rPr>
              <a:t> </a:t>
            </a:r>
            <a:r>
              <a:rPr lang="en-US" altLang="it-IT" sz="1000" dirty="0" err="1" smtClean="0">
                <a:latin typeface="Times" panose="02020603050405020304" pitchFamily="18" charset="0"/>
              </a:rPr>
              <a:t>dell’immagine</a:t>
            </a:r>
            <a:r>
              <a:rPr lang="en-US" altLang="it-IT" sz="1000" dirty="0" smtClean="0">
                <a:latin typeface="Times" panose="02020603050405020304" pitchFamily="18" charset="0"/>
              </a:rPr>
              <a:t> per </a:t>
            </a:r>
            <a:r>
              <a:rPr lang="en-US" altLang="it-IT" sz="1000" dirty="0" err="1" smtClean="0">
                <a:latin typeface="Times" panose="02020603050405020304" pitchFamily="18" charset="0"/>
              </a:rPr>
              <a:t>evocare</a:t>
            </a:r>
            <a:r>
              <a:rPr lang="en-US" altLang="it-IT" sz="1000" dirty="0" smtClean="0">
                <a:latin typeface="Times" panose="02020603050405020304" pitchFamily="18" charset="0"/>
              </a:rPr>
              <a:t> </a:t>
            </a:r>
            <a:r>
              <a:rPr lang="en-US" altLang="it-IT" sz="1000" dirty="0" err="1" smtClean="0">
                <a:latin typeface="Times" panose="02020603050405020304" pitchFamily="18" charset="0"/>
              </a:rPr>
              <a:t>uno</a:t>
            </a:r>
            <a:r>
              <a:rPr lang="en-US" altLang="it-IT" sz="1000" dirty="0" smtClean="0">
                <a:latin typeface="Times" panose="02020603050405020304" pitchFamily="18" charset="0"/>
              </a:rPr>
              <a:t> scenario 3D.</a:t>
            </a:r>
          </a:p>
          <a:p>
            <a:r>
              <a:rPr lang="en-US" altLang="it-IT" sz="1000" dirty="0" smtClean="0">
                <a:latin typeface="Times" panose="02020603050405020304" pitchFamily="18" charset="0"/>
              </a:rPr>
              <a:t>La </a:t>
            </a:r>
            <a:r>
              <a:rPr lang="en-US" altLang="it-IT" sz="1000" dirty="0" err="1" smtClean="0">
                <a:latin typeface="Times" panose="02020603050405020304" pitchFamily="18" charset="0"/>
              </a:rPr>
              <a:t>sequenza</a:t>
            </a:r>
            <a:r>
              <a:rPr lang="en-US" altLang="it-IT" sz="1000" dirty="0" smtClean="0">
                <a:latin typeface="Times" panose="02020603050405020304" pitchFamily="18" charset="0"/>
              </a:rPr>
              <a:t> di 3 </a:t>
            </a:r>
            <a:r>
              <a:rPr lang="en-US" altLang="it-IT" sz="1000" dirty="0" err="1" smtClean="0">
                <a:latin typeface="Times" panose="02020603050405020304" pitchFamily="18" charset="0"/>
              </a:rPr>
              <a:t>fotogrammi</a:t>
            </a:r>
            <a:r>
              <a:rPr lang="en-US" altLang="it-IT" sz="1000" dirty="0" smtClean="0">
                <a:latin typeface="Times" panose="02020603050405020304" pitchFamily="18" charset="0"/>
              </a:rPr>
              <a:t> </a:t>
            </a:r>
            <a:r>
              <a:rPr lang="en-US" altLang="it-IT" sz="1000" dirty="0" err="1" smtClean="0">
                <a:latin typeface="Times" panose="02020603050405020304" pitchFamily="18" charset="0"/>
              </a:rPr>
              <a:t>tratti</a:t>
            </a:r>
            <a:r>
              <a:rPr lang="en-US" altLang="it-IT" sz="1000" dirty="0" smtClean="0">
                <a:latin typeface="Times" panose="02020603050405020304" pitchFamily="18" charset="0"/>
              </a:rPr>
              <a:t> </a:t>
            </a:r>
            <a:r>
              <a:rPr lang="en-US" altLang="it-IT" sz="1000" dirty="0" err="1" smtClean="0">
                <a:latin typeface="Times" panose="02020603050405020304" pitchFamily="18" charset="0"/>
              </a:rPr>
              <a:t>dall’episodio</a:t>
            </a:r>
            <a:r>
              <a:rPr lang="en-US" altLang="it-IT" sz="1000" dirty="0" smtClean="0">
                <a:latin typeface="Times" panose="02020603050405020304" pitchFamily="18" charset="0"/>
              </a:rPr>
              <a:t> “The New Car” di </a:t>
            </a:r>
            <a:r>
              <a:rPr lang="en-US" altLang="it-IT" sz="1000" dirty="0" err="1" smtClean="0">
                <a:latin typeface="Times" panose="02020603050405020304" pitchFamily="18" charset="0"/>
              </a:rPr>
              <a:t>Peppa</a:t>
            </a:r>
            <a:r>
              <a:rPr lang="en-US" altLang="it-IT" sz="1000" dirty="0" smtClean="0">
                <a:latin typeface="Times" panose="02020603050405020304" pitchFamily="18" charset="0"/>
              </a:rPr>
              <a:t> Pig. Con </a:t>
            </a:r>
            <a:r>
              <a:rPr lang="en-US" altLang="it-IT" sz="1000" dirty="0" err="1" smtClean="0">
                <a:latin typeface="Times" panose="02020603050405020304" pitchFamily="18" charset="0"/>
              </a:rPr>
              <a:t>l’aiuto</a:t>
            </a:r>
            <a:r>
              <a:rPr lang="en-US" altLang="it-IT" sz="1000" dirty="0" smtClean="0">
                <a:latin typeface="Times" panose="02020603050405020304" pitchFamily="18" charset="0"/>
              </a:rPr>
              <a:t> </a:t>
            </a:r>
            <a:r>
              <a:rPr lang="en-US" altLang="it-IT" sz="1000" dirty="0" err="1" smtClean="0">
                <a:latin typeface="Times" panose="02020603050405020304" pitchFamily="18" charset="0"/>
              </a:rPr>
              <a:t>della</a:t>
            </a:r>
            <a:r>
              <a:rPr lang="en-US" altLang="it-IT" sz="1000" dirty="0" smtClean="0">
                <a:latin typeface="Times" panose="02020603050405020304" pitchFamily="18" charset="0"/>
              </a:rPr>
              <a:t> </a:t>
            </a:r>
            <a:r>
              <a:rPr lang="en-US" altLang="it-IT" sz="1000" dirty="0" err="1" smtClean="0">
                <a:latin typeface="Times" panose="02020603050405020304" pitchFamily="18" charset="0"/>
              </a:rPr>
              <a:t>linea</a:t>
            </a:r>
            <a:r>
              <a:rPr lang="en-US" altLang="it-IT" sz="1000" dirty="0" smtClean="0">
                <a:latin typeface="Times" panose="02020603050405020304" pitchFamily="18" charset="0"/>
              </a:rPr>
              <a:t> </a:t>
            </a:r>
            <a:r>
              <a:rPr lang="en-US" altLang="it-IT" sz="1000" dirty="0" err="1" smtClean="0">
                <a:latin typeface="Times" panose="02020603050405020304" pitchFamily="18" charset="0"/>
              </a:rPr>
              <a:t>bianca</a:t>
            </a:r>
            <a:r>
              <a:rPr lang="en-US" altLang="it-IT" sz="1000" dirty="0" smtClean="0">
                <a:latin typeface="Times" panose="02020603050405020304" pitchFamily="18" charset="0"/>
              </a:rPr>
              <a:t> </a:t>
            </a:r>
            <a:r>
              <a:rPr lang="en-US" altLang="it-IT" sz="1000" dirty="0" err="1" smtClean="0">
                <a:latin typeface="Times" panose="02020603050405020304" pitchFamily="18" charset="0"/>
              </a:rPr>
              <a:t>verticale</a:t>
            </a:r>
            <a:r>
              <a:rPr lang="en-US" altLang="it-IT" sz="1000" dirty="0" smtClean="0">
                <a:latin typeface="Times" panose="02020603050405020304" pitchFamily="18" charset="0"/>
              </a:rPr>
              <a:t> </a:t>
            </a:r>
            <a:r>
              <a:rPr lang="en-US" altLang="it-IT" sz="1000" dirty="0" err="1" smtClean="0">
                <a:latin typeface="Times" panose="02020603050405020304" pitchFamily="18" charset="0"/>
              </a:rPr>
              <a:t>si</a:t>
            </a:r>
            <a:r>
              <a:rPr lang="en-US" altLang="it-IT" sz="1000" dirty="0" smtClean="0">
                <a:latin typeface="Times" panose="02020603050405020304" pitchFamily="18" charset="0"/>
              </a:rPr>
              <a:t> nota </a:t>
            </a:r>
            <a:r>
              <a:rPr lang="en-US" altLang="it-IT" sz="1000" dirty="0" err="1" smtClean="0">
                <a:latin typeface="Times" panose="02020603050405020304" pitchFamily="18" charset="0"/>
              </a:rPr>
              <a:t>che</a:t>
            </a:r>
            <a:r>
              <a:rPr lang="en-US" altLang="it-IT" sz="1000" dirty="0" smtClean="0">
                <a:latin typeface="Times" panose="02020603050405020304" pitchFamily="18" charset="0"/>
              </a:rPr>
              <a:t> </a:t>
            </a:r>
            <a:r>
              <a:rPr lang="en-US" altLang="it-IT" sz="1000" dirty="0" err="1" smtClean="0">
                <a:latin typeface="Times" panose="02020603050405020304" pitchFamily="18" charset="0"/>
              </a:rPr>
              <a:t>nei</a:t>
            </a:r>
            <a:r>
              <a:rPr lang="en-US" altLang="it-IT" sz="1000" dirty="0" smtClean="0">
                <a:latin typeface="Times" panose="02020603050405020304" pitchFamily="18" charset="0"/>
              </a:rPr>
              <a:t> </a:t>
            </a:r>
            <a:r>
              <a:rPr lang="en-US" altLang="it-IT" sz="1000" dirty="0" err="1" smtClean="0">
                <a:latin typeface="Times" panose="02020603050405020304" pitchFamily="18" charset="0"/>
              </a:rPr>
              <a:t>tre</a:t>
            </a:r>
            <a:r>
              <a:rPr lang="en-US" altLang="it-IT" sz="1000" dirty="0" smtClean="0">
                <a:latin typeface="Times" panose="02020603050405020304" pitchFamily="18" charset="0"/>
              </a:rPr>
              <a:t> </a:t>
            </a:r>
            <a:r>
              <a:rPr lang="en-US" altLang="it-IT" sz="1000" dirty="0" err="1" smtClean="0">
                <a:latin typeface="Times" panose="02020603050405020304" pitchFamily="18" charset="0"/>
              </a:rPr>
              <a:t>fotogrammi</a:t>
            </a:r>
            <a:r>
              <a:rPr lang="en-US" altLang="it-IT" sz="1000" dirty="0" smtClean="0">
                <a:latin typeface="Times" panose="02020603050405020304" pitchFamily="18" charset="0"/>
              </a:rPr>
              <a:t> </a:t>
            </a:r>
            <a:r>
              <a:rPr lang="en-US" altLang="it-IT" sz="1000" dirty="0" err="1" smtClean="0">
                <a:latin typeface="Times" panose="02020603050405020304" pitchFamily="18" charset="0"/>
              </a:rPr>
              <a:t>l’auto</a:t>
            </a:r>
            <a:r>
              <a:rPr lang="en-US" altLang="it-IT" sz="1000" dirty="0" smtClean="0">
                <a:latin typeface="Times" panose="02020603050405020304" pitchFamily="18" charset="0"/>
              </a:rPr>
              <a:t> </a:t>
            </a:r>
            <a:r>
              <a:rPr lang="en-US" altLang="it-IT" sz="1000" dirty="0" err="1" smtClean="0">
                <a:latin typeface="Times" panose="02020603050405020304" pitchFamily="18" charset="0"/>
              </a:rPr>
              <a:t>occupa</a:t>
            </a:r>
            <a:r>
              <a:rPr lang="en-US" altLang="it-IT" sz="1000" dirty="0" smtClean="0">
                <a:latin typeface="Times" panose="02020603050405020304" pitchFamily="18" charset="0"/>
              </a:rPr>
              <a:t> la </a:t>
            </a:r>
            <a:r>
              <a:rPr lang="en-US" altLang="it-IT" sz="1000" dirty="0" err="1" smtClean="0">
                <a:latin typeface="Times" panose="02020603050405020304" pitchFamily="18" charset="0"/>
              </a:rPr>
              <a:t>stessa</a:t>
            </a:r>
            <a:r>
              <a:rPr lang="en-US" altLang="it-IT" sz="1000" dirty="0" smtClean="0">
                <a:latin typeface="Times" panose="02020603050405020304" pitchFamily="18" charset="0"/>
              </a:rPr>
              <a:t> </a:t>
            </a:r>
            <a:r>
              <a:rPr lang="en-US" altLang="it-IT" sz="1000" dirty="0" err="1" smtClean="0">
                <a:latin typeface="Times" panose="02020603050405020304" pitchFamily="18" charset="0"/>
              </a:rPr>
              <a:t>posizione</a:t>
            </a:r>
            <a:r>
              <a:rPr lang="en-US" altLang="it-IT" sz="1000" dirty="0" smtClean="0">
                <a:latin typeface="Times" panose="02020603050405020304" pitchFamily="18" charset="0"/>
              </a:rPr>
              <a:t>, </a:t>
            </a:r>
            <a:r>
              <a:rPr lang="en-US" altLang="it-IT" sz="1000" dirty="0" err="1" smtClean="0">
                <a:latin typeface="Times" panose="02020603050405020304" pitchFamily="18" charset="0"/>
              </a:rPr>
              <a:t>simulando</a:t>
            </a:r>
            <a:r>
              <a:rPr lang="en-US" altLang="it-IT" sz="1000" dirty="0" smtClean="0">
                <a:latin typeface="Times" panose="02020603050405020304" pitchFamily="18" charset="0"/>
              </a:rPr>
              <a:t> </a:t>
            </a:r>
            <a:r>
              <a:rPr lang="en-US" altLang="it-IT" sz="1000" dirty="0" err="1" smtClean="0">
                <a:latin typeface="Times" panose="02020603050405020304" pitchFamily="18" charset="0"/>
              </a:rPr>
              <a:t>uno</a:t>
            </a:r>
            <a:r>
              <a:rPr lang="en-US" altLang="it-IT" sz="1000" dirty="0" smtClean="0">
                <a:latin typeface="Times" panose="02020603050405020304" pitchFamily="18" charset="0"/>
              </a:rPr>
              <a:t> </a:t>
            </a:r>
            <a:r>
              <a:rPr lang="en-US" altLang="it-IT" sz="1000" dirty="0" err="1" smtClean="0">
                <a:latin typeface="Times" panose="02020603050405020304" pitchFamily="18" charset="0"/>
              </a:rPr>
              <a:t>spostamento</a:t>
            </a:r>
            <a:r>
              <a:rPr lang="en-US" altLang="it-IT" sz="1000" dirty="0" smtClean="0">
                <a:latin typeface="Times" panose="02020603050405020304" pitchFamily="18" charset="0"/>
              </a:rPr>
              <a:t> del </a:t>
            </a:r>
            <a:r>
              <a:rPr lang="en-US" altLang="it-IT" sz="1000" dirty="0" err="1" smtClean="0">
                <a:latin typeface="Times" panose="02020603050405020304" pitchFamily="18" charset="0"/>
              </a:rPr>
              <a:t>punto</a:t>
            </a:r>
            <a:r>
              <a:rPr lang="en-US" altLang="it-IT" sz="1000" dirty="0" smtClean="0">
                <a:latin typeface="Times" panose="02020603050405020304" pitchFamily="18" charset="0"/>
              </a:rPr>
              <a:t> di vista </a:t>
            </a:r>
            <a:r>
              <a:rPr lang="en-US" altLang="it-IT" sz="1000" dirty="0" err="1" smtClean="0">
                <a:latin typeface="Times" panose="02020603050405020304" pitchFamily="18" charset="0"/>
              </a:rPr>
              <a:t>solidale</a:t>
            </a:r>
            <a:r>
              <a:rPr lang="en-US" altLang="it-IT" sz="1000" dirty="0" smtClean="0">
                <a:latin typeface="Times" panose="02020603050405020304" pitchFamily="18" charset="0"/>
              </a:rPr>
              <a:t> con </a:t>
            </a:r>
            <a:r>
              <a:rPr lang="en-US" altLang="it-IT" sz="1000" dirty="0" err="1" smtClean="0">
                <a:latin typeface="Times" panose="02020603050405020304" pitchFamily="18" charset="0"/>
              </a:rPr>
              <a:t>l’auto</a:t>
            </a:r>
            <a:r>
              <a:rPr lang="en-US" altLang="it-IT" sz="1000" dirty="0" smtClean="0">
                <a:latin typeface="Times" panose="02020603050405020304" pitchFamily="18" charset="0"/>
              </a:rPr>
              <a:t>; la prima </a:t>
            </a:r>
            <a:r>
              <a:rPr lang="en-US" altLang="it-IT" sz="1000" dirty="0" err="1" smtClean="0">
                <a:latin typeface="Times" panose="02020603050405020304" pitchFamily="18" charset="0"/>
              </a:rPr>
              <a:t>collina</a:t>
            </a:r>
            <a:r>
              <a:rPr lang="en-US" altLang="it-IT" sz="1000" dirty="0" smtClean="0">
                <a:latin typeface="Times" panose="02020603050405020304" pitchFamily="18" charset="0"/>
              </a:rPr>
              <a:t> </a:t>
            </a:r>
            <a:r>
              <a:rPr lang="en-US" altLang="it-IT" sz="1000" dirty="0" err="1" smtClean="0">
                <a:latin typeface="Times" panose="02020603050405020304" pitchFamily="18" charset="0"/>
              </a:rPr>
              <a:t>si</a:t>
            </a:r>
            <a:r>
              <a:rPr lang="en-US" altLang="it-IT" sz="1000" dirty="0" smtClean="0">
                <a:latin typeface="Times" panose="02020603050405020304" pitchFamily="18" charset="0"/>
              </a:rPr>
              <a:t> </a:t>
            </a:r>
            <a:r>
              <a:rPr lang="en-US" altLang="it-IT" sz="1000" dirty="0" err="1" smtClean="0">
                <a:latin typeface="Times" panose="02020603050405020304" pitchFamily="18" charset="0"/>
              </a:rPr>
              <a:t>sposta</a:t>
            </a:r>
            <a:r>
              <a:rPr lang="en-US" altLang="it-IT" sz="1000" dirty="0" smtClean="0">
                <a:latin typeface="Times" panose="02020603050405020304" pitchFamily="18" charset="0"/>
              </a:rPr>
              <a:t> molto verso </a:t>
            </a:r>
            <a:r>
              <a:rPr lang="en-US" altLang="it-IT" sz="1000" dirty="0" err="1" smtClean="0">
                <a:latin typeface="Times" panose="02020603050405020304" pitchFamily="18" charset="0"/>
              </a:rPr>
              <a:t>sinistra</a:t>
            </a:r>
            <a:r>
              <a:rPr lang="en-US" altLang="it-IT" sz="1000" dirty="0" smtClean="0">
                <a:latin typeface="Times" panose="02020603050405020304" pitchFamily="18" charset="0"/>
              </a:rPr>
              <a:t>, in </a:t>
            </a:r>
            <a:r>
              <a:rPr lang="en-US" altLang="it-IT" sz="1000" dirty="0" err="1" smtClean="0">
                <a:latin typeface="Times" panose="02020603050405020304" pitchFamily="18" charset="0"/>
              </a:rPr>
              <a:t>direzione</a:t>
            </a:r>
            <a:r>
              <a:rPr lang="en-US" altLang="it-IT" sz="1000" dirty="0" smtClean="0">
                <a:latin typeface="Times" panose="02020603050405020304" pitchFamily="18" charset="0"/>
              </a:rPr>
              <a:t> </a:t>
            </a:r>
            <a:r>
              <a:rPr lang="en-US" altLang="it-IT" sz="1000" dirty="0" err="1" smtClean="0">
                <a:latin typeface="Times" panose="02020603050405020304" pitchFamily="18" charset="0"/>
              </a:rPr>
              <a:t>opposta</a:t>
            </a:r>
            <a:r>
              <a:rPr lang="en-US" altLang="it-IT" sz="1000" dirty="0" smtClean="0">
                <a:latin typeface="Times" panose="02020603050405020304" pitchFamily="18" charset="0"/>
              </a:rPr>
              <a:t> al </a:t>
            </a:r>
            <a:r>
              <a:rPr lang="en-US" altLang="it-IT" sz="1000" dirty="0" err="1" smtClean="0">
                <a:latin typeface="Times" panose="02020603050405020304" pitchFamily="18" charset="0"/>
              </a:rPr>
              <a:t>movimento</a:t>
            </a:r>
            <a:r>
              <a:rPr lang="en-US" altLang="it-IT" sz="1000" dirty="0" smtClean="0">
                <a:latin typeface="Times" panose="02020603050405020304" pitchFamily="18" charset="0"/>
              </a:rPr>
              <a:t> </a:t>
            </a:r>
            <a:r>
              <a:rPr lang="en-US" altLang="it-IT" sz="1000" dirty="0" err="1" smtClean="0">
                <a:latin typeface="Times" panose="02020603050405020304" pitchFamily="18" charset="0"/>
              </a:rPr>
              <a:t>simulato</a:t>
            </a:r>
            <a:r>
              <a:rPr lang="en-US" altLang="it-IT" sz="1000" dirty="0" smtClean="0">
                <a:latin typeface="Times" panose="02020603050405020304" pitchFamily="18" charset="0"/>
              </a:rPr>
              <a:t> </a:t>
            </a:r>
            <a:r>
              <a:rPr lang="en-US" altLang="it-IT" sz="1000" dirty="0" err="1" smtClean="0">
                <a:latin typeface="Times" panose="02020603050405020304" pitchFamily="18" charset="0"/>
              </a:rPr>
              <a:t>dell’auto</a:t>
            </a:r>
            <a:r>
              <a:rPr lang="en-US" altLang="it-IT" sz="1000" dirty="0" smtClean="0">
                <a:latin typeface="Times" panose="02020603050405020304" pitchFamily="18" charset="0"/>
              </a:rPr>
              <a:t>; la </a:t>
            </a:r>
            <a:r>
              <a:rPr lang="en-US" altLang="it-IT" sz="1000" dirty="0" err="1" smtClean="0">
                <a:latin typeface="Times" panose="02020603050405020304" pitchFamily="18" charset="0"/>
              </a:rPr>
              <a:t>seconda</a:t>
            </a:r>
            <a:r>
              <a:rPr lang="en-US" altLang="it-IT" sz="1000" dirty="0" smtClean="0">
                <a:latin typeface="Times" panose="02020603050405020304" pitchFamily="18" charset="0"/>
              </a:rPr>
              <a:t> </a:t>
            </a:r>
            <a:r>
              <a:rPr lang="en-US" altLang="it-IT" sz="1000" dirty="0" err="1" smtClean="0">
                <a:latin typeface="Times" panose="02020603050405020304" pitchFamily="18" charset="0"/>
              </a:rPr>
              <a:t>collina</a:t>
            </a:r>
            <a:r>
              <a:rPr lang="en-US" altLang="it-IT" sz="1000" dirty="0" smtClean="0">
                <a:latin typeface="Times" panose="02020603050405020304" pitchFamily="18" charset="0"/>
              </a:rPr>
              <a:t> </a:t>
            </a:r>
            <a:r>
              <a:rPr lang="en-US" altLang="it-IT" sz="1000" dirty="0" err="1" smtClean="0">
                <a:latin typeface="Times" panose="02020603050405020304" pitchFamily="18" charset="0"/>
              </a:rPr>
              <a:t>si</a:t>
            </a:r>
            <a:r>
              <a:rPr lang="en-US" altLang="it-IT" sz="1000" dirty="0" smtClean="0">
                <a:latin typeface="Times" panose="02020603050405020304" pitchFamily="18" charset="0"/>
              </a:rPr>
              <a:t> </a:t>
            </a:r>
            <a:r>
              <a:rPr lang="en-US" altLang="it-IT" sz="1000" dirty="0" err="1" smtClean="0">
                <a:latin typeface="Times" panose="02020603050405020304" pitchFamily="18" charset="0"/>
              </a:rPr>
              <a:t>sposta</a:t>
            </a:r>
            <a:r>
              <a:rPr lang="en-US" altLang="it-IT" sz="1000" dirty="0" smtClean="0">
                <a:latin typeface="Times" panose="02020603050405020304" pitchFamily="18" charset="0"/>
              </a:rPr>
              <a:t> verso </a:t>
            </a:r>
            <a:r>
              <a:rPr lang="en-US" altLang="it-IT" sz="1000" dirty="0" err="1" smtClean="0">
                <a:latin typeface="Times" panose="02020603050405020304" pitchFamily="18" charset="0"/>
              </a:rPr>
              <a:t>sinistra</a:t>
            </a:r>
            <a:r>
              <a:rPr lang="en-US" altLang="it-IT" sz="1000" dirty="0" smtClean="0">
                <a:latin typeface="Times" panose="02020603050405020304" pitchFamily="18" charset="0"/>
              </a:rPr>
              <a:t> ma molto </a:t>
            </a:r>
            <a:r>
              <a:rPr lang="en-US" altLang="it-IT" sz="1000" dirty="0" err="1" smtClean="0">
                <a:latin typeface="Times" panose="02020603050405020304" pitchFamily="18" charset="0"/>
              </a:rPr>
              <a:t>meno</a:t>
            </a:r>
            <a:r>
              <a:rPr lang="en-US" altLang="it-IT" sz="1000" dirty="0" smtClean="0">
                <a:latin typeface="Times" panose="02020603050405020304" pitchFamily="18" charset="0"/>
              </a:rPr>
              <a:t>, </a:t>
            </a:r>
            <a:r>
              <a:rPr lang="en-US" altLang="it-IT" sz="1000" dirty="0" err="1" smtClean="0">
                <a:latin typeface="Times" panose="02020603050405020304" pitchFamily="18" charset="0"/>
              </a:rPr>
              <a:t>simulando</a:t>
            </a:r>
            <a:r>
              <a:rPr lang="en-US" altLang="it-IT" sz="1000" dirty="0" smtClean="0">
                <a:latin typeface="Times" panose="02020603050405020304" pitchFamily="18" charset="0"/>
              </a:rPr>
              <a:t> </a:t>
            </a:r>
            <a:r>
              <a:rPr lang="en-US" altLang="it-IT" sz="1000" dirty="0" err="1" smtClean="0">
                <a:latin typeface="Times" panose="02020603050405020304" pitchFamily="18" charset="0"/>
              </a:rPr>
              <a:t>una</a:t>
            </a:r>
            <a:r>
              <a:rPr lang="en-US" altLang="it-IT" sz="1000" dirty="0" smtClean="0">
                <a:latin typeface="Times" panose="02020603050405020304" pitchFamily="18" charset="0"/>
              </a:rPr>
              <a:t> </a:t>
            </a:r>
            <a:r>
              <a:rPr lang="en-US" altLang="it-IT" sz="1000" dirty="0" err="1" smtClean="0">
                <a:latin typeface="Times" panose="02020603050405020304" pitchFamily="18" charset="0"/>
              </a:rPr>
              <a:t>maggiore</a:t>
            </a:r>
            <a:r>
              <a:rPr lang="en-US" altLang="it-IT" sz="1000" dirty="0" smtClean="0">
                <a:latin typeface="Times" panose="02020603050405020304" pitchFamily="18" charset="0"/>
              </a:rPr>
              <a:t> </a:t>
            </a:r>
            <a:r>
              <a:rPr lang="en-US" altLang="it-IT" sz="1000" dirty="0" err="1" smtClean="0">
                <a:latin typeface="Times" panose="02020603050405020304" pitchFamily="18" charset="0"/>
              </a:rPr>
              <a:t>lontananza</a:t>
            </a:r>
            <a:r>
              <a:rPr lang="en-US" altLang="it-IT" sz="1000" dirty="0" smtClean="0">
                <a:latin typeface="Times" panose="02020603050405020304" pitchFamily="18" charset="0"/>
              </a:rPr>
              <a:t> </a:t>
            </a:r>
            <a:r>
              <a:rPr lang="en-US" altLang="it-IT" sz="1000" dirty="0" err="1" smtClean="0">
                <a:latin typeface="Times" panose="02020603050405020304" pitchFamily="18" charset="0"/>
              </a:rPr>
              <a:t>dalla</a:t>
            </a:r>
            <a:r>
              <a:rPr lang="en-US" altLang="it-IT" sz="1000" dirty="0" smtClean="0">
                <a:latin typeface="Times" panose="02020603050405020304" pitchFamily="18" charset="0"/>
              </a:rPr>
              <a:t> </a:t>
            </a:r>
            <a:r>
              <a:rPr lang="en-US" altLang="it-IT" sz="1000" dirty="0" err="1" smtClean="0">
                <a:latin typeface="Times" panose="02020603050405020304" pitchFamily="18" charset="0"/>
              </a:rPr>
              <a:t>strada</a:t>
            </a:r>
            <a:r>
              <a:rPr lang="en-US" altLang="it-IT" sz="1000" dirty="0" smtClean="0">
                <a:latin typeface="Times" panose="02020603050405020304" pitchFamily="18" charset="0"/>
              </a:rPr>
              <a:t>; la </a:t>
            </a:r>
            <a:r>
              <a:rPr lang="en-US" altLang="it-IT" sz="1000" dirty="0" err="1" smtClean="0">
                <a:latin typeface="Times" panose="02020603050405020304" pitchFamily="18" charset="0"/>
              </a:rPr>
              <a:t>nuvola</a:t>
            </a:r>
            <a:r>
              <a:rPr lang="en-US" altLang="it-IT" sz="1000" dirty="0" smtClean="0">
                <a:latin typeface="Times" panose="02020603050405020304" pitchFamily="18" charset="0"/>
              </a:rPr>
              <a:t> </a:t>
            </a:r>
            <a:r>
              <a:rPr lang="en-US" altLang="it-IT" sz="1000" dirty="0" err="1" smtClean="0">
                <a:latin typeface="Times" panose="02020603050405020304" pitchFamily="18" charset="0"/>
              </a:rPr>
              <a:t>si</a:t>
            </a:r>
            <a:r>
              <a:rPr lang="en-US" altLang="it-IT" sz="1000" dirty="0" smtClean="0">
                <a:latin typeface="Times" panose="02020603050405020304" pitchFamily="18" charset="0"/>
              </a:rPr>
              <a:t> </a:t>
            </a:r>
            <a:r>
              <a:rPr lang="en-US" altLang="it-IT" sz="1000" dirty="0" err="1" smtClean="0">
                <a:latin typeface="Times" panose="02020603050405020304" pitchFamily="18" charset="0"/>
              </a:rPr>
              <a:t>sposta</a:t>
            </a:r>
            <a:r>
              <a:rPr lang="en-US" altLang="it-IT" sz="1000" dirty="0" smtClean="0">
                <a:latin typeface="Times" panose="02020603050405020304" pitchFamily="18" charset="0"/>
              </a:rPr>
              <a:t> di </a:t>
            </a:r>
            <a:r>
              <a:rPr lang="en-US" altLang="it-IT" sz="1000" dirty="0" err="1" smtClean="0">
                <a:latin typeface="Times" panose="02020603050405020304" pitchFamily="18" charset="0"/>
              </a:rPr>
              <a:t>pochissimo</a:t>
            </a:r>
            <a:r>
              <a:rPr lang="en-US" altLang="it-IT" sz="1000" dirty="0" smtClean="0">
                <a:latin typeface="Times" panose="02020603050405020304" pitchFamily="18" charset="0"/>
              </a:rPr>
              <a:t>, </a:t>
            </a:r>
            <a:r>
              <a:rPr lang="en-US" altLang="it-IT" sz="1000" dirty="0" err="1" smtClean="0">
                <a:latin typeface="Times" panose="02020603050405020304" pitchFamily="18" charset="0"/>
              </a:rPr>
              <a:t>sempre</a:t>
            </a:r>
            <a:r>
              <a:rPr lang="en-US" altLang="it-IT" sz="1000" dirty="0" smtClean="0">
                <a:latin typeface="Times" panose="02020603050405020304" pitchFamily="18" charset="0"/>
              </a:rPr>
              <a:t> verso </a:t>
            </a:r>
            <a:r>
              <a:rPr lang="en-US" altLang="it-IT" sz="1000" dirty="0" err="1" smtClean="0">
                <a:latin typeface="Times" panose="02020603050405020304" pitchFamily="18" charset="0"/>
              </a:rPr>
              <a:t>sinistra</a:t>
            </a:r>
            <a:r>
              <a:rPr lang="en-US" altLang="it-IT" sz="1000" dirty="0" smtClean="0">
                <a:latin typeface="Times" panose="02020603050405020304" pitchFamily="18" charset="0"/>
              </a:rPr>
              <a:t>, </a:t>
            </a:r>
            <a:r>
              <a:rPr lang="en-US" altLang="it-IT" sz="1000" dirty="0" err="1" smtClean="0">
                <a:latin typeface="Times" panose="02020603050405020304" pitchFamily="18" charset="0"/>
              </a:rPr>
              <a:t>simulando</a:t>
            </a:r>
            <a:r>
              <a:rPr lang="en-US" altLang="it-IT" sz="1000" dirty="0" smtClean="0">
                <a:latin typeface="Times" panose="02020603050405020304" pitchFamily="18" charset="0"/>
              </a:rPr>
              <a:t> un </a:t>
            </a:r>
            <a:r>
              <a:rPr lang="en-US" altLang="it-IT" sz="1000" dirty="0" err="1" smtClean="0">
                <a:latin typeface="Times" panose="02020603050405020304" pitchFamily="18" charset="0"/>
              </a:rPr>
              <a:t>oggetto</a:t>
            </a:r>
            <a:r>
              <a:rPr lang="en-US" altLang="it-IT" sz="1000" dirty="0" smtClean="0">
                <a:latin typeface="Times" panose="02020603050405020304" pitchFamily="18" charset="0"/>
              </a:rPr>
              <a:t> quasi </a:t>
            </a:r>
            <a:r>
              <a:rPr lang="en-US" altLang="it-IT" sz="1000" dirty="0" err="1" smtClean="0">
                <a:latin typeface="Times" panose="02020603050405020304" pitchFamily="18" charset="0"/>
              </a:rPr>
              <a:t>all’infinito</a:t>
            </a:r>
            <a:r>
              <a:rPr lang="en-US" altLang="it-IT" sz="1000" dirty="0" smtClean="0">
                <a:latin typeface="Times" panose="02020603050405020304" pitchFamily="18" charset="0"/>
              </a:rPr>
              <a:t>. Durante </a:t>
            </a:r>
            <a:r>
              <a:rPr lang="en-US" altLang="it-IT" sz="1000" dirty="0" err="1" smtClean="0">
                <a:latin typeface="Times" panose="02020603050405020304" pitchFamily="18" charset="0"/>
              </a:rPr>
              <a:t>l’osservazione</a:t>
            </a:r>
            <a:r>
              <a:rPr lang="en-US" altLang="it-IT" sz="1000" dirty="0" smtClean="0">
                <a:latin typeface="Times" panose="02020603050405020304" pitchFamily="18" charset="0"/>
              </a:rPr>
              <a:t> del </a:t>
            </a:r>
            <a:r>
              <a:rPr lang="en-US" altLang="it-IT" sz="1000" dirty="0" err="1" smtClean="0">
                <a:latin typeface="Times" panose="02020603050405020304" pitchFamily="18" charset="0"/>
              </a:rPr>
              <a:t>filmato</a:t>
            </a:r>
            <a:r>
              <a:rPr lang="en-US" altLang="it-IT" sz="1000" dirty="0" smtClean="0">
                <a:latin typeface="Times" panose="02020603050405020304" pitchFamily="18" charset="0"/>
              </a:rPr>
              <a:t>, </a:t>
            </a:r>
            <a:r>
              <a:rPr lang="en-US" altLang="it-IT" sz="1000" dirty="0" err="1" smtClean="0">
                <a:latin typeface="Times" panose="02020603050405020304" pitchFamily="18" charset="0"/>
              </a:rPr>
              <a:t>l’insieme</a:t>
            </a:r>
            <a:r>
              <a:rPr lang="en-US" altLang="it-IT" sz="1000" dirty="0" smtClean="0">
                <a:latin typeface="Times" panose="02020603050405020304" pitchFamily="18" charset="0"/>
              </a:rPr>
              <a:t> di </a:t>
            </a:r>
            <a:r>
              <a:rPr lang="en-US" altLang="it-IT" sz="1000" dirty="0" err="1" smtClean="0">
                <a:latin typeface="Times" panose="02020603050405020304" pitchFamily="18" charset="0"/>
              </a:rPr>
              <a:t>questi</a:t>
            </a:r>
            <a:r>
              <a:rPr lang="en-US" altLang="it-IT" sz="1000" dirty="0" smtClean="0">
                <a:latin typeface="Times" panose="02020603050405020304" pitchFamily="18" charset="0"/>
              </a:rPr>
              <a:t> </a:t>
            </a:r>
            <a:r>
              <a:rPr lang="en-US" altLang="it-IT" sz="1000" dirty="0" err="1" smtClean="0">
                <a:latin typeface="Times" panose="02020603050405020304" pitchFamily="18" charset="0"/>
              </a:rPr>
              <a:t>movimenti</a:t>
            </a:r>
            <a:r>
              <a:rPr lang="en-US" altLang="it-IT" sz="1000" dirty="0" smtClean="0">
                <a:latin typeface="Times" panose="02020603050405020304" pitchFamily="18" charset="0"/>
              </a:rPr>
              <a:t> </a:t>
            </a:r>
            <a:r>
              <a:rPr lang="en-US" altLang="it-IT" sz="1000" dirty="0" err="1" smtClean="0">
                <a:latin typeface="Times" panose="02020603050405020304" pitchFamily="18" charset="0"/>
              </a:rPr>
              <a:t>relativi</a:t>
            </a:r>
            <a:r>
              <a:rPr lang="en-US" altLang="it-IT" sz="1000" dirty="0" smtClean="0">
                <a:latin typeface="Times" panose="02020603050405020304" pitchFamily="18" charset="0"/>
              </a:rPr>
              <a:t> – </a:t>
            </a:r>
            <a:r>
              <a:rPr lang="en-US" altLang="it-IT" sz="1000" dirty="0" err="1" smtClean="0">
                <a:latin typeface="Times" panose="02020603050405020304" pitchFamily="18" charset="0"/>
              </a:rPr>
              <a:t>coerente</a:t>
            </a:r>
            <a:r>
              <a:rPr lang="en-US" altLang="it-IT" sz="1000" dirty="0" smtClean="0">
                <a:latin typeface="Times" panose="02020603050405020304" pitchFamily="18" charset="0"/>
              </a:rPr>
              <a:t> con le </a:t>
            </a:r>
            <a:r>
              <a:rPr lang="en-US" altLang="it-IT" sz="1000" dirty="0" err="1" smtClean="0">
                <a:latin typeface="Times" panose="02020603050405020304" pitchFamily="18" charset="0"/>
              </a:rPr>
              <a:t>informazioni</a:t>
            </a:r>
            <a:r>
              <a:rPr lang="en-US" altLang="it-IT" sz="1000" dirty="0" smtClean="0">
                <a:latin typeface="Times" panose="02020603050405020304" pitchFamily="18" charset="0"/>
              </a:rPr>
              <a:t> </a:t>
            </a:r>
            <a:r>
              <a:rPr lang="en-US" altLang="it-IT" sz="1000" dirty="0" err="1" smtClean="0">
                <a:latin typeface="Times" panose="02020603050405020304" pitchFamily="18" charset="0"/>
              </a:rPr>
              <a:t>statiche</a:t>
            </a:r>
            <a:r>
              <a:rPr lang="en-US" altLang="it-IT" sz="1000" dirty="0" smtClean="0">
                <a:latin typeface="Times" panose="02020603050405020304" pitchFamily="18" charset="0"/>
              </a:rPr>
              <a:t> </a:t>
            </a:r>
            <a:r>
              <a:rPr lang="en-US" altLang="it-IT" sz="1000" dirty="0" err="1" smtClean="0">
                <a:latin typeface="Times" panose="02020603050405020304" pitchFamily="18" charset="0"/>
              </a:rPr>
              <a:t>sulla</a:t>
            </a:r>
            <a:r>
              <a:rPr lang="en-US" altLang="it-IT" sz="1000" dirty="0" smtClean="0">
                <a:latin typeface="Times" panose="02020603050405020304" pitchFamily="18" charset="0"/>
              </a:rPr>
              <a:t> </a:t>
            </a:r>
            <a:r>
              <a:rPr lang="en-US" altLang="it-IT" sz="1000" dirty="0" err="1" smtClean="0">
                <a:latin typeface="Times" panose="02020603050405020304" pitchFamily="18" charset="0"/>
              </a:rPr>
              <a:t>stratificazione</a:t>
            </a:r>
            <a:r>
              <a:rPr lang="en-US" altLang="it-IT" sz="1000" dirty="0" smtClean="0">
                <a:latin typeface="Times" panose="02020603050405020304" pitchFamily="18" charset="0"/>
              </a:rPr>
              <a:t> </a:t>
            </a:r>
            <a:r>
              <a:rPr lang="en-US" altLang="it-IT" sz="1000" dirty="0" err="1" smtClean="0">
                <a:latin typeface="Times" panose="02020603050405020304" pitchFamily="18" charset="0"/>
              </a:rPr>
              <a:t>fra</a:t>
            </a:r>
            <a:r>
              <a:rPr lang="en-US" altLang="it-IT" sz="1000" dirty="0" smtClean="0">
                <a:latin typeface="Times" panose="02020603050405020304" pitchFamily="18" charset="0"/>
              </a:rPr>
              <a:t> la prima e la </a:t>
            </a:r>
            <a:r>
              <a:rPr lang="en-US" altLang="it-IT" sz="1000" dirty="0" err="1" smtClean="0">
                <a:latin typeface="Times" panose="02020603050405020304" pitchFamily="18" charset="0"/>
              </a:rPr>
              <a:t>seconda</a:t>
            </a:r>
            <a:r>
              <a:rPr lang="en-US" altLang="it-IT" sz="1000" dirty="0" smtClean="0">
                <a:latin typeface="Times" panose="02020603050405020304" pitchFamily="18" charset="0"/>
              </a:rPr>
              <a:t> </a:t>
            </a:r>
            <a:r>
              <a:rPr lang="en-US" altLang="it-IT" sz="1000" dirty="0" err="1" smtClean="0">
                <a:latin typeface="Times" panose="02020603050405020304" pitchFamily="18" charset="0"/>
              </a:rPr>
              <a:t>collina</a:t>
            </a:r>
            <a:r>
              <a:rPr lang="en-US" altLang="it-IT" sz="1000" dirty="0" smtClean="0">
                <a:latin typeface="Times" panose="02020603050405020304" pitchFamily="18" charset="0"/>
              </a:rPr>
              <a:t>, </a:t>
            </a:r>
            <a:r>
              <a:rPr lang="en-US" altLang="it-IT" sz="1000" dirty="0" err="1" smtClean="0">
                <a:latin typeface="Times" panose="02020603050405020304" pitchFamily="18" charset="0"/>
              </a:rPr>
              <a:t>disponibili</a:t>
            </a:r>
            <a:r>
              <a:rPr lang="en-US" altLang="it-IT" sz="1000" dirty="0" smtClean="0">
                <a:latin typeface="Times" panose="02020603050405020304" pitchFamily="18" charset="0"/>
              </a:rPr>
              <a:t> in </a:t>
            </a:r>
            <a:r>
              <a:rPr lang="en-US" altLang="it-IT" sz="1000" dirty="0" err="1" smtClean="0">
                <a:latin typeface="Times" panose="02020603050405020304" pitchFamily="18" charset="0"/>
              </a:rPr>
              <a:t>ogni</a:t>
            </a:r>
            <a:r>
              <a:rPr lang="en-US" altLang="it-IT" sz="1000" dirty="0" smtClean="0">
                <a:latin typeface="Times" panose="02020603050405020304" pitchFamily="18" charset="0"/>
              </a:rPr>
              <a:t> </a:t>
            </a:r>
            <a:r>
              <a:rPr lang="en-US" altLang="it-IT" sz="1000" dirty="0" err="1" smtClean="0">
                <a:latin typeface="Times" panose="02020603050405020304" pitchFamily="18" charset="0"/>
              </a:rPr>
              <a:t>fotogramma</a:t>
            </a:r>
            <a:r>
              <a:rPr lang="en-US" altLang="it-IT" sz="1000" dirty="0" smtClean="0">
                <a:latin typeface="Times" panose="02020603050405020304" pitchFamily="18" charset="0"/>
              </a:rPr>
              <a:t> – produce </a:t>
            </a:r>
            <a:r>
              <a:rPr lang="en-US" altLang="it-IT" sz="1000" dirty="0" err="1" smtClean="0">
                <a:latin typeface="Times" panose="02020603050405020304" pitchFamily="18" charset="0"/>
              </a:rPr>
              <a:t>una</a:t>
            </a:r>
            <a:r>
              <a:rPr lang="en-US" altLang="it-IT" sz="1000" dirty="0" smtClean="0">
                <a:latin typeface="Times" panose="02020603050405020304" pitchFamily="18" charset="0"/>
              </a:rPr>
              <a:t> </a:t>
            </a:r>
            <a:r>
              <a:rPr lang="en-US" altLang="it-IT" sz="1000" dirty="0" err="1" smtClean="0">
                <a:latin typeface="Times" panose="02020603050405020304" pitchFamily="18" charset="0"/>
              </a:rPr>
              <a:t>convincente</a:t>
            </a:r>
            <a:r>
              <a:rPr lang="en-US" altLang="it-IT" sz="1000" dirty="0" smtClean="0">
                <a:latin typeface="Times" panose="02020603050405020304" pitchFamily="18" charset="0"/>
              </a:rPr>
              <a:t> </a:t>
            </a:r>
            <a:r>
              <a:rPr lang="en-US" altLang="it-IT" sz="1000" dirty="0" err="1" smtClean="0">
                <a:latin typeface="Times" panose="02020603050405020304" pitchFamily="18" charset="0"/>
              </a:rPr>
              <a:t>percezione</a:t>
            </a:r>
            <a:r>
              <a:rPr lang="en-US" altLang="it-IT" sz="1000" dirty="0" smtClean="0">
                <a:latin typeface="Times" panose="02020603050405020304" pitchFamily="18" charset="0"/>
              </a:rPr>
              <a:t> di </a:t>
            </a:r>
            <a:r>
              <a:rPr lang="en-US" altLang="it-IT" sz="1000" dirty="0" err="1" smtClean="0">
                <a:latin typeface="Times" panose="02020603050405020304" pitchFamily="18" charset="0"/>
              </a:rPr>
              <a:t>tridimensionalità</a:t>
            </a:r>
            <a:r>
              <a:rPr lang="en-US" altLang="it-IT" sz="1000" dirty="0" smtClean="0">
                <a:latin typeface="Times" panose="02020603050405020304" pitchFamily="18" charset="0"/>
              </a:rPr>
              <a:t>.</a:t>
            </a:r>
          </a:p>
        </p:txBody>
      </p:sp>
    </p:spTree>
    <p:extLst>
      <p:ext uri="{BB962C8B-B14F-4D97-AF65-F5344CB8AC3E}">
        <p14:creationId xmlns:p14="http://schemas.microsoft.com/office/powerpoint/2010/main" val="23116115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Times" panose="02020603050405020304" pitchFamily="18" charset="0"/>
            </a:endParaRPr>
          </a:p>
        </p:txBody>
      </p:sp>
    </p:spTree>
    <p:extLst>
      <p:ext uri="{BB962C8B-B14F-4D97-AF65-F5344CB8AC3E}">
        <p14:creationId xmlns:p14="http://schemas.microsoft.com/office/powerpoint/2010/main" val="25838670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sz="1000" dirty="0" smtClean="0">
                <a:latin typeface="Times" panose="02020603050405020304" pitchFamily="18" charset="0"/>
              </a:rPr>
              <a:t>Formalmente è si intende la proiezione del vettore velocità di un punto nello spazio tridimensionale sul piano immagine (bidimensionale). </a:t>
            </a:r>
          </a:p>
          <a:p>
            <a:r>
              <a:rPr lang="it-IT" altLang="it-IT" sz="1000" dirty="0" smtClean="0">
                <a:latin typeface="Times" panose="02020603050405020304" pitchFamily="18" charset="0"/>
              </a:rPr>
              <a:t>Gibson lo definisce come distribuzione delle velocità apparenti dei pattern di luminosità nell'immagine </a:t>
            </a:r>
          </a:p>
          <a:p>
            <a:endParaRPr lang="it-IT" altLang="it-IT" sz="1000" dirty="0" smtClean="0">
              <a:latin typeface="Times"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i="0" u="none" strike="noStrike" kern="1200" baseline="0" dirty="0" smtClean="0">
                <a:solidFill>
                  <a:schemeClr val="tx1"/>
                </a:solidFill>
                <a:latin typeface="Times" charset="0"/>
                <a:ea typeface="MS PGothic" panose="020B0600070205080204" pitchFamily="34" charset="-128"/>
                <a:cs typeface="ＭＳ Ｐゴシック" charset="-128"/>
              </a:rPr>
              <a:t>Il </a:t>
            </a:r>
            <a:r>
              <a:rPr lang="en-US" sz="1000" b="0" i="0" u="none" strike="noStrike" kern="1200" baseline="0" dirty="0" err="1" smtClean="0">
                <a:solidFill>
                  <a:schemeClr val="tx1"/>
                </a:solidFill>
                <a:latin typeface="Times" charset="0"/>
                <a:ea typeface="MS PGothic" panose="020B0600070205080204" pitchFamily="34" charset="-128"/>
                <a:cs typeface="ＭＳ Ｐゴシック" charset="-128"/>
              </a:rPr>
              <a:t>flusso</a:t>
            </a:r>
            <a:r>
              <a:rPr lang="en-US" sz="1000" b="0" i="0" u="none" strike="noStrike" kern="1200" baseline="0" dirty="0" smtClean="0">
                <a:solidFill>
                  <a:schemeClr val="tx1"/>
                </a:solidFill>
                <a:latin typeface="Times" charset="0"/>
                <a:ea typeface="MS PGothic" panose="020B0600070205080204" pitchFamily="34" charset="-128"/>
                <a:cs typeface="ＭＳ Ｐゴシック" charset="-128"/>
              </a:rPr>
              <a:t> </a:t>
            </a:r>
            <a:r>
              <a:rPr lang="en-US" sz="1000" b="0" i="0" u="none" strike="noStrike" kern="1200" baseline="0" dirty="0" err="1" smtClean="0">
                <a:solidFill>
                  <a:schemeClr val="tx1"/>
                </a:solidFill>
                <a:latin typeface="Times" charset="0"/>
                <a:ea typeface="MS PGothic" panose="020B0600070205080204" pitchFamily="34" charset="-128"/>
                <a:cs typeface="ＭＳ Ｐゴシック" charset="-128"/>
              </a:rPr>
              <a:t>ottico</a:t>
            </a:r>
            <a:r>
              <a:rPr lang="en-US" sz="1000" b="0" i="0" u="none" strike="noStrike" kern="1200" baseline="0" dirty="0" smtClean="0">
                <a:solidFill>
                  <a:schemeClr val="tx1"/>
                </a:solidFill>
                <a:latin typeface="Times" charset="0"/>
                <a:ea typeface="MS PGothic" panose="020B0600070205080204" pitchFamily="34" charset="-128"/>
                <a:cs typeface="ＭＳ Ｐゴシック" charset="-128"/>
              </a:rPr>
              <a:t> </a:t>
            </a:r>
            <a:r>
              <a:rPr lang="en-US" sz="1000" b="0" i="0" u="none" strike="noStrike" kern="1200" baseline="0" dirty="0" err="1" smtClean="0">
                <a:solidFill>
                  <a:schemeClr val="tx1"/>
                </a:solidFill>
                <a:latin typeface="Times" charset="0"/>
                <a:ea typeface="MS PGothic" panose="020B0600070205080204" pitchFamily="34" charset="-128"/>
                <a:cs typeface="ＭＳ Ｐゴシック" charset="-128"/>
              </a:rPr>
              <a:t>viene</a:t>
            </a:r>
            <a:r>
              <a:rPr lang="en-US" sz="1000" b="0" i="0" u="none" strike="noStrike" kern="1200" baseline="0" dirty="0" smtClean="0">
                <a:solidFill>
                  <a:schemeClr val="tx1"/>
                </a:solidFill>
                <a:latin typeface="Times" charset="0"/>
                <a:ea typeface="MS PGothic" panose="020B0600070205080204" pitchFamily="34" charset="-128"/>
                <a:cs typeface="ＭＳ Ｐゴシック" charset="-128"/>
              </a:rPr>
              <a:t> </a:t>
            </a:r>
            <a:r>
              <a:rPr lang="en-US" sz="1000" b="0" i="0" u="none" strike="noStrike" kern="1200" baseline="0" dirty="0" err="1" smtClean="0">
                <a:solidFill>
                  <a:schemeClr val="tx1"/>
                </a:solidFill>
                <a:latin typeface="Times" charset="0"/>
                <a:ea typeface="MS PGothic" panose="020B0600070205080204" pitchFamily="34" charset="-128"/>
                <a:cs typeface="ＭＳ Ｐゴシック" charset="-128"/>
              </a:rPr>
              <a:t>rappresentanto</a:t>
            </a:r>
            <a:r>
              <a:rPr lang="en-US" sz="1000" b="0" i="0" u="none" strike="noStrike" kern="1200" baseline="0" dirty="0" smtClean="0">
                <a:solidFill>
                  <a:schemeClr val="tx1"/>
                </a:solidFill>
                <a:latin typeface="Times" charset="0"/>
                <a:ea typeface="MS PGothic" panose="020B0600070205080204" pitchFamily="34" charset="-128"/>
                <a:cs typeface="ＭＳ Ｐゴシック" charset="-128"/>
              </a:rPr>
              <a:t> con </a:t>
            </a:r>
            <a:r>
              <a:rPr lang="en-US" sz="1000" b="0" i="0" u="none" strike="noStrike" kern="1200" baseline="0" dirty="0" err="1" smtClean="0">
                <a:solidFill>
                  <a:schemeClr val="tx1"/>
                </a:solidFill>
                <a:latin typeface="Times" charset="0"/>
                <a:ea typeface="MS PGothic" panose="020B0600070205080204" pitchFamily="34" charset="-128"/>
                <a:cs typeface="ＭＳ Ｐゴシック" charset="-128"/>
              </a:rPr>
              <a:t>frecce</a:t>
            </a:r>
            <a:r>
              <a:rPr lang="en-US" sz="1000" b="0" i="0" u="none" strike="noStrike" kern="1200" baseline="0" dirty="0" smtClean="0">
                <a:solidFill>
                  <a:schemeClr val="tx1"/>
                </a:solidFill>
                <a:latin typeface="Times" charset="0"/>
                <a:ea typeface="MS PGothic" panose="020B0600070205080204" pitchFamily="34" charset="-128"/>
                <a:cs typeface="ＭＳ Ｐゴシック" charset="-128"/>
              </a:rPr>
              <a:t> (</a:t>
            </a:r>
            <a:r>
              <a:rPr lang="en-US" sz="1000" b="0" i="0" u="none" strike="noStrike" kern="1200" baseline="0" dirty="0" err="1" smtClean="0">
                <a:solidFill>
                  <a:schemeClr val="tx1"/>
                </a:solidFill>
                <a:latin typeface="Times" charset="0"/>
                <a:ea typeface="MS PGothic" panose="020B0600070205080204" pitchFamily="34" charset="-128"/>
                <a:cs typeface="ＭＳ Ｐゴシック" charset="-128"/>
              </a:rPr>
              <a:t>vettori</a:t>
            </a:r>
            <a:r>
              <a:rPr lang="en-US" sz="1000" b="0" i="0" u="none" strike="noStrike" kern="1200" baseline="0" dirty="0" smtClean="0">
                <a:solidFill>
                  <a:schemeClr val="tx1"/>
                </a:solidFill>
                <a:latin typeface="Times" charset="0"/>
                <a:ea typeface="MS PGothic" panose="020B0600070205080204" pitchFamily="34" charset="-128"/>
                <a:cs typeface="ＭＳ Ｐゴシック" charset="-128"/>
              </a:rPr>
              <a:t>) </a:t>
            </a:r>
            <a:r>
              <a:rPr lang="en-US" sz="1000" b="0" i="0" u="none" strike="noStrike" kern="1200" baseline="0" dirty="0" err="1" smtClean="0">
                <a:solidFill>
                  <a:schemeClr val="tx1"/>
                </a:solidFill>
                <a:latin typeface="Times" charset="0"/>
                <a:ea typeface="MS PGothic" panose="020B0600070205080204" pitchFamily="34" charset="-128"/>
                <a:cs typeface="ＭＳ Ｐゴシック" charset="-128"/>
              </a:rPr>
              <a:t>che</a:t>
            </a:r>
            <a:r>
              <a:rPr lang="en-US" sz="1000" b="0" i="0" u="none" strike="noStrike" kern="1200" baseline="0" dirty="0" smtClean="0">
                <a:solidFill>
                  <a:schemeClr val="tx1"/>
                </a:solidFill>
                <a:latin typeface="Times" charset="0"/>
                <a:ea typeface="MS PGothic" panose="020B0600070205080204" pitchFamily="34" charset="-128"/>
                <a:cs typeface="ＭＳ Ｐゴシック" charset="-128"/>
              </a:rPr>
              <a:t> </a:t>
            </a:r>
            <a:r>
              <a:rPr lang="en-US" sz="1000" b="0" i="0" u="none" strike="noStrike" kern="1200" baseline="0" dirty="0" err="1" smtClean="0">
                <a:solidFill>
                  <a:schemeClr val="tx1"/>
                </a:solidFill>
                <a:latin typeface="Times" charset="0"/>
                <a:ea typeface="MS PGothic" panose="020B0600070205080204" pitchFamily="34" charset="-128"/>
                <a:cs typeface="ＭＳ Ｐゴシック" charset="-128"/>
              </a:rPr>
              <a:t>stanno</a:t>
            </a:r>
            <a:r>
              <a:rPr lang="en-US" sz="1000" b="0" i="0" u="none" strike="noStrike" kern="1200" baseline="0" dirty="0" smtClean="0">
                <a:solidFill>
                  <a:schemeClr val="tx1"/>
                </a:solidFill>
                <a:latin typeface="Times" charset="0"/>
                <a:ea typeface="MS PGothic" panose="020B0600070205080204" pitchFamily="34" charset="-128"/>
                <a:cs typeface="ＭＳ Ｐゴシック" charset="-128"/>
              </a:rPr>
              <a:t> per </a:t>
            </a:r>
            <a:r>
              <a:rPr lang="en-US" sz="1000" b="0" i="0" u="none" strike="noStrike" kern="1200" baseline="0" dirty="0" err="1" smtClean="0">
                <a:solidFill>
                  <a:schemeClr val="tx1"/>
                </a:solidFill>
                <a:latin typeface="Times" charset="0"/>
                <a:ea typeface="MS PGothic" panose="020B0600070205080204" pitchFamily="34" charset="-128"/>
                <a:cs typeface="ＭＳ Ｐゴシック" charset="-128"/>
              </a:rPr>
              <a:t>il</a:t>
            </a:r>
            <a:r>
              <a:rPr lang="en-US" sz="1000" b="0" i="0" u="none" strike="noStrike" kern="1200" baseline="0" dirty="0" smtClean="0">
                <a:solidFill>
                  <a:schemeClr val="tx1"/>
                </a:solidFill>
                <a:latin typeface="Times" charset="0"/>
                <a:ea typeface="MS PGothic" panose="020B0600070205080204" pitchFamily="34" charset="-128"/>
                <a:cs typeface="ＭＳ Ｐゴシック" charset="-128"/>
              </a:rPr>
              <a:t> </a:t>
            </a:r>
            <a:r>
              <a:rPr lang="en-US" sz="1000" b="0" i="0" u="none" strike="noStrike" kern="1200" baseline="0" dirty="0" err="1" smtClean="0">
                <a:solidFill>
                  <a:schemeClr val="tx1"/>
                </a:solidFill>
                <a:latin typeface="Times" charset="0"/>
                <a:ea typeface="MS PGothic" panose="020B0600070205080204" pitchFamily="34" charset="-128"/>
                <a:cs typeface="ＭＳ Ｐゴシック" charset="-128"/>
              </a:rPr>
              <a:t>movimento</a:t>
            </a:r>
            <a:r>
              <a:rPr lang="en-US" sz="1000" b="0" i="0" u="none" strike="noStrike" kern="1200" baseline="0" dirty="0" smtClean="0">
                <a:solidFill>
                  <a:schemeClr val="tx1"/>
                </a:solidFill>
                <a:latin typeface="Times" charset="0"/>
                <a:ea typeface="MS PGothic" panose="020B0600070205080204" pitchFamily="34" charset="-128"/>
                <a:cs typeface="ＭＳ Ｐゴシック" charset="-128"/>
              </a:rPr>
              <a:t> </a:t>
            </a:r>
            <a:r>
              <a:rPr lang="en-US" sz="1000" b="0" i="0" u="none" strike="noStrike" kern="1200" baseline="0" dirty="0" err="1" smtClean="0">
                <a:solidFill>
                  <a:schemeClr val="tx1"/>
                </a:solidFill>
                <a:latin typeface="Times" charset="0"/>
                <a:ea typeface="MS PGothic" panose="020B0600070205080204" pitchFamily="34" charset="-128"/>
                <a:cs typeface="ＭＳ Ｐゴシック" charset="-128"/>
              </a:rPr>
              <a:t>delle</a:t>
            </a:r>
            <a:r>
              <a:rPr lang="en-US" sz="1000" b="0" i="0" u="none" strike="noStrike" kern="1200" baseline="0" dirty="0" smtClean="0">
                <a:solidFill>
                  <a:schemeClr val="tx1"/>
                </a:solidFill>
                <a:latin typeface="Times" charset="0"/>
                <a:ea typeface="MS PGothic" panose="020B0600070205080204" pitchFamily="34" charset="-128"/>
                <a:cs typeface="ＭＳ Ｐゴシック" charset="-128"/>
              </a:rPr>
              <a:t> </a:t>
            </a:r>
            <a:r>
              <a:rPr lang="en-US" sz="1000" b="0" i="0" u="none" strike="noStrike" kern="1200" baseline="0" dirty="0" err="1" smtClean="0">
                <a:solidFill>
                  <a:schemeClr val="tx1"/>
                </a:solidFill>
                <a:latin typeface="Times" charset="0"/>
                <a:ea typeface="MS PGothic" panose="020B0600070205080204" pitchFamily="34" charset="-128"/>
                <a:cs typeface="ＭＳ Ｐゴシック" charset="-128"/>
              </a:rPr>
              <a:t>proiezioni</a:t>
            </a:r>
            <a:r>
              <a:rPr lang="en-US" sz="1000" b="0" i="0" u="none" strike="noStrike" kern="1200" baseline="0" dirty="0" smtClean="0">
                <a:solidFill>
                  <a:schemeClr val="tx1"/>
                </a:solidFill>
                <a:latin typeface="Times" charset="0"/>
                <a:ea typeface="MS PGothic" panose="020B0600070205080204" pitchFamily="34" charset="-128"/>
                <a:cs typeface="ＭＳ Ｐゴシック" charset="-128"/>
              </a:rPr>
              <a:t> di </a:t>
            </a:r>
            <a:r>
              <a:rPr lang="en-US" sz="1000" b="0" i="0" u="none" strike="noStrike" kern="1200" baseline="0" dirty="0" err="1" smtClean="0">
                <a:solidFill>
                  <a:schemeClr val="tx1"/>
                </a:solidFill>
                <a:latin typeface="Times" charset="0"/>
                <a:ea typeface="MS PGothic" panose="020B0600070205080204" pitchFamily="34" charset="-128"/>
                <a:cs typeface="ＭＳ Ｐゴシック" charset="-128"/>
              </a:rPr>
              <a:t>punti</a:t>
            </a:r>
            <a:r>
              <a:rPr lang="en-US" sz="1000" b="0" i="0" u="none" strike="noStrike" kern="1200" baseline="0" dirty="0" smtClean="0">
                <a:solidFill>
                  <a:schemeClr val="tx1"/>
                </a:solidFill>
                <a:latin typeface="Times" charset="0"/>
                <a:ea typeface="MS PGothic" panose="020B0600070205080204" pitchFamily="34" charset="-128"/>
                <a:cs typeface="ＭＳ Ｐゴシック" charset="-128"/>
              </a:rPr>
              <a:t> </a:t>
            </a:r>
            <a:r>
              <a:rPr lang="en-US" sz="1000" b="0" i="0" u="none" strike="noStrike" kern="1200" baseline="0" dirty="0" err="1" smtClean="0">
                <a:solidFill>
                  <a:schemeClr val="tx1"/>
                </a:solidFill>
                <a:latin typeface="Times" charset="0"/>
                <a:ea typeface="MS PGothic" panose="020B0600070205080204" pitchFamily="34" charset="-128"/>
                <a:cs typeface="ＭＳ Ｐゴシック" charset="-128"/>
              </a:rPr>
              <a:t>nello</a:t>
            </a:r>
            <a:r>
              <a:rPr lang="en-US" sz="1000" b="0" i="0" u="none" strike="noStrike" kern="1200" baseline="0" dirty="0" smtClean="0">
                <a:solidFill>
                  <a:schemeClr val="tx1"/>
                </a:solidFill>
                <a:latin typeface="Times" charset="0"/>
                <a:ea typeface="MS PGothic" panose="020B0600070205080204" pitchFamily="34" charset="-128"/>
                <a:cs typeface="ＭＳ Ｐゴシック" charset="-128"/>
              </a:rPr>
              <a:t> </a:t>
            </a:r>
            <a:r>
              <a:rPr lang="en-US" sz="1000" b="0" i="0" u="none" strike="noStrike" kern="1200" baseline="0" dirty="0" err="1" smtClean="0">
                <a:solidFill>
                  <a:schemeClr val="tx1"/>
                </a:solidFill>
                <a:latin typeface="Times" charset="0"/>
                <a:ea typeface="MS PGothic" panose="020B0600070205080204" pitchFamily="34" charset="-128"/>
                <a:cs typeface="ＭＳ Ｐゴシック" charset="-128"/>
              </a:rPr>
              <a:t>spazio</a:t>
            </a:r>
            <a:r>
              <a:rPr lang="en-US" sz="1000" b="0" i="0" u="none" strike="noStrike" kern="1200" baseline="0" dirty="0" smtClean="0">
                <a:solidFill>
                  <a:schemeClr val="tx1"/>
                </a:solidFill>
                <a:latin typeface="Times" charset="0"/>
                <a:ea typeface="MS PGothic" panose="020B0600070205080204" pitchFamily="34" charset="-128"/>
                <a:cs typeface="ＭＳ Ｐゴシック" charset="-128"/>
              </a:rPr>
              <a:t> 3D </a:t>
            </a:r>
            <a:r>
              <a:rPr lang="en-US" sz="1000" b="0" i="0" u="none" strike="noStrike" kern="1200" baseline="0" dirty="0" err="1" smtClean="0">
                <a:solidFill>
                  <a:schemeClr val="tx1"/>
                </a:solidFill>
                <a:latin typeface="Times" charset="0"/>
                <a:ea typeface="MS PGothic" panose="020B0600070205080204" pitchFamily="34" charset="-128"/>
                <a:cs typeface="ＭＳ Ｐゴシック" charset="-128"/>
              </a:rPr>
              <a:t>sulla</a:t>
            </a:r>
            <a:r>
              <a:rPr lang="en-US" sz="1000" b="0" i="0" u="none" strike="noStrike" kern="1200" baseline="0" dirty="0" smtClean="0">
                <a:solidFill>
                  <a:schemeClr val="tx1"/>
                </a:solidFill>
                <a:latin typeface="Times" charset="0"/>
                <a:ea typeface="MS PGothic" panose="020B0600070205080204" pitchFamily="34" charset="-128"/>
                <a:cs typeface="ＭＳ Ｐゴシック" charset="-128"/>
              </a:rPr>
              <a:t> retina. </a:t>
            </a:r>
            <a:endParaRPr lang="it-IT" sz="1000" dirty="0" smtClean="0"/>
          </a:p>
          <a:p>
            <a:endParaRPr lang="it-IT" altLang="it-IT" sz="1000" dirty="0" smtClean="0">
              <a:latin typeface="Times" panose="02020603050405020304" pitchFamily="18" charset="0"/>
            </a:endParaRPr>
          </a:p>
        </p:txBody>
      </p:sp>
    </p:spTree>
    <p:extLst>
      <p:ext uri="{BB962C8B-B14F-4D97-AF65-F5344CB8AC3E}">
        <p14:creationId xmlns:p14="http://schemas.microsoft.com/office/powerpoint/2010/main" val="26051743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Times" panose="02020603050405020304" pitchFamily="18" charset="0"/>
            </a:endParaRPr>
          </a:p>
        </p:txBody>
      </p:sp>
    </p:spTree>
    <p:extLst>
      <p:ext uri="{BB962C8B-B14F-4D97-AF65-F5344CB8AC3E}">
        <p14:creationId xmlns:p14="http://schemas.microsoft.com/office/powerpoint/2010/main" val="42270583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Il </a:t>
            </a:r>
            <a:r>
              <a:rPr lang="en-US" sz="1200" b="0" i="0" u="none" strike="noStrike" kern="1200" baseline="0" dirty="0" err="1" smtClean="0">
                <a:solidFill>
                  <a:schemeClr val="tx1"/>
                </a:solidFill>
                <a:latin typeface="Times" charset="0"/>
                <a:ea typeface="MS PGothic" panose="020B0600070205080204" pitchFamily="34" charset="-128"/>
                <a:cs typeface="ＭＳ Ｐゴシック" charset="-128"/>
              </a:rPr>
              <a:t>flusso</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 </a:t>
            </a:r>
            <a:r>
              <a:rPr lang="en-US" sz="1200" b="0" i="0" u="none" strike="noStrike" kern="1200" baseline="0" dirty="0" err="1" smtClean="0">
                <a:solidFill>
                  <a:schemeClr val="tx1"/>
                </a:solidFill>
                <a:latin typeface="Times" charset="0"/>
                <a:ea typeface="MS PGothic" panose="020B0600070205080204" pitchFamily="34" charset="-128"/>
                <a:cs typeface="ＭＳ Ｐゴシック" charset="-128"/>
              </a:rPr>
              <a:t>ottico</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 </a:t>
            </a:r>
            <a:r>
              <a:rPr lang="en-US" sz="1200" b="0" i="0" u="none" strike="noStrike" kern="1200" baseline="0" dirty="0" err="1" smtClean="0">
                <a:solidFill>
                  <a:schemeClr val="tx1"/>
                </a:solidFill>
                <a:latin typeface="Times" charset="0"/>
                <a:ea typeface="MS PGothic" panose="020B0600070205080204" pitchFamily="34" charset="-128"/>
                <a:cs typeface="ＭＳ Ｐゴシック" charset="-128"/>
              </a:rPr>
              <a:t>viene</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 </a:t>
            </a:r>
            <a:r>
              <a:rPr lang="en-US" sz="1200" b="0" i="0" u="none" strike="noStrike" kern="1200" baseline="0" dirty="0" err="1" smtClean="0">
                <a:solidFill>
                  <a:schemeClr val="tx1"/>
                </a:solidFill>
                <a:latin typeface="Times" charset="0"/>
                <a:ea typeface="MS PGothic" panose="020B0600070205080204" pitchFamily="34" charset="-128"/>
                <a:cs typeface="ＭＳ Ｐゴシック" charset="-128"/>
              </a:rPr>
              <a:t>rappresentanto</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 con </a:t>
            </a:r>
            <a:r>
              <a:rPr lang="en-US" sz="1200" b="0" i="0" u="none" strike="noStrike" kern="1200" baseline="0" dirty="0" err="1" smtClean="0">
                <a:solidFill>
                  <a:schemeClr val="tx1"/>
                </a:solidFill>
                <a:latin typeface="Times" charset="0"/>
                <a:ea typeface="MS PGothic" panose="020B0600070205080204" pitchFamily="34" charset="-128"/>
                <a:cs typeface="ＭＳ Ｐゴシック" charset="-128"/>
              </a:rPr>
              <a:t>frecce</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 (</a:t>
            </a:r>
            <a:r>
              <a:rPr lang="en-US" sz="1200" b="0" i="0" u="none" strike="noStrike" kern="1200" baseline="0" dirty="0" err="1" smtClean="0">
                <a:solidFill>
                  <a:schemeClr val="tx1"/>
                </a:solidFill>
                <a:latin typeface="Times" charset="0"/>
                <a:ea typeface="MS PGothic" panose="020B0600070205080204" pitchFamily="34" charset="-128"/>
                <a:cs typeface="ＭＳ Ｐゴシック" charset="-128"/>
              </a:rPr>
              <a:t>vettori</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 </a:t>
            </a:r>
            <a:r>
              <a:rPr lang="en-US" sz="1200" b="0" i="0" u="none" strike="noStrike" kern="1200" baseline="0" dirty="0" err="1" smtClean="0">
                <a:solidFill>
                  <a:schemeClr val="tx1"/>
                </a:solidFill>
                <a:latin typeface="Times" charset="0"/>
                <a:ea typeface="MS PGothic" panose="020B0600070205080204" pitchFamily="34" charset="-128"/>
                <a:cs typeface="ＭＳ Ｐゴシック" charset="-128"/>
              </a:rPr>
              <a:t>che</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 </a:t>
            </a:r>
            <a:r>
              <a:rPr lang="en-US" sz="1200" b="0" i="0" u="none" strike="noStrike" kern="1200" baseline="0" dirty="0" err="1" smtClean="0">
                <a:solidFill>
                  <a:schemeClr val="tx1"/>
                </a:solidFill>
                <a:latin typeface="Times" charset="0"/>
                <a:ea typeface="MS PGothic" panose="020B0600070205080204" pitchFamily="34" charset="-128"/>
                <a:cs typeface="ＭＳ Ｐゴシック" charset="-128"/>
              </a:rPr>
              <a:t>stanno</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 per </a:t>
            </a:r>
            <a:r>
              <a:rPr lang="en-US" sz="1200" b="0" i="0" u="none" strike="noStrike" kern="1200" baseline="0" dirty="0" err="1" smtClean="0">
                <a:solidFill>
                  <a:schemeClr val="tx1"/>
                </a:solidFill>
                <a:latin typeface="Times" charset="0"/>
                <a:ea typeface="MS PGothic" panose="020B0600070205080204" pitchFamily="34" charset="-128"/>
                <a:cs typeface="ＭＳ Ｐゴシック" charset="-128"/>
              </a:rPr>
              <a:t>il</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 </a:t>
            </a:r>
            <a:r>
              <a:rPr lang="en-US" sz="1200" b="0" i="0" u="none" strike="noStrike" kern="1200" baseline="0" dirty="0" err="1" smtClean="0">
                <a:solidFill>
                  <a:schemeClr val="tx1"/>
                </a:solidFill>
                <a:latin typeface="Times" charset="0"/>
                <a:ea typeface="MS PGothic" panose="020B0600070205080204" pitchFamily="34" charset="-128"/>
                <a:cs typeface="ＭＳ Ｐゴシック" charset="-128"/>
              </a:rPr>
              <a:t>movimento</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 </a:t>
            </a:r>
            <a:r>
              <a:rPr lang="en-US" sz="1200" b="0" i="0" u="none" strike="noStrike" kern="1200" baseline="0" dirty="0" err="1" smtClean="0">
                <a:solidFill>
                  <a:schemeClr val="tx1"/>
                </a:solidFill>
                <a:latin typeface="Times" charset="0"/>
                <a:ea typeface="MS PGothic" panose="020B0600070205080204" pitchFamily="34" charset="-128"/>
                <a:cs typeface="ＭＳ Ｐゴシック" charset="-128"/>
              </a:rPr>
              <a:t>delle</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 </a:t>
            </a:r>
            <a:r>
              <a:rPr lang="en-US" sz="1200" b="0" i="0" u="none" strike="noStrike" kern="1200" baseline="0" dirty="0" err="1" smtClean="0">
                <a:solidFill>
                  <a:schemeClr val="tx1"/>
                </a:solidFill>
                <a:latin typeface="Times" charset="0"/>
                <a:ea typeface="MS PGothic" panose="020B0600070205080204" pitchFamily="34" charset="-128"/>
                <a:cs typeface="ＭＳ Ｐゴシック" charset="-128"/>
              </a:rPr>
              <a:t>proiezioni</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 di </a:t>
            </a:r>
            <a:r>
              <a:rPr lang="en-US" sz="1200" b="0" i="0" u="none" strike="noStrike" kern="1200" baseline="0" dirty="0" err="1" smtClean="0">
                <a:solidFill>
                  <a:schemeClr val="tx1"/>
                </a:solidFill>
                <a:latin typeface="Times" charset="0"/>
                <a:ea typeface="MS PGothic" panose="020B0600070205080204" pitchFamily="34" charset="-128"/>
                <a:cs typeface="ＭＳ Ｐゴシック" charset="-128"/>
              </a:rPr>
              <a:t>punti</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 </a:t>
            </a:r>
            <a:r>
              <a:rPr lang="en-US" sz="1200" b="0" i="0" u="none" strike="noStrike" kern="1200" baseline="0" dirty="0" err="1" smtClean="0">
                <a:solidFill>
                  <a:schemeClr val="tx1"/>
                </a:solidFill>
                <a:latin typeface="Times" charset="0"/>
                <a:ea typeface="MS PGothic" panose="020B0600070205080204" pitchFamily="34" charset="-128"/>
                <a:cs typeface="ＭＳ Ｐゴシック" charset="-128"/>
              </a:rPr>
              <a:t>nello</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 </a:t>
            </a:r>
            <a:r>
              <a:rPr lang="en-US" sz="1200" b="0" i="0" u="none" strike="noStrike" kern="1200" baseline="0" dirty="0" err="1" smtClean="0">
                <a:solidFill>
                  <a:schemeClr val="tx1"/>
                </a:solidFill>
                <a:latin typeface="Times" charset="0"/>
                <a:ea typeface="MS PGothic" panose="020B0600070205080204" pitchFamily="34" charset="-128"/>
                <a:cs typeface="ＭＳ Ｐゴシック" charset="-128"/>
              </a:rPr>
              <a:t>spazio</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 3D </a:t>
            </a:r>
            <a:r>
              <a:rPr lang="en-US" sz="1200" b="0" i="0" u="none" strike="noStrike" kern="1200" baseline="0" dirty="0" err="1" smtClean="0">
                <a:solidFill>
                  <a:schemeClr val="tx1"/>
                </a:solidFill>
                <a:latin typeface="Times" charset="0"/>
                <a:ea typeface="MS PGothic" panose="020B0600070205080204" pitchFamily="34" charset="-128"/>
                <a:cs typeface="ＭＳ Ｐゴシック" charset="-128"/>
              </a:rPr>
              <a:t>sulla</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 retina. </a:t>
            </a:r>
            <a:endParaRPr lang="it-IT" dirty="0"/>
          </a:p>
        </p:txBody>
      </p:sp>
      <p:sp>
        <p:nvSpPr>
          <p:cNvPr id="4" name="Slide Number Placeholder 3"/>
          <p:cNvSpPr>
            <a:spLocks noGrp="1"/>
          </p:cNvSpPr>
          <p:nvPr>
            <p:ph type="sldNum" sz="quarter" idx="10"/>
          </p:nvPr>
        </p:nvSpPr>
        <p:spPr/>
        <p:txBody>
          <a:bodyPr/>
          <a:lstStyle/>
          <a:p>
            <a:fld id="{470D9CB0-AFBA-4224-AA9C-6797706E9C2A}" type="slidenum">
              <a:rPr lang="en-US" altLang="it-IT" smtClean="0"/>
              <a:pPr/>
              <a:t>47</a:t>
            </a:fld>
            <a:endParaRPr lang="en-US" altLang="it-IT"/>
          </a:p>
        </p:txBody>
      </p:sp>
    </p:spTree>
    <p:extLst>
      <p:ext uri="{BB962C8B-B14F-4D97-AF65-F5344CB8AC3E}">
        <p14:creationId xmlns:p14="http://schemas.microsoft.com/office/powerpoint/2010/main" val="3417121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Teoria del corollary discharge tale per cui quando avviene un movimento durante</a:t>
            </a:r>
            <a:r>
              <a:rPr lang="it-IT" baseline="0" dirty="0" smtClean="0"/>
              <a:t> la fissazione di un oggetto si registra sia la deformazione retinica dell’oggetto che il movimento, uno annulla l’altro e si percepisce un oggetto stazionario con l’inclinazione corretta. </a:t>
            </a:r>
            <a:endParaRPr lang="it-IT" dirty="0"/>
          </a:p>
        </p:txBody>
      </p:sp>
      <p:sp>
        <p:nvSpPr>
          <p:cNvPr id="4" name="Slide Number Placeholder 3"/>
          <p:cNvSpPr>
            <a:spLocks noGrp="1"/>
          </p:cNvSpPr>
          <p:nvPr>
            <p:ph type="sldNum" sz="quarter" idx="10"/>
          </p:nvPr>
        </p:nvSpPr>
        <p:spPr/>
        <p:txBody>
          <a:bodyPr/>
          <a:lstStyle/>
          <a:p>
            <a:fld id="{470D9CB0-AFBA-4224-AA9C-6797706E9C2A}" type="slidenum">
              <a:rPr lang="en-US" altLang="it-IT" smtClean="0"/>
              <a:pPr/>
              <a:t>49</a:t>
            </a:fld>
            <a:endParaRPr lang="en-US" altLang="it-IT"/>
          </a:p>
        </p:txBody>
      </p:sp>
    </p:spTree>
    <p:extLst>
      <p:ext uri="{BB962C8B-B14F-4D97-AF65-F5344CB8AC3E}">
        <p14:creationId xmlns:p14="http://schemas.microsoft.com/office/powerpoint/2010/main" val="12800185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EA873F-BB93-449B-B3AD-D88A11FBFC1D}" type="slidenum">
              <a:rPr lang="it-IT" altLang="it-IT"/>
              <a:pPr/>
              <a:t>50</a:t>
            </a:fld>
            <a:endParaRPr lang="it-IT" altLang="it-IT"/>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r>
              <a:rPr lang="it-IT" altLang="it-IT"/>
              <a:t>Current models on the perception of 3D shape from retinal and extraretinal signals does not differentiate between the contribution of these two different sources of egomotion information;</a:t>
            </a:r>
          </a:p>
          <a:p>
            <a:endParaRPr lang="it-IT" altLang="it-IT"/>
          </a:p>
          <a:p>
            <a:r>
              <a:rPr lang="it-IT" altLang="it-IT"/>
              <a:t>However there are plausible reasons to expect a difference:</a:t>
            </a:r>
          </a:p>
          <a:p>
            <a:endParaRPr lang="it-IT" altLang="it-IT"/>
          </a:p>
          <a:p>
            <a:r>
              <a:rPr lang="it-IT" altLang="it-IT"/>
              <a:t>From a phisical standpoint given that the vestibular system is sensitive to acceleration the semicircular canals is always stimulated by head rotation which produce a continuously changing signal of acceleration. A linear translation of the head Instead produces a signal with an almost constant acceleration signal which is less likely to stimulate the vestibular system. </a:t>
            </a:r>
          </a:p>
          <a:p>
            <a:endParaRPr lang="it-IT" altLang="it-IT"/>
          </a:p>
          <a:p>
            <a:r>
              <a:rPr lang="it-IT" altLang="it-IT"/>
              <a:t>We thus expect a higher precision and accuracy in performance in the head rotation relative to the head translation condition. </a:t>
            </a:r>
          </a:p>
        </p:txBody>
      </p:sp>
    </p:spTree>
    <p:extLst>
      <p:ext uri="{BB962C8B-B14F-4D97-AF65-F5344CB8AC3E}">
        <p14:creationId xmlns:p14="http://schemas.microsoft.com/office/powerpoint/2010/main" val="3986533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The cone and rod spectral sensitivity curves in </a:t>
            </a:r>
            <a:r>
              <a:rPr lang="en-US" sz="1200" b="1" i="0" u="none" strike="noStrike" kern="1200" baseline="0" dirty="0" smtClean="0">
                <a:solidFill>
                  <a:schemeClr val="tx1"/>
                </a:solidFill>
                <a:latin typeface="Times" charset="0"/>
                <a:ea typeface="MS PGothic" panose="020B0600070205080204" pitchFamily="34" charset="-128"/>
                <a:cs typeface="ＭＳ Ｐゴシック" charset="-128"/>
              </a:rPr>
              <a:t>Figure 2.19 </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show that the rods are more sensitive to short-wavelength light than are the cones, with the rods being most sensitive to light of 500 nm and the cones being most sensitive to light of 560 nm. This difference in the sensitivity of cones and rods to different wavelengths means that as vision shifts from the cones to the rods during dark adaptation, we become relatively more sensitive to short-wavelength light—that is, light nearer the blue and green end of the spectrum. You may have noticed an effect of this shift to </a:t>
            </a:r>
            <a:r>
              <a:rPr lang="en-US" sz="1200" b="0" i="0" u="none" strike="noStrike" kern="1200" baseline="0" dirty="0" err="1" smtClean="0">
                <a:solidFill>
                  <a:schemeClr val="tx1"/>
                </a:solidFill>
                <a:latin typeface="Times" charset="0"/>
                <a:ea typeface="MS PGothic" panose="020B0600070205080204" pitchFamily="34" charset="-128"/>
                <a:cs typeface="ＭＳ Ｐゴシック" charset="-128"/>
              </a:rPr>
              <a:t>shortwavelength</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 sensitivity if you have observed how green foliage seems to stand out more near dusk. A shift from cone vision to rod vision occurs at dusk because your eye begins dark adapting in low light levels, so the rods begin to influence vision. This enhanced perception of short wavelengths during dark adaptation is called the Purkinje (</a:t>
            </a:r>
            <a:r>
              <a:rPr lang="en-US" sz="1200" b="0" i="0" u="none" strike="noStrike" kern="1200" baseline="0" dirty="0" err="1" smtClean="0">
                <a:solidFill>
                  <a:schemeClr val="tx1"/>
                </a:solidFill>
                <a:latin typeface="Times" charset="0"/>
                <a:ea typeface="MS PGothic" panose="020B0600070205080204" pitchFamily="34" charset="-128"/>
                <a:cs typeface="ＭＳ Ｐゴシック" charset="-128"/>
              </a:rPr>
              <a:t>Pur</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-kin'-</a:t>
            </a:r>
            <a:r>
              <a:rPr lang="en-US" sz="1200" b="0" i="0" u="none" strike="noStrike" kern="1200" baseline="0" dirty="0" err="1" smtClean="0">
                <a:solidFill>
                  <a:schemeClr val="tx1"/>
                </a:solidFill>
                <a:latin typeface="Times" charset="0"/>
                <a:ea typeface="MS PGothic" panose="020B0600070205080204" pitchFamily="34" charset="-128"/>
                <a:cs typeface="ＭＳ Ｐゴシック" charset="-128"/>
              </a:rPr>
              <a:t>jee</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 shift after Johann Purkinje, who described this effect in 1825. You can experience this shift in color sensitivity during dark adaptation by closing one eye for 5 to 10 minutes so it dark adapts, then switching back and forth between your eyes and noticing how the blue flower in </a:t>
            </a:r>
            <a:r>
              <a:rPr lang="en-US" sz="1200" b="1" i="0" u="none" strike="noStrike" kern="1200" baseline="0" dirty="0" smtClean="0">
                <a:solidFill>
                  <a:schemeClr val="tx1"/>
                </a:solidFill>
                <a:latin typeface="Times" charset="0"/>
                <a:ea typeface="MS PGothic" panose="020B0600070205080204" pitchFamily="34" charset="-128"/>
                <a:cs typeface="ＭＳ Ｐゴシック" charset="-128"/>
              </a:rPr>
              <a:t>Figure 2.20 </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is brighter compared to the red flower in your dark-adapted eye</a:t>
            </a:r>
            <a:endParaRPr lang="it-IT" dirty="0"/>
          </a:p>
        </p:txBody>
      </p:sp>
      <p:sp>
        <p:nvSpPr>
          <p:cNvPr id="4" name="Slide Number Placeholder 3"/>
          <p:cNvSpPr>
            <a:spLocks noGrp="1"/>
          </p:cNvSpPr>
          <p:nvPr>
            <p:ph type="sldNum" sz="quarter" idx="10"/>
          </p:nvPr>
        </p:nvSpPr>
        <p:spPr/>
        <p:txBody>
          <a:bodyPr/>
          <a:lstStyle/>
          <a:p>
            <a:fld id="{470D9CB0-AFBA-4224-AA9C-6797706E9C2A}" type="slidenum">
              <a:rPr lang="en-US" altLang="it-IT" smtClean="0"/>
              <a:pPr/>
              <a:t>4</a:t>
            </a:fld>
            <a:endParaRPr lang="en-US" altLang="it-IT"/>
          </a:p>
        </p:txBody>
      </p:sp>
    </p:spTree>
    <p:extLst>
      <p:ext uri="{BB962C8B-B14F-4D97-AF65-F5344CB8AC3E}">
        <p14:creationId xmlns:p14="http://schemas.microsoft.com/office/powerpoint/2010/main" val="28713521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FA0702-D180-40B2-81F9-CDB19AD797E7}" type="slidenum">
              <a:rPr lang="it-IT" altLang="it-IT"/>
              <a:pPr/>
              <a:t>52</a:t>
            </a:fld>
            <a:endParaRPr lang="it-IT" altLang="it-IT"/>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r>
              <a:rPr lang="en-US" altLang="it-IT" dirty="0" smtClean="0"/>
              <a:t>Simile</a:t>
            </a:r>
            <a:r>
              <a:rPr lang="en-US" altLang="it-IT" baseline="0" dirty="0" smtClean="0"/>
              <a:t> </a:t>
            </a:r>
            <a:r>
              <a:rPr lang="en-US" altLang="it-IT" baseline="0" dirty="0" err="1" smtClean="0"/>
              <a:t>alla</a:t>
            </a:r>
            <a:r>
              <a:rPr lang="en-US" altLang="it-IT" baseline="0" dirty="0" smtClean="0"/>
              <a:t> Corollary Discharge Theory, </a:t>
            </a:r>
            <a:r>
              <a:rPr lang="en-US" altLang="it-IT" baseline="0" dirty="0" err="1" smtClean="0"/>
              <a:t>il</a:t>
            </a:r>
            <a:r>
              <a:rPr lang="en-US" altLang="it-IT" baseline="0" dirty="0" smtClean="0"/>
              <a:t> Sistema </a:t>
            </a:r>
            <a:r>
              <a:rPr lang="en-US" altLang="it-IT" baseline="0" dirty="0" err="1" smtClean="0"/>
              <a:t>motorio</a:t>
            </a:r>
            <a:r>
              <a:rPr lang="en-US" altLang="it-IT" baseline="0" dirty="0" smtClean="0"/>
              <a:t> </a:t>
            </a:r>
            <a:r>
              <a:rPr lang="en-US" altLang="it-IT" baseline="0" dirty="0" err="1" smtClean="0"/>
              <a:t>manda</a:t>
            </a:r>
            <a:r>
              <a:rPr lang="en-US" altLang="it-IT" baseline="0" dirty="0" smtClean="0"/>
              <a:t> </a:t>
            </a:r>
            <a:r>
              <a:rPr lang="en-US" altLang="it-IT" baseline="0" dirty="0" err="1" smtClean="0"/>
              <a:t>una</a:t>
            </a:r>
            <a:r>
              <a:rPr lang="en-US" altLang="it-IT" baseline="0" dirty="0" smtClean="0"/>
              <a:t> </a:t>
            </a:r>
            <a:r>
              <a:rPr lang="en-US" altLang="it-IT" baseline="0" dirty="0" err="1" smtClean="0"/>
              <a:t>copia</a:t>
            </a:r>
            <a:r>
              <a:rPr lang="en-US" altLang="it-IT" baseline="0" dirty="0" smtClean="0"/>
              <a:t> del </a:t>
            </a:r>
            <a:r>
              <a:rPr lang="en-US" altLang="it-IT" baseline="0" dirty="0" err="1" smtClean="0"/>
              <a:t>movimento</a:t>
            </a:r>
            <a:r>
              <a:rPr lang="en-US" altLang="it-IT" baseline="0" dirty="0" smtClean="0"/>
              <a:t> del </a:t>
            </a:r>
            <a:r>
              <a:rPr lang="en-US" altLang="it-IT" baseline="0" dirty="0" err="1" smtClean="0"/>
              <a:t>corpo</a:t>
            </a:r>
            <a:r>
              <a:rPr lang="en-US" altLang="it-IT" baseline="0" dirty="0" smtClean="0"/>
              <a:t> (</a:t>
            </a:r>
            <a:r>
              <a:rPr lang="en-US" altLang="it-IT" baseline="0" dirty="0" err="1" smtClean="0"/>
              <a:t>occhi</a:t>
            </a:r>
            <a:r>
              <a:rPr lang="en-US" altLang="it-IT" baseline="0" dirty="0" smtClean="0"/>
              <a:t>, capo) ad un </a:t>
            </a:r>
            <a:r>
              <a:rPr lang="en-US" altLang="it-IT" baseline="0" dirty="0" err="1" smtClean="0"/>
              <a:t>comparatore</a:t>
            </a:r>
            <a:r>
              <a:rPr lang="en-US" altLang="it-IT" baseline="0" dirty="0" smtClean="0"/>
              <a:t> di </a:t>
            </a:r>
            <a:r>
              <a:rPr lang="en-US" altLang="it-IT" baseline="0" dirty="0" err="1" smtClean="0"/>
              <a:t>movimento</a:t>
            </a:r>
            <a:r>
              <a:rPr lang="en-US" altLang="it-IT" baseline="0" dirty="0" smtClean="0"/>
              <a:t> </a:t>
            </a:r>
            <a:r>
              <a:rPr lang="en-US" altLang="it-IT" baseline="0" dirty="0" err="1" smtClean="0"/>
              <a:t>retinico</a:t>
            </a:r>
            <a:r>
              <a:rPr lang="en-US" altLang="it-IT" baseline="0" dirty="0" smtClean="0"/>
              <a:t>. I due </a:t>
            </a:r>
            <a:r>
              <a:rPr lang="en-US" altLang="it-IT" baseline="0" dirty="0" err="1" smtClean="0"/>
              <a:t>movimenti</a:t>
            </a:r>
            <a:r>
              <a:rPr lang="en-US" altLang="it-IT" baseline="0" dirty="0" smtClean="0"/>
              <a:t> </a:t>
            </a:r>
            <a:r>
              <a:rPr lang="en-US" altLang="it-IT" baseline="0" dirty="0" err="1" smtClean="0"/>
              <a:t>si</a:t>
            </a:r>
            <a:r>
              <a:rPr lang="en-US" altLang="it-IT" baseline="0" dirty="0" smtClean="0"/>
              <a:t> </a:t>
            </a:r>
            <a:r>
              <a:rPr lang="en-US" altLang="it-IT" baseline="0" dirty="0" err="1" smtClean="0"/>
              <a:t>devono</a:t>
            </a:r>
            <a:r>
              <a:rPr lang="en-US" altLang="it-IT" baseline="0" dirty="0" smtClean="0"/>
              <a:t> </a:t>
            </a:r>
            <a:r>
              <a:rPr lang="en-US" altLang="it-IT" baseline="0" dirty="0" err="1" smtClean="0"/>
              <a:t>annullare</a:t>
            </a:r>
            <a:r>
              <a:rPr lang="en-US" altLang="it-IT" baseline="0" dirty="0" smtClean="0"/>
              <a:t>. </a:t>
            </a:r>
            <a:endParaRPr lang="en-US" altLang="it-IT" dirty="0"/>
          </a:p>
        </p:txBody>
      </p:sp>
    </p:spTree>
    <p:extLst>
      <p:ext uri="{BB962C8B-B14F-4D97-AF65-F5344CB8AC3E}">
        <p14:creationId xmlns:p14="http://schemas.microsoft.com/office/powerpoint/2010/main" val="21101977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342A09-F3BC-4869-AFE4-1909E57AB7BA}" type="slidenum">
              <a:rPr lang="it-IT" altLang="it-IT"/>
              <a:pPr/>
              <a:t>53</a:t>
            </a:fld>
            <a:endParaRPr lang="it-IT" altLang="it-IT"/>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n-US" altLang="it-IT"/>
          </a:p>
        </p:txBody>
      </p:sp>
    </p:spTree>
    <p:extLst>
      <p:ext uri="{BB962C8B-B14F-4D97-AF65-F5344CB8AC3E}">
        <p14:creationId xmlns:p14="http://schemas.microsoft.com/office/powerpoint/2010/main" val="1799609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71A387-EA2F-4CE6-876D-A449C2E8CFED}" type="slidenum">
              <a:rPr lang="it-IT" altLang="it-IT"/>
              <a:pPr/>
              <a:t>54</a:t>
            </a:fld>
            <a:endParaRPr lang="it-IT" altLang="it-IT"/>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altLang="it-IT"/>
          </a:p>
        </p:txBody>
      </p:sp>
    </p:spTree>
    <p:extLst>
      <p:ext uri="{BB962C8B-B14F-4D97-AF65-F5344CB8AC3E}">
        <p14:creationId xmlns:p14="http://schemas.microsoft.com/office/powerpoint/2010/main" val="620826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EC8D02-1634-4757-830F-2A285EDC0239}" type="slidenum">
              <a:rPr lang="it-IT" altLang="it-IT"/>
              <a:pPr/>
              <a:t>56</a:t>
            </a:fld>
            <a:endParaRPr lang="it-IT" altLang="it-IT"/>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a:spcBef>
                <a:spcPct val="0"/>
              </a:spcBef>
            </a:pPr>
            <a:r>
              <a:rPr lang="it-IT" altLang="it-IT"/>
              <a:t>The ball should move right in order to produce a smaller signal which is comparable in size with the afferent one</a:t>
            </a:r>
          </a:p>
          <a:p>
            <a:pPr>
              <a:spcBef>
                <a:spcPct val="0"/>
              </a:spcBef>
            </a:pPr>
            <a:r>
              <a:rPr lang="it-IT" altLang="it-IT"/>
              <a:t>The ball should move right in order to produce a smaller signal which is comparable in size with the afferent one</a:t>
            </a:r>
          </a:p>
          <a:p>
            <a:endParaRPr lang="en-US" altLang="it-IT"/>
          </a:p>
        </p:txBody>
      </p:sp>
    </p:spTree>
    <p:extLst>
      <p:ext uri="{BB962C8B-B14F-4D97-AF65-F5344CB8AC3E}">
        <p14:creationId xmlns:p14="http://schemas.microsoft.com/office/powerpoint/2010/main" val="34877841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Did staying balanced become more </a:t>
            </a:r>
            <a:r>
              <a:rPr lang="en-US" sz="1200" b="0" i="0" u="none" strike="noStrike" kern="1200" baseline="0" dirty="0" err="1" smtClean="0">
                <a:solidFill>
                  <a:schemeClr val="tx1"/>
                </a:solidFill>
                <a:latin typeface="Times" charset="0"/>
                <a:ea typeface="MS PGothic" panose="020B0600070205080204" pitchFamily="34" charset="-128"/>
                <a:cs typeface="ＭＳ Ｐゴシック" charset="-128"/>
              </a:rPr>
              <a:t>diffi</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 cult when you</a:t>
            </a:r>
          </a:p>
          <a:p>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closed your eyes? Vision provides a frame of reference that</a:t>
            </a:r>
          </a:p>
          <a:p>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helps the muscles constantly make adjustments to help</a:t>
            </a:r>
          </a:p>
          <a:p>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maintain balance.</a:t>
            </a:r>
          </a:p>
          <a:p>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The importance of vision in maintaining balance was</a:t>
            </a:r>
          </a:p>
          <a:p>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demonstrated by David Lee and Eric Aronson (1974). Lee and</a:t>
            </a:r>
          </a:p>
          <a:p>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Aronson placed 13- to 16-month-old toddlers in a “swinging</a:t>
            </a:r>
          </a:p>
          <a:p>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room” (</a:t>
            </a:r>
            <a:r>
              <a:rPr lang="en-US" sz="1200" b="1" i="0" u="none" strike="noStrike" kern="1200" baseline="0" dirty="0" smtClean="0">
                <a:solidFill>
                  <a:schemeClr val="tx1"/>
                </a:solidFill>
                <a:latin typeface="Times" charset="0"/>
                <a:ea typeface="MS PGothic" panose="020B0600070205080204" pitchFamily="34" charset="-128"/>
                <a:cs typeface="ＭＳ Ｐゴシック" charset="-128"/>
              </a:rPr>
              <a:t>Figure 7.5</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 In this room, the </a:t>
            </a:r>
            <a:r>
              <a:rPr lang="en-US" sz="1200" b="0" i="0" u="none" strike="noStrike" kern="1200" baseline="0" dirty="0" err="1" smtClean="0">
                <a:solidFill>
                  <a:schemeClr val="tx1"/>
                </a:solidFill>
                <a:latin typeface="Times" charset="0"/>
                <a:ea typeface="MS PGothic" panose="020B0600070205080204" pitchFamily="34" charset="-128"/>
                <a:cs typeface="ＭＳ Ｐゴシック" charset="-128"/>
              </a:rPr>
              <a:t>fl</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 </a:t>
            </a:r>
            <a:r>
              <a:rPr lang="en-US" sz="1200" b="0" i="0" u="none" strike="noStrike" kern="1200" baseline="0" dirty="0" err="1" smtClean="0">
                <a:solidFill>
                  <a:schemeClr val="tx1"/>
                </a:solidFill>
                <a:latin typeface="Times" charset="0"/>
                <a:ea typeface="MS PGothic" panose="020B0600070205080204" pitchFamily="34" charset="-128"/>
                <a:cs typeface="ＭＳ Ｐゴシック" charset="-128"/>
              </a:rPr>
              <a:t>oor</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 was stationary, but</a:t>
            </a:r>
          </a:p>
          <a:p>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the walls and ceiling could swing toward and away from the</a:t>
            </a:r>
          </a:p>
          <a:p>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toddler. </a:t>
            </a:r>
            <a:r>
              <a:rPr lang="en-US" sz="1200" b="1" i="0" u="none" strike="noStrike" kern="1200" baseline="0" dirty="0" smtClean="0">
                <a:solidFill>
                  <a:schemeClr val="tx1"/>
                </a:solidFill>
                <a:latin typeface="Times" charset="0"/>
                <a:ea typeface="MS PGothic" panose="020B0600070205080204" pitchFamily="34" charset="-128"/>
                <a:cs typeface="ＭＳ Ｐゴシック" charset="-128"/>
              </a:rPr>
              <a:t>Figure 7.5a </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shows the room swaying toward the toddler.</a:t>
            </a:r>
          </a:p>
          <a:p>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This movement of the wall creates the optic </a:t>
            </a:r>
            <a:r>
              <a:rPr lang="en-US" sz="1200" b="0" i="0" u="none" strike="noStrike" kern="1200" baseline="0" dirty="0" err="1" smtClean="0">
                <a:solidFill>
                  <a:schemeClr val="tx1"/>
                </a:solidFill>
                <a:latin typeface="Times" charset="0"/>
                <a:ea typeface="MS PGothic" panose="020B0600070205080204" pitchFamily="34" charset="-128"/>
                <a:cs typeface="ＭＳ Ｐゴシック" charset="-128"/>
              </a:rPr>
              <a:t>fl</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 ow pattern</a:t>
            </a:r>
          </a:p>
          <a:p>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on the right. Notice that this pattern is similar to the optic</a:t>
            </a:r>
          </a:p>
          <a:p>
            <a:r>
              <a:rPr lang="en-US" sz="1200" b="0" i="0" u="none" strike="noStrike" kern="1200" baseline="0" dirty="0" err="1" smtClean="0">
                <a:solidFill>
                  <a:schemeClr val="tx1"/>
                </a:solidFill>
                <a:latin typeface="Times" charset="0"/>
                <a:ea typeface="MS PGothic" panose="020B0600070205080204" pitchFamily="34" charset="-128"/>
                <a:cs typeface="ＭＳ Ｐゴシック" charset="-128"/>
              </a:rPr>
              <a:t>fl</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 ow that occurs when moving forward, as when you are driving</a:t>
            </a:r>
          </a:p>
          <a:p>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through a tunnel.</a:t>
            </a:r>
          </a:p>
          <a:p>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The </a:t>
            </a:r>
            <a:r>
              <a:rPr lang="en-US" sz="1200" b="0" i="0" u="none" strike="noStrike" kern="1200" baseline="0" dirty="0" err="1" smtClean="0">
                <a:solidFill>
                  <a:schemeClr val="tx1"/>
                </a:solidFill>
                <a:latin typeface="Times" charset="0"/>
                <a:ea typeface="MS PGothic" panose="020B0600070205080204" pitchFamily="34" charset="-128"/>
                <a:cs typeface="ＭＳ Ｐゴシック" charset="-128"/>
              </a:rPr>
              <a:t>fl</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 ow pattern that the toddler observes creates the</a:t>
            </a:r>
          </a:p>
          <a:p>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impression that he or she is swaying forward. This causes</a:t>
            </a:r>
          </a:p>
          <a:p>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the toddler to sway back to compensate (</a:t>
            </a:r>
            <a:r>
              <a:rPr lang="en-US" sz="1200" b="1" i="0" u="none" strike="noStrike" kern="1200" baseline="0" dirty="0" smtClean="0">
                <a:solidFill>
                  <a:schemeClr val="tx1"/>
                </a:solidFill>
                <a:latin typeface="Times" charset="0"/>
                <a:ea typeface="MS PGothic" panose="020B0600070205080204" pitchFamily="34" charset="-128"/>
                <a:cs typeface="ＭＳ Ｐゴシック" charset="-128"/>
              </a:rPr>
              <a:t>Figure 7.5b</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 When</a:t>
            </a:r>
          </a:p>
          <a:p>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the room moves back, as in </a:t>
            </a:r>
            <a:r>
              <a:rPr lang="en-US" sz="1200" b="1" i="0" u="none" strike="noStrike" kern="1200" baseline="0" dirty="0" smtClean="0">
                <a:solidFill>
                  <a:schemeClr val="tx1"/>
                </a:solidFill>
                <a:latin typeface="Times" charset="0"/>
                <a:ea typeface="MS PGothic" panose="020B0600070205080204" pitchFamily="34" charset="-128"/>
                <a:cs typeface="ＭＳ Ｐゴシック" charset="-128"/>
              </a:rPr>
              <a:t>Figure 7.5c</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 the </a:t>
            </a:r>
            <a:r>
              <a:rPr lang="en-US" sz="1200" b="0" i="0" u="none" strike="noStrike" kern="1200" baseline="0" dirty="0" err="1" smtClean="0">
                <a:solidFill>
                  <a:schemeClr val="tx1"/>
                </a:solidFill>
                <a:latin typeface="Times" charset="0"/>
                <a:ea typeface="MS PGothic" panose="020B0600070205080204" pitchFamily="34" charset="-128"/>
                <a:cs typeface="ＭＳ Ｐゴシック" charset="-128"/>
              </a:rPr>
              <a:t>fl</a:t>
            </a:r>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 ow pattern creates</a:t>
            </a:r>
          </a:p>
          <a:p>
            <a:r>
              <a:rPr lang="en-US" sz="1200" b="0" i="0" u="none" strike="noStrike" kern="1200" baseline="0" dirty="0" smtClean="0">
                <a:solidFill>
                  <a:schemeClr val="tx1"/>
                </a:solidFill>
                <a:latin typeface="Times" charset="0"/>
                <a:ea typeface="MS PGothic" panose="020B0600070205080204" pitchFamily="34" charset="-128"/>
                <a:cs typeface="ＭＳ Ｐゴシック" charset="-128"/>
              </a:rPr>
              <a:t>the impression of swaying backward, so the toddler</a:t>
            </a:r>
          </a:p>
          <a:p>
            <a:r>
              <a:rPr lang="it-IT" sz="1200" b="0" i="0" u="none" strike="noStrike" kern="1200" baseline="0" dirty="0" smtClean="0">
                <a:solidFill>
                  <a:schemeClr val="tx1"/>
                </a:solidFill>
                <a:latin typeface="Times" charset="0"/>
                <a:ea typeface="MS PGothic" panose="020B0600070205080204" pitchFamily="34" charset="-128"/>
                <a:cs typeface="ＭＳ Ｐゴシック" charset="-128"/>
              </a:rPr>
              <a:t>sways forward to compensate.</a:t>
            </a:r>
            <a:endParaRPr lang="it-IT" dirty="0"/>
          </a:p>
        </p:txBody>
      </p:sp>
      <p:sp>
        <p:nvSpPr>
          <p:cNvPr id="4" name="Slide Number Placeholder 3"/>
          <p:cNvSpPr>
            <a:spLocks noGrp="1"/>
          </p:cNvSpPr>
          <p:nvPr>
            <p:ph type="sldNum" sz="quarter" idx="10"/>
          </p:nvPr>
        </p:nvSpPr>
        <p:spPr/>
        <p:txBody>
          <a:bodyPr/>
          <a:lstStyle/>
          <a:p>
            <a:fld id="{470D9CB0-AFBA-4224-AA9C-6797706E9C2A}" type="slidenum">
              <a:rPr lang="en-US" altLang="it-IT" smtClean="0"/>
              <a:pPr/>
              <a:t>57</a:t>
            </a:fld>
            <a:endParaRPr lang="en-US" altLang="it-IT"/>
          </a:p>
        </p:txBody>
      </p:sp>
    </p:spTree>
    <p:extLst>
      <p:ext uri="{BB962C8B-B14F-4D97-AF65-F5344CB8AC3E}">
        <p14:creationId xmlns:p14="http://schemas.microsoft.com/office/powerpoint/2010/main" val="2416739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altLang="it-IT" dirty="0" smtClean="0"/>
              <a:t>Questo</a:t>
            </a:r>
            <a:r>
              <a:rPr lang="it-IT" altLang="it-IT" baseline="0" dirty="0" smtClean="0"/>
              <a:t> descritto da Helmoltz costituisce il primo stadio di elaborazione dei colori che descrive cosa arriva al cervello ossia una tripletta di segnali il cui rapporto specifica un determinato colore, con una luce che provochi una uguale risposta nei tre sistemi di coni apparirà bianca mentre una buccia di limone che apparirà tale dato che attiverà di più i coni sensibili alle lunghezza d’onda corte riflettendo lunghezze d’onda medie e lunghe. Successivamente tuttavia i segnali vengono riorganizzati in maniera più strutturata e analizzati nel corpo genicolato da quelli che secondo la teoria oggi nota come teora dei colori opponenti da cellule con campi recettivi antagonisti a coppie di colori rosso-verde o giallo-blu (hearing includeva anche il bianco-nero). </a:t>
            </a:r>
          </a:p>
          <a:p>
            <a:r>
              <a:rPr lang="it-IT" altLang="it-IT" baseline="0" dirty="0" smtClean="0"/>
              <a:t>Questo spiega ad esempio perché rosso è vissuto come più vivido su campo verde e blu su campo giallo e perché rosso su blu tendono ad essere vissuti come colori isoluminanti quindi difficilmente sovrapponibili, ma anche i colori che tendiamo a percepire nell’immagine consecutiva negativa. </a:t>
            </a:r>
            <a:r>
              <a:rPr lang="it-IT" altLang="it-IT" baseline="0" dirty="0" smtClean="0">
                <a:latin typeface="Times" panose="02020603050405020304" pitchFamily="18" charset="0"/>
              </a:rPr>
              <a:t>Guardando un target rosso affatico cellule sensibili al rosso ma che inibiscono il senso del verde, quindi riducendo la loro attività e spostando lo sguardo su stimolo neutro adesso tenderò a vedere lo stimolo come verde. Lo stesso accade per il blu che da luogo al giallo</a:t>
            </a:r>
          </a:p>
          <a:p>
            <a:endParaRPr lang="it-IT" dirty="0"/>
          </a:p>
        </p:txBody>
      </p:sp>
      <p:sp>
        <p:nvSpPr>
          <p:cNvPr id="4" name="Slide Number Placeholder 3"/>
          <p:cNvSpPr>
            <a:spLocks noGrp="1"/>
          </p:cNvSpPr>
          <p:nvPr>
            <p:ph type="sldNum" sz="quarter" idx="10"/>
          </p:nvPr>
        </p:nvSpPr>
        <p:spPr/>
        <p:txBody>
          <a:bodyPr/>
          <a:lstStyle/>
          <a:p>
            <a:fld id="{470D9CB0-AFBA-4224-AA9C-6797706E9C2A}" type="slidenum">
              <a:rPr lang="en-US" altLang="it-IT" smtClean="0"/>
              <a:pPr/>
              <a:t>5</a:t>
            </a:fld>
            <a:endParaRPr lang="en-US" altLang="it-IT"/>
          </a:p>
        </p:txBody>
      </p:sp>
    </p:spTree>
    <p:extLst>
      <p:ext uri="{BB962C8B-B14F-4D97-AF65-F5344CB8AC3E}">
        <p14:creationId xmlns:p14="http://schemas.microsoft.com/office/powerpoint/2010/main" val="3745607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B60F8C-132F-4780-A9C6-4628A629D4B4}" type="slidenum">
              <a:rPr lang="it-IT" altLang="it-IT"/>
              <a:pPr/>
              <a:t>6</a:t>
            </a:fld>
            <a:endParaRPr lang="it-IT" altLang="it-IT"/>
          </a:p>
        </p:txBody>
      </p:sp>
      <p:sp>
        <p:nvSpPr>
          <p:cNvPr id="848898" name="Rectangle 2"/>
          <p:cNvSpPr>
            <a:spLocks noGrp="1" noRot="1" noChangeAspect="1" noChangeArrowheads="1" noTextEdit="1"/>
          </p:cNvSpPr>
          <p:nvPr>
            <p:ph type="sldImg"/>
          </p:nvPr>
        </p:nvSpPr>
        <p:spPr>
          <a:ln/>
        </p:spPr>
      </p:sp>
      <p:sp>
        <p:nvSpPr>
          <p:cNvPr id="848899" name="Rectangle 3"/>
          <p:cNvSpPr>
            <a:spLocks noGrp="1" noChangeArrowheads="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it-IT" altLang="it-IT" sz="1200" dirty="0" smtClean="0"/>
              <a:t>il daltonismo ha base genetica, i geni responsabili sono localizzati sul cromosoma sessuale x [nei maschi è cento volte più frequente che nelle femmine].</a:t>
            </a:r>
          </a:p>
          <a:p>
            <a:pPr marL="0" marR="0" lvl="0" indent="0" algn="l" defTabSz="914400" rtl="0" eaLnBrk="0" fontAlgn="base" latinLnBrk="0" hangingPunct="0">
              <a:lnSpc>
                <a:spcPct val="100000"/>
              </a:lnSpc>
              <a:spcBef>
                <a:spcPct val="30000"/>
              </a:spcBef>
              <a:spcAft>
                <a:spcPct val="0"/>
              </a:spcAft>
              <a:buClrTx/>
              <a:buSzTx/>
              <a:buFontTx/>
              <a:buNone/>
              <a:tabLst/>
              <a:defRPr/>
            </a:pPr>
            <a:r>
              <a:rPr lang="it-IT" altLang="it-IT" sz="2400" dirty="0" smtClean="0"/>
              <a:t>il nome daltonismo deriva da John  Dalton, chimico inglese che alla fine del XVIII secolo ne lasciò un resoconto scritto. Si era convinto che l’umor vitreo dei suoi occhi fosse del colore sbagliato che gli facesse vedere il mondo attraverso un filtro blu</a:t>
            </a:r>
            <a:endParaRPr lang="it-IT" altLang="it-IT" sz="2400" dirty="0" smtClean="0">
              <a:solidFill>
                <a:srgbClr val="003366"/>
              </a:solidFill>
            </a:endParaRPr>
          </a:p>
          <a:p>
            <a:endParaRPr lang="it-IT" altLang="it-IT" dirty="0"/>
          </a:p>
        </p:txBody>
      </p:sp>
    </p:spTree>
    <p:extLst>
      <p:ext uri="{BB962C8B-B14F-4D97-AF65-F5344CB8AC3E}">
        <p14:creationId xmlns:p14="http://schemas.microsoft.com/office/powerpoint/2010/main" val="2920788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C9F15F-59D0-4FC7-82B2-184449EE5648}" type="slidenum">
              <a:rPr lang="it-IT" altLang="it-IT"/>
              <a:pPr/>
              <a:t>7</a:t>
            </a:fld>
            <a:endParaRPr lang="it-IT" altLang="it-IT"/>
          </a:p>
        </p:txBody>
      </p:sp>
      <p:sp>
        <p:nvSpPr>
          <p:cNvPr id="857090" name="Rectangle 2"/>
          <p:cNvSpPr>
            <a:spLocks noGrp="1" noRot="1" noChangeAspect="1" noChangeArrowheads="1" noTextEdit="1"/>
          </p:cNvSpPr>
          <p:nvPr>
            <p:ph type="sldImg"/>
          </p:nvPr>
        </p:nvSpPr>
        <p:spPr>
          <a:ln/>
        </p:spPr>
      </p:sp>
      <p:sp>
        <p:nvSpPr>
          <p:cNvPr id="857091"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841742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1F2894-A9A6-4E63-9115-6BE3EBDEC8BF}" type="slidenum">
              <a:rPr lang="it-IT" altLang="it-IT"/>
              <a:pPr/>
              <a:t>8</a:t>
            </a:fld>
            <a:endParaRPr lang="it-IT" altLang="it-IT"/>
          </a:p>
        </p:txBody>
      </p:sp>
      <p:sp>
        <p:nvSpPr>
          <p:cNvPr id="799746" name="Rectangle 2"/>
          <p:cNvSpPr>
            <a:spLocks noGrp="1" noRot="1" noChangeAspect="1" noChangeArrowheads="1" noTextEdit="1"/>
          </p:cNvSpPr>
          <p:nvPr>
            <p:ph type="sldImg"/>
          </p:nvPr>
        </p:nvSpPr>
        <p:spPr>
          <a:ln/>
        </p:spPr>
      </p:sp>
      <p:sp>
        <p:nvSpPr>
          <p:cNvPr id="799747" name="Rectangle 3"/>
          <p:cNvSpPr>
            <a:spLocks noGrp="1" noChangeArrowheads="1"/>
          </p:cNvSpPr>
          <p:nvPr>
            <p:ph type="body" idx="1"/>
          </p:nvPr>
        </p:nvSpPr>
        <p:spPr/>
        <p:txBody>
          <a:bodyPr/>
          <a:lstStyle/>
          <a:p>
            <a:pPr algn="l">
              <a:spcBef>
                <a:spcPct val="0"/>
              </a:spcBef>
              <a:buClr>
                <a:srgbClr val="B2B2B2"/>
              </a:buClr>
              <a:buFont typeface="Wingdings" panose="05000000000000000000" pitchFamily="2" charset="2"/>
              <a:buNone/>
            </a:pPr>
            <a:r>
              <a:rPr lang="it-IT" altLang="it-IT" sz="1200" dirty="0" smtClean="0"/>
              <a:t>Il contrasto simultaneor di colore avviene quando il colore che fa da sfondo influenza il colore dell’oggetto</a:t>
            </a:r>
            <a:r>
              <a:rPr lang="it-IT" altLang="it-IT" sz="1200" baseline="0" dirty="0" smtClean="0"/>
              <a:t> figura.  L’effetto avviene però solo in alcuni casi ossia quando </a:t>
            </a:r>
            <a:r>
              <a:rPr lang="en-US" dirty="0" err="1" smtClean="0"/>
              <a:t>il</a:t>
            </a:r>
            <a:r>
              <a:rPr lang="en-US" dirty="0" smtClean="0"/>
              <a:t> </a:t>
            </a:r>
            <a:r>
              <a:rPr lang="en-US" dirty="0" err="1" smtClean="0"/>
              <a:t>colore</a:t>
            </a:r>
            <a:r>
              <a:rPr lang="en-US" dirty="0" smtClean="0"/>
              <a:t> è </a:t>
            </a:r>
            <a:r>
              <a:rPr lang="en-US" dirty="0" err="1" smtClean="0"/>
              <a:t>circondato</a:t>
            </a:r>
            <a:r>
              <a:rPr lang="en-US" dirty="0" smtClean="0"/>
              <a:t> </a:t>
            </a:r>
            <a:r>
              <a:rPr lang="en-US" dirty="0" err="1" smtClean="0"/>
              <a:t>dai</a:t>
            </a:r>
            <a:r>
              <a:rPr lang="en-US" dirty="0" smtClean="0"/>
              <a:t> </a:t>
            </a:r>
            <a:r>
              <a:rPr lang="en-US" dirty="0" err="1" smtClean="0"/>
              <a:t>suoi</a:t>
            </a:r>
            <a:r>
              <a:rPr lang="en-US" dirty="0" smtClean="0"/>
              <a:t> </a:t>
            </a:r>
            <a:r>
              <a:rPr lang="en-US" dirty="0" err="1" smtClean="0"/>
              <a:t>colori</a:t>
            </a:r>
            <a:r>
              <a:rPr lang="en-US" dirty="0" smtClean="0"/>
              <a:t> </a:t>
            </a:r>
            <a:r>
              <a:rPr lang="en-US" dirty="0" err="1" smtClean="0"/>
              <a:t>opponenti</a:t>
            </a:r>
            <a:r>
              <a:rPr lang="en-US" baseline="0" dirty="0" smtClean="0"/>
              <a:t> </a:t>
            </a:r>
            <a:r>
              <a:rPr lang="en-US" baseline="0" dirty="0" err="1" smtClean="0"/>
              <a:t>coerentemente</a:t>
            </a:r>
            <a:r>
              <a:rPr lang="en-US" baseline="0" dirty="0" smtClean="0"/>
              <a:t> con </a:t>
            </a:r>
            <a:r>
              <a:rPr lang="en-US" baseline="0" dirty="0" err="1" smtClean="0"/>
              <a:t>quanto</a:t>
            </a:r>
            <a:r>
              <a:rPr lang="en-US" baseline="0" dirty="0" smtClean="0"/>
              <a:t> </a:t>
            </a:r>
            <a:r>
              <a:rPr lang="en-US" baseline="0" dirty="0" err="1" smtClean="0"/>
              <a:t>atteso</a:t>
            </a:r>
            <a:r>
              <a:rPr lang="en-US" baseline="0" dirty="0" smtClean="0"/>
              <a:t> </a:t>
            </a:r>
            <a:r>
              <a:rPr lang="en-US" baseline="0" dirty="0" err="1" smtClean="0"/>
              <a:t>dalla</a:t>
            </a:r>
            <a:r>
              <a:rPr lang="en-US" baseline="0" dirty="0" smtClean="0"/>
              <a:t> </a:t>
            </a:r>
            <a:r>
              <a:rPr lang="en-US" baseline="0" dirty="0" err="1" smtClean="0"/>
              <a:t>teoria</a:t>
            </a:r>
            <a:r>
              <a:rPr lang="en-US" baseline="0" dirty="0" smtClean="0"/>
              <a:t> di </a:t>
            </a:r>
            <a:r>
              <a:rPr lang="en-US" baseline="0" dirty="0" err="1" smtClean="0"/>
              <a:t>Hering</a:t>
            </a:r>
            <a:r>
              <a:rPr lang="en-US" baseline="0" dirty="0" smtClean="0"/>
              <a:t>. </a:t>
            </a:r>
            <a:endParaRPr lang="it-IT" altLang="it-IT" sz="1200" dirty="0" smtClean="0"/>
          </a:p>
          <a:p>
            <a:pPr algn="l">
              <a:spcBef>
                <a:spcPct val="0"/>
              </a:spcBef>
              <a:buClr>
                <a:srgbClr val="B2B2B2"/>
              </a:buClr>
              <a:buFont typeface="Wingdings" panose="05000000000000000000" pitchFamily="2" charset="2"/>
              <a:buNone/>
            </a:pPr>
            <a:endParaRPr lang="it-IT" altLang="it-IT" sz="1200" dirty="0" smtClean="0"/>
          </a:p>
          <a:p>
            <a:pPr algn="l">
              <a:spcBef>
                <a:spcPct val="0"/>
              </a:spcBef>
              <a:buClr>
                <a:srgbClr val="B2B2B2"/>
              </a:buClr>
              <a:buFont typeface="Wingdings" panose="05000000000000000000" pitchFamily="2" charset="2"/>
              <a:buNone/>
            </a:pPr>
            <a:r>
              <a:rPr lang="it-IT" altLang="it-IT" sz="1200" dirty="0" smtClean="0"/>
              <a:t>Chevreul: chimico francese[1839]. Studiò: sapone, margarina,candele, lana, urina, paranormale etc.</a:t>
            </a:r>
          </a:p>
          <a:p>
            <a:pPr algn="l">
              <a:spcBef>
                <a:spcPct val="0"/>
              </a:spcBef>
              <a:buClr>
                <a:srgbClr val="B2B2B2"/>
              </a:buClr>
              <a:buFont typeface="Wingdings" panose="05000000000000000000" pitchFamily="2" charset="2"/>
              <a:buNone/>
            </a:pPr>
            <a:r>
              <a:rPr lang="it-IT" altLang="it-IT" sz="1200" dirty="0" smtClean="0"/>
              <a:t>Direttore del reparto tinture di una fabbrica parigina studiò il rompicapo delle variazioni di colori identici. I clienti reclamavano perché il nero delle stoffe appariva</a:t>
            </a:r>
            <a:r>
              <a:rPr lang="it-IT" altLang="it-IT" sz="1200" b="1" baseline="0" dirty="0" smtClean="0">
                <a:solidFill>
                  <a:srgbClr val="003366"/>
                </a:solidFill>
              </a:rPr>
              <a:t> </a:t>
            </a:r>
            <a:r>
              <a:rPr lang="it-IT" altLang="it-IT" sz="1200" dirty="0" smtClean="0"/>
              <a:t>verdastro su sfondo porpora e giallastro su sfondo azzurro</a:t>
            </a:r>
            <a:r>
              <a:rPr lang="it-IT" altLang="it-IT" sz="1200" b="1" dirty="0" smtClean="0">
                <a:solidFill>
                  <a:srgbClr val="003366"/>
                </a:solidFill>
              </a:rPr>
              <a:t>. </a:t>
            </a:r>
            <a:r>
              <a:rPr lang="it-IT" altLang="it-IT" sz="1200" dirty="0" smtClean="0"/>
              <a:t>Si accorse che questo effetto non era</a:t>
            </a:r>
            <a:r>
              <a:rPr lang="it-IT" altLang="it-IT" sz="1200" baseline="0" dirty="0" smtClean="0"/>
              <a:t> </a:t>
            </a:r>
            <a:r>
              <a:rPr lang="it-IT" altLang="it-IT" sz="1200" dirty="0" smtClean="0"/>
              <a:t>dovuto alla qualità del</a:t>
            </a:r>
          </a:p>
          <a:p>
            <a:pPr algn="l">
              <a:spcBef>
                <a:spcPct val="0"/>
              </a:spcBef>
              <a:buClr>
                <a:srgbClr val="B2B2B2"/>
              </a:buClr>
              <a:buFont typeface="Wingdings" panose="05000000000000000000" pitchFamily="2" charset="2"/>
              <a:buNone/>
            </a:pPr>
            <a:r>
              <a:rPr lang="it-IT" altLang="it-IT" sz="1200" dirty="0" smtClean="0"/>
              <a:t>colorante ma a come si vedono i colori </a:t>
            </a:r>
          </a:p>
          <a:p>
            <a:pPr algn="l">
              <a:spcBef>
                <a:spcPct val="0"/>
              </a:spcBef>
              <a:buClr>
                <a:srgbClr val="B2B2B2"/>
              </a:buClr>
              <a:buFont typeface="Wingdings" panose="05000000000000000000" pitchFamily="2" charset="2"/>
              <a:buNone/>
            </a:pPr>
            <a:endParaRPr lang="it-IT" altLang="it-IT" dirty="0"/>
          </a:p>
        </p:txBody>
      </p:sp>
    </p:spTree>
    <p:extLst>
      <p:ext uri="{BB962C8B-B14F-4D97-AF65-F5344CB8AC3E}">
        <p14:creationId xmlns:p14="http://schemas.microsoft.com/office/powerpoint/2010/main" val="825581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A green circle will seem greener if the green circle is surrounded by a red background, and a red circle will seem redder if it is surrounded by a green background.</a:t>
            </a:r>
          </a:p>
          <a:p>
            <a:r>
              <a:rPr lang="en-US" dirty="0" smtClean="0">
                <a:effectLst/>
              </a:rPr>
              <a:t>Similarly, a blue circle will seem bluer if it is surrounded by a yellow background, and a yellow circle will appear more yellow if it is surrounded by a blue background</a:t>
            </a:r>
            <a:endParaRPr lang="it-IT" dirty="0"/>
          </a:p>
        </p:txBody>
      </p:sp>
      <p:sp>
        <p:nvSpPr>
          <p:cNvPr id="4" name="Slide Number Placeholder 3"/>
          <p:cNvSpPr>
            <a:spLocks noGrp="1"/>
          </p:cNvSpPr>
          <p:nvPr>
            <p:ph type="sldNum" sz="quarter" idx="10"/>
          </p:nvPr>
        </p:nvSpPr>
        <p:spPr/>
        <p:txBody>
          <a:bodyPr/>
          <a:lstStyle/>
          <a:p>
            <a:fld id="{470D9CB0-AFBA-4224-AA9C-6797706E9C2A}" type="slidenum">
              <a:rPr lang="en-US" altLang="it-IT" smtClean="0"/>
              <a:pPr/>
              <a:t>9</a:t>
            </a:fld>
            <a:endParaRPr lang="en-US" altLang="it-IT"/>
          </a:p>
        </p:txBody>
      </p:sp>
    </p:spTree>
    <p:extLst>
      <p:ext uri="{BB962C8B-B14F-4D97-AF65-F5344CB8AC3E}">
        <p14:creationId xmlns:p14="http://schemas.microsoft.com/office/powerpoint/2010/main" val="2106552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t-IT"/>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t-IT"/>
          </a:p>
        </p:txBody>
      </p:sp>
      <p:sp>
        <p:nvSpPr>
          <p:cNvPr id="4" name="Date Placeholder 3"/>
          <p:cNvSpPr>
            <a:spLocks noGrp="1"/>
          </p:cNvSpPr>
          <p:nvPr>
            <p:ph type="dt" sz="half" idx="10"/>
          </p:nvPr>
        </p:nvSpPr>
        <p:spPr/>
        <p:txBody>
          <a:bodyPr/>
          <a:lstStyle>
            <a:lvl1pPr>
              <a:defRPr/>
            </a:lvl1pPr>
          </a:lstStyle>
          <a:p>
            <a:fld id="{D26E3E93-587C-47C9-9A79-B06ABDFE92B2}" type="datetimeFigureOut">
              <a:rPr lang="it-IT" altLang="it-IT"/>
              <a:pPr/>
              <a:t>27/05/2019</a:t>
            </a:fld>
            <a:endParaRPr lang="it-IT" altLang="it-IT"/>
          </a:p>
        </p:txBody>
      </p:sp>
      <p:sp>
        <p:nvSpPr>
          <p:cNvPr id="5" name="Footer Placeholder 4"/>
          <p:cNvSpPr>
            <a:spLocks noGrp="1"/>
          </p:cNvSpPr>
          <p:nvPr>
            <p:ph type="ftr" sz="quarter" idx="11"/>
          </p:nvPr>
        </p:nvSpPr>
        <p:spPr/>
        <p:txBody>
          <a:bodyPr/>
          <a:lstStyle>
            <a:lvl1pPr>
              <a:defRPr/>
            </a:lvl1pPr>
          </a:lstStyle>
          <a:p>
            <a:endParaRPr lang="it-IT" altLang="it-IT"/>
          </a:p>
        </p:txBody>
      </p:sp>
      <p:sp>
        <p:nvSpPr>
          <p:cNvPr id="6" name="Slide Number Placeholder 5"/>
          <p:cNvSpPr>
            <a:spLocks noGrp="1"/>
          </p:cNvSpPr>
          <p:nvPr>
            <p:ph type="sldNum" sz="quarter" idx="12"/>
          </p:nvPr>
        </p:nvSpPr>
        <p:spPr/>
        <p:txBody>
          <a:bodyPr/>
          <a:lstStyle>
            <a:lvl1pPr>
              <a:defRPr/>
            </a:lvl1pPr>
          </a:lstStyle>
          <a:p>
            <a:fld id="{8A6D9B57-BC1A-4C90-B7EA-0A8CDD653EDE}" type="slidenum">
              <a:rPr lang="it-IT" altLang="it-IT"/>
              <a:pPr/>
              <a:t>‹#›</a:t>
            </a:fld>
            <a:endParaRPr lang="it-IT" altLang="it-IT"/>
          </a:p>
        </p:txBody>
      </p:sp>
    </p:spTree>
    <p:extLst>
      <p:ext uri="{BB962C8B-B14F-4D97-AF65-F5344CB8AC3E}">
        <p14:creationId xmlns:p14="http://schemas.microsoft.com/office/powerpoint/2010/main" val="1532015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fld id="{A4925622-4724-4B58-A050-98C18B32702E}" type="datetimeFigureOut">
              <a:rPr lang="it-IT" altLang="it-IT"/>
              <a:pPr/>
              <a:t>27/05/2019</a:t>
            </a:fld>
            <a:endParaRPr lang="it-IT" altLang="it-IT"/>
          </a:p>
        </p:txBody>
      </p:sp>
      <p:sp>
        <p:nvSpPr>
          <p:cNvPr id="5" name="Footer Placeholder 4"/>
          <p:cNvSpPr>
            <a:spLocks noGrp="1"/>
          </p:cNvSpPr>
          <p:nvPr>
            <p:ph type="ftr" sz="quarter" idx="11"/>
          </p:nvPr>
        </p:nvSpPr>
        <p:spPr/>
        <p:txBody>
          <a:bodyPr/>
          <a:lstStyle>
            <a:lvl1pPr>
              <a:defRPr/>
            </a:lvl1pPr>
          </a:lstStyle>
          <a:p>
            <a:endParaRPr lang="it-IT" altLang="it-IT"/>
          </a:p>
        </p:txBody>
      </p:sp>
      <p:sp>
        <p:nvSpPr>
          <p:cNvPr id="6" name="Slide Number Placeholder 5"/>
          <p:cNvSpPr>
            <a:spLocks noGrp="1"/>
          </p:cNvSpPr>
          <p:nvPr>
            <p:ph type="sldNum" sz="quarter" idx="12"/>
          </p:nvPr>
        </p:nvSpPr>
        <p:spPr/>
        <p:txBody>
          <a:bodyPr/>
          <a:lstStyle>
            <a:lvl1pPr>
              <a:defRPr/>
            </a:lvl1pPr>
          </a:lstStyle>
          <a:p>
            <a:fld id="{F109F921-0E75-4573-B7C8-C0DDF51109D6}" type="slidenum">
              <a:rPr lang="it-IT" altLang="it-IT"/>
              <a:pPr/>
              <a:t>‹#›</a:t>
            </a:fld>
            <a:endParaRPr lang="it-IT" altLang="it-IT"/>
          </a:p>
        </p:txBody>
      </p:sp>
    </p:spTree>
    <p:extLst>
      <p:ext uri="{BB962C8B-B14F-4D97-AF65-F5344CB8AC3E}">
        <p14:creationId xmlns:p14="http://schemas.microsoft.com/office/powerpoint/2010/main" val="1598160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fld id="{D8095F31-3DCF-4F06-B39D-6053A4FA8D7F}" type="datetimeFigureOut">
              <a:rPr lang="it-IT" altLang="it-IT"/>
              <a:pPr/>
              <a:t>27/05/2019</a:t>
            </a:fld>
            <a:endParaRPr lang="it-IT" altLang="it-IT"/>
          </a:p>
        </p:txBody>
      </p:sp>
      <p:sp>
        <p:nvSpPr>
          <p:cNvPr id="5" name="Footer Placeholder 4"/>
          <p:cNvSpPr>
            <a:spLocks noGrp="1"/>
          </p:cNvSpPr>
          <p:nvPr>
            <p:ph type="ftr" sz="quarter" idx="11"/>
          </p:nvPr>
        </p:nvSpPr>
        <p:spPr/>
        <p:txBody>
          <a:bodyPr/>
          <a:lstStyle>
            <a:lvl1pPr>
              <a:defRPr/>
            </a:lvl1pPr>
          </a:lstStyle>
          <a:p>
            <a:endParaRPr lang="it-IT" altLang="it-IT"/>
          </a:p>
        </p:txBody>
      </p:sp>
      <p:sp>
        <p:nvSpPr>
          <p:cNvPr id="6" name="Slide Number Placeholder 5"/>
          <p:cNvSpPr>
            <a:spLocks noGrp="1"/>
          </p:cNvSpPr>
          <p:nvPr>
            <p:ph type="sldNum" sz="quarter" idx="12"/>
          </p:nvPr>
        </p:nvSpPr>
        <p:spPr/>
        <p:txBody>
          <a:bodyPr/>
          <a:lstStyle>
            <a:lvl1pPr>
              <a:defRPr/>
            </a:lvl1pPr>
          </a:lstStyle>
          <a:p>
            <a:fld id="{397D2B14-4739-42A9-8FD1-2F945D79C9F8}" type="slidenum">
              <a:rPr lang="it-IT" altLang="it-IT"/>
              <a:pPr/>
              <a:t>‹#›</a:t>
            </a:fld>
            <a:endParaRPr lang="it-IT" altLang="it-IT"/>
          </a:p>
        </p:txBody>
      </p:sp>
    </p:spTree>
    <p:extLst>
      <p:ext uri="{BB962C8B-B14F-4D97-AF65-F5344CB8AC3E}">
        <p14:creationId xmlns:p14="http://schemas.microsoft.com/office/powerpoint/2010/main" val="50001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t-IT"/>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t-IT"/>
          </a:p>
        </p:txBody>
      </p:sp>
      <p:sp>
        <p:nvSpPr>
          <p:cNvPr id="4" name="Date Placeholder 3"/>
          <p:cNvSpPr>
            <a:spLocks noGrp="1"/>
          </p:cNvSpPr>
          <p:nvPr>
            <p:ph type="dt" sz="half" idx="10"/>
          </p:nvPr>
        </p:nvSpPr>
        <p:spPr/>
        <p:txBody>
          <a:bodyPr/>
          <a:lstStyle>
            <a:lvl1pPr>
              <a:defRPr/>
            </a:lvl1pPr>
          </a:lstStyle>
          <a:p>
            <a:pPr>
              <a:defRPr/>
            </a:pPr>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fld id="{231A8F19-9961-4437-80B5-DB42A8A7600D}" type="slidenum">
              <a:rPr lang="it-IT" altLang="it-IT"/>
              <a:pPr/>
              <a:t>‹#›</a:t>
            </a:fld>
            <a:endParaRPr lang="it-IT" altLang="it-IT"/>
          </a:p>
        </p:txBody>
      </p:sp>
    </p:spTree>
    <p:extLst>
      <p:ext uri="{BB962C8B-B14F-4D97-AF65-F5344CB8AC3E}">
        <p14:creationId xmlns:p14="http://schemas.microsoft.com/office/powerpoint/2010/main" val="41638456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pPr>
              <a:defRPr/>
            </a:pPr>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fld id="{83852DFA-B0A3-4B35-81A3-38AF43CB966B}" type="slidenum">
              <a:rPr lang="it-IT" altLang="it-IT"/>
              <a:pPr/>
              <a:t>‹#›</a:t>
            </a:fld>
            <a:endParaRPr lang="it-IT" altLang="it-IT"/>
          </a:p>
        </p:txBody>
      </p:sp>
    </p:spTree>
    <p:extLst>
      <p:ext uri="{BB962C8B-B14F-4D97-AF65-F5344CB8AC3E}">
        <p14:creationId xmlns:p14="http://schemas.microsoft.com/office/powerpoint/2010/main" val="1853631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t-IT"/>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fld id="{8D7FFF7D-4674-408F-B37F-0BFF392F4F10}" type="slidenum">
              <a:rPr lang="it-IT" altLang="it-IT"/>
              <a:pPr/>
              <a:t>‹#›</a:t>
            </a:fld>
            <a:endParaRPr lang="it-IT" altLang="it-IT"/>
          </a:p>
        </p:txBody>
      </p:sp>
    </p:spTree>
    <p:extLst>
      <p:ext uri="{BB962C8B-B14F-4D97-AF65-F5344CB8AC3E}">
        <p14:creationId xmlns:p14="http://schemas.microsoft.com/office/powerpoint/2010/main" val="794674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lvl1pPr>
              <a:defRPr/>
            </a:lvl1pPr>
          </a:lstStyle>
          <a:p>
            <a:pPr>
              <a:defRPr/>
            </a:pPr>
            <a:endParaRPr lang="it-IT"/>
          </a:p>
        </p:txBody>
      </p:sp>
      <p:sp>
        <p:nvSpPr>
          <p:cNvPr id="6" name="Footer Placeholder 5"/>
          <p:cNvSpPr>
            <a:spLocks noGrp="1"/>
          </p:cNvSpPr>
          <p:nvPr>
            <p:ph type="ftr" sz="quarter" idx="11"/>
          </p:nvPr>
        </p:nvSpPr>
        <p:spPr/>
        <p:txBody>
          <a:bodyPr/>
          <a:lstStyle>
            <a:lvl1pPr>
              <a:defRPr/>
            </a:lvl1pPr>
          </a:lstStyle>
          <a:p>
            <a:pPr>
              <a:defRPr/>
            </a:pPr>
            <a:endParaRPr lang="it-IT"/>
          </a:p>
        </p:txBody>
      </p:sp>
      <p:sp>
        <p:nvSpPr>
          <p:cNvPr id="7" name="Slide Number Placeholder 6"/>
          <p:cNvSpPr>
            <a:spLocks noGrp="1"/>
          </p:cNvSpPr>
          <p:nvPr>
            <p:ph type="sldNum" sz="quarter" idx="12"/>
          </p:nvPr>
        </p:nvSpPr>
        <p:spPr/>
        <p:txBody>
          <a:bodyPr/>
          <a:lstStyle>
            <a:lvl1pPr>
              <a:defRPr/>
            </a:lvl1pPr>
          </a:lstStyle>
          <a:p>
            <a:fld id="{74D2455E-80D5-460B-B3D9-BBA7EAF8F9C1}" type="slidenum">
              <a:rPr lang="it-IT" altLang="it-IT"/>
              <a:pPr/>
              <a:t>‹#›</a:t>
            </a:fld>
            <a:endParaRPr lang="it-IT" altLang="it-IT"/>
          </a:p>
        </p:txBody>
      </p:sp>
    </p:spTree>
    <p:extLst>
      <p:ext uri="{BB962C8B-B14F-4D97-AF65-F5344CB8AC3E}">
        <p14:creationId xmlns:p14="http://schemas.microsoft.com/office/powerpoint/2010/main" val="1206121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t-IT"/>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lvl1pPr>
              <a:defRPr/>
            </a:lvl1pPr>
          </a:lstStyle>
          <a:p>
            <a:pPr>
              <a:defRPr/>
            </a:pPr>
            <a:endParaRPr lang="it-IT"/>
          </a:p>
        </p:txBody>
      </p:sp>
      <p:sp>
        <p:nvSpPr>
          <p:cNvPr id="8" name="Footer Placeholder 7"/>
          <p:cNvSpPr>
            <a:spLocks noGrp="1"/>
          </p:cNvSpPr>
          <p:nvPr>
            <p:ph type="ftr" sz="quarter" idx="11"/>
          </p:nvPr>
        </p:nvSpPr>
        <p:spPr/>
        <p:txBody>
          <a:bodyPr/>
          <a:lstStyle>
            <a:lvl1pPr>
              <a:defRPr/>
            </a:lvl1pPr>
          </a:lstStyle>
          <a:p>
            <a:pPr>
              <a:defRPr/>
            </a:pPr>
            <a:endParaRPr lang="it-IT"/>
          </a:p>
        </p:txBody>
      </p:sp>
      <p:sp>
        <p:nvSpPr>
          <p:cNvPr id="9" name="Slide Number Placeholder 8"/>
          <p:cNvSpPr>
            <a:spLocks noGrp="1"/>
          </p:cNvSpPr>
          <p:nvPr>
            <p:ph type="sldNum" sz="quarter" idx="12"/>
          </p:nvPr>
        </p:nvSpPr>
        <p:spPr/>
        <p:txBody>
          <a:bodyPr/>
          <a:lstStyle>
            <a:lvl1pPr>
              <a:defRPr/>
            </a:lvl1pPr>
          </a:lstStyle>
          <a:p>
            <a:fld id="{141A2C60-28A4-48C1-AE23-22D6C70929AF}" type="slidenum">
              <a:rPr lang="it-IT" altLang="it-IT"/>
              <a:pPr/>
              <a:t>‹#›</a:t>
            </a:fld>
            <a:endParaRPr lang="it-IT" altLang="it-IT"/>
          </a:p>
        </p:txBody>
      </p:sp>
    </p:spTree>
    <p:extLst>
      <p:ext uri="{BB962C8B-B14F-4D97-AF65-F5344CB8AC3E}">
        <p14:creationId xmlns:p14="http://schemas.microsoft.com/office/powerpoint/2010/main" val="4218129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Date Placeholder 2"/>
          <p:cNvSpPr>
            <a:spLocks noGrp="1"/>
          </p:cNvSpPr>
          <p:nvPr>
            <p:ph type="dt" sz="half" idx="10"/>
          </p:nvPr>
        </p:nvSpPr>
        <p:spPr/>
        <p:txBody>
          <a:bodyPr/>
          <a:lstStyle>
            <a:lvl1pPr>
              <a:defRPr/>
            </a:lvl1pPr>
          </a:lstStyle>
          <a:p>
            <a:pPr>
              <a:defRPr/>
            </a:pPr>
            <a:endParaRPr lang="it-IT"/>
          </a:p>
        </p:txBody>
      </p:sp>
      <p:sp>
        <p:nvSpPr>
          <p:cNvPr id="4" name="Footer Placeholder 3"/>
          <p:cNvSpPr>
            <a:spLocks noGrp="1"/>
          </p:cNvSpPr>
          <p:nvPr>
            <p:ph type="ftr" sz="quarter" idx="11"/>
          </p:nvPr>
        </p:nvSpPr>
        <p:spPr/>
        <p:txBody>
          <a:bodyPr/>
          <a:lstStyle>
            <a:lvl1pPr>
              <a:defRPr/>
            </a:lvl1pPr>
          </a:lstStyle>
          <a:p>
            <a:pPr>
              <a:defRPr/>
            </a:pPr>
            <a:endParaRPr lang="it-IT"/>
          </a:p>
        </p:txBody>
      </p:sp>
      <p:sp>
        <p:nvSpPr>
          <p:cNvPr id="5" name="Slide Number Placeholder 4"/>
          <p:cNvSpPr>
            <a:spLocks noGrp="1"/>
          </p:cNvSpPr>
          <p:nvPr>
            <p:ph type="sldNum" sz="quarter" idx="12"/>
          </p:nvPr>
        </p:nvSpPr>
        <p:spPr/>
        <p:txBody>
          <a:bodyPr/>
          <a:lstStyle>
            <a:lvl1pPr>
              <a:defRPr/>
            </a:lvl1pPr>
          </a:lstStyle>
          <a:p>
            <a:fld id="{865519F4-0863-47EA-BE9E-7E1530E91007}" type="slidenum">
              <a:rPr lang="it-IT" altLang="it-IT"/>
              <a:pPr/>
              <a:t>‹#›</a:t>
            </a:fld>
            <a:endParaRPr lang="it-IT" altLang="it-IT"/>
          </a:p>
        </p:txBody>
      </p:sp>
    </p:spTree>
    <p:extLst>
      <p:ext uri="{BB962C8B-B14F-4D97-AF65-F5344CB8AC3E}">
        <p14:creationId xmlns:p14="http://schemas.microsoft.com/office/powerpoint/2010/main" val="3194167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it-IT"/>
          </a:p>
        </p:txBody>
      </p:sp>
      <p:sp>
        <p:nvSpPr>
          <p:cNvPr id="3" name="Footer Placeholder 2"/>
          <p:cNvSpPr>
            <a:spLocks noGrp="1"/>
          </p:cNvSpPr>
          <p:nvPr>
            <p:ph type="ftr" sz="quarter" idx="11"/>
          </p:nvPr>
        </p:nvSpPr>
        <p:spPr/>
        <p:txBody>
          <a:bodyPr/>
          <a:lstStyle>
            <a:lvl1pPr>
              <a:defRPr/>
            </a:lvl1pPr>
          </a:lstStyle>
          <a:p>
            <a:pPr>
              <a:defRPr/>
            </a:pPr>
            <a:endParaRPr lang="it-IT"/>
          </a:p>
        </p:txBody>
      </p:sp>
      <p:sp>
        <p:nvSpPr>
          <p:cNvPr id="4" name="Slide Number Placeholder 3"/>
          <p:cNvSpPr>
            <a:spLocks noGrp="1"/>
          </p:cNvSpPr>
          <p:nvPr>
            <p:ph type="sldNum" sz="quarter" idx="12"/>
          </p:nvPr>
        </p:nvSpPr>
        <p:spPr/>
        <p:txBody>
          <a:bodyPr/>
          <a:lstStyle>
            <a:lvl1pPr>
              <a:defRPr/>
            </a:lvl1pPr>
          </a:lstStyle>
          <a:p>
            <a:fld id="{D4E36205-8084-42D1-9E2B-0868731D9775}" type="slidenum">
              <a:rPr lang="it-IT" altLang="it-IT"/>
              <a:pPr/>
              <a:t>‹#›</a:t>
            </a:fld>
            <a:endParaRPr lang="it-IT" altLang="it-IT"/>
          </a:p>
        </p:txBody>
      </p:sp>
    </p:spTree>
    <p:extLst>
      <p:ext uri="{BB962C8B-B14F-4D97-AF65-F5344CB8AC3E}">
        <p14:creationId xmlns:p14="http://schemas.microsoft.com/office/powerpoint/2010/main" val="10427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t-IT"/>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it-IT"/>
          </a:p>
        </p:txBody>
      </p:sp>
      <p:sp>
        <p:nvSpPr>
          <p:cNvPr id="6" name="Footer Placeholder 5"/>
          <p:cNvSpPr>
            <a:spLocks noGrp="1"/>
          </p:cNvSpPr>
          <p:nvPr>
            <p:ph type="ftr" sz="quarter" idx="11"/>
          </p:nvPr>
        </p:nvSpPr>
        <p:spPr/>
        <p:txBody>
          <a:bodyPr/>
          <a:lstStyle>
            <a:lvl1pPr>
              <a:defRPr/>
            </a:lvl1pPr>
          </a:lstStyle>
          <a:p>
            <a:pPr>
              <a:defRPr/>
            </a:pPr>
            <a:endParaRPr lang="it-IT"/>
          </a:p>
        </p:txBody>
      </p:sp>
      <p:sp>
        <p:nvSpPr>
          <p:cNvPr id="7" name="Slide Number Placeholder 6"/>
          <p:cNvSpPr>
            <a:spLocks noGrp="1"/>
          </p:cNvSpPr>
          <p:nvPr>
            <p:ph type="sldNum" sz="quarter" idx="12"/>
          </p:nvPr>
        </p:nvSpPr>
        <p:spPr/>
        <p:txBody>
          <a:bodyPr/>
          <a:lstStyle>
            <a:lvl1pPr>
              <a:defRPr/>
            </a:lvl1pPr>
          </a:lstStyle>
          <a:p>
            <a:fld id="{DD1D5259-8B41-49EE-82A8-44C3A0349CF2}" type="slidenum">
              <a:rPr lang="it-IT" altLang="it-IT"/>
              <a:pPr/>
              <a:t>‹#›</a:t>
            </a:fld>
            <a:endParaRPr lang="it-IT" altLang="it-IT"/>
          </a:p>
        </p:txBody>
      </p:sp>
    </p:spTree>
    <p:extLst>
      <p:ext uri="{BB962C8B-B14F-4D97-AF65-F5344CB8AC3E}">
        <p14:creationId xmlns:p14="http://schemas.microsoft.com/office/powerpoint/2010/main" val="1630858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fld id="{A72E4E0D-A05B-493D-9ED6-ECB78256EC93}" type="datetimeFigureOut">
              <a:rPr lang="it-IT" altLang="it-IT"/>
              <a:pPr/>
              <a:t>27/05/2019</a:t>
            </a:fld>
            <a:endParaRPr lang="it-IT" altLang="it-IT"/>
          </a:p>
        </p:txBody>
      </p:sp>
      <p:sp>
        <p:nvSpPr>
          <p:cNvPr id="5" name="Footer Placeholder 4"/>
          <p:cNvSpPr>
            <a:spLocks noGrp="1"/>
          </p:cNvSpPr>
          <p:nvPr>
            <p:ph type="ftr" sz="quarter" idx="11"/>
          </p:nvPr>
        </p:nvSpPr>
        <p:spPr/>
        <p:txBody>
          <a:bodyPr/>
          <a:lstStyle>
            <a:lvl1pPr>
              <a:defRPr/>
            </a:lvl1pPr>
          </a:lstStyle>
          <a:p>
            <a:endParaRPr lang="it-IT" altLang="it-IT"/>
          </a:p>
        </p:txBody>
      </p:sp>
      <p:sp>
        <p:nvSpPr>
          <p:cNvPr id="6" name="Slide Number Placeholder 5"/>
          <p:cNvSpPr>
            <a:spLocks noGrp="1"/>
          </p:cNvSpPr>
          <p:nvPr>
            <p:ph type="sldNum" sz="quarter" idx="12"/>
          </p:nvPr>
        </p:nvSpPr>
        <p:spPr/>
        <p:txBody>
          <a:bodyPr/>
          <a:lstStyle>
            <a:lvl1pPr>
              <a:defRPr/>
            </a:lvl1pPr>
          </a:lstStyle>
          <a:p>
            <a:fld id="{E9F36ABE-681E-42FA-BEE8-62ABEC753754}" type="slidenum">
              <a:rPr lang="it-IT" altLang="it-IT"/>
              <a:pPr/>
              <a:t>‹#›</a:t>
            </a:fld>
            <a:endParaRPr lang="it-IT" altLang="it-IT"/>
          </a:p>
        </p:txBody>
      </p:sp>
    </p:spTree>
    <p:extLst>
      <p:ext uri="{BB962C8B-B14F-4D97-AF65-F5344CB8AC3E}">
        <p14:creationId xmlns:p14="http://schemas.microsoft.com/office/powerpoint/2010/main" val="21854162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t-IT"/>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it-IT"/>
          </a:p>
        </p:txBody>
      </p:sp>
      <p:sp>
        <p:nvSpPr>
          <p:cNvPr id="6" name="Footer Placeholder 5"/>
          <p:cNvSpPr>
            <a:spLocks noGrp="1"/>
          </p:cNvSpPr>
          <p:nvPr>
            <p:ph type="ftr" sz="quarter" idx="11"/>
          </p:nvPr>
        </p:nvSpPr>
        <p:spPr/>
        <p:txBody>
          <a:bodyPr/>
          <a:lstStyle>
            <a:lvl1pPr>
              <a:defRPr/>
            </a:lvl1pPr>
          </a:lstStyle>
          <a:p>
            <a:pPr>
              <a:defRPr/>
            </a:pPr>
            <a:endParaRPr lang="it-IT"/>
          </a:p>
        </p:txBody>
      </p:sp>
      <p:sp>
        <p:nvSpPr>
          <p:cNvPr id="7" name="Slide Number Placeholder 6"/>
          <p:cNvSpPr>
            <a:spLocks noGrp="1"/>
          </p:cNvSpPr>
          <p:nvPr>
            <p:ph type="sldNum" sz="quarter" idx="12"/>
          </p:nvPr>
        </p:nvSpPr>
        <p:spPr/>
        <p:txBody>
          <a:bodyPr/>
          <a:lstStyle>
            <a:lvl1pPr>
              <a:defRPr/>
            </a:lvl1pPr>
          </a:lstStyle>
          <a:p>
            <a:fld id="{79B63F91-A2E5-4E2E-8633-8F717120E998}" type="slidenum">
              <a:rPr lang="it-IT" altLang="it-IT"/>
              <a:pPr/>
              <a:t>‹#›</a:t>
            </a:fld>
            <a:endParaRPr lang="it-IT" altLang="it-IT"/>
          </a:p>
        </p:txBody>
      </p:sp>
    </p:spTree>
    <p:extLst>
      <p:ext uri="{BB962C8B-B14F-4D97-AF65-F5344CB8AC3E}">
        <p14:creationId xmlns:p14="http://schemas.microsoft.com/office/powerpoint/2010/main" val="15520956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pPr>
              <a:defRPr/>
            </a:pPr>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fld id="{43127ACD-3DDC-4E4B-B61B-EAE666F71B51}" type="slidenum">
              <a:rPr lang="it-IT" altLang="it-IT"/>
              <a:pPr/>
              <a:t>‹#›</a:t>
            </a:fld>
            <a:endParaRPr lang="it-IT" altLang="it-IT"/>
          </a:p>
        </p:txBody>
      </p:sp>
    </p:spTree>
    <p:extLst>
      <p:ext uri="{BB962C8B-B14F-4D97-AF65-F5344CB8AC3E}">
        <p14:creationId xmlns:p14="http://schemas.microsoft.com/office/powerpoint/2010/main" val="41121220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pPr>
              <a:defRPr/>
            </a:pPr>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fld id="{A7E9C86A-CD15-40BF-8F09-633A4A38CB0A}" type="slidenum">
              <a:rPr lang="it-IT" altLang="it-IT"/>
              <a:pPr/>
              <a:t>‹#›</a:t>
            </a:fld>
            <a:endParaRPr lang="it-IT" altLang="it-IT"/>
          </a:p>
        </p:txBody>
      </p:sp>
    </p:spTree>
    <p:extLst>
      <p:ext uri="{BB962C8B-B14F-4D97-AF65-F5344CB8AC3E}">
        <p14:creationId xmlns:p14="http://schemas.microsoft.com/office/powerpoint/2010/main" val="2738166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t-IT"/>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749CD7C-A82B-4CC3-B080-89F4E59FEB18}" type="datetimeFigureOut">
              <a:rPr lang="it-IT" altLang="it-IT"/>
              <a:pPr/>
              <a:t>27/05/2019</a:t>
            </a:fld>
            <a:endParaRPr lang="it-IT" altLang="it-IT"/>
          </a:p>
        </p:txBody>
      </p:sp>
      <p:sp>
        <p:nvSpPr>
          <p:cNvPr id="5" name="Footer Placeholder 4"/>
          <p:cNvSpPr>
            <a:spLocks noGrp="1"/>
          </p:cNvSpPr>
          <p:nvPr>
            <p:ph type="ftr" sz="quarter" idx="11"/>
          </p:nvPr>
        </p:nvSpPr>
        <p:spPr/>
        <p:txBody>
          <a:bodyPr/>
          <a:lstStyle>
            <a:lvl1pPr>
              <a:defRPr/>
            </a:lvl1pPr>
          </a:lstStyle>
          <a:p>
            <a:endParaRPr lang="it-IT" altLang="it-IT"/>
          </a:p>
        </p:txBody>
      </p:sp>
      <p:sp>
        <p:nvSpPr>
          <p:cNvPr id="6" name="Slide Number Placeholder 5"/>
          <p:cNvSpPr>
            <a:spLocks noGrp="1"/>
          </p:cNvSpPr>
          <p:nvPr>
            <p:ph type="sldNum" sz="quarter" idx="12"/>
          </p:nvPr>
        </p:nvSpPr>
        <p:spPr/>
        <p:txBody>
          <a:bodyPr/>
          <a:lstStyle>
            <a:lvl1pPr>
              <a:defRPr/>
            </a:lvl1pPr>
          </a:lstStyle>
          <a:p>
            <a:fld id="{E196F0DF-00E9-4022-AE56-06866D1A08E6}" type="slidenum">
              <a:rPr lang="it-IT" altLang="it-IT"/>
              <a:pPr/>
              <a:t>‹#›</a:t>
            </a:fld>
            <a:endParaRPr lang="it-IT" altLang="it-IT"/>
          </a:p>
        </p:txBody>
      </p:sp>
    </p:spTree>
    <p:extLst>
      <p:ext uri="{BB962C8B-B14F-4D97-AF65-F5344CB8AC3E}">
        <p14:creationId xmlns:p14="http://schemas.microsoft.com/office/powerpoint/2010/main" val="3093890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lvl1pPr>
              <a:defRPr/>
            </a:lvl1pPr>
          </a:lstStyle>
          <a:p>
            <a:fld id="{0C56AB48-DC45-4D4B-B655-4D3B8A7ADB70}" type="datetimeFigureOut">
              <a:rPr lang="it-IT" altLang="it-IT"/>
              <a:pPr/>
              <a:t>27/05/2019</a:t>
            </a:fld>
            <a:endParaRPr lang="it-IT" altLang="it-IT"/>
          </a:p>
        </p:txBody>
      </p:sp>
      <p:sp>
        <p:nvSpPr>
          <p:cNvPr id="6" name="Footer Placeholder 5"/>
          <p:cNvSpPr>
            <a:spLocks noGrp="1"/>
          </p:cNvSpPr>
          <p:nvPr>
            <p:ph type="ftr" sz="quarter" idx="11"/>
          </p:nvPr>
        </p:nvSpPr>
        <p:spPr/>
        <p:txBody>
          <a:bodyPr/>
          <a:lstStyle>
            <a:lvl1pPr>
              <a:defRPr/>
            </a:lvl1pPr>
          </a:lstStyle>
          <a:p>
            <a:endParaRPr lang="it-IT" altLang="it-IT"/>
          </a:p>
        </p:txBody>
      </p:sp>
      <p:sp>
        <p:nvSpPr>
          <p:cNvPr id="7" name="Slide Number Placeholder 6"/>
          <p:cNvSpPr>
            <a:spLocks noGrp="1"/>
          </p:cNvSpPr>
          <p:nvPr>
            <p:ph type="sldNum" sz="quarter" idx="12"/>
          </p:nvPr>
        </p:nvSpPr>
        <p:spPr/>
        <p:txBody>
          <a:bodyPr/>
          <a:lstStyle>
            <a:lvl1pPr>
              <a:defRPr/>
            </a:lvl1pPr>
          </a:lstStyle>
          <a:p>
            <a:fld id="{DB2D4EF0-9819-4169-B4C3-F3C167E34166}" type="slidenum">
              <a:rPr lang="it-IT" altLang="it-IT"/>
              <a:pPr/>
              <a:t>‹#›</a:t>
            </a:fld>
            <a:endParaRPr lang="it-IT" altLang="it-IT"/>
          </a:p>
        </p:txBody>
      </p:sp>
    </p:spTree>
    <p:extLst>
      <p:ext uri="{BB962C8B-B14F-4D97-AF65-F5344CB8AC3E}">
        <p14:creationId xmlns:p14="http://schemas.microsoft.com/office/powerpoint/2010/main" val="2549300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t-IT"/>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lvl1pPr>
              <a:defRPr/>
            </a:lvl1pPr>
          </a:lstStyle>
          <a:p>
            <a:fld id="{4D5EEAA5-19BB-455A-A535-B63B2F274B34}" type="datetimeFigureOut">
              <a:rPr lang="it-IT" altLang="it-IT"/>
              <a:pPr/>
              <a:t>27/05/2019</a:t>
            </a:fld>
            <a:endParaRPr lang="it-IT" altLang="it-IT"/>
          </a:p>
        </p:txBody>
      </p:sp>
      <p:sp>
        <p:nvSpPr>
          <p:cNvPr id="8" name="Footer Placeholder 7"/>
          <p:cNvSpPr>
            <a:spLocks noGrp="1"/>
          </p:cNvSpPr>
          <p:nvPr>
            <p:ph type="ftr" sz="quarter" idx="11"/>
          </p:nvPr>
        </p:nvSpPr>
        <p:spPr/>
        <p:txBody>
          <a:bodyPr/>
          <a:lstStyle>
            <a:lvl1pPr>
              <a:defRPr/>
            </a:lvl1pPr>
          </a:lstStyle>
          <a:p>
            <a:endParaRPr lang="it-IT" altLang="it-IT"/>
          </a:p>
        </p:txBody>
      </p:sp>
      <p:sp>
        <p:nvSpPr>
          <p:cNvPr id="9" name="Slide Number Placeholder 8"/>
          <p:cNvSpPr>
            <a:spLocks noGrp="1"/>
          </p:cNvSpPr>
          <p:nvPr>
            <p:ph type="sldNum" sz="quarter" idx="12"/>
          </p:nvPr>
        </p:nvSpPr>
        <p:spPr/>
        <p:txBody>
          <a:bodyPr/>
          <a:lstStyle>
            <a:lvl1pPr>
              <a:defRPr/>
            </a:lvl1pPr>
          </a:lstStyle>
          <a:p>
            <a:fld id="{58F980DB-BFF8-4D97-AE7B-F1D3DB83A170}" type="slidenum">
              <a:rPr lang="it-IT" altLang="it-IT"/>
              <a:pPr/>
              <a:t>‹#›</a:t>
            </a:fld>
            <a:endParaRPr lang="it-IT" altLang="it-IT"/>
          </a:p>
        </p:txBody>
      </p:sp>
    </p:spTree>
    <p:extLst>
      <p:ext uri="{BB962C8B-B14F-4D97-AF65-F5344CB8AC3E}">
        <p14:creationId xmlns:p14="http://schemas.microsoft.com/office/powerpoint/2010/main" val="1495920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Date Placeholder 2"/>
          <p:cNvSpPr>
            <a:spLocks noGrp="1"/>
          </p:cNvSpPr>
          <p:nvPr>
            <p:ph type="dt" sz="half" idx="10"/>
          </p:nvPr>
        </p:nvSpPr>
        <p:spPr/>
        <p:txBody>
          <a:bodyPr/>
          <a:lstStyle>
            <a:lvl1pPr>
              <a:defRPr/>
            </a:lvl1pPr>
          </a:lstStyle>
          <a:p>
            <a:fld id="{3D9A1120-1041-4CA8-B580-B148C7CEB3C0}" type="datetimeFigureOut">
              <a:rPr lang="it-IT" altLang="it-IT"/>
              <a:pPr/>
              <a:t>27/05/2019</a:t>
            </a:fld>
            <a:endParaRPr lang="it-IT" altLang="it-IT"/>
          </a:p>
        </p:txBody>
      </p:sp>
      <p:sp>
        <p:nvSpPr>
          <p:cNvPr id="4" name="Footer Placeholder 3"/>
          <p:cNvSpPr>
            <a:spLocks noGrp="1"/>
          </p:cNvSpPr>
          <p:nvPr>
            <p:ph type="ftr" sz="quarter" idx="11"/>
          </p:nvPr>
        </p:nvSpPr>
        <p:spPr/>
        <p:txBody>
          <a:bodyPr/>
          <a:lstStyle>
            <a:lvl1pPr>
              <a:defRPr/>
            </a:lvl1pPr>
          </a:lstStyle>
          <a:p>
            <a:endParaRPr lang="it-IT" altLang="it-IT"/>
          </a:p>
        </p:txBody>
      </p:sp>
      <p:sp>
        <p:nvSpPr>
          <p:cNvPr id="5" name="Slide Number Placeholder 4"/>
          <p:cNvSpPr>
            <a:spLocks noGrp="1"/>
          </p:cNvSpPr>
          <p:nvPr>
            <p:ph type="sldNum" sz="quarter" idx="12"/>
          </p:nvPr>
        </p:nvSpPr>
        <p:spPr/>
        <p:txBody>
          <a:bodyPr/>
          <a:lstStyle>
            <a:lvl1pPr>
              <a:defRPr/>
            </a:lvl1pPr>
          </a:lstStyle>
          <a:p>
            <a:fld id="{A7FBB193-9D7B-4A7B-8C50-46B6D8F72D84}" type="slidenum">
              <a:rPr lang="it-IT" altLang="it-IT"/>
              <a:pPr/>
              <a:t>‹#›</a:t>
            </a:fld>
            <a:endParaRPr lang="it-IT" altLang="it-IT"/>
          </a:p>
        </p:txBody>
      </p:sp>
    </p:spTree>
    <p:extLst>
      <p:ext uri="{BB962C8B-B14F-4D97-AF65-F5344CB8AC3E}">
        <p14:creationId xmlns:p14="http://schemas.microsoft.com/office/powerpoint/2010/main" val="1466380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20BB777-1DC2-4733-A724-18B8267B31F4}" type="datetimeFigureOut">
              <a:rPr lang="it-IT" altLang="it-IT"/>
              <a:pPr/>
              <a:t>27/05/2019</a:t>
            </a:fld>
            <a:endParaRPr lang="it-IT" altLang="it-IT"/>
          </a:p>
        </p:txBody>
      </p:sp>
      <p:sp>
        <p:nvSpPr>
          <p:cNvPr id="3" name="Footer Placeholder 2"/>
          <p:cNvSpPr>
            <a:spLocks noGrp="1"/>
          </p:cNvSpPr>
          <p:nvPr>
            <p:ph type="ftr" sz="quarter" idx="11"/>
          </p:nvPr>
        </p:nvSpPr>
        <p:spPr/>
        <p:txBody>
          <a:bodyPr/>
          <a:lstStyle>
            <a:lvl1pPr>
              <a:defRPr/>
            </a:lvl1pPr>
          </a:lstStyle>
          <a:p>
            <a:endParaRPr lang="it-IT" altLang="it-IT"/>
          </a:p>
        </p:txBody>
      </p:sp>
      <p:sp>
        <p:nvSpPr>
          <p:cNvPr id="4" name="Slide Number Placeholder 3"/>
          <p:cNvSpPr>
            <a:spLocks noGrp="1"/>
          </p:cNvSpPr>
          <p:nvPr>
            <p:ph type="sldNum" sz="quarter" idx="12"/>
          </p:nvPr>
        </p:nvSpPr>
        <p:spPr/>
        <p:txBody>
          <a:bodyPr/>
          <a:lstStyle>
            <a:lvl1pPr>
              <a:defRPr/>
            </a:lvl1pPr>
          </a:lstStyle>
          <a:p>
            <a:fld id="{342841AE-FD82-4C7F-B9BA-538C56A9D9B2}" type="slidenum">
              <a:rPr lang="it-IT" altLang="it-IT"/>
              <a:pPr/>
              <a:t>‹#›</a:t>
            </a:fld>
            <a:endParaRPr lang="it-IT" altLang="it-IT"/>
          </a:p>
        </p:txBody>
      </p:sp>
    </p:spTree>
    <p:extLst>
      <p:ext uri="{BB962C8B-B14F-4D97-AF65-F5344CB8AC3E}">
        <p14:creationId xmlns:p14="http://schemas.microsoft.com/office/powerpoint/2010/main" val="3821560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t-IT"/>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36DDA14-A5DC-47F3-A14A-C2FD2710038C}" type="datetimeFigureOut">
              <a:rPr lang="it-IT" altLang="it-IT"/>
              <a:pPr/>
              <a:t>27/05/2019</a:t>
            </a:fld>
            <a:endParaRPr lang="it-IT" altLang="it-IT"/>
          </a:p>
        </p:txBody>
      </p:sp>
      <p:sp>
        <p:nvSpPr>
          <p:cNvPr id="6" name="Footer Placeholder 5"/>
          <p:cNvSpPr>
            <a:spLocks noGrp="1"/>
          </p:cNvSpPr>
          <p:nvPr>
            <p:ph type="ftr" sz="quarter" idx="11"/>
          </p:nvPr>
        </p:nvSpPr>
        <p:spPr/>
        <p:txBody>
          <a:bodyPr/>
          <a:lstStyle>
            <a:lvl1pPr>
              <a:defRPr/>
            </a:lvl1pPr>
          </a:lstStyle>
          <a:p>
            <a:endParaRPr lang="it-IT" altLang="it-IT"/>
          </a:p>
        </p:txBody>
      </p:sp>
      <p:sp>
        <p:nvSpPr>
          <p:cNvPr id="7" name="Slide Number Placeholder 6"/>
          <p:cNvSpPr>
            <a:spLocks noGrp="1"/>
          </p:cNvSpPr>
          <p:nvPr>
            <p:ph type="sldNum" sz="quarter" idx="12"/>
          </p:nvPr>
        </p:nvSpPr>
        <p:spPr/>
        <p:txBody>
          <a:bodyPr/>
          <a:lstStyle>
            <a:lvl1pPr>
              <a:defRPr/>
            </a:lvl1pPr>
          </a:lstStyle>
          <a:p>
            <a:fld id="{E4113E4D-D93A-43B2-994C-0ED6753E79DD}" type="slidenum">
              <a:rPr lang="it-IT" altLang="it-IT"/>
              <a:pPr/>
              <a:t>‹#›</a:t>
            </a:fld>
            <a:endParaRPr lang="it-IT" altLang="it-IT"/>
          </a:p>
        </p:txBody>
      </p:sp>
    </p:spTree>
    <p:extLst>
      <p:ext uri="{BB962C8B-B14F-4D97-AF65-F5344CB8AC3E}">
        <p14:creationId xmlns:p14="http://schemas.microsoft.com/office/powerpoint/2010/main" val="889873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t-IT"/>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6EA35AC-501E-455E-82BF-82C9A03E7FCE}" type="datetimeFigureOut">
              <a:rPr lang="it-IT" altLang="it-IT"/>
              <a:pPr/>
              <a:t>27/05/2019</a:t>
            </a:fld>
            <a:endParaRPr lang="it-IT" altLang="it-IT"/>
          </a:p>
        </p:txBody>
      </p:sp>
      <p:sp>
        <p:nvSpPr>
          <p:cNvPr id="6" name="Footer Placeholder 5"/>
          <p:cNvSpPr>
            <a:spLocks noGrp="1"/>
          </p:cNvSpPr>
          <p:nvPr>
            <p:ph type="ftr" sz="quarter" idx="11"/>
          </p:nvPr>
        </p:nvSpPr>
        <p:spPr/>
        <p:txBody>
          <a:bodyPr/>
          <a:lstStyle>
            <a:lvl1pPr>
              <a:defRPr/>
            </a:lvl1pPr>
          </a:lstStyle>
          <a:p>
            <a:endParaRPr lang="it-IT" altLang="it-IT"/>
          </a:p>
        </p:txBody>
      </p:sp>
      <p:sp>
        <p:nvSpPr>
          <p:cNvPr id="7" name="Slide Number Placeholder 6"/>
          <p:cNvSpPr>
            <a:spLocks noGrp="1"/>
          </p:cNvSpPr>
          <p:nvPr>
            <p:ph type="sldNum" sz="quarter" idx="12"/>
          </p:nvPr>
        </p:nvSpPr>
        <p:spPr/>
        <p:txBody>
          <a:bodyPr/>
          <a:lstStyle>
            <a:lvl1pPr>
              <a:defRPr/>
            </a:lvl1pPr>
          </a:lstStyle>
          <a:p>
            <a:fld id="{4CBB3D7B-5B82-4C37-8F7C-F9898492EF31}" type="slidenum">
              <a:rPr lang="it-IT" altLang="it-IT"/>
              <a:pPr/>
              <a:t>‹#›</a:t>
            </a:fld>
            <a:endParaRPr lang="it-IT" altLang="it-IT"/>
          </a:p>
        </p:txBody>
      </p:sp>
    </p:spTree>
    <p:extLst>
      <p:ext uri="{BB962C8B-B14F-4D97-AF65-F5344CB8AC3E}">
        <p14:creationId xmlns:p14="http://schemas.microsoft.com/office/powerpoint/2010/main" val="3886485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Click to edit Master title style</a:t>
            </a:r>
          </a:p>
        </p:txBody>
      </p:sp>
      <p:sp>
        <p:nvSpPr>
          <p:cNvPr id="532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Click to edit Master text styles</a:t>
            </a:r>
          </a:p>
          <a:p>
            <a:pPr lvl="1"/>
            <a:r>
              <a:rPr lang="it-IT" altLang="it-IT" smtClean="0"/>
              <a:t>Second level</a:t>
            </a:r>
          </a:p>
          <a:p>
            <a:pPr lvl="2"/>
            <a:r>
              <a:rPr lang="it-IT" altLang="it-IT" smtClean="0"/>
              <a:t>Third level</a:t>
            </a:r>
          </a:p>
          <a:p>
            <a:pPr lvl="3"/>
            <a:r>
              <a:rPr lang="it-IT" altLang="it-IT" smtClean="0"/>
              <a:t>Fourth level</a:t>
            </a:r>
          </a:p>
          <a:p>
            <a:pPr lvl="4"/>
            <a:r>
              <a:rPr lang="it-IT" altLang="it-IT" smtClean="0"/>
              <a:t>Fifth level</a:t>
            </a:r>
          </a:p>
        </p:txBody>
      </p:sp>
      <p:sp>
        <p:nvSpPr>
          <p:cNvPr id="5325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fld id="{005AEF9C-0906-43B7-A631-4C1028C7CAF1}" type="datetimeFigureOut">
              <a:rPr lang="it-IT" altLang="it-IT"/>
              <a:pPr/>
              <a:t>27/05/2019</a:t>
            </a:fld>
            <a:endParaRPr lang="it-IT" altLang="it-IT"/>
          </a:p>
        </p:txBody>
      </p:sp>
      <p:sp>
        <p:nvSpPr>
          <p:cNvPr id="532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it-IT" altLang="it-IT"/>
          </a:p>
        </p:txBody>
      </p:sp>
      <p:sp>
        <p:nvSpPr>
          <p:cNvPr id="532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C23F725B-AEDB-4C59-AD72-1D83D141F3E8}" type="slidenum">
              <a:rPr lang="it-IT" altLang="it-IT"/>
              <a:pPr/>
              <a:t>‹#›</a:t>
            </a:fld>
            <a:endParaRPr lang="it-IT" altLang="it-IT"/>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Click to edit Master title style</a:t>
            </a:r>
          </a:p>
        </p:txBody>
      </p:sp>
      <p:sp>
        <p:nvSpPr>
          <p:cNvPr id="27238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Click to edit Master text styles</a:t>
            </a:r>
          </a:p>
          <a:p>
            <a:pPr lvl="1"/>
            <a:r>
              <a:rPr lang="it-IT" altLang="it-IT" smtClean="0"/>
              <a:t>Second level</a:t>
            </a:r>
          </a:p>
          <a:p>
            <a:pPr lvl="2"/>
            <a:r>
              <a:rPr lang="it-IT" altLang="it-IT" smtClean="0"/>
              <a:t>Third level</a:t>
            </a:r>
          </a:p>
          <a:p>
            <a:pPr lvl="3"/>
            <a:r>
              <a:rPr lang="it-IT" altLang="it-IT" smtClean="0"/>
              <a:t>Fourth level</a:t>
            </a:r>
          </a:p>
          <a:p>
            <a:pPr lvl="4"/>
            <a:r>
              <a:rPr lang="it-IT" altLang="it-IT"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mn-lt"/>
                <a:ea typeface="+mn-ea"/>
                <a:cs typeface="+mn-cs"/>
              </a:defRPr>
            </a:lvl1pPr>
          </a:lstStyle>
          <a:p>
            <a:pPr>
              <a:defRPr/>
            </a:pPr>
            <a:endParaRPr 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mn-lt"/>
                <a:ea typeface="+mn-ea"/>
                <a:cs typeface="+mn-cs"/>
              </a:defRPr>
            </a:lvl1pPr>
          </a:lstStyle>
          <a:p>
            <a:pPr>
              <a:defRPr/>
            </a:pPr>
            <a:endParaRPr lang="it-IT"/>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fld id="{526DD544-1724-484B-BD86-7E7225F34EDC}" type="slidenum">
              <a:rPr lang="it-IT" altLang="it-IT"/>
              <a:pPr/>
              <a:t>‹#›</a:t>
            </a:fld>
            <a:endParaRPr lang="it-IT" altLang="it-IT"/>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panose="02020603050405020304" pitchFamily="18" charset="0"/>
          <a:ea typeface="MS PGothic" panose="020B0600070205080204" pitchFamily="34" charset="-128"/>
          <a:cs typeface="Arial" panose="020B0604020202020204" pitchFamily="34" charset="0"/>
        </a:defRPr>
      </a:lvl2pPr>
      <a:lvl3pPr algn="ctr" rtl="0" fontAlgn="base">
        <a:spcBef>
          <a:spcPct val="0"/>
        </a:spcBef>
        <a:spcAft>
          <a:spcPct val="0"/>
        </a:spcAft>
        <a:defRPr sz="4400">
          <a:solidFill>
            <a:schemeClr val="tx2"/>
          </a:solidFill>
          <a:latin typeface="Times" panose="02020603050405020304" pitchFamily="18" charset="0"/>
          <a:ea typeface="MS PGothic" panose="020B0600070205080204" pitchFamily="34" charset="-128"/>
          <a:cs typeface="Arial" panose="020B0604020202020204" pitchFamily="34" charset="0"/>
        </a:defRPr>
      </a:lvl3pPr>
      <a:lvl4pPr algn="ctr" rtl="0" fontAlgn="base">
        <a:spcBef>
          <a:spcPct val="0"/>
        </a:spcBef>
        <a:spcAft>
          <a:spcPct val="0"/>
        </a:spcAft>
        <a:defRPr sz="4400">
          <a:solidFill>
            <a:schemeClr val="tx2"/>
          </a:solidFill>
          <a:latin typeface="Times" panose="02020603050405020304" pitchFamily="18" charset="0"/>
          <a:ea typeface="MS PGothic" panose="020B0600070205080204" pitchFamily="34" charset="-128"/>
          <a:cs typeface="Arial" panose="020B0604020202020204" pitchFamily="34" charset="0"/>
        </a:defRPr>
      </a:lvl4pPr>
      <a:lvl5pPr algn="ctr" rtl="0" fontAlgn="base">
        <a:spcBef>
          <a:spcPct val="0"/>
        </a:spcBef>
        <a:spcAft>
          <a:spcPct val="0"/>
        </a:spcAft>
        <a:defRPr sz="4400">
          <a:solidFill>
            <a:schemeClr val="tx2"/>
          </a:solidFill>
          <a:latin typeface="Times" panose="02020603050405020304" pitchFamily="18" charset="0"/>
          <a:ea typeface="MS PGothic" panose="020B0600070205080204" pitchFamily="34" charset="-128"/>
          <a:cs typeface="Arial" panose="020B0604020202020204" pitchFamily="34" charset="0"/>
        </a:defRPr>
      </a:lvl5pPr>
      <a:lvl6pPr marL="457200" algn="ctr" rtl="0" fontAlgn="base">
        <a:spcBef>
          <a:spcPct val="0"/>
        </a:spcBef>
        <a:spcAft>
          <a:spcPct val="0"/>
        </a:spcAft>
        <a:defRPr sz="4400">
          <a:solidFill>
            <a:schemeClr val="tx2"/>
          </a:solidFill>
          <a:latin typeface="Times" panose="02020603050405020304" pitchFamily="18" charset="0"/>
          <a:ea typeface="MS PGothic" panose="020B0600070205080204" pitchFamily="34" charset="-128"/>
          <a:cs typeface="Arial" panose="020B0604020202020204" pitchFamily="34" charset="0"/>
        </a:defRPr>
      </a:lvl6pPr>
      <a:lvl7pPr marL="914400" algn="ctr" rtl="0" fontAlgn="base">
        <a:spcBef>
          <a:spcPct val="0"/>
        </a:spcBef>
        <a:spcAft>
          <a:spcPct val="0"/>
        </a:spcAft>
        <a:defRPr sz="4400">
          <a:solidFill>
            <a:schemeClr val="tx2"/>
          </a:solidFill>
          <a:latin typeface="Times" panose="02020603050405020304" pitchFamily="18" charset="0"/>
          <a:ea typeface="MS PGothic" panose="020B0600070205080204" pitchFamily="34" charset="-128"/>
          <a:cs typeface="Arial" panose="020B0604020202020204" pitchFamily="34" charset="0"/>
        </a:defRPr>
      </a:lvl7pPr>
      <a:lvl8pPr marL="1371600" algn="ctr" rtl="0" fontAlgn="base">
        <a:spcBef>
          <a:spcPct val="0"/>
        </a:spcBef>
        <a:spcAft>
          <a:spcPct val="0"/>
        </a:spcAft>
        <a:defRPr sz="4400">
          <a:solidFill>
            <a:schemeClr val="tx2"/>
          </a:solidFill>
          <a:latin typeface="Times" panose="02020603050405020304" pitchFamily="18" charset="0"/>
          <a:ea typeface="MS PGothic" panose="020B0600070205080204" pitchFamily="34" charset="-128"/>
          <a:cs typeface="Arial" panose="020B0604020202020204" pitchFamily="34" charset="0"/>
        </a:defRPr>
      </a:lvl8pPr>
      <a:lvl9pPr marL="1828800" algn="ctr" rtl="0" fontAlgn="base">
        <a:spcBef>
          <a:spcPct val="0"/>
        </a:spcBef>
        <a:spcAft>
          <a:spcPct val="0"/>
        </a:spcAft>
        <a:defRPr sz="4400">
          <a:solidFill>
            <a:schemeClr val="tx2"/>
          </a:solidFill>
          <a:latin typeface="Times" panose="02020603050405020304" pitchFamily="18" charset="0"/>
          <a:ea typeface="MS PGothic" panose="020B0600070205080204" pitchFamily="34" charset="-128"/>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7.emf"/><Relationship Id="rId4" Type="http://schemas.openxmlformats.org/officeDocument/2006/relationships/image" Target="../media/image16.emf"/></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25.e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540.pn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6.emf"/></Relationships>
</file>

<file path=ppt/slides/_rels/slide4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31.emf"/></Relationships>
</file>

<file path=ppt/slides/_rels/slide4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1.m4v"/><Relationship Id="rId1" Type="http://schemas.microsoft.com/office/2007/relationships/media" Target="../media/media1.m4v"/><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notesSlide" Target="../notesSlides/notesSlide33.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46.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41.emf"/><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44.emf"/></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9.xml"/><Relationship Id="rId1" Type="http://schemas.openxmlformats.org/officeDocument/2006/relationships/slideLayout" Target="../slideLayouts/slideLayout13.xml"/><Relationship Id="rId5" Type="http://schemas.openxmlformats.org/officeDocument/2006/relationships/image" Target="../media/image47.gif"/><Relationship Id="rId4" Type="http://schemas.openxmlformats.org/officeDocument/2006/relationships/image" Target="../media/image46.gi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44.xml"/><Relationship Id="rId1" Type="http://schemas.openxmlformats.org/officeDocument/2006/relationships/slideLayout" Target="../slideLayouts/slideLayout18.xml"/><Relationship Id="rId5" Type="http://schemas.openxmlformats.org/officeDocument/2006/relationships/image" Target="../media/image51.emf"/><Relationship Id="rId4" Type="http://schemas.openxmlformats.org/officeDocument/2006/relationships/image" Target="../media/image50.emf"/></Relationships>
</file>

<file path=ppt/slides/_rels/slide58.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hyperlink" Target="http://it.wikipedia.org/wiki/File:Chevreul_by_Nadar_1886.jpg" TargetMode="External"/><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2"/>
          <p:cNvGrpSpPr>
            <a:grpSpLocks/>
          </p:cNvGrpSpPr>
          <p:nvPr/>
        </p:nvGrpSpPr>
        <p:grpSpPr bwMode="auto">
          <a:xfrm>
            <a:off x="60325" y="5899150"/>
            <a:ext cx="4324350" cy="1009650"/>
            <a:chOff x="468" y="3786"/>
            <a:chExt cx="2724" cy="636"/>
          </a:xfrm>
        </p:grpSpPr>
        <p:sp>
          <p:nvSpPr>
            <p:cNvPr id="54275" name="Text Box 4"/>
            <p:cNvSpPr txBox="1">
              <a:spLocks noChangeArrowheads="1"/>
            </p:cNvSpPr>
            <p:nvPr/>
          </p:nvSpPr>
          <p:spPr bwMode="auto">
            <a:xfrm>
              <a:off x="516" y="3945"/>
              <a:ext cx="267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eaLnBrk="1" hangingPunct="1"/>
              <a:r>
                <a:rPr lang="en-US" altLang="it-IT" sz="2800" b="1">
                  <a:solidFill>
                    <a:srgbClr val="000090"/>
                  </a:solidFill>
                  <a:latin typeface="Arial" panose="020B0604020202020204" pitchFamily="34" charset="0"/>
                </a:rPr>
                <a:t>prof. Carlo Fantoni</a:t>
              </a:r>
            </a:p>
          </p:txBody>
        </p:sp>
        <p:pic>
          <p:nvPicPr>
            <p:cNvPr id="54276" name="Picture 4" descr="logo"/>
            <p:cNvPicPr>
              <a:picLocks noChangeAspect="1" noChangeArrowheads="1"/>
            </p:cNvPicPr>
            <p:nvPr/>
          </p:nvPicPr>
          <p:blipFill>
            <a:blip r:embed="rId3">
              <a:extLst>
                <a:ext uri="{28A0092B-C50C-407E-A947-70E740481C1C}">
                  <a14:useLocalDpi xmlns:a14="http://schemas.microsoft.com/office/drawing/2010/main" val="0"/>
                </a:ext>
              </a:extLst>
            </a:blip>
            <a:srcRect r="72050"/>
            <a:stretch>
              <a:fillRect/>
            </a:stretch>
          </p:blipFill>
          <p:spPr bwMode="auto">
            <a:xfrm>
              <a:off x="468" y="3786"/>
              <a:ext cx="507" cy="636"/>
            </a:xfrm>
            <a:prstGeom prst="rect">
              <a:avLst/>
            </a:prstGeom>
            <a:noFill/>
            <a:extLst>
              <a:ext uri="{909E8E84-426E-40DD-AFC4-6F175D3DCCD1}">
                <a14:hiddenFill xmlns:a14="http://schemas.microsoft.com/office/drawing/2010/main">
                  <a:solidFill>
                    <a:srgbClr val="FFFFFF"/>
                  </a:solidFill>
                </a14:hiddenFill>
              </a:ext>
            </a:extLst>
          </p:spPr>
        </p:pic>
      </p:grpSp>
      <p:sp>
        <p:nvSpPr>
          <p:cNvPr id="54279" name="Text Box 7"/>
          <p:cNvSpPr txBox="1">
            <a:spLocks noChangeArrowheads="1"/>
          </p:cNvSpPr>
          <p:nvPr/>
        </p:nvSpPr>
        <p:spPr bwMode="auto">
          <a:xfrm>
            <a:off x="5260558" y="6070785"/>
            <a:ext cx="33861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90000"/>
              </a:lnSpc>
              <a:spcBef>
                <a:spcPct val="20000"/>
              </a:spcBef>
            </a:pPr>
            <a:r>
              <a:rPr lang="en-US" altLang="it-IT" b="1" dirty="0" smtClean="0">
                <a:latin typeface="Arial" panose="020B0604020202020204" pitchFamily="34" charset="0"/>
              </a:rPr>
              <a:t>STP</a:t>
            </a:r>
          </a:p>
          <a:p>
            <a:pPr algn="ctr" eaLnBrk="0" hangingPunct="0">
              <a:lnSpc>
                <a:spcPct val="90000"/>
              </a:lnSpc>
              <a:spcBef>
                <a:spcPct val="20000"/>
              </a:spcBef>
            </a:pPr>
            <a:r>
              <a:rPr lang="en-US" altLang="it-IT" b="1" dirty="0" smtClean="0">
                <a:latin typeface="Arial" panose="020B0604020202020204" pitchFamily="34" charset="0"/>
              </a:rPr>
              <a:t>2018-2019</a:t>
            </a:r>
            <a:endParaRPr lang="en-GB" altLang="it-IT" b="1" dirty="0">
              <a:latin typeface="Arial" panose="020B0604020202020204" pitchFamily="34" charset="0"/>
            </a:endParaRPr>
          </a:p>
        </p:txBody>
      </p:sp>
      <p:sp>
        <p:nvSpPr>
          <p:cNvPr id="54280" name="Rectangle 8"/>
          <p:cNvSpPr>
            <a:spLocks noChangeArrowheads="1"/>
          </p:cNvSpPr>
          <p:nvPr/>
        </p:nvSpPr>
        <p:spPr bwMode="auto">
          <a:xfrm>
            <a:off x="4884153" y="1253958"/>
            <a:ext cx="4228097" cy="54784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lIns="0" tIns="0" rIns="0" bIns="0">
            <a:spAutoFit/>
          </a:bodyPr>
          <a:lstStyle>
            <a:lvl1pPr marL="171450" indent="-171450" eaLnBrk="0" hangingPunct="0">
              <a:defRPr sz="2400">
                <a:solidFill>
                  <a:schemeClr val="tx1"/>
                </a:solidFill>
                <a:latin typeface="Times" panose="02020603050405020304" pitchFamily="18" charset="0"/>
                <a:ea typeface="MS PGothic" panose="020B0600070205080204" pitchFamily="34" charset="-128"/>
              </a:defRPr>
            </a:lvl1pPr>
            <a:lvl2pPr marL="884238" indent="-342900" eaLnBrk="0" hangingPunct="0">
              <a:defRPr sz="2400">
                <a:solidFill>
                  <a:schemeClr val="tx1"/>
                </a:solidFill>
                <a:latin typeface="Times" panose="02020603050405020304" pitchFamily="18" charset="0"/>
                <a:ea typeface="MS PGothic" panose="020B0600070205080204" pitchFamily="34" charset="-128"/>
              </a:defRPr>
            </a:lvl2pPr>
            <a:lvl3pPr marL="1406525" indent="-342900" eaLnBrk="0" hangingPunct="0">
              <a:defRPr sz="2400">
                <a:solidFill>
                  <a:schemeClr val="tx1"/>
                </a:solidFill>
                <a:latin typeface="Times" panose="02020603050405020304" pitchFamily="18" charset="0"/>
                <a:ea typeface="MS PGothic" panose="020B0600070205080204" pitchFamily="34" charset="-128"/>
              </a:defRPr>
            </a:lvl3pPr>
            <a:lvl4pPr marL="1928813" indent="-342900" eaLnBrk="0" hangingPunct="0">
              <a:defRPr sz="2400">
                <a:solidFill>
                  <a:schemeClr val="tx1"/>
                </a:solidFill>
                <a:latin typeface="Times" panose="02020603050405020304" pitchFamily="18" charset="0"/>
                <a:ea typeface="MS PGothic" panose="020B0600070205080204" pitchFamily="34" charset="-128"/>
              </a:defRPr>
            </a:lvl4pPr>
            <a:lvl5pPr marL="2451100" indent="-342900" eaLnBrk="0" hangingPunct="0">
              <a:defRPr sz="2400">
                <a:solidFill>
                  <a:schemeClr val="tx1"/>
                </a:solidFill>
                <a:latin typeface="Times" panose="02020603050405020304" pitchFamily="18" charset="0"/>
                <a:ea typeface="MS PGothic" panose="020B0600070205080204" pitchFamily="34" charset="-128"/>
              </a:defRPr>
            </a:lvl5pPr>
            <a:lvl6pPr marL="2908300" indent="-3429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365500" indent="-3429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822700" indent="-3429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4279900" indent="-3429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eaLnBrk="1" hangingPunct="1"/>
            <a:r>
              <a:rPr lang="it-IT" altLang="it-IT" b="1" dirty="0">
                <a:latin typeface="Arial" panose="020B0604020202020204" pitchFamily="34" charset="0"/>
              </a:rPr>
              <a:t>Lezione </a:t>
            </a:r>
            <a:r>
              <a:rPr lang="it-IT" altLang="it-IT" b="1" dirty="0" smtClean="0">
                <a:latin typeface="Arial" panose="020B0604020202020204" pitchFamily="34" charset="0"/>
              </a:rPr>
              <a:t>18</a:t>
            </a:r>
            <a:endParaRPr lang="it-IT" altLang="it-IT" b="1" dirty="0">
              <a:latin typeface="Arial" panose="020B0604020202020204" pitchFamily="34" charset="0"/>
            </a:endParaRPr>
          </a:p>
          <a:p>
            <a:pPr algn="ctr" eaLnBrk="1" hangingPunct="1"/>
            <a:r>
              <a:rPr lang="it-IT" altLang="it-IT" b="1" dirty="0" smtClean="0">
                <a:latin typeface="Arial" panose="020B0604020202020204" pitchFamily="34" charset="0"/>
              </a:rPr>
              <a:t>22/05/2019</a:t>
            </a:r>
            <a:endParaRPr lang="it-IT" altLang="it-IT" b="1" dirty="0">
              <a:latin typeface="Arial" panose="020B0604020202020204" pitchFamily="34" charset="0"/>
            </a:endParaRPr>
          </a:p>
          <a:p>
            <a:pPr eaLnBrk="1" hangingPunct="1">
              <a:buFontTx/>
              <a:buChar char="•"/>
            </a:pPr>
            <a:r>
              <a:rPr lang="it-IT" altLang="it-IT" sz="1600" dirty="0" smtClean="0">
                <a:latin typeface="Arial" panose="020B0604020202020204" pitchFamily="34" charset="0"/>
              </a:rPr>
              <a:t>Parametri del colore e sistema colorimetrico</a:t>
            </a:r>
          </a:p>
          <a:p>
            <a:pPr eaLnBrk="1" hangingPunct="1">
              <a:buFontTx/>
              <a:buChar char="•"/>
            </a:pPr>
            <a:r>
              <a:rPr lang="it-IT" altLang="it-IT" sz="1600" dirty="0" smtClean="0">
                <a:latin typeface="Arial" panose="020B0604020202020204" pitchFamily="34" charset="0"/>
              </a:rPr>
              <a:t>Teoria dei sistemi antagonisti</a:t>
            </a:r>
          </a:p>
          <a:p>
            <a:pPr eaLnBrk="1" hangingPunct="1">
              <a:buFontTx/>
              <a:buChar char="•"/>
            </a:pPr>
            <a:r>
              <a:rPr lang="it-IT" altLang="it-IT" sz="1600" dirty="0" smtClean="0">
                <a:latin typeface="Arial" panose="020B0604020202020204" pitchFamily="34" charset="0"/>
              </a:rPr>
              <a:t>Anomalie nella visione dei colori</a:t>
            </a:r>
          </a:p>
          <a:p>
            <a:pPr eaLnBrk="1" hangingPunct="1">
              <a:buFontTx/>
              <a:buChar char="•"/>
            </a:pPr>
            <a:r>
              <a:rPr lang="it-IT" altLang="it-IT" sz="1600" dirty="0" smtClean="0">
                <a:latin typeface="Arial" panose="020B0604020202020204" pitchFamily="34" charset="0"/>
              </a:rPr>
              <a:t>Contrasto simultaneo di colore</a:t>
            </a:r>
          </a:p>
          <a:p>
            <a:pPr eaLnBrk="1" hangingPunct="1">
              <a:buFontTx/>
              <a:buChar char="•"/>
            </a:pPr>
            <a:r>
              <a:rPr lang="it-IT" altLang="it-IT" sz="1600" dirty="0" smtClean="0">
                <a:latin typeface="Arial" panose="020B0604020202020204" pitchFamily="34" charset="0"/>
              </a:rPr>
              <a:t>Effetto sulla saturazione e sulla tinta</a:t>
            </a:r>
          </a:p>
          <a:p>
            <a:pPr eaLnBrk="1" hangingPunct="1">
              <a:buFontTx/>
              <a:buChar char="•"/>
            </a:pPr>
            <a:r>
              <a:rPr lang="it-IT" altLang="it-IT" sz="1600" dirty="0" smtClean="0">
                <a:latin typeface="Arial" panose="020B0604020202020204" pitchFamily="34" charset="0"/>
              </a:rPr>
              <a:t>Teoria attuale del colore</a:t>
            </a:r>
          </a:p>
          <a:p>
            <a:pPr eaLnBrk="1" hangingPunct="1">
              <a:buFontTx/>
              <a:buChar char="•"/>
            </a:pPr>
            <a:r>
              <a:rPr lang="it-IT" altLang="it-IT" sz="1600" dirty="0" smtClean="0">
                <a:latin typeface="Arial" panose="020B0604020202020204" pitchFamily="34" charset="0"/>
              </a:rPr>
              <a:t>Immagine consecutiva e percezione della grandezza</a:t>
            </a:r>
          </a:p>
          <a:p>
            <a:pPr eaLnBrk="1" hangingPunct="1">
              <a:buFontTx/>
              <a:buChar char="•"/>
            </a:pPr>
            <a:r>
              <a:rPr lang="it-IT" altLang="it-IT" sz="1600" dirty="0" smtClean="0">
                <a:latin typeface="Arial" panose="020B0604020202020204" pitchFamily="34" charset="0"/>
              </a:rPr>
              <a:t>Indeterminazione geometrica</a:t>
            </a:r>
          </a:p>
          <a:p>
            <a:pPr eaLnBrk="1" hangingPunct="1">
              <a:buFontTx/>
              <a:buChar char="•"/>
            </a:pPr>
            <a:r>
              <a:rPr lang="it-IT" altLang="it-IT" sz="1600" dirty="0" smtClean="0">
                <a:latin typeface="Arial" panose="020B0604020202020204" pitchFamily="34" charset="0"/>
              </a:rPr>
              <a:t>Grandezza retinica e Legge di Emmert</a:t>
            </a:r>
          </a:p>
          <a:p>
            <a:pPr eaLnBrk="1" hangingPunct="1">
              <a:buFontTx/>
              <a:buChar char="•"/>
            </a:pPr>
            <a:r>
              <a:rPr lang="it-IT" altLang="it-IT" sz="1600" dirty="0" smtClean="0">
                <a:latin typeface="Arial" panose="020B0604020202020204" pitchFamily="34" charset="0"/>
              </a:rPr>
              <a:t>Indizi 3D di profondità</a:t>
            </a:r>
          </a:p>
          <a:p>
            <a:pPr eaLnBrk="1" hangingPunct="1">
              <a:buFontTx/>
              <a:buChar char="•"/>
            </a:pPr>
            <a:r>
              <a:rPr lang="it-IT" altLang="it-IT" sz="1600" dirty="0" smtClean="0">
                <a:latin typeface="Arial" panose="020B0604020202020204" pitchFamily="34" charset="0"/>
              </a:rPr>
              <a:t>Informazione oculare vs. ottica, statica vs. dinamica</a:t>
            </a:r>
          </a:p>
          <a:p>
            <a:pPr eaLnBrk="1" hangingPunct="1">
              <a:buFontTx/>
              <a:buChar char="•"/>
            </a:pPr>
            <a:r>
              <a:rPr lang="it-IT" altLang="it-IT" sz="1600" dirty="0">
                <a:latin typeface="Arial" panose="020B0604020202020204" pitchFamily="34" charset="0"/>
              </a:rPr>
              <a:t>p</a:t>
            </a:r>
            <a:r>
              <a:rPr lang="it-IT" altLang="it-IT" sz="1600" dirty="0" smtClean="0">
                <a:latin typeface="Arial" panose="020B0604020202020204" pitchFamily="34" charset="0"/>
              </a:rPr>
              <a:t>arallasse di movimento, flusso ottico e compensazione mediante integrazione dell’ informazione derivante dal movimento del corpo</a:t>
            </a:r>
          </a:p>
          <a:p>
            <a:pPr eaLnBrk="1" hangingPunct="1">
              <a:buFontTx/>
              <a:buChar char="•"/>
            </a:pPr>
            <a:endParaRPr lang="it-IT" altLang="it-IT" sz="1800" dirty="0" smtClean="0">
              <a:latin typeface="Arial" panose="020B0604020202020204" pitchFamily="34" charset="0"/>
            </a:endParaRPr>
          </a:p>
          <a:p>
            <a:pPr eaLnBrk="1" hangingPunct="1">
              <a:buFontTx/>
              <a:buChar char="•"/>
            </a:pPr>
            <a:endParaRPr lang="it-IT" altLang="it-IT" sz="1800" dirty="0">
              <a:latin typeface="Arial" panose="020B0604020202020204" pitchFamily="34" charset="0"/>
            </a:endParaRPr>
          </a:p>
        </p:txBody>
      </p:sp>
      <p:pic>
        <p:nvPicPr>
          <p:cNvPr id="5428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 y="1984375"/>
            <a:ext cx="4686300" cy="3295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Rectangle 6"/>
          <p:cNvSpPr>
            <a:spLocks noGrp="1" noChangeArrowheads="1"/>
          </p:cNvSpPr>
          <p:nvPr>
            <p:ph type="ctrTitle"/>
          </p:nvPr>
        </p:nvSpPr>
        <p:spPr>
          <a:xfrm>
            <a:off x="136525" y="89618"/>
            <a:ext cx="8975725" cy="1470025"/>
          </a:xfrm>
        </p:spPr>
        <p:txBody>
          <a:bodyPr anchor="ctr"/>
          <a:lstStyle/>
          <a:p>
            <a:pPr eaLnBrk="1" hangingPunct="1">
              <a:lnSpc>
                <a:spcPct val="85000"/>
              </a:lnSpc>
            </a:pPr>
            <a:r>
              <a:rPr lang="it-IT" altLang="it-IT" sz="4000" dirty="0" smtClean="0">
                <a:solidFill>
                  <a:srgbClr val="000090"/>
                </a:solidFill>
              </a:rPr>
              <a:t>Psicologia dei processi cognitivi 1</a:t>
            </a:r>
            <a:br>
              <a:rPr lang="it-IT" altLang="it-IT" sz="4000" dirty="0" smtClean="0">
                <a:solidFill>
                  <a:srgbClr val="000090"/>
                </a:solidFill>
              </a:rPr>
            </a:br>
            <a:r>
              <a:rPr lang="it-IT" altLang="it-IT" sz="4000" b="1" dirty="0" smtClean="0">
                <a:solidFill>
                  <a:srgbClr val="000090"/>
                </a:solidFill>
              </a:rPr>
              <a:t>Percezione 042PS-2</a:t>
            </a:r>
            <a:r>
              <a:rPr lang="it-IT" altLang="it-IT" sz="4000" dirty="0" smtClean="0">
                <a:solidFill>
                  <a:schemeClr val="accent2"/>
                </a:solidFill>
              </a:rPr>
              <a:t/>
            </a:r>
            <a:br>
              <a:rPr lang="it-IT" altLang="it-IT" sz="4000" dirty="0" smtClean="0">
                <a:solidFill>
                  <a:schemeClr val="accent2"/>
                </a:solidFill>
              </a:rPr>
            </a:br>
            <a:endParaRPr lang="it-IT" altLang="it-IT" sz="36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27" name="Picture 7" descr="ringcontrastdfromdonmacle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959" y="1957365"/>
            <a:ext cx="5715000" cy="4286250"/>
          </a:xfrm>
          <a:prstGeom prst="rect">
            <a:avLst/>
          </a:prstGeom>
          <a:noFill/>
          <a:extLst>
            <a:ext uri="{909E8E84-426E-40DD-AFC4-6F175D3DCCD1}">
              <a14:hiddenFill xmlns:a14="http://schemas.microsoft.com/office/drawing/2010/main">
                <a:solidFill>
                  <a:srgbClr val="FFFFFF"/>
                </a:solidFill>
              </a14:hiddenFill>
            </a:ext>
          </a:extLst>
        </p:spPr>
      </p:pic>
      <p:sp>
        <p:nvSpPr>
          <p:cNvPr id="798723" name="Rectangle 3"/>
          <p:cNvSpPr>
            <a:spLocks noChangeArrowheads="1"/>
          </p:cNvSpPr>
          <p:nvPr/>
        </p:nvSpPr>
        <p:spPr bwMode="auto">
          <a:xfrm>
            <a:off x="1240064" y="0"/>
            <a:ext cx="674575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it-IT" altLang="it-IT" sz="4400" dirty="0">
                <a:solidFill>
                  <a:srgbClr val="060687"/>
                </a:solidFill>
                <a:latin typeface="Arial" panose="020B0604020202020204" pitchFamily="34" charset="0"/>
              </a:rPr>
              <a:t>c</a:t>
            </a:r>
            <a:r>
              <a:rPr lang="it-IT" altLang="it-IT" sz="4400" dirty="0" smtClean="0">
                <a:solidFill>
                  <a:srgbClr val="060687"/>
                </a:solidFill>
                <a:latin typeface="Arial" panose="020B0604020202020204" pitchFamily="34" charset="0"/>
              </a:rPr>
              <a:t>ontrasto anche sulle tinte</a:t>
            </a:r>
            <a:endParaRPr lang="it-IT" altLang="it-IT" sz="4400" i="1" dirty="0">
              <a:solidFill>
                <a:srgbClr val="060687"/>
              </a:solidFill>
              <a:latin typeface="Arial" panose="020B0604020202020204" pitchFamily="34" charset="0"/>
            </a:endParaRPr>
          </a:p>
        </p:txBody>
      </p:sp>
      <p:sp>
        <p:nvSpPr>
          <p:cNvPr id="798729" name="Text Box 9"/>
          <p:cNvSpPr txBox="1">
            <a:spLocks noChangeArrowheads="1"/>
          </p:cNvSpPr>
          <p:nvPr/>
        </p:nvSpPr>
        <p:spPr bwMode="auto">
          <a:xfrm>
            <a:off x="-483934" y="5864574"/>
            <a:ext cx="273344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defPPr>
              <a:defRPr lang="it-IT"/>
            </a:defPPr>
            <a:lvl1pPr marL="261938" indent="-261938" algn="just" eaLnBrk="0" hangingPunct="0">
              <a:buClr>
                <a:srgbClr val="333399"/>
              </a:buClr>
              <a:buFont typeface="Arial" panose="020B0604020202020204" pitchFamily="34" charset="0"/>
              <a:buChar char="•"/>
              <a:tabLst>
                <a:tab pos="571500" algn="l"/>
              </a:tabLst>
              <a:defRPr sz="3200">
                <a:latin typeface="Arial" panose="020B0604020202020204" pitchFamily="34" charset="0"/>
              </a:defRPr>
            </a:lvl1pPr>
            <a:lvl2pPr marL="768350" eaLnBrk="0" hangingPunct="0">
              <a:tabLst>
                <a:tab pos="571500" algn="l"/>
              </a:tabLst>
            </a:lvl2pPr>
            <a:lvl3pPr marL="958850" eaLnBrk="0" hangingPunct="0">
              <a:tabLst>
                <a:tab pos="571500" algn="l"/>
              </a:tabLst>
            </a:lvl3pPr>
            <a:lvl4pPr eaLnBrk="0" hangingPunct="0">
              <a:tabLst>
                <a:tab pos="571500" algn="l"/>
              </a:tabLst>
            </a:lvl4pPr>
            <a:lvl5pPr eaLnBrk="0" hangingPunct="0">
              <a:tabLst>
                <a:tab pos="571500" algn="l"/>
              </a:tabLst>
            </a:lvl5pPr>
            <a:lvl6pPr eaLnBrk="0" fontAlgn="base" hangingPunct="0">
              <a:spcBef>
                <a:spcPct val="0"/>
              </a:spcBef>
              <a:spcAft>
                <a:spcPct val="0"/>
              </a:spcAft>
              <a:tabLst>
                <a:tab pos="571500" algn="l"/>
              </a:tabLst>
            </a:lvl6pPr>
            <a:lvl7pPr eaLnBrk="0" fontAlgn="base" hangingPunct="0">
              <a:spcBef>
                <a:spcPct val="0"/>
              </a:spcBef>
              <a:spcAft>
                <a:spcPct val="0"/>
              </a:spcAft>
              <a:tabLst>
                <a:tab pos="571500" algn="l"/>
              </a:tabLst>
            </a:lvl7pPr>
            <a:lvl8pPr eaLnBrk="0" fontAlgn="base" hangingPunct="0">
              <a:spcBef>
                <a:spcPct val="0"/>
              </a:spcBef>
              <a:spcAft>
                <a:spcPct val="0"/>
              </a:spcAft>
              <a:tabLst>
                <a:tab pos="571500" algn="l"/>
              </a:tabLst>
            </a:lvl8pPr>
            <a:lvl9pPr eaLnBrk="0" fontAlgn="base" hangingPunct="0">
              <a:spcBef>
                <a:spcPct val="0"/>
              </a:spcBef>
              <a:spcAft>
                <a:spcPct val="0"/>
              </a:spcAft>
              <a:tabLst>
                <a:tab pos="571500" algn="l"/>
              </a:tabLst>
            </a:lvl9pPr>
          </a:lstStyle>
          <a:p>
            <a:pPr marL="0" indent="0" algn="r">
              <a:buNone/>
            </a:pPr>
            <a:r>
              <a:rPr lang="it-IT" altLang="it-IT" dirty="0"/>
              <a:t>Mac Leod</a:t>
            </a:r>
          </a:p>
        </p:txBody>
      </p:sp>
      <p:sp>
        <p:nvSpPr>
          <p:cNvPr id="8" name="Rectangle 5"/>
          <p:cNvSpPr>
            <a:spLocks noChangeArrowheads="1"/>
          </p:cNvSpPr>
          <p:nvPr/>
        </p:nvSpPr>
        <p:spPr bwMode="auto">
          <a:xfrm>
            <a:off x="349920" y="659570"/>
            <a:ext cx="845686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lvl1pPr eaLnBrk="0" hangingPunct="0">
              <a:tabLst>
                <a:tab pos="571500" algn="l"/>
              </a:tabLst>
              <a:defRPr sz="2400">
                <a:solidFill>
                  <a:schemeClr val="tx1"/>
                </a:solidFill>
                <a:latin typeface="Times" panose="02020603050405020304" pitchFamily="18" charset="0"/>
                <a:ea typeface="MS PGothic" panose="020B0600070205080204" pitchFamily="34" charset="-128"/>
              </a:defRPr>
            </a:lvl1pPr>
            <a:lvl2pPr marL="768350" eaLnBrk="0" hangingPunct="0">
              <a:tabLst>
                <a:tab pos="571500" algn="l"/>
              </a:tabLst>
              <a:defRPr sz="2400">
                <a:solidFill>
                  <a:schemeClr val="tx1"/>
                </a:solidFill>
                <a:latin typeface="Times" panose="02020603050405020304" pitchFamily="18" charset="0"/>
                <a:ea typeface="MS PGothic" panose="020B0600070205080204" pitchFamily="34" charset="-128"/>
              </a:defRPr>
            </a:lvl2pPr>
            <a:lvl3pPr marL="958850" eaLnBrk="0" hangingPunct="0">
              <a:tabLst>
                <a:tab pos="571500" algn="l"/>
              </a:tabLst>
              <a:defRPr sz="2400">
                <a:solidFill>
                  <a:schemeClr val="tx1"/>
                </a:solidFill>
                <a:latin typeface="Times" panose="02020603050405020304" pitchFamily="18" charset="0"/>
                <a:ea typeface="MS PGothic" panose="020B0600070205080204" pitchFamily="34" charset="-128"/>
              </a:defRPr>
            </a:lvl3pPr>
            <a:lvl4pPr eaLnBrk="0" hangingPunct="0">
              <a:tabLst>
                <a:tab pos="571500" algn="l"/>
              </a:tabLst>
              <a:defRPr sz="2400">
                <a:solidFill>
                  <a:schemeClr val="tx1"/>
                </a:solidFill>
                <a:latin typeface="Times" panose="02020603050405020304" pitchFamily="18" charset="0"/>
                <a:ea typeface="MS PGothic" panose="020B0600070205080204" pitchFamily="34" charset="-128"/>
              </a:defRPr>
            </a:lvl4pPr>
            <a:lvl5pPr eaLnBrk="0" hangingPunct="0">
              <a:tabLst>
                <a:tab pos="571500" algn="l"/>
              </a:tabLst>
              <a:defRPr sz="2400">
                <a:solidFill>
                  <a:schemeClr val="tx1"/>
                </a:solidFill>
                <a:latin typeface="Times" panose="02020603050405020304" pitchFamily="18" charset="0"/>
                <a:ea typeface="MS PGothic" panose="020B0600070205080204" pitchFamily="34" charset="-128"/>
              </a:defRPr>
            </a:lvl5pPr>
            <a:lvl6pPr eaLnBrk="0" fontAlgn="base" hangingPunct="0">
              <a:spcBef>
                <a:spcPct val="0"/>
              </a:spcBef>
              <a:spcAft>
                <a:spcPct val="0"/>
              </a:spcAft>
              <a:tabLst>
                <a:tab pos="571500" algn="l"/>
              </a:tabLst>
              <a:defRPr sz="2400">
                <a:solidFill>
                  <a:schemeClr val="tx1"/>
                </a:solidFill>
                <a:latin typeface="Times" panose="02020603050405020304" pitchFamily="18" charset="0"/>
                <a:ea typeface="MS PGothic" panose="020B0600070205080204" pitchFamily="34" charset="-128"/>
              </a:defRPr>
            </a:lvl6pPr>
            <a:lvl7pPr eaLnBrk="0" fontAlgn="base" hangingPunct="0">
              <a:spcBef>
                <a:spcPct val="0"/>
              </a:spcBef>
              <a:spcAft>
                <a:spcPct val="0"/>
              </a:spcAft>
              <a:tabLst>
                <a:tab pos="571500" algn="l"/>
              </a:tabLst>
              <a:defRPr sz="2400">
                <a:solidFill>
                  <a:schemeClr val="tx1"/>
                </a:solidFill>
                <a:latin typeface="Times" panose="02020603050405020304" pitchFamily="18" charset="0"/>
                <a:ea typeface="MS PGothic" panose="020B0600070205080204" pitchFamily="34" charset="-128"/>
              </a:defRPr>
            </a:lvl7pPr>
            <a:lvl8pPr eaLnBrk="0" fontAlgn="base" hangingPunct="0">
              <a:spcBef>
                <a:spcPct val="0"/>
              </a:spcBef>
              <a:spcAft>
                <a:spcPct val="0"/>
              </a:spcAft>
              <a:tabLst>
                <a:tab pos="571500" algn="l"/>
              </a:tabLst>
              <a:defRPr sz="2400">
                <a:solidFill>
                  <a:schemeClr val="tx1"/>
                </a:solidFill>
                <a:latin typeface="Times" panose="02020603050405020304" pitchFamily="18" charset="0"/>
                <a:ea typeface="MS PGothic" panose="020B0600070205080204" pitchFamily="34" charset="-128"/>
              </a:defRPr>
            </a:lvl8pPr>
            <a:lvl9pPr eaLnBrk="0" fontAlgn="base" hangingPunct="0">
              <a:spcBef>
                <a:spcPct val="0"/>
              </a:spcBef>
              <a:spcAft>
                <a:spcPct val="0"/>
              </a:spcAft>
              <a:tabLst>
                <a:tab pos="571500" algn="l"/>
              </a:tabLst>
              <a:defRPr sz="2400">
                <a:solidFill>
                  <a:schemeClr val="tx1"/>
                </a:solidFill>
                <a:latin typeface="Times" panose="02020603050405020304" pitchFamily="18" charset="0"/>
                <a:ea typeface="MS PGothic" panose="020B0600070205080204" pitchFamily="34" charset="-128"/>
              </a:defRPr>
            </a:lvl9pPr>
          </a:lstStyle>
          <a:p>
            <a:pPr algn="just">
              <a:buClr>
                <a:srgbClr val="333399"/>
              </a:buClr>
            </a:pPr>
            <a:r>
              <a:rPr lang="it-IT" altLang="it-IT" sz="3200" dirty="0">
                <a:latin typeface="Arial" panose="020B0604020202020204" pitchFamily="34" charset="0"/>
              </a:rPr>
              <a:t>a</a:t>
            </a:r>
            <a:r>
              <a:rPr lang="it-IT" altLang="it-IT" sz="3200" dirty="0" smtClean="0">
                <a:latin typeface="Arial" panose="020B0604020202020204" pitchFamily="34" charset="0"/>
              </a:rPr>
              <a:t>ncora i colori acquistano una componente cromatica complementare al colore adiacente</a:t>
            </a:r>
          </a:p>
        </p:txBody>
      </p:sp>
      <p:sp>
        <p:nvSpPr>
          <p:cNvPr id="2" name="Donut 1"/>
          <p:cNvSpPr/>
          <p:nvPr/>
        </p:nvSpPr>
        <p:spPr bwMode="auto">
          <a:xfrm>
            <a:off x="1049509" y="2508325"/>
            <a:ext cx="3062426" cy="3037114"/>
          </a:xfrm>
          <a:prstGeom prst="donut">
            <a:avLst>
              <a:gd name="adj" fmla="val 36816"/>
            </a:avLst>
          </a:prstGeom>
          <a:solidFill>
            <a:schemeClr val="tx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11" name="Rectangle 5"/>
          <p:cNvSpPr>
            <a:spLocks noChangeArrowheads="1"/>
          </p:cNvSpPr>
          <p:nvPr/>
        </p:nvSpPr>
        <p:spPr bwMode="auto">
          <a:xfrm>
            <a:off x="4796590" y="1688662"/>
            <a:ext cx="4170947"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lvl1pPr eaLnBrk="0" hangingPunct="0">
              <a:tabLst>
                <a:tab pos="571500" algn="l"/>
              </a:tabLst>
              <a:defRPr sz="2400">
                <a:solidFill>
                  <a:schemeClr val="tx1"/>
                </a:solidFill>
                <a:latin typeface="Times" panose="02020603050405020304" pitchFamily="18" charset="0"/>
                <a:ea typeface="MS PGothic" panose="020B0600070205080204" pitchFamily="34" charset="-128"/>
              </a:defRPr>
            </a:lvl1pPr>
            <a:lvl2pPr marL="768350" eaLnBrk="0" hangingPunct="0">
              <a:tabLst>
                <a:tab pos="571500" algn="l"/>
              </a:tabLst>
              <a:defRPr sz="2400">
                <a:solidFill>
                  <a:schemeClr val="tx1"/>
                </a:solidFill>
                <a:latin typeface="Times" panose="02020603050405020304" pitchFamily="18" charset="0"/>
                <a:ea typeface="MS PGothic" panose="020B0600070205080204" pitchFamily="34" charset="-128"/>
              </a:defRPr>
            </a:lvl2pPr>
            <a:lvl3pPr marL="958850" eaLnBrk="0" hangingPunct="0">
              <a:tabLst>
                <a:tab pos="571500" algn="l"/>
              </a:tabLst>
              <a:defRPr sz="2400">
                <a:solidFill>
                  <a:schemeClr val="tx1"/>
                </a:solidFill>
                <a:latin typeface="Times" panose="02020603050405020304" pitchFamily="18" charset="0"/>
                <a:ea typeface="MS PGothic" panose="020B0600070205080204" pitchFamily="34" charset="-128"/>
              </a:defRPr>
            </a:lvl3pPr>
            <a:lvl4pPr eaLnBrk="0" hangingPunct="0">
              <a:tabLst>
                <a:tab pos="571500" algn="l"/>
              </a:tabLst>
              <a:defRPr sz="2400">
                <a:solidFill>
                  <a:schemeClr val="tx1"/>
                </a:solidFill>
                <a:latin typeface="Times" panose="02020603050405020304" pitchFamily="18" charset="0"/>
                <a:ea typeface="MS PGothic" panose="020B0600070205080204" pitchFamily="34" charset="-128"/>
              </a:defRPr>
            </a:lvl4pPr>
            <a:lvl5pPr eaLnBrk="0" hangingPunct="0">
              <a:tabLst>
                <a:tab pos="571500" algn="l"/>
              </a:tabLst>
              <a:defRPr sz="2400">
                <a:solidFill>
                  <a:schemeClr val="tx1"/>
                </a:solidFill>
                <a:latin typeface="Times" panose="02020603050405020304" pitchFamily="18" charset="0"/>
                <a:ea typeface="MS PGothic" panose="020B0600070205080204" pitchFamily="34" charset="-128"/>
              </a:defRPr>
            </a:lvl5pPr>
            <a:lvl6pPr eaLnBrk="0" fontAlgn="base" hangingPunct="0">
              <a:spcBef>
                <a:spcPct val="0"/>
              </a:spcBef>
              <a:spcAft>
                <a:spcPct val="0"/>
              </a:spcAft>
              <a:tabLst>
                <a:tab pos="571500" algn="l"/>
              </a:tabLst>
              <a:defRPr sz="2400">
                <a:solidFill>
                  <a:schemeClr val="tx1"/>
                </a:solidFill>
                <a:latin typeface="Times" panose="02020603050405020304" pitchFamily="18" charset="0"/>
                <a:ea typeface="MS PGothic" panose="020B0600070205080204" pitchFamily="34" charset="-128"/>
              </a:defRPr>
            </a:lvl6pPr>
            <a:lvl7pPr eaLnBrk="0" fontAlgn="base" hangingPunct="0">
              <a:spcBef>
                <a:spcPct val="0"/>
              </a:spcBef>
              <a:spcAft>
                <a:spcPct val="0"/>
              </a:spcAft>
              <a:tabLst>
                <a:tab pos="571500" algn="l"/>
              </a:tabLst>
              <a:defRPr sz="2400">
                <a:solidFill>
                  <a:schemeClr val="tx1"/>
                </a:solidFill>
                <a:latin typeface="Times" panose="02020603050405020304" pitchFamily="18" charset="0"/>
                <a:ea typeface="MS PGothic" panose="020B0600070205080204" pitchFamily="34" charset="-128"/>
              </a:defRPr>
            </a:lvl7pPr>
            <a:lvl8pPr eaLnBrk="0" fontAlgn="base" hangingPunct="0">
              <a:spcBef>
                <a:spcPct val="0"/>
              </a:spcBef>
              <a:spcAft>
                <a:spcPct val="0"/>
              </a:spcAft>
              <a:tabLst>
                <a:tab pos="571500" algn="l"/>
              </a:tabLst>
              <a:defRPr sz="2400">
                <a:solidFill>
                  <a:schemeClr val="tx1"/>
                </a:solidFill>
                <a:latin typeface="Times" panose="02020603050405020304" pitchFamily="18" charset="0"/>
                <a:ea typeface="MS PGothic" panose="020B0600070205080204" pitchFamily="34" charset="-128"/>
              </a:defRPr>
            </a:lvl8pPr>
            <a:lvl9pPr eaLnBrk="0" fontAlgn="base" hangingPunct="0">
              <a:spcBef>
                <a:spcPct val="0"/>
              </a:spcBef>
              <a:spcAft>
                <a:spcPct val="0"/>
              </a:spcAft>
              <a:tabLst>
                <a:tab pos="571500" algn="l"/>
              </a:tabLst>
              <a:defRPr sz="2400">
                <a:solidFill>
                  <a:schemeClr val="tx1"/>
                </a:solidFill>
                <a:latin typeface="Times" panose="02020603050405020304" pitchFamily="18" charset="0"/>
                <a:ea typeface="MS PGothic" panose="020B0600070205080204" pitchFamily="34" charset="-128"/>
              </a:defRPr>
            </a:lvl9pPr>
          </a:lstStyle>
          <a:p>
            <a:pPr marL="261938" indent="-261938" algn="just">
              <a:buClr>
                <a:srgbClr val="333399"/>
              </a:buClr>
              <a:buFont typeface="Wingdings" panose="05000000000000000000" pitchFamily="2" charset="2"/>
              <a:buChar char="§"/>
            </a:pPr>
            <a:r>
              <a:rPr lang="it-IT" altLang="it-IT" sz="3000" dirty="0" smtClean="0">
                <a:latin typeface="Arial" panose="020B0604020202020204" pitchFamily="34" charset="0"/>
              </a:rPr>
              <a:t>2 anelli magenta miscela blu + rosso</a:t>
            </a:r>
          </a:p>
          <a:p>
            <a:pPr marL="261938" indent="-261938" algn="just">
              <a:buClr>
                <a:srgbClr val="333399"/>
              </a:buClr>
              <a:buFont typeface="Wingdings" panose="05000000000000000000" pitchFamily="2" charset="2"/>
              <a:buChar char="§"/>
            </a:pPr>
            <a:endParaRPr lang="it-IT" altLang="it-IT" sz="3000" dirty="0" smtClean="0">
              <a:latin typeface="Arial" panose="020B0604020202020204" pitchFamily="34" charset="0"/>
            </a:endParaRPr>
          </a:p>
          <a:p>
            <a:pPr marL="261938" indent="-261938" algn="just">
              <a:buClr>
                <a:srgbClr val="333399"/>
              </a:buClr>
              <a:buFont typeface="Wingdings" panose="05000000000000000000" pitchFamily="2" charset="2"/>
              <a:buChar char="§"/>
            </a:pPr>
            <a:r>
              <a:rPr lang="it-IT" altLang="it-IT" sz="3000" dirty="0">
                <a:latin typeface="Arial" panose="020B0604020202020204" pitchFamily="34" charset="0"/>
              </a:rPr>
              <a:t>a</a:t>
            </a:r>
            <a:r>
              <a:rPr lang="it-IT" altLang="it-IT" sz="3000" dirty="0" smtClean="0">
                <a:latin typeface="Arial" panose="020B0604020202020204" pitchFamily="34" charset="0"/>
              </a:rPr>
              <a:t>nello piccolo su sfondo blu → vira verso il rosso</a:t>
            </a:r>
          </a:p>
          <a:p>
            <a:pPr marL="261938" indent="-261938" algn="just">
              <a:buClr>
                <a:srgbClr val="333399"/>
              </a:buClr>
              <a:buFont typeface="Wingdings" panose="05000000000000000000" pitchFamily="2" charset="2"/>
              <a:buChar char="§"/>
            </a:pPr>
            <a:endParaRPr lang="it-IT" altLang="it-IT" sz="3000" dirty="0" smtClean="0">
              <a:latin typeface="Arial" panose="020B0604020202020204" pitchFamily="34" charset="0"/>
            </a:endParaRPr>
          </a:p>
          <a:p>
            <a:pPr marL="261938" indent="-261938" algn="just">
              <a:buClr>
                <a:srgbClr val="333399"/>
              </a:buClr>
              <a:buFont typeface="Wingdings" panose="05000000000000000000" pitchFamily="2" charset="2"/>
              <a:buChar char="§"/>
            </a:pPr>
            <a:r>
              <a:rPr lang="it-IT" altLang="it-IT" sz="3000" dirty="0" smtClean="0">
                <a:latin typeface="Arial" panose="020B0604020202020204" pitchFamily="34" charset="0"/>
              </a:rPr>
              <a:t>anello grande su </a:t>
            </a:r>
            <a:r>
              <a:rPr lang="it-IT" altLang="it-IT" sz="3000" dirty="0">
                <a:latin typeface="Arial" panose="020B0604020202020204" pitchFamily="34" charset="0"/>
              </a:rPr>
              <a:t>sfondo </a:t>
            </a:r>
            <a:r>
              <a:rPr lang="it-IT" altLang="it-IT" sz="3000" dirty="0" smtClean="0">
                <a:latin typeface="Arial" panose="020B0604020202020204" pitchFamily="34" charset="0"/>
              </a:rPr>
              <a:t>rosso → vira verso il blu</a:t>
            </a:r>
            <a:endParaRPr lang="it-IT" altLang="it-IT" sz="3000" dirty="0">
              <a:latin typeface="Arial" panose="020B0604020202020204" pitchFamily="34" charset="0"/>
            </a:endParaRPr>
          </a:p>
        </p:txBody>
      </p:sp>
      <p:grpSp>
        <p:nvGrpSpPr>
          <p:cNvPr id="6" name="Group 5"/>
          <p:cNvGrpSpPr/>
          <p:nvPr/>
        </p:nvGrpSpPr>
        <p:grpSpPr>
          <a:xfrm>
            <a:off x="7908420" y="3988196"/>
            <a:ext cx="1014996" cy="942409"/>
            <a:chOff x="7635706" y="4100490"/>
            <a:chExt cx="1014996" cy="942409"/>
          </a:xfrm>
        </p:grpSpPr>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49824" b="10193"/>
            <a:stretch/>
          </p:blipFill>
          <p:spPr>
            <a:xfrm>
              <a:off x="7635706" y="4100490"/>
              <a:ext cx="1014996" cy="942409"/>
            </a:xfrm>
            <a:prstGeom prst="rect">
              <a:avLst/>
            </a:prstGeom>
          </p:spPr>
        </p:pic>
        <p:cxnSp>
          <p:nvCxnSpPr>
            <p:cNvPr id="4" name="Straight Arrow Connector 3"/>
            <p:cNvCxnSpPr/>
            <p:nvPr/>
          </p:nvCxnSpPr>
          <p:spPr bwMode="auto">
            <a:xfrm>
              <a:off x="8391124" y="4571694"/>
              <a:ext cx="142457" cy="250996"/>
            </a:xfrm>
            <a:prstGeom prst="straightConnector1">
              <a:avLst/>
            </a:prstGeom>
            <a:noFill/>
            <a:ln w="9525" cap="flat" cmpd="sng" algn="ctr">
              <a:solidFill>
                <a:srgbClr val="00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14" name="Group 13"/>
          <p:cNvGrpSpPr/>
          <p:nvPr/>
        </p:nvGrpSpPr>
        <p:grpSpPr>
          <a:xfrm>
            <a:off x="7979878" y="5865850"/>
            <a:ext cx="1014996" cy="942409"/>
            <a:chOff x="7635706" y="4100490"/>
            <a:chExt cx="1014996" cy="942409"/>
          </a:xfrm>
        </p:grpSpPr>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49824" b="10193"/>
            <a:stretch/>
          </p:blipFill>
          <p:spPr>
            <a:xfrm>
              <a:off x="7635706" y="4100490"/>
              <a:ext cx="1014996" cy="942409"/>
            </a:xfrm>
            <a:prstGeom prst="rect">
              <a:avLst/>
            </a:prstGeom>
          </p:spPr>
        </p:pic>
        <p:cxnSp>
          <p:nvCxnSpPr>
            <p:cNvPr id="16" name="Straight Arrow Connector 15"/>
            <p:cNvCxnSpPr/>
            <p:nvPr/>
          </p:nvCxnSpPr>
          <p:spPr bwMode="auto">
            <a:xfrm>
              <a:off x="8182578" y="4250854"/>
              <a:ext cx="142457" cy="250996"/>
            </a:xfrm>
            <a:prstGeom prst="straightConnector1">
              <a:avLst/>
            </a:prstGeom>
            <a:noFill/>
            <a:ln w="9525" cap="flat" cmpd="sng" algn="ctr">
              <a:solidFill>
                <a:srgbClr val="000000"/>
              </a:solidFill>
              <a:prstDash val="solid"/>
              <a:round/>
              <a:headEnd type="triangl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Tree>
    <p:extLst>
      <p:ext uri="{BB962C8B-B14F-4D97-AF65-F5344CB8AC3E}">
        <p14:creationId xmlns:p14="http://schemas.microsoft.com/office/powerpoint/2010/main" val="40488565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left)">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500"/>
                                        <p:tgtEl>
                                          <p:spTgt spid="11">
                                            <p:txEl>
                                              <p:pRg st="2" end="2"/>
                                            </p:txEl>
                                          </p:spTgt>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wipe(left)">
                                      <p:cBhvr>
                                        <p:cTn id="26" dur="500"/>
                                        <p:tgtEl>
                                          <p:spTgt spid="11">
                                            <p:txEl>
                                              <p:pRg st="4" end="4"/>
                                            </p:txEl>
                                          </p:spTgt>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558090" y="2367171"/>
            <a:ext cx="6414838"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r>
              <a:rPr lang="it-IT" altLang="it-IT" sz="4400" dirty="0">
                <a:solidFill>
                  <a:srgbClr val="060687"/>
                </a:solidFill>
                <a:latin typeface="Arial" panose="020B0604020202020204" pitchFamily="34" charset="0"/>
              </a:rPr>
              <a:t>c</a:t>
            </a:r>
            <a:r>
              <a:rPr lang="it-IT" altLang="it-IT" sz="4400" dirty="0" smtClean="0">
                <a:solidFill>
                  <a:srgbClr val="060687"/>
                </a:solidFill>
                <a:latin typeface="Arial" panose="020B0604020202020204" pitchFamily="34" charset="0"/>
              </a:rPr>
              <a:t>ontrasto simultaneo nelle immagini consecutive negative</a:t>
            </a:r>
            <a:endParaRPr lang="it-IT" altLang="it-IT" sz="4400" i="1" dirty="0">
              <a:solidFill>
                <a:srgbClr val="060687"/>
              </a:solidFill>
              <a:latin typeface="Arial" panose="020B0604020202020204" pitchFamily="34" charset="0"/>
            </a:endParaRPr>
          </a:p>
        </p:txBody>
      </p:sp>
    </p:spTree>
    <p:extLst>
      <p:ext uri="{BB962C8B-B14F-4D97-AF65-F5344CB8AC3E}">
        <p14:creationId xmlns:p14="http://schemas.microsoft.com/office/powerpoint/2010/main" val="3609592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2977612" y="1706919"/>
            <a:ext cx="3201476" cy="3284142"/>
          </a:xfrm>
          <a:prstGeom prst="rect">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8" name="Rectangle 7"/>
          <p:cNvSpPr/>
          <p:nvPr/>
        </p:nvSpPr>
        <p:spPr bwMode="auto">
          <a:xfrm>
            <a:off x="3814310" y="2645232"/>
            <a:ext cx="1528079" cy="156753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Tree>
    <p:extLst>
      <p:ext uri="{BB962C8B-B14F-4D97-AF65-F5344CB8AC3E}">
        <p14:creationId xmlns:p14="http://schemas.microsoft.com/office/powerpoint/2010/main" val="22310008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23522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2977612" y="1706919"/>
            <a:ext cx="3201476" cy="328414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8" name="Rectangle 7"/>
          <p:cNvSpPr/>
          <p:nvPr/>
        </p:nvSpPr>
        <p:spPr bwMode="auto">
          <a:xfrm>
            <a:off x="3814310" y="2645232"/>
            <a:ext cx="1528079" cy="1567535"/>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grpSp>
        <p:nvGrpSpPr>
          <p:cNvPr id="13" name="Group 12"/>
          <p:cNvGrpSpPr/>
          <p:nvPr/>
        </p:nvGrpSpPr>
        <p:grpSpPr>
          <a:xfrm>
            <a:off x="4776840" y="0"/>
            <a:ext cx="3616289" cy="2165684"/>
            <a:chOff x="4776840" y="0"/>
            <a:chExt cx="3616289" cy="2165684"/>
          </a:xfrm>
        </p:grpSpPr>
        <p:cxnSp>
          <p:nvCxnSpPr>
            <p:cNvPr id="3" name="Straight Arrow Connector 2"/>
            <p:cNvCxnSpPr/>
            <p:nvPr/>
          </p:nvCxnSpPr>
          <p:spPr bwMode="auto">
            <a:xfrm flipV="1">
              <a:off x="5807242" y="1203158"/>
              <a:ext cx="224590" cy="962526"/>
            </a:xfrm>
            <a:prstGeom prst="straightConnector1">
              <a:avLst/>
            </a:prstGeom>
            <a:noFill/>
            <a:ln w="9525" cap="flat" cmpd="sng" algn="ctr">
              <a:solidFill>
                <a:srgbClr val="000000"/>
              </a:solidFill>
              <a:prstDash val="solid"/>
              <a:round/>
              <a:headEnd type="triangl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6" name="TextBox 5"/>
            <p:cNvSpPr txBox="1"/>
            <p:nvPr/>
          </p:nvSpPr>
          <p:spPr>
            <a:xfrm>
              <a:off x="4776840" y="0"/>
              <a:ext cx="3616289" cy="1200329"/>
            </a:xfrm>
            <a:prstGeom prst="rect">
              <a:avLst/>
            </a:prstGeom>
            <a:noFill/>
          </p:spPr>
          <p:txBody>
            <a:bodyPr wrap="square" rtlCol="0">
              <a:spAutoFit/>
            </a:bodyPr>
            <a:lstStyle/>
            <a:p>
              <a:r>
                <a:rPr lang="it-IT" dirty="0">
                  <a:latin typeface="Arial" panose="020B0604020202020204" pitchFamily="34" charset="0"/>
                </a:rPr>
                <a:t>i</a:t>
              </a:r>
              <a:r>
                <a:rPr lang="it-IT" dirty="0" smtClean="0">
                  <a:latin typeface="Arial" panose="020B0604020202020204" pitchFamily="34" charset="0"/>
                </a:rPr>
                <a:t>mmagine consecutiva negativa del blu </a:t>
              </a:r>
              <a:r>
                <a:rPr lang="it-IT" dirty="0" smtClean="0">
                  <a:solidFill>
                    <a:srgbClr val="FFC000"/>
                  </a:solidFill>
                  <a:latin typeface="Arial" panose="020B0604020202020204" pitchFamily="34" charset="0"/>
                </a:rPr>
                <a:t>giallino </a:t>
              </a:r>
              <a:r>
                <a:rPr lang="it-IT" dirty="0" smtClean="0">
                  <a:latin typeface="Arial" panose="020B0604020202020204" pitchFamily="34" charset="0"/>
                </a:rPr>
                <a:t>(miscela verde – rosso) </a:t>
              </a:r>
              <a:endParaRPr lang="it-IT" dirty="0">
                <a:latin typeface="Arial" panose="020B0604020202020204" pitchFamily="34" charset="0"/>
              </a:endParaRPr>
            </a:p>
          </p:txBody>
        </p:sp>
      </p:grpSp>
      <p:grpSp>
        <p:nvGrpSpPr>
          <p:cNvPr id="14" name="Group 13"/>
          <p:cNvGrpSpPr/>
          <p:nvPr/>
        </p:nvGrpSpPr>
        <p:grpSpPr>
          <a:xfrm>
            <a:off x="4167837" y="2194828"/>
            <a:ext cx="4976163" cy="3785652"/>
            <a:chOff x="4167837" y="2194828"/>
            <a:chExt cx="4976163" cy="3785652"/>
          </a:xfrm>
        </p:grpSpPr>
        <p:cxnSp>
          <p:nvCxnSpPr>
            <p:cNvPr id="9" name="Straight Arrow Connector 8"/>
            <p:cNvCxnSpPr/>
            <p:nvPr/>
          </p:nvCxnSpPr>
          <p:spPr bwMode="auto">
            <a:xfrm>
              <a:off x="4167837" y="3128211"/>
              <a:ext cx="2417148" cy="545431"/>
            </a:xfrm>
            <a:prstGeom prst="straightConnector1">
              <a:avLst/>
            </a:prstGeom>
            <a:noFill/>
            <a:ln w="9525" cap="flat" cmpd="sng" algn="ctr">
              <a:solidFill>
                <a:srgbClr val="000000"/>
              </a:solidFill>
              <a:prstDash val="solid"/>
              <a:round/>
              <a:headEnd type="triangl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0" name="TextBox 9"/>
            <p:cNvSpPr txBox="1"/>
            <p:nvPr/>
          </p:nvSpPr>
          <p:spPr>
            <a:xfrm>
              <a:off x="6584985" y="2194828"/>
              <a:ext cx="2559015" cy="3785652"/>
            </a:xfrm>
            <a:prstGeom prst="rect">
              <a:avLst/>
            </a:prstGeom>
            <a:noFill/>
          </p:spPr>
          <p:txBody>
            <a:bodyPr wrap="square" rtlCol="0">
              <a:spAutoFit/>
            </a:bodyPr>
            <a:lstStyle/>
            <a:p>
              <a:r>
                <a:rPr lang="it-IT" dirty="0" smtClean="0">
                  <a:latin typeface="Arial" panose="020B0604020202020204" pitchFamily="34" charset="0"/>
                </a:rPr>
                <a:t>Il centro si colora per contrasto simultaneo del colore complementare all’immagine consecutiva </a:t>
              </a:r>
              <a:r>
                <a:rPr lang="it-IT" dirty="0" smtClean="0">
                  <a:solidFill>
                    <a:srgbClr val="FFC000"/>
                  </a:solidFill>
                  <a:latin typeface="Arial" panose="020B0604020202020204" pitchFamily="34" charset="0"/>
                </a:rPr>
                <a:t>gialla</a:t>
              </a:r>
              <a:r>
                <a:rPr lang="it-IT" dirty="0" smtClean="0">
                  <a:latin typeface="Arial" panose="020B0604020202020204" pitchFamily="34" charset="0"/>
                </a:rPr>
                <a:t> e quindi di </a:t>
              </a:r>
              <a:r>
                <a:rPr lang="it-IT" dirty="0" smtClean="0">
                  <a:solidFill>
                    <a:schemeClr val="accent2"/>
                  </a:solidFill>
                  <a:latin typeface="Arial" panose="020B0604020202020204" pitchFamily="34" charset="0"/>
                </a:rPr>
                <a:t>blu</a:t>
              </a:r>
            </a:p>
            <a:p>
              <a:r>
                <a:rPr lang="it-IT" dirty="0" smtClean="0">
                  <a:latin typeface="Arial" panose="020B0604020202020204" pitchFamily="34" charset="0"/>
                </a:rPr>
                <a:t> </a:t>
              </a:r>
              <a:endParaRPr lang="it-IT" dirty="0">
                <a:latin typeface="Arial" panose="020B0604020202020204" pitchFamily="34" charset="0"/>
              </a:endParaRPr>
            </a:p>
          </p:txBody>
        </p:sp>
      </p:grpSp>
    </p:spTree>
    <p:extLst>
      <p:ext uri="{BB962C8B-B14F-4D97-AF65-F5344CB8AC3E}">
        <p14:creationId xmlns:p14="http://schemas.microsoft.com/office/powerpoint/2010/main" val="302330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2977612" y="1706919"/>
            <a:ext cx="3201476" cy="3284142"/>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8" name="Rectangle 7"/>
          <p:cNvSpPr/>
          <p:nvPr/>
        </p:nvSpPr>
        <p:spPr bwMode="auto">
          <a:xfrm>
            <a:off x="3814310" y="2645232"/>
            <a:ext cx="1528079" cy="156753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Tree>
    <p:extLst>
      <p:ext uri="{BB962C8B-B14F-4D97-AF65-F5344CB8AC3E}">
        <p14:creationId xmlns:p14="http://schemas.microsoft.com/office/powerpoint/2010/main" val="15001761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83758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2977612" y="1706919"/>
            <a:ext cx="3201476" cy="3284142"/>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8" name="Rectangle 7"/>
          <p:cNvSpPr/>
          <p:nvPr/>
        </p:nvSpPr>
        <p:spPr bwMode="auto">
          <a:xfrm>
            <a:off x="3814310" y="2645232"/>
            <a:ext cx="1528079" cy="156753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Tree>
    <p:extLst>
      <p:ext uri="{BB962C8B-B14F-4D97-AF65-F5344CB8AC3E}">
        <p14:creationId xmlns:p14="http://schemas.microsoft.com/office/powerpoint/2010/main" val="40496358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322868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2977612" y="1706919"/>
            <a:ext cx="3201476" cy="3284142"/>
          </a:xfrm>
          <a:prstGeom prst="rect">
            <a:avLst/>
          </a:prstGeom>
          <a:solidFill>
            <a:srgbClr val="00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8" name="Rectangle 7"/>
          <p:cNvSpPr/>
          <p:nvPr/>
        </p:nvSpPr>
        <p:spPr bwMode="auto">
          <a:xfrm>
            <a:off x="3814310" y="2645232"/>
            <a:ext cx="1528079" cy="156753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Tree>
    <p:extLst>
      <p:ext uri="{BB962C8B-B14F-4D97-AF65-F5344CB8AC3E}">
        <p14:creationId xmlns:p14="http://schemas.microsoft.com/office/powerpoint/2010/main" val="34746163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00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413" y="2111375"/>
            <a:ext cx="7419975" cy="474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24326" name="Text Box 6"/>
          <p:cNvSpPr txBox="1">
            <a:spLocks noChangeArrowheads="1"/>
          </p:cNvSpPr>
          <p:nvPr/>
        </p:nvSpPr>
        <p:spPr bwMode="auto">
          <a:xfrm>
            <a:off x="2035175" y="170107"/>
            <a:ext cx="51244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it-IT" altLang="it-IT" sz="4400" dirty="0">
                <a:solidFill>
                  <a:srgbClr val="060687"/>
                </a:solidFill>
                <a:latin typeface="Arial" panose="020B0604020202020204" pitchFamily="34" charset="0"/>
              </a:rPr>
              <a:t>parametri del colore</a:t>
            </a:r>
          </a:p>
        </p:txBody>
      </p:sp>
    </p:spTree>
    <p:extLst>
      <p:ext uri="{BB962C8B-B14F-4D97-AF65-F5344CB8AC3E}">
        <p14:creationId xmlns:p14="http://schemas.microsoft.com/office/powerpoint/2010/main" val="21075269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24326"/>
                                        </p:tgtEl>
                                        <p:attrNameLst>
                                          <p:attrName>style.visibility</p:attrName>
                                        </p:attrNameLst>
                                      </p:cBhvr>
                                      <p:to>
                                        <p:strVal val="visible"/>
                                      </p:to>
                                    </p:set>
                                    <p:animEffect transition="in" filter="dissolve">
                                      <p:cBhvr>
                                        <p:cTn id="7" dur="500"/>
                                        <p:tgtEl>
                                          <p:spTgt spid="8243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80036"/>
                                        </p:tgtEl>
                                        <p:attrNameLst>
                                          <p:attrName>style.visibility</p:attrName>
                                        </p:attrNameLst>
                                      </p:cBhvr>
                                      <p:to>
                                        <p:strVal val="visible"/>
                                      </p:to>
                                    </p:set>
                                    <p:animEffect transition="in" filter="fade">
                                      <p:cBhvr>
                                        <p:cTn id="11" dur="500"/>
                                        <p:tgtEl>
                                          <p:spTgt spid="1580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43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7372" y="2082892"/>
            <a:ext cx="9591443" cy="3307255"/>
          </a:xfrm>
          <a:prstGeom prst="rect">
            <a:avLst/>
          </a:prstGeom>
        </p:spPr>
      </p:pic>
      <p:sp>
        <p:nvSpPr>
          <p:cNvPr id="9" name="Text Box 6"/>
          <p:cNvSpPr txBox="1">
            <a:spLocks noChangeArrowheads="1"/>
          </p:cNvSpPr>
          <p:nvPr/>
        </p:nvSpPr>
        <p:spPr bwMode="auto">
          <a:xfrm>
            <a:off x="2604099" y="90404"/>
            <a:ext cx="394851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it-IT" altLang="it-IT" sz="4400" dirty="0">
                <a:solidFill>
                  <a:srgbClr val="060687"/>
                </a:solidFill>
                <a:latin typeface="Arial" panose="020B0604020202020204" pitchFamily="34" charset="0"/>
              </a:rPr>
              <a:t>p</a:t>
            </a:r>
            <a:r>
              <a:rPr lang="it-IT" altLang="it-IT" sz="4400" dirty="0" smtClean="0">
                <a:solidFill>
                  <a:srgbClr val="060687"/>
                </a:solidFill>
                <a:latin typeface="Arial" panose="020B0604020202020204" pitchFamily="34" charset="0"/>
              </a:rPr>
              <a:t>er riassumere</a:t>
            </a:r>
            <a:endParaRPr lang="it-IT" altLang="it-IT" sz="3600" dirty="0">
              <a:solidFill>
                <a:srgbClr val="FFC000"/>
              </a:solidFill>
              <a:latin typeface="Arial" panose="020B0604020202020204" pitchFamily="34" charset="0"/>
            </a:endParaRPr>
          </a:p>
        </p:txBody>
      </p:sp>
    </p:spTree>
    <p:extLst>
      <p:ext uri="{BB962C8B-B14F-4D97-AF65-F5344CB8AC3E}">
        <p14:creationId xmlns:p14="http://schemas.microsoft.com/office/powerpoint/2010/main" val="38420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18396" t="2815" r="2766" b="-2815"/>
          <a:stretch/>
        </p:blipFill>
        <p:spPr>
          <a:xfrm>
            <a:off x="7110424" y="4984702"/>
            <a:ext cx="2033576" cy="1809863"/>
          </a:xfrm>
          <a:prstGeom prst="rect">
            <a:avLst/>
          </a:prstGeom>
        </p:spPr>
      </p:pic>
      <p:pic>
        <p:nvPicPr>
          <p:cNvPr id="6" name="Picture 5"/>
          <p:cNvPicPr>
            <a:picLocks noChangeAspect="1"/>
          </p:cNvPicPr>
          <p:nvPr/>
        </p:nvPicPr>
        <p:blipFill>
          <a:blip r:embed="rId4"/>
          <a:stretch>
            <a:fillRect/>
          </a:stretch>
        </p:blipFill>
        <p:spPr>
          <a:xfrm rot="16200000">
            <a:off x="3039659" y="4437794"/>
            <a:ext cx="1739414" cy="2833230"/>
          </a:xfrm>
          <a:prstGeom prst="rect">
            <a:avLst/>
          </a:prstGeom>
        </p:spPr>
      </p:pic>
      <p:pic>
        <p:nvPicPr>
          <p:cNvPr id="4" name="Picture 3"/>
          <p:cNvPicPr>
            <a:picLocks noChangeAspect="1"/>
          </p:cNvPicPr>
          <p:nvPr/>
        </p:nvPicPr>
        <p:blipFill>
          <a:blip r:embed="rId5"/>
          <a:stretch>
            <a:fillRect/>
          </a:stretch>
        </p:blipFill>
        <p:spPr>
          <a:xfrm>
            <a:off x="1613736" y="1244566"/>
            <a:ext cx="6888580" cy="3740135"/>
          </a:xfrm>
          <a:prstGeom prst="rect">
            <a:avLst/>
          </a:prstGeom>
        </p:spPr>
      </p:pic>
      <p:sp>
        <p:nvSpPr>
          <p:cNvPr id="7" name="Text Box 6"/>
          <p:cNvSpPr txBox="1">
            <a:spLocks noChangeArrowheads="1"/>
          </p:cNvSpPr>
          <p:nvPr/>
        </p:nvSpPr>
        <p:spPr bwMode="auto">
          <a:xfrm>
            <a:off x="258258" y="90404"/>
            <a:ext cx="8640186"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it-IT" altLang="it-IT" sz="4400" dirty="0">
                <a:solidFill>
                  <a:srgbClr val="060687"/>
                </a:solidFill>
                <a:latin typeface="Arial" panose="020B0604020202020204" pitchFamily="34" charset="0"/>
              </a:rPr>
              <a:t>q</a:t>
            </a:r>
            <a:r>
              <a:rPr lang="it-IT" altLang="it-IT" sz="4400" dirty="0" smtClean="0">
                <a:solidFill>
                  <a:srgbClr val="060687"/>
                </a:solidFill>
                <a:latin typeface="Arial" panose="020B0604020202020204" pitchFamily="34" charset="0"/>
              </a:rPr>
              <a:t>uindi …. </a:t>
            </a:r>
            <a:r>
              <a:rPr lang="it-IT" altLang="it-IT" sz="4400" dirty="0">
                <a:solidFill>
                  <a:srgbClr val="060687"/>
                </a:solidFill>
                <a:latin typeface="Arial" panose="020B0604020202020204" pitchFamily="34" charset="0"/>
              </a:rPr>
              <a:t>l</a:t>
            </a:r>
            <a:r>
              <a:rPr lang="it-IT" altLang="it-IT" sz="4400" dirty="0" smtClean="0">
                <a:solidFill>
                  <a:srgbClr val="060687"/>
                </a:solidFill>
                <a:latin typeface="Arial" panose="020B0604020202020204" pitchFamily="34" charset="0"/>
              </a:rPr>
              <a:t>a toeria attuale</a:t>
            </a:r>
          </a:p>
          <a:p>
            <a:pPr algn="ctr"/>
            <a:r>
              <a:rPr lang="it-IT" altLang="it-IT" sz="3600" dirty="0">
                <a:solidFill>
                  <a:srgbClr val="FFC000"/>
                </a:solidFill>
                <a:latin typeface="Arial" panose="020B0604020202020204" pitchFamily="34" charset="0"/>
              </a:rPr>
              <a:t>organizzazione </a:t>
            </a:r>
            <a:r>
              <a:rPr lang="it-IT" altLang="it-IT" sz="3600" i="1" dirty="0">
                <a:solidFill>
                  <a:srgbClr val="FFC000"/>
                </a:solidFill>
                <a:latin typeface="Arial" panose="020B0604020202020204" pitchFamily="34" charset="0"/>
              </a:rPr>
              <a:t>center-sorround</a:t>
            </a:r>
            <a:r>
              <a:rPr lang="it-IT" altLang="it-IT" sz="3600" dirty="0">
                <a:solidFill>
                  <a:srgbClr val="FFC000"/>
                </a:solidFill>
                <a:latin typeface="Arial" panose="020B0604020202020204" pitchFamily="34" charset="0"/>
              </a:rPr>
              <a:t> dei colori</a:t>
            </a:r>
          </a:p>
          <a:p>
            <a:pPr algn="ctr"/>
            <a:endParaRPr lang="it-IT" altLang="it-IT" sz="4400" dirty="0">
              <a:solidFill>
                <a:srgbClr val="060687"/>
              </a:solidFill>
              <a:latin typeface="Arial" panose="020B0604020202020204" pitchFamily="34" charset="0"/>
            </a:endParaRPr>
          </a:p>
        </p:txBody>
      </p:sp>
    </p:spTree>
    <p:extLst>
      <p:ext uri="{BB962C8B-B14F-4D97-AF65-F5344CB8AC3E}">
        <p14:creationId xmlns:p14="http://schemas.microsoft.com/office/powerpoint/2010/main" val="20611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6180" name="Rectangle 4"/>
          <p:cNvSpPr>
            <a:spLocks noChangeArrowheads="1"/>
          </p:cNvSpPr>
          <p:nvPr/>
        </p:nvSpPr>
        <p:spPr bwMode="auto">
          <a:xfrm>
            <a:off x="1149350" y="319088"/>
            <a:ext cx="6856413" cy="21236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it-IT" altLang="it-IT" sz="4400" dirty="0">
                <a:solidFill>
                  <a:srgbClr val="333399"/>
                </a:solidFill>
                <a:latin typeface="Arial" panose="020B0604020202020204" pitchFamily="34" charset="0"/>
              </a:rPr>
              <a:t>grandezza dell’immagine </a:t>
            </a:r>
            <a:r>
              <a:rPr lang="it-IT" altLang="it-IT" sz="4400" dirty="0" smtClean="0">
                <a:solidFill>
                  <a:srgbClr val="333399"/>
                </a:solidFill>
                <a:latin typeface="Arial" panose="020B0604020202020204" pitchFamily="34" charset="0"/>
              </a:rPr>
              <a:t>consecutiva e </a:t>
            </a:r>
            <a:r>
              <a:rPr lang="it-IT" altLang="it-IT" sz="4400" dirty="0">
                <a:solidFill>
                  <a:srgbClr val="333399"/>
                </a:solidFill>
                <a:latin typeface="Arial" panose="020B0604020202020204" pitchFamily="34" charset="0"/>
              </a:rPr>
              <a:t>percezione della grandezza</a:t>
            </a:r>
          </a:p>
        </p:txBody>
      </p:sp>
      <p:sp>
        <p:nvSpPr>
          <p:cNvPr id="1586181" name="Rectangle 5"/>
          <p:cNvSpPr>
            <a:spLocks noChangeArrowheads="1"/>
          </p:cNvSpPr>
          <p:nvPr/>
        </p:nvSpPr>
        <p:spPr bwMode="auto">
          <a:xfrm>
            <a:off x="0" y="2442746"/>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lvl1pPr eaLnBrk="0" hangingPunct="0">
              <a:tabLst>
                <a:tab pos="571500" algn="l"/>
              </a:tabLst>
              <a:defRPr sz="2400">
                <a:solidFill>
                  <a:schemeClr val="tx1"/>
                </a:solidFill>
                <a:latin typeface="Times" panose="02020603050405020304" pitchFamily="18" charset="0"/>
                <a:ea typeface="MS PGothic" panose="020B0600070205080204" pitchFamily="34" charset="-128"/>
              </a:defRPr>
            </a:lvl1pPr>
            <a:lvl2pPr marL="768350" eaLnBrk="0" hangingPunct="0">
              <a:tabLst>
                <a:tab pos="571500" algn="l"/>
              </a:tabLst>
              <a:defRPr sz="2400">
                <a:solidFill>
                  <a:schemeClr val="tx1"/>
                </a:solidFill>
                <a:latin typeface="Times" panose="02020603050405020304" pitchFamily="18" charset="0"/>
                <a:ea typeface="MS PGothic" panose="020B0600070205080204" pitchFamily="34" charset="-128"/>
              </a:defRPr>
            </a:lvl2pPr>
            <a:lvl3pPr marL="958850" eaLnBrk="0" hangingPunct="0">
              <a:tabLst>
                <a:tab pos="571500" algn="l"/>
              </a:tabLst>
              <a:defRPr sz="2400">
                <a:solidFill>
                  <a:schemeClr val="tx1"/>
                </a:solidFill>
                <a:latin typeface="Times" panose="02020603050405020304" pitchFamily="18" charset="0"/>
                <a:ea typeface="MS PGothic" panose="020B0600070205080204" pitchFamily="34" charset="-128"/>
              </a:defRPr>
            </a:lvl3pPr>
            <a:lvl4pPr eaLnBrk="0" hangingPunct="0">
              <a:tabLst>
                <a:tab pos="571500" algn="l"/>
              </a:tabLst>
              <a:defRPr sz="2400">
                <a:solidFill>
                  <a:schemeClr val="tx1"/>
                </a:solidFill>
                <a:latin typeface="Times" panose="02020603050405020304" pitchFamily="18" charset="0"/>
                <a:ea typeface="MS PGothic" panose="020B0600070205080204" pitchFamily="34" charset="-128"/>
              </a:defRPr>
            </a:lvl4pPr>
            <a:lvl5pPr eaLnBrk="0" hangingPunct="0">
              <a:tabLst>
                <a:tab pos="571500" algn="l"/>
              </a:tabLst>
              <a:defRPr sz="2400">
                <a:solidFill>
                  <a:schemeClr val="tx1"/>
                </a:solidFill>
                <a:latin typeface="Times" panose="02020603050405020304" pitchFamily="18" charset="0"/>
                <a:ea typeface="MS PGothic" panose="020B0600070205080204" pitchFamily="34" charset="-128"/>
              </a:defRPr>
            </a:lvl5pPr>
            <a:lvl6pPr eaLnBrk="0" fontAlgn="base" hangingPunct="0">
              <a:spcBef>
                <a:spcPct val="0"/>
              </a:spcBef>
              <a:spcAft>
                <a:spcPct val="0"/>
              </a:spcAft>
              <a:tabLst>
                <a:tab pos="571500" algn="l"/>
              </a:tabLst>
              <a:defRPr sz="2400">
                <a:solidFill>
                  <a:schemeClr val="tx1"/>
                </a:solidFill>
                <a:latin typeface="Times" panose="02020603050405020304" pitchFamily="18" charset="0"/>
                <a:ea typeface="MS PGothic" panose="020B0600070205080204" pitchFamily="34" charset="-128"/>
              </a:defRPr>
            </a:lvl6pPr>
            <a:lvl7pPr eaLnBrk="0" fontAlgn="base" hangingPunct="0">
              <a:spcBef>
                <a:spcPct val="0"/>
              </a:spcBef>
              <a:spcAft>
                <a:spcPct val="0"/>
              </a:spcAft>
              <a:tabLst>
                <a:tab pos="571500" algn="l"/>
              </a:tabLst>
              <a:defRPr sz="2400">
                <a:solidFill>
                  <a:schemeClr val="tx1"/>
                </a:solidFill>
                <a:latin typeface="Times" panose="02020603050405020304" pitchFamily="18" charset="0"/>
                <a:ea typeface="MS PGothic" panose="020B0600070205080204" pitchFamily="34" charset="-128"/>
              </a:defRPr>
            </a:lvl7pPr>
            <a:lvl8pPr eaLnBrk="0" fontAlgn="base" hangingPunct="0">
              <a:spcBef>
                <a:spcPct val="0"/>
              </a:spcBef>
              <a:spcAft>
                <a:spcPct val="0"/>
              </a:spcAft>
              <a:tabLst>
                <a:tab pos="571500" algn="l"/>
              </a:tabLst>
              <a:defRPr sz="2400">
                <a:solidFill>
                  <a:schemeClr val="tx1"/>
                </a:solidFill>
                <a:latin typeface="Times" panose="02020603050405020304" pitchFamily="18" charset="0"/>
                <a:ea typeface="MS PGothic" panose="020B0600070205080204" pitchFamily="34" charset="-128"/>
              </a:defRPr>
            </a:lvl8pPr>
            <a:lvl9pPr eaLnBrk="0" fontAlgn="base" hangingPunct="0">
              <a:spcBef>
                <a:spcPct val="0"/>
              </a:spcBef>
              <a:spcAft>
                <a:spcPct val="0"/>
              </a:spcAft>
              <a:tabLst>
                <a:tab pos="571500" algn="l"/>
              </a:tabLst>
              <a:defRPr sz="2400">
                <a:solidFill>
                  <a:schemeClr val="tx1"/>
                </a:solidFill>
                <a:latin typeface="Times" panose="02020603050405020304" pitchFamily="18" charset="0"/>
                <a:ea typeface="MS PGothic" panose="020B0600070205080204" pitchFamily="34" charset="-128"/>
              </a:defRPr>
            </a:lvl9pPr>
          </a:lstStyle>
          <a:p>
            <a:pPr algn="just">
              <a:buClr>
                <a:srgbClr val="333399"/>
              </a:buClr>
              <a:buFont typeface="Wingdings" panose="05000000000000000000" pitchFamily="2" charset="2"/>
              <a:buNone/>
            </a:pPr>
            <a:r>
              <a:rPr lang="it-IT" altLang="it-IT" sz="3200" dirty="0">
                <a:latin typeface="Arial" panose="020B0604020202020204" pitchFamily="34" charset="0"/>
              </a:rPr>
              <a:t>quando scompare il cerchio rosso guardate </a:t>
            </a:r>
            <a:r>
              <a:rPr lang="it-IT" altLang="it-IT" sz="3200" dirty="0" smtClean="0">
                <a:latin typeface="Arial" panose="020B0604020202020204" pitchFamily="34" charset="0"/>
              </a:rPr>
              <a:t>l’immagine consecutiva sulla lavagna per poi spostare lo sguardo sul </a:t>
            </a:r>
            <a:r>
              <a:rPr lang="it-IT" altLang="it-IT" sz="3200" dirty="0">
                <a:latin typeface="Arial" panose="020B0604020202020204" pitchFamily="34" charset="0"/>
              </a:rPr>
              <a:t>foglio bianco sul </a:t>
            </a:r>
            <a:r>
              <a:rPr lang="it-IT" altLang="it-IT" sz="3200" dirty="0" smtClean="0">
                <a:latin typeface="Arial" panose="020B0604020202020204" pitchFamily="34" charset="0"/>
              </a:rPr>
              <a:t>tavolo </a:t>
            </a:r>
            <a:endParaRPr lang="it-IT" altLang="it-IT" sz="3200" dirty="0">
              <a:latin typeface="Arial" panose="020B0604020202020204" pitchFamily="34" charset="0"/>
            </a:endParaRPr>
          </a:p>
        </p:txBody>
      </p:sp>
      <p:pic>
        <p:nvPicPr>
          <p:cNvPr id="158618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6813" y="4238625"/>
            <a:ext cx="1743075" cy="2619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4130" name="Oval 2"/>
          <p:cNvSpPr>
            <a:spLocks noChangeArrowheads="1"/>
          </p:cNvSpPr>
          <p:nvPr/>
        </p:nvSpPr>
        <p:spPr bwMode="auto">
          <a:xfrm>
            <a:off x="2778350" y="1557563"/>
            <a:ext cx="3600000" cy="3600000"/>
          </a:xfrm>
          <a:prstGeom prst="ellipse">
            <a:avLst/>
          </a:prstGeom>
          <a:solidFill>
            <a:srgbClr val="FF0000"/>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endParaRPr lang="it-IT"/>
          </a:p>
        </p:txBody>
      </p:sp>
      <p:sp>
        <p:nvSpPr>
          <p:cNvPr id="1584131" name="Oval 3"/>
          <p:cNvSpPr>
            <a:spLocks noChangeArrowheads="1"/>
          </p:cNvSpPr>
          <p:nvPr/>
        </p:nvSpPr>
        <p:spPr bwMode="auto">
          <a:xfrm>
            <a:off x="4473575" y="3313113"/>
            <a:ext cx="209550" cy="209550"/>
          </a:xfrm>
          <a:prstGeom prst="ellipse">
            <a:avLst/>
          </a:prstGeom>
          <a:solidFill>
            <a:schemeClr val="tx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it-IT"/>
          </a:p>
        </p:txBody>
      </p:sp>
    </p:spTree>
    <p:extLst>
      <p:ext uri="{BB962C8B-B14F-4D97-AF65-F5344CB8AC3E}">
        <p14:creationId xmlns:p14="http://schemas.microsoft.com/office/powerpoint/2010/main" val="35807760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5155" name="Oval 3"/>
          <p:cNvSpPr>
            <a:spLocks noChangeArrowheads="1"/>
          </p:cNvSpPr>
          <p:nvPr/>
        </p:nvSpPr>
        <p:spPr bwMode="auto">
          <a:xfrm>
            <a:off x="4473575" y="3313113"/>
            <a:ext cx="209550" cy="209550"/>
          </a:xfrm>
          <a:prstGeom prst="ellipse">
            <a:avLst/>
          </a:prstGeom>
          <a:solidFill>
            <a:schemeClr val="tx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it-IT"/>
          </a:p>
        </p:txBody>
      </p:sp>
    </p:spTree>
    <p:extLst>
      <p:ext uri="{BB962C8B-B14F-4D97-AF65-F5344CB8AC3E}">
        <p14:creationId xmlns:p14="http://schemas.microsoft.com/office/powerpoint/2010/main" val="41964730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6180" name="Rectangle 4"/>
          <p:cNvSpPr>
            <a:spLocks noChangeArrowheads="1"/>
          </p:cNvSpPr>
          <p:nvPr/>
        </p:nvSpPr>
        <p:spPr bwMode="auto">
          <a:xfrm>
            <a:off x="1149350" y="319088"/>
            <a:ext cx="6856413" cy="21236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it-IT" altLang="it-IT" sz="4400" dirty="0">
                <a:solidFill>
                  <a:srgbClr val="333399"/>
                </a:solidFill>
                <a:latin typeface="Arial" panose="020B0604020202020204" pitchFamily="34" charset="0"/>
              </a:rPr>
              <a:t>grandezza dell’immagine </a:t>
            </a:r>
            <a:r>
              <a:rPr lang="it-IT" altLang="it-IT" sz="4400" dirty="0" smtClean="0">
                <a:solidFill>
                  <a:srgbClr val="333399"/>
                </a:solidFill>
                <a:latin typeface="Arial" panose="020B0604020202020204" pitchFamily="34" charset="0"/>
              </a:rPr>
              <a:t>consecutiva e </a:t>
            </a:r>
            <a:r>
              <a:rPr lang="it-IT" altLang="it-IT" sz="4400" dirty="0">
                <a:solidFill>
                  <a:srgbClr val="333399"/>
                </a:solidFill>
                <a:latin typeface="Arial" panose="020B0604020202020204" pitchFamily="34" charset="0"/>
              </a:rPr>
              <a:t>percezione della grandezza</a:t>
            </a:r>
          </a:p>
        </p:txBody>
      </p:sp>
      <p:sp>
        <p:nvSpPr>
          <p:cNvPr id="1586181" name="Rectangle 5"/>
          <p:cNvSpPr>
            <a:spLocks noChangeArrowheads="1"/>
          </p:cNvSpPr>
          <p:nvPr/>
        </p:nvSpPr>
        <p:spPr bwMode="auto">
          <a:xfrm>
            <a:off x="327818" y="3957943"/>
            <a:ext cx="849947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lvl1pPr eaLnBrk="0" hangingPunct="0">
              <a:tabLst>
                <a:tab pos="571500" algn="l"/>
              </a:tabLst>
              <a:defRPr sz="2400">
                <a:solidFill>
                  <a:schemeClr val="tx1"/>
                </a:solidFill>
                <a:latin typeface="Times" panose="02020603050405020304" pitchFamily="18" charset="0"/>
                <a:ea typeface="MS PGothic" panose="020B0600070205080204" pitchFamily="34" charset="-128"/>
              </a:defRPr>
            </a:lvl1pPr>
            <a:lvl2pPr marL="768350" eaLnBrk="0" hangingPunct="0">
              <a:tabLst>
                <a:tab pos="571500" algn="l"/>
              </a:tabLst>
              <a:defRPr sz="2400">
                <a:solidFill>
                  <a:schemeClr val="tx1"/>
                </a:solidFill>
                <a:latin typeface="Times" panose="02020603050405020304" pitchFamily="18" charset="0"/>
                <a:ea typeface="MS PGothic" panose="020B0600070205080204" pitchFamily="34" charset="-128"/>
              </a:defRPr>
            </a:lvl2pPr>
            <a:lvl3pPr marL="958850" eaLnBrk="0" hangingPunct="0">
              <a:tabLst>
                <a:tab pos="571500" algn="l"/>
              </a:tabLst>
              <a:defRPr sz="2400">
                <a:solidFill>
                  <a:schemeClr val="tx1"/>
                </a:solidFill>
                <a:latin typeface="Times" panose="02020603050405020304" pitchFamily="18" charset="0"/>
                <a:ea typeface="MS PGothic" panose="020B0600070205080204" pitchFamily="34" charset="-128"/>
              </a:defRPr>
            </a:lvl3pPr>
            <a:lvl4pPr eaLnBrk="0" hangingPunct="0">
              <a:tabLst>
                <a:tab pos="571500" algn="l"/>
              </a:tabLst>
              <a:defRPr sz="2400">
                <a:solidFill>
                  <a:schemeClr val="tx1"/>
                </a:solidFill>
                <a:latin typeface="Times" panose="02020603050405020304" pitchFamily="18" charset="0"/>
                <a:ea typeface="MS PGothic" panose="020B0600070205080204" pitchFamily="34" charset="-128"/>
              </a:defRPr>
            </a:lvl4pPr>
            <a:lvl5pPr eaLnBrk="0" hangingPunct="0">
              <a:tabLst>
                <a:tab pos="571500" algn="l"/>
              </a:tabLst>
              <a:defRPr sz="2400">
                <a:solidFill>
                  <a:schemeClr val="tx1"/>
                </a:solidFill>
                <a:latin typeface="Times" panose="02020603050405020304" pitchFamily="18" charset="0"/>
                <a:ea typeface="MS PGothic" panose="020B0600070205080204" pitchFamily="34" charset="-128"/>
              </a:defRPr>
            </a:lvl5pPr>
            <a:lvl6pPr eaLnBrk="0" fontAlgn="base" hangingPunct="0">
              <a:spcBef>
                <a:spcPct val="0"/>
              </a:spcBef>
              <a:spcAft>
                <a:spcPct val="0"/>
              </a:spcAft>
              <a:tabLst>
                <a:tab pos="571500" algn="l"/>
              </a:tabLst>
              <a:defRPr sz="2400">
                <a:solidFill>
                  <a:schemeClr val="tx1"/>
                </a:solidFill>
                <a:latin typeface="Times" panose="02020603050405020304" pitchFamily="18" charset="0"/>
                <a:ea typeface="MS PGothic" panose="020B0600070205080204" pitchFamily="34" charset="-128"/>
              </a:defRPr>
            </a:lvl6pPr>
            <a:lvl7pPr eaLnBrk="0" fontAlgn="base" hangingPunct="0">
              <a:spcBef>
                <a:spcPct val="0"/>
              </a:spcBef>
              <a:spcAft>
                <a:spcPct val="0"/>
              </a:spcAft>
              <a:tabLst>
                <a:tab pos="571500" algn="l"/>
              </a:tabLst>
              <a:defRPr sz="2400">
                <a:solidFill>
                  <a:schemeClr val="tx1"/>
                </a:solidFill>
                <a:latin typeface="Times" panose="02020603050405020304" pitchFamily="18" charset="0"/>
                <a:ea typeface="MS PGothic" panose="020B0600070205080204" pitchFamily="34" charset="-128"/>
              </a:defRPr>
            </a:lvl7pPr>
            <a:lvl8pPr eaLnBrk="0" fontAlgn="base" hangingPunct="0">
              <a:spcBef>
                <a:spcPct val="0"/>
              </a:spcBef>
              <a:spcAft>
                <a:spcPct val="0"/>
              </a:spcAft>
              <a:tabLst>
                <a:tab pos="571500" algn="l"/>
              </a:tabLst>
              <a:defRPr sz="2400">
                <a:solidFill>
                  <a:schemeClr val="tx1"/>
                </a:solidFill>
                <a:latin typeface="Times" panose="02020603050405020304" pitchFamily="18" charset="0"/>
                <a:ea typeface="MS PGothic" panose="020B0600070205080204" pitchFamily="34" charset="-128"/>
              </a:defRPr>
            </a:lvl8pPr>
            <a:lvl9pPr eaLnBrk="0" fontAlgn="base" hangingPunct="0">
              <a:spcBef>
                <a:spcPct val="0"/>
              </a:spcBef>
              <a:spcAft>
                <a:spcPct val="0"/>
              </a:spcAft>
              <a:tabLst>
                <a:tab pos="571500" algn="l"/>
              </a:tabLst>
              <a:defRPr sz="2400">
                <a:solidFill>
                  <a:schemeClr val="tx1"/>
                </a:solidFill>
                <a:latin typeface="Times" panose="02020603050405020304" pitchFamily="18" charset="0"/>
                <a:ea typeface="MS PGothic" panose="020B0600070205080204" pitchFamily="34" charset="-128"/>
              </a:defRPr>
            </a:lvl9pPr>
          </a:lstStyle>
          <a:p>
            <a:pPr algn="just">
              <a:buClr>
                <a:srgbClr val="333399"/>
              </a:buClr>
              <a:buFont typeface="Wingdings" panose="05000000000000000000" pitchFamily="2" charset="2"/>
              <a:buNone/>
            </a:pPr>
            <a:r>
              <a:rPr lang="it-IT" altLang="it-IT" sz="3200" dirty="0">
                <a:latin typeface="Arial" panose="020B0604020202020204" pitchFamily="34" charset="0"/>
              </a:rPr>
              <a:t>l</a:t>
            </a:r>
            <a:r>
              <a:rPr lang="it-IT" altLang="it-IT" sz="3200" dirty="0" smtClean="0">
                <a:latin typeface="Arial" panose="020B0604020202020204" pitchFamily="34" charset="0"/>
              </a:rPr>
              <a:t>’immagine consecutiva era più grande sul banco o sulla lavagna?</a:t>
            </a:r>
            <a:endParaRPr lang="it-IT" altLang="it-IT" sz="3200" dirty="0">
              <a:latin typeface="Arial" panose="020B0604020202020204" pitchFamily="34" charset="0"/>
            </a:endParaRPr>
          </a:p>
        </p:txBody>
      </p:sp>
    </p:spTree>
    <p:extLst>
      <p:ext uri="{BB962C8B-B14F-4D97-AF65-F5344CB8AC3E}">
        <p14:creationId xmlns:p14="http://schemas.microsoft.com/office/powerpoint/2010/main" val="1180061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993419" y="255359"/>
            <a:ext cx="7157161" cy="6347281"/>
            <a:chOff x="993419" y="255359"/>
            <a:chExt cx="7157161" cy="6347281"/>
          </a:xfrm>
        </p:grpSpPr>
        <p:pic>
          <p:nvPicPr>
            <p:cNvPr id="4" name="Picture 3"/>
            <p:cNvPicPr>
              <a:picLocks noChangeAspect="1"/>
            </p:cNvPicPr>
            <p:nvPr/>
          </p:nvPicPr>
          <p:blipFill>
            <a:blip r:embed="rId2"/>
            <a:stretch>
              <a:fillRect/>
            </a:stretch>
          </p:blipFill>
          <p:spPr>
            <a:xfrm>
              <a:off x="993419" y="255359"/>
              <a:ext cx="7157161" cy="6347281"/>
            </a:xfrm>
            <a:prstGeom prst="rect">
              <a:avLst/>
            </a:prstGeom>
          </p:spPr>
        </p:pic>
        <p:sp>
          <p:nvSpPr>
            <p:cNvPr id="6" name="Rectangle 5"/>
            <p:cNvSpPr/>
            <p:nvPr/>
          </p:nvSpPr>
          <p:spPr bwMode="auto">
            <a:xfrm>
              <a:off x="6126480" y="1173731"/>
              <a:ext cx="1021080" cy="360000"/>
            </a:xfrm>
            <a:prstGeom prst="rect">
              <a:avLst/>
            </a:prstGeom>
            <a:solidFill>
              <a:srgbClr val="FFF6DC"/>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7" name="TextBox 6"/>
            <p:cNvSpPr txBox="1"/>
            <p:nvPr/>
          </p:nvSpPr>
          <p:spPr>
            <a:xfrm>
              <a:off x="6126480" y="630558"/>
              <a:ext cx="1463039" cy="738664"/>
            </a:xfrm>
            <a:prstGeom prst="rect">
              <a:avLst/>
            </a:prstGeom>
            <a:noFill/>
          </p:spPr>
          <p:txBody>
            <a:bodyPr wrap="square" rtlCol="0">
              <a:spAutoFit/>
            </a:bodyPr>
            <a:lstStyle/>
            <a:p>
              <a:pPr algn="ctr"/>
              <a:r>
                <a:rPr lang="it-IT" sz="1400" b="1" dirty="0" smtClean="0">
                  <a:latin typeface="Arial" panose="020B0604020202020204" pitchFamily="34" charset="0"/>
                </a:rPr>
                <a:t>Immagine consecutiva sul muro</a:t>
              </a:r>
              <a:endParaRPr lang="it-IT" sz="1400" b="1" dirty="0">
                <a:latin typeface="Arial" panose="020B0604020202020204" pitchFamily="34" charset="0"/>
              </a:endParaRPr>
            </a:p>
          </p:txBody>
        </p:sp>
        <p:sp>
          <p:nvSpPr>
            <p:cNvPr id="9" name="Rectangle 8"/>
            <p:cNvSpPr/>
            <p:nvPr/>
          </p:nvSpPr>
          <p:spPr bwMode="auto">
            <a:xfrm>
              <a:off x="2346959" y="3428999"/>
              <a:ext cx="1021080" cy="4680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10" name="TextBox 9"/>
            <p:cNvSpPr txBox="1"/>
            <p:nvPr/>
          </p:nvSpPr>
          <p:spPr>
            <a:xfrm>
              <a:off x="2232659" y="3379707"/>
              <a:ext cx="1463039" cy="738664"/>
            </a:xfrm>
            <a:prstGeom prst="rect">
              <a:avLst/>
            </a:prstGeom>
            <a:noFill/>
          </p:spPr>
          <p:txBody>
            <a:bodyPr wrap="square" rtlCol="0">
              <a:spAutoFit/>
            </a:bodyPr>
            <a:lstStyle/>
            <a:p>
              <a:pPr algn="ctr"/>
              <a:r>
                <a:rPr lang="it-IT" sz="1400" b="1" dirty="0" smtClean="0">
                  <a:latin typeface="Arial" panose="020B0604020202020204" pitchFamily="34" charset="0"/>
                </a:rPr>
                <a:t>Immagine consecutiva sul banco</a:t>
              </a:r>
              <a:endParaRPr lang="it-IT" sz="1400" b="1" dirty="0">
                <a:latin typeface="Arial" panose="020B0604020202020204" pitchFamily="34" charset="0"/>
              </a:endParaRPr>
            </a:p>
          </p:txBody>
        </p:sp>
        <p:sp>
          <p:nvSpPr>
            <p:cNvPr id="12" name="Rectangle 11"/>
            <p:cNvSpPr/>
            <p:nvPr/>
          </p:nvSpPr>
          <p:spPr bwMode="auto">
            <a:xfrm>
              <a:off x="1356359" y="5482827"/>
              <a:ext cx="1981199" cy="52322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13" name="TextBox 12"/>
            <p:cNvSpPr txBox="1"/>
            <p:nvPr/>
          </p:nvSpPr>
          <p:spPr>
            <a:xfrm>
              <a:off x="1120138" y="5482827"/>
              <a:ext cx="2415542" cy="523220"/>
            </a:xfrm>
            <a:prstGeom prst="rect">
              <a:avLst/>
            </a:prstGeom>
            <a:noFill/>
          </p:spPr>
          <p:txBody>
            <a:bodyPr wrap="square" rtlCol="0">
              <a:spAutoFit/>
            </a:bodyPr>
            <a:lstStyle/>
            <a:p>
              <a:pPr algn="ctr"/>
              <a:r>
                <a:rPr lang="it-IT" sz="1400" b="1" dirty="0">
                  <a:latin typeface="Arial" panose="020B0604020202020204" pitchFamily="34" charset="0"/>
                </a:rPr>
                <a:t>i</a:t>
              </a:r>
              <a:r>
                <a:rPr lang="it-IT" sz="1400" b="1" dirty="0" smtClean="0">
                  <a:latin typeface="Arial" panose="020B0604020202020204" pitchFamily="34" charset="0"/>
                </a:rPr>
                <a:t>mmagine retinica del cerchio</a:t>
              </a:r>
              <a:endParaRPr lang="it-IT" sz="1400" b="1" dirty="0">
                <a:latin typeface="Arial" panose="020B0604020202020204" pitchFamily="34" charset="0"/>
              </a:endParaRPr>
            </a:p>
          </p:txBody>
        </p:sp>
      </p:grpSp>
      <p:sp>
        <p:nvSpPr>
          <p:cNvPr id="15" name="Rectangle 5"/>
          <p:cNvSpPr>
            <a:spLocks noChangeArrowheads="1"/>
          </p:cNvSpPr>
          <p:nvPr/>
        </p:nvSpPr>
        <p:spPr bwMode="auto">
          <a:xfrm>
            <a:off x="167640" y="130769"/>
            <a:ext cx="2225289" cy="7694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spcBef>
                <a:spcPct val="50000"/>
              </a:spcBef>
            </a:pPr>
            <a:r>
              <a:rPr lang="it-IT" altLang="it-IT" sz="4400" dirty="0" smtClean="0">
                <a:solidFill>
                  <a:srgbClr val="333399"/>
                </a:solidFill>
                <a:latin typeface="Arial" panose="020B0604020202020204" pitchFamily="34" charset="0"/>
              </a:rPr>
              <a:t>perchè?</a:t>
            </a:r>
            <a:endParaRPr lang="it-IT" altLang="it-IT" sz="4400" dirty="0">
              <a:solidFill>
                <a:srgbClr val="333399"/>
              </a:solidFill>
              <a:latin typeface="Arial" panose="020B0604020202020204" pitchFamily="34" charset="0"/>
            </a:endParaRPr>
          </a:p>
        </p:txBody>
      </p:sp>
    </p:spTree>
    <p:extLst>
      <p:ext uri="{BB962C8B-B14F-4D97-AF65-F5344CB8AC3E}">
        <p14:creationId xmlns:p14="http://schemas.microsoft.com/office/powerpoint/2010/main" val="15436421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29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5175" y="1985963"/>
            <a:ext cx="5534025" cy="3751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52997" name="Rectangle 5"/>
          <p:cNvSpPr>
            <a:spLocks noChangeArrowheads="1"/>
          </p:cNvSpPr>
          <p:nvPr/>
        </p:nvSpPr>
        <p:spPr bwMode="auto">
          <a:xfrm>
            <a:off x="1371600" y="73025"/>
            <a:ext cx="6367463"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spcBef>
                <a:spcPct val="50000"/>
              </a:spcBef>
            </a:pPr>
            <a:r>
              <a:rPr lang="it-IT" altLang="it-IT" sz="4400" dirty="0">
                <a:solidFill>
                  <a:srgbClr val="333399"/>
                </a:solidFill>
                <a:latin typeface="Arial" panose="020B0604020202020204" pitchFamily="34" charset="0"/>
              </a:rPr>
              <a:t>grandezza dell’immagine</a:t>
            </a:r>
          </a:p>
        </p:txBody>
      </p:sp>
      <p:sp>
        <p:nvSpPr>
          <p:cNvPr id="853001" name="Rectangle 9"/>
          <p:cNvSpPr>
            <a:spLocks noChangeArrowheads="1"/>
          </p:cNvSpPr>
          <p:nvPr/>
        </p:nvSpPr>
        <p:spPr bwMode="auto">
          <a:xfrm>
            <a:off x="287338" y="1939925"/>
            <a:ext cx="2554287"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spcBef>
                <a:spcPct val="30000"/>
              </a:spcBef>
            </a:pPr>
            <a:r>
              <a:rPr lang="it-IT" altLang="it-IT" b="1">
                <a:solidFill>
                  <a:srgbClr val="333399"/>
                </a:solidFill>
                <a:latin typeface="Arial" panose="020B0604020202020204" pitchFamily="34" charset="0"/>
              </a:rPr>
              <a:t>legge di </a:t>
            </a:r>
            <a:r>
              <a:rPr lang="it-IT" altLang="it-IT" b="1" i="1">
                <a:solidFill>
                  <a:srgbClr val="333399"/>
                </a:solidFill>
                <a:latin typeface="Arial" panose="020B0604020202020204" pitchFamily="34" charset="0"/>
              </a:rPr>
              <a:t>Emmert</a:t>
            </a:r>
          </a:p>
        </p:txBody>
      </p:sp>
      <p:sp>
        <p:nvSpPr>
          <p:cNvPr id="853002" name="Text Box 10"/>
          <p:cNvSpPr txBox="1">
            <a:spLocks noChangeArrowheads="1"/>
          </p:cNvSpPr>
          <p:nvPr/>
        </p:nvSpPr>
        <p:spPr bwMode="auto">
          <a:xfrm>
            <a:off x="250825" y="2627313"/>
            <a:ext cx="3273425" cy="305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171450" indent="-171450" eaLnBrk="0" hangingPunct="0">
              <a:defRPr sz="2400">
                <a:solidFill>
                  <a:schemeClr val="tx1"/>
                </a:solidFill>
                <a:latin typeface="Times" panose="02020603050405020304" pitchFamily="18" charset="0"/>
                <a:ea typeface="MS PGothic" panose="020B0600070205080204" pitchFamily="34" charset="-128"/>
              </a:defRPr>
            </a:lvl1pPr>
            <a:lvl2pPr eaLnBrk="0" hangingPunct="0">
              <a:defRPr sz="2400">
                <a:solidFill>
                  <a:schemeClr val="tx1"/>
                </a:solidFill>
                <a:latin typeface="Times" panose="02020603050405020304" pitchFamily="18" charset="0"/>
                <a:ea typeface="MS PGothic" panose="020B0600070205080204" pitchFamily="34" charset="-128"/>
              </a:defRPr>
            </a:lvl2pPr>
            <a:lvl3pPr eaLnBrk="0" hangingPunct="0">
              <a:defRPr sz="2400">
                <a:solidFill>
                  <a:schemeClr val="tx1"/>
                </a:solidFill>
                <a:latin typeface="Times" panose="02020603050405020304" pitchFamily="18" charset="0"/>
                <a:ea typeface="MS PGothic" panose="020B0600070205080204" pitchFamily="34" charset="-128"/>
              </a:defRPr>
            </a:lvl3pPr>
            <a:lvl4pPr eaLnBrk="0" hangingPunct="0">
              <a:defRPr sz="2400">
                <a:solidFill>
                  <a:schemeClr val="tx1"/>
                </a:solidFill>
                <a:latin typeface="Times" panose="02020603050405020304" pitchFamily="18" charset="0"/>
                <a:ea typeface="MS PGothic" panose="020B0600070205080204" pitchFamily="34" charset="-128"/>
              </a:defRPr>
            </a:lvl4pPr>
            <a:lvl5pPr eaLnBrk="0" hangingPunct="0">
              <a:defRPr sz="2400">
                <a:solidFill>
                  <a:schemeClr val="tx1"/>
                </a:solidFill>
                <a:latin typeface="Times" panose="02020603050405020304" pitchFamily="18" charset="0"/>
                <a:ea typeface="MS PGothic" panose="020B0600070205080204" pitchFamily="34" charset="-128"/>
              </a:defRPr>
            </a:lvl5pPr>
            <a:lvl6pPr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spcAft>
                <a:spcPct val="55000"/>
              </a:spcAft>
              <a:buClr>
                <a:srgbClr val="333399"/>
              </a:buClr>
              <a:buFont typeface="Wingdings" panose="05000000000000000000" pitchFamily="2" charset="2"/>
              <a:buChar char="§"/>
            </a:pPr>
            <a:r>
              <a:rPr lang="it-IT" altLang="it-IT">
                <a:latin typeface="Arial" panose="020B0604020202020204" pitchFamily="34" charset="0"/>
              </a:rPr>
              <a:t>angolo visivo costante</a:t>
            </a:r>
          </a:p>
          <a:p>
            <a:pPr eaLnBrk="1" hangingPunct="1">
              <a:spcAft>
                <a:spcPct val="55000"/>
              </a:spcAft>
              <a:buClr>
                <a:srgbClr val="333399"/>
              </a:buClr>
              <a:buFont typeface="Wingdings" panose="05000000000000000000" pitchFamily="2" charset="2"/>
              <a:buChar char="§"/>
            </a:pPr>
            <a:r>
              <a:rPr lang="it-IT" altLang="it-IT">
                <a:latin typeface="Arial" panose="020B0604020202020204" pitchFamily="34" charset="0"/>
              </a:rPr>
              <a:t>la grandezza percepita dipende dalla distanza</a:t>
            </a:r>
          </a:p>
          <a:p>
            <a:pPr eaLnBrk="1" hangingPunct="1">
              <a:spcAft>
                <a:spcPct val="55000"/>
              </a:spcAft>
              <a:buClr>
                <a:srgbClr val="333399"/>
              </a:buClr>
              <a:buFont typeface="Wingdings" panose="05000000000000000000" pitchFamily="2" charset="2"/>
              <a:buChar char="§"/>
            </a:pPr>
            <a:r>
              <a:rPr lang="it-IT" altLang="it-IT">
                <a:latin typeface="Arial" panose="020B0604020202020204" pitchFamily="34" charset="0"/>
              </a:rPr>
              <a:t>minore distanza= minore grandezza</a:t>
            </a:r>
          </a:p>
        </p:txBody>
      </p:sp>
      <p:sp>
        <p:nvSpPr>
          <p:cNvPr id="853003" name="Rectangle 11"/>
          <p:cNvSpPr>
            <a:spLocks noChangeArrowheads="1"/>
          </p:cNvSpPr>
          <p:nvPr/>
        </p:nvSpPr>
        <p:spPr bwMode="auto">
          <a:xfrm>
            <a:off x="311150" y="6035675"/>
            <a:ext cx="853440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just">
              <a:spcBef>
                <a:spcPct val="50000"/>
              </a:spcBef>
            </a:pPr>
            <a:r>
              <a:rPr lang="it-IT" altLang="it-IT">
                <a:solidFill>
                  <a:schemeClr val="accent2"/>
                </a:solidFill>
                <a:latin typeface="Arial" panose="020B0604020202020204" pitchFamily="34" charset="0"/>
              </a:rPr>
              <a:t>proporzionalità diretta tra grandezza dell’immagine consecutiva e distanza di osservazione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970" name="Rectangle 2"/>
          <p:cNvSpPr>
            <a:spLocks noGrp="1" noChangeArrowheads="1"/>
          </p:cNvSpPr>
          <p:nvPr>
            <p:ph type="title"/>
          </p:nvPr>
        </p:nvSpPr>
        <p:spPr>
          <a:xfrm>
            <a:off x="571500" y="415925"/>
            <a:ext cx="8061822" cy="769441"/>
          </a:xfrm>
          <a:noFill/>
          <a:ln/>
          <a:extLs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t">
            <a:spAutoFit/>
          </a:bodyPr>
          <a:lstStyle/>
          <a:p>
            <a:pPr algn="l">
              <a:spcBef>
                <a:spcPct val="50000"/>
              </a:spcBef>
            </a:pPr>
            <a:r>
              <a:rPr lang="it-IT" altLang="it-IT" dirty="0">
                <a:solidFill>
                  <a:srgbClr val="333399"/>
                </a:solidFill>
                <a:latin typeface="Arial" panose="020B0604020202020204" pitchFamily="34" charset="0"/>
                <a:cs typeface="Arial" panose="020B0604020202020204" pitchFamily="34" charset="0"/>
              </a:rPr>
              <a:t>immagine consecutiva negativa</a:t>
            </a:r>
          </a:p>
        </p:txBody>
      </p:sp>
      <p:sp>
        <p:nvSpPr>
          <p:cNvPr id="851971" name="Rectangle 3"/>
          <p:cNvSpPr>
            <a:spLocks noGrp="1" noChangeArrowheads="1"/>
          </p:cNvSpPr>
          <p:nvPr>
            <p:ph type="body" idx="1"/>
          </p:nvPr>
        </p:nvSpPr>
        <p:spPr>
          <a:xfrm>
            <a:off x="323850" y="1504950"/>
            <a:ext cx="8553450" cy="4967514"/>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marL="577850" indent="-577850">
              <a:lnSpc>
                <a:spcPct val="90000"/>
              </a:lnSpc>
              <a:spcBef>
                <a:spcPct val="0"/>
              </a:spcBef>
              <a:buClr>
                <a:srgbClr val="333399"/>
              </a:buClr>
              <a:buFont typeface="Wingdings" panose="05000000000000000000" pitchFamily="2" charset="2"/>
              <a:buChar char="è"/>
              <a:tabLst>
                <a:tab pos="571500" algn="l"/>
              </a:tabLst>
            </a:pPr>
            <a:endParaRPr lang="it-IT" altLang="it-IT" dirty="0">
              <a:latin typeface="Arial" panose="020B0604020202020204" pitchFamily="34" charset="0"/>
              <a:cs typeface="Arial" panose="020B0604020202020204" pitchFamily="34" charset="0"/>
            </a:endParaRPr>
          </a:p>
          <a:p>
            <a:pPr marL="577850" indent="-577850">
              <a:lnSpc>
                <a:spcPct val="90000"/>
              </a:lnSpc>
              <a:spcBef>
                <a:spcPct val="0"/>
              </a:spcBef>
              <a:buClr>
                <a:srgbClr val="333399"/>
              </a:buClr>
              <a:buFont typeface="Wingdings" panose="05000000000000000000" pitchFamily="2" charset="2"/>
              <a:buChar char="è"/>
              <a:tabLst>
                <a:tab pos="571500" algn="l"/>
              </a:tabLst>
            </a:pPr>
            <a:r>
              <a:rPr lang="it-IT" altLang="it-IT" dirty="0">
                <a:latin typeface="Arial" panose="020B0604020202020204" pitchFamily="34" charset="0"/>
                <a:cs typeface="Arial" panose="020B0604020202020204" pitchFamily="34" charset="0"/>
              </a:rPr>
              <a:t>dipende dall’adattamento sensoriale              (dimostra che la sensibilità si modifica – </a:t>
            </a:r>
            <a:r>
              <a:rPr lang="it-IT" altLang="it-IT" dirty="0" smtClean="0">
                <a:latin typeface="Arial" panose="020B0604020202020204" pitchFamily="34" charset="0"/>
                <a:cs typeface="Arial" panose="020B0604020202020204" pitchFamily="34" charset="0"/>
              </a:rPr>
              <a:t>quindi </a:t>
            </a:r>
            <a:r>
              <a:rPr lang="it-IT" altLang="it-IT" i="1" dirty="0" smtClean="0">
                <a:latin typeface="Arial" panose="020B0604020202020204" pitchFamily="34" charset="0"/>
                <a:cs typeface="Arial" panose="020B0604020202020204" pitchFamily="34" charset="0"/>
              </a:rPr>
              <a:t>elettrodo </a:t>
            </a:r>
            <a:r>
              <a:rPr lang="it-IT" altLang="it-IT" i="1" dirty="0">
                <a:latin typeface="Arial" panose="020B0604020202020204" pitchFamily="34" charset="0"/>
                <a:cs typeface="Arial" panose="020B0604020202020204" pitchFamily="34" charset="0"/>
              </a:rPr>
              <a:t>dello psicofisico</a:t>
            </a:r>
            <a:r>
              <a:rPr lang="it-IT" altLang="it-IT" dirty="0">
                <a:latin typeface="Arial" panose="020B0604020202020204" pitchFamily="34" charset="0"/>
                <a:cs typeface="Arial" panose="020B0604020202020204" pitchFamily="34" charset="0"/>
              </a:rPr>
              <a:t>)</a:t>
            </a:r>
          </a:p>
          <a:p>
            <a:pPr marL="577850" indent="-577850">
              <a:lnSpc>
                <a:spcPct val="90000"/>
              </a:lnSpc>
              <a:spcBef>
                <a:spcPct val="0"/>
              </a:spcBef>
              <a:buClr>
                <a:srgbClr val="333399"/>
              </a:buClr>
              <a:buFont typeface="Wingdings" panose="05000000000000000000" pitchFamily="2" charset="2"/>
              <a:buChar char="è"/>
              <a:tabLst>
                <a:tab pos="571500" algn="l"/>
              </a:tabLst>
            </a:pPr>
            <a:endParaRPr lang="it-IT" altLang="it-IT" dirty="0">
              <a:latin typeface="Arial" panose="020B0604020202020204" pitchFamily="34" charset="0"/>
              <a:cs typeface="Arial" panose="020B0604020202020204" pitchFamily="34" charset="0"/>
            </a:endParaRPr>
          </a:p>
          <a:p>
            <a:pPr marL="577850" indent="-577850">
              <a:lnSpc>
                <a:spcPct val="90000"/>
              </a:lnSpc>
              <a:spcBef>
                <a:spcPct val="0"/>
              </a:spcBef>
              <a:buClr>
                <a:srgbClr val="333399"/>
              </a:buClr>
              <a:buFont typeface="Wingdings" panose="05000000000000000000" pitchFamily="2" charset="2"/>
              <a:buChar char="è"/>
              <a:tabLst>
                <a:tab pos="571500" algn="l"/>
              </a:tabLst>
            </a:pPr>
            <a:r>
              <a:rPr lang="it-IT" altLang="it-IT" dirty="0">
                <a:latin typeface="Arial" panose="020B0604020202020204" pitchFamily="34" charset="0"/>
                <a:cs typeface="Arial" panose="020B0604020202020204" pitchFamily="34" charset="0"/>
              </a:rPr>
              <a:t>costituisce un errore sistematico (suggerisce principi di funzionamento, legge di </a:t>
            </a:r>
            <a:r>
              <a:rPr lang="it-IT" altLang="it-IT" i="1" dirty="0">
                <a:latin typeface="Arial" panose="020B0604020202020204" pitchFamily="34" charset="0"/>
                <a:cs typeface="Arial" panose="020B0604020202020204" pitchFamily="34" charset="0"/>
              </a:rPr>
              <a:t>Emmert</a:t>
            </a:r>
            <a:r>
              <a:rPr lang="it-IT" altLang="it-IT" dirty="0">
                <a:latin typeface="Arial" panose="020B0604020202020204" pitchFamily="34" charset="0"/>
                <a:cs typeface="Arial" panose="020B0604020202020204" pitchFamily="34" charset="0"/>
              </a:rPr>
              <a:t>)</a:t>
            </a:r>
          </a:p>
          <a:p>
            <a:pPr marL="577850" indent="-577850">
              <a:lnSpc>
                <a:spcPct val="90000"/>
              </a:lnSpc>
              <a:spcBef>
                <a:spcPct val="0"/>
              </a:spcBef>
              <a:buClr>
                <a:srgbClr val="333399"/>
              </a:buClr>
              <a:buFont typeface="Wingdings" panose="05000000000000000000" pitchFamily="2" charset="2"/>
              <a:buChar char="è"/>
              <a:tabLst>
                <a:tab pos="571500" algn="l"/>
              </a:tabLst>
            </a:pPr>
            <a:endParaRPr lang="it-IT" altLang="it-IT" dirty="0">
              <a:latin typeface="Arial" panose="020B0604020202020204" pitchFamily="34" charset="0"/>
              <a:cs typeface="Arial" panose="020B0604020202020204" pitchFamily="34" charset="0"/>
            </a:endParaRPr>
          </a:p>
          <a:p>
            <a:pPr marL="577850" indent="-577850">
              <a:lnSpc>
                <a:spcPct val="90000"/>
              </a:lnSpc>
              <a:spcBef>
                <a:spcPct val="0"/>
              </a:spcBef>
              <a:buClr>
                <a:srgbClr val="333399"/>
              </a:buClr>
              <a:buFont typeface="Wingdings" panose="05000000000000000000" pitchFamily="2" charset="2"/>
              <a:buChar char="è"/>
              <a:tabLst>
                <a:tab pos="571500" algn="l"/>
              </a:tabLst>
            </a:pPr>
            <a:r>
              <a:rPr lang="it-IT" altLang="it-IT" dirty="0">
                <a:latin typeface="Arial" panose="020B0604020202020204" pitchFamily="34" charset="0"/>
                <a:cs typeface="Arial" panose="020B0604020202020204" pitchFamily="34" charset="0"/>
              </a:rPr>
              <a:t>è un difetto di registrazione             (assente nella normale esplorazione visiva)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87202" name="Group 6"/>
          <p:cNvGrpSpPr>
            <a:grpSpLocks/>
          </p:cNvGrpSpPr>
          <p:nvPr/>
        </p:nvGrpSpPr>
        <p:grpSpPr bwMode="auto">
          <a:xfrm>
            <a:off x="-17463" y="1557338"/>
            <a:ext cx="3367088" cy="4778375"/>
            <a:chOff x="147" y="1042"/>
            <a:chExt cx="2121" cy="3010"/>
          </a:xfrm>
        </p:grpSpPr>
        <p:sp>
          <p:nvSpPr>
            <p:cNvPr id="1587203" name="Text Box 3"/>
            <p:cNvSpPr txBox="1">
              <a:spLocks noChangeArrowheads="1"/>
            </p:cNvSpPr>
            <p:nvPr/>
          </p:nvSpPr>
          <p:spPr bwMode="auto">
            <a:xfrm>
              <a:off x="147" y="3821"/>
              <a:ext cx="212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it-IT" sz="1800">
                  <a:latin typeface="Arial" panose="020B0604020202020204" pitchFamily="34" charset="0"/>
                </a:rPr>
                <a:t>George Berkeley (1685-1753)</a:t>
              </a:r>
              <a:endParaRPr lang="de-DE" altLang="it-IT" sz="2200">
                <a:latin typeface="Arial" panose="020B0604020202020204" pitchFamily="34" charset="0"/>
              </a:endParaRPr>
            </a:p>
          </p:txBody>
        </p:sp>
        <p:pic>
          <p:nvPicPr>
            <p:cNvPr id="1587204" name="Picture 4" descr="berkeley-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 y="1042"/>
              <a:ext cx="2012" cy="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69381" name="Rectangle 5"/>
          <p:cNvSpPr>
            <a:spLocks noChangeArrowheads="1"/>
          </p:cNvSpPr>
          <p:nvPr/>
        </p:nvSpPr>
        <p:spPr bwMode="auto">
          <a:xfrm>
            <a:off x="3376613" y="5176838"/>
            <a:ext cx="5262562"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it-IT" sz="1600">
                <a:latin typeface="Arial" panose="020B0604020202020204" pitchFamily="34" charset="0"/>
              </a:rPr>
              <a:t>II. It is, I think, agreed by all that Distance of it self, and immediately cannot be seen. For Distance being a Line directed end-wise to the Eye, it projects only one Point in the Fund of the Eye. Which Point remains invariably the same, whether the Distance be longer or shorter.</a:t>
            </a:r>
          </a:p>
          <a:p>
            <a:r>
              <a:rPr lang="en-US" altLang="it-IT" sz="1600" i="1">
                <a:latin typeface="Arial" panose="020B0604020202020204" pitchFamily="34" charset="0"/>
              </a:rPr>
              <a:t>An Essay Towards a New Theory of Vision</a:t>
            </a:r>
            <a:r>
              <a:rPr lang="en-US" altLang="it-IT" sz="1600">
                <a:latin typeface="Arial" panose="020B0604020202020204" pitchFamily="34" charset="0"/>
              </a:rPr>
              <a:t> (1709)</a:t>
            </a:r>
          </a:p>
        </p:txBody>
      </p:sp>
      <p:sp>
        <p:nvSpPr>
          <p:cNvPr id="1587206" name="Text Box 7"/>
          <p:cNvSpPr txBox="1">
            <a:spLocks noChangeArrowheads="1"/>
          </p:cNvSpPr>
          <p:nvPr/>
        </p:nvSpPr>
        <p:spPr bwMode="auto">
          <a:xfrm>
            <a:off x="1409700" y="249238"/>
            <a:ext cx="62753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it-IT" sz="4400">
                <a:solidFill>
                  <a:srgbClr val="060687"/>
                </a:solidFill>
                <a:latin typeface="Arial" panose="020B0604020202020204" pitchFamily="34" charset="0"/>
              </a:rPr>
              <a:t>indeterminazione radiale</a:t>
            </a:r>
            <a:endParaRPr lang="de-DE" altLang="it-IT" sz="4400">
              <a:solidFill>
                <a:srgbClr val="060687"/>
              </a:solidFill>
              <a:latin typeface="Arial" panose="020B0604020202020204" pitchFamily="34" charset="0"/>
            </a:endParaRPr>
          </a:p>
        </p:txBody>
      </p:sp>
      <p:sp>
        <p:nvSpPr>
          <p:cNvPr id="869384" name="Rectangle 8"/>
          <p:cNvSpPr>
            <a:spLocks noChangeArrowheads="1"/>
          </p:cNvSpPr>
          <p:nvPr/>
        </p:nvSpPr>
        <p:spPr bwMode="auto">
          <a:xfrm>
            <a:off x="3338513" y="1419225"/>
            <a:ext cx="5570537"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it-IT">
                <a:solidFill>
                  <a:srgbClr val="060687"/>
                </a:solidFill>
                <a:latin typeface="Arial" panose="020B0604020202020204" pitchFamily="34" charset="0"/>
              </a:rPr>
              <a:t>II. Tutti, credo, concordano che la distanza, di per sé e immediatamente, non può essere vista. Poiché la distanza, essendo una linea che punta in direzione dell’occhio, proietta solo un punto sul fondo dell’occhio. Punto che rimane invariabilmente lo stesso, indipendentemente dalla distanza maggiore o minore.</a:t>
            </a:r>
          </a:p>
          <a:p>
            <a:r>
              <a:rPr lang="en-US" altLang="it-IT" sz="2000" i="1">
                <a:solidFill>
                  <a:srgbClr val="060687"/>
                </a:solidFill>
                <a:latin typeface="Arial" panose="020B0604020202020204" pitchFamily="34" charset="0"/>
              </a:rPr>
              <a:t>Saggio su una nuova teoria della visione</a:t>
            </a:r>
            <a:r>
              <a:rPr lang="en-US" altLang="it-IT" sz="2000">
                <a:solidFill>
                  <a:srgbClr val="060687"/>
                </a:solidFill>
                <a:latin typeface="Arial" panose="020B0604020202020204" pitchFamily="34" charset="0"/>
              </a:rPr>
              <a:t> (1709)</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938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693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9381" grpId="0"/>
      <p:bldP spid="86938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34231" t="22992" r="29423" b="13419"/>
          <a:stretch/>
        </p:blipFill>
        <p:spPr>
          <a:xfrm>
            <a:off x="1740876" y="1713525"/>
            <a:ext cx="4923693" cy="4845536"/>
          </a:xfrm>
          <a:prstGeom prst="rect">
            <a:avLst/>
          </a:prstGeom>
        </p:spPr>
      </p:pic>
      <p:sp>
        <p:nvSpPr>
          <p:cNvPr id="5" name="Text Box 6"/>
          <p:cNvSpPr txBox="1">
            <a:spLocks noChangeArrowheads="1"/>
          </p:cNvSpPr>
          <p:nvPr/>
        </p:nvSpPr>
        <p:spPr bwMode="auto">
          <a:xfrm>
            <a:off x="804541" y="170107"/>
            <a:ext cx="758573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it-IT" altLang="it-IT" sz="4400" dirty="0">
                <a:solidFill>
                  <a:srgbClr val="060687"/>
                </a:solidFill>
                <a:latin typeface="Arial" panose="020B0604020202020204" pitchFamily="34" charset="0"/>
              </a:rPr>
              <a:t>s</a:t>
            </a:r>
            <a:r>
              <a:rPr lang="it-IT" altLang="it-IT" sz="4400" dirty="0" smtClean="0">
                <a:solidFill>
                  <a:srgbClr val="060687"/>
                </a:solidFill>
                <a:latin typeface="Arial" panose="020B0604020202020204" pitchFamily="34" charset="0"/>
              </a:rPr>
              <a:t>istema colorimetrico Munsell</a:t>
            </a:r>
            <a:endParaRPr lang="it-IT" altLang="it-IT" sz="4400" dirty="0">
              <a:solidFill>
                <a:srgbClr val="060687"/>
              </a:solidFill>
              <a:latin typeface="Arial" panose="020B0604020202020204" pitchFamily="34" charset="0"/>
            </a:endParaRPr>
          </a:p>
        </p:txBody>
      </p:sp>
    </p:spTree>
    <p:extLst>
      <p:ext uri="{BB962C8B-B14F-4D97-AF65-F5344CB8AC3E}">
        <p14:creationId xmlns:p14="http://schemas.microsoft.com/office/powerpoint/2010/main" val="208165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5395" name="Text Box 3"/>
          <p:cNvSpPr txBox="1">
            <a:spLocks noChangeArrowheads="1"/>
          </p:cNvSpPr>
          <p:nvPr/>
        </p:nvSpPr>
        <p:spPr bwMode="auto">
          <a:xfrm>
            <a:off x="564426" y="1211775"/>
            <a:ext cx="49664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spAutoFit/>
          </a:bodyPr>
          <a:lstStyle/>
          <a:p>
            <a:pPr eaLnBrk="0" hangingPunct="0">
              <a:buClr>
                <a:srgbClr val="FFFF00"/>
              </a:buClr>
              <a:buFont typeface="Wingdings" panose="05000000000000000000" pitchFamily="2" charset="2"/>
              <a:buNone/>
            </a:pPr>
            <a:r>
              <a:rPr lang="it-IT" altLang="it-IT" sz="2800" dirty="0">
                <a:latin typeface="Arial" panose="020B0604020202020204" pitchFamily="34" charset="0"/>
              </a:rPr>
              <a:t>sono localmente indeterminati</a:t>
            </a:r>
          </a:p>
        </p:txBody>
      </p:sp>
      <p:sp>
        <p:nvSpPr>
          <p:cNvPr id="1595396" name="Rectangle 4"/>
          <p:cNvSpPr>
            <a:spLocks noChangeArrowheads="1"/>
          </p:cNvSpPr>
          <p:nvPr/>
        </p:nvSpPr>
        <p:spPr bwMode="auto">
          <a:xfrm>
            <a:off x="592138" y="1924050"/>
            <a:ext cx="774223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87338" eaLnBrk="0" hangingPunct="0">
              <a:defRPr sz="2400">
                <a:solidFill>
                  <a:schemeClr val="tx1"/>
                </a:solidFill>
                <a:latin typeface="Times" panose="02020603050405020304" pitchFamily="18" charset="0"/>
                <a:ea typeface="MS PGothic" panose="020B0600070205080204" pitchFamily="34" charset="-128"/>
              </a:defRPr>
            </a:lvl1pPr>
            <a:lvl2pPr marL="477838" eaLnBrk="0" hangingPunct="0">
              <a:defRPr sz="2400">
                <a:solidFill>
                  <a:schemeClr val="tx1"/>
                </a:solidFill>
                <a:latin typeface="Times" panose="02020603050405020304" pitchFamily="18" charset="0"/>
                <a:ea typeface="MS PGothic" panose="020B0600070205080204" pitchFamily="34" charset="-128"/>
              </a:defRPr>
            </a:lvl2pPr>
            <a:lvl3pPr eaLnBrk="0" hangingPunct="0">
              <a:defRPr sz="2400">
                <a:solidFill>
                  <a:schemeClr val="tx1"/>
                </a:solidFill>
                <a:latin typeface="Times" panose="02020603050405020304" pitchFamily="18" charset="0"/>
                <a:ea typeface="MS PGothic" panose="020B0600070205080204" pitchFamily="34" charset="-128"/>
              </a:defRPr>
            </a:lvl3pPr>
            <a:lvl4pPr eaLnBrk="0" hangingPunct="0">
              <a:defRPr sz="2400">
                <a:solidFill>
                  <a:schemeClr val="tx1"/>
                </a:solidFill>
                <a:latin typeface="Times" panose="02020603050405020304" pitchFamily="18" charset="0"/>
                <a:ea typeface="MS PGothic" panose="020B0600070205080204" pitchFamily="34" charset="-128"/>
              </a:defRPr>
            </a:lvl4pPr>
            <a:lvl5pPr eaLnBrk="0" hangingPunct="0">
              <a:defRPr sz="2400">
                <a:solidFill>
                  <a:schemeClr val="tx1"/>
                </a:solidFill>
                <a:latin typeface="Times" panose="02020603050405020304" pitchFamily="18" charset="0"/>
                <a:ea typeface="MS PGothic" panose="020B0600070205080204" pitchFamily="34" charset="-128"/>
              </a:defRPr>
            </a:lvl5pPr>
            <a:lvl6pPr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Clr>
                <a:schemeClr val="accent2"/>
              </a:buClr>
              <a:buFont typeface="Wingdings" panose="05000000000000000000" pitchFamily="2" charset="2"/>
              <a:buChar char="§"/>
            </a:pPr>
            <a:r>
              <a:rPr lang="it-IT" altLang="it-IT" sz="2800" dirty="0">
                <a:latin typeface="Arial" panose="020B0604020202020204" pitchFamily="34" charset="0"/>
              </a:rPr>
              <a:t>la profondità egocentrica (</a:t>
            </a:r>
            <a:r>
              <a:rPr lang="it-IT" altLang="it-IT" sz="2800" i="1" dirty="0">
                <a:latin typeface="Arial" panose="020B0604020202020204" pitchFamily="34" charset="0"/>
              </a:rPr>
              <a:t>depth</a:t>
            </a:r>
            <a:r>
              <a:rPr lang="it-IT" altLang="it-IT" sz="2800" dirty="0">
                <a:latin typeface="Arial" panose="020B0604020202020204" pitchFamily="34" charset="0"/>
              </a:rPr>
              <a:t>) di un punto</a:t>
            </a:r>
          </a:p>
          <a:p>
            <a:pPr>
              <a:buClr>
                <a:schemeClr val="accent2"/>
              </a:buClr>
              <a:buFont typeface="Wingdings" panose="05000000000000000000" pitchFamily="2" charset="2"/>
              <a:buChar char="§"/>
            </a:pPr>
            <a:endParaRPr lang="it-IT" altLang="it-IT" sz="2800" dirty="0">
              <a:latin typeface="Arial" panose="020B0604020202020204" pitchFamily="34" charset="0"/>
            </a:endParaRPr>
          </a:p>
        </p:txBody>
      </p:sp>
      <p:sp>
        <p:nvSpPr>
          <p:cNvPr id="1595397" name="Rectangle 5"/>
          <p:cNvSpPr>
            <a:spLocks noChangeArrowheads="1"/>
          </p:cNvSpPr>
          <p:nvPr/>
        </p:nvSpPr>
        <p:spPr bwMode="auto">
          <a:xfrm>
            <a:off x="592138" y="3730625"/>
            <a:ext cx="83391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87338" indent="-287338" eaLnBrk="0" hangingPunct="0">
              <a:defRPr sz="2400">
                <a:solidFill>
                  <a:schemeClr val="tx1"/>
                </a:solidFill>
                <a:latin typeface="Times" panose="02020603050405020304" pitchFamily="18" charset="0"/>
                <a:ea typeface="MS PGothic" panose="020B0600070205080204" pitchFamily="34" charset="-128"/>
              </a:defRPr>
            </a:lvl1pPr>
            <a:lvl2pPr marL="571500" eaLnBrk="0" hangingPunct="0">
              <a:defRPr sz="2400">
                <a:solidFill>
                  <a:schemeClr val="tx1"/>
                </a:solidFill>
                <a:latin typeface="Times" panose="02020603050405020304" pitchFamily="18" charset="0"/>
                <a:ea typeface="MS PGothic" panose="020B0600070205080204" pitchFamily="34" charset="-128"/>
              </a:defRPr>
            </a:lvl2pPr>
            <a:lvl3pPr eaLnBrk="0" hangingPunct="0">
              <a:defRPr sz="2400">
                <a:solidFill>
                  <a:schemeClr val="tx1"/>
                </a:solidFill>
                <a:latin typeface="Times" panose="02020603050405020304" pitchFamily="18" charset="0"/>
                <a:ea typeface="MS PGothic" panose="020B0600070205080204" pitchFamily="34" charset="-128"/>
              </a:defRPr>
            </a:lvl3pPr>
            <a:lvl4pPr eaLnBrk="0" hangingPunct="0">
              <a:defRPr sz="2400">
                <a:solidFill>
                  <a:schemeClr val="tx1"/>
                </a:solidFill>
                <a:latin typeface="Times" panose="02020603050405020304" pitchFamily="18" charset="0"/>
                <a:ea typeface="MS PGothic" panose="020B0600070205080204" pitchFamily="34" charset="-128"/>
              </a:defRPr>
            </a:lvl4pPr>
            <a:lvl5pPr eaLnBrk="0" hangingPunct="0">
              <a:defRPr sz="2400">
                <a:solidFill>
                  <a:schemeClr val="tx1"/>
                </a:solidFill>
                <a:latin typeface="Times" panose="02020603050405020304" pitchFamily="18" charset="0"/>
                <a:ea typeface="MS PGothic" panose="020B0600070205080204" pitchFamily="34" charset="-128"/>
              </a:defRPr>
            </a:lvl5pPr>
            <a:lvl6pPr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Clr>
                <a:schemeClr val="accent2"/>
              </a:buClr>
              <a:buFont typeface="Wingdings" panose="05000000000000000000" pitchFamily="2" charset="2"/>
              <a:buChar char="§"/>
            </a:pPr>
            <a:r>
              <a:rPr lang="it-IT" altLang="it-IT" sz="2800">
                <a:latin typeface="Arial" panose="020B0604020202020204" pitchFamily="34" charset="0"/>
              </a:rPr>
              <a:t>l’inclinazione di un piano in relazione alla distanza</a:t>
            </a:r>
            <a:endParaRPr lang="en-US" altLang="it-IT" sz="2800">
              <a:latin typeface="Arial" panose="020B0604020202020204" pitchFamily="34" charset="0"/>
            </a:endParaRPr>
          </a:p>
        </p:txBody>
      </p:sp>
      <p:grpSp>
        <p:nvGrpSpPr>
          <p:cNvPr id="1595399" name="Group 7"/>
          <p:cNvGrpSpPr>
            <a:grpSpLocks/>
          </p:cNvGrpSpPr>
          <p:nvPr/>
        </p:nvGrpSpPr>
        <p:grpSpPr bwMode="auto">
          <a:xfrm>
            <a:off x="1241425" y="2727325"/>
            <a:ext cx="6473825" cy="549275"/>
            <a:chOff x="737" y="3452"/>
            <a:chExt cx="4078" cy="346"/>
          </a:xfrm>
        </p:grpSpPr>
        <p:grpSp>
          <p:nvGrpSpPr>
            <p:cNvPr id="1595400" name="Group 8"/>
            <p:cNvGrpSpPr>
              <a:grpSpLocks noChangeAspect="1"/>
            </p:cNvGrpSpPr>
            <p:nvPr/>
          </p:nvGrpSpPr>
          <p:grpSpPr bwMode="auto">
            <a:xfrm>
              <a:off x="737" y="3452"/>
              <a:ext cx="370" cy="346"/>
              <a:chOff x="977" y="3460"/>
              <a:chExt cx="616" cy="576"/>
            </a:xfrm>
          </p:grpSpPr>
          <p:sp>
            <p:nvSpPr>
              <p:cNvPr id="1595401" name="Oval 9"/>
              <p:cNvSpPr>
                <a:spLocks noChangeAspect="1" noChangeArrowheads="1"/>
              </p:cNvSpPr>
              <p:nvPr/>
            </p:nvSpPr>
            <p:spPr bwMode="auto">
              <a:xfrm>
                <a:off x="1253" y="3578"/>
                <a:ext cx="340" cy="340"/>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595402" name="Oval 10"/>
              <p:cNvSpPr>
                <a:spLocks noChangeAspect="1" noChangeArrowheads="1"/>
              </p:cNvSpPr>
              <p:nvPr/>
            </p:nvSpPr>
            <p:spPr bwMode="auto">
              <a:xfrm>
                <a:off x="977" y="3460"/>
                <a:ext cx="576" cy="576"/>
              </a:xfrm>
              <a:prstGeom prst="ellipse">
                <a:avLst/>
              </a:prstGeom>
              <a:solidFill>
                <a:srgbClr val="D1444C"/>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1595403" name="Line 11"/>
            <p:cNvSpPr>
              <a:spLocks noChangeShapeType="1"/>
            </p:cNvSpPr>
            <p:nvPr/>
          </p:nvSpPr>
          <p:spPr bwMode="auto">
            <a:xfrm>
              <a:off x="741" y="3628"/>
              <a:ext cx="4074" cy="0"/>
            </a:xfrm>
            <a:prstGeom prst="line">
              <a:avLst/>
            </a:prstGeom>
            <a:noFill/>
            <a:ln w="19050">
              <a:solidFill>
                <a:srgbClr val="FFE59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595404" name="Oval 12"/>
            <p:cNvSpPr>
              <a:spLocks noChangeArrowheads="1"/>
            </p:cNvSpPr>
            <p:nvPr/>
          </p:nvSpPr>
          <p:spPr bwMode="auto">
            <a:xfrm>
              <a:off x="2187" y="3599"/>
              <a:ext cx="57" cy="5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it-IT" sz="3200" b="1">
                <a:solidFill>
                  <a:schemeClr val="bg1"/>
                </a:solidFill>
                <a:latin typeface="Arial" panose="020B0604020202020204" pitchFamily="34" charset="0"/>
              </a:endParaRPr>
            </a:p>
          </p:txBody>
        </p:sp>
        <p:sp>
          <p:nvSpPr>
            <p:cNvPr id="1595405" name="Oval 13"/>
            <p:cNvSpPr>
              <a:spLocks noChangeArrowheads="1"/>
            </p:cNvSpPr>
            <p:nvPr/>
          </p:nvSpPr>
          <p:spPr bwMode="auto">
            <a:xfrm>
              <a:off x="3568" y="3599"/>
              <a:ext cx="57" cy="5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it-IT" sz="3200" b="1">
                <a:solidFill>
                  <a:schemeClr val="bg1"/>
                </a:solidFill>
                <a:latin typeface="Arial" panose="020B0604020202020204" pitchFamily="34" charset="0"/>
              </a:endParaRPr>
            </a:p>
          </p:txBody>
        </p:sp>
        <p:sp>
          <p:nvSpPr>
            <p:cNvPr id="1595406" name="Oval 14"/>
            <p:cNvSpPr>
              <a:spLocks noChangeArrowheads="1"/>
            </p:cNvSpPr>
            <p:nvPr/>
          </p:nvSpPr>
          <p:spPr bwMode="auto">
            <a:xfrm>
              <a:off x="4358" y="3599"/>
              <a:ext cx="57" cy="5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it-IT" sz="3200" b="1">
                <a:solidFill>
                  <a:schemeClr val="bg1"/>
                </a:solidFill>
                <a:latin typeface="Arial" panose="020B0604020202020204" pitchFamily="34" charset="0"/>
              </a:endParaRPr>
            </a:p>
          </p:txBody>
        </p:sp>
      </p:grpSp>
      <p:sp>
        <p:nvSpPr>
          <p:cNvPr id="25" name="Text Box 7"/>
          <p:cNvSpPr txBox="1">
            <a:spLocks noChangeArrowheads="1"/>
          </p:cNvSpPr>
          <p:nvPr/>
        </p:nvSpPr>
        <p:spPr bwMode="auto">
          <a:xfrm>
            <a:off x="800099" y="139745"/>
            <a:ext cx="743344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it-IT" sz="4400" dirty="0" err="1" smtClean="0">
                <a:solidFill>
                  <a:srgbClr val="060687"/>
                </a:solidFill>
                <a:latin typeface="Arial" panose="020B0604020202020204" pitchFamily="34" charset="0"/>
              </a:rPr>
              <a:t>indeterminazione</a:t>
            </a:r>
            <a:r>
              <a:rPr lang="en-US" altLang="it-IT" sz="4400" dirty="0" smtClean="0">
                <a:solidFill>
                  <a:srgbClr val="060687"/>
                </a:solidFill>
                <a:latin typeface="Arial" panose="020B0604020202020204" pitchFamily="34" charset="0"/>
              </a:rPr>
              <a:t> </a:t>
            </a:r>
            <a:r>
              <a:rPr lang="en-US" altLang="it-IT" sz="4400" dirty="0" err="1" smtClean="0">
                <a:solidFill>
                  <a:srgbClr val="060687"/>
                </a:solidFill>
                <a:latin typeface="Arial" panose="020B0604020202020204" pitchFamily="34" charset="0"/>
              </a:rPr>
              <a:t>geometrica</a:t>
            </a:r>
            <a:endParaRPr lang="de-DE" altLang="it-IT" sz="4400" dirty="0">
              <a:solidFill>
                <a:srgbClr val="060687"/>
              </a:solidFill>
              <a:latin typeface="Arial" panose="020B0604020202020204" pitchFamily="34" charset="0"/>
            </a:endParaRPr>
          </a:p>
        </p:txBody>
      </p:sp>
      <p:grpSp>
        <p:nvGrpSpPr>
          <p:cNvPr id="5" name="Group 4"/>
          <p:cNvGrpSpPr/>
          <p:nvPr/>
        </p:nvGrpSpPr>
        <p:grpSpPr>
          <a:xfrm>
            <a:off x="615166" y="4324350"/>
            <a:ext cx="6288583" cy="2470763"/>
            <a:chOff x="615166" y="4324350"/>
            <a:chExt cx="6288583" cy="2470763"/>
          </a:xfrm>
        </p:grpSpPr>
        <p:pic>
          <p:nvPicPr>
            <p:cNvPr id="3" name="Picture 2"/>
            <p:cNvPicPr>
              <a:picLocks noChangeAspect="1"/>
            </p:cNvPicPr>
            <p:nvPr/>
          </p:nvPicPr>
          <p:blipFill>
            <a:blip r:embed="rId3"/>
            <a:stretch>
              <a:fillRect/>
            </a:stretch>
          </p:blipFill>
          <p:spPr>
            <a:xfrm>
              <a:off x="800099" y="4324350"/>
              <a:ext cx="6103650" cy="2470763"/>
            </a:xfrm>
            <a:prstGeom prst="rect">
              <a:avLst/>
            </a:prstGeom>
          </p:spPr>
        </p:pic>
        <p:sp>
          <p:nvSpPr>
            <p:cNvPr id="4" name="TextBox 3"/>
            <p:cNvSpPr txBox="1"/>
            <p:nvPr/>
          </p:nvSpPr>
          <p:spPr>
            <a:xfrm>
              <a:off x="615166" y="5735781"/>
              <a:ext cx="889434" cy="461665"/>
            </a:xfrm>
            <a:prstGeom prst="rect">
              <a:avLst/>
            </a:prstGeom>
            <a:solidFill>
              <a:schemeClr val="bg1"/>
            </a:solidFill>
          </p:spPr>
          <p:txBody>
            <a:bodyPr wrap="square" rtlCol="0">
              <a:spAutoFit/>
            </a:bodyPr>
            <a:lstStyle/>
            <a:p>
              <a:pPr algn="ctr"/>
              <a:r>
                <a:rPr lang="it-IT" sz="1200" dirty="0" smtClean="0">
                  <a:latin typeface="Arial" panose="020B0604020202020204" pitchFamily="34" charset="0"/>
                </a:rPr>
                <a:t>Immagine retinica</a:t>
              </a:r>
              <a:endParaRPr lang="it-IT" sz="1200" dirty="0">
                <a:latin typeface="Arial" panose="020B0604020202020204" pitchFamily="34" charset="0"/>
              </a:endParaRPr>
            </a:p>
          </p:txBody>
        </p:sp>
        <p:sp>
          <p:nvSpPr>
            <p:cNvPr id="29" name="TextBox 28"/>
            <p:cNvSpPr txBox="1"/>
            <p:nvPr/>
          </p:nvSpPr>
          <p:spPr>
            <a:xfrm>
              <a:off x="3098582" y="6294428"/>
              <a:ext cx="2290835" cy="461665"/>
            </a:xfrm>
            <a:prstGeom prst="rect">
              <a:avLst/>
            </a:prstGeom>
            <a:solidFill>
              <a:schemeClr val="bg1"/>
            </a:solidFill>
          </p:spPr>
          <p:txBody>
            <a:bodyPr wrap="square" rtlCol="0">
              <a:spAutoFit/>
            </a:bodyPr>
            <a:lstStyle/>
            <a:p>
              <a:pPr algn="ctr"/>
              <a:r>
                <a:rPr lang="it-IT" sz="1200" dirty="0" smtClean="0">
                  <a:latin typeface="Arial" panose="020B0604020202020204" pitchFamily="34" charset="0"/>
                </a:rPr>
                <a:t>Oggetti che creano la stessa immagine retinica</a:t>
              </a:r>
              <a:endParaRPr lang="it-IT" sz="1200" dirty="0">
                <a:latin typeface="Arial" panose="020B0604020202020204" pitchFamily="34" charset="0"/>
              </a:endParaRPr>
            </a:p>
          </p:txBody>
        </p:sp>
      </p:grpSp>
      <p:sp>
        <p:nvSpPr>
          <p:cNvPr id="6" name="TextBox 5"/>
          <p:cNvSpPr txBox="1"/>
          <p:nvPr/>
        </p:nvSpPr>
        <p:spPr>
          <a:xfrm>
            <a:off x="6989763" y="4355436"/>
            <a:ext cx="2063749" cy="1938992"/>
          </a:xfrm>
          <a:prstGeom prst="rect">
            <a:avLst/>
          </a:prstGeom>
          <a:noFill/>
        </p:spPr>
        <p:txBody>
          <a:bodyPr wrap="square" rtlCol="0">
            <a:spAutoFit/>
          </a:bodyPr>
          <a:lstStyle/>
          <a:p>
            <a:r>
              <a:rPr lang="it-IT" sz="2000" i="1" dirty="0">
                <a:solidFill>
                  <a:srgbClr val="FFC000"/>
                </a:solidFill>
                <a:latin typeface="Arial" panose="020B0604020202020204" pitchFamily="34" charset="0"/>
              </a:rPr>
              <a:t>i</a:t>
            </a:r>
            <a:r>
              <a:rPr lang="it-IT" sz="2000" i="1" dirty="0" smtClean="0">
                <a:solidFill>
                  <a:srgbClr val="FFC000"/>
                </a:solidFill>
                <a:latin typeface="Arial" panose="020B0604020202020204" pitchFamily="34" charset="0"/>
              </a:rPr>
              <a:t>nverse projection problem</a:t>
            </a:r>
          </a:p>
          <a:p>
            <a:r>
              <a:rPr lang="it-IT" sz="2000" dirty="0">
                <a:latin typeface="Arial" panose="020B0604020202020204" pitchFamily="34" charset="0"/>
              </a:rPr>
              <a:t>d</a:t>
            </a:r>
            <a:r>
              <a:rPr lang="it-IT" sz="2000" dirty="0" smtClean="0">
                <a:latin typeface="Arial" panose="020B0604020202020204" pitchFamily="34" charset="0"/>
              </a:rPr>
              <a:t>alla proiezione retinica 2D al mondo 3D</a:t>
            </a:r>
            <a:endParaRPr lang="it-IT" sz="2000" dirty="0">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95396"/>
                                        </p:tgtEl>
                                        <p:attrNameLst>
                                          <p:attrName>style.visibility</p:attrName>
                                        </p:attrNameLst>
                                      </p:cBhvr>
                                      <p:to>
                                        <p:strVal val="visible"/>
                                      </p:to>
                                    </p:set>
                                    <p:animEffect transition="in" filter="wipe(left)">
                                      <p:cBhvr>
                                        <p:cTn id="7" dur="1000"/>
                                        <p:tgtEl>
                                          <p:spTgt spid="15953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95397"/>
                                        </p:tgtEl>
                                        <p:attrNameLst>
                                          <p:attrName>style.visibility</p:attrName>
                                        </p:attrNameLst>
                                      </p:cBhvr>
                                      <p:to>
                                        <p:strVal val="visible"/>
                                      </p:to>
                                    </p:set>
                                    <p:animEffect transition="in" filter="wipe(left)">
                                      <p:cBhvr>
                                        <p:cTn id="12" dur="1000"/>
                                        <p:tgtEl>
                                          <p:spTgt spid="1595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5396" grpId="0"/>
      <p:bldP spid="159539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92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875" y="1438275"/>
            <a:ext cx="5924550" cy="4838700"/>
          </a:xfrm>
          <a:prstGeom prst="rect">
            <a:avLst/>
          </a:prstGeom>
          <a:noFill/>
          <a:extLst>
            <a:ext uri="{909E8E84-426E-40DD-AFC4-6F175D3DCCD1}">
              <a14:hiddenFill xmlns:a14="http://schemas.microsoft.com/office/drawing/2010/main">
                <a:solidFill>
                  <a:srgbClr val="FFFFFF"/>
                </a:solidFill>
              </a14:hiddenFill>
            </a:ext>
          </a:extLst>
        </p:spPr>
      </p:pic>
      <p:sp>
        <p:nvSpPr>
          <p:cNvPr id="1589252" name="Text Box 4"/>
          <p:cNvSpPr txBox="1">
            <a:spLocks noChangeArrowheads="1"/>
          </p:cNvSpPr>
          <p:nvPr/>
        </p:nvSpPr>
        <p:spPr bwMode="auto">
          <a:xfrm>
            <a:off x="5153025" y="1525588"/>
            <a:ext cx="3838575" cy="2320925"/>
          </a:xfrm>
          <a:prstGeom prst="rect">
            <a:avLst/>
          </a:prstGeom>
          <a:noFill/>
          <a:ln w="38100"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r>
              <a:rPr lang="it-IT" altLang="it-IT">
                <a:latin typeface="Arial" panose="020B0604020202020204" pitchFamily="34" charset="0"/>
              </a:rPr>
              <a:t>Ogni punto nell’immagine determina solo un raggio nello spazio, non un punto unico. In teoria una linea 2D può corrispondere ad un infinità di curve 3D</a:t>
            </a:r>
          </a:p>
        </p:txBody>
      </p:sp>
      <p:sp>
        <p:nvSpPr>
          <p:cNvPr id="1589253" name="Text Box 7"/>
          <p:cNvSpPr txBox="1">
            <a:spLocks noChangeArrowheads="1"/>
          </p:cNvSpPr>
          <p:nvPr/>
        </p:nvSpPr>
        <p:spPr bwMode="auto">
          <a:xfrm>
            <a:off x="895350" y="249238"/>
            <a:ext cx="573907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it-IT" sz="4400" dirty="0" smtClean="0">
                <a:solidFill>
                  <a:srgbClr val="060687"/>
                </a:solidFill>
                <a:latin typeface="Arial" panose="020B0604020202020204" pitchFamily="34" charset="0"/>
              </a:rPr>
              <a:t>…. ma </a:t>
            </a:r>
            <a:r>
              <a:rPr lang="en-US" altLang="it-IT" sz="4400" dirty="0" err="1" smtClean="0">
                <a:solidFill>
                  <a:srgbClr val="060687"/>
                </a:solidFill>
                <a:latin typeface="Arial" panose="020B0604020202020204" pitchFamily="34" charset="0"/>
              </a:rPr>
              <a:t>anche</a:t>
            </a:r>
            <a:r>
              <a:rPr lang="en-US" altLang="it-IT" sz="4400" dirty="0" smtClean="0">
                <a:solidFill>
                  <a:srgbClr val="060687"/>
                </a:solidFill>
                <a:latin typeface="Arial" panose="020B0604020202020204" pitchFamily="34" charset="0"/>
              </a:rPr>
              <a:t> la forma</a:t>
            </a:r>
            <a:endParaRPr lang="de-DE" altLang="it-IT" sz="4400" dirty="0">
              <a:solidFill>
                <a:srgbClr val="060687"/>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1589250"/>
                                        </p:tgtEl>
                                        <p:attrNameLst>
                                          <p:attrName>style.visibility</p:attrName>
                                        </p:attrNameLst>
                                      </p:cBhvr>
                                      <p:to>
                                        <p:strVal val="visible"/>
                                      </p:to>
                                    </p:set>
                                    <p:animEffect transition="in" filter="strips(downRight)">
                                      <p:cBhvr>
                                        <p:cTn id="7" dur="500"/>
                                        <p:tgtEl>
                                          <p:spTgt spid="15892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89252"/>
                                        </p:tgtEl>
                                        <p:attrNameLst>
                                          <p:attrName>style.visibility</p:attrName>
                                        </p:attrNameLst>
                                      </p:cBhvr>
                                      <p:to>
                                        <p:strVal val="visible"/>
                                      </p:to>
                                    </p:set>
                                    <p:animEffect transition="in" filter="dissolve">
                                      <p:cBhvr>
                                        <p:cTn id="12" dur="500"/>
                                        <p:tgtEl>
                                          <p:spTgt spid="1589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925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1299" name="Text Box 3"/>
          <p:cNvSpPr txBox="1">
            <a:spLocks noChangeArrowheads="1"/>
          </p:cNvSpPr>
          <p:nvPr/>
        </p:nvSpPr>
        <p:spPr bwMode="auto">
          <a:xfrm>
            <a:off x="3200110" y="5983288"/>
            <a:ext cx="2809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it-IT" altLang="it-IT" b="1" i="1" dirty="0">
                <a:solidFill>
                  <a:schemeClr val="bg1">
                    <a:lumMod val="65000"/>
                  </a:schemeClr>
                </a:solidFill>
                <a:latin typeface="Arial" panose="020B0604020202020204" pitchFamily="34" charset="0"/>
              </a:rPr>
              <a:t>Thomas Macaulay</a:t>
            </a:r>
          </a:p>
        </p:txBody>
      </p:sp>
      <p:sp>
        <p:nvSpPr>
          <p:cNvPr id="4" name="Text Box 3"/>
          <p:cNvSpPr txBox="1">
            <a:spLocks noChangeArrowheads="1"/>
          </p:cNvSpPr>
          <p:nvPr/>
        </p:nvSpPr>
        <p:spPr bwMode="auto">
          <a:xfrm>
            <a:off x="808975" y="16916"/>
            <a:ext cx="727795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eaLnBrk="0" hangingPunct="0">
              <a:defRPr sz="4400">
                <a:solidFill>
                  <a:srgbClr val="060687"/>
                </a:solidFill>
                <a:latin typeface="Arial" panose="020B0604020202020204" pitchFamily="34"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it-IT" altLang="it-IT" dirty="0"/>
              <a:t>indeterminazione nel </a:t>
            </a:r>
            <a:r>
              <a:rPr lang="it-IT" altLang="it-IT" dirty="0" smtClean="0"/>
              <a:t>mondo</a:t>
            </a:r>
          </a:p>
          <a:p>
            <a:pPr algn="ctr"/>
            <a:r>
              <a:rPr lang="it-IT" altLang="it-IT" sz="3600" dirty="0" smtClean="0">
                <a:solidFill>
                  <a:srgbClr val="FFC000"/>
                </a:solidFill>
              </a:rPr>
              <a:t>anamorfismo </a:t>
            </a:r>
            <a:r>
              <a:rPr lang="it-IT" altLang="it-IT" dirty="0" smtClean="0"/>
              <a:t> </a:t>
            </a:r>
            <a:endParaRPr lang="it-IT" altLang="it-IT" dirty="0"/>
          </a:p>
        </p:txBody>
      </p:sp>
      <p:pic>
        <p:nvPicPr>
          <p:cNvPr id="2" name="Picture 1"/>
          <p:cNvPicPr>
            <a:picLocks noChangeAspect="1"/>
          </p:cNvPicPr>
          <p:nvPr/>
        </p:nvPicPr>
        <p:blipFill>
          <a:blip r:embed="rId3"/>
          <a:stretch>
            <a:fillRect/>
          </a:stretch>
        </p:blipFill>
        <p:spPr>
          <a:xfrm>
            <a:off x="0" y="1567276"/>
            <a:ext cx="3722938" cy="3642034"/>
          </a:xfrm>
          <a:prstGeom prst="rect">
            <a:avLst/>
          </a:prstGeom>
        </p:spPr>
      </p:pic>
      <p:pic>
        <p:nvPicPr>
          <p:cNvPr id="3" name="Picture 2"/>
          <p:cNvPicPr>
            <a:picLocks noChangeAspect="1"/>
          </p:cNvPicPr>
          <p:nvPr/>
        </p:nvPicPr>
        <p:blipFill rotWithShape="1">
          <a:blip r:embed="rId4"/>
          <a:srcRect r="3790"/>
          <a:stretch/>
        </p:blipFill>
        <p:spPr>
          <a:xfrm>
            <a:off x="3722938" y="1567276"/>
            <a:ext cx="5407207" cy="3642034"/>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44" name="Rectangle 4"/>
          <p:cNvSpPr>
            <a:spLocks noChangeArrowheads="1"/>
          </p:cNvSpPr>
          <p:nvPr/>
        </p:nvSpPr>
        <p:spPr bwMode="auto">
          <a:xfrm>
            <a:off x="199014" y="1503915"/>
            <a:ext cx="8944986" cy="5324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361950" indent="-361950" eaLnBrk="0" hangingPunct="0">
              <a:defRPr sz="2400">
                <a:solidFill>
                  <a:schemeClr val="tx1"/>
                </a:solidFill>
                <a:latin typeface="Times" panose="02020603050405020304" pitchFamily="18" charset="0"/>
                <a:ea typeface="MS PGothic" panose="020B0600070205080204" pitchFamily="34" charset="-128"/>
              </a:defRPr>
            </a:lvl1pPr>
            <a:lvl2pPr marL="541338" eaLnBrk="0" hangingPunct="0">
              <a:defRPr sz="2400">
                <a:solidFill>
                  <a:schemeClr val="tx1"/>
                </a:solidFill>
                <a:latin typeface="Times" panose="02020603050405020304" pitchFamily="18" charset="0"/>
                <a:ea typeface="MS PGothic" panose="020B0600070205080204" pitchFamily="34" charset="-128"/>
              </a:defRPr>
            </a:lvl2pPr>
            <a:lvl3pPr eaLnBrk="0" hangingPunct="0">
              <a:defRPr sz="2400">
                <a:solidFill>
                  <a:schemeClr val="tx1"/>
                </a:solidFill>
                <a:latin typeface="Times" panose="02020603050405020304" pitchFamily="18" charset="0"/>
                <a:ea typeface="MS PGothic" panose="020B0600070205080204" pitchFamily="34" charset="-128"/>
              </a:defRPr>
            </a:lvl3pPr>
            <a:lvl4pPr eaLnBrk="0" hangingPunct="0">
              <a:defRPr sz="2400">
                <a:solidFill>
                  <a:schemeClr val="tx1"/>
                </a:solidFill>
                <a:latin typeface="Times" panose="02020603050405020304" pitchFamily="18" charset="0"/>
                <a:ea typeface="MS PGothic" panose="020B0600070205080204" pitchFamily="34" charset="-128"/>
              </a:defRPr>
            </a:lvl4pPr>
            <a:lvl5pPr eaLnBrk="0" hangingPunct="0">
              <a:defRPr sz="2400">
                <a:solidFill>
                  <a:schemeClr val="tx1"/>
                </a:solidFill>
                <a:latin typeface="Times" panose="02020603050405020304" pitchFamily="18" charset="0"/>
                <a:ea typeface="MS PGothic" panose="020B0600070205080204" pitchFamily="34" charset="-128"/>
              </a:defRPr>
            </a:lvl5pPr>
            <a:lvl6pPr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spcBef>
                <a:spcPts val="600"/>
              </a:spcBef>
              <a:buClr>
                <a:schemeClr val="accent2"/>
              </a:buClr>
              <a:buFont typeface="Wingdings" panose="05000000000000000000" pitchFamily="2" charset="2"/>
              <a:buChar char="§"/>
            </a:pPr>
            <a:r>
              <a:rPr lang="it-IT" altLang="it-IT" sz="3000" i="1" dirty="0">
                <a:solidFill>
                  <a:schemeClr val="accent2"/>
                </a:solidFill>
                <a:latin typeface="Arial" panose="020B0604020202020204" pitchFamily="34" charset="0"/>
              </a:rPr>
              <a:t>indeterminazione:</a:t>
            </a:r>
            <a:r>
              <a:rPr lang="it-IT" altLang="it-IT" sz="3000" dirty="0">
                <a:latin typeface="Arial" panose="020B0604020202020204" pitchFamily="34" charset="0"/>
              </a:rPr>
              <a:t> lo stesso angolo ottico (quello definito dal disco rosso inducente) può corrispondere un oggetto piccolo vicino o un oggetto grande lontano</a:t>
            </a:r>
          </a:p>
          <a:p>
            <a:pPr eaLnBrk="1" hangingPunct="1">
              <a:spcBef>
                <a:spcPts val="600"/>
              </a:spcBef>
              <a:buClr>
                <a:schemeClr val="accent2"/>
              </a:buClr>
              <a:buFont typeface="Wingdings" panose="05000000000000000000" pitchFamily="2" charset="2"/>
              <a:buChar char="§"/>
            </a:pPr>
            <a:r>
              <a:rPr lang="it-IT" altLang="it-IT" sz="3000" dirty="0">
                <a:latin typeface="Arial" panose="020B0604020202020204" pitchFamily="34" charset="0"/>
              </a:rPr>
              <a:t>la grandezza percepita </a:t>
            </a:r>
            <a:r>
              <a:rPr lang="it-IT" altLang="it-IT" sz="3000" i="1" dirty="0" smtClean="0">
                <a:latin typeface="Arial" panose="020B0604020202020204" pitchFamily="34" charset="0"/>
              </a:rPr>
              <a:t>non corrisponde alla sensazione</a:t>
            </a:r>
            <a:r>
              <a:rPr lang="it-IT" altLang="it-IT" sz="3000" dirty="0" smtClean="0">
                <a:latin typeface="Arial" panose="020B0604020202020204" pitchFamily="34" charset="0"/>
              </a:rPr>
              <a:t> (una copia punto a punto dell’immagine retinica): è </a:t>
            </a:r>
            <a:r>
              <a:rPr lang="it-IT" altLang="it-IT" sz="3000" dirty="0">
                <a:latin typeface="Arial" panose="020B0604020202020204" pitchFamily="34" charset="0"/>
              </a:rPr>
              <a:t>direttamente proporzionale alla distanza specificata dagli indizi </a:t>
            </a:r>
            <a:r>
              <a:rPr lang="it-IT" altLang="it-IT" sz="3000" dirty="0" smtClean="0">
                <a:latin typeface="Arial" panose="020B0604020202020204" pitchFamily="34" charset="0"/>
              </a:rPr>
              <a:t>3D a disposizione</a:t>
            </a:r>
          </a:p>
          <a:p>
            <a:pPr eaLnBrk="1" hangingPunct="1">
              <a:spcBef>
                <a:spcPts val="600"/>
              </a:spcBef>
              <a:buClr>
                <a:schemeClr val="accent2"/>
              </a:buClr>
              <a:buFont typeface="Wingdings" panose="05000000000000000000" pitchFamily="2" charset="2"/>
              <a:buChar char="§"/>
            </a:pPr>
            <a:r>
              <a:rPr lang="it-IT" altLang="it-IT" sz="3000" dirty="0" smtClean="0">
                <a:latin typeface="Arial" panose="020B0604020202020204" pitchFamily="34" charset="0"/>
              </a:rPr>
              <a:t>computiamo la relazione fondamentale            </a:t>
            </a:r>
            <a:r>
              <a:rPr lang="en-US" altLang="it-IT" sz="3000" dirty="0" err="1" smtClean="0">
                <a:latin typeface="Arial" panose="020B0604020202020204" pitchFamily="34" charset="0"/>
              </a:rPr>
              <a:t>G</a:t>
            </a:r>
            <a:r>
              <a:rPr lang="en-US" altLang="it-IT" sz="3000" baseline="-25000" dirty="0" err="1" smtClean="0">
                <a:latin typeface="Arial" panose="020B0604020202020204" pitchFamily="34" charset="0"/>
              </a:rPr>
              <a:t>p</a:t>
            </a:r>
            <a:r>
              <a:rPr lang="en-US" altLang="it-IT" sz="3000" dirty="0" smtClean="0">
                <a:latin typeface="Arial" panose="020B0604020202020204" pitchFamily="34" charset="0"/>
              </a:rPr>
              <a:t>= D X R (Gregory, 1966) </a:t>
            </a:r>
            <a:endParaRPr lang="it-IT" altLang="it-IT" sz="3000" dirty="0" smtClean="0">
              <a:latin typeface="Arial" panose="020B0604020202020204" pitchFamily="34" charset="0"/>
            </a:endParaRPr>
          </a:p>
        </p:txBody>
      </p:sp>
      <p:sp>
        <p:nvSpPr>
          <p:cNvPr id="1597446" name="Text Box 6"/>
          <p:cNvSpPr txBox="1">
            <a:spLocks noChangeArrowheads="1"/>
          </p:cNvSpPr>
          <p:nvPr/>
        </p:nvSpPr>
        <p:spPr bwMode="auto">
          <a:xfrm>
            <a:off x="328981" y="0"/>
            <a:ext cx="8498737"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spAutoFit/>
          </a:bodyPr>
          <a:lstStyle/>
          <a:p>
            <a:pPr algn="ctr" eaLnBrk="0" hangingPunct="0">
              <a:buClr>
                <a:srgbClr val="FFFF00"/>
              </a:buClr>
              <a:buFont typeface="Wingdings" panose="05000000000000000000" pitchFamily="2" charset="2"/>
              <a:buNone/>
            </a:pPr>
            <a:r>
              <a:rPr lang="it-IT" altLang="it-IT" sz="4400" dirty="0">
                <a:solidFill>
                  <a:schemeClr val="accent2"/>
                </a:solidFill>
                <a:latin typeface="Arial" panose="020B0604020202020204" pitchFamily="34" charset="0"/>
              </a:rPr>
              <a:t>l</a:t>
            </a:r>
            <a:r>
              <a:rPr lang="it-IT" altLang="it-IT" sz="4400" dirty="0" smtClean="0">
                <a:solidFill>
                  <a:schemeClr val="accent2"/>
                </a:solidFill>
                <a:latin typeface="Arial" panose="020B0604020202020204" pitchFamily="34" charset="0"/>
              </a:rPr>
              <a:t>’immagine consecutiva dimostra</a:t>
            </a:r>
          </a:p>
          <a:p>
            <a:pPr algn="ctr" eaLnBrk="0" hangingPunct="0">
              <a:buClr>
                <a:srgbClr val="FFFF00"/>
              </a:buClr>
              <a:buFont typeface="Wingdings" panose="05000000000000000000" pitchFamily="2" charset="2"/>
              <a:buNone/>
            </a:pPr>
            <a:r>
              <a:rPr lang="it-IT" altLang="it-IT" sz="4400" dirty="0">
                <a:solidFill>
                  <a:schemeClr val="accent2"/>
                </a:solidFill>
                <a:latin typeface="Arial" panose="020B0604020202020204" pitchFamily="34" charset="0"/>
              </a:rPr>
              <a:t>l</a:t>
            </a:r>
            <a:r>
              <a:rPr lang="it-IT" altLang="it-IT" sz="4400" dirty="0" smtClean="0">
                <a:solidFill>
                  <a:schemeClr val="accent2"/>
                </a:solidFill>
                <a:latin typeface="Arial" panose="020B0604020202020204" pitchFamily="34" charset="0"/>
              </a:rPr>
              <a:t>’ invarianza </a:t>
            </a:r>
            <a:r>
              <a:rPr lang="it-IT" altLang="it-IT" sz="4400" dirty="0">
                <a:solidFill>
                  <a:schemeClr val="accent2"/>
                </a:solidFill>
                <a:latin typeface="Arial" panose="020B0604020202020204" pitchFamily="34" charset="0"/>
              </a:rPr>
              <a:t>grandezza/distanza</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347085" y="-55416"/>
            <a:ext cx="869019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spAutoFit/>
          </a:bodyPr>
          <a:lstStyle/>
          <a:p>
            <a:pPr eaLnBrk="0" hangingPunct="0">
              <a:buClr>
                <a:srgbClr val="FFFF00"/>
              </a:buClr>
              <a:buFont typeface="Wingdings" panose="05000000000000000000" pitchFamily="2" charset="2"/>
              <a:buNone/>
            </a:pPr>
            <a:r>
              <a:rPr lang="it-IT" altLang="it-IT" sz="4400" dirty="0">
                <a:solidFill>
                  <a:schemeClr val="accent2"/>
                </a:solidFill>
                <a:latin typeface="Arial" panose="020B0604020202020204" pitchFamily="34" charset="0"/>
              </a:rPr>
              <a:t>a</a:t>
            </a:r>
            <a:r>
              <a:rPr lang="it-IT" altLang="it-IT" sz="4400" dirty="0" smtClean="0">
                <a:solidFill>
                  <a:schemeClr val="accent2"/>
                </a:solidFill>
                <a:latin typeface="Arial" panose="020B0604020202020204" pitchFamily="34" charset="0"/>
              </a:rPr>
              <a:t>ngolo visivo e grandezza retinica</a:t>
            </a:r>
          </a:p>
        </p:txBody>
      </p:sp>
      <mc:AlternateContent xmlns:mc="http://schemas.openxmlformats.org/markup-compatibility/2006" xmlns:a14="http://schemas.microsoft.com/office/drawing/2010/main">
        <mc:Choice Requires="a14">
          <p:sp>
            <p:nvSpPr>
              <p:cNvPr id="6" name="TextBox 5"/>
              <p:cNvSpPr txBox="1"/>
              <p:nvPr/>
            </p:nvSpPr>
            <p:spPr>
              <a:xfrm>
                <a:off x="5389417" y="4923352"/>
                <a:ext cx="3754583" cy="96815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it-IT" sz="2800" i="1" smtClean="0">
                          <a:solidFill>
                            <a:schemeClr val="accent2"/>
                          </a:solidFill>
                          <a:latin typeface="Cambria Math" panose="02040503050406030204" pitchFamily="18" charset="0"/>
                          <a:ea typeface="Cambria Math" panose="02040503050406030204" pitchFamily="18" charset="0"/>
                        </a:rPr>
                        <m:t>𝛼</m:t>
                      </m:r>
                      <m:r>
                        <a:rPr lang="it-IT" sz="2800" b="0" i="1" smtClean="0">
                          <a:solidFill>
                            <a:schemeClr val="accent2"/>
                          </a:solidFill>
                          <a:latin typeface="Cambria Math" panose="02040503050406030204" pitchFamily="18" charset="0"/>
                          <a:ea typeface="Cambria Math" panose="02040503050406030204" pitchFamily="18" charset="0"/>
                        </a:rPr>
                        <m:t>=2 </m:t>
                      </m:r>
                      <m:r>
                        <a:rPr lang="it-IT" sz="2800" b="0" i="1" smtClean="0">
                          <a:solidFill>
                            <a:schemeClr val="accent2"/>
                          </a:solidFill>
                          <a:latin typeface="Cambria Math" panose="02040503050406030204" pitchFamily="18" charset="0"/>
                          <a:ea typeface="Cambria Math" panose="02040503050406030204" pitchFamily="18" charset="0"/>
                        </a:rPr>
                        <m:t>𝑎𝑟𝑐𝑡𝑎𝑛</m:t>
                      </m:r>
                      <m:d>
                        <m:dPr>
                          <m:ctrlPr>
                            <a:rPr lang="it-IT" sz="2800" b="0" i="1" smtClean="0">
                              <a:solidFill>
                                <a:schemeClr val="accent2"/>
                              </a:solidFill>
                              <a:latin typeface="Cambria Math" panose="02040503050406030204" pitchFamily="18" charset="0"/>
                              <a:ea typeface="Cambria Math" panose="02040503050406030204" pitchFamily="18" charset="0"/>
                            </a:rPr>
                          </m:ctrlPr>
                        </m:dPr>
                        <m:e>
                          <m:f>
                            <m:fPr>
                              <m:ctrlPr>
                                <a:rPr lang="it-IT" sz="2800" b="0" i="1" smtClean="0">
                                  <a:solidFill>
                                    <a:schemeClr val="accent2"/>
                                  </a:solidFill>
                                  <a:latin typeface="Cambria Math" panose="02040503050406030204" pitchFamily="18" charset="0"/>
                                  <a:ea typeface="Cambria Math" panose="02040503050406030204" pitchFamily="18" charset="0"/>
                                </a:rPr>
                              </m:ctrlPr>
                            </m:fPr>
                            <m:num>
                              <m:r>
                                <a:rPr lang="it-IT" sz="2800" b="0" i="1" smtClean="0">
                                  <a:solidFill>
                                    <a:schemeClr val="accent2"/>
                                  </a:solidFill>
                                  <a:latin typeface="Cambria Math" panose="02040503050406030204" pitchFamily="18" charset="0"/>
                                  <a:ea typeface="Cambria Math" panose="02040503050406030204" pitchFamily="18" charset="0"/>
                                </a:rPr>
                                <m:t>𝑆</m:t>
                              </m:r>
                            </m:num>
                            <m:den>
                              <m:r>
                                <a:rPr lang="it-IT" sz="2800" b="0" i="1" smtClean="0">
                                  <a:solidFill>
                                    <a:schemeClr val="accent2"/>
                                  </a:solidFill>
                                  <a:latin typeface="Cambria Math" panose="02040503050406030204" pitchFamily="18" charset="0"/>
                                  <a:ea typeface="Cambria Math" panose="02040503050406030204" pitchFamily="18" charset="0"/>
                                </a:rPr>
                                <m:t>2</m:t>
                              </m:r>
                              <m:r>
                                <a:rPr lang="it-IT" sz="2800" b="0" i="1" smtClean="0">
                                  <a:solidFill>
                                    <a:schemeClr val="accent2"/>
                                  </a:solidFill>
                                  <a:latin typeface="Cambria Math" panose="02040503050406030204" pitchFamily="18" charset="0"/>
                                  <a:ea typeface="Cambria Math" panose="02040503050406030204" pitchFamily="18" charset="0"/>
                                </a:rPr>
                                <m:t>𝐷</m:t>
                              </m:r>
                            </m:den>
                          </m:f>
                        </m:e>
                      </m:d>
                    </m:oMath>
                  </m:oMathPara>
                </a14:m>
                <a:endParaRPr lang="it-IT" sz="2800" dirty="0">
                  <a:solidFill>
                    <a:schemeClr val="accent2"/>
                  </a:solidFill>
                  <a:latin typeface="Arial" panose="020B060402020202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389417" y="4923352"/>
                <a:ext cx="3754583" cy="968150"/>
              </a:xfrm>
              <a:prstGeom prst="rect">
                <a:avLst/>
              </a:prstGeom>
              <a:blipFill rotWithShape="0">
                <a:blip r:embed="rId3"/>
                <a:stretch>
                  <a:fillRect/>
                </a:stretch>
              </a:blipFill>
            </p:spPr>
            <p:txBody>
              <a:bodyPr/>
              <a:lstStyle/>
              <a:p>
                <a:r>
                  <a:rPr lang="it-IT">
                    <a:noFill/>
                  </a:rPr>
                  <a:t> </a:t>
                </a:r>
              </a:p>
            </p:txBody>
          </p:sp>
        </mc:Fallback>
      </mc:AlternateContent>
      <p:pic>
        <p:nvPicPr>
          <p:cNvPr id="7" name="Picture 6"/>
          <p:cNvPicPr>
            <a:picLocks noChangeAspect="1"/>
          </p:cNvPicPr>
          <p:nvPr/>
        </p:nvPicPr>
        <p:blipFill rotWithShape="1">
          <a:blip r:embed="rId4"/>
          <a:srcRect l="3896" t="2702" r="4053"/>
          <a:stretch/>
        </p:blipFill>
        <p:spPr>
          <a:xfrm>
            <a:off x="6125752" y="972539"/>
            <a:ext cx="2382982" cy="2797034"/>
          </a:xfrm>
          <a:prstGeom prst="rect">
            <a:avLst/>
          </a:prstGeom>
        </p:spPr>
      </p:pic>
      <p:pic>
        <p:nvPicPr>
          <p:cNvPr id="8" name="Picture 7"/>
          <p:cNvPicPr>
            <a:picLocks noChangeAspect="1"/>
          </p:cNvPicPr>
          <p:nvPr/>
        </p:nvPicPr>
        <p:blipFill>
          <a:blip r:embed="rId5"/>
          <a:stretch>
            <a:fillRect/>
          </a:stretch>
        </p:blipFill>
        <p:spPr>
          <a:xfrm>
            <a:off x="541049" y="714025"/>
            <a:ext cx="5250120" cy="3314063"/>
          </a:xfrm>
          <a:prstGeom prst="rect">
            <a:avLst/>
          </a:prstGeom>
        </p:spPr>
      </p:pic>
      <p:pic>
        <p:nvPicPr>
          <p:cNvPr id="9" name="Picture 8"/>
          <p:cNvPicPr>
            <a:picLocks noChangeAspect="1"/>
          </p:cNvPicPr>
          <p:nvPr/>
        </p:nvPicPr>
        <p:blipFill>
          <a:blip r:embed="rId6"/>
          <a:stretch>
            <a:fillRect/>
          </a:stretch>
        </p:blipFill>
        <p:spPr>
          <a:xfrm>
            <a:off x="149568" y="3956854"/>
            <a:ext cx="5101306" cy="2901146"/>
          </a:xfrm>
          <a:prstGeom prst="rect">
            <a:avLst/>
          </a:prstGeom>
        </p:spPr>
      </p:pic>
    </p:spTree>
    <p:extLst>
      <p:ext uri="{BB962C8B-B14F-4D97-AF65-F5344CB8AC3E}">
        <p14:creationId xmlns:p14="http://schemas.microsoft.com/office/powerpoint/2010/main" val="37973365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1789024" y="2986722"/>
            <a:ext cx="561403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spAutoFit/>
          </a:bodyPr>
          <a:lstStyle/>
          <a:p>
            <a:pPr eaLnBrk="0" hangingPunct="0">
              <a:buClr>
                <a:srgbClr val="FFFF00"/>
              </a:buClr>
              <a:buFont typeface="Wingdings" panose="05000000000000000000" pitchFamily="2" charset="2"/>
              <a:buNone/>
            </a:pPr>
            <a:r>
              <a:rPr lang="it-IT" altLang="it-IT" sz="4400" dirty="0">
                <a:solidFill>
                  <a:schemeClr val="accent2"/>
                </a:solidFill>
                <a:latin typeface="Arial" panose="020B0604020202020204" pitchFamily="34" charset="0"/>
              </a:rPr>
              <a:t>i</a:t>
            </a:r>
            <a:r>
              <a:rPr lang="it-IT" altLang="it-IT" sz="4400" dirty="0" smtClean="0">
                <a:solidFill>
                  <a:schemeClr val="accent2"/>
                </a:solidFill>
                <a:latin typeface="Arial" panose="020B0604020202020204" pitchFamily="34" charset="0"/>
              </a:rPr>
              <a:t>ndizi 3D di profondità</a:t>
            </a:r>
          </a:p>
        </p:txBody>
      </p:sp>
    </p:spTree>
    <p:extLst>
      <p:ext uri="{BB962C8B-B14F-4D97-AF65-F5344CB8AC3E}">
        <p14:creationId xmlns:p14="http://schemas.microsoft.com/office/powerpoint/2010/main" val="30065345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40" name="Text Box 4"/>
          <p:cNvSpPr txBox="1">
            <a:spLocks noChangeArrowheads="1"/>
          </p:cNvSpPr>
          <p:nvPr/>
        </p:nvSpPr>
        <p:spPr bwMode="auto">
          <a:xfrm>
            <a:off x="179012" y="131029"/>
            <a:ext cx="781015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spAutoFit/>
          </a:bodyPr>
          <a:lstStyle>
            <a:defPPr>
              <a:defRPr lang="it-IT"/>
            </a:defPPr>
            <a:lvl1pPr algn="ctr" eaLnBrk="0" hangingPunct="0">
              <a:buClr>
                <a:srgbClr val="FFFF00"/>
              </a:buClr>
              <a:buFont typeface="Wingdings" panose="05000000000000000000" pitchFamily="2" charset="2"/>
              <a:buNone/>
              <a:defRPr sz="4400">
                <a:solidFill>
                  <a:schemeClr val="accent2"/>
                </a:solidFill>
                <a:latin typeface="Arial" panose="020B0604020202020204" pitchFamily="34" charset="0"/>
              </a:defRPr>
            </a:lvl1pPr>
          </a:lstStyle>
          <a:p>
            <a:r>
              <a:rPr lang="it-IT" altLang="it-IT" dirty="0"/>
              <a:t>informazione oculare vs. ottica</a:t>
            </a:r>
          </a:p>
        </p:txBody>
      </p:sp>
      <p:sp>
        <p:nvSpPr>
          <p:cNvPr id="167941" name="Rectangle 5"/>
          <p:cNvSpPr>
            <a:spLocks noChangeArrowheads="1"/>
          </p:cNvSpPr>
          <p:nvPr/>
        </p:nvSpPr>
        <p:spPr bwMode="auto">
          <a:xfrm>
            <a:off x="450850" y="2036763"/>
            <a:ext cx="8237538" cy="393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92100" indent="-292100">
              <a:defRPr sz="2400">
                <a:solidFill>
                  <a:schemeClr val="tx1"/>
                </a:solidFill>
                <a:latin typeface="Times New Roman" panose="02020603050405020304" pitchFamily="18" charset="0"/>
              </a:defRPr>
            </a:lvl1pPr>
            <a:lvl2pPr marL="6731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buClr>
                <a:schemeClr val="accent6"/>
              </a:buClr>
              <a:buFont typeface="Wingdings" panose="05000000000000000000" pitchFamily="2" charset="2"/>
              <a:buChar char="§"/>
            </a:pPr>
            <a:r>
              <a:rPr lang="it-IT" altLang="it-IT" sz="2800" b="0" dirty="0">
                <a:latin typeface="Arial" panose="020B0604020202020204" pitchFamily="34" charset="0"/>
              </a:rPr>
              <a:t>l’informazione </a:t>
            </a:r>
            <a:r>
              <a:rPr lang="it-IT" altLang="it-IT" sz="2800" b="0" i="1" dirty="0">
                <a:latin typeface="Arial" panose="020B0604020202020204" pitchFamily="34" charset="0"/>
              </a:rPr>
              <a:t>oculare</a:t>
            </a:r>
            <a:r>
              <a:rPr lang="it-IT" altLang="it-IT" sz="2800" b="0" dirty="0">
                <a:latin typeface="Arial" panose="020B0604020202020204" pitchFamily="34" charset="0"/>
              </a:rPr>
              <a:t> riguarda l’aggiustamento degli organi della visione (gli occhi)</a:t>
            </a:r>
          </a:p>
          <a:p>
            <a:pPr>
              <a:buClr>
                <a:schemeClr val="accent6"/>
              </a:buClr>
              <a:buFont typeface="Wingdings" panose="05000000000000000000" pitchFamily="2" charset="2"/>
              <a:buChar char="§"/>
            </a:pPr>
            <a:endParaRPr lang="it-IT" altLang="it-IT" sz="2800" b="0" dirty="0">
              <a:latin typeface="Arial" panose="020B0604020202020204" pitchFamily="34" charset="0"/>
            </a:endParaRPr>
          </a:p>
          <a:p>
            <a:pPr>
              <a:buClr>
                <a:schemeClr val="accent6"/>
              </a:buClr>
              <a:buFont typeface="Wingdings" panose="05000000000000000000" pitchFamily="2" charset="2"/>
              <a:buChar char="§"/>
            </a:pPr>
            <a:r>
              <a:rPr lang="it-IT" altLang="it-IT" sz="2800" b="0" dirty="0">
                <a:latin typeface="Arial" panose="020B0604020202020204" pitchFamily="34" charset="0"/>
              </a:rPr>
              <a:t>l’informazione </a:t>
            </a:r>
            <a:r>
              <a:rPr lang="it-IT" altLang="it-IT" sz="2800" b="0" i="1" dirty="0">
                <a:latin typeface="Arial" panose="020B0604020202020204" pitchFamily="34" charset="0"/>
              </a:rPr>
              <a:t>ottica</a:t>
            </a:r>
            <a:r>
              <a:rPr lang="it-IT" altLang="it-IT" sz="2800" b="0" dirty="0">
                <a:latin typeface="Arial" panose="020B0604020202020204" pitchFamily="34" charset="0"/>
              </a:rPr>
              <a:t> riguarda le caratteristiche dell’immagine (o delle due immagini, se si considerano due occhi) che possono ridurre l’indeterminazione</a:t>
            </a:r>
          </a:p>
          <a:p>
            <a:pPr>
              <a:buClr>
                <a:schemeClr val="accent6"/>
              </a:buClr>
              <a:buFont typeface="Wingdings" panose="05000000000000000000" pitchFamily="2" charset="2"/>
              <a:buChar char="§"/>
            </a:pPr>
            <a:endParaRPr lang="it-IT" altLang="it-IT" sz="2800" b="0" dirty="0">
              <a:latin typeface="Arial" panose="020B0604020202020204" pitchFamily="34" charset="0"/>
            </a:endParaRPr>
          </a:p>
          <a:p>
            <a:pPr>
              <a:buClr>
                <a:schemeClr val="accent6"/>
              </a:buClr>
              <a:buFont typeface="Wingdings" panose="05000000000000000000" pitchFamily="2" charset="2"/>
              <a:buChar char="§"/>
            </a:pPr>
            <a:endParaRPr lang="it-IT" altLang="it-IT" sz="2800" b="0" dirty="0">
              <a:latin typeface="Arial" panose="020B0604020202020204" pitchFamily="34" charset="0"/>
            </a:endParaRPr>
          </a:p>
        </p:txBody>
      </p:sp>
    </p:spTree>
    <p:extLst>
      <p:ext uri="{BB962C8B-B14F-4D97-AF65-F5344CB8AC3E}">
        <p14:creationId xmlns:p14="http://schemas.microsoft.com/office/powerpoint/2010/main" val="15384685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7941"/>
                                        </p:tgtEl>
                                        <p:attrNameLst>
                                          <p:attrName>style.visibility</p:attrName>
                                        </p:attrNameLst>
                                      </p:cBhvr>
                                      <p:to>
                                        <p:strVal val="visible"/>
                                      </p:to>
                                    </p:set>
                                    <p:animEffect transition="in" filter="wipe(left)">
                                      <p:cBhvr>
                                        <p:cTn id="7" dur="1000"/>
                                        <p:tgtEl>
                                          <p:spTgt spid="167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2" name="Text Box 4"/>
          <p:cNvSpPr txBox="1">
            <a:spLocks noChangeArrowheads="1"/>
          </p:cNvSpPr>
          <p:nvPr/>
        </p:nvSpPr>
        <p:spPr bwMode="auto">
          <a:xfrm>
            <a:off x="0" y="395536"/>
            <a:ext cx="849944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spAutoFit/>
          </a:bodyPr>
          <a:lstStyle>
            <a:defPPr>
              <a:defRPr lang="it-IT"/>
            </a:defPPr>
            <a:lvl1pPr algn="ctr" eaLnBrk="0" hangingPunct="0">
              <a:buClr>
                <a:srgbClr val="FFFF00"/>
              </a:buClr>
              <a:buFont typeface="Wingdings" panose="05000000000000000000" pitchFamily="2" charset="2"/>
              <a:buNone/>
              <a:defRPr sz="4400">
                <a:solidFill>
                  <a:schemeClr val="accent2"/>
                </a:solidFill>
                <a:latin typeface="Arial" panose="020B0604020202020204" pitchFamily="34" charset="0"/>
              </a:defRPr>
            </a:lvl1pPr>
          </a:lstStyle>
          <a:p>
            <a:r>
              <a:rPr lang="it-IT" altLang="it-IT" dirty="0"/>
              <a:t>informazione statica vs. dinamica</a:t>
            </a:r>
          </a:p>
        </p:txBody>
      </p:sp>
      <p:sp>
        <p:nvSpPr>
          <p:cNvPr id="186373" name="Rectangle 5"/>
          <p:cNvSpPr>
            <a:spLocks noChangeArrowheads="1"/>
          </p:cNvSpPr>
          <p:nvPr/>
        </p:nvSpPr>
        <p:spPr bwMode="auto">
          <a:xfrm>
            <a:off x="450850" y="2036763"/>
            <a:ext cx="8237538"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92100" indent="-292100">
              <a:defRPr sz="2400">
                <a:solidFill>
                  <a:schemeClr val="tx1"/>
                </a:solidFill>
                <a:latin typeface="Times New Roman" panose="02020603050405020304" pitchFamily="18" charset="0"/>
              </a:defRPr>
            </a:lvl1pPr>
            <a:lvl2pPr marL="6731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buClr>
                <a:schemeClr val="accent6"/>
              </a:buClr>
              <a:buFont typeface="Wingdings" panose="05000000000000000000" pitchFamily="2" charset="2"/>
              <a:buChar char="§"/>
            </a:pPr>
            <a:r>
              <a:rPr lang="it-IT" altLang="it-IT" sz="2800" b="0" dirty="0">
                <a:latin typeface="Arial" panose="020B0604020202020204" pitchFamily="34" charset="0"/>
              </a:rPr>
              <a:t>l’informazione ottica statica deriva da proprietà di una singola immagine, come i gradienti pittorici</a:t>
            </a:r>
          </a:p>
          <a:p>
            <a:pPr>
              <a:buClr>
                <a:schemeClr val="accent6"/>
              </a:buClr>
              <a:buFont typeface="Wingdings" panose="05000000000000000000" pitchFamily="2" charset="2"/>
              <a:buNone/>
            </a:pPr>
            <a:endParaRPr lang="it-IT" altLang="it-IT" sz="2800" b="0" dirty="0">
              <a:latin typeface="Arial" panose="020B0604020202020204" pitchFamily="34" charset="0"/>
            </a:endParaRPr>
          </a:p>
        </p:txBody>
      </p:sp>
      <p:pic>
        <p:nvPicPr>
          <p:cNvPr id="186374" name="Picture 6" descr="girasol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425" y="3230563"/>
            <a:ext cx="4357688" cy="3246437"/>
          </a:xfrm>
          <a:prstGeom prst="rect">
            <a:avLst/>
          </a:prstGeom>
          <a:noFill/>
          <a:extLst>
            <a:ext uri="{909E8E84-426E-40DD-AFC4-6F175D3DCCD1}">
              <a14:hiddenFill xmlns:a14="http://schemas.microsoft.com/office/drawing/2010/main">
                <a:solidFill>
                  <a:srgbClr val="FFFFFF"/>
                </a:solidFill>
              </a14:hiddenFill>
            </a:ext>
          </a:extLst>
        </p:spPr>
      </p:pic>
      <p:sp>
        <p:nvSpPr>
          <p:cNvPr id="186375" name="Text Box 7"/>
          <p:cNvSpPr txBox="1">
            <a:spLocks noChangeArrowheads="1"/>
          </p:cNvSpPr>
          <p:nvPr/>
        </p:nvSpPr>
        <p:spPr bwMode="auto">
          <a:xfrm>
            <a:off x="5508625" y="5922963"/>
            <a:ext cx="30956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it-IT" sz="1800" b="0">
                <a:latin typeface="Arial" panose="020B0604020202020204" pitchFamily="34" charset="0"/>
              </a:rPr>
              <a:t>gradienti di grandezza e     di tessitura in una fotografia</a:t>
            </a:r>
          </a:p>
        </p:txBody>
      </p:sp>
    </p:spTree>
    <p:extLst>
      <p:ext uri="{BB962C8B-B14F-4D97-AF65-F5344CB8AC3E}">
        <p14:creationId xmlns:p14="http://schemas.microsoft.com/office/powerpoint/2010/main" val="25700414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6373"/>
                                        </p:tgtEl>
                                        <p:attrNameLst>
                                          <p:attrName>style.visibility</p:attrName>
                                        </p:attrNameLst>
                                      </p:cBhvr>
                                      <p:to>
                                        <p:strVal val="visible"/>
                                      </p:to>
                                    </p:set>
                                    <p:animEffect transition="in" filter="wipe(left)">
                                      <p:cBhvr>
                                        <p:cTn id="7" dur="1000"/>
                                        <p:tgtEl>
                                          <p:spTgt spid="186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21" name="Rectangle 5"/>
          <p:cNvSpPr>
            <a:spLocks noChangeArrowheads="1"/>
          </p:cNvSpPr>
          <p:nvPr/>
        </p:nvSpPr>
        <p:spPr bwMode="auto">
          <a:xfrm>
            <a:off x="450850" y="2036763"/>
            <a:ext cx="823753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92100" indent="-292100">
              <a:defRPr sz="2400">
                <a:solidFill>
                  <a:schemeClr val="tx1"/>
                </a:solidFill>
                <a:latin typeface="Times New Roman" panose="02020603050405020304" pitchFamily="18" charset="0"/>
              </a:defRPr>
            </a:lvl1pPr>
            <a:lvl2pPr marL="6731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buClr>
                <a:schemeClr val="accent6"/>
              </a:buClr>
              <a:buFont typeface="Wingdings" panose="05000000000000000000" pitchFamily="2" charset="2"/>
              <a:buChar char="§"/>
            </a:pPr>
            <a:r>
              <a:rPr lang="it-IT" altLang="it-IT" sz="2800" b="0" dirty="0">
                <a:latin typeface="Arial" panose="020B0604020202020204" pitchFamily="34" charset="0"/>
              </a:rPr>
              <a:t>l’informazione dinamica si trova nel flusso ottico</a:t>
            </a:r>
          </a:p>
          <a:p>
            <a:pPr>
              <a:buClr>
                <a:schemeClr val="accent6"/>
              </a:buClr>
              <a:buFont typeface="Wingdings" panose="05000000000000000000" pitchFamily="2" charset="2"/>
              <a:buNone/>
            </a:pPr>
            <a:endParaRPr lang="it-IT" altLang="it-IT" sz="2800" b="0" dirty="0">
              <a:latin typeface="Arial" panose="020B0604020202020204" pitchFamily="34" charset="0"/>
            </a:endParaRPr>
          </a:p>
        </p:txBody>
      </p:sp>
      <p:sp>
        <p:nvSpPr>
          <p:cNvPr id="188422" name="Text Box 6"/>
          <p:cNvSpPr txBox="1">
            <a:spLocks noChangeArrowheads="1"/>
          </p:cNvSpPr>
          <p:nvPr/>
        </p:nvSpPr>
        <p:spPr bwMode="auto">
          <a:xfrm>
            <a:off x="828675" y="5997575"/>
            <a:ext cx="74834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it-IT" sz="1800" b="0">
                <a:latin typeface="Arial" panose="020B0604020202020204" pitchFamily="34" charset="0"/>
              </a:rPr>
              <a:t>parallasse di movimento (se l’orbita terrestre fosse molto maggiore…)</a:t>
            </a:r>
          </a:p>
          <a:p>
            <a:r>
              <a:rPr lang="en-US" altLang="it-IT" sz="1800" b="0">
                <a:latin typeface="Arial" panose="020B0604020202020204" pitchFamily="34" charset="0"/>
              </a:rPr>
              <a:t>http://www.astronexus.com/3duniv/contents/backgd.html</a:t>
            </a:r>
          </a:p>
        </p:txBody>
      </p:sp>
      <p:pic>
        <p:nvPicPr>
          <p:cNvPr id="188424" name="Picture 8" descr="paran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3500" y="2813050"/>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4"/>
          <p:cNvSpPr txBox="1">
            <a:spLocks noChangeArrowheads="1"/>
          </p:cNvSpPr>
          <p:nvPr/>
        </p:nvSpPr>
        <p:spPr bwMode="auto">
          <a:xfrm>
            <a:off x="0" y="395536"/>
            <a:ext cx="849944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spAutoFit/>
          </a:bodyPr>
          <a:lstStyle>
            <a:defPPr>
              <a:defRPr lang="it-IT"/>
            </a:defPPr>
            <a:lvl1pPr algn="ctr" eaLnBrk="0" hangingPunct="0">
              <a:buClr>
                <a:srgbClr val="FFFF00"/>
              </a:buClr>
              <a:buFont typeface="Wingdings" panose="05000000000000000000" pitchFamily="2" charset="2"/>
              <a:buNone/>
              <a:defRPr sz="4400">
                <a:solidFill>
                  <a:schemeClr val="accent2"/>
                </a:solidFill>
                <a:latin typeface="Arial" panose="020B0604020202020204" pitchFamily="34" charset="0"/>
              </a:defRPr>
            </a:lvl1pPr>
          </a:lstStyle>
          <a:p>
            <a:r>
              <a:rPr lang="it-IT" altLang="it-IT" dirty="0"/>
              <a:t>informazione statica vs. dinamica</a:t>
            </a:r>
          </a:p>
        </p:txBody>
      </p:sp>
    </p:spTree>
    <p:extLst>
      <p:ext uri="{BB962C8B-B14F-4D97-AF65-F5344CB8AC3E}">
        <p14:creationId xmlns:p14="http://schemas.microsoft.com/office/powerpoint/2010/main" val="2074101891"/>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p:cNvSpPr>
            <a:spLocks noChangeArrowheads="1"/>
          </p:cNvSpPr>
          <p:nvPr/>
        </p:nvSpPr>
        <p:spPr bwMode="auto">
          <a:xfrm>
            <a:off x="1150938" y="2432050"/>
            <a:ext cx="6792912"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1000" indent="-381000"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nSpc>
                <a:spcPct val="120000"/>
              </a:lnSpc>
              <a:spcAft>
                <a:spcPct val="40000"/>
              </a:spcAft>
              <a:buClr>
                <a:schemeClr val="accent2"/>
              </a:buClr>
              <a:buFont typeface="Wingdings" panose="05000000000000000000" pitchFamily="2" charset="2"/>
              <a:buChar char="§"/>
            </a:pPr>
            <a:endParaRPr lang="en-US" altLang="it-IT">
              <a:latin typeface="Verdana" panose="020B0604030504040204" pitchFamily="34" charset="0"/>
            </a:endParaRPr>
          </a:p>
          <a:p>
            <a:pPr>
              <a:lnSpc>
                <a:spcPct val="120000"/>
              </a:lnSpc>
              <a:spcAft>
                <a:spcPct val="40000"/>
              </a:spcAft>
              <a:buClr>
                <a:schemeClr val="accent2"/>
              </a:buClr>
              <a:buFont typeface="Wingdings" panose="05000000000000000000" pitchFamily="2" charset="2"/>
              <a:buChar char="§"/>
            </a:pPr>
            <a:endParaRPr lang="en-US" altLang="it-IT">
              <a:latin typeface="Verdana" panose="020B0604030504040204" pitchFamily="34" charset="0"/>
            </a:endParaRPr>
          </a:p>
        </p:txBody>
      </p:sp>
      <p:sp>
        <p:nvSpPr>
          <p:cNvPr id="16386" name="Rectangle 3"/>
          <p:cNvSpPr>
            <a:spLocks noChangeArrowheads="1"/>
          </p:cNvSpPr>
          <p:nvPr/>
        </p:nvSpPr>
        <p:spPr bwMode="auto">
          <a:xfrm>
            <a:off x="0" y="3048000"/>
            <a:ext cx="91440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it-IT" sz="4400" dirty="0" err="1">
                <a:solidFill>
                  <a:schemeClr val="accent2"/>
                </a:solidFill>
                <a:latin typeface="Arial" panose="020B0604020202020204" pitchFamily="34" charset="0"/>
              </a:rPr>
              <a:t>p</a:t>
            </a:r>
            <a:r>
              <a:rPr lang="en-US" altLang="it-IT" sz="4400" dirty="0" err="1" smtClean="0">
                <a:solidFill>
                  <a:schemeClr val="accent2"/>
                </a:solidFill>
                <a:latin typeface="Arial" panose="020B0604020202020204" pitchFamily="34" charset="0"/>
              </a:rPr>
              <a:t>rospettiva</a:t>
            </a:r>
            <a:r>
              <a:rPr lang="en-US" altLang="it-IT" sz="4400" dirty="0" smtClean="0">
                <a:solidFill>
                  <a:schemeClr val="accent2"/>
                </a:solidFill>
                <a:latin typeface="Arial" panose="020B0604020202020204" pitchFamily="34" charset="0"/>
              </a:rPr>
              <a:t>/</a:t>
            </a:r>
            <a:r>
              <a:rPr lang="en-US" altLang="it-IT" sz="4400" dirty="0" err="1" smtClean="0">
                <a:solidFill>
                  <a:schemeClr val="accent2"/>
                </a:solidFill>
                <a:latin typeface="Arial" panose="020B0604020202020204" pitchFamily="34" charset="0"/>
              </a:rPr>
              <a:t>parallasse</a:t>
            </a:r>
            <a:r>
              <a:rPr lang="en-US" altLang="it-IT" sz="4400" dirty="0" smtClean="0">
                <a:solidFill>
                  <a:schemeClr val="accent2"/>
                </a:solidFill>
                <a:latin typeface="Arial" panose="020B0604020202020204" pitchFamily="34" charset="0"/>
              </a:rPr>
              <a:t> </a:t>
            </a:r>
            <a:r>
              <a:rPr lang="en-US" altLang="it-IT" sz="4400" dirty="0">
                <a:solidFill>
                  <a:schemeClr val="accent2"/>
                </a:solidFill>
                <a:latin typeface="Arial" panose="020B0604020202020204" pitchFamily="34" charset="0"/>
              </a:rPr>
              <a:t>di </a:t>
            </a:r>
            <a:r>
              <a:rPr lang="en-US" altLang="it-IT" sz="4400" dirty="0" err="1">
                <a:solidFill>
                  <a:schemeClr val="accent2"/>
                </a:solidFill>
                <a:latin typeface="Arial" panose="020B0604020202020204" pitchFamily="34" charset="0"/>
              </a:rPr>
              <a:t>movimento</a:t>
            </a:r>
            <a:endParaRPr lang="en-US" altLang="it-IT" sz="4400" dirty="0">
              <a:solidFill>
                <a:schemeClr val="accent2"/>
              </a:solidFill>
              <a:latin typeface="Arial" panose="020B0604020202020204" pitchFamily="34" charset="0"/>
            </a:endParaRPr>
          </a:p>
          <a:p>
            <a:pPr algn="ctr"/>
            <a:r>
              <a:rPr lang="en-US" altLang="it-IT" sz="3200" dirty="0">
                <a:latin typeface="Arial" panose="020B0604020202020204" pitchFamily="34" charset="0"/>
              </a:rPr>
              <a:t>(</a:t>
            </a:r>
            <a:r>
              <a:rPr lang="en-US" altLang="it-IT" sz="3200" dirty="0" err="1">
                <a:latin typeface="Arial" panose="020B0604020202020204" pitchFamily="34" charset="0"/>
              </a:rPr>
              <a:t>informazione</a:t>
            </a:r>
            <a:r>
              <a:rPr lang="en-US" altLang="it-IT" sz="3200" dirty="0">
                <a:latin typeface="Arial" panose="020B0604020202020204" pitchFamily="34" charset="0"/>
              </a:rPr>
              <a:t> </a:t>
            </a:r>
            <a:r>
              <a:rPr lang="en-US" altLang="it-IT" sz="3200" dirty="0" err="1">
                <a:latin typeface="Arial" panose="020B0604020202020204" pitchFamily="34" charset="0"/>
              </a:rPr>
              <a:t>ottica</a:t>
            </a:r>
            <a:r>
              <a:rPr lang="en-US" altLang="it-IT" sz="3200" dirty="0">
                <a:latin typeface="Arial" panose="020B0604020202020204" pitchFamily="34" charset="0"/>
              </a:rPr>
              <a:t> </a:t>
            </a:r>
            <a:r>
              <a:rPr lang="en-US" altLang="it-IT" sz="3200" dirty="0" err="1">
                <a:latin typeface="Arial" panose="020B0604020202020204" pitchFamily="34" charset="0"/>
              </a:rPr>
              <a:t>monoculare</a:t>
            </a:r>
            <a:r>
              <a:rPr lang="en-US" altLang="it-IT" sz="3200" dirty="0">
                <a:latin typeface="Arial" panose="020B0604020202020204" pitchFamily="34" charset="0"/>
              </a:rPr>
              <a:t> </a:t>
            </a:r>
            <a:r>
              <a:rPr lang="en-US" altLang="it-IT" sz="3200" dirty="0" err="1">
                <a:latin typeface="Arial" panose="020B0604020202020204" pitchFamily="34" charset="0"/>
              </a:rPr>
              <a:t>dinamica</a:t>
            </a:r>
            <a:r>
              <a:rPr lang="en-US" altLang="it-IT" sz="3200" dirty="0">
                <a:latin typeface="Arial" panose="020B0604020202020204" pitchFamily="34" charset="0"/>
              </a:rPr>
              <a:t>)</a:t>
            </a:r>
            <a:endParaRPr lang="en-US" altLang="it-IT" sz="3200" dirty="0">
              <a:latin typeface="Verdana" panose="020B0604030504040204" pitchFamily="34" charset="0"/>
            </a:endParaRPr>
          </a:p>
        </p:txBody>
      </p:sp>
    </p:spTree>
    <p:extLst>
      <p:ext uri="{BB962C8B-B14F-4D97-AF65-F5344CB8AC3E}">
        <p14:creationId xmlns:p14="http://schemas.microsoft.com/office/powerpoint/2010/main" val="18489639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711682">
                                            <p:txEl>
                                              <p:pRg st="0" end="0"/>
                                            </p:txEl>
                                          </p:spTgt>
                                        </p:tgtEl>
                                        <p:attrNameLst>
                                          <p:attrName>style.visibility</p:attrName>
                                        </p:attrNameLst>
                                      </p:cBhvr>
                                      <p:to>
                                        <p:strVal val="visible"/>
                                      </p:to>
                                    </p:set>
                                    <p:animEffect transition="in" filter="wipe(left)">
                                      <p:cBhvr>
                                        <p:cTn id="7" dur="500"/>
                                        <p:tgtEl>
                                          <p:spTgt spid="7116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168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462542" y="17844"/>
            <a:ext cx="821891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it-IT" altLang="it-IT" sz="4400" dirty="0">
                <a:solidFill>
                  <a:srgbClr val="060687"/>
                </a:solidFill>
                <a:latin typeface="Arial" panose="020B0604020202020204" pitchFamily="34" charset="0"/>
              </a:rPr>
              <a:t>s</a:t>
            </a:r>
            <a:r>
              <a:rPr lang="it-IT" altLang="it-IT" sz="4400" dirty="0" smtClean="0">
                <a:solidFill>
                  <a:srgbClr val="060687"/>
                </a:solidFill>
                <a:latin typeface="Arial" panose="020B0604020202020204" pitchFamily="34" charset="0"/>
              </a:rPr>
              <a:t>ensibilità fotopica vs. scotopica</a:t>
            </a:r>
            <a:endParaRPr lang="it-IT" altLang="it-IT" sz="4400" dirty="0">
              <a:solidFill>
                <a:srgbClr val="060687"/>
              </a:solidFill>
              <a:latin typeface="Arial" panose="020B0604020202020204" pitchFamily="34" charset="0"/>
            </a:endParaRPr>
          </a:p>
        </p:txBody>
      </p:sp>
      <p:pic>
        <p:nvPicPr>
          <p:cNvPr id="6" name="Picture 5"/>
          <p:cNvPicPr>
            <a:picLocks noChangeAspect="1"/>
          </p:cNvPicPr>
          <p:nvPr/>
        </p:nvPicPr>
        <p:blipFill rotWithShape="1">
          <a:blip r:embed="rId3"/>
          <a:srcRect r="54751"/>
          <a:stretch/>
        </p:blipFill>
        <p:spPr>
          <a:xfrm>
            <a:off x="3399313" y="4750680"/>
            <a:ext cx="1484416" cy="1780502"/>
          </a:xfrm>
          <a:prstGeom prst="rect">
            <a:avLst/>
          </a:prstGeom>
        </p:spPr>
      </p:pic>
      <p:pic>
        <p:nvPicPr>
          <p:cNvPr id="7" name="Picture 6"/>
          <p:cNvPicPr>
            <a:picLocks noChangeAspect="1"/>
          </p:cNvPicPr>
          <p:nvPr/>
        </p:nvPicPr>
        <p:blipFill rotWithShape="1">
          <a:blip r:embed="rId3"/>
          <a:srcRect l="51658" r="831"/>
          <a:stretch/>
        </p:blipFill>
        <p:spPr>
          <a:xfrm>
            <a:off x="1291443" y="4750680"/>
            <a:ext cx="1558635" cy="1780502"/>
          </a:xfrm>
          <a:prstGeom prst="rect">
            <a:avLst/>
          </a:prstGeom>
        </p:spPr>
      </p:pic>
      <p:pic>
        <p:nvPicPr>
          <p:cNvPr id="8" name="Picture 7"/>
          <p:cNvPicPr>
            <a:picLocks noChangeAspect="1"/>
          </p:cNvPicPr>
          <p:nvPr/>
        </p:nvPicPr>
        <p:blipFill>
          <a:blip r:embed="rId4"/>
          <a:stretch>
            <a:fillRect/>
          </a:stretch>
        </p:blipFill>
        <p:spPr>
          <a:xfrm>
            <a:off x="0" y="1069956"/>
            <a:ext cx="5700156" cy="3693979"/>
          </a:xfrm>
          <a:prstGeom prst="rect">
            <a:avLst/>
          </a:prstGeom>
        </p:spPr>
      </p:pic>
      <p:sp>
        <p:nvSpPr>
          <p:cNvPr id="9" name="Rectangle 5"/>
          <p:cNvSpPr>
            <a:spLocks noChangeArrowheads="1"/>
          </p:cNvSpPr>
          <p:nvPr/>
        </p:nvSpPr>
        <p:spPr bwMode="auto">
          <a:xfrm>
            <a:off x="5625193" y="1331128"/>
            <a:ext cx="3443844"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lvl1pPr eaLnBrk="0" hangingPunct="0">
              <a:tabLst>
                <a:tab pos="571500" algn="l"/>
              </a:tabLst>
              <a:defRPr sz="2400">
                <a:solidFill>
                  <a:schemeClr val="tx1"/>
                </a:solidFill>
                <a:latin typeface="Times" panose="02020603050405020304" pitchFamily="18" charset="0"/>
                <a:ea typeface="MS PGothic" panose="020B0600070205080204" pitchFamily="34" charset="-128"/>
              </a:defRPr>
            </a:lvl1pPr>
            <a:lvl2pPr marL="768350" eaLnBrk="0" hangingPunct="0">
              <a:tabLst>
                <a:tab pos="571500" algn="l"/>
              </a:tabLst>
              <a:defRPr sz="2400">
                <a:solidFill>
                  <a:schemeClr val="tx1"/>
                </a:solidFill>
                <a:latin typeface="Times" panose="02020603050405020304" pitchFamily="18" charset="0"/>
                <a:ea typeface="MS PGothic" panose="020B0600070205080204" pitchFamily="34" charset="-128"/>
              </a:defRPr>
            </a:lvl2pPr>
            <a:lvl3pPr marL="958850" eaLnBrk="0" hangingPunct="0">
              <a:tabLst>
                <a:tab pos="571500" algn="l"/>
              </a:tabLst>
              <a:defRPr sz="2400">
                <a:solidFill>
                  <a:schemeClr val="tx1"/>
                </a:solidFill>
                <a:latin typeface="Times" panose="02020603050405020304" pitchFamily="18" charset="0"/>
                <a:ea typeface="MS PGothic" panose="020B0600070205080204" pitchFamily="34" charset="-128"/>
              </a:defRPr>
            </a:lvl3pPr>
            <a:lvl4pPr eaLnBrk="0" hangingPunct="0">
              <a:tabLst>
                <a:tab pos="571500" algn="l"/>
              </a:tabLst>
              <a:defRPr sz="2400">
                <a:solidFill>
                  <a:schemeClr val="tx1"/>
                </a:solidFill>
                <a:latin typeface="Times" panose="02020603050405020304" pitchFamily="18" charset="0"/>
                <a:ea typeface="MS PGothic" panose="020B0600070205080204" pitchFamily="34" charset="-128"/>
              </a:defRPr>
            </a:lvl4pPr>
            <a:lvl5pPr eaLnBrk="0" hangingPunct="0">
              <a:tabLst>
                <a:tab pos="571500" algn="l"/>
              </a:tabLst>
              <a:defRPr sz="2400">
                <a:solidFill>
                  <a:schemeClr val="tx1"/>
                </a:solidFill>
                <a:latin typeface="Times" panose="02020603050405020304" pitchFamily="18" charset="0"/>
                <a:ea typeface="MS PGothic" panose="020B0600070205080204" pitchFamily="34" charset="-128"/>
              </a:defRPr>
            </a:lvl5pPr>
            <a:lvl6pPr eaLnBrk="0" fontAlgn="base" hangingPunct="0">
              <a:spcBef>
                <a:spcPct val="0"/>
              </a:spcBef>
              <a:spcAft>
                <a:spcPct val="0"/>
              </a:spcAft>
              <a:tabLst>
                <a:tab pos="571500" algn="l"/>
              </a:tabLst>
              <a:defRPr sz="2400">
                <a:solidFill>
                  <a:schemeClr val="tx1"/>
                </a:solidFill>
                <a:latin typeface="Times" panose="02020603050405020304" pitchFamily="18" charset="0"/>
                <a:ea typeface="MS PGothic" panose="020B0600070205080204" pitchFamily="34" charset="-128"/>
              </a:defRPr>
            </a:lvl6pPr>
            <a:lvl7pPr eaLnBrk="0" fontAlgn="base" hangingPunct="0">
              <a:spcBef>
                <a:spcPct val="0"/>
              </a:spcBef>
              <a:spcAft>
                <a:spcPct val="0"/>
              </a:spcAft>
              <a:tabLst>
                <a:tab pos="571500" algn="l"/>
              </a:tabLst>
              <a:defRPr sz="2400">
                <a:solidFill>
                  <a:schemeClr val="tx1"/>
                </a:solidFill>
                <a:latin typeface="Times" panose="02020603050405020304" pitchFamily="18" charset="0"/>
                <a:ea typeface="MS PGothic" panose="020B0600070205080204" pitchFamily="34" charset="-128"/>
              </a:defRPr>
            </a:lvl7pPr>
            <a:lvl8pPr eaLnBrk="0" fontAlgn="base" hangingPunct="0">
              <a:spcBef>
                <a:spcPct val="0"/>
              </a:spcBef>
              <a:spcAft>
                <a:spcPct val="0"/>
              </a:spcAft>
              <a:tabLst>
                <a:tab pos="571500" algn="l"/>
              </a:tabLst>
              <a:defRPr sz="2400">
                <a:solidFill>
                  <a:schemeClr val="tx1"/>
                </a:solidFill>
                <a:latin typeface="Times" panose="02020603050405020304" pitchFamily="18" charset="0"/>
                <a:ea typeface="MS PGothic" panose="020B0600070205080204" pitchFamily="34" charset="-128"/>
              </a:defRPr>
            </a:lvl8pPr>
            <a:lvl9pPr eaLnBrk="0" fontAlgn="base" hangingPunct="0">
              <a:spcBef>
                <a:spcPct val="0"/>
              </a:spcBef>
              <a:spcAft>
                <a:spcPct val="0"/>
              </a:spcAft>
              <a:tabLst>
                <a:tab pos="571500" algn="l"/>
              </a:tabLst>
              <a:defRPr sz="2400">
                <a:solidFill>
                  <a:schemeClr val="tx1"/>
                </a:solidFill>
                <a:latin typeface="Times" panose="02020603050405020304" pitchFamily="18" charset="0"/>
                <a:ea typeface="MS PGothic" panose="020B0600070205080204" pitchFamily="34" charset="-128"/>
              </a:defRPr>
            </a:lvl9pPr>
          </a:lstStyle>
          <a:p>
            <a:pPr marL="261938" indent="-261938" algn="just">
              <a:buClr>
                <a:srgbClr val="333399"/>
              </a:buClr>
              <a:buFont typeface="Wingdings" panose="05000000000000000000" pitchFamily="2" charset="2"/>
              <a:buChar char="§"/>
            </a:pPr>
            <a:r>
              <a:rPr lang="it-IT" altLang="it-IT" sz="3200" dirty="0" smtClean="0">
                <a:latin typeface="Arial" panose="020B0604020202020204" pitchFamily="34" charset="0"/>
              </a:rPr>
              <a:t>In un occhio  adattato al buio il fiore blu appare più chiaro del rosso</a:t>
            </a:r>
          </a:p>
          <a:p>
            <a:pPr marL="261938" indent="-261938" algn="just">
              <a:buClr>
                <a:srgbClr val="333399"/>
              </a:buClr>
              <a:buFont typeface="Wingdings" panose="05000000000000000000" pitchFamily="2" charset="2"/>
              <a:buChar char="§"/>
            </a:pPr>
            <a:r>
              <a:rPr lang="en-US" sz="3200" dirty="0">
                <a:latin typeface="Arial" panose="020B0604020202020204" pitchFamily="34" charset="0"/>
              </a:rPr>
              <a:t>Purkinje </a:t>
            </a:r>
            <a:r>
              <a:rPr lang="en-US" sz="3200" i="1" dirty="0">
                <a:latin typeface="Arial" panose="020B0604020202020204" pitchFamily="34" charset="0"/>
              </a:rPr>
              <a:t>shift</a:t>
            </a:r>
            <a:r>
              <a:rPr lang="en-US" sz="3200" dirty="0">
                <a:latin typeface="Arial" panose="020B0604020202020204" pitchFamily="34" charset="0"/>
              </a:rPr>
              <a:t> </a:t>
            </a:r>
            <a:r>
              <a:rPr lang="it-IT" sz="3200" dirty="0" smtClean="0">
                <a:latin typeface="Arial" panose="020B0604020202020204" pitchFamily="34" charset="0"/>
              </a:rPr>
              <a:t>(1825)</a:t>
            </a:r>
            <a:endParaRPr lang="it-IT" sz="3200" dirty="0">
              <a:latin typeface="Arial" panose="020B0604020202020204" pitchFamily="34" charset="0"/>
            </a:endParaRPr>
          </a:p>
        </p:txBody>
      </p:sp>
      <p:grpSp>
        <p:nvGrpSpPr>
          <p:cNvPr id="20" name="Group 19"/>
          <p:cNvGrpSpPr/>
          <p:nvPr/>
        </p:nvGrpSpPr>
        <p:grpSpPr>
          <a:xfrm>
            <a:off x="1028700" y="1926771"/>
            <a:ext cx="1322614" cy="2187606"/>
            <a:chOff x="1028700" y="1926771"/>
            <a:chExt cx="1322614" cy="2187606"/>
          </a:xfrm>
        </p:grpSpPr>
        <p:cxnSp>
          <p:nvCxnSpPr>
            <p:cNvPr id="13" name="Straight Arrow Connector 12"/>
            <p:cNvCxnSpPr/>
            <p:nvPr/>
          </p:nvCxnSpPr>
          <p:spPr bwMode="auto">
            <a:xfrm flipH="1">
              <a:off x="2334986" y="1926771"/>
              <a:ext cx="16328" cy="2187606"/>
            </a:xfrm>
            <a:prstGeom prst="straightConnector1">
              <a:avLst/>
            </a:prstGeom>
            <a:noFill/>
            <a:ln w="28575" cap="flat" cmpd="sng" algn="ctr">
              <a:solidFill>
                <a:schemeClr val="bg1"/>
              </a:solidFill>
              <a:prstDash val="solid"/>
              <a:round/>
              <a:headEnd type="arrow"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6" name="Straight Arrow Connector 15"/>
            <p:cNvCxnSpPr/>
            <p:nvPr/>
          </p:nvCxnSpPr>
          <p:spPr bwMode="auto">
            <a:xfrm>
              <a:off x="1028700" y="1926771"/>
              <a:ext cx="1322614" cy="4428"/>
            </a:xfrm>
            <a:prstGeom prst="straightConnector1">
              <a:avLst/>
            </a:prstGeom>
            <a:noFill/>
            <a:ln w="28575" cap="flat" cmpd="sng" algn="ctr">
              <a:solidFill>
                <a:schemeClr val="bg1"/>
              </a:solidFill>
              <a:prstDash val="sys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21" name="Group 20"/>
          <p:cNvGrpSpPr/>
          <p:nvPr/>
        </p:nvGrpSpPr>
        <p:grpSpPr>
          <a:xfrm>
            <a:off x="1028700" y="3902529"/>
            <a:ext cx="3290207" cy="211848"/>
            <a:chOff x="-938893" y="1926771"/>
            <a:chExt cx="3290207" cy="2187606"/>
          </a:xfrm>
        </p:grpSpPr>
        <p:cxnSp>
          <p:nvCxnSpPr>
            <p:cNvPr id="22" name="Straight Arrow Connector 21"/>
            <p:cNvCxnSpPr/>
            <p:nvPr/>
          </p:nvCxnSpPr>
          <p:spPr bwMode="auto">
            <a:xfrm flipH="1">
              <a:off x="2334986" y="1926771"/>
              <a:ext cx="16328" cy="2187606"/>
            </a:xfrm>
            <a:prstGeom prst="straightConnector1">
              <a:avLst/>
            </a:prstGeom>
            <a:noFill/>
            <a:ln w="28575" cap="flat" cmpd="sng" algn="ctr">
              <a:solidFill>
                <a:schemeClr val="bg1"/>
              </a:solidFill>
              <a:prstDash val="solid"/>
              <a:round/>
              <a:headEnd type="arrow"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3" name="Straight Arrow Connector 22"/>
            <p:cNvCxnSpPr/>
            <p:nvPr/>
          </p:nvCxnSpPr>
          <p:spPr bwMode="auto">
            <a:xfrm>
              <a:off x="-938893" y="1926771"/>
              <a:ext cx="3290207" cy="4430"/>
            </a:xfrm>
            <a:prstGeom prst="straightConnector1">
              <a:avLst/>
            </a:prstGeom>
            <a:noFill/>
            <a:ln w="28575" cap="flat" cmpd="sng" algn="ctr">
              <a:solidFill>
                <a:schemeClr val="bg1"/>
              </a:solidFill>
              <a:prstDash val="sys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Tree>
    <p:extLst>
      <p:ext uri="{BB962C8B-B14F-4D97-AF65-F5344CB8AC3E}">
        <p14:creationId xmlns:p14="http://schemas.microsoft.com/office/powerpoint/2010/main" val="23608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48" name="Text Box 36"/>
          <p:cNvSpPr txBox="1">
            <a:spLocks noChangeArrowheads="1"/>
          </p:cNvSpPr>
          <p:nvPr/>
        </p:nvSpPr>
        <p:spPr bwMode="auto">
          <a:xfrm>
            <a:off x="863600" y="0"/>
            <a:ext cx="7251700" cy="1249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it-IT" sz="4400">
                <a:solidFill>
                  <a:schemeClr val="accent2"/>
                </a:solidFill>
                <a:latin typeface="Arial" panose="020B0604020202020204" pitchFamily="34" charset="0"/>
              </a:rPr>
              <a:t>osservatore in movimento</a:t>
            </a:r>
          </a:p>
          <a:p>
            <a:pPr algn="ctr"/>
            <a:r>
              <a:rPr lang="en-US" altLang="it-IT" sz="3200">
                <a:latin typeface="Arial" panose="020B0604020202020204" pitchFamily="34" charset="0"/>
              </a:rPr>
              <a:t>(rispetto a un mondo statico) </a:t>
            </a:r>
          </a:p>
        </p:txBody>
      </p:sp>
      <p:grpSp>
        <p:nvGrpSpPr>
          <p:cNvPr id="158723" name="Group 3"/>
          <p:cNvGrpSpPr>
            <a:grpSpLocks/>
          </p:cNvGrpSpPr>
          <p:nvPr/>
        </p:nvGrpSpPr>
        <p:grpSpPr bwMode="auto">
          <a:xfrm>
            <a:off x="793750" y="3227388"/>
            <a:ext cx="3133725" cy="2590800"/>
            <a:chOff x="500" y="2033"/>
            <a:chExt cx="1974" cy="1632"/>
          </a:xfrm>
        </p:grpSpPr>
        <p:grpSp>
          <p:nvGrpSpPr>
            <p:cNvPr id="158724" name="Group 4"/>
            <p:cNvGrpSpPr>
              <a:grpSpLocks/>
            </p:cNvGrpSpPr>
            <p:nvPr/>
          </p:nvGrpSpPr>
          <p:grpSpPr bwMode="auto">
            <a:xfrm>
              <a:off x="1626" y="2381"/>
              <a:ext cx="848" cy="418"/>
              <a:chOff x="2074" y="2213"/>
              <a:chExt cx="848" cy="418"/>
            </a:xfrm>
          </p:grpSpPr>
          <p:sp>
            <p:nvSpPr>
              <p:cNvPr id="158725" name="Freeform 5"/>
              <p:cNvSpPr>
                <a:spLocks/>
              </p:cNvSpPr>
              <p:nvPr/>
            </p:nvSpPr>
            <p:spPr bwMode="auto">
              <a:xfrm>
                <a:off x="2074" y="2232"/>
                <a:ext cx="815" cy="399"/>
              </a:xfrm>
              <a:custGeom>
                <a:avLst/>
                <a:gdLst>
                  <a:gd name="T0" fmla="*/ 0 w 815"/>
                  <a:gd name="T1" fmla="*/ 399 h 399"/>
                  <a:gd name="T2" fmla="*/ 815 w 815"/>
                  <a:gd name="T3" fmla="*/ 0 h 399"/>
                  <a:gd name="T4" fmla="*/ 0 w 815"/>
                  <a:gd name="T5" fmla="*/ 399 h 399"/>
                </a:gdLst>
                <a:ahLst/>
                <a:cxnLst>
                  <a:cxn ang="0">
                    <a:pos x="T0" y="T1"/>
                  </a:cxn>
                  <a:cxn ang="0">
                    <a:pos x="T2" y="T3"/>
                  </a:cxn>
                  <a:cxn ang="0">
                    <a:pos x="T4" y="T5"/>
                  </a:cxn>
                </a:cxnLst>
                <a:rect l="0" t="0" r="r" b="b"/>
                <a:pathLst>
                  <a:path w="815" h="399">
                    <a:moveTo>
                      <a:pt x="0" y="399"/>
                    </a:moveTo>
                    <a:lnTo>
                      <a:pt x="815" y="0"/>
                    </a:lnTo>
                    <a:lnTo>
                      <a:pt x="0" y="399"/>
                    </a:lnTo>
                    <a:close/>
                  </a:path>
                </a:pathLst>
              </a:custGeom>
              <a:solidFill>
                <a:srgbClr val="EC00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58726" name="Line 6"/>
              <p:cNvSpPr>
                <a:spLocks noChangeShapeType="1"/>
              </p:cNvSpPr>
              <p:nvPr/>
            </p:nvSpPr>
            <p:spPr bwMode="auto">
              <a:xfrm flipV="1">
                <a:off x="2074" y="2232"/>
                <a:ext cx="815" cy="399"/>
              </a:xfrm>
              <a:prstGeom prst="line">
                <a:avLst/>
              </a:prstGeom>
              <a:noFill/>
              <a:ln w="44450">
                <a:solidFill>
                  <a:srgbClr val="EC008C"/>
                </a:solidFill>
                <a:miter lim="800000"/>
                <a:headEnd/>
                <a:tailEnd/>
              </a:ln>
              <a:extLst>
                <a:ext uri="{909E8E84-426E-40DD-AFC4-6F175D3DCCD1}">
                  <a14:hiddenFill xmlns:a14="http://schemas.microsoft.com/office/drawing/2010/main">
                    <a:noFill/>
                  </a14:hiddenFill>
                </a:ext>
              </a:extLst>
            </p:spPr>
            <p:txBody>
              <a:bodyPr/>
              <a:lstStyle/>
              <a:p>
                <a:endParaRPr lang="it-IT"/>
              </a:p>
            </p:txBody>
          </p:sp>
          <p:sp>
            <p:nvSpPr>
              <p:cNvPr id="158727" name="Freeform 7"/>
              <p:cNvSpPr>
                <a:spLocks/>
              </p:cNvSpPr>
              <p:nvPr/>
            </p:nvSpPr>
            <p:spPr bwMode="auto">
              <a:xfrm>
                <a:off x="2771" y="2227"/>
                <a:ext cx="123" cy="41"/>
              </a:xfrm>
              <a:custGeom>
                <a:avLst/>
                <a:gdLst>
                  <a:gd name="T0" fmla="*/ 123 w 123"/>
                  <a:gd name="T1" fmla="*/ 0 h 41"/>
                  <a:gd name="T2" fmla="*/ 0 w 123"/>
                  <a:gd name="T3" fmla="*/ 19 h 41"/>
                  <a:gd name="T4" fmla="*/ 118 w 123"/>
                  <a:gd name="T5" fmla="*/ 41 h 41"/>
                  <a:gd name="T6" fmla="*/ 123 w 123"/>
                  <a:gd name="T7" fmla="*/ 0 h 41"/>
                </a:gdLst>
                <a:ahLst/>
                <a:cxnLst>
                  <a:cxn ang="0">
                    <a:pos x="T0" y="T1"/>
                  </a:cxn>
                  <a:cxn ang="0">
                    <a:pos x="T2" y="T3"/>
                  </a:cxn>
                  <a:cxn ang="0">
                    <a:pos x="T4" y="T5"/>
                  </a:cxn>
                  <a:cxn ang="0">
                    <a:pos x="T6" y="T7"/>
                  </a:cxn>
                </a:cxnLst>
                <a:rect l="0" t="0" r="r" b="b"/>
                <a:pathLst>
                  <a:path w="123" h="41">
                    <a:moveTo>
                      <a:pt x="123" y="0"/>
                    </a:moveTo>
                    <a:lnTo>
                      <a:pt x="0" y="19"/>
                    </a:lnTo>
                    <a:lnTo>
                      <a:pt x="118" y="41"/>
                    </a:lnTo>
                    <a:lnTo>
                      <a:pt x="123" y="0"/>
                    </a:lnTo>
                    <a:close/>
                  </a:path>
                </a:pathLst>
              </a:custGeom>
              <a:solidFill>
                <a:srgbClr val="EC00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58728" name="Freeform 8"/>
              <p:cNvSpPr>
                <a:spLocks/>
              </p:cNvSpPr>
              <p:nvPr/>
            </p:nvSpPr>
            <p:spPr bwMode="auto">
              <a:xfrm>
                <a:off x="2771" y="2227"/>
                <a:ext cx="123" cy="41"/>
              </a:xfrm>
              <a:custGeom>
                <a:avLst/>
                <a:gdLst>
                  <a:gd name="T0" fmla="*/ 123 w 123"/>
                  <a:gd name="T1" fmla="*/ 0 h 41"/>
                  <a:gd name="T2" fmla="*/ 0 w 123"/>
                  <a:gd name="T3" fmla="*/ 19 h 41"/>
                  <a:gd name="T4" fmla="*/ 118 w 123"/>
                  <a:gd name="T5" fmla="*/ 41 h 41"/>
                  <a:gd name="T6" fmla="*/ 123 w 123"/>
                  <a:gd name="T7" fmla="*/ 0 h 41"/>
                </a:gdLst>
                <a:ahLst/>
                <a:cxnLst>
                  <a:cxn ang="0">
                    <a:pos x="T0" y="T1"/>
                  </a:cxn>
                  <a:cxn ang="0">
                    <a:pos x="T2" y="T3"/>
                  </a:cxn>
                  <a:cxn ang="0">
                    <a:pos x="T4" y="T5"/>
                  </a:cxn>
                  <a:cxn ang="0">
                    <a:pos x="T6" y="T7"/>
                  </a:cxn>
                </a:cxnLst>
                <a:rect l="0" t="0" r="r" b="b"/>
                <a:pathLst>
                  <a:path w="123" h="41">
                    <a:moveTo>
                      <a:pt x="123" y="0"/>
                    </a:moveTo>
                    <a:lnTo>
                      <a:pt x="0" y="19"/>
                    </a:lnTo>
                    <a:lnTo>
                      <a:pt x="118" y="41"/>
                    </a:lnTo>
                    <a:lnTo>
                      <a:pt x="1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58729" name="Freeform 9"/>
              <p:cNvSpPr>
                <a:spLocks noEditPoints="1"/>
              </p:cNvSpPr>
              <p:nvPr/>
            </p:nvSpPr>
            <p:spPr bwMode="auto">
              <a:xfrm>
                <a:off x="2714" y="2213"/>
                <a:ext cx="208" cy="71"/>
              </a:xfrm>
              <a:custGeom>
                <a:avLst/>
                <a:gdLst>
                  <a:gd name="T0" fmla="*/ 29 w 208"/>
                  <a:gd name="T1" fmla="*/ 31 h 71"/>
                  <a:gd name="T2" fmla="*/ 36 w 208"/>
                  <a:gd name="T3" fmla="*/ 36 h 71"/>
                  <a:gd name="T4" fmla="*/ 29 w 208"/>
                  <a:gd name="T5" fmla="*/ 31 h 71"/>
                  <a:gd name="T6" fmla="*/ 57 w 208"/>
                  <a:gd name="T7" fmla="*/ 33 h 71"/>
                  <a:gd name="T8" fmla="*/ 180 w 208"/>
                  <a:gd name="T9" fmla="*/ 14 h 71"/>
                  <a:gd name="T10" fmla="*/ 175 w 208"/>
                  <a:gd name="T11" fmla="*/ 55 h 71"/>
                  <a:gd name="T12" fmla="*/ 57 w 208"/>
                  <a:gd name="T13" fmla="*/ 33 h 71"/>
                  <a:gd name="T14" fmla="*/ 208 w 208"/>
                  <a:gd name="T15" fmla="*/ 0 h 71"/>
                  <a:gd name="T16" fmla="*/ 0 w 208"/>
                  <a:gd name="T17" fmla="*/ 31 h 71"/>
                  <a:gd name="T18" fmla="*/ 21 w 208"/>
                  <a:gd name="T19" fmla="*/ 36 h 71"/>
                  <a:gd name="T20" fmla="*/ 203 w 208"/>
                  <a:gd name="T21" fmla="*/ 71 h 71"/>
                  <a:gd name="T22" fmla="*/ 208 w 208"/>
                  <a:gd name="T2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71">
                    <a:moveTo>
                      <a:pt x="29" y="31"/>
                    </a:moveTo>
                    <a:lnTo>
                      <a:pt x="36" y="36"/>
                    </a:lnTo>
                    <a:lnTo>
                      <a:pt x="29" y="31"/>
                    </a:lnTo>
                    <a:close/>
                    <a:moveTo>
                      <a:pt x="57" y="33"/>
                    </a:moveTo>
                    <a:lnTo>
                      <a:pt x="180" y="14"/>
                    </a:lnTo>
                    <a:lnTo>
                      <a:pt x="175" y="55"/>
                    </a:lnTo>
                    <a:lnTo>
                      <a:pt x="57" y="33"/>
                    </a:lnTo>
                    <a:close/>
                    <a:moveTo>
                      <a:pt x="208" y="0"/>
                    </a:moveTo>
                    <a:lnTo>
                      <a:pt x="0" y="31"/>
                    </a:lnTo>
                    <a:lnTo>
                      <a:pt x="21" y="36"/>
                    </a:lnTo>
                    <a:lnTo>
                      <a:pt x="203" y="71"/>
                    </a:lnTo>
                    <a:lnTo>
                      <a:pt x="208" y="0"/>
                    </a:lnTo>
                    <a:close/>
                  </a:path>
                </a:pathLst>
              </a:custGeom>
              <a:solidFill>
                <a:srgbClr val="EC00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58730" name="Freeform 10"/>
              <p:cNvSpPr>
                <a:spLocks noEditPoints="1"/>
              </p:cNvSpPr>
              <p:nvPr/>
            </p:nvSpPr>
            <p:spPr bwMode="auto">
              <a:xfrm>
                <a:off x="2714" y="2213"/>
                <a:ext cx="208" cy="71"/>
              </a:xfrm>
              <a:custGeom>
                <a:avLst/>
                <a:gdLst>
                  <a:gd name="T0" fmla="*/ 29 w 208"/>
                  <a:gd name="T1" fmla="*/ 31 h 71"/>
                  <a:gd name="T2" fmla="*/ 36 w 208"/>
                  <a:gd name="T3" fmla="*/ 36 h 71"/>
                  <a:gd name="T4" fmla="*/ 29 w 208"/>
                  <a:gd name="T5" fmla="*/ 31 h 71"/>
                  <a:gd name="T6" fmla="*/ 57 w 208"/>
                  <a:gd name="T7" fmla="*/ 33 h 71"/>
                  <a:gd name="T8" fmla="*/ 180 w 208"/>
                  <a:gd name="T9" fmla="*/ 14 h 71"/>
                  <a:gd name="T10" fmla="*/ 175 w 208"/>
                  <a:gd name="T11" fmla="*/ 55 h 71"/>
                  <a:gd name="T12" fmla="*/ 57 w 208"/>
                  <a:gd name="T13" fmla="*/ 33 h 71"/>
                  <a:gd name="T14" fmla="*/ 208 w 208"/>
                  <a:gd name="T15" fmla="*/ 0 h 71"/>
                  <a:gd name="T16" fmla="*/ 0 w 208"/>
                  <a:gd name="T17" fmla="*/ 31 h 71"/>
                  <a:gd name="T18" fmla="*/ 21 w 208"/>
                  <a:gd name="T19" fmla="*/ 36 h 71"/>
                  <a:gd name="T20" fmla="*/ 203 w 208"/>
                  <a:gd name="T21" fmla="*/ 71 h 71"/>
                  <a:gd name="T22" fmla="*/ 208 w 208"/>
                  <a:gd name="T2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71">
                    <a:moveTo>
                      <a:pt x="29" y="31"/>
                    </a:moveTo>
                    <a:lnTo>
                      <a:pt x="36" y="36"/>
                    </a:lnTo>
                    <a:lnTo>
                      <a:pt x="29" y="31"/>
                    </a:lnTo>
                    <a:moveTo>
                      <a:pt x="57" y="33"/>
                    </a:moveTo>
                    <a:lnTo>
                      <a:pt x="180" y="14"/>
                    </a:lnTo>
                    <a:lnTo>
                      <a:pt x="175" y="55"/>
                    </a:lnTo>
                    <a:lnTo>
                      <a:pt x="57" y="33"/>
                    </a:lnTo>
                    <a:moveTo>
                      <a:pt x="208" y="0"/>
                    </a:moveTo>
                    <a:lnTo>
                      <a:pt x="0" y="31"/>
                    </a:lnTo>
                    <a:lnTo>
                      <a:pt x="21" y="36"/>
                    </a:lnTo>
                    <a:lnTo>
                      <a:pt x="203" y="71"/>
                    </a:lnTo>
                    <a:lnTo>
                      <a:pt x="20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grpSp>
        <p:grpSp>
          <p:nvGrpSpPr>
            <p:cNvPr id="158731" name="Group 11"/>
            <p:cNvGrpSpPr>
              <a:grpSpLocks/>
            </p:cNvGrpSpPr>
            <p:nvPr/>
          </p:nvGrpSpPr>
          <p:grpSpPr bwMode="auto">
            <a:xfrm>
              <a:off x="500" y="2368"/>
              <a:ext cx="822" cy="418"/>
              <a:chOff x="1028" y="2192"/>
              <a:chExt cx="822" cy="418"/>
            </a:xfrm>
          </p:grpSpPr>
          <p:sp>
            <p:nvSpPr>
              <p:cNvPr id="158732" name="Freeform 12"/>
              <p:cNvSpPr>
                <a:spLocks/>
              </p:cNvSpPr>
              <p:nvPr/>
            </p:nvSpPr>
            <p:spPr bwMode="auto">
              <a:xfrm>
                <a:off x="1118" y="2265"/>
                <a:ext cx="732" cy="345"/>
              </a:xfrm>
              <a:custGeom>
                <a:avLst/>
                <a:gdLst>
                  <a:gd name="T0" fmla="*/ 732 w 732"/>
                  <a:gd name="T1" fmla="*/ 345 h 345"/>
                  <a:gd name="T2" fmla="*/ 0 w 732"/>
                  <a:gd name="T3" fmla="*/ 0 h 345"/>
                  <a:gd name="T4" fmla="*/ 732 w 732"/>
                  <a:gd name="T5" fmla="*/ 345 h 345"/>
                </a:gdLst>
                <a:ahLst/>
                <a:cxnLst>
                  <a:cxn ang="0">
                    <a:pos x="T0" y="T1"/>
                  </a:cxn>
                  <a:cxn ang="0">
                    <a:pos x="T2" y="T3"/>
                  </a:cxn>
                  <a:cxn ang="0">
                    <a:pos x="T4" y="T5"/>
                  </a:cxn>
                </a:cxnLst>
                <a:rect l="0" t="0" r="r" b="b"/>
                <a:pathLst>
                  <a:path w="732" h="345">
                    <a:moveTo>
                      <a:pt x="732" y="345"/>
                    </a:moveTo>
                    <a:lnTo>
                      <a:pt x="0" y="0"/>
                    </a:lnTo>
                    <a:lnTo>
                      <a:pt x="732" y="345"/>
                    </a:lnTo>
                    <a:close/>
                  </a:path>
                </a:pathLst>
              </a:custGeom>
              <a:solidFill>
                <a:srgbClr val="EC00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58733" name="Line 13"/>
              <p:cNvSpPr>
                <a:spLocks noChangeShapeType="1"/>
              </p:cNvSpPr>
              <p:nvPr/>
            </p:nvSpPr>
            <p:spPr bwMode="auto">
              <a:xfrm flipH="1" flipV="1">
                <a:off x="1118" y="2265"/>
                <a:ext cx="732" cy="345"/>
              </a:xfrm>
              <a:prstGeom prst="line">
                <a:avLst/>
              </a:prstGeom>
              <a:noFill/>
              <a:ln w="44450">
                <a:solidFill>
                  <a:srgbClr val="EC008C"/>
                </a:solidFill>
                <a:miter lim="800000"/>
                <a:headEnd/>
                <a:tailEnd/>
              </a:ln>
              <a:extLst>
                <a:ext uri="{909E8E84-426E-40DD-AFC4-6F175D3DCCD1}">
                  <a14:hiddenFill xmlns:a14="http://schemas.microsoft.com/office/drawing/2010/main">
                    <a:noFill/>
                  </a14:hiddenFill>
                </a:ext>
              </a:extLst>
            </p:spPr>
            <p:txBody>
              <a:bodyPr/>
              <a:lstStyle/>
              <a:p>
                <a:endParaRPr lang="it-IT"/>
              </a:p>
            </p:txBody>
          </p:sp>
          <p:sp>
            <p:nvSpPr>
              <p:cNvPr id="158734" name="Freeform 14"/>
              <p:cNvSpPr>
                <a:spLocks/>
              </p:cNvSpPr>
              <p:nvPr/>
            </p:nvSpPr>
            <p:spPr bwMode="auto">
              <a:xfrm>
                <a:off x="1068" y="2230"/>
                <a:ext cx="42" cy="61"/>
              </a:xfrm>
              <a:custGeom>
                <a:avLst/>
                <a:gdLst>
                  <a:gd name="T0" fmla="*/ 42 w 42"/>
                  <a:gd name="T1" fmla="*/ 0 h 61"/>
                  <a:gd name="T2" fmla="*/ 0 w 42"/>
                  <a:gd name="T3" fmla="*/ 16 h 61"/>
                  <a:gd name="T4" fmla="*/ 38 w 42"/>
                  <a:gd name="T5" fmla="*/ 61 h 61"/>
                  <a:gd name="T6" fmla="*/ 42 w 42"/>
                  <a:gd name="T7" fmla="*/ 0 h 61"/>
                </a:gdLst>
                <a:ahLst/>
                <a:cxnLst>
                  <a:cxn ang="0">
                    <a:pos x="T0" y="T1"/>
                  </a:cxn>
                  <a:cxn ang="0">
                    <a:pos x="T2" y="T3"/>
                  </a:cxn>
                  <a:cxn ang="0">
                    <a:pos x="T4" y="T5"/>
                  </a:cxn>
                  <a:cxn ang="0">
                    <a:pos x="T6" y="T7"/>
                  </a:cxn>
                </a:cxnLst>
                <a:rect l="0" t="0" r="r" b="b"/>
                <a:pathLst>
                  <a:path w="42" h="61">
                    <a:moveTo>
                      <a:pt x="42" y="0"/>
                    </a:moveTo>
                    <a:lnTo>
                      <a:pt x="0" y="16"/>
                    </a:lnTo>
                    <a:lnTo>
                      <a:pt x="38" y="61"/>
                    </a:lnTo>
                    <a:lnTo>
                      <a:pt x="42" y="0"/>
                    </a:lnTo>
                    <a:close/>
                  </a:path>
                </a:pathLst>
              </a:custGeom>
              <a:solidFill>
                <a:srgbClr val="EC00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58735" name="Freeform 15"/>
              <p:cNvSpPr>
                <a:spLocks/>
              </p:cNvSpPr>
              <p:nvPr/>
            </p:nvSpPr>
            <p:spPr bwMode="auto">
              <a:xfrm>
                <a:off x="1068" y="2230"/>
                <a:ext cx="42" cy="61"/>
              </a:xfrm>
              <a:custGeom>
                <a:avLst/>
                <a:gdLst>
                  <a:gd name="T0" fmla="*/ 42 w 42"/>
                  <a:gd name="T1" fmla="*/ 0 h 61"/>
                  <a:gd name="T2" fmla="*/ 0 w 42"/>
                  <a:gd name="T3" fmla="*/ 16 h 61"/>
                  <a:gd name="T4" fmla="*/ 38 w 42"/>
                  <a:gd name="T5" fmla="*/ 61 h 61"/>
                  <a:gd name="T6" fmla="*/ 42 w 42"/>
                  <a:gd name="T7" fmla="*/ 0 h 61"/>
                </a:gdLst>
                <a:ahLst/>
                <a:cxnLst>
                  <a:cxn ang="0">
                    <a:pos x="T0" y="T1"/>
                  </a:cxn>
                  <a:cxn ang="0">
                    <a:pos x="T2" y="T3"/>
                  </a:cxn>
                  <a:cxn ang="0">
                    <a:pos x="T4" y="T5"/>
                  </a:cxn>
                  <a:cxn ang="0">
                    <a:pos x="T6" y="T7"/>
                  </a:cxn>
                </a:cxnLst>
                <a:rect l="0" t="0" r="r" b="b"/>
                <a:pathLst>
                  <a:path w="42" h="61">
                    <a:moveTo>
                      <a:pt x="42" y="0"/>
                    </a:moveTo>
                    <a:lnTo>
                      <a:pt x="0" y="16"/>
                    </a:lnTo>
                    <a:lnTo>
                      <a:pt x="38" y="61"/>
                    </a:lnTo>
                    <a:lnTo>
                      <a:pt x="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58736" name="Freeform 16"/>
              <p:cNvSpPr>
                <a:spLocks noEditPoints="1"/>
              </p:cNvSpPr>
              <p:nvPr/>
            </p:nvSpPr>
            <p:spPr bwMode="auto">
              <a:xfrm>
                <a:off x="1028" y="2192"/>
                <a:ext cx="106" cy="153"/>
              </a:xfrm>
              <a:custGeom>
                <a:avLst/>
                <a:gdLst>
                  <a:gd name="T0" fmla="*/ 78 w 106"/>
                  <a:gd name="T1" fmla="*/ 99 h 153"/>
                  <a:gd name="T2" fmla="*/ 40 w 106"/>
                  <a:gd name="T3" fmla="*/ 54 h 153"/>
                  <a:gd name="T4" fmla="*/ 82 w 106"/>
                  <a:gd name="T5" fmla="*/ 38 h 153"/>
                  <a:gd name="T6" fmla="*/ 78 w 106"/>
                  <a:gd name="T7" fmla="*/ 99 h 153"/>
                  <a:gd name="T8" fmla="*/ 106 w 106"/>
                  <a:gd name="T9" fmla="*/ 0 h 153"/>
                  <a:gd name="T10" fmla="*/ 0 w 106"/>
                  <a:gd name="T11" fmla="*/ 40 h 153"/>
                  <a:gd name="T12" fmla="*/ 97 w 106"/>
                  <a:gd name="T13" fmla="*/ 153 h 153"/>
                  <a:gd name="T14" fmla="*/ 97 w 106"/>
                  <a:gd name="T15" fmla="*/ 130 h 153"/>
                  <a:gd name="T16" fmla="*/ 106 w 106"/>
                  <a:gd name="T17"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53">
                    <a:moveTo>
                      <a:pt x="78" y="99"/>
                    </a:moveTo>
                    <a:lnTo>
                      <a:pt x="40" y="54"/>
                    </a:lnTo>
                    <a:lnTo>
                      <a:pt x="82" y="38"/>
                    </a:lnTo>
                    <a:lnTo>
                      <a:pt x="78" y="99"/>
                    </a:lnTo>
                    <a:close/>
                    <a:moveTo>
                      <a:pt x="106" y="0"/>
                    </a:moveTo>
                    <a:lnTo>
                      <a:pt x="0" y="40"/>
                    </a:lnTo>
                    <a:lnTo>
                      <a:pt x="97" y="153"/>
                    </a:lnTo>
                    <a:lnTo>
                      <a:pt x="97" y="130"/>
                    </a:lnTo>
                    <a:lnTo>
                      <a:pt x="106" y="0"/>
                    </a:lnTo>
                    <a:close/>
                  </a:path>
                </a:pathLst>
              </a:custGeom>
              <a:solidFill>
                <a:srgbClr val="EC00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58737" name="Freeform 17"/>
              <p:cNvSpPr>
                <a:spLocks noEditPoints="1"/>
              </p:cNvSpPr>
              <p:nvPr/>
            </p:nvSpPr>
            <p:spPr bwMode="auto">
              <a:xfrm>
                <a:off x="1028" y="2192"/>
                <a:ext cx="106" cy="153"/>
              </a:xfrm>
              <a:custGeom>
                <a:avLst/>
                <a:gdLst>
                  <a:gd name="T0" fmla="*/ 78 w 106"/>
                  <a:gd name="T1" fmla="*/ 99 h 153"/>
                  <a:gd name="T2" fmla="*/ 40 w 106"/>
                  <a:gd name="T3" fmla="*/ 54 h 153"/>
                  <a:gd name="T4" fmla="*/ 82 w 106"/>
                  <a:gd name="T5" fmla="*/ 38 h 153"/>
                  <a:gd name="T6" fmla="*/ 78 w 106"/>
                  <a:gd name="T7" fmla="*/ 99 h 153"/>
                  <a:gd name="T8" fmla="*/ 106 w 106"/>
                  <a:gd name="T9" fmla="*/ 0 h 153"/>
                  <a:gd name="T10" fmla="*/ 0 w 106"/>
                  <a:gd name="T11" fmla="*/ 40 h 153"/>
                  <a:gd name="T12" fmla="*/ 97 w 106"/>
                  <a:gd name="T13" fmla="*/ 153 h 153"/>
                  <a:gd name="T14" fmla="*/ 97 w 106"/>
                  <a:gd name="T15" fmla="*/ 130 h 153"/>
                  <a:gd name="T16" fmla="*/ 106 w 106"/>
                  <a:gd name="T17"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53">
                    <a:moveTo>
                      <a:pt x="78" y="99"/>
                    </a:moveTo>
                    <a:lnTo>
                      <a:pt x="40" y="54"/>
                    </a:lnTo>
                    <a:lnTo>
                      <a:pt x="82" y="38"/>
                    </a:lnTo>
                    <a:lnTo>
                      <a:pt x="78" y="99"/>
                    </a:lnTo>
                    <a:moveTo>
                      <a:pt x="106" y="0"/>
                    </a:moveTo>
                    <a:lnTo>
                      <a:pt x="0" y="40"/>
                    </a:lnTo>
                    <a:lnTo>
                      <a:pt x="97" y="153"/>
                    </a:lnTo>
                    <a:lnTo>
                      <a:pt x="97" y="130"/>
                    </a:lnTo>
                    <a:lnTo>
                      <a:pt x="1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grpSp>
        <p:pic>
          <p:nvPicPr>
            <p:cNvPr id="158738"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 y="2655"/>
              <a:ext cx="602" cy="1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8739" name="Group 19"/>
            <p:cNvGrpSpPr>
              <a:grpSpLocks/>
            </p:cNvGrpSpPr>
            <p:nvPr/>
          </p:nvGrpSpPr>
          <p:grpSpPr bwMode="auto">
            <a:xfrm>
              <a:off x="1537" y="2866"/>
              <a:ext cx="807" cy="414"/>
              <a:chOff x="2025" y="2690"/>
              <a:chExt cx="807" cy="414"/>
            </a:xfrm>
          </p:grpSpPr>
          <p:sp>
            <p:nvSpPr>
              <p:cNvPr id="158740" name="Freeform 20"/>
              <p:cNvSpPr>
                <a:spLocks/>
              </p:cNvSpPr>
              <p:nvPr/>
            </p:nvSpPr>
            <p:spPr bwMode="auto">
              <a:xfrm>
                <a:off x="2025" y="2690"/>
                <a:ext cx="732" cy="345"/>
              </a:xfrm>
              <a:custGeom>
                <a:avLst/>
                <a:gdLst>
                  <a:gd name="T0" fmla="*/ 732 w 732"/>
                  <a:gd name="T1" fmla="*/ 345 h 345"/>
                  <a:gd name="T2" fmla="*/ 0 w 732"/>
                  <a:gd name="T3" fmla="*/ 0 h 345"/>
                  <a:gd name="T4" fmla="*/ 732 w 732"/>
                  <a:gd name="T5" fmla="*/ 345 h 345"/>
                </a:gdLst>
                <a:ahLst/>
                <a:cxnLst>
                  <a:cxn ang="0">
                    <a:pos x="T0" y="T1"/>
                  </a:cxn>
                  <a:cxn ang="0">
                    <a:pos x="T2" y="T3"/>
                  </a:cxn>
                  <a:cxn ang="0">
                    <a:pos x="T4" y="T5"/>
                  </a:cxn>
                </a:cxnLst>
                <a:rect l="0" t="0" r="r" b="b"/>
                <a:pathLst>
                  <a:path w="732" h="345">
                    <a:moveTo>
                      <a:pt x="732" y="345"/>
                    </a:moveTo>
                    <a:lnTo>
                      <a:pt x="0" y="0"/>
                    </a:lnTo>
                    <a:lnTo>
                      <a:pt x="732" y="345"/>
                    </a:lnTo>
                    <a:close/>
                  </a:path>
                </a:pathLst>
              </a:custGeom>
              <a:solidFill>
                <a:srgbClr val="EC00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58741" name="Line 21"/>
              <p:cNvSpPr>
                <a:spLocks noChangeShapeType="1"/>
              </p:cNvSpPr>
              <p:nvPr/>
            </p:nvSpPr>
            <p:spPr bwMode="auto">
              <a:xfrm flipH="1" flipV="1">
                <a:off x="2025" y="2690"/>
                <a:ext cx="732" cy="345"/>
              </a:xfrm>
              <a:prstGeom prst="line">
                <a:avLst/>
              </a:prstGeom>
              <a:noFill/>
              <a:ln w="44450">
                <a:solidFill>
                  <a:srgbClr val="EC008C"/>
                </a:solidFill>
                <a:miter lim="800000"/>
                <a:headEnd/>
                <a:tailEnd/>
              </a:ln>
              <a:extLst>
                <a:ext uri="{909E8E84-426E-40DD-AFC4-6F175D3DCCD1}">
                  <a14:hiddenFill xmlns:a14="http://schemas.microsoft.com/office/drawing/2010/main">
                    <a:noFill/>
                  </a14:hiddenFill>
                </a:ext>
              </a:extLst>
            </p:spPr>
            <p:txBody>
              <a:bodyPr/>
              <a:lstStyle/>
              <a:p>
                <a:endParaRPr lang="it-IT"/>
              </a:p>
            </p:txBody>
          </p:sp>
          <p:sp>
            <p:nvSpPr>
              <p:cNvPr id="158742" name="Freeform 22"/>
              <p:cNvSpPr>
                <a:spLocks/>
              </p:cNvSpPr>
              <p:nvPr/>
            </p:nvSpPr>
            <p:spPr bwMode="auto">
              <a:xfrm>
                <a:off x="2750" y="3004"/>
                <a:ext cx="42" cy="59"/>
              </a:xfrm>
              <a:custGeom>
                <a:avLst/>
                <a:gdLst>
                  <a:gd name="T0" fmla="*/ 4 w 42"/>
                  <a:gd name="T1" fmla="*/ 0 h 59"/>
                  <a:gd name="T2" fmla="*/ 0 w 42"/>
                  <a:gd name="T3" fmla="*/ 59 h 59"/>
                  <a:gd name="T4" fmla="*/ 42 w 42"/>
                  <a:gd name="T5" fmla="*/ 43 h 59"/>
                  <a:gd name="T6" fmla="*/ 4 w 42"/>
                  <a:gd name="T7" fmla="*/ 0 h 59"/>
                </a:gdLst>
                <a:ahLst/>
                <a:cxnLst>
                  <a:cxn ang="0">
                    <a:pos x="T0" y="T1"/>
                  </a:cxn>
                  <a:cxn ang="0">
                    <a:pos x="T2" y="T3"/>
                  </a:cxn>
                  <a:cxn ang="0">
                    <a:pos x="T4" y="T5"/>
                  </a:cxn>
                  <a:cxn ang="0">
                    <a:pos x="T6" y="T7"/>
                  </a:cxn>
                </a:cxnLst>
                <a:rect l="0" t="0" r="r" b="b"/>
                <a:pathLst>
                  <a:path w="42" h="59">
                    <a:moveTo>
                      <a:pt x="4" y="0"/>
                    </a:moveTo>
                    <a:lnTo>
                      <a:pt x="0" y="59"/>
                    </a:lnTo>
                    <a:lnTo>
                      <a:pt x="42" y="43"/>
                    </a:lnTo>
                    <a:lnTo>
                      <a:pt x="4" y="0"/>
                    </a:lnTo>
                    <a:close/>
                  </a:path>
                </a:pathLst>
              </a:custGeom>
              <a:solidFill>
                <a:srgbClr val="EC00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58743" name="Freeform 23"/>
              <p:cNvSpPr>
                <a:spLocks/>
              </p:cNvSpPr>
              <p:nvPr/>
            </p:nvSpPr>
            <p:spPr bwMode="auto">
              <a:xfrm>
                <a:off x="2750" y="3004"/>
                <a:ext cx="42" cy="59"/>
              </a:xfrm>
              <a:custGeom>
                <a:avLst/>
                <a:gdLst>
                  <a:gd name="T0" fmla="*/ 4 w 42"/>
                  <a:gd name="T1" fmla="*/ 0 h 59"/>
                  <a:gd name="T2" fmla="*/ 0 w 42"/>
                  <a:gd name="T3" fmla="*/ 59 h 59"/>
                  <a:gd name="T4" fmla="*/ 42 w 42"/>
                  <a:gd name="T5" fmla="*/ 43 h 59"/>
                  <a:gd name="T6" fmla="*/ 4 w 42"/>
                  <a:gd name="T7" fmla="*/ 0 h 59"/>
                </a:gdLst>
                <a:ahLst/>
                <a:cxnLst>
                  <a:cxn ang="0">
                    <a:pos x="T0" y="T1"/>
                  </a:cxn>
                  <a:cxn ang="0">
                    <a:pos x="T2" y="T3"/>
                  </a:cxn>
                  <a:cxn ang="0">
                    <a:pos x="T4" y="T5"/>
                  </a:cxn>
                  <a:cxn ang="0">
                    <a:pos x="T6" y="T7"/>
                  </a:cxn>
                </a:cxnLst>
                <a:rect l="0" t="0" r="r" b="b"/>
                <a:pathLst>
                  <a:path w="42" h="59">
                    <a:moveTo>
                      <a:pt x="4" y="0"/>
                    </a:moveTo>
                    <a:lnTo>
                      <a:pt x="0" y="59"/>
                    </a:lnTo>
                    <a:lnTo>
                      <a:pt x="42" y="43"/>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58744" name="Freeform 24"/>
              <p:cNvSpPr>
                <a:spLocks noEditPoints="1"/>
              </p:cNvSpPr>
              <p:nvPr/>
            </p:nvSpPr>
            <p:spPr bwMode="auto">
              <a:xfrm>
                <a:off x="2726" y="2950"/>
                <a:ext cx="106" cy="154"/>
              </a:xfrm>
              <a:custGeom>
                <a:avLst/>
                <a:gdLst>
                  <a:gd name="T0" fmla="*/ 24 w 106"/>
                  <a:gd name="T1" fmla="*/ 113 h 154"/>
                  <a:gd name="T2" fmla="*/ 28 w 106"/>
                  <a:gd name="T3" fmla="*/ 54 h 154"/>
                  <a:gd name="T4" fmla="*/ 66 w 106"/>
                  <a:gd name="T5" fmla="*/ 97 h 154"/>
                  <a:gd name="T6" fmla="*/ 24 w 106"/>
                  <a:gd name="T7" fmla="*/ 113 h 154"/>
                  <a:gd name="T8" fmla="*/ 9 w 106"/>
                  <a:gd name="T9" fmla="*/ 0 h 154"/>
                  <a:gd name="T10" fmla="*/ 9 w 106"/>
                  <a:gd name="T11" fmla="*/ 24 h 154"/>
                  <a:gd name="T12" fmla="*/ 0 w 106"/>
                  <a:gd name="T13" fmla="*/ 154 h 154"/>
                  <a:gd name="T14" fmla="*/ 106 w 106"/>
                  <a:gd name="T15" fmla="*/ 111 h 154"/>
                  <a:gd name="T16" fmla="*/ 9 w 106"/>
                  <a:gd name="T17"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54">
                    <a:moveTo>
                      <a:pt x="24" y="113"/>
                    </a:moveTo>
                    <a:lnTo>
                      <a:pt x="28" y="54"/>
                    </a:lnTo>
                    <a:lnTo>
                      <a:pt x="66" y="97"/>
                    </a:lnTo>
                    <a:lnTo>
                      <a:pt x="24" y="113"/>
                    </a:lnTo>
                    <a:close/>
                    <a:moveTo>
                      <a:pt x="9" y="0"/>
                    </a:moveTo>
                    <a:lnTo>
                      <a:pt x="9" y="24"/>
                    </a:lnTo>
                    <a:lnTo>
                      <a:pt x="0" y="154"/>
                    </a:lnTo>
                    <a:lnTo>
                      <a:pt x="106" y="111"/>
                    </a:lnTo>
                    <a:lnTo>
                      <a:pt x="9" y="0"/>
                    </a:lnTo>
                    <a:close/>
                  </a:path>
                </a:pathLst>
              </a:custGeom>
              <a:solidFill>
                <a:srgbClr val="EC00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58745" name="Freeform 25"/>
              <p:cNvSpPr>
                <a:spLocks noEditPoints="1"/>
              </p:cNvSpPr>
              <p:nvPr/>
            </p:nvSpPr>
            <p:spPr bwMode="auto">
              <a:xfrm>
                <a:off x="2726" y="2950"/>
                <a:ext cx="106" cy="154"/>
              </a:xfrm>
              <a:custGeom>
                <a:avLst/>
                <a:gdLst>
                  <a:gd name="T0" fmla="*/ 24 w 106"/>
                  <a:gd name="T1" fmla="*/ 113 h 154"/>
                  <a:gd name="T2" fmla="*/ 28 w 106"/>
                  <a:gd name="T3" fmla="*/ 54 h 154"/>
                  <a:gd name="T4" fmla="*/ 66 w 106"/>
                  <a:gd name="T5" fmla="*/ 97 h 154"/>
                  <a:gd name="T6" fmla="*/ 24 w 106"/>
                  <a:gd name="T7" fmla="*/ 113 h 154"/>
                  <a:gd name="T8" fmla="*/ 9 w 106"/>
                  <a:gd name="T9" fmla="*/ 0 h 154"/>
                  <a:gd name="T10" fmla="*/ 9 w 106"/>
                  <a:gd name="T11" fmla="*/ 24 h 154"/>
                  <a:gd name="T12" fmla="*/ 0 w 106"/>
                  <a:gd name="T13" fmla="*/ 154 h 154"/>
                  <a:gd name="T14" fmla="*/ 106 w 106"/>
                  <a:gd name="T15" fmla="*/ 111 h 154"/>
                  <a:gd name="T16" fmla="*/ 9 w 106"/>
                  <a:gd name="T17"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54">
                    <a:moveTo>
                      <a:pt x="24" y="113"/>
                    </a:moveTo>
                    <a:lnTo>
                      <a:pt x="28" y="54"/>
                    </a:lnTo>
                    <a:lnTo>
                      <a:pt x="66" y="97"/>
                    </a:lnTo>
                    <a:lnTo>
                      <a:pt x="24" y="113"/>
                    </a:lnTo>
                    <a:moveTo>
                      <a:pt x="9" y="0"/>
                    </a:moveTo>
                    <a:lnTo>
                      <a:pt x="9" y="24"/>
                    </a:lnTo>
                    <a:lnTo>
                      <a:pt x="0" y="154"/>
                    </a:lnTo>
                    <a:lnTo>
                      <a:pt x="106" y="111"/>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grpSp>
        <p:grpSp>
          <p:nvGrpSpPr>
            <p:cNvPr id="158746" name="Group 26"/>
            <p:cNvGrpSpPr>
              <a:grpSpLocks/>
            </p:cNvGrpSpPr>
            <p:nvPr/>
          </p:nvGrpSpPr>
          <p:grpSpPr bwMode="auto">
            <a:xfrm>
              <a:off x="1388" y="2033"/>
              <a:ext cx="137" cy="696"/>
              <a:chOff x="1876" y="1857"/>
              <a:chExt cx="137" cy="696"/>
            </a:xfrm>
          </p:grpSpPr>
          <p:sp>
            <p:nvSpPr>
              <p:cNvPr id="158747" name="Freeform 27"/>
              <p:cNvSpPr>
                <a:spLocks/>
              </p:cNvSpPr>
              <p:nvPr/>
            </p:nvSpPr>
            <p:spPr bwMode="auto">
              <a:xfrm>
                <a:off x="1944" y="1977"/>
                <a:ext cx="1" cy="576"/>
              </a:xfrm>
              <a:custGeom>
                <a:avLst/>
                <a:gdLst>
                  <a:gd name="T0" fmla="*/ 576 h 576"/>
                  <a:gd name="T1" fmla="*/ 0 h 576"/>
                  <a:gd name="T2" fmla="*/ 576 h 576"/>
                </a:gdLst>
                <a:ahLst/>
                <a:cxnLst>
                  <a:cxn ang="0">
                    <a:pos x="0" y="T0"/>
                  </a:cxn>
                  <a:cxn ang="0">
                    <a:pos x="0" y="T1"/>
                  </a:cxn>
                  <a:cxn ang="0">
                    <a:pos x="0" y="T2"/>
                  </a:cxn>
                </a:cxnLst>
                <a:rect l="0" t="0" r="r" b="b"/>
                <a:pathLst>
                  <a:path h="576">
                    <a:moveTo>
                      <a:pt x="0" y="576"/>
                    </a:moveTo>
                    <a:lnTo>
                      <a:pt x="0" y="0"/>
                    </a:lnTo>
                    <a:lnTo>
                      <a:pt x="0" y="576"/>
                    </a:lnTo>
                    <a:close/>
                  </a:path>
                </a:pathLst>
              </a:custGeom>
              <a:solidFill>
                <a:srgbClr val="EC00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58748" name="Line 28"/>
              <p:cNvSpPr>
                <a:spLocks noChangeShapeType="1"/>
              </p:cNvSpPr>
              <p:nvPr/>
            </p:nvSpPr>
            <p:spPr bwMode="auto">
              <a:xfrm flipV="1">
                <a:off x="1944" y="1977"/>
                <a:ext cx="1" cy="576"/>
              </a:xfrm>
              <a:prstGeom prst="line">
                <a:avLst/>
              </a:prstGeom>
              <a:noFill/>
              <a:ln w="44450">
                <a:solidFill>
                  <a:srgbClr val="EC008C"/>
                </a:solidFill>
                <a:miter lim="800000"/>
                <a:headEnd/>
                <a:tailEnd/>
              </a:ln>
              <a:extLst>
                <a:ext uri="{909E8E84-426E-40DD-AFC4-6F175D3DCCD1}">
                  <a14:hiddenFill xmlns:a14="http://schemas.microsoft.com/office/drawing/2010/main">
                    <a:noFill/>
                  </a14:hiddenFill>
                </a:ext>
              </a:extLst>
            </p:spPr>
            <p:txBody>
              <a:bodyPr/>
              <a:lstStyle/>
              <a:p>
                <a:endParaRPr lang="it-IT"/>
              </a:p>
            </p:txBody>
          </p:sp>
          <p:sp>
            <p:nvSpPr>
              <p:cNvPr id="158749" name="Freeform 29"/>
              <p:cNvSpPr>
                <a:spLocks/>
              </p:cNvSpPr>
              <p:nvPr/>
            </p:nvSpPr>
            <p:spPr bwMode="auto">
              <a:xfrm>
                <a:off x="1916" y="1911"/>
                <a:ext cx="54" cy="57"/>
              </a:xfrm>
              <a:custGeom>
                <a:avLst/>
                <a:gdLst>
                  <a:gd name="T0" fmla="*/ 28 w 54"/>
                  <a:gd name="T1" fmla="*/ 0 h 57"/>
                  <a:gd name="T2" fmla="*/ 0 w 54"/>
                  <a:gd name="T3" fmla="*/ 45 h 57"/>
                  <a:gd name="T4" fmla="*/ 54 w 54"/>
                  <a:gd name="T5" fmla="*/ 57 h 57"/>
                  <a:gd name="T6" fmla="*/ 28 w 54"/>
                  <a:gd name="T7" fmla="*/ 0 h 57"/>
                </a:gdLst>
                <a:ahLst/>
                <a:cxnLst>
                  <a:cxn ang="0">
                    <a:pos x="T0" y="T1"/>
                  </a:cxn>
                  <a:cxn ang="0">
                    <a:pos x="T2" y="T3"/>
                  </a:cxn>
                  <a:cxn ang="0">
                    <a:pos x="T4" y="T5"/>
                  </a:cxn>
                  <a:cxn ang="0">
                    <a:pos x="T6" y="T7"/>
                  </a:cxn>
                </a:cxnLst>
                <a:rect l="0" t="0" r="r" b="b"/>
                <a:pathLst>
                  <a:path w="54" h="57">
                    <a:moveTo>
                      <a:pt x="28" y="0"/>
                    </a:moveTo>
                    <a:lnTo>
                      <a:pt x="0" y="45"/>
                    </a:lnTo>
                    <a:lnTo>
                      <a:pt x="54" y="57"/>
                    </a:lnTo>
                    <a:lnTo>
                      <a:pt x="28" y="0"/>
                    </a:lnTo>
                    <a:close/>
                  </a:path>
                </a:pathLst>
              </a:custGeom>
              <a:solidFill>
                <a:srgbClr val="EC00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58750" name="Freeform 30"/>
              <p:cNvSpPr>
                <a:spLocks/>
              </p:cNvSpPr>
              <p:nvPr/>
            </p:nvSpPr>
            <p:spPr bwMode="auto">
              <a:xfrm>
                <a:off x="1916" y="1911"/>
                <a:ext cx="54" cy="57"/>
              </a:xfrm>
              <a:custGeom>
                <a:avLst/>
                <a:gdLst>
                  <a:gd name="T0" fmla="*/ 28 w 54"/>
                  <a:gd name="T1" fmla="*/ 0 h 57"/>
                  <a:gd name="T2" fmla="*/ 0 w 54"/>
                  <a:gd name="T3" fmla="*/ 45 h 57"/>
                  <a:gd name="T4" fmla="*/ 54 w 54"/>
                  <a:gd name="T5" fmla="*/ 57 h 57"/>
                  <a:gd name="T6" fmla="*/ 28 w 54"/>
                  <a:gd name="T7" fmla="*/ 0 h 57"/>
                </a:gdLst>
                <a:ahLst/>
                <a:cxnLst>
                  <a:cxn ang="0">
                    <a:pos x="T0" y="T1"/>
                  </a:cxn>
                  <a:cxn ang="0">
                    <a:pos x="T2" y="T3"/>
                  </a:cxn>
                  <a:cxn ang="0">
                    <a:pos x="T4" y="T5"/>
                  </a:cxn>
                  <a:cxn ang="0">
                    <a:pos x="T6" y="T7"/>
                  </a:cxn>
                </a:cxnLst>
                <a:rect l="0" t="0" r="r" b="b"/>
                <a:pathLst>
                  <a:path w="54" h="57">
                    <a:moveTo>
                      <a:pt x="28" y="0"/>
                    </a:moveTo>
                    <a:lnTo>
                      <a:pt x="0" y="45"/>
                    </a:lnTo>
                    <a:lnTo>
                      <a:pt x="54" y="57"/>
                    </a:lnTo>
                    <a:lnTo>
                      <a:pt x="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58751" name="Freeform 31"/>
              <p:cNvSpPr>
                <a:spLocks noEditPoints="1"/>
              </p:cNvSpPr>
              <p:nvPr/>
            </p:nvSpPr>
            <p:spPr bwMode="auto">
              <a:xfrm>
                <a:off x="1876" y="1857"/>
                <a:ext cx="137" cy="146"/>
              </a:xfrm>
              <a:custGeom>
                <a:avLst/>
                <a:gdLst>
                  <a:gd name="T0" fmla="*/ 21 w 137"/>
                  <a:gd name="T1" fmla="*/ 108 h 146"/>
                  <a:gd name="T2" fmla="*/ 30 w 137"/>
                  <a:gd name="T3" fmla="*/ 118 h 146"/>
                  <a:gd name="T4" fmla="*/ 21 w 137"/>
                  <a:gd name="T5" fmla="*/ 108 h 146"/>
                  <a:gd name="T6" fmla="*/ 40 w 137"/>
                  <a:gd name="T7" fmla="*/ 99 h 146"/>
                  <a:gd name="T8" fmla="*/ 68 w 137"/>
                  <a:gd name="T9" fmla="*/ 54 h 146"/>
                  <a:gd name="T10" fmla="*/ 94 w 137"/>
                  <a:gd name="T11" fmla="*/ 111 h 146"/>
                  <a:gd name="T12" fmla="*/ 40 w 137"/>
                  <a:gd name="T13" fmla="*/ 99 h 146"/>
                  <a:gd name="T14" fmla="*/ 68 w 137"/>
                  <a:gd name="T15" fmla="*/ 0 h 146"/>
                  <a:gd name="T16" fmla="*/ 0 w 137"/>
                  <a:gd name="T17" fmla="*/ 118 h 146"/>
                  <a:gd name="T18" fmla="*/ 19 w 137"/>
                  <a:gd name="T19" fmla="*/ 122 h 146"/>
                  <a:gd name="T20" fmla="*/ 137 w 137"/>
                  <a:gd name="T21" fmla="*/ 146 h 146"/>
                  <a:gd name="T22" fmla="*/ 68 w 137"/>
                  <a:gd name="T2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146">
                    <a:moveTo>
                      <a:pt x="21" y="108"/>
                    </a:moveTo>
                    <a:lnTo>
                      <a:pt x="30" y="118"/>
                    </a:lnTo>
                    <a:lnTo>
                      <a:pt x="21" y="108"/>
                    </a:lnTo>
                    <a:close/>
                    <a:moveTo>
                      <a:pt x="40" y="99"/>
                    </a:moveTo>
                    <a:lnTo>
                      <a:pt x="68" y="54"/>
                    </a:lnTo>
                    <a:lnTo>
                      <a:pt x="94" y="111"/>
                    </a:lnTo>
                    <a:lnTo>
                      <a:pt x="40" y="99"/>
                    </a:lnTo>
                    <a:close/>
                    <a:moveTo>
                      <a:pt x="68" y="0"/>
                    </a:moveTo>
                    <a:lnTo>
                      <a:pt x="0" y="118"/>
                    </a:lnTo>
                    <a:lnTo>
                      <a:pt x="19" y="122"/>
                    </a:lnTo>
                    <a:lnTo>
                      <a:pt x="137" y="146"/>
                    </a:lnTo>
                    <a:lnTo>
                      <a:pt x="68" y="0"/>
                    </a:lnTo>
                    <a:close/>
                  </a:path>
                </a:pathLst>
              </a:custGeom>
              <a:solidFill>
                <a:srgbClr val="EC00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58752" name="Freeform 32"/>
              <p:cNvSpPr>
                <a:spLocks noEditPoints="1"/>
              </p:cNvSpPr>
              <p:nvPr/>
            </p:nvSpPr>
            <p:spPr bwMode="auto">
              <a:xfrm>
                <a:off x="1876" y="1857"/>
                <a:ext cx="137" cy="146"/>
              </a:xfrm>
              <a:custGeom>
                <a:avLst/>
                <a:gdLst>
                  <a:gd name="T0" fmla="*/ 21 w 137"/>
                  <a:gd name="T1" fmla="*/ 108 h 146"/>
                  <a:gd name="T2" fmla="*/ 30 w 137"/>
                  <a:gd name="T3" fmla="*/ 118 h 146"/>
                  <a:gd name="T4" fmla="*/ 21 w 137"/>
                  <a:gd name="T5" fmla="*/ 108 h 146"/>
                  <a:gd name="T6" fmla="*/ 40 w 137"/>
                  <a:gd name="T7" fmla="*/ 99 h 146"/>
                  <a:gd name="T8" fmla="*/ 68 w 137"/>
                  <a:gd name="T9" fmla="*/ 54 h 146"/>
                  <a:gd name="T10" fmla="*/ 94 w 137"/>
                  <a:gd name="T11" fmla="*/ 111 h 146"/>
                  <a:gd name="T12" fmla="*/ 40 w 137"/>
                  <a:gd name="T13" fmla="*/ 99 h 146"/>
                  <a:gd name="T14" fmla="*/ 68 w 137"/>
                  <a:gd name="T15" fmla="*/ 0 h 146"/>
                  <a:gd name="T16" fmla="*/ 0 w 137"/>
                  <a:gd name="T17" fmla="*/ 118 h 146"/>
                  <a:gd name="T18" fmla="*/ 19 w 137"/>
                  <a:gd name="T19" fmla="*/ 122 h 146"/>
                  <a:gd name="T20" fmla="*/ 137 w 137"/>
                  <a:gd name="T21" fmla="*/ 146 h 146"/>
                  <a:gd name="T22" fmla="*/ 68 w 137"/>
                  <a:gd name="T2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146">
                    <a:moveTo>
                      <a:pt x="21" y="108"/>
                    </a:moveTo>
                    <a:lnTo>
                      <a:pt x="30" y="118"/>
                    </a:lnTo>
                    <a:lnTo>
                      <a:pt x="21" y="108"/>
                    </a:lnTo>
                    <a:moveTo>
                      <a:pt x="40" y="99"/>
                    </a:moveTo>
                    <a:lnTo>
                      <a:pt x="68" y="54"/>
                    </a:lnTo>
                    <a:lnTo>
                      <a:pt x="94" y="111"/>
                    </a:lnTo>
                    <a:lnTo>
                      <a:pt x="40" y="99"/>
                    </a:lnTo>
                    <a:moveTo>
                      <a:pt x="68" y="0"/>
                    </a:moveTo>
                    <a:lnTo>
                      <a:pt x="0" y="118"/>
                    </a:lnTo>
                    <a:lnTo>
                      <a:pt x="19" y="122"/>
                    </a:lnTo>
                    <a:lnTo>
                      <a:pt x="137" y="146"/>
                    </a:lnTo>
                    <a:lnTo>
                      <a:pt x="6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grpSp>
        <p:grpSp>
          <p:nvGrpSpPr>
            <p:cNvPr id="158753" name="Group 33"/>
            <p:cNvGrpSpPr>
              <a:grpSpLocks/>
            </p:cNvGrpSpPr>
            <p:nvPr/>
          </p:nvGrpSpPr>
          <p:grpSpPr bwMode="auto">
            <a:xfrm>
              <a:off x="1241" y="2337"/>
              <a:ext cx="345" cy="97"/>
              <a:chOff x="1729" y="2161"/>
              <a:chExt cx="345" cy="97"/>
            </a:xfrm>
          </p:grpSpPr>
          <p:sp>
            <p:nvSpPr>
              <p:cNvPr id="158754" name="Freeform 34"/>
              <p:cNvSpPr>
                <a:spLocks/>
              </p:cNvSpPr>
              <p:nvPr/>
            </p:nvSpPr>
            <p:spPr bwMode="auto">
              <a:xfrm>
                <a:off x="1772" y="2204"/>
                <a:ext cx="302" cy="54"/>
              </a:xfrm>
              <a:custGeom>
                <a:avLst/>
                <a:gdLst>
                  <a:gd name="T0" fmla="*/ 128 w 128"/>
                  <a:gd name="T1" fmla="*/ 9 h 23"/>
                  <a:gd name="T2" fmla="*/ 118 w 128"/>
                  <a:gd name="T3" fmla="*/ 8 h 23"/>
                  <a:gd name="T4" fmla="*/ 44 w 128"/>
                  <a:gd name="T5" fmla="*/ 17 h 23"/>
                  <a:gd name="T6" fmla="*/ 22 w 128"/>
                  <a:gd name="T7" fmla="*/ 1 h 23"/>
                  <a:gd name="T8" fmla="*/ 11 w 128"/>
                  <a:gd name="T9" fmla="*/ 0 h 23"/>
                  <a:gd name="T10" fmla="*/ 38 w 128"/>
                  <a:gd name="T11" fmla="*/ 20 h 23"/>
                  <a:gd name="T12" fmla="*/ 128 w 128"/>
                  <a:gd name="T13" fmla="*/ 9 h 23"/>
                </a:gdLst>
                <a:ahLst/>
                <a:cxnLst>
                  <a:cxn ang="0">
                    <a:pos x="T0" y="T1"/>
                  </a:cxn>
                  <a:cxn ang="0">
                    <a:pos x="T2" y="T3"/>
                  </a:cxn>
                  <a:cxn ang="0">
                    <a:pos x="T4" y="T5"/>
                  </a:cxn>
                  <a:cxn ang="0">
                    <a:pos x="T6" y="T7"/>
                  </a:cxn>
                  <a:cxn ang="0">
                    <a:pos x="T8" y="T9"/>
                  </a:cxn>
                  <a:cxn ang="0">
                    <a:pos x="T10" y="T11"/>
                  </a:cxn>
                  <a:cxn ang="0">
                    <a:pos x="T12" y="T13"/>
                  </a:cxn>
                </a:cxnLst>
                <a:rect l="0" t="0" r="r" b="b"/>
                <a:pathLst>
                  <a:path w="128" h="23">
                    <a:moveTo>
                      <a:pt x="128" y="9"/>
                    </a:moveTo>
                    <a:cubicBezTo>
                      <a:pt x="118" y="8"/>
                      <a:pt x="118" y="8"/>
                      <a:pt x="118" y="8"/>
                    </a:cubicBezTo>
                    <a:cubicBezTo>
                      <a:pt x="102" y="15"/>
                      <a:pt x="69" y="19"/>
                      <a:pt x="44" y="17"/>
                    </a:cubicBezTo>
                    <a:cubicBezTo>
                      <a:pt x="23" y="14"/>
                      <a:pt x="14" y="8"/>
                      <a:pt x="22" y="1"/>
                    </a:cubicBezTo>
                    <a:cubicBezTo>
                      <a:pt x="11" y="0"/>
                      <a:pt x="11" y="0"/>
                      <a:pt x="11" y="0"/>
                    </a:cubicBezTo>
                    <a:cubicBezTo>
                      <a:pt x="0" y="9"/>
                      <a:pt x="10" y="17"/>
                      <a:pt x="38" y="20"/>
                    </a:cubicBezTo>
                    <a:cubicBezTo>
                      <a:pt x="68" y="23"/>
                      <a:pt x="109" y="18"/>
                      <a:pt x="128" y="9"/>
                    </a:cubicBezTo>
                  </a:path>
                </a:pathLst>
              </a:custGeom>
              <a:solidFill>
                <a:srgbClr val="EC00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58755" name="Freeform 35"/>
              <p:cNvSpPr>
                <a:spLocks/>
              </p:cNvSpPr>
              <p:nvPr/>
            </p:nvSpPr>
            <p:spPr bwMode="auto">
              <a:xfrm>
                <a:off x="1784" y="2175"/>
                <a:ext cx="82" cy="26"/>
              </a:xfrm>
              <a:custGeom>
                <a:avLst/>
                <a:gdLst>
                  <a:gd name="T0" fmla="*/ 82 w 82"/>
                  <a:gd name="T1" fmla="*/ 0 h 26"/>
                  <a:gd name="T2" fmla="*/ 0 w 82"/>
                  <a:gd name="T3" fmla="*/ 19 h 26"/>
                  <a:gd name="T4" fmla="*/ 73 w 82"/>
                  <a:gd name="T5" fmla="*/ 26 h 26"/>
                  <a:gd name="T6" fmla="*/ 82 w 82"/>
                  <a:gd name="T7" fmla="*/ 0 h 26"/>
                </a:gdLst>
                <a:ahLst/>
                <a:cxnLst>
                  <a:cxn ang="0">
                    <a:pos x="T0" y="T1"/>
                  </a:cxn>
                  <a:cxn ang="0">
                    <a:pos x="T2" y="T3"/>
                  </a:cxn>
                  <a:cxn ang="0">
                    <a:pos x="T4" y="T5"/>
                  </a:cxn>
                  <a:cxn ang="0">
                    <a:pos x="T6" y="T7"/>
                  </a:cxn>
                </a:cxnLst>
                <a:rect l="0" t="0" r="r" b="b"/>
                <a:pathLst>
                  <a:path w="82" h="26">
                    <a:moveTo>
                      <a:pt x="82" y="0"/>
                    </a:moveTo>
                    <a:lnTo>
                      <a:pt x="0" y="19"/>
                    </a:lnTo>
                    <a:lnTo>
                      <a:pt x="73" y="26"/>
                    </a:lnTo>
                    <a:lnTo>
                      <a:pt x="82" y="0"/>
                    </a:lnTo>
                    <a:close/>
                  </a:path>
                </a:pathLst>
              </a:custGeom>
              <a:solidFill>
                <a:srgbClr val="EC00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58756" name="Freeform 36"/>
              <p:cNvSpPr>
                <a:spLocks/>
              </p:cNvSpPr>
              <p:nvPr/>
            </p:nvSpPr>
            <p:spPr bwMode="auto">
              <a:xfrm>
                <a:off x="1784" y="2175"/>
                <a:ext cx="82" cy="26"/>
              </a:xfrm>
              <a:custGeom>
                <a:avLst/>
                <a:gdLst>
                  <a:gd name="T0" fmla="*/ 82 w 82"/>
                  <a:gd name="T1" fmla="*/ 0 h 26"/>
                  <a:gd name="T2" fmla="*/ 0 w 82"/>
                  <a:gd name="T3" fmla="*/ 19 h 26"/>
                  <a:gd name="T4" fmla="*/ 73 w 82"/>
                  <a:gd name="T5" fmla="*/ 26 h 26"/>
                  <a:gd name="T6" fmla="*/ 82 w 82"/>
                  <a:gd name="T7" fmla="*/ 0 h 26"/>
                </a:gdLst>
                <a:ahLst/>
                <a:cxnLst>
                  <a:cxn ang="0">
                    <a:pos x="T0" y="T1"/>
                  </a:cxn>
                  <a:cxn ang="0">
                    <a:pos x="T2" y="T3"/>
                  </a:cxn>
                  <a:cxn ang="0">
                    <a:pos x="T4" y="T5"/>
                  </a:cxn>
                  <a:cxn ang="0">
                    <a:pos x="T6" y="T7"/>
                  </a:cxn>
                </a:cxnLst>
                <a:rect l="0" t="0" r="r" b="b"/>
                <a:pathLst>
                  <a:path w="82" h="26">
                    <a:moveTo>
                      <a:pt x="82" y="0"/>
                    </a:moveTo>
                    <a:lnTo>
                      <a:pt x="0" y="19"/>
                    </a:lnTo>
                    <a:lnTo>
                      <a:pt x="73" y="26"/>
                    </a:lnTo>
                    <a:lnTo>
                      <a:pt x="8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58757" name="Freeform 37"/>
              <p:cNvSpPr>
                <a:spLocks noEditPoints="1"/>
              </p:cNvSpPr>
              <p:nvPr/>
            </p:nvSpPr>
            <p:spPr bwMode="auto">
              <a:xfrm>
                <a:off x="1729" y="2161"/>
                <a:ext cx="170" cy="52"/>
              </a:xfrm>
              <a:custGeom>
                <a:avLst/>
                <a:gdLst>
                  <a:gd name="T0" fmla="*/ 26 w 170"/>
                  <a:gd name="T1" fmla="*/ 36 h 52"/>
                  <a:gd name="T2" fmla="*/ 33 w 170"/>
                  <a:gd name="T3" fmla="*/ 38 h 52"/>
                  <a:gd name="T4" fmla="*/ 26 w 170"/>
                  <a:gd name="T5" fmla="*/ 36 h 52"/>
                  <a:gd name="T6" fmla="*/ 55 w 170"/>
                  <a:gd name="T7" fmla="*/ 33 h 52"/>
                  <a:gd name="T8" fmla="*/ 137 w 170"/>
                  <a:gd name="T9" fmla="*/ 14 h 52"/>
                  <a:gd name="T10" fmla="*/ 128 w 170"/>
                  <a:gd name="T11" fmla="*/ 40 h 52"/>
                  <a:gd name="T12" fmla="*/ 55 w 170"/>
                  <a:gd name="T13" fmla="*/ 33 h 52"/>
                  <a:gd name="T14" fmla="*/ 170 w 170"/>
                  <a:gd name="T15" fmla="*/ 0 h 52"/>
                  <a:gd name="T16" fmla="*/ 0 w 170"/>
                  <a:gd name="T17" fmla="*/ 36 h 52"/>
                  <a:gd name="T18" fmla="*/ 19 w 170"/>
                  <a:gd name="T19" fmla="*/ 38 h 52"/>
                  <a:gd name="T20" fmla="*/ 69 w 170"/>
                  <a:gd name="T21" fmla="*/ 43 h 52"/>
                  <a:gd name="T22" fmla="*/ 95 w 170"/>
                  <a:gd name="T23" fmla="*/ 45 h 52"/>
                  <a:gd name="T24" fmla="*/ 151 w 170"/>
                  <a:gd name="T25" fmla="*/ 52 h 52"/>
                  <a:gd name="T26" fmla="*/ 170 w 170"/>
                  <a:gd name="T2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 h="52">
                    <a:moveTo>
                      <a:pt x="26" y="36"/>
                    </a:moveTo>
                    <a:lnTo>
                      <a:pt x="33" y="38"/>
                    </a:lnTo>
                    <a:lnTo>
                      <a:pt x="26" y="36"/>
                    </a:lnTo>
                    <a:close/>
                    <a:moveTo>
                      <a:pt x="55" y="33"/>
                    </a:moveTo>
                    <a:lnTo>
                      <a:pt x="137" y="14"/>
                    </a:lnTo>
                    <a:lnTo>
                      <a:pt x="128" y="40"/>
                    </a:lnTo>
                    <a:lnTo>
                      <a:pt x="55" y="33"/>
                    </a:lnTo>
                    <a:close/>
                    <a:moveTo>
                      <a:pt x="170" y="0"/>
                    </a:moveTo>
                    <a:lnTo>
                      <a:pt x="0" y="36"/>
                    </a:lnTo>
                    <a:lnTo>
                      <a:pt x="19" y="38"/>
                    </a:lnTo>
                    <a:lnTo>
                      <a:pt x="69" y="43"/>
                    </a:lnTo>
                    <a:lnTo>
                      <a:pt x="95" y="45"/>
                    </a:lnTo>
                    <a:lnTo>
                      <a:pt x="151" y="52"/>
                    </a:lnTo>
                    <a:lnTo>
                      <a:pt x="170" y="0"/>
                    </a:lnTo>
                    <a:close/>
                  </a:path>
                </a:pathLst>
              </a:custGeom>
              <a:solidFill>
                <a:srgbClr val="EC00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58758" name="Freeform 38"/>
              <p:cNvSpPr>
                <a:spLocks noEditPoints="1"/>
              </p:cNvSpPr>
              <p:nvPr/>
            </p:nvSpPr>
            <p:spPr bwMode="auto">
              <a:xfrm>
                <a:off x="1729" y="2161"/>
                <a:ext cx="170" cy="52"/>
              </a:xfrm>
              <a:custGeom>
                <a:avLst/>
                <a:gdLst>
                  <a:gd name="T0" fmla="*/ 26 w 170"/>
                  <a:gd name="T1" fmla="*/ 36 h 52"/>
                  <a:gd name="T2" fmla="*/ 33 w 170"/>
                  <a:gd name="T3" fmla="*/ 38 h 52"/>
                  <a:gd name="T4" fmla="*/ 26 w 170"/>
                  <a:gd name="T5" fmla="*/ 36 h 52"/>
                  <a:gd name="T6" fmla="*/ 55 w 170"/>
                  <a:gd name="T7" fmla="*/ 33 h 52"/>
                  <a:gd name="T8" fmla="*/ 137 w 170"/>
                  <a:gd name="T9" fmla="*/ 14 h 52"/>
                  <a:gd name="T10" fmla="*/ 128 w 170"/>
                  <a:gd name="T11" fmla="*/ 40 h 52"/>
                  <a:gd name="T12" fmla="*/ 55 w 170"/>
                  <a:gd name="T13" fmla="*/ 33 h 52"/>
                  <a:gd name="T14" fmla="*/ 170 w 170"/>
                  <a:gd name="T15" fmla="*/ 0 h 52"/>
                  <a:gd name="T16" fmla="*/ 0 w 170"/>
                  <a:gd name="T17" fmla="*/ 36 h 52"/>
                  <a:gd name="T18" fmla="*/ 19 w 170"/>
                  <a:gd name="T19" fmla="*/ 38 h 52"/>
                  <a:gd name="T20" fmla="*/ 69 w 170"/>
                  <a:gd name="T21" fmla="*/ 43 h 52"/>
                  <a:gd name="T22" fmla="*/ 95 w 170"/>
                  <a:gd name="T23" fmla="*/ 45 h 52"/>
                  <a:gd name="T24" fmla="*/ 151 w 170"/>
                  <a:gd name="T25" fmla="*/ 52 h 52"/>
                  <a:gd name="T26" fmla="*/ 170 w 170"/>
                  <a:gd name="T2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 h="52">
                    <a:moveTo>
                      <a:pt x="26" y="36"/>
                    </a:moveTo>
                    <a:lnTo>
                      <a:pt x="33" y="38"/>
                    </a:lnTo>
                    <a:lnTo>
                      <a:pt x="26" y="36"/>
                    </a:lnTo>
                    <a:moveTo>
                      <a:pt x="55" y="33"/>
                    </a:moveTo>
                    <a:lnTo>
                      <a:pt x="137" y="14"/>
                    </a:lnTo>
                    <a:lnTo>
                      <a:pt x="128" y="40"/>
                    </a:lnTo>
                    <a:lnTo>
                      <a:pt x="55" y="33"/>
                    </a:lnTo>
                    <a:moveTo>
                      <a:pt x="170" y="0"/>
                    </a:moveTo>
                    <a:lnTo>
                      <a:pt x="0" y="36"/>
                    </a:lnTo>
                    <a:lnTo>
                      <a:pt x="19" y="38"/>
                    </a:lnTo>
                    <a:lnTo>
                      <a:pt x="69" y="43"/>
                    </a:lnTo>
                    <a:lnTo>
                      <a:pt x="95" y="45"/>
                    </a:lnTo>
                    <a:lnTo>
                      <a:pt x="151" y="52"/>
                    </a:lnTo>
                    <a:lnTo>
                      <a:pt x="17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grpSp>
        <p:grpSp>
          <p:nvGrpSpPr>
            <p:cNvPr id="158759" name="Group 39"/>
            <p:cNvGrpSpPr>
              <a:grpSpLocks/>
            </p:cNvGrpSpPr>
            <p:nvPr/>
          </p:nvGrpSpPr>
          <p:grpSpPr bwMode="auto">
            <a:xfrm>
              <a:off x="2052" y="2420"/>
              <a:ext cx="262" cy="255"/>
              <a:chOff x="2372" y="2324"/>
              <a:chExt cx="262" cy="255"/>
            </a:xfrm>
          </p:grpSpPr>
          <p:sp>
            <p:nvSpPr>
              <p:cNvPr id="158760" name="Freeform 40"/>
              <p:cNvSpPr>
                <a:spLocks/>
              </p:cNvSpPr>
              <p:nvPr/>
            </p:nvSpPr>
            <p:spPr bwMode="auto">
              <a:xfrm>
                <a:off x="2372" y="2324"/>
                <a:ext cx="208" cy="121"/>
              </a:xfrm>
              <a:custGeom>
                <a:avLst/>
                <a:gdLst>
                  <a:gd name="T0" fmla="*/ 45 w 88"/>
                  <a:gd name="T1" fmla="*/ 2 h 51"/>
                  <a:gd name="T2" fmla="*/ 0 w 88"/>
                  <a:gd name="T3" fmla="*/ 49 h 51"/>
                  <a:gd name="T4" fmla="*/ 10 w 88"/>
                  <a:gd name="T5" fmla="*/ 51 h 51"/>
                  <a:gd name="T6" fmla="*/ 44 w 88"/>
                  <a:gd name="T7" fmla="*/ 14 h 51"/>
                  <a:gd name="T8" fmla="*/ 77 w 88"/>
                  <a:gd name="T9" fmla="*/ 47 h 51"/>
                  <a:gd name="T10" fmla="*/ 88 w 88"/>
                  <a:gd name="T11" fmla="*/ 48 h 51"/>
                  <a:gd name="T12" fmla="*/ 45 w 88"/>
                  <a:gd name="T13" fmla="*/ 2 h 51"/>
                </a:gdLst>
                <a:ahLst/>
                <a:cxnLst>
                  <a:cxn ang="0">
                    <a:pos x="T0" y="T1"/>
                  </a:cxn>
                  <a:cxn ang="0">
                    <a:pos x="T2" y="T3"/>
                  </a:cxn>
                  <a:cxn ang="0">
                    <a:pos x="T4" y="T5"/>
                  </a:cxn>
                  <a:cxn ang="0">
                    <a:pos x="T6" y="T7"/>
                  </a:cxn>
                  <a:cxn ang="0">
                    <a:pos x="T8" y="T9"/>
                  </a:cxn>
                  <a:cxn ang="0">
                    <a:pos x="T10" y="T11"/>
                  </a:cxn>
                  <a:cxn ang="0">
                    <a:pos x="T12" y="T13"/>
                  </a:cxn>
                </a:cxnLst>
                <a:rect l="0" t="0" r="r" b="b"/>
                <a:pathLst>
                  <a:path w="88" h="51">
                    <a:moveTo>
                      <a:pt x="45" y="2"/>
                    </a:moveTo>
                    <a:cubicBezTo>
                      <a:pt x="20" y="0"/>
                      <a:pt x="0" y="21"/>
                      <a:pt x="0" y="49"/>
                    </a:cubicBezTo>
                    <a:cubicBezTo>
                      <a:pt x="10" y="51"/>
                      <a:pt x="10" y="51"/>
                      <a:pt x="10" y="51"/>
                    </a:cubicBezTo>
                    <a:cubicBezTo>
                      <a:pt x="10" y="28"/>
                      <a:pt x="26" y="12"/>
                      <a:pt x="44" y="14"/>
                    </a:cubicBezTo>
                    <a:cubicBezTo>
                      <a:pt x="60" y="16"/>
                      <a:pt x="73" y="29"/>
                      <a:pt x="77" y="47"/>
                    </a:cubicBezTo>
                    <a:cubicBezTo>
                      <a:pt x="88" y="48"/>
                      <a:pt x="88" y="48"/>
                      <a:pt x="88" y="48"/>
                    </a:cubicBezTo>
                    <a:cubicBezTo>
                      <a:pt x="83" y="24"/>
                      <a:pt x="66" y="4"/>
                      <a:pt x="45" y="2"/>
                    </a:cubicBezTo>
                  </a:path>
                </a:pathLst>
              </a:custGeom>
              <a:solidFill>
                <a:srgbClr val="EC00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58761" name="Freeform 41"/>
              <p:cNvSpPr>
                <a:spLocks/>
              </p:cNvSpPr>
              <p:nvPr/>
            </p:nvSpPr>
            <p:spPr bwMode="auto">
              <a:xfrm>
                <a:off x="2547" y="2461"/>
                <a:ext cx="49" cy="57"/>
              </a:xfrm>
              <a:custGeom>
                <a:avLst/>
                <a:gdLst>
                  <a:gd name="T0" fmla="*/ 49 w 49"/>
                  <a:gd name="T1" fmla="*/ 5 h 57"/>
                  <a:gd name="T2" fmla="*/ 0 w 49"/>
                  <a:gd name="T3" fmla="*/ 0 h 57"/>
                  <a:gd name="T4" fmla="*/ 23 w 49"/>
                  <a:gd name="T5" fmla="*/ 57 h 57"/>
                  <a:gd name="T6" fmla="*/ 49 w 49"/>
                  <a:gd name="T7" fmla="*/ 5 h 57"/>
                </a:gdLst>
                <a:ahLst/>
                <a:cxnLst>
                  <a:cxn ang="0">
                    <a:pos x="T0" y="T1"/>
                  </a:cxn>
                  <a:cxn ang="0">
                    <a:pos x="T2" y="T3"/>
                  </a:cxn>
                  <a:cxn ang="0">
                    <a:pos x="T4" y="T5"/>
                  </a:cxn>
                  <a:cxn ang="0">
                    <a:pos x="T6" y="T7"/>
                  </a:cxn>
                </a:cxnLst>
                <a:rect l="0" t="0" r="r" b="b"/>
                <a:pathLst>
                  <a:path w="49" h="57">
                    <a:moveTo>
                      <a:pt x="49" y="5"/>
                    </a:moveTo>
                    <a:lnTo>
                      <a:pt x="0" y="0"/>
                    </a:lnTo>
                    <a:lnTo>
                      <a:pt x="23" y="57"/>
                    </a:lnTo>
                    <a:lnTo>
                      <a:pt x="49" y="5"/>
                    </a:lnTo>
                    <a:close/>
                  </a:path>
                </a:pathLst>
              </a:custGeom>
              <a:solidFill>
                <a:srgbClr val="EC00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58762" name="Freeform 42"/>
              <p:cNvSpPr>
                <a:spLocks/>
              </p:cNvSpPr>
              <p:nvPr/>
            </p:nvSpPr>
            <p:spPr bwMode="auto">
              <a:xfrm>
                <a:off x="2547" y="2461"/>
                <a:ext cx="49" cy="57"/>
              </a:xfrm>
              <a:custGeom>
                <a:avLst/>
                <a:gdLst>
                  <a:gd name="T0" fmla="*/ 49 w 49"/>
                  <a:gd name="T1" fmla="*/ 5 h 57"/>
                  <a:gd name="T2" fmla="*/ 0 w 49"/>
                  <a:gd name="T3" fmla="*/ 0 h 57"/>
                  <a:gd name="T4" fmla="*/ 23 w 49"/>
                  <a:gd name="T5" fmla="*/ 57 h 57"/>
                  <a:gd name="T6" fmla="*/ 49 w 49"/>
                  <a:gd name="T7" fmla="*/ 5 h 57"/>
                </a:gdLst>
                <a:ahLst/>
                <a:cxnLst>
                  <a:cxn ang="0">
                    <a:pos x="T0" y="T1"/>
                  </a:cxn>
                  <a:cxn ang="0">
                    <a:pos x="T2" y="T3"/>
                  </a:cxn>
                  <a:cxn ang="0">
                    <a:pos x="T4" y="T5"/>
                  </a:cxn>
                  <a:cxn ang="0">
                    <a:pos x="T6" y="T7"/>
                  </a:cxn>
                </a:cxnLst>
                <a:rect l="0" t="0" r="r" b="b"/>
                <a:pathLst>
                  <a:path w="49" h="57">
                    <a:moveTo>
                      <a:pt x="49" y="5"/>
                    </a:moveTo>
                    <a:lnTo>
                      <a:pt x="0" y="0"/>
                    </a:lnTo>
                    <a:lnTo>
                      <a:pt x="23" y="57"/>
                    </a:lnTo>
                    <a:lnTo>
                      <a:pt x="49"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58763" name="Freeform 43"/>
              <p:cNvSpPr>
                <a:spLocks noEditPoints="1"/>
              </p:cNvSpPr>
              <p:nvPr/>
            </p:nvSpPr>
            <p:spPr bwMode="auto">
              <a:xfrm>
                <a:off x="2509" y="2431"/>
                <a:ext cx="125" cy="148"/>
              </a:xfrm>
              <a:custGeom>
                <a:avLst/>
                <a:gdLst>
                  <a:gd name="T0" fmla="*/ 61 w 125"/>
                  <a:gd name="T1" fmla="*/ 87 h 148"/>
                  <a:gd name="T2" fmla="*/ 38 w 125"/>
                  <a:gd name="T3" fmla="*/ 30 h 148"/>
                  <a:gd name="T4" fmla="*/ 87 w 125"/>
                  <a:gd name="T5" fmla="*/ 35 h 148"/>
                  <a:gd name="T6" fmla="*/ 61 w 125"/>
                  <a:gd name="T7" fmla="*/ 87 h 148"/>
                  <a:gd name="T8" fmla="*/ 125 w 125"/>
                  <a:gd name="T9" fmla="*/ 11 h 148"/>
                  <a:gd name="T10" fmla="*/ 106 w 125"/>
                  <a:gd name="T11" fmla="*/ 9 h 148"/>
                  <a:gd name="T12" fmla="*/ 106 w 125"/>
                  <a:gd name="T13" fmla="*/ 23 h 148"/>
                  <a:gd name="T14" fmla="*/ 106 w 125"/>
                  <a:gd name="T15" fmla="*/ 9 h 148"/>
                  <a:gd name="T16" fmla="*/ 71 w 125"/>
                  <a:gd name="T17" fmla="*/ 7 h 148"/>
                  <a:gd name="T18" fmla="*/ 45 w 125"/>
                  <a:gd name="T19" fmla="*/ 4 h 148"/>
                  <a:gd name="T20" fmla="*/ 0 w 125"/>
                  <a:gd name="T21" fmla="*/ 0 h 148"/>
                  <a:gd name="T22" fmla="*/ 61 w 125"/>
                  <a:gd name="T23" fmla="*/ 148 h 148"/>
                  <a:gd name="T24" fmla="*/ 125 w 125"/>
                  <a:gd name="T25" fmla="*/ 1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148">
                    <a:moveTo>
                      <a:pt x="61" y="87"/>
                    </a:moveTo>
                    <a:lnTo>
                      <a:pt x="38" y="30"/>
                    </a:lnTo>
                    <a:lnTo>
                      <a:pt x="87" y="35"/>
                    </a:lnTo>
                    <a:lnTo>
                      <a:pt x="61" y="87"/>
                    </a:lnTo>
                    <a:close/>
                    <a:moveTo>
                      <a:pt x="125" y="11"/>
                    </a:moveTo>
                    <a:lnTo>
                      <a:pt x="106" y="9"/>
                    </a:lnTo>
                    <a:lnTo>
                      <a:pt x="106" y="23"/>
                    </a:lnTo>
                    <a:lnTo>
                      <a:pt x="106" y="9"/>
                    </a:lnTo>
                    <a:lnTo>
                      <a:pt x="71" y="7"/>
                    </a:lnTo>
                    <a:lnTo>
                      <a:pt x="45" y="4"/>
                    </a:lnTo>
                    <a:lnTo>
                      <a:pt x="0" y="0"/>
                    </a:lnTo>
                    <a:lnTo>
                      <a:pt x="61" y="148"/>
                    </a:lnTo>
                    <a:lnTo>
                      <a:pt x="125" y="11"/>
                    </a:lnTo>
                    <a:close/>
                  </a:path>
                </a:pathLst>
              </a:custGeom>
              <a:solidFill>
                <a:srgbClr val="EC00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58764" name="Freeform 44"/>
              <p:cNvSpPr>
                <a:spLocks noEditPoints="1"/>
              </p:cNvSpPr>
              <p:nvPr/>
            </p:nvSpPr>
            <p:spPr bwMode="auto">
              <a:xfrm>
                <a:off x="2509" y="2431"/>
                <a:ext cx="125" cy="148"/>
              </a:xfrm>
              <a:custGeom>
                <a:avLst/>
                <a:gdLst>
                  <a:gd name="T0" fmla="*/ 61 w 125"/>
                  <a:gd name="T1" fmla="*/ 87 h 148"/>
                  <a:gd name="T2" fmla="*/ 38 w 125"/>
                  <a:gd name="T3" fmla="*/ 30 h 148"/>
                  <a:gd name="T4" fmla="*/ 87 w 125"/>
                  <a:gd name="T5" fmla="*/ 35 h 148"/>
                  <a:gd name="T6" fmla="*/ 61 w 125"/>
                  <a:gd name="T7" fmla="*/ 87 h 148"/>
                  <a:gd name="T8" fmla="*/ 125 w 125"/>
                  <a:gd name="T9" fmla="*/ 11 h 148"/>
                  <a:gd name="T10" fmla="*/ 106 w 125"/>
                  <a:gd name="T11" fmla="*/ 9 h 148"/>
                  <a:gd name="T12" fmla="*/ 106 w 125"/>
                  <a:gd name="T13" fmla="*/ 23 h 148"/>
                  <a:gd name="T14" fmla="*/ 106 w 125"/>
                  <a:gd name="T15" fmla="*/ 9 h 148"/>
                  <a:gd name="T16" fmla="*/ 71 w 125"/>
                  <a:gd name="T17" fmla="*/ 7 h 148"/>
                  <a:gd name="T18" fmla="*/ 45 w 125"/>
                  <a:gd name="T19" fmla="*/ 4 h 148"/>
                  <a:gd name="T20" fmla="*/ 0 w 125"/>
                  <a:gd name="T21" fmla="*/ 0 h 148"/>
                  <a:gd name="T22" fmla="*/ 61 w 125"/>
                  <a:gd name="T23" fmla="*/ 148 h 148"/>
                  <a:gd name="T24" fmla="*/ 125 w 125"/>
                  <a:gd name="T25" fmla="*/ 1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148">
                    <a:moveTo>
                      <a:pt x="61" y="87"/>
                    </a:moveTo>
                    <a:lnTo>
                      <a:pt x="38" y="30"/>
                    </a:lnTo>
                    <a:lnTo>
                      <a:pt x="87" y="35"/>
                    </a:lnTo>
                    <a:lnTo>
                      <a:pt x="61" y="87"/>
                    </a:lnTo>
                    <a:moveTo>
                      <a:pt x="125" y="11"/>
                    </a:moveTo>
                    <a:lnTo>
                      <a:pt x="106" y="9"/>
                    </a:lnTo>
                    <a:lnTo>
                      <a:pt x="106" y="23"/>
                    </a:lnTo>
                    <a:lnTo>
                      <a:pt x="106" y="9"/>
                    </a:lnTo>
                    <a:lnTo>
                      <a:pt x="71" y="7"/>
                    </a:lnTo>
                    <a:lnTo>
                      <a:pt x="45" y="4"/>
                    </a:lnTo>
                    <a:lnTo>
                      <a:pt x="0" y="0"/>
                    </a:lnTo>
                    <a:lnTo>
                      <a:pt x="61" y="148"/>
                    </a:lnTo>
                    <a:lnTo>
                      <a:pt x="125" y="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grpSp>
      </p:grpSp>
    </p:spTree>
    <p:extLst>
      <p:ext uri="{BB962C8B-B14F-4D97-AF65-F5344CB8AC3E}">
        <p14:creationId xmlns:p14="http://schemas.microsoft.com/office/powerpoint/2010/main" val="26274057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97348"/>
                                        </p:tgtEl>
                                        <p:attrNameLst>
                                          <p:attrName>style.visibility</p:attrName>
                                        </p:attrNameLst>
                                      </p:cBhvr>
                                      <p:to>
                                        <p:strVal val="visible"/>
                                      </p:to>
                                    </p:set>
                                    <p:animEffect transition="in" filter="wipe(left)">
                                      <p:cBhvr>
                                        <p:cTn id="7" dur="500"/>
                                        <p:tgtEl>
                                          <p:spTgt spid="397348"/>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1587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4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1650" y="1647825"/>
            <a:ext cx="4586288" cy="432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0771" name="Group 3"/>
          <p:cNvGrpSpPr>
            <a:grpSpLocks/>
          </p:cNvGrpSpPr>
          <p:nvPr/>
        </p:nvGrpSpPr>
        <p:grpSpPr bwMode="auto">
          <a:xfrm>
            <a:off x="2581275" y="3779838"/>
            <a:ext cx="1346200" cy="663575"/>
            <a:chOff x="2074" y="2213"/>
            <a:chExt cx="848" cy="418"/>
          </a:xfrm>
        </p:grpSpPr>
        <p:sp>
          <p:nvSpPr>
            <p:cNvPr id="160772" name="Freeform 4"/>
            <p:cNvSpPr>
              <a:spLocks/>
            </p:cNvSpPr>
            <p:nvPr/>
          </p:nvSpPr>
          <p:spPr bwMode="auto">
            <a:xfrm>
              <a:off x="2074" y="2232"/>
              <a:ext cx="815" cy="399"/>
            </a:xfrm>
            <a:custGeom>
              <a:avLst/>
              <a:gdLst>
                <a:gd name="T0" fmla="*/ 0 w 815"/>
                <a:gd name="T1" fmla="*/ 399 h 399"/>
                <a:gd name="T2" fmla="*/ 815 w 815"/>
                <a:gd name="T3" fmla="*/ 0 h 399"/>
                <a:gd name="T4" fmla="*/ 0 w 815"/>
                <a:gd name="T5" fmla="*/ 399 h 399"/>
              </a:gdLst>
              <a:ahLst/>
              <a:cxnLst>
                <a:cxn ang="0">
                  <a:pos x="T0" y="T1"/>
                </a:cxn>
                <a:cxn ang="0">
                  <a:pos x="T2" y="T3"/>
                </a:cxn>
                <a:cxn ang="0">
                  <a:pos x="T4" y="T5"/>
                </a:cxn>
              </a:cxnLst>
              <a:rect l="0" t="0" r="r" b="b"/>
              <a:pathLst>
                <a:path w="815" h="399">
                  <a:moveTo>
                    <a:pt x="0" y="399"/>
                  </a:moveTo>
                  <a:lnTo>
                    <a:pt x="815" y="0"/>
                  </a:lnTo>
                  <a:lnTo>
                    <a:pt x="0" y="399"/>
                  </a:lnTo>
                  <a:close/>
                </a:path>
              </a:pathLst>
            </a:custGeom>
            <a:solidFill>
              <a:srgbClr val="EC00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60773" name="Line 5"/>
            <p:cNvSpPr>
              <a:spLocks noChangeShapeType="1"/>
            </p:cNvSpPr>
            <p:nvPr/>
          </p:nvSpPr>
          <p:spPr bwMode="auto">
            <a:xfrm flipV="1">
              <a:off x="2074" y="2232"/>
              <a:ext cx="815" cy="399"/>
            </a:xfrm>
            <a:prstGeom prst="line">
              <a:avLst/>
            </a:prstGeom>
            <a:noFill/>
            <a:ln w="44450">
              <a:solidFill>
                <a:srgbClr val="EC008C"/>
              </a:solidFill>
              <a:miter lim="800000"/>
              <a:headEnd/>
              <a:tailEnd/>
            </a:ln>
            <a:extLst>
              <a:ext uri="{909E8E84-426E-40DD-AFC4-6F175D3DCCD1}">
                <a14:hiddenFill xmlns:a14="http://schemas.microsoft.com/office/drawing/2010/main">
                  <a:noFill/>
                </a14:hiddenFill>
              </a:ext>
            </a:extLst>
          </p:spPr>
          <p:txBody>
            <a:bodyPr/>
            <a:lstStyle/>
            <a:p>
              <a:endParaRPr lang="it-IT"/>
            </a:p>
          </p:txBody>
        </p:sp>
        <p:sp>
          <p:nvSpPr>
            <p:cNvPr id="160774" name="Freeform 6"/>
            <p:cNvSpPr>
              <a:spLocks/>
            </p:cNvSpPr>
            <p:nvPr/>
          </p:nvSpPr>
          <p:spPr bwMode="auto">
            <a:xfrm>
              <a:off x="2771" y="2227"/>
              <a:ext cx="123" cy="41"/>
            </a:xfrm>
            <a:custGeom>
              <a:avLst/>
              <a:gdLst>
                <a:gd name="T0" fmla="*/ 123 w 123"/>
                <a:gd name="T1" fmla="*/ 0 h 41"/>
                <a:gd name="T2" fmla="*/ 0 w 123"/>
                <a:gd name="T3" fmla="*/ 19 h 41"/>
                <a:gd name="T4" fmla="*/ 118 w 123"/>
                <a:gd name="T5" fmla="*/ 41 h 41"/>
                <a:gd name="T6" fmla="*/ 123 w 123"/>
                <a:gd name="T7" fmla="*/ 0 h 41"/>
              </a:gdLst>
              <a:ahLst/>
              <a:cxnLst>
                <a:cxn ang="0">
                  <a:pos x="T0" y="T1"/>
                </a:cxn>
                <a:cxn ang="0">
                  <a:pos x="T2" y="T3"/>
                </a:cxn>
                <a:cxn ang="0">
                  <a:pos x="T4" y="T5"/>
                </a:cxn>
                <a:cxn ang="0">
                  <a:pos x="T6" y="T7"/>
                </a:cxn>
              </a:cxnLst>
              <a:rect l="0" t="0" r="r" b="b"/>
              <a:pathLst>
                <a:path w="123" h="41">
                  <a:moveTo>
                    <a:pt x="123" y="0"/>
                  </a:moveTo>
                  <a:lnTo>
                    <a:pt x="0" y="19"/>
                  </a:lnTo>
                  <a:lnTo>
                    <a:pt x="118" y="41"/>
                  </a:lnTo>
                  <a:lnTo>
                    <a:pt x="123" y="0"/>
                  </a:lnTo>
                  <a:close/>
                </a:path>
              </a:pathLst>
            </a:custGeom>
            <a:solidFill>
              <a:srgbClr val="EC00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60775" name="Freeform 7"/>
            <p:cNvSpPr>
              <a:spLocks/>
            </p:cNvSpPr>
            <p:nvPr/>
          </p:nvSpPr>
          <p:spPr bwMode="auto">
            <a:xfrm>
              <a:off x="2771" y="2227"/>
              <a:ext cx="123" cy="41"/>
            </a:xfrm>
            <a:custGeom>
              <a:avLst/>
              <a:gdLst>
                <a:gd name="T0" fmla="*/ 123 w 123"/>
                <a:gd name="T1" fmla="*/ 0 h 41"/>
                <a:gd name="T2" fmla="*/ 0 w 123"/>
                <a:gd name="T3" fmla="*/ 19 h 41"/>
                <a:gd name="T4" fmla="*/ 118 w 123"/>
                <a:gd name="T5" fmla="*/ 41 h 41"/>
                <a:gd name="T6" fmla="*/ 123 w 123"/>
                <a:gd name="T7" fmla="*/ 0 h 41"/>
              </a:gdLst>
              <a:ahLst/>
              <a:cxnLst>
                <a:cxn ang="0">
                  <a:pos x="T0" y="T1"/>
                </a:cxn>
                <a:cxn ang="0">
                  <a:pos x="T2" y="T3"/>
                </a:cxn>
                <a:cxn ang="0">
                  <a:pos x="T4" y="T5"/>
                </a:cxn>
                <a:cxn ang="0">
                  <a:pos x="T6" y="T7"/>
                </a:cxn>
              </a:cxnLst>
              <a:rect l="0" t="0" r="r" b="b"/>
              <a:pathLst>
                <a:path w="123" h="41">
                  <a:moveTo>
                    <a:pt x="123" y="0"/>
                  </a:moveTo>
                  <a:lnTo>
                    <a:pt x="0" y="19"/>
                  </a:lnTo>
                  <a:lnTo>
                    <a:pt x="118" y="41"/>
                  </a:lnTo>
                  <a:lnTo>
                    <a:pt x="1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60776" name="Freeform 8"/>
            <p:cNvSpPr>
              <a:spLocks noEditPoints="1"/>
            </p:cNvSpPr>
            <p:nvPr/>
          </p:nvSpPr>
          <p:spPr bwMode="auto">
            <a:xfrm>
              <a:off x="2714" y="2213"/>
              <a:ext cx="208" cy="71"/>
            </a:xfrm>
            <a:custGeom>
              <a:avLst/>
              <a:gdLst>
                <a:gd name="T0" fmla="*/ 29 w 208"/>
                <a:gd name="T1" fmla="*/ 31 h 71"/>
                <a:gd name="T2" fmla="*/ 36 w 208"/>
                <a:gd name="T3" fmla="*/ 36 h 71"/>
                <a:gd name="T4" fmla="*/ 29 w 208"/>
                <a:gd name="T5" fmla="*/ 31 h 71"/>
                <a:gd name="T6" fmla="*/ 57 w 208"/>
                <a:gd name="T7" fmla="*/ 33 h 71"/>
                <a:gd name="T8" fmla="*/ 180 w 208"/>
                <a:gd name="T9" fmla="*/ 14 h 71"/>
                <a:gd name="T10" fmla="*/ 175 w 208"/>
                <a:gd name="T11" fmla="*/ 55 h 71"/>
                <a:gd name="T12" fmla="*/ 57 w 208"/>
                <a:gd name="T13" fmla="*/ 33 h 71"/>
                <a:gd name="T14" fmla="*/ 208 w 208"/>
                <a:gd name="T15" fmla="*/ 0 h 71"/>
                <a:gd name="T16" fmla="*/ 0 w 208"/>
                <a:gd name="T17" fmla="*/ 31 h 71"/>
                <a:gd name="T18" fmla="*/ 21 w 208"/>
                <a:gd name="T19" fmla="*/ 36 h 71"/>
                <a:gd name="T20" fmla="*/ 203 w 208"/>
                <a:gd name="T21" fmla="*/ 71 h 71"/>
                <a:gd name="T22" fmla="*/ 208 w 208"/>
                <a:gd name="T2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71">
                  <a:moveTo>
                    <a:pt x="29" y="31"/>
                  </a:moveTo>
                  <a:lnTo>
                    <a:pt x="36" y="36"/>
                  </a:lnTo>
                  <a:lnTo>
                    <a:pt x="29" y="31"/>
                  </a:lnTo>
                  <a:close/>
                  <a:moveTo>
                    <a:pt x="57" y="33"/>
                  </a:moveTo>
                  <a:lnTo>
                    <a:pt x="180" y="14"/>
                  </a:lnTo>
                  <a:lnTo>
                    <a:pt x="175" y="55"/>
                  </a:lnTo>
                  <a:lnTo>
                    <a:pt x="57" y="33"/>
                  </a:lnTo>
                  <a:close/>
                  <a:moveTo>
                    <a:pt x="208" y="0"/>
                  </a:moveTo>
                  <a:lnTo>
                    <a:pt x="0" y="31"/>
                  </a:lnTo>
                  <a:lnTo>
                    <a:pt x="21" y="36"/>
                  </a:lnTo>
                  <a:lnTo>
                    <a:pt x="203" y="71"/>
                  </a:lnTo>
                  <a:lnTo>
                    <a:pt x="208" y="0"/>
                  </a:lnTo>
                  <a:close/>
                </a:path>
              </a:pathLst>
            </a:custGeom>
            <a:solidFill>
              <a:srgbClr val="EC00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60777" name="Freeform 9"/>
            <p:cNvSpPr>
              <a:spLocks noEditPoints="1"/>
            </p:cNvSpPr>
            <p:nvPr/>
          </p:nvSpPr>
          <p:spPr bwMode="auto">
            <a:xfrm>
              <a:off x="2714" y="2213"/>
              <a:ext cx="208" cy="71"/>
            </a:xfrm>
            <a:custGeom>
              <a:avLst/>
              <a:gdLst>
                <a:gd name="T0" fmla="*/ 29 w 208"/>
                <a:gd name="T1" fmla="*/ 31 h 71"/>
                <a:gd name="T2" fmla="*/ 36 w 208"/>
                <a:gd name="T3" fmla="*/ 36 h 71"/>
                <a:gd name="T4" fmla="*/ 29 w 208"/>
                <a:gd name="T5" fmla="*/ 31 h 71"/>
                <a:gd name="T6" fmla="*/ 57 w 208"/>
                <a:gd name="T7" fmla="*/ 33 h 71"/>
                <a:gd name="T8" fmla="*/ 180 w 208"/>
                <a:gd name="T9" fmla="*/ 14 h 71"/>
                <a:gd name="T10" fmla="*/ 175 w 208"/>
                <a:gd name="T11" fmla="*/ 55 h 71"/>
                <a:gd name="T12" fmla="*/ 57 w 208"/>
                <a:gd name="T13" fmla="*/ 33 h 71"/>
                <a:gd name="T14" fmla="*/ 208 w 208"/>
                <a:gd name="T15" fmla="*/ 0 h 71"/>
                <a:gd name="T16" fmla="*/ 0 w 208"/>
                <a:gd name="T17" fmla="*/ 31 h 71"/>
                <a:gd name="T18" fmla="*/ 21 w 208"/>
                <a:gd name="T19" fmla="*/ 36 h 71"/>
                <a:gd name="T20" fmla="*/ 203 w 208"/>
                <a:gd name="T21" fmla="*/ 71 h 71"/>
                <a:gd name="T22" fmla="*/ 208 w 208"/>
                <a:gd name="T2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71">
                  <a:moveTo>
                    <a:pt x="29" y="31"/>
                  </a:moveTo>
                  <a:lnTo>
                    <a:pt x="36" y="36"/>
                  </a:lnTo>
                  <a:lnTo>
                    <a:pt x="29" y="31"/>
                  </a:lnTo>
                  <a:moveTo>
                    <a:pt x="57" y="33"/>
                  </a:moveTo>
                  <a:lnTo>
                    <a:pt x="180" y="14"/>
                  </a:lnTo>
                  <a:lnTo>
                    <a:pt x="175" y="55"/>
                  </a:lnTo>
                  <a:lnTo>
                    <a:pt x="57" y="33"/>
                  </a:lnTo>
                  <a:moveTo>
                    <a:pt x="208" y="0"/>
                  </a:moveTo>
                  <a:lnTo>
                    <a:pt x="0" y="31"/>
                  </a:lnTo>
                  <a:lnTo>
                    <a:pt x="21" y="36"/>
                  </a:lnTo>
                  <a:lnTo>
                    <a:pt x="203" y="71"/>
                  </a:lnTo>
                  <a:lnTo>
                    <a:pt x="20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grpSp>
      <p:grpSp>
        <p:nvGrpSpPr>
          <p:cNvPr id="160778" name="Group 10"/>
          <p:cNvGrpSpPr>
            <a:grpSpLocks/>
          </p:cNvGrpSpPr>
          <p:nvPr/>
        </p:nvGrpSpPr>
        <p:grpSpPr bwMode="auto">
          <a:xfrm>
            <a:off x="793750" y="3759200"/>
            <a:ext cx="1304925" cy="663575"/>
            <a:chOff x="1028" y="2192"/>
            <a:chExt cx="822" cy="418"/>
          </a:xfrm>
        </p:grpSpPr>
        <p:sp>
          <p:nvSpPr>
            <p:cNvPr id="160779" name="Freeform 11"/>
            <p:cNvSpPr>
              <a:spLocks/>
            </p:cNvSpPr>
            <p:nvPr/>
          </p:nvSpPr>
          <p:spPr bwMode="auto">
            <a:xfrm>
              <a:off x="1118" y="2265"/>
              <a:ext cx="732" cy="345"/>
            </a:xfrm>
            <a:custGeom>
              <a:avLst/>
              <a:gdLst>
                <a:gd name="T0" fmla="*/ 732 w 732"/>
                <a:gd name="T1" fmla="*/ 345 h 345"/>
                <a:gd name="T2" fmla="*/ 0 w 732"/>
                <a:gd name="T3" fmla="*/ 0 h 345"/>
                <a:gd name="T4" fmla="*/ 732 w 732"/>
                <a:gd name="T5" fmla="*/ 345 h 345"/>
              </a:gdLst>
              <a:ahLst/>
              <a:cxnLst>
                <a:cxn ang="0">
                  <a:pos x="T0" y="T1"/>
                </a:cxn>
                <a:cxn ang="0">
                  <a:pos x="T2" y="T3"/>
                </a:cxn>
                <a:cxn ang="0">
                  <a:pos x="T4" y="T5"/>
                </a:cxn>
              </a:cxnLst>
              <a:rect l="0" t="0" r="r" b="b"/>
              <a:pathLst>
                <a:path w="732" h="345">
                  <a:moveTo>
                    <a:pt x="732" y="345"/>
                  </a:moveTo>
                  <a:lnTo>
                    <a:pt x="0" y="0"/>
                  </a:lnTo>
                  <a:lnTo>
                    <a:pt x="732" y="345"/>
                  </a:lnTo>
                  <a:close/>
                </a:path>
              </a:pathLst>
            </a:custGeom>
            <a:solidFill>
              <a:srgbClr val="EC00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60780" name="Line 12"/>
            <p:cNvSpPr>
              <a:spLocks noChangeShapeType="1"/>
            </p:cNvSpPr>
            <p:nvPr/>
          </p:nvSpPr>
          <p:spPr bwMode="auto">
            <a:xfrm flipH="1" flipV="1">
              <a:off x="1118" y="2265"/>
              <a:ext cx="732" cy="345"/>
            </a:xfrm>
            <a:prstGeom prst="line">
              <a:avLst/>
            </a:prstGeom>
            <a:noFill/>
            <a:ln w="44450">
              <a:solidFill>
                <a:srgbClr val="EC008C"/>
              </a:solidFill>
              <a:miter lim="800000"/>
              <a:headEnd/>
              <a:tailEnd/>
            </a:ln>
            <a:extLst>
              <a:ext uri="{909E8E84-426E-40DD-AFC4-6F175D3DCCD1}">
                <a14:hiddenFill xmlns:a14="http://schemas.microsoft.com/office/drawing/2010/main">
                  <a:noFill/>
                </a14:hiddenFill>
              </a:ext>
            </a:extLst>
          </p:spPr>
          <p:txBody>
            <a:bodyPr/>
            <a:lstStyle/>
            <a:p>
              <a:endParaRPr lang="it-IT"/>
            </a:p>
          </p:txBody>
        </p:sp>
        <p:sp>
          <p:nvSpPr>
            <p:cNvPr id="160781" name="Freeform 13"/>
            <p:cNvSpPr>
              <a:spLocks/>
            </p:cNvSpPr>
            <p:nvPr/>
          </p:nvSpPr>
          <p:spPr bwMode="auto">
            <a:xfrm>
              <a:off x="1068" y="2230"/>
              <a:ext cx="42" cy="61"/>
            </a:xfrm>
            <a:custGeom>
              <a:avLst/>
              <a:gdLst>
                <a:gd name="T0" fmla="*/ 42 w 42"/>
                <a:gd name="T1" fmla="*/ 0 h 61"/>
                <a:gd name="T2" fmla="*/ 0 w 42"/>
                <a:gd name="T3" fmla="*/ 16 h 61"/>
                <a:gd name="T4" fmla="*/ 38 w 42"/>
                <a:gd name="T5" fmla="*/ 61 h 61"/>
                <a:gd name="T6" fmla="*/ 42 w 42"/>
                <a:gd name="T7" fmla="*/ 0 h 61"/>
              </a:gdLst>
              <a:ahLst/>
              <a:cxnLst>
                <a:cxn ang="0">
                  <a:pos x="T0" y="T1"/>
                </a:cxn>
                <a:cxn ang="0">
                  <a:pos x="T2" y="T3"/>
                </a:cxn>
                <a:cxn ang="0">
                  <a:pos x="T4" y="T5"/>
                </a:cxn>
                <a:cxn ang="0">
                  <a:pos x="T6" y="T7"/>
                </a:cxn>
              </a:cxnLst>
              <a:rect l="0" t="0" r="r" b="b"/>
              <a:pathLst>
                <a:path w="42" h="61">
                  <a:moveTo>
                    <a:pt x="42" y="0"/>
                  </a:moveTo>
                  <a:lnTo>
                    <a:pt x="0" y="16"/>
                  </a:lnTo>
                  <a:lnTo>
                    <a:pt x="38" y="61"/>
                  </a:lnTo>
                  <a:lnTo>
                    <a:pt x="42" y="0"/>
                  </a:lnTo>
                  <a:close/>
                </a:path>
              </a:pathLst>
            </a:custGeom>
            <a:solidFill>
              <a:srgbClr val="EC00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60782" name="Freeform 14"/>
            <p:cNvSpPr>
              <a:spLocks/>
            </p:cNvSpPr>
            <p:nvPr/>
          </p:nvSpPr>
          <p:spPr bwMode="auto">
            <a:xfrm>
              <a:off x="1068" y="2230"/>
              <a:ext cx="42" cy="61"/>
            </a:xfrm>
            <a:custGeom>
              <a:avLst/>
              <a:gdLst>
                <a:gd name="T0" fmla="*/ 42 w 42"/>
                <a:gd name="T1" fmla="*/ 0 h 61"/>
                <a:gd name="T2" fmla="*/ 0 w 42"/>
                <a:gd name="T3" fmla="*/ 16 h 61"/>
                <a:gd name="T4" fmla="*/ 38 w 42"/>
                <a:gd name="T5" fmla="*/ 61 h 61"/>
                <a:gd name="T6" fmla="*/ 42 w 42"/>
                <a:gd name="T7" fmla="*/ 0 h 61"/>
              </a:gdLst>
              <a:ahLst/>
              <a:cxnLst>
                <a:cxn ang="0">
                  <a:pos x="T0" y="T1"/>
                </a:cxn>
                <a:cxn ang="0">
                  <a:pos x="T2" y="T3"/>
                </a:cxn>
                <a:cxn ang="0">
                  <a:pos x="T4" y="T5"/>
                </a:cxn>
                <a:cxn ang="0">
                  <a:pos x="T6" y="T7"/>
                </a:cxn>
              </a:cxnLst>
              <a:rect l="0" t="0" r="r" b="b"/>
              <a:pathLst>
                <a:path w="42" h="61">
                  <a:moveTo>
                    <a:pt x="42" y="0"/>
                  </a:moveTo>
                  <a:lnTo>
                    <a:pt x="0" y="16"/>
                  </a:lnTo>
                  <a:lnTo>
                    <a:pt x="38" y="61"/>
                  </a:lnTo>
                  <a:lnTo>
                    <a:pt x="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60783" name="Freeform 15"/>
            <p:cNvSpPr>
              <a:spLocks noEditPoints="1"/>
            </p:cNvSpPr>
            <p:nvPr/>
          </p:nvSpPr>
          <p:spPr bwMode="auto">
            <a:xfrm>
              <a:off x="1028" y="2192"/>
              <a:ext cx="106" cy="153"/>
            </a:xfrm>
            <a:custGeom>
              <a:avLst/>
              <a:gdLst>
                <a:gd name="T0" fmla="*/ 78 w 106"/>
                <a:gd name="T1" fmla="*/ 99 h 153"/>
                <a:gd name="T2" fmla="*/ 40 w 106"/>
                <a:gd name="T3" fmla="*/ 54 h 153"/>
                <a:gd name="T4" fmla="*/ 82 w 106"/>
                <a:gd name="T5" fmla="*/ 38 h 153"/>
                <a:gd name="T6" fmla="*/ 78 w 106"/>
                <a:gd name="T7" fmla="*/ 99 h 153"/>
                <a:gd name="T8" fmla="*/ 106 w 106"/>
                <a:gd name="T9" fmla="*/ 0 h 153"/>
                <a:gd name="T10" fmla="*/ 0 w 106"/>
                <a:gd name="T11" fmla="*/ 40 h 153"/>
                <a:gd name="T12" fmla="*/ 97 w 106"/>
                <a:gd name="T13" fmla="*/ 153 h 153"/>
                <a:gd name="T14" fmla="*/ 97 w 106"/>
                <a:gd name="T15" fmla="*/ 130 h 153"/>
                <a:gd name="T16" fmla="*/ 106 w 106"/>
                <a:gd name="T17"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53">
                  <a:moveTo>
                    <a:pt x="78" y="99"/>
                  </a:moveTo>
                  <a:lnTo>
                    <a:pt x="40" y="54"/>
                  </a:lnTo>
                  <a:lnTo>
                    <a:pt x="82" y="38"/>
                  </a:lnTo>
                  <a:lnTo>
                    <a:pt x="78" y="99"/>
                  </a:lnTo>
                  <a:close/>
                  <a:moveTo>
                    <a:pt x="106" y="0"/>
                  </a:moveTo>
                  <a:lnTo>
                    <a:pt x="0" y="40"/>
                  </a:lnTo>
                  <a:lnTo>
                    <a:pt x="97" y="153"/>
                  </a:lnTo>
                  <a:lnTo>
                    <a:pt x="97" y="130"/>
                  </a:lnTo>
                  <a:lnTo>
                    <a:pt x="106" y="0"/>
                  </a:lnTo>
                  <a:close/>
                </a:path>
              </a:pathLst>
            </a:custGeom>
            <a:solidFill>
              <a:srgbClr val="EC00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60784" name="Freeform 16"/>
            <p:cNvSpPr>
              <a:spLocks noEditPoints="1"/>
            </p:cNvSpPr>
            <p:nvPr/>
          </p:nvSpPr>
          <p:spPr bwMode="auto">
            <a:xfrm>
              <a:off x="1028" y="2192"/>
              <a:ext cx="106" cy="153"/>
            </a:xfrm>
            <a:custGeom>
              <a:avLst/>
              <a:gdLst>
                <a:gd name="T0" fmla="*/ 78 w 106"/>
                <a:gd name="T1" fmla="*/ 99 h 153"/>
                <a:gd name="T2" fmla="*/ 40 w 106"/>
                <a:gd name="T3" fmla="*/ 54 h 153"/>
                <a:gd name="T4" fmla="*/ 82 w 106"/>
                <a:gd name="T5" fmla="*/ 38 h 153"/>
                <a:gd name="T6" fmla="*/ 78 w 106"/>
                <a:gd name="T7" fmla="*/ 99 h 153"/>
                <a:gd name="T8" fmla="*/ 106 w 106"/>
                <a:gd name="T9" fmla="*/ 0 h 153"/>
                <a:gd name="T10" fmla="*/ 0 w 106"/>
                <a:gd name="T11" fmla="*/ 40 h 153"/>
                <a:gd name="T12" fmla="*/ 97 w 106"/>
                <a:gd name="T13" fmla="*/ 153 h 153"/>
                <a:gd name="T14" fmla="*/ 97 w 106"/>
                <a:gd name="T15" fmla="*/ 130 h 153"/>
                <a:gd name="T16" fmla="*/ 106 w 106"/>
                <a:gd name="T17"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53">
                  <a:moveTo>
                    <a:pt x="78" y="99"/>
                  </a:moveTo>
                  <a:lnTo>
                    <a:pt x="40" y="54"/>
                  </a:lnTo>
                  <a:lnTo>
                    <a:pt x="82" y="38"/>
                  </a:lnTo>
                  <a:lnTo>
                    <a:pt x="78" y="99"/>
                  </a:lnTo>
                  <a:moveTo>
                    <a:pt x="106" y="0"/>
                  </a:moveTo>
                  <a:lnTo>
                    <a:pt x="0" y="40"/>
                  </a:lnTo>
                  <a:lnTo>
                    <a:pt x="97" y="153"/>
                  </a:lnTo>
                  <a:lnTo>
                    <a:pt x="97" y="130"/>
                  </a:lnTo>
                  <a:lnTo>
                    <a:pt x="1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grpSp>
      <p:pic>
        <p:nvPicPr>
          <p:cNvPr id="160785"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3075" y="4214813"/>
            <a:ext cx="955675"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0786" name="Group 18"/>
          <p:cNvGrpSpPr>
            <a:grpSpLocks/>
          </p:cNvGrpSpPr>
          <p:nvPr/>
        </p:nvGrpSpPr>
        <p:grpSpPr bwMode="auto">
          <a:xfrm>
            <a:off x="2439988" y="4549775"/>
            <a:ext cx="1281112" cy="657225"/>
            <a:chOff x="2025" y="2690"/>
            <a:chExt cx="807" cy="414"/>
          </a:xfrm>
        </p:grpSpPr>
        <p:sp>
          <p:nvSpPr>
            <p:cNvPr id="160787" name="Freeform 19"/>
            <p:cNvSpPr>
              <a:spLocks/>
            </p:cNvSpPr>
            <p:nvPr/>
          </p:nvSpPr>
          <p:spPr bwMode="auto">
            <a:xfrm>
              <a:off x="2025" y="2690"/>
              <a:ext cx="732" cy="345"/>
            </a:xfrm>
            <a:custGeom>
              <a:avLst/>
              <a:gdLst>
                <a:gd name="T0" fmla="*/ 732 w 732"/>
                <a:gd name="T1" fmla="*/ 345 h 345"/>
                <a:gd name="T2" fmla="*/ 0 w 732"/>
                <a:gd name="T3" fmla="*/ 0 h 345"/>
                <a:gd name="T4" fmla="*/ 732 w 732"/>
                <a:gd name="T5" fmla="*/ 345 h 345"/>
              </a:gdLst>
              <a:ahLst/>
              <a:cxnLst>
                <a:cxn ang="0">
                  <a:pos x="T0" y="T1"/>
                </a:cxn>
                <a:cxn ang="0">
                  <a:pos x="T2" y="T3"/>
                </a:cxn>
                <a:cxn ang="0">
                  <a:pos x="T4" y="T5"/>
                </a:cxn>
              </a:cxnLst>
              <a:rect l="0" t="0" r="r" b="b"/>
              <a:pathLst>
                <a:path w="732" h="345">
                  <a:moveTo>
                    <a:pt x="732" y="345"/>
                  </a:moveTo>
                  <a:lnTo>
                    <a:pt x="0" y="0"/>
                  </a:lnTo>
                  <a:lnTo>
                    <a:pt x="732" y="345"/>
                  </a:lnTo>
                  <a:close/>
                </a:path>
              </a:pathLst>
            </a:custGeom>
            <a:solidFill>
              <a:srgbClr val="EC00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60788" name="Line 20"/>
            <p:cNvSpPr>
              <a:spLocks noChangeShapeType="1"/>
            </p:cNvSpPr>
            <p:nvPr/>
          </p:nvSpPr>
          <p:spPr bwMode="auto">
            <a:xfrm flipH="1" flipV="1">
              <a:off x="2025" y="2690"/>
              <a:ext cx="732" cy="345"/>
            </a:xfrm>
            <a:prstGeom prst="line">
              <a:avLst/>
            </a:prstGeom>
            <a:noFill/>
            <a:ln w="44450">
              <a:solidFill>
                <a:srgbClr val="EC008C"/>
              </a:solidFill>
              <a:miter lim="800000"/>
              <a:headEnd/>
              <a:tailEnd/>
            </a:ln>
            <a:extLst>
              <a:ext uri="{909E8E84-426E-40DD-AFC4-6F175D3DCCD1}">
                <a14:hiddenFill xmlns:a14="http://schemas.microsoft.com/office/drawing/2010/main">
                  <a:noFill/>
                </a14:hiddenFill>
              </a:ext>
            </a:extLst>
          </p:spPr>
          <p:txBody>
            <a:bodyPr/>
            <a:lstStyle/>
            <a:p>
              <a:endParaRPr lang="it-IT"/>
            </a:p>
          </p:txBody>
        </p:sp>
        <p:sp>
          <p:nvSpPr>
            <p:cNvPr id="160789" name="Freeform 21"/>
            <p:cNvSpPr>
              <a:spLocks/>
            </p:cNvSpPr>
            <p:nvPr/>
          </p:nvSpPr>
          <p:spPr bwMode="auto">
            <a:xfrm>
              <a:off x="2750" y="3004"/>
              <a:ext cx="42" cy="59"/>
            </a:xfrm>
            <a:custGeom>
              <a:avLst/>
              <a:gdLst>
                <a:gd name="T0" fmla="*/ 4 w 42"/>
                <a:gd name="T1" fmla="*/ 0 h 59"/>
                <a:gd name="T2" fmla="*/ 0 w 42"/>
                <a:gd name="T3" fmla="*/ 59 h 59"/>
                <a:gd name="T4" fmla="*/ 42 w 42"/>
                <a:gd name="T5" fmla="*/ 43 h 59"/>
                <a:gd name="T6" fmla="*/ 4 w 42"/>
                <a:gd name="T7" fmla="*/ 0 h 59"/>
              </a:gdLst>
              <a:ahLst/>
              <a:cxnLst>
                <a:cxn ang="0">
                  <a:pos x="T0" y="T1"/>
                </a:cxn>
                <a:cxn ang="0">
                  <a:pos x="T2" y="T3"/>
                </a:cxn>
                <a:cxn ang="0">
                  <a:pos x="T4" y="T5"/>
                </a:cxn>
                <a:cxn ang="0">
                  <a:pos x="T6" y="T7"/>
                </a:cxn>
              </a:cxnLst>
              <a:rect l="0" t="0" r="r" b="b"/>
              <a:pathLst>
                <a:path w="42" h="59">
                  <a:moveTo>
                    <a:pt x="4" y="0"/>
                  </a:moveTo>
                  <a:lnTo>
                    <a:pt x="0" y="59"/>
                  </a:lnTo>
                  <a:lnTo>
                    <a:pt x="42" y="43"/>
                  </a:lnTo>
                  <a:lnTo>
                    <a:pt x="4" y="0"/>
                  </a:lnTo>
                  <a:close/>
                </a:path>
              </a:pathLst>
            </a:custGeom>
            <a:solidFill>
              <a:srgbClr val="EC00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60790" name="Freeform 22"/>
            <p:cNvSpPr>
              <a:spLocks/>
            </p:cNvSpPr>
            <p:nvPr/>
          </p:nvSpPr>
          <p:spPr bwMode="auto">
            <a:xfrm>
              <a:off x="2750" y="3004"/>
              <a:ext cx="42" cy="59"/>
            </a:xfrm>
            <a:custGeom>
              <a:avLst/>
              <a:gdLst>
                <a:gd name="T0" fmla="*/ 4 w 42"/>
                <a:gd name="T1" fmla="*/ 0 h 59"/>
                <a:gd name="T2" fmla="*/ 0 w 42"/>
                <a:gd name="T3" fmla="*/ 59 h 59"/>
                <a:gd name="T4" fmla="*/ 42 w 42"/>
                <a:gd name="T5" fmla="*/ 43 h 59"/>
                <a:gd name="T6" fmla="*/ 4 w 42"/>
                <a:gd name="T7" fmla="*/ 0 h 59"/>
              </a:gdLst>
              <a:ahLst/>
              <a:cxnLst>
                <a:cxn ang="0">
                  <a:pos x="T0" y="T1"/>
                </a:cxn>
                <a:cxn ang="0">
                  <a:pos x="T2" y="T3"/>
                </a:cxn>
                <a:cxn ang="0">
                  <a:pos x="T4" y="T5"/>
                </a:cxn>
                <a:cxn ang="0">
                  <a:pos x="T6" y="T7"/>
                </a:cxn>
              </a:cxnLst>
              <a:rect l="0" t="0" r="r" b="b"/>
              <a:pathLst>
                <a:path w="42" h="59">
                  <a:moveTo>
                    <a:pt x="4" y="0"/>
                  </a:moveTo>
                  <a:lnTo>
                    <a:pt x="0" y="59"/>
                  </a:lnTo>
                  <a:lnTo>
                    <a:pt x="42" y="43"/>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60791" name="Freeform 23"/>
            <p:cNvSpPr>
              <a:spLocks noEditPoints="1"/>
            </p:cNvSpPr>
            <p:nvPr/>
          </p:nvSpPr>
          <p:spPr bwMode="auto">
            <a:xfrm>
              <a:off x="2726" y="2950"/>
              <a:ext cx="106" cy="154"/>
            </a:xfrm>
            <a:custGeom>
              <a:avLst/>
              <a:gdLst>
                <a:gd name="T0" fmla="*/ 24 w 106"/>
                <a:gd name="T1" fmla="*/ 113 h 154"/>
                <a:gd name="T2" fmla="*/ 28 w 106"/>
                <a:gd name="T3" fmla="*/ 54 h 154"/>
                <a:gd name="T4" fmla="*/ 66 w 106"/>
                <a:gd name="T5" fmla="*/ 97 h 154"/>
                <a:gd name="T6" fmla="*/ 24 w 106"/>
                <a:gd name="T7" fmla="*/ 113 h 154"/>
                <a:gd name="T8" fmla="*/ 9 w 106"/>
                <a:gd name="T9" fmla="*/ 0 h 154"/>
                <a:gd name="T10" fmla="*/ 9 w 106"/>
                <a:gd name="T11" fmla="*/ 24 h 154"/>
                <a:gd name="T12" fmla="*/ 0 w 106"/>
                <a:gd name="T13" fmla="*/ 154 h 154"/>
                <a:gd name="T14" fmla="*/ 106 w 106"/>
                <a:gd name="T15" fmla="*/ 111 h 154"/>
                <a:gd name="T16" fmla="*/ 9 w 106"/>
                <a:gd name="T17"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54">
                  <a:moveTo>
                    <a:pt x="24" y="113"/>
                  </a:moveTo>
                  <a:lnTo>
                    <a:pt x="28" y="54"/>
                  </a:lnTo>
                  <a:lnTo>
                    <a:pt x="66" y="97"/>
                  </a:lnTo>
                  <a:lnTo>
                    <a:pt x="24" y="113"/>
                  </a:lnTo>
                  <a:close/>
                  <a:moveTo>
                    <a:pt x="9" y="0"/>
                  </a:moveTo>
                  <a:lnTo>
                    <a:pt x="9" y="24"/>
                  </a:lnTo>
                  <a:lnTo>
                    <a:pt x="0" y="154"/>
                  </a:lnTo>
                  <a:lnTo>
                    <a:pt x="106" y="111"/>
                  </a:lnTo>
                  <a:lnTo>
                    <a:pt x="9" y="0"/>
                  </a:lnTo>
                  <a:close/>
                </a:path>
              </a:pathLst>
            </a:custGeom>
            <a:solidFill>
              <a:srgbClr val="EC00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60792" name="Freeform 24"/>
            <p:cNvSpPr>
              <a:spLocks noEditPoints="1"/>
            </p:cNvSpPr>
            <p:nvPr/>
          </p:nvSpPr>
          <p:spPr bwMode="auto">
            <a:xfrm>
              <a:off x="2726" y="2950"/>
              <a:ext cx="106" cy="154"/>
            </a:xfrm>
            <a:custGeom>
              <a:avLst/>
              <a:gdLst>
                <a:gd name="T0" fmla="*/ 24 w 106"/>
                <a:gd name="T1" fmla="*/ 113 h 154"/>
                <a:gd name="T2" fmla="*/ 28 w 106"/>
                <a:gd name="T3" fmla="*/ 54 h 154"/>
                <a:gd name="T4" fmla="*/ 66 w 106"/>
                <a:gd name="T5" fmla="*/ 97 h 154"/>
                <a:gd name="T6" fmla="*/ 24 w 106"/>
                <a:gd name="T7" fmla="*/ 113 h 154"/>
                <a:gd name="T8" fmla="*/ 9 w 106"/>
                <a:gd name="T9" fmla="*/ 0 h 154"/>
                <a:gd name="T10" fmla="*/ 9 w 106"/>
                <a:gd name="T11" fmla="*/ 24 h 154"/>
                <a:gd name="T12" fmla="*/ 0 w 106"/>
                <a:gd name="T13" fmla="*/ 154 h 154"/>
                <a:gd name="T14" fmla="*/ 106 w 106"/>
                <a:gd name="T15" fmla="*/ 111 h 154"/>
                <a:gd name="T16" fmla="*/ 9 w 106"/>
                <a:gd name="T17"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54">
                  <a:moveTo>
                    <a:pt x="24" y="113"/>
                  </a:moveTo>
                  <a:lnTo>
                    <a:pt x="28" y="54"/>
                  </a:lnTo>
                  <a:lnTo>
                    <a:pt x="66" y="97"/>
                  </a:lnTo>
                  <a:lnTo>
                    <a:pt x="24" y="113"/>
                  </a:lnTo>
                  <a:moveTo>
                    <a:pt x="9" y="0"/>
                  </a:moveTo>
                  <a:lnTo>
                    <a:pt x="9" y="24"/>
                  </a:lnTo>
                  <a:lnTo>
                    <a:pt x="0" y="154"/>
                  </a:lnTo>
                  <a:lnTo>
                    <a:pt x="106" y="111"/>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grpSp>
      <p:grpSp>
        <p:nvGrpSpPr>
          <p:cNvPr id="160793" name="Group 25"/>
          <p:cNvGrpSpPr>
            <a:grpSpLocks/>
          </p:cNvGrpSpPr>
          <p:nvPr/>
        </p:nvGrpSpPr>
        <p:grpSpPr bwMode="auto">
          <a:xfrm>
            <a:off x="2203450" y="3227388"/>
            <a:ext cx="217488" cy="1104900"/>
            <a:chOff x="1876" y="1857"/>
            <a:chExt cx="137" cy="696"/>
          </a:xfrm>
        </p:grpSpPr>
        <p:sp>
          <p:nvSpPr>
            <p:cNvPr id="160794" name="Freeform 26"/>
            <p:cNvSpPr>
              <a:spLocks/>
            </p:cNvSpPr>
            <p:nvPr/>
          </p:nvSpPr>
          <p:spPr bwMode="auto">
            <a:xfrm>
              <a:off x="1944" y="1977"/>
              <a:ext cx="1" cy="576"/>
            </a:xfrm>
            <a:custGeom>
              <a:avLst/>
              <a:gdLst>
                <a:gd name="T0" fmla="*/ 576 h 576"/>
                <a:gd name="T1" fmla="*/ 0 h 576"/>
                <a:gd name="T2" fmla="*/ 576 h 576"/>
              </a:gdLst>
              <a:ahLst/>
              <a:cxnLst>
                <a:cxn ang="0">
                  <a:pos x="0" y="T0"/>
                </a:cxn>
                <a:cxn ang="0">
                  <a:pos x="0" y="T1"/>
                </a:cxn>
                <a:cxn ang="0">
                  <a:pos x="0" y="T2"/>
                </a:cxn>
              </a:cxnLst>
              <a:rect l="0" t="0" r="r" b="b"/>
              <a:pathLst>
                <a:path h="576">
                  <a:moveTo>
                    <a:pt x="0" y="576"/>
                  </a:moveTo>
                  <a:lnTo>
                    <a:pt x="0" y="0"/>
                  </a:lnTo>
                  <a:lnTo>
                    <a:pt x="0" y="576"/>
                  </a:lnTo>
                  <a:close/>
                </a:path>
              </a:pathLst>
            </a:custGeom>
            <a:solidFill>
              <a:srgbClr val="EC00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60795" name="Line 27"/>
            <p:cNvSpPr>
              <a:spLocks noChangeShapeType="1"/>
            </p:cNvSpPr>
            <p:nvPr/>
          </p:nvSpPr>
          <p:spPr bwMode="auto">
            <a:xfrm flipV="1">
              <a:off x="1944" y="1977"/>
              <a:ext cx="1" cy="576"/>
            </a:xfrm>
            <a:prstGeom prst="line">
              <a:avLst/>
            </a:prstGeom>
            <a:noFill/>
            <a:ln w="44450">
              <a:solidFill>
                <a:srgbClr val="EC008C"/>
              </a:solidFill>
              <a:miter lim="800000"/>
              <a:headEnd/>
              <a:tailEnd/>
            </a:ln>
            <a:extLst>
              <a:ext uri="{909E8E84-426E-40DD-AFC4-6F175D3DCCD1}">
                <a14:hiddenFill xmlns:a14="http://schemas.microsoft.com/office/drawing/2010/main">
                  <a:noFill/>
                </a14:hiddenFill>
              </a:ext>
            </a:extLst>
          </p:spPr>
          <p:txBody>
            <a:bodyPr/>
            <a:lstStyle/>
            <a:p>
              <a:endParaRPr lang="it-IT"/>
            </a:p>
          </p:txBody>
        </p:sp>
        <p:sp>
          <p:nvSpPr>
            <p:cNvPr id="160796" name="Freeform 28"/>
            <p:cNvSpPr>
              <a:spLocks/>
            </p:cNvSpPr>
            <p:nvPr/>
          </p:nvSpPr>
          <p:spPr bwMode="auto">
            <a:xfrm>
              <a:off x="1916" y="1911"/>
              <a:ext cx="54" cy="57"/>
            </a:xfrm>
            <a:custGeom>
              <a:avLst/>
              <a:gdLst>
                <a:gd name="T0" fmla="*/ 28 w 54"/>
                <a:gd name="T1" fmla="*/ 0 h 57"/>
                <a:gd name="T2" fmla="*/ 0 w 54"/>
                <a:gd name="T3" fmla="*/ 45 h 57"/>
                <a:gd name="T4" fmla="*/ 54 w 54"/>
                <a:gd name="T5" fmla="*/ 57 h 57"/>
                <a:gd name="T6" fmla="*/ 28 w 54"/>
                <a:gd name="T7" fmla="*/ 0 h 57"/>
              </a:gdLst>
              <a:ahLst/>
              <a:cxnLst>
                <a:cxn ang="0">
                  <a:pos x="T0" y="T1"/>
                </a:cxn>
                <a:cxn ang="0">
                  <a:pos x="T2" y="T3"/>
                </a:cxn>
                <a:cxn ang="0">
                  <a:pos x="T4" y="T5"/>
                </a:cxn>
                <a:cxn ang="0">
                  <a:pos x="T6" y="T7"/>
                </a:cxn>
              </a:cxnLst>
              <a:rect l="0" t="0" r="r" b="b"/>
              <a:pathLst>
                <a:path w="54" h="57">
                  <a:moveTo>
                    <a:pt x="28" y="0"/>
                  </a:moveTo>
                  <a:lnTo>
                    <a:pt x="0" y="45"/>
                  </a:lnTo>
                  <a:lnTo>
                    <a:pt x="54" y="57"/>
                  </a:lnTo>
                  <a:lnTo>
                    <a:pt x="28" y="0"/>
                  </a:lnTo>
                  <a:close/>
                </a:path>
              </a:pathLst>
            </a:custGeom>
            <a:solidFill>
              <a:srgbClr val="EC00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60797" name="Freeform 29"/>
            <p:cNvSpPr>
              <a:spLocks/>
            </p:cNvSpPr>
            <p:nvPr/>
          </p:nvSpPr>
          <p:spPr bwMode="auto">
            <a:xfrm>
              <a:off x="1916" y="1911"/>
              <a:ext cx="54" cy="57"/>
            </a:xfrm>
            <a:custGeom>
              <a:avLst/>
              <a:gdLst>
                <a:gd name="T0" fmla="*/ 28 w 54"/>
                <a:gd name="T1" fmla="*/ 0 h 57"/>
                <a:gd name="T2" fmla="*/ 0 w 54"/>
                <a:gd name="T3" fmla="*/ 45 h 57"/>
                <a:gd name="T4" fmla="*/ 54 w 54"/>
                <a:gd name="T5" fmla="*/ 57 h 57"/>
                <a:gd name="T6" fmla="*/ 28 w 54"/>
                <a:gd name="T7" fmla="*/ 0 h 57"/>
              </a:gdLst>
              <a:ahLst/>
              <a:cxnLst>
                <a:cxn ang="0">
                  <a:pos x="T0" y="T1"/>
                </a:cxn>
                <a:cxn ang="0">
                  <a:pos x="T2" y="T3"/>
                </a:cxn>
                <a:cxn ang="0">
                  <a:pos x="T4" y="T5"/>
                </a:cxn>
                <a:cxn ang="0">
                  <a:pos x="T6" y="T7"/>
                </a:cxn>
              </a:cxnLst>
              <a:rect l="0" t="0" r="r" b="b"/>
              <a:pathLst>
                <a:path w="54" h="57">
                  <a:moveTo>
                    <a:pt x="28" y="0"/>
                  </a:moveTo>
                  <a:lnTo>
                    <a:pt x="0" y="45"/>
                  </a:lnTo>
                  <a:lnTo>
                    <a:pt x="54" y="57"/>
                  </a:lnTo>
                  <a:lnTo>
                    <a:pt x="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60798" name="Freeform 30"/>
            <p:cNvSpPr>
              <a:spLocks noEditPoints="1"/>
            </p:cNvSpPr>
            <p:nvPr/>
          </p:nvSpPr>
          <p:spPr bwMode="auto">
            <a:xfrm>
              <a:off x="1876" y="1857"/>
              <a:ext cx="137" cy="146"/>
            </a:xfrm>
            <a:custGeom>
              <a:avLst/>
              <a:gdLst>
                <a:gd name="T0" fmla="*/ 21 w 137"/>
                <a:gd name="T1" fmla="*/ 108 h 146"/>
                <a:gd name="T2" fmla="*/ 30 w 137"/>
                <a:gd name="T3" fmla="*/ 118 h 146"/>
                <a:gd name="T4" fmla="*/ 21 w 137"/>
                <a:gd name="T5" fmla="*/ 108 h 146"/>
                <a:gd name="T6" fmla="*/ 40 w 137"/>
                <a:gd name="T7" fmla="*/ 99 h 146"/>
                <a:gd name="T8" fmla="*/ 68 w 137"/>
                <a:gd name="T9" fmla="*/ 54 h 146"/>
                <a:gd name="T10" fmla="*/ 94 w 137"/>
                <a:gd name="T11" fmla="*/ 111 h 146"/>
                <a:gd name="T12" fmla="*/ 40 w 137"/>
                <a:gd name="T13" fmla="*/ 99 h 146"/>
                <a:gd name="T14" fmla="*/ 68 w 137"/>
                <a:gd name="T15" fmla="*/ 0 h 146"/>
                <a:gd name="T16" fmla="*/ 0 w 137"/>
                <a:gd name="T17" fmla="*/ 118 h 146"/>
                <a:gd name="T18" fmla="*/ 19 w 137"/>
                <a:gd name="T19" fmla="*/ 122 h 146"/>
                <a:gd name="T20" fmla="*/ 137 w 137"/>
                <a:gd name="T21" fmla="*/ 146 h 146"/>
                <a:gd name="T22" fmla="*/ 68 w 137"/>
                <a:gd name="T2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146">
                  <a:moveTo>
                    <a:pt x="21" y="108"/>
                  </a:moveTo>
                  <a:lnTo>
                    <a:pt x="30" y="118"/>
                  </a:lnTo>
                  <a:lnTo>
                    <a:pt x="21" y="108"/>
                  </a:lnTo>
                  <a:close/>
                  <a:moveTo>
                    <a:pt x="40" y="99"/>
                  </a:moveTo>
                  <a:lnTo>
                    <a:pt x="68" y="54"/>
                  </a:lnTo>
                  <a:lnTo>
                    <a:pt x="94" y="111"/>
                  </a:lnTo>
                  <a:lnTo>
                    <a:pt x="40" y="99"/>
                  </a:lnTo>
                  <a:close/>
                  <a:moveTo>
                    <a:pt x="68" y="0"/>
                  </a:moveTo>
                  <a:lnTo>
                    <a:pt x="0" y="118"/>
                  </a:lnTo>
                  <a:lnTo>
                    <a:pt x="19" y="122"/>
                  </a:lnTo>
                  <a:lnTo>
                    <a:pt x="137" y="146"/>
                  </a:lnTo>
                  <a:lnTo>
                    <a:pt x="68" y="0"/>
                  </a:lnTo>
                  <a:close/>
                </a:path>
              </a:pathLst>
            </a:custGeom>
            <a:solidFill>
              <a:srgbClr val="EC00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60799" name="Freeform 31"/>
            <p:cNvSpPr>
              <a:spLocks noEditPoints="1"/>
            </p:cNvSpPr>
            <p:nvPr/>
          </p:nvSpPr>
          <p:spPr bwMode="auto">
            <a:xfrm>
              <a:off x="1876" y="1857"/>
              <a:ext cx="137" cy="146"/>
            </a:xfrm>
            <a:custGeom>
              <a:avLst/>
              <a:gdLst>
                <a:gd name="T0" fmla="*/ 21 w 137"/>
                <a:gd name="T1" fmla="*/ 108 h 146"/>
                <a:gd name="T2" fmla="*/ 30 w 137"/>
                <a:gd name="T3" fmla="*/ 118 h 146"/>
                <a:gd name="T4" fmla="*/ 21 w 137"/>
                <a:gd name="T5" fmla="*/ 108 h 146"/>
                <a:gd name="T6" fmla="*/ 40 w 137"/>
                <a:gd name="T7" fmla="*/ 99 h 146"/>
                <a:gd name="T8" fmla="*/ 68 w 137"/>
                <a:gd name="T9" fmla="*/ 54 h 146"/>
                <a:gd name="T10" fmla="*/ 94 w 137"/>
                <a:gd name="T11" fmla="*/ 111 h 146"/>
                <a:gd name="T12" fmla="*/ 40 w 137"/>
                <a:gd name="T13" fmla="*/ 99 h 146"/>
                <a:gd name="T14" fmla="*/ 68 w 137"/>
                <a:gd name="T15" fmla="*/ 0 h 146"/>
                <a:gd name="T16" fmla="*/ 0 w 137"/>
                <a:gd name="T17" fmla="*/ 118 h 146"/>
                <a:gd name="T18" fmla="*/ 19 w 137"/>
                <a:gd name="T19" fmla="*/ 122 h 146"/>
                <a:gd name="T20" fmla="*/ 137 w 137"/>
                <a:gd name="T21" fmla="*/ 146 h 146"/>
                <a:gd name="T22" fmla="*/ 68 w 137"/>
                <a:gd name="T2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146">
                  <a:moveTo>
                    <a:pt x="21" y="108"/>
                  </a:moveTo>
                  <a:lnTo>
                    <a:pt x="30" y="118"/>
                  </a:lnTo>
                  <a:lnTo>
                    <a:pt x="21" y="108"/>
                  </a:lnTo>
                  <a:moveTo>
                    <a:pt x="40" y="99"/>
                  </a:moveTo>
                  <a:lnTo>
                    <a:pt x="68" y="54"/>
                  </a:lnTo>
                  <a:lnTo>
                    <a:pt x="94" y="111"/>
                  </a:lnTo>
                  <a:lnTo>
                    <a:pt x="40" y="99"/>
                  </a:lnTo>
                  <a:moveTo>
                    <a:pt x="68" y="0"/>
                  </a:moveTo>
                  <a:lnTo>
                    <a:pt x="0" y="118"/>
                  </a:lnTo>
                  <a:lnTo>
                    <a:pt x="19" y="122"/>
                  </a:lnTo>
                  <a:lnTo>
                    <a:pt x="137" y="146"/>
                  </a:lnTo>
                  <a:lnTo>
                    <a:pt x="6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grpSp>
      <p:grpSp>
        <p:nvGrpSpPr>
          <p:cNvPr id="160800" name="Group 32"/>
          <p:cNvGrpSpPr>
            <a:grpSpLocks/>
          </p:cNvGrpSpPr>
          <p:nvPr/>
        </p:nvGrpSpPr>
        <p:grpSpPr bwMode="auto">
          <a:xfrm>
            <a:off x="1970088" y="3709988"/>
            <a:ext cx="547687" cy="153987"/>
            <a:chOff x="1729" y="2161"/>
            <a:chExt cx="345" cy="97"/>
          </a:xfrm>
        </p:grpSpPr>
        <p:sp>
          <p:nvSpPr>
            <p:cNvPr id="160801" name="Freeform 33"/>
            <p:cNvSpPr>
              <a:spLocks/>
            </p:cNvSpPr>
            <p:nvPr/>
          </p:nvSpPr>
          <p:spPr bwMode="auto">
            <a:xfrm>
              <a:off x="1772" y="2204"/>
              <a:ext cx="302" cy="54"/>
            </a:xfrm>
            <a:custGeom>
              <a:avLst/>
              <a:gdLst>
                <a:gd name="T0" fmla="*/ 128 w 128"/>
                <a:gd name="T1" fmla="*/ 9 h 23"/>
                <a:gd name="T2" fmla="*/ 118 w 128"/>
                <a:gd name="T3" fmla="*/ 8 h 23"/>
                <a:gd name="T4" fmla="*/ 44 w 128"/>
                <a:gd name="T5" fmla="*/ 17 h 23"/>
                <a:gd name="T6" fmla="*/ 22 w 128"/>
                <a:gd name="T7" fmla="*/ 1 h 23"/>
                <a:gd name="T8" fmla="*/ 11 w 128"/>
                <a:gd name="T9" fmla="*/ 0 h 23"/>
                <a:gd name="T10" fmla="*/ 38 w 128"/>
                <a:gd name="T11" fmla="*/ 20 h 23"/>
                <a:gd name="T12" fmla="*/ 128 w 128"/>
                <a:gd name="T13" fmla="*/ 9 h 23"/>
              </a:gdLst>
              <a:ahLst/>
              <a:cxnLst>
                <a:cxn ang="0">
                  <a:pos x="T0" y="T1"/>
                </a:cxn>
                <a:cxn ang="0">
                  <a:pos x="T2" y="T3"/>
                </a:cxn>
                <a:cxn ang="0">
                  <a:pos x="T4" y="T5"/>
                </a:cxn>
                <a:cxn ang="0">
                  <a:pos x="T6" y="T7"/>
                </a:cxn>
                <a:cxn ang="0">
                  <a:pos x="T8" y="T9"/>
                </a:cxn>
                <a:cxn ang="0">
                  <a:pos x="T10" y="T11"/>
                </a:cxn>
                <a:cxn ang="0">
                  <a:pos x="T12" y="T13"/>
                </a:cxn>
              </a:cxnLst>
              <a:rect l="0" t="0" r="r" b="b"/>
              <a:pathLst>
                <a:path w="128" h="23">
                  <a:moveTo>
                    <a:pt x="128" y="9"/>
                  </a:moveTo>
                  <a:cubicBezTo>
                    <a:pt x="118" y="8"/>
                    <a:pt x="118" y="8"/>
                    <a:pt x="118" y="8"/>
                  </a:cubicBezTo>
                  <a:cubicBezTo>
                    <a:pt x="102" y="15"/>
                    <a:pt x="69" y="19"/>
                    <a:pt x="44" y="17"/>
                  </a:cubicBezTo>
                  <a:cubicBezTo>
                    <a:pt x="23" y="14"/>
                    <a:pt x="14" y="8"/>
                    <a:pt x="22" y="1"/>
                  </a:cubicBezTo>
                  <a:cubicBezTo>
                    <a:pt x="11" y="0"/>
                    <a:pt x="11" y="0"/>
                    <a:pt x="11" y="0"/>
                  </a:cubicBezTo>
                  <a:cubicBezTo>
                    <a:pt x="0" y="9"/>
                    <a:pt x="10" y="17"/>
                    <a:pt x="38" y="20"/>
                  </a:cubicBezTo>
                  <a:cubicBezTo>
                    <a:pt x="68" y="23"/>
                    <a:pt x="109" y="18"/>
                    <a:pt x="128" y="9"/>
                  </a:cubicBezTo>
                </a:path>
              </a:pathLst>
            </a:custGeom>
            <a:solidFill>
              <a:srgbClr val="EC00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60802" name="Freeform 34"/>
            <p:cNvSpPr>
              <a:spLocks/>
            </p:cNvSpPr>
            <p:nvPr/>
          </p:nvSpPr>
          <p:spPr bwMode="auto">
            <a:xfrm>
              <a:off x="1784" y="2175"/>
              <a:ext cx="82" cy="26"/>
            </a:xfrm>
            <a:custGeom>
              <a:avLst/>
              <a:gdLst>
                <a:gd name="T0" fmla="*/ 82 w 82"/>
                <a:gd name="T1" fmla="*/ 0 h 26"/>
                <a:gd name="T2" fmla="*/ 0 w 82"/>
                <a:gd name="T3" fmla="*/ 19 h 26"/>
                <a:gd name="T4" fmla="*/ 73 w 82"/>
                <a:gd name="T5" fmla="*/ 26 h 26"/>
                <a:gd name="T6" fmla="*/ 82 w 82"/>
                <a:gd name="T7" fmla="*/ 0 h 26"/>
              </a:gdLst>
              <a:ahLst/>
              <a:cxnLst>
                <a:cxn ang="0">
                  <a:pos x="T0" y="T1"/>
                </a:cxn>
                <a:cxn ang="0">
                  <a:pos x="T2" y="T3"/>
                </a:cxn>
                <a:cxn ang="0">
                  <a:pos x="T4" y="T5"/>
                </a:cxn>
                <a:cxn ang="0">
                  <a:pos x="T6" y="T7"/>
                </a:cxn>
              </a:cxnLst>
              <a:rect l="0" t="0" r="r" b="b"/>
              <a:pathLst>
                <a:path w="82" h="26">
                  <a:moveTo>
                    <a:pt x="82" y="0"/>
                  </a:moveTo>
                  <a:lnTo>
                    <a:pt x="0" y="19"/>
                  </a:lnTo>
                  <a:lnTo>
                    <a:pt x="73" y="26"/>
                  </a:lnTo>
                  <a:lnTo>
                    <a:pt x="82" y="0"/>
                  </a:lnTo>
                  <a:close/>
                </a:path>
              </a:pathLst>
            </a:custGeom>
            <a:solidFill>
              <a:srgbClr val="EC00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60803" name="Freeform 35"/>
            <p:cNvSpPr>
              <a:spLocks/>
            </p:cNvSpPr>
            <p:nvPr/>
          </p:nvSpPr>
          <p:spPr bwMode="auto">
            <a:xfrm>
              <a:off x="1784" y="2175"/>
              <a:ext cx="82" cy="26"/>
            </a:xfrm>
            <a:custGeom>
              <a:avLst/>
              <a:gdLst>
                <a:gd name="T0" fmla="*/ 82 w 82"/>
                <a:gd name="T1" fmla="*/ 0 h 26"/>
                <a:gd name="T2" fmla="*/ 0 w 82"/>
                <a:gd name="T3" fmla="*/ 19 h 26"/>
                <a:gd name="T4" fmla="*/ 73 w 82"/>
                <a:gd name="T5" fmla="*/ 26 h 26"/>
                <a:gd name="T6" fmla="*/ 82 w 82"/>
                <a:gd name="T7" fmla="*/ 0 h 26"/>
              </a:gdLst>
              <a:ahLst/>
              <a:cxnLst>
                <a:cxn ang="0">
                  <a:pos x="T0" y="T1"/>
                </a:cxn>
                <a:cxn ang="0">
                  <a:pos x="T2" y="T3"/>
                </a:cxn>
                <a:cxn ang="0">
                  <a:pos x="T4" y="T5"/>
                </a:cxn>
                <a:cxn ang="0">
                  <a:pos x="T6" y="T7"/>
                </a:cxn>
              </a:cxnLst>
              <a:rect l="0" t="0" r="r" b="b"/>
              <a:pathLst>
                <a:path w="82" h="26">
                  <a:moveTo>
                    <a:pt x="82" y="0"/>
                  </a:moveTo>
                  <a:lnTo>
                    <a:pt x="0" y="19"/>
                  </a:lnTo>
                  <a:lnTo>
                    <a:pt x="73" y="26"/>
                  </a:lnTo>
                  <a:lnTo>
                    <a:pt x="8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60804" name="Freeform 36"/>
            <p:cNvSpPr>
              <a:spLocks noEditPoints="1"/>
            </p:cNvSpPr>
            <p:nvPr/>
          </p:nvSpPr>
          <p:spPr bwMode="auto">
            <a:xfrm>
              <a:off x="1729" y="2161"/>
              <a:ext cx="170" cy="52"/>
            </a:xfrm>
            <a:custGeom>
              <a:avLst/>
              <a:gdLst>
                <a:gd name="T0" fmla="*/ 26 w 170"/>
                <a:gd name="T1" fmla="*/ 36 h 52"/>
                <a:gd name="T2" fmla="*/ 33 w 170"/>
                <a:gd name="T3" fmla="*/ 38 h 52"/>
                <a:gd name="T4" fmla="*/ 26 w 170"/>
                <a:gd name="T5" fmla="*/ 36 h 52"/>
                <a:gd name="T6" fmla="*/ 55 w 170"/>
                <a:gd name="T7" fmla="*/ 33 h 52"/>
                <a:gd name="T8" fmla="*/ 137 w 170"/>
                <a:gd name="T9" fmla="*/ 14 h 52"/>
                <a:gd name="T10" fmla="*/ 128 w 170"/>
                <a:gd name="T11" fmla="*/ 40 h 52"/>
                <a:gd name="T12" fmla="*/ 55 w 170"/>
                <a:gd name="T13" fmla="*/ 33 h 52"/>
                <a:gd name="T14" fmla="*/ 170 w 170"/>
                <a:gd name="T15" fmla="*/ 0 h 52"/>
                <a:gd name="T16" fmla="*/ 0 w 170"/>
                <a:gd name="T17" fmla="*/ 36 h 52"/>
                <a:gd name="T18" fmla="*/ 19 w 170"/>
                <a:gd name="T19" fmla="*/ 38 h 52"/>
                <a:gd name="T20" fmla="*/ 69 w 170"/>
                <a:gd name="T21" fmla="*/ 43 h 52"/>
                <a:gd name="T22" fmla="*/ 95 w 170"/>
                <a:gd name="T23" fmla="*/ 45 h 52"/>
                <a:gd name="T24" fmla="*/ 151 w 170"/>
                <a:gd name="T25" fmla="*/ 52 h 52"/>
                <a:gd name="T26" fmla="*/ 170 w 170"/>
                <a:gd name="T2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 h="52">
                  <a:moveTo>
                    <a:pt x="26" y="36"/>
                  </a:moveTo>
                  <a:lnTo>
                    <a:pt x="33" y="38"/>
                  </a:lnTo>
                  <a:lnTo>
                    <a:pt x="26" y="36"/>
                  </a:lnTo>
                  <a:close/>
                  <a:moveTo>
                    <a:pt x="55" y="33"/>
                  </a:moveTo>
                  <a:lnTo>
                    <a:pt x="137" y="14"/>
                  </a:lnTo>
                  <a:lnTo>
                    <a:pt x="128" y="40"/>
                  </a:lnTo>
                  <a:lnTo>
                    <a:pt x="55" y="33"/>
                  </a:lnTo>
                  <a:close/>
                  <a:moveTo>
                    <a:pt x="170" y="0"/>
                  </a:moveTo>
                  <a:lnTo>
                    <a:pt x="0" y="36"/>
                  </a:lnTo>
                  <a:lnTo>
                    <a:pt x="19" y="38"/>
                  </a:lnTo>
                  <a:lnTo>
                    <a:pt x="69" y="43"/>
                  </a:lnTo>
                  <a:lnTo>
                    <a:pt x="95" y="45"/>
                  </a:lnTo>
                  <a:lnTo>
                    <a:pt x="151" y="52"/>
                  </a:lnTo>
                  <a:lnTo>
                    <a:pt x="170" y="0"/>
                  </a:lnTo>
                  <a:close/>
                </a:path>
              </a:pathLst>
            </a:custGeom>
            <a:solidFill>
              <a:srgbClr val="EC00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60805" name="Freeform 37"/>
            <p:cNvSpPr>
              <a:spLocks noEditPoints="1"/>
            </p:cNvSpPr>
            <p:nvPr/>
          </p:nvSpPr>
          <p:spPr bwMode="auto">
            <a:xfrm>
              <a:off x="1729" y="2161"/>
              <a:ext cx="170" cy="52"/>
            </a:xfrm>
            <a:custGeom>
              <a:avLst/>
              <a:gdLst>
                <a:gd name="T0" fmla="*/ 26 w 170"/>
                <a:gd name="T1" fmla="*/ 36 h 52"/>
                <a:gd name="T2" fmla="*/ 33 w 170"/>
                <a:gd name="T3" fmla="*/ 38 h 52"/>
                <a:gd name="T4" fmla="*/ 26 w 170"/>
                <a:gd name="T5" fmla="*/ 36 h 52"/>
                <a:gd name="T6" fmla="*/ 55 w 170"/>
                <a:gd name="T7" fmla="*/ 33 h 52"/>
                <a:gd name="T8" fmla="*/ 137 w 170"/>
                <a:gd name="T9" fmla="*/ 14 h 52"/>
                <a:gd name="T10" fmla="*/ 128 w 170"/>
                <a:gd name="T11" fmla="*/ 40 h 52"/>
                <a:gd name="T12" fmla="*/ 55 w 170"/>
                <a:gd name="T13" fmla="*/ 33 h 52"/>
                <a:gd name="T14" fmla="*/ 170 w 170"/>
                <a:gd name="T15" fmla="*/ 0 h 52"/>
                <a:gd name="T16" fmla="*/ 0 w 170"/>
                <a:gd name="T17" fmla="*/ 36 h 52"/>
                <a:gd name="T18" fmla="*/ 19 w 170"/>
                <a:gd name="T19" fmla="*/ 38 h 52"/>
                <a:gd name="T20" fmla="*/ 69 w 170"/>
                <a:gd name="T21" fmla="*/ 43 h 52"/>
                <a:gd name="T22" fmla="*/ 95 w 170"/>
                <a:gd name="T23" fmla="*/ 45 h 52"/>
                <a:gd name="T24" fmla="*/ 151 w 170"/>
                <a:gd name="T25" fmla="*/ 52 h 52"/>
                <a:gd name="T26" fmla="*/ 170 w 170"/>
                <a:gd name="T2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 h="52">
                  <a:moveTo>
                    <a:pt x="26" y="36"/>
                  </a:moveTo>
                  <a:lnTo>
                    <a:pt x="33" y="38"/>
                  </a:lnTo>
                  <a:lnTo>
                    <a:pt x="26" y="36"/>
                  </a:lnTo>
                  <a:moveTo>
                    <a:pt x="55" y="33"/>
                  </a:moveTo>
                  <a:lnTo>
                    <a:pt x="137" y="14"/>
                  </a:lnTo>
                  <a:lnTo>
                    <a:pt x="128" y="40"/>
                  </a:lnTo>
                  <a:lnTo>
                    <a:pt x="55" y="33"/>
                  </a:lnTo>
                  <a:moveTo>
                    <a:pt x="170" y="0"/>
                  </a:moveTo>
                  <a:lnTo>
                    <a:pt x="0" y="36"/>
                  </a:lnTo>
                  <a:lnTo>
                    <a:pt x="19" y="38"/>
                  </a:lnTo>
                  <a:lnTo>
                    <a:pt x="69" y="43"/>
                  </a:lnTo>
                  <a:lnTo>
                    <a:pt x="95" y="45"/>
                  </a:lnTo>
                  <a:lnTo>
                    <a:pt x="151" y="52"/>
                  </a:lnTo>
                  <a:lnTo>
                    <a:pt x="17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grpSp>
      <p:grpSp>
        <p:nvGrpSpPr>
          <p:cNvPr id="160806" name="Group 38"/>
          <p:cNvGrpSpPr>
            <a:grpSpLocks/>
          </p:cNvGrpSpPr>
          <p:nvPr/>
        </p:nvGrpSpPr>
        <p:grpSpPr bwMode="auto">
          <a:xfrm>
            <a:off x="3257550" y="3841750"/>
            <a:ext cx="415925" cy="404813"/>
            <a:chOff x="2372" y="2324"/>
            <a:chExt cx="262" cy="255"/>
          </a:xfrm>
        </p:grpSpPr>
        <p:sp>
          <p:nvSpPr>
            <p:cNvPr id="160807" name="Freeform 39"/>
            <p:cNvSpPr>
              <a:spLocks/>
            </p:cNvSpPr>
            <p:nvPr/>
          </p:nvSpPr>
          <p:spPr bwMode="auto">
            <a:xfrm>
              <a:off x="2372" y="2324"/>
              <a:ext cx="208" cy="121"/>
            </a:xfrm>
            <a:custGeom>
              <a:avLst/>
              <a:gdLst>
                <a:gd name="T0" fmla="*/ 45 w 88"/>
                <a:gd name="T1" fmla="*/ 2 h 51"/>
                <a:gd name="T2" fmla="*/ 0 w 88"/>
                <a:gd name="T3" fmla="*/ 49 h 51"/>
                <a:gd name="T4" fmla="*/ 10 w 88"/>
                <a:gd name="T5" fmla="*/ 51 h 51"/>
                <a:gd name="T6" fmla="*/ 44 w 88"/>
                <a:gd name="T7" fmla="*/ 14 h 51"/>
                <a:gd name="T8" fmla="*/ 77 w 88"/>
                <a:gd name="T9" fmla="*/ 47 h 51"/>
                <a:gd name="T10" fmla="*/ 88 w 88"/>
                <a:gd name="T11" fmla="*/ 48 h 51"/>
                <a:gd name="T12" fmla="*/ 45 w 88"/>
                <a:gd name="T13" fmla="*/ 2 h 51"/>
              </a:gdLst>
              <a:ahLst/>
              <a:cxnLst>
                <a:cxn ang="0">
                  <a:pos x="T0" y="T1"/>
                </a:cxn>
                <a:cxn ang="0">
                  <a:pos x="T2" y="T3"/>
                </a:cxn>
                <a:cxn ang="0">
                  <a:pos x="T4" y="T5"/>
                </a:cxn>
                <a:cxn ang="0">
                  <a:pos x="T6" y="T7"/>
                </a:cxn>
                <a:cxn ang="0">
                  <a:pos x="T8" y="T9"/>
                </a:cxn>
                <a:cxn ang="0">
                  <a:pos x="T10" y="T11"/>
                </a:cxn>
                <a:cxn ang="0">
                  <a:pos x="T12" y="T13"/>
                </a:cxn>
              </a:cxnLst>
              <a:rect l="0" t="0" r="r" b="b"/>
              <a:pathLst>
                <a:path w="88" h="51">
                  <a:moveTo>
                    <a:pt x="45" y="2"/>
                  </a:moveTo>
                  <a:cubicBezTo>
                    <a:pt x="20" y="0"/>
                    <a:pt x="0" y="21"/>
                    <a:pt x="0" y="49"/>
                  </a:cubicBezTo>
                  <a:cubicBezTo>
                    <a:pt x="10" y="51"/>
                    <a:pt x="10" y="51"/>
                    <a:pt x="10" y="51"/>
                  </a:cubicBezTo>
                  <a:cubicBezTo>
                    <a:pt x="10" y="28"/>
                    <a:pt x="26" y="12"/>
                    <a:pt x="44" y="14"/>
                  </a:cubicBezTo>
                  <a:cubicBezTo>
                    <a:pt x="60" y="16"/>
                    <a:pt x="73" y="29"/>
                    <a:pt x="77" y="47"/>
                  </a:cubicBezTo>
                  <a:cubicBezTo>
                    <a:pt x="88" y="48"/>
                    <a:pt x="88" y="48"/>
                    <a:pt x="88" y="48"/>
                  </a:cubicBezTo>
                  <a:cubicBezTo>
                    <a:pt x="83" y="24"/>
                    <a:pt x="66" y="4"/>
                    <a:pt x="45" y="2"/>
                  </a:cubicBezTo>
                </a:path>
              </a:pathLst>
            </a:custGeom>
            <a:solidFill>
              <a:srgbClr val="EC00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60808" name="Freeform 40"/>
            <p:cNvSpPr>
              <a:spLocks/>
            </p:cNvSpPr>
            <p:nvPr/>
          </p:nvSpPr>
          <p:spPr bwMode="auto">
            <a:xfrm>
              <a:off x="2547" y="2461"/>
              <a:ext cx="49" cy="57"/>
            </a:xfrm>
            <a:custGeom>
              <a:avLst/>
              <a:gdLst>
                <a:gd name="T0" fmla="*/ 49 w 49"/>
                <a:gd name="T1" fmla="*/ 5 h 57"/>
                <a:gd name="T2" fmla="*/ 0 w 49"/>
                <a:gd name="T3" fmla="*/ 0 h 57"/>
                <a:gd name="T4" fmla="*/ 23 w 49"/>
                <a:gd name="T5" fmla="*/ 57 h 57"/>
                <a:gd name="T6" fmla="*/ 49 w 49"/>
                <a:gd name="T7" fmla="*/ 5 h 57"/>
              </a:gdLst>
              <a:ahLst/>
              <a:cxnLst>
                <a:cxn ang="0">
                  <a:pos x="T0" y="T1"/>
                </a:cxn>
                <a:cxn ang="0">
                  <a:pos x="T2" y="T3"/>
                </a:cxn>
                <a:cxn ang="0">
                  <a:pos x="T4" y="T5"/>
                </a:cxn>
                <a:cxn ang="0">
                  <a:pos x="T6" y="T7"/>
                </a:cxn>
              </a:cxnLst>
              <a:rect l="0" t="0" r="r" b="b"/>
              <a:pathLst>
                <a:path w="49" h="57">
                  <a:moveTo>
                    <a:pt x="49" y="5"/>
                  </a:moveTo>
                  <a:lnTo>
                    <a:pt x="0" y="0"/>
                  </a:lnTo>
                  <a:lnTo>
                    <a:pt x="23" y="57"/>
                  </a:lnTo>
                  <a:lnTo>
                    <a:pt x="49" y="5"/>
                  </a:lnTo>
                  <a:close/>
                </a:path>
              </a:pathLst>
            </a:custGeom>
            <a:solidFill>
              <a:srgbClr val="EC00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60809" name="Freeform 41"/>
            <p:cNvSpPr>
              <a:spLocks/>
            </p:cNvSpPr>
            <p:nvPr/>
          </p:nvSpPr>
          <p:spPr bwMode="auto">
            <a:xfrm>
              <a:off x="2547" y="2461"/>
              <a:ext cx="49" cy="57"/>
            </a:xfrm>
            <a:custGeom>
              <a:avLst/>
              <a:gdLst>
                <a:gd name="T0" fmla="*/ 49 w 49"/>
                <a:gd name="T1" fmla="*/ 5 h 57"/>
                <a:gd name="T2" fmla="*/ 0 w 49"/>
                <a:gd name="T3" fmla="*/ 0 h 57"/>
                <a:gd name="T4" fmla="*/ 23 w 49"/>
                <a:gd name="T5" fmla="*/ 57 h 57"/>
                <a:gd name="T6" fmla="*/ 49 w 49"/>
                <a:gd name="T7" fmla="*/ 5 h 57"/>
              </a:gdLst>
              <a:ahLst/>
              <a:cxnLst>
                <a:cxn ang="0">
                  <a:pos x="T0" y="T1"/>
                </a:cxn>
                <a:cxn ang="0">
                  <a:pos x="T2" y="T3"/>
                </a:cxn>
                <a:cxn ang="0">
                  <a:pos x="T4" y="T5"/>
                </a:cxn>
                <a:cxn ang="0">
                  <a:pos x="T6" y="T7"/>
                </a:cxn>
              </a:cxnLst>
              <a:rect l="0" t="0" r="r" b="b"/>
              <a:pathLst>
                <a:path w="49" h="57">
                  <a:moveTo>
                    <a:pt x="49" y="5"/>
                  </a:moveTo>
                  <a:lnTo>
                    <a:pt x="0" y="0"/>
                  </a:lnTo>
                  <a:lnTo>
                    <a:pt x="23" y="57"/>
                  </a:lnTo>
                  <a:lnTo>
                    <a:pt x="49"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60810" name="Freeform 42"/>
            <p:cNvSpPr>
              <a:spLocks noEditPoints="1"/>
            </p:cNvSpPr>
            <p:nvPr/>
          </p:nvSpPr>
          <p:spPr bwMode="auto">
            <a:xfrm>
              <a:off x="2509" y="2431"/>
              <a:ext cx="125" cy="148"/>
            </a:xfrm>
            <a:custGeom>
              <a:avLst/>
              <a:gdLst>
                <a:gd name="T0" fmla="*/ 61 w 125"/>
                <a:gd name="T1" fmla="*/ 87 h 148"/>
                <a:gd name="T2" fmla="*/ 38 w 125"/>
                <a:gd name="T3" fmla="*/ 30 h 148"/>
                <a:gd name="T4" fmla="*/ 87 w 125"/>
                <a:gd name="T5" fmla="*/ 35 h 148"/>
                <a:gd name="T6" fmla="*/ 61 w 125"/>
                <a:gd name="T7" fmla="*/ 87 h 148"/>
                <a:gd name="T8" fmla="*/ 125 w 125"/>
                <a:gd name="T9" fmla="*/ 11 h 148"/>
                <a:gd name="T10" fmla="*/ 106 w 125"/>
                <a:gd name="T11" fmla="*/ 9 h 148"/>
                <a:gd name="T12" fmla="*/ 106 w 125"/>
                <a:gd name="T13" fmla="*/ 23 h 148"/>
                <a:gd name="T14" fmla="*/ 106 w 125"/>
                <a:gd name="T15" fmla="*/ 9 h 148"/>
                <a:gd name="T16" fmla="*/ 71 w 125"/>
                <a:gd name="T17" fmla="*/ 7 h 148"/>
                <a:gd name="T18" fmla="*/ 45 w 125"/>
                <a:gd name="T19" fmla="*/ 4 h 148"/>
                <a:gd name="T20" fmla="*/ 0 w 125"/>
                <a:gd name="T21" fmla="*/ 0 h 148"/>
                <a:gd name="T22" fmla="*/ 61 w 125"/>
                <a:gd name="T23" fmla="*/ 148 h 148"/>
                <a:gd name="T24" fmla="*/ 125 w 125"/>
                <a:gd name="T25" fmla="*/ 1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148">
                  <a:moveTo>
                    <a:pt x="61" y="87"/>
                  </a:moveTo>
                  <a:lnTo>
                    <a:pt x="38" y="30"/>
                  </a:lnTo>
                  <a:lnTo>
                    <a:pt x="87" y="35"/>
                  </a:lnTo>
                  <a:lnTo>
                    <a:pt x="61" y="87"/>
                  </a:lnTo>
                  <a:close/>
                  <a:moveTo>
                    <a:pt x="125" y="11"/>
                  </a:moveTo>
                  <a:lnTo>
                    <a:pt x="106" y="9"/>
                  </a:lnTo>
                  <a:lnTo>
                    <a:pt x="106" y="23"/>
                  </a:lnTo>
                  <a:lnTo>
                    <a:pt x="106" y="9"/>
                  </a:lnTo>
                  <a:lnTo>
                    <a:pt x="71" y="7"/>
                  </a:lnTo>
                  <a:lnTo>
                    <a:pt x="45" y="4"/>
                  </a:lnTo>
                  <a:lnTo>
                    <a:pt x="0" y="0"/>
                  </a:lnTo>
                  <a:lnTo>
                    <a:pt x="61" y="148"/>
                  </a:lnTo>
                  <a:lnTo>
                    <a:pt x="125" y="11"/>
                  </a:lnTo>
                  <a:close/>
                </a:path>
              </a:pathLst>
            </a:custGeom>
            <a:solidFill>
              <a:srgbClr val="EC00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60811" name="Freeform 43"/>
            <p:cNvSpPr>
              <a:spLocks noEditPoints="1"/>
            </p:cNvSpPr>
            <p:nvPr/>
          </p:nvSpPr>
          <p:spPr bwMode="auto">
            <a:xfrm>
              <a:off x="2509" y="2431"/>
              <a:ext cx="125" cy="148"/>
            </a:xfrm>
            <a:custGeom>
              <a:avLst/>
              <a:gdLst>
                <a:gd name="T0" fmla="*/ 61 w 125"/>
                <a:gd name="T1" fmla="*/ 87 h 148"/>
                <a:gd name="T2" fmla="*/ 38 w 125"/>
                <a:gd name="T3" fmla="*/ 30 h 148"/>
                <a:gd name="T4" fmla="*/ 87 w 125"/>
                <a:gd name="T5" fmla="*/ 35 h 148"/>
                <a:gd name="T6" fmla="*/ 61 w 125"/>
                <a:gd name="T7" fmla="*/ 87 h 148"/>
                <a:gd name="T8" fmla="*/ 125 w 125"/>
                <a:gd name="T9" fmla="*/ 11 h 148"/>
                <a:gd name="T10" fmla="*/ 106 w 125"/>
                <a:gd name="T11" fmla="*/ 9 h 148"/>
                <a:gd name="T12" fmla="*/ 106 w 125"/>
                <a:gd name="T13" fmla="*/ 23 h 148"/>
                <a:gd name="T14" fmla="*/ 106 w 125"/>
                <a:gd name="T15" fmla="*/ 9 h 148"/>
                <a:gd name="T16" fmla="*/ 71 w 125"/>
                <a:gd name="T17" fmla="*/ 7 h 148"/>
                <a:gd name="T18" fmla="*/ 45 w 125"/>
                <a:gd name="T19" fmla="*/ 4 h 148"/>
                <a:gd name="T20" fmla="*/ 0 w 125"/>
                <a:gd name="T21" fmla="*/ 0 h 148"/>
                <a:gd name="T22" fmla="*/ 61 w 125"/>
                <a:gd name="T23" fmla="*/ 148 h 148"/>
                <a:gd name="T24" fmla="*/ 125 w 125"/>
                <a:gd name="T25" fmla="*/ 1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148">
                  <a:moveTo>
                    <a:pt x="61" y="87"/>
                  </a:moveTo>
                  <a:lnTo>
                    <a:pt x="38" y="30"/>
                  </a:lnTo>
                  <a:lnTo>
                    <a:pt x="87" y="35"/>
                  </a:lnTo>
                  <a:lnTo>
                    <a:pt x="61" y="87"/>
                  </a:lnTo>
                  <a:moveTo>
                    <a:pt x="125" y="11"/>
                  </a:moveTo>
                  <a:lnTo>
                    <a:pt x="106" y="9"/>
                  </a:lnTo>
                  <a:lnTo>
                    <a:pt x="106" y="23"/>
                  </a:lnTo>
                  <a:lnTo>
                    <a:pt x="106" y="9"/>
                  </a:lnTo>
                  <a:lnTo>
                    <a:pt x="71" y="7"/>
                  </a:lnTo>
                  <a:lnTo>
                    <a:pt x="45" y="4"/>
                  </a:lnTo>
                  <a:lnTo>
                    <a:pt x="0" y="0"/>
                  </a:lnTo>
                  <a:lnTo>
                    <a:pt x="61" y="148"/>
                  </a:lnTo>
                  <a:lnTo>
                    <a:pt x="125" y="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grpSp>
      <p:sp>
        <p:nvSpPr>
          <p:cNvPr id="397348" name="Text Box 36"/>
          <p:cNvSpPr txBox="1">
            <a:spLocks noChangeArrowheads="1"/>
          </p:cNvSpPr>
          <p:nvPr/>
        </p:nvSpPr>
        <p:spPr bwMode="auto">
          <a:xfrm>
            <a:off x="863600" y="0"/>
            <a:ext cx="7251700" cy="1249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it-IT" sz="4400" dirty="0" err="1">
                <a:solidFill>
                  <a:schemeClr val="accent2"/>
                </a:solidFill>
                <a:latin typeface="Arial" panose="020B0604020202020204" pitchFamily="34" charset="0"/>
              </a:rPr>
              <a:t>osservatore</a:t>
            </a:r>
            <a:r>
              <a:rPr lang="en-US" altLang="it-IT" sz="4400" dirty="0">
                <a:solidFill>
                  <a:schemeClr val="accent2"/>
                </a:solidFill>
                <a:latin typeface="Arial" panose="020B0604020202020204" pitchFamily="34" charset="0"/>
              </a:rPr>
              <a:t> in </a:t>
            </a:r>
            <a:r>
              <a:rPr lang="en-US" altLang="it-IT" sz="4400" dirty="0" err="1">
                <a:solidFill>
                  <a:schemeClr val="accent2"/>
                </a:solidFill>
                <a:latin typeface="Arial" panose="020B0604020202020204" pitchFamily="34" charset="0"/>
              </a:rPr>
              <a:t>movimento</a:t>
            </a:r>
            <a:endParaRPr lang="en-US" altLang="it-IT" sz="4400" dirty="0">
              <a:solidFill>
                <a:schemeClr val="accent2"/>
              </a:solidFill>
              <a:latin typeface="Arial" panose="020B0604020202020204" pitchFamily="34" charset="0"/>
            </a:endParaRPr>
          </a:p>
          <a:p>
            <a:pPr algn="ctr"/>
            <a:r>
              <a:rPr lang="en-US" altLang="it-IT" sz="3200" dirty="0">
                <a:latin typeface="Arial" panose="020B0604020202020204" pitchFamily="34" charset="0"/>
              </a:rPr>
              <a:t>(</a:t>
            </a:r>
            <a:r>
              <a:rPr lang="en-US" altLang="it-IT" sz="3200" dirty="0" err="1">
                <a:latin typeface="Arial" panose="020B0604020202020204" pitchFamily="34" charset="0"/>
              </a:rPr>
              <a:t>rispetto</a:t>
            </a:r>
            <a:r>
              <a:rPr lang="en-US" altLang="it-IT" sz="3200" dirty="0">
                <a:latin typeface="Arial" panose="020B0604020202020204" pitchFamily="34" charset="0"/>
              </a:rPr>
              <a:t> a un </a:t>
            </a:r>
            <a:r>
              <a:rPr lang="en-US" altLang="it-IT" sz="3200" dirty="0" err="1">
                <a:latin typeface="Arial" panose="020B0604020202020204" pitchFamily="34" charset="0"/>
              </a:rPr>
              <a:t>mondo</a:t>
            </a:r>
            <a:r>
              <a:rPr lang="en-US" altLang="it-IT" sz="3200" dirty="0">
                <a:latin typeface="Arial" panose="020B0604020202020204" pitchFamily="34" charset="0"/>
              </a:rPr>
              <a:t> </a:t>
            </a:r>
            <a:r>
              <a:rPr lang="en-US" altLang="it-IT" sz="3200" dirty="0" err="1">
                <a:latin typeface="Arial" panose="020B0604020202020204" pitchFamily="34" charset="0"/>
              </a:rPr>
              <a:t>statico</a:t>
            </a:r>
            <a:r>
              <a:rPr lang="en-US" altLang="it-IT" sz="3200" dirty="0">
                <a:latin typeface="Arial" panose="020B0604020202020204" pitchFamily="34" charset="0"/>
              </a:rPr>
              <a:t>) </a:t>
            </a:r>
          </a:p>
        </p:txBody>
      </p:sp>
    </p:spTree>
    <p:extLst>
      <p:ext uri="{BB962C8B-B14F-4D97-AF65-F5344CB8AC3E}">
        <p14:creationId xmlns:p14="http://schemas.microsoft.com/office/powerpoint/2010/main" val="6951127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60770"/>
                                        </p:tgtEl>
                                        <p:attrNameLst>
                                          <p:attrName>style.visibility</p:attrName>
                                        </p:attrNameLst>
                                      </p:cBhvr>
                                      <p:to>
                                        <p:strVal val="visible"/>
                                      </p:to>
                                    </p:set>
                                    <p:animEffect transition="in" filter="dissolve">
                                      <p:cBhvr>
                                        <p:cTn id="7" dur="500"/>
                                        <p:tgtEl>
                                          <p:spTgt spid="16077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97348"/>
                                        </p:tgtEl>
                                        <p:attrNameLst>
                                          <p:attrName>style.visibility</p:attrName>
                                        </p:attrNameLst>
                                      </p:cBhvr>
                                      <p:to>
                                        <p:strVal val="visible"/>
                                      </p:to>
                                    </p:set>
                                    <p:animEffect transition="in" filter="wipe(left)">
                                      <p:cBhvr>
                                        <p:cTn id="10" dur="500"/>
                                        <p:tgtEl>
                                          <p:spTgt spid="397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4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109085"/>
            <a:ext cx="9144000" cy="3976260"/>
          </a:xfrm>
          <a:prstGeom prst="rect">
            <a:avLst/>
          </a:prstGeom>
        </p:spPr>
      </p:pic>
      <p:sp>
        <p:nvSpPr>
          <p:cNvPr id="6" name="Text Box 36"/>
          <p:cNvSpPr txBox="1">
            <a:spLocks noChangeArrowheads="1"/>
          </p:cNvSpPr>
          <p:nvPr/>
        </p:nvSpPr>
        <p:spPr bwMode="auto">
          <a:xfrm>
            <a:off x="863600" y="0"/>
            <a:ext cx="7251700" cy="144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it-IT" sz="4400" dirty="0" err="1">
                <a:solidFill>
                  <a:schemeClr val="accent2"/>
                </a:solidFill>
                <a:latin typeface="Arial" panose="020B0604020202020204" pitchFamily="34" charset="0"/>
              </a:rPr>
              <a:t>i</a:t>
            </a:r>
            <a:r>
              <a:rPr lang="en-US" altLang="it-IT" sz="4400" dirty="0" err="1" smtClean="0">
                <a:solidFill>
                  <a:schemeClr val="accent2"/>
                </a:solidFill>
                <a:latin typeface="Arial" panose="020B0604020202020204" pitchFamily="34" charset="0"/>
              </a:rPr>
              <a:t>ntegrazione</a:t>
            </a:r>
            <a:r>
              <a:rPr lang="en-US" altLang="it-IT" sz="4400" dirty="0" smtClean="0">
                <a:solidFill>
                  <a:schemeClr val="accent2"/>
                </a:solidFill>
                <a:latin typeface="Arial" panose="020B0604020202020204" pitchFamily="34" charset="0"/>
              </a:rPr>
              <a:t> di </a:t>
            </a:r>
            <a:r>
              <a:rPr lang="en-US" altLang="it-IT" sz="4400" dirty="0" err="1" smtClean="0">
                <a:solidFill>
                  <a:schemeClr val="accent2"/>
                </a:solidFill>
                <a:latin typeface="Arial" panose="020B0604020202020204" pitchFamily="34" charset="0"/>
              </a:rPr>
              <a:t>viste</a:t>
            </a:r>
            <a:r>
              <a:rPr lang="en-US" altLang="it-IT" sz="4400" dirty="0" smtClean="0">
                <a:solidFill>
                  <a:schemeClr val="accent2"/>
                </a:solidFill>
                <a:latin typeface="Arial" panose="020B0604020202020204" pitchFamily="34" charset="0"/>
              </a:rPr>
              <a:t> diverse </a:t>
            </a:r>
            <a:r>
              <a:rPr lang="en-US" altLang="it-IT" sz="4400" dirty="0" err="1" smtClean="0">
                <a:solidFill>
                  <a:schemeClr val="accent2"/>
                </a:solidFill>
                <a:latin typeface="Arial" panose="020B0604020202020204" pitchFamily="34" charset="0"/>
              </a:rPr>
              <a:t>dello</a:t>
            </a:r>
            <a:r>
              <a:rPr lang="en-US" altLang="it-IT" sz="4400" dirty="0" smtClean="0">
                <a:solidFill>
                  <a:schemeClr val="accent2"/>
                </a:solidFill>
                <a:latin typeface="Arial" panose="020B0604020202020204" pitchFamily="34" charset="0"/>
              </a:rPr>
              <a:t> </a:t>
            </a:r>
            <a:r>
              <a:rPr lang="en-US" altLang="it-IT" sz="4400" dirty="0" err="1" smtClean="0">
                <a:solidFill>
                  <a:schemeClr val="accent2"/>
                </a:solidFill>
                <a:latin typeface="Arial" panose="020B0604020202020204" pitchFamily="34" charset="0"/>
              </a:rPr>
              <a:t>stesso</a:t>
            </a:r>
            <a:r>
              <a:rPr lang="en-US" altLang="it-IT" sz="4400" dirty="0" smtClean="0">
                <a:solidFill>
                  <a:schemeClr val="accent2"/>
                </a:solidFill>
                <a:latin typeface="Arial" panose="020B0604020202020204" pitchFamily="34" charset="0"/>
              </a:rPr>
              <a:t> </a:t>
            </a:r>
            <a:r>
              <a:rPr lang="en-US" altLang="it-IT" sz="4400" dirty="0" err="1" smtClean="0">
                <a:solidFill>
                  <a:schemeClr val="accent2"/>
                </a:solidFill>
                <a:latin typeface="Arial" panose="020B0604020202020204" pitchFamily="34" charset="0"/>
              </a:rPr>
              <a:t>oggetto</a:t>
            </a:r>
            <a:endParaRPr lang="en-US" altLang="it-IT" sz="3200" dirty="0">
              <a:latin typeface="Arial" panose="020B0604020202020204" pitchFamily="34" charset="0"/>
            </a:endParaRPr>
          </a:p>
        </p:txBody>
      </p:sp>
    </p:spTree>
    <p:extLst>
      <p:ext uri="{BB962C8B-B14F-4D97-AF65-F5344CB8AC3E}">
        <p14:creationId xmlns:p14="http://schemas.microsoft.com/office/powerpoint/2010/main" val="152335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AutoShape 2"/>
          <p:cNvSpPr>
            <a:spLocks noChangeArrowheads="1"/>
          </p:cNvSpPr>
          <p:nvPr/>
        </p:nvSpPr>
        <p:spPr bwMode="auto">
          <a:xfrm>
            <a:off x="3544888" y="4559300"/>
            <a:ext cx="5114925" cy="188118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it-IT"/>
          </a:p>
        </p:txBody>
      </p:sp>
      <p:sp>
        <p:nvSpPr>
          <p:cNvPr id="18434" name="AutoShape 4"/>
          <p:cNvSpPr>
            <a:spLocks noChangeArrowheads="1"/>
          </p:cNvSpPr>
          <p:nvPr/>
        </p:nvSpPr>
        <p:spPr bwMode="auto">
          <a:xfrm>
            <a:off x="3236913" y="588963"/>
            <a:ext cx="5907087" cy="4064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endParaRPr lang="en-GB" altLang="it-IT" b="1">
              <a:solidFill>
                <a:schemeClr val="accent2"/>
              </a:solidFill>
              <a:latin typeface="Arial" panose="020B0604020202020204" pitchFamily="34" charset="0"/>
            </a:endParaRPr>
          </a:p>
        </p:txBody>
      </p:sp>
      <p:sp>
        <p:nvSpPr>
          <p:cNvPr id="646154" name="Rectangle 10"/>
          <p:cNvSpPr>
            <a:spLocks noChangeArrowheads="1"/>
          </p:cNvSpPr>
          <p:nvPr/>
        </p:nvSpPr>
        <p:spPr bwMode="auto">
          <a:xfrm>
            <a:off x="4578350" y="3474954"/>
            <a:ext cx="3789362"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7338" indent="-287338"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Aft>
                <a:spcPct val="40000"/>
              </a:spcAft>
              <a:buClr>
                <a:schemeClr val="accent2"/>
              </a:buClr>
              <a:buFont typeface="Wingdings" panose="05000000000000000000" pitchFamily="2" charset="2"/>
              <a:buChar char="§"/>
            </a:pPr>
            <a:r>
              <a:rPr lang="en-US" altLang="it-IT" sz="2800" dirty="0" err="1">
                <a:latin typeface="Arial" panose="020B0604020202020204" pitchFamily="34" charset="0"/>
              </a:rPr>
              <a:t>osservare</a:t>
            </a:r>
            <a:r>
              <a:rPr lang="en-US" altLang="it-IT" sz="2800" dirty="0">
                <a:latin typeface="Arial" panose="020B0604020202020204" pitchFamily="34" charset="0"/>
              </a:rPr>
              <a:t> la </a:t>
            </a:r>
            <a:r>
              <a:rPr lang="en-US" altLang="it-IT" sz="2800" dirty="0" err="1">
                <a:latin typeface="Arial" panose="020B0604020202020204" pitchFamily="34" charset="0"/>
              </a:rPr>
              <a:t>posizione</a:t>
            </a:r>
            <a:r>
              <a:rPr lang="en-US" altLang="it-IT" sz="2800" dirty="0">
                <a:latin typeface="Arial" panose="020B0604020202020204" pitchFamily="34" charset="0"/>
              </a:rPr>
              <a:t> </a:t>
            </a:r>
            <a:r>
              <a:rPr lang="en-US" altLang="it-IT" sz="2800" dirty="0" err="1">
                <a:latin typeface="Arial" panose="020B0604020202020204" pitchFamily="34" charset="0"/>
              </a:rPr>
              <a:t>relativa</a:t>
            </a:r>
            <a:r>
              <a:rPr lang="en-US" altLang="it-IT" sz="2800" dirty="0">
                <a:latin typeface="Arial" panose="020B0604020202020204" pitchFamily="34" charset="0"/>
              </a:rPr>
              <a:t> di auto, </a:t>
            </a:r>
            <a:r>
              <a:rPr lang="en-US" altLang="it-IT" sz="2800" dirty="0" err="1">
                <a:latin typeface="Arial" panose="020B0604020202020204" pitchFamily="34" charset="0"/>
              </a:rPr>
              <a:t>colline</a:t>
            </a:r>
            <a:r>
              <a:rPr lang="en-US" altLang="it-IT" sz="2800" dirty="0">
                <a:latin typeface="Arial" panose="020B0604020202020204" pitchFamily="34" charset="0"/>
              </a:rPr>
              <a:t>, </a:t>
            </a:r>
            <a:r>
              <a:rPr lang="en-US" altLang="it-IT" sz="2800" dirty="0" err="1">
                <a:latin typeface="Arial" panose="020B0604020202020204" pitchFamily="34" charset="0"/>
              </a:rPr>
              <a:t>nuvola</a:t>
            </a:r>
            <a:endParaRPr lang="en-US" altLang="it-IT" sz="2800" dirty="0">
              <a:latin typeface="Arial" panose="020B0604020202020204" pitchFamily="34" charset="0"/>
            </a:endParaRPr>
          </a:p>
          <a:p>
            <a:pPr>
              <a:spcAft>
                <a:spcPct val="40000"/>
              </a:spcAft>
              <a:buClr>
                <a:schemeClr val="accent2"/>
              </a:buClr>
              <a:buFont typeface="Wingdings" panose="05000000000000000000" pitchFamily="2" charset="2"/>
              <a:buChar char="§"/>
            </a:pPr>
            <a:r>
              <a:rPr lang="en-US" altLang="it-IT" sz="2800" dirty="0">
                <a:latin typeface="Arial" panose="020B0604020202020204" pitchFamily="34" charset="0"/>
              </a:rPr>
              <a:t>le </a:t>
            </a:r>
            <a:r>
              <a:rPr lang="en-US" altLang="it-IT" sz="2800" dirty="0" err="1">
                <a:latin typeface="Arial" panose="020B0604020202020204" pitchFamily="34" charset="0"/>
              </a:rPr>
              <a:t>altre</a:t>
            </a:r>
            <a:r>
              <a:rPr lang="en-US" altLang="it-IT" sz="2800" dirty="0">
                <a:latin typeface="Arial" panose="020B0604020202020204" pitchFamily="34" charset="0"/>
              </a:rPr>
              <a:t> </a:t>
            </a:r>
            <a:r>
              <a:rPr lang="en-US" altLang="it-IT" sz="2800" dirty="0" err="1">
                <a:latin typeface="Arial" panose="020B0604020202020204" pitchFamily="34" charset="0"/>
              </a:rPr>
              <a:t>informazioni</a:t>
            </a:r>
            <a:r>
              <a:rPr lang="en-US" altLang="it-IT" sz="2800" dirty="0">
                <a:latin typeface="Arial" panose="020B0604020202020204" pitchFamily="34" charset="0"/>
              </a:rPr>
              <a:t> </a:t>
            </a:r>
            <a:r>
              <a:rPr lang="en-US" altLang="it-IT" sz="2800" dirty="0" err="1">
                <a:latin typeface="Arial" panose="020B0604020202020204" pitchFamily="34" charset="0"/>
              </a:rPr>
              <a:t>sono</a:t>
            </a:r>
            <a:r>
              <a:rPr lang="en-US" altLang="it-IT" sz="2800" dirty="0">
                <a:latin typeface="Arial" panose="020B0604020202020204" pitchFamily="34" charset="0"/>
              </a:rPr>
              <a:t> </a:t>
            </a:r>
            <a:r>
              <a:rPr lang="en-US" altLang="it-IT" sz="2800" i="1" dirty="0">
                <a:latin typeface="Arial" panose="020B0604020202020204" pitchFamily="34" charset="0"/>
              </a:rPr>
              <a:t>cue to flatness</a:t>
            </a:r>
          </a:p>
        </p:txBody>
      </p:sp>
      <p:pic>
        <p:nvPicPr>
          <p:cNvPr id="18436"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9888" y="476250"/>
            <a:ext cx="360045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eppa motion perspectiv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4279818" y="391779"/>
            <a:ext cx="4636613" cy="2608095"/>
          </a:xfrm>
          <a:prstGeom prst="rect">
            <a:avLst/>
          </a:prstGeom>
        </p:spPr>
      </p:pic>
    </p:spTree>
    <p:extLst>
      <p:ext uri="{BB962C8B-B14F-4D97-AF65-F5344CB8AC3E}">
        <p14:creationId xmlns:p14="http://schemas.microsoft.com/office/powerpoint/2010/main" val="221956190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6154">
                                            <p:txEl>
                                              <p:pRg st="0" end="0"/>
                                            </p:txEl>
                                          </p:spTgt>
                                        </p:tgtEl>
                                        <p:attrNameLst>
                                          <p:attrName>style.visibility</p:attrName>
                                        </p:attrNameLst>
                                      </p:cBhvr>
                                      <p:to>
                                        <p:strVal val="visible"/>
                                      </p:to>
                                    </p:set>
                                    <p:animEffect transition="in" filter="wipe(left)">
                                      <p:cBhvr>
                                        <p:cTn id="7" dur="500"/>
                                        <p:tgtEl>
                                          <p:spTgt spid="64615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46154">
                                            <p:txEl>
                                              <p:pRg st="1" end="1"/>
                                            </p:txEl>
                                          </p:spTgt>
                                        </p:tgtEl>
                                        <p:attrNameLst>
                                          <p:attrName>style.visibility</p:attrName>
                                        </p:attrNameLst>
                                      </p:cBhvr>
                                      <p:to>
                                        <p:strVal val="visible"/>
                                      </p:to>
                                    </p:set>
                                    <p:animEffect transition="in" filter="wipe(left)">
                                      <p:cBhvr>
                                        <p:cTn id="12" dur="500"/>
                                        <p:tgtEl>
                                          <p:spTgt spid="64615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3"/>
                                        </p:tgtEl>
                                      </p:cBhvr>
                                    </p:cmd>
                                  </p:childTnLst>
                                </p:cTn>
                              </p:par>
                            </p:childTnLst>
                          </p:cTn>
                        </p:par>
                      </p:childTnLst>
                    </p:cTn>
                  </p:par>
                </p:childTnLst>
              </p:cTn>
              <p:nextCondLst>
                <p:cond evt="onClick" delay="0">
                  <p:tgtEl>
                    <p:spTgt spid="3"/>
                  </p:tgtEl>
                </p:cond>
              </p:nextCondLst>
            </p:seq>
            <p:video>
              <p:cMediaNode vol="80000">
                <p:cTn id="18" fill="hold" display="0">
                  <p:stCondLst>
                    <p:cond delay="indefinite"/>
                  </p:stCondLst>
                </p:cTn>
                <p:tgtEl>
                  <p:spTgt spid="3"/>
                </p:tgtEl>
              </p:cMediaNode>
            </p:video>
          </p:childTnLst>
        </p:cTn>
      </p:par>
    </p:tnLst>
    <p:bldLst>
      <p:bldP spid="64615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pop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2060575"/>
            <a:ext cx="4752975" cy="3565525"/>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grpSp>
        <p:nvGrpSpPr>
          <p:cNvPr id="32773" name="Group 5"/>
          <p:cNvGrpSpPr>
            <a:grpSpLocks/>
          </p:cNvGrpSpPr>
          <p:nvPr/>
        </p:nvGrpSpPr>
        <p:grpSpPr bwMode="auto">
          <a:xfrm>
            <a:off x="2555875" y="4437063"/>
            <a:ext cx="2808288" cy="71437"/>
            <a:chOff x="1610" y="2795"/>
            <a:chExt cx="1315" cy="45"/>
          </a:xfrm>
        </p:grpSpPr>
        <p:sp>
          <p:nvSpPr>
            <p:cNvPr id="32774" name="Line 6"/>
            <p:cNvSpPr>
              <a:spLocks noChangeShapeType="1"/>
            </p:cNvSpPr>
            <p:nvPr/>
          </p:nvSpPr>
          <p:spPr bwMode="auto">
            <a:xfrm>
              <a:off x="1610" y="2795"/>
              <a:ext cx="544" cy="0"/>
            </a:xfrm>
            <a:prstGeom prst="line">
              <a:avLst/>
            </a:prstGeom>
            <a:noFill/>
            <a:ln w="7620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2775" name="Line 7"/>
            <p:cNvSpPr>
              <a:spLocks noChangeShapeType="1"/>
            </p:cNvSpPr>
            <p:nvPr/>
          </p:nvSpPr>
          <p:spPr bwMode="auto">
            <a:xfrm>
              <a:off x="2381" y="2840"/>
              <a:ext cx="544" cy="0"/>
            </a:xfrm>
            <a:prstGeom prst="line">
              <a:avLst/>
            </a:prstGeom>
            <a:noFill/>
            <a:ln w="7620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nvGrpSpPr>
          <p:cNvPr id="32776" name="Group 8"/>
          <p:cNvGrpSpPr>
            <a:grpSpLocks/>
          </p:cNvGrpSpPr>
          <p:nvPr/>
        </p:nvGrpSpPr>
        <p:grpSpPr bwMode="auto">
          <a:xfrm>
            <a:off x="5148263" y="3500438"/>
            <a:ext cx="1295400" cy="71437"/>
            <a:chOff x="1610" y="2795"/>
            <a:chExt cx="1315" cy="45"/>
          </a:xfrm>
        </p:grpSpPr>
        <p:sp>
          <p:nvSpPr>
            <p:cNvPr id="32777" name="Line 9"/>
            <p:cNvSpPr>
              <a:spLocks noChangeShapeType="1"/>
            </p:cNvSpPr>
            <p:nvPr/>
          </p:nvSpPr>
          <p:spPr bwMode="auto">
            <a:xfrm>
              <a:off x="1610" y="2795"/>
              <a:ext cx="544" cy="0"/>
            </a:xfrm>
            <a:prstGeom prst="line">
              <a:avLst/>
            </a:prstGeom>
            <a:noFill/>
            <a:ln w="7620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2778" name="Line 10"/>
            <p:cNvSpPr>
              <a:spLocks noChangeShapeType="1"/>
            </p:cNvSpPr>
            <p:nvPr/>
          </p:nvSpPr>
          <p:spPr bwMode="auto">
            <a:xfrm>
              <a:off x="2381" y="2840"/>
              <a:ext cx="544" cy="0"/>
            </a:xfrm>
            <a:prstGeom prst="line">
              <a:avLst/>
            </a:prstGeom>
            <a:noFill/>
            <a:ln w="7620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nvGrpSpPr>
          <p:cNvPr id="32779" name="Group 11"/>
          <p:cNvGrpSpPr>
            <a:grpSpLocks/>
          </p:cNvGrpSpPr>
          <p:nvPr/>
        </p:nvGrpSpPr>
        <p:grpSpPr bwMode="auto">
          <a:xfrm>
            <a:off x="4067175" y="4005263"/>
            <a:ext cx="1873250" cy="71437"/>
            <a:chOff x="1610" y="2795"/>
            <a:chExt cx="1315" cy="45"/>
          </a:xfrm>
        </p:grpSpPr>
        <p:sp>
          <p:nvSpPr>
            <p:cNvPr id="32780" name="Line 12"/>
            <p:cNvSpPr>
              <a:spLocks noChangeShapeType="1"/>
            </p:cNvSpPr>
            <p:nvPr/>
          </p:nvSpPr>
          <p:spPr bwMode="auto">
            <a:xfrm>
              <a:off x="1610" y="2795"/>
              <a:ext cx="544" cy="0"/>
            </a:xfrm>
            <a:prstGeom prst="line">
              <a:avLst/>
            </a:prstGeom>
            <a:noFill/>
            <a:ln w="7620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2781" name="Line 13"/>
            <p:cNvSpPr>
              <a:spLocks noChangeShapeType="1"/>
            </p:cNvSpPr>
            <p:nvPr/>
          </p:nvSpPr>
          <p:spPr bwMode="auto">
            <a:xfrm>
              <a:off x="2381" y="2840"/>
              <a:ext cx="544" cy="0"/>
            </a:xfrm>
            <a:prstGeom prst="line">
              <a:avLst/>
            </a:prstGeom>
            <a:noFill/>
            <a:ln w="7620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
        <p:nvSpPr>
          <p:cNvPr id="32782" name="Rectangle 9"/>
          <p:cNvSpPr>
            <a:spLocks noChangeArrowheads="1"/>
          </p:cNvSpPr>
          <p:nvPr/>
        </p:nvSpPr>
        <p:spPr bwMode="auto">
          <a:xfrm>
            <a:off x="684213" y="431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chemeClr val="tx2"/>
                </a:solidFill>
                <a:latin typeface="Times" panose="02020603050405020304" pitchFamily="18" charset="0"/>
                <a:ea typeface="MS PGothic" panose="020B0600070205080204" pitchFamily="34" charset="-128"/>
              </a:defRPr>
            </a:lvl1pPr>
            <a:lvl2pPr algn="ctr" eaLnBrk="0" hangingPunct="0">
              <a:defRPr sz="4400">
                <a:solidFill>
                  <a:schemeClr val="tx2"/>
                </a:solidFill>
                <a:latin typeface="Times" panose="02020603050405020304" pitchFamily="18" charset="0"/>
                <a:ea typeface="MS PGothic" panose="020B0600070205080204" pitchFamily="34" charset="-128"/>
              </a:defRPr>
            </a:lvl2pPr>
            <a:lvl3pPr algn="ctr" eaLnBrk="0" hangingPunct="0">
              <a:defRPr sz="4400">
                <a:solidFill>
                  <a:schemeClr val="tx2"/>
                </a:solidFill>
                <a:latin typeface="Times" panose="02020603050405020304" pitchFamily="18" charset="0"/>
                <a:ea typeface="MS PGothic" panose="020B0600070205080204" pitchFamily="34" charset="-128"/>
              </a:defRPr>
            </a:lvl3pPr>
            <a:lvl4pPr algn="ctr" eaLnBrk="0" hangingPunct="0">
              <a:defRPr sz="4400">
                <a:solidFill>
                  <a:schemeClr val="tx2"/>
                </a:solidFill>
                <a:latin typeface="Times" panose="02020603050405020304" pitchFamily="18" charset="0"/>
                <a:ea typeface="MS PGothic" panose="020B0600070205080204" pitchFamily="34" charset="-128"/>
              </a:defRPr>
            </a:lvl4pPr>
            <a:lvl5pPr algn="ctr" eaLnBrk="0" hangingPunct="0">
              <a:defRPr sz="4400">
                <a:solidFill>
                  <a:schemeClr val="tx2"/>
                </a:solidFill>
                <a:latin typeface="Times" panose="02020603050405020304" pitchFamily="18" charset="0"/>
                <a:ea typeface="MS PGothic" panose="020B0600070205080204" pitchFamily="34" charset="-128"/>
              </a:defRPr>
            </a:lvl5pPr>
            <a:lvl6pPr marL="457200" algn="ctr" eaLnBrk="0" fontAlgn="base" hangingPunct="0">
              <a:spcBef>
                <a:spcPct val="0"/>
              </a:spcBef>
              <a:spcAft>
                <a:spcPct val="0"/>
              </a:spcAft>
              <a:defRPr sz="4400">
                <a:solidFill>
                  <a:schemeClr val="tx2"/>
                </a:solidFill>
                <a:latin typeface="Times" panose="02020603050405020304" pitchFamily="18" charset="0"/>
                <a:ea typeface="MS PGothic" panose="020B0600070205080204" pitchFamily="34" charset="-128"/>
              </a:defRPr>
            </a:lvl6pPr>
            <a:lvl7pPr marL="914400" algn="ctr" eaLnBrk="0" fontAlgn="base" hangingPunct="0">
              <a:spcBef>
                <a:spcPct val="0"/>
              </a:spcBef>
              <a:spcAft>
                <a:spcPct val="0"/>
              </a:spcAft>
              <a:defRPr sz="4400">
                <a:solidFill>
                  <a:schemeClr val="tx2"/>
                </a:solidFill>
                <a:latin typeface="Times" panose="02020603050405020304" pitchFamily="18" charset="0"/>
                <a:ea typeface="MS PGothic" panose="020B0600070205080204" pitchFamily="34" charset="-128"/>
              </a:defRPr>
            </a:lvl7pPr>
            <a:lvl8pPr marL="1371600" algn="ctr" eaLnBrk="0" fontAlgn="base" hangingPunct="0">
              <a:spcBef>
                <a:spcPct val="0"/>
              </a:spcBef>
              <a:spcAft>
                <a:spcPct val="0"/>
              </a:spcAft>
              <a:defRPr sz="4400">
                <a:solidFill>
                  <a:schemeClr val="tx2"/>
                </a:solidFill>
                <a:latin typeface="Times" panose="02020603050405020304" pitchFamily="18" charset="0"/>
                <a:ea typeface="MS PGothic" panose="020B0600070205080204" pitchFamily="34" charset="-128"/>
              </a:defRPr>
            </a:lvl8pPr>
            <a:lvl9pPr marL="1828800" algn="ctr" eaLnBrk="0" fontAlgn="base" hangingPunct="0">
              <a:spcBef>
                <a:spcPct val="0"/>
              </a:spcBef>
              <a:spcAft>
                <a:spcPct val="0"/>
              </a:spcAft>
              <a:defRPr sz="4400">
                <a:solidFill>
                  <a:schemeClr val="tx2"/>
                </a:solidFill>
                <a:latin typeface="Times" panose="02020603050405020304" pitchFamily="18" charset="0"/>
                <a:ea typeface="MS PGothic" panose="020B0600070205080204" pitchFamily="34" charset="-128"/>
              </a:defRPr>
            </a:lvl9pPr>
          </a:lstStyle>
          <a:p>
            <a:r>
              <a:rPr lang="en-GB" altLang="it-IT">
                <a:solidFill>
                  <a:schemeClr val="accent2"/>
                </a:solidFill>
                <a:latin typeface="Arial" panose="020B0604020202020204" pitchFamily="34" charset="0"/>
              </a:rPr>
              <a:t>stratificazione indotta dal movimento</a:t>
            </a:r>
            <a:br>
              <a:rPr lang="en-GB" altLang="it-IT">
                <a:solidFill>
                  <a:schemeClr val="accent2"/>
                </a:solidFill>
                <a:latin typeface="Arial" panose="020B0604020202020204" pitchFamily="34" charset="0"/>
              </a:rPr>
            </a:br>
            <a:endParaRPr lang="en-GB" altLang="it-IT" sz="2400">
              <a:solidFill>
                <a:srgbClr val="000000"/>
              </a:solidFill>
              <a:latin typeface="Arial" panose="020B0604020202020204" pitchFamily="34" charset="0"/>
            </a:endParaRPr>
          </a:p>
        </p:txBody>
      </p:sp>
    </p:spTree>
    <p:extLst>
      <p:ext uri="{BB962C8B-B14F-4D97-AF65-F5344CB8AC3E}">
        <p14:creationId xmlns:p14="http://schemas.microsoft.com/office/powerpoint/2010/main" val="36049664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fade">
                                      <p:cBhvr>
                                        <p:cTn id="7" dur="500"/>
                                        <p:tgtEl>
                                          <p:spTgt spid="327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repeatCount="indefinite" fill="hold" nodeType="clickEffect">
                                  <p:stCondLst>
                                    <p:cond delay="0"/>
                                  </p:stCondLst>
                                  <p:childTnLst>
                                    <p:set>
                                      <p:cBhvr>
                                        <p:cTn id="11" dur="1" fill="hold">
                                          <p:stCondLst>
                                            <p:cond delay="0"/>
                                          </p:stCondLst>
                                        </p:cTn>
                                        <p:tgtEl>
                                          <p:spTgt spid="32773"/>
                                        </p:tgtEl>
                                        <p:attrNameLst>
                                          <p:attrName>style.visibility</p:attrName>
                                        </p:attrNameLst>
                                      </p:cBhvr>
                                      <p:to>
                                        <p:strVal val="visible"/>
                                      </p:to>
                                    </p:set>
                                    <p:animEffect transition="in" filter="strips(downRight)">
                                      <p:cBhvr>
                                        <p:cTn id="12" dur="500"/>
                                        <p:tgtEl>
                                          <p:spTgt spid="327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repeatCount="indefinite" fill="hold" nodeType="clickEffect">
                                  <p:stCondLst>
                                    <p:cond delay="0"/>
                                  </p:stCondLst>
                                  <p:childTnLst>
                                    <p:set>
                                      <p:cBhvr>
                                        <p:cTn id="16" dur="1" fill="hold">
                                          <p:stCondLst>
                                            <p:cond delay="0"/>
                                          </p:stCondLst>
                                        </p:cTn>
                                        <p:tgtEl>
                                          <p:spTgt spid="32779"/>
                                        </p:tgtEl>
                                        <p:attrNameLst>
                                          <p:attrName>style.visibility</p:attrName>
                                        </p:attrNameLst>
                                      </p:cBhvr>
                                      <p:to>
                                        <p:strVal val="visible"/>
                                      </p:to>
                                    </p:set>
                                    <p:animEffect transition="in" filter="strips(downRight)">
                                      <p:cBhvr>
                                        <p:cTn id="17" dur="2000"/>
                                        <p:tgtEl>
                                          <p:spTgt spid="3277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repeatCount="indefinite" fill="hold" nodeType="clickEffect">
                                  <p:stCondLst>
                                    <p:cond delay="0"/>
                                  </p:stCondLst>
                                  <p:childTnLst>
                                    <p:set>
                                      <p:cBhvr>
                                        <p:cTn id="21" dur="1" fill="hold">
                                          <p:stCondLst>
                                            <p:cond delay="0"/>
                                          </p:stCondLst>
                                        </p:cTn>
                                        <p:tgtEl>
                                          <p:spTgt spid="32776"/>
                                        </p:tgtEl>
                                        <p:attrNameLst>
                                          <p:attrName>style.visibility</p:attrName>
                                        </p:attrNameLst>
                                      </p:cBhvr>
                                      <p:to>
                                        <p:strVal val="visible"/>
                                      </p:to>
                                    </p:set>
                                    <p:animEffect transition="in" filter="strips(downRight)">
                                      <p:cBhvr>
                                        <p:cTn id="22" dur="5000"/>
                                        <p:tgtEl>
                                          <p:spTgt spid="32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9"/>
          <p:cNvSpPr>
            <a:spLocks noChangeArrowheads="1"/>
          </p:cNvSpPr>
          <p:nvPr/>
        </p:nvSpPr>
        <p:spPr bwMode="auto">
          <a:xfrm>
            <a:off x="684213" y="130175"/>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chemeClr val="tx2"/>
                </a:solidFill>
                <a:latin typeface="Times" panose="02020603050405020304" pitchFamily="18" charset="0"/>
                <a:ea typeface="MS PGothic" panose="020B0600070205080204" pitchFamily="34" charset="-128"/>
              </a:defRPr>
            </a:lvl1pPr>
            <a:lvl2pPr algn="ctr" eaLnBrk="0" hangingPunct="0">
              <a:defRPr sz="4400">
                <a:solidFill>
                  <a:schemeClr val="tx2"/>
                </a:solidFill>
                <a:latin typeface="Times" panose="02020603050405020304" pitchFamily="18" charset="0"/>
                <a:ea typeface="MS PGothic" panose="020B0600070205080204" pitchFamily="34" charset="-128"/>
              </a:defRPr>
            </a:lvl2pPr>
            <a:lvl3pPr algn="ctr" eaLnBrk="0" hangingPunct="0">
              <a:defRPr sz="4400">
                <a:solidFill>
                  <a:schemeClr val="tx2"/>
                </a:solidFill>
                <a:latin typeface="Times" panose="02020603050405020304" pitchFamily="18" charset="0"/>
                <a:ea typeface="MS PGothic" panose="020B0600070205080204" pitchFamily="34" charset="-128"/>
              </a:defRPr>
            </a:lvl3pPr>
            <a:lvl4pPr algn="ctr" eaLnBrk="0" hangingPunct="0">
              <a:defRPr sz="4400">
                <a:solidFill>
                  <a:schemeClr val="tx2"/>
                </a:solidFill>
                <a:latin typeface="Times" panose="02020603050405020304" pitchFamily="18" charset="0"/>
                <a:ea typeface="MS PGothic" panose="020B0600070205080204" pitchFamily="34" charset="-128"/>
              </a:defRPr>
            </a:lvl4pPr>
            <a:lvl5pPr algn="ctr" eaLnBrk="0" hangingPunct="0">
              <a:defRPr sz="4400">
                <a:solidFill>
                  <a:schemeClr val="tx2"/>
                </a:solidFill>
                <a:latin typeface="Times" panose="02020603050405020304" pitchFamily="18" charset="0"/>
                <a:ea typeface="MS PGothic" panose="020B0600070205080204" pitchFamily="34" charset="-128"/>
              </a:defRPr>
            </a:lvl5pPr>
            <a:lvl6pPr marL="457200" algn="ctr" eaLnBrk="0" fontAlgn="base" hangingPunct="0">
              <a:spcBef>
                <a:spcPct val="0"/>
              </a:spcBef>
              <a:spcAft>
                <a:spcPct val="0"/>
              </a:spcAft>
              <a:defRPr sz="4400">
                <a:solidFill>
                  <a:schemeClr val="tx2"/>
                </a:solidFill>
                <a:latin typeface="Times" panose="02020603050405020304" pitchFamily="18" charset="0"/>
                <a:ea typeface="MS PGothic" panose="020B0600070205080204" pitchFamily="34" charset="-128"/>
              </a:defRPr>
            </a:lvl6pPr>
            <a:lvl7pPr marL="914400" algn="ctr" eaLnBrk="0" fontAlgn="base" hangingPunct="0">
              <a:spcBef>
                <a:spcPct val="0"/>
              </a:spcBef>
              <a:spcAft>
                <a:spcPct val="0"/>
              </a:spcAft>
              <a:defRPr sz="4400">
                <a:solidFill>
                  <a:schemeClr val="tx2"/>
                </a:solidFill>
                <a:latin typeface="Times" panose="02020603050405020304" pitchFamily="18" charset="0"/>
                <a:ea typeface="MS PGothic" panose="020B0600070205080204" pitchFamily="34" charset="-128"/>
              </a:defRPr>
            </a:lvl7pPr>
            <a:lvl8pPr marL="1371600" algn="ctr" eaLnBrk="0" fontAlgn="base" hangingPunct="0">
              <a:spcBef>
                <a:spcPct val="0"/>
              </a:spcBef>
              <a:spcAft>
                <a:spcPct val="0"/>
              </a:spcAft>
              <a:defRPr sz="4400">
                <a:solidFill>
                  <a:schemeClr val="tx2"/>
                </a:solidFill>
                <a:latin typeface="Times" panose="02020603050405020304" pitchFamily="18" charset="0"/>
                <a:ea typeface="MS PGothic" panose="020B0600070205080204" pitchFamily="34" charset="-128"/>
              </a:defRPr>
            </a:lvl8pPr>
            <a:lvl9pPr marL="1828800" algn="ctr" eaLnBrk="0" fontAlgn="base" hangingPunct="0">
              <a:spcBef>
                <a:spcPct val="0"/>
              </a:spcBef>
              <a:spcAft>
                <a:spcPct val="0"/>
              </a:spcAft>
              <a:defRPr sz="4400">
                <a:solidFill>
                  <a:schemeClr val="tx2"/>
                </a:solidFill>
                <a:latin typeface="Times" panose="02020603050405020304" pitchFamily="18" charset="0"/>
                <a:ea typeface="MS PGothic" panose="020B0600070205080204" pitchFamily="34" charset="-128"/>
              </a:defRPr>
            </a:lvl9pPr>
          </a:lstStyle>
          <a:p>
            <a:r>
              <a:rPr lang="en-GB" altLang="it-IT">
                <a:solidFill>
                  <a:schemeClr val="accent2"/>
                </a:solidFill>
                <a:latin typeface="Arial" panose="020B0604020202020204" pitchFamily="34" charset="0"/>
              </a:rPr>
              <a:t>flusso ottico </a:t>
            </a:r>
            <a:br>
              <a:rPr lang="en-GB" altLang="it-IT">
                <a:solidFill>
                  <a:schemeClr val="accent2"/>
                </a:solidFill>
                <a:latin typeface="Arial" panose="020B0604020202020204" pitchFamily="34" charset="0"/>
              </a:rPr>
            </a:br>
            <a:endParaRPr lang="en-GB" altLang="it-IT" sz="2400">
              <a:solidFill>
                <a:srgbClr val="000000"/>
              </a:solidFill>
              <a:latin typeface="Arial" panose="020B0604020202020204" pitchFamily="34" charset="0"/>
            </a:endParaRPr>
          </a:p>
        </p:txBody>
      </p:sp>
      <p:pic>
        <p:nvPicPr>
          <p:cNvPr id="26630" name="Picture 6" descr="bike_pov_don-valley_track_payam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289050"/>
            <a:ext cx="7462837" cy="4618038"/>
          </a:xfrm>
          <a:prstGeom prst="rect">
            <a:avLst/>
          </a:prstGeom>
          <a:noFill/>
          <a:extLst>
            <a:ext uri="{909E8E84-426E-40DD-AFC4-6F175D3DCCD1}">
              <a14:hiddenFill xmlns:a14="http://schemas.microsoft.com/office/drawing/2010/main">
                <a:solidFill>
                  <a:srgbClr val="FFFFFF"/>
                </a:solidFill>
              </a14:hiddenFill>
            </a:ext>
          </a:extLst>
        </p:spPr>
      </p:pic>
      <p:pic>
        <p:nvPicPr>
          <p:cNvPr id="26631" name="Picture 7" descr="O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6225" y="3294063"/>
            <a:ext cx="3573463" cy="2613025"/>
          </a:xfrm>
          <a:prstGeom prst="rect">
            <a:avLst/>
          </a:prstGeom>
          <a:noFill/>
          <a:extLst>
            <a:ext uri="{909E8E84-426E-40DD-AFC4-6F175D3DCCD1}">
              <a14:hiddenFill xmlns:a14="http://schemas.microsoft.com/office/drawing/2010/main">
                <a:solidFill>
                  <a:srgbClr val="FFFFFF"/>
                </a:solidFill>
              </a14:hiddenFill>
            </a:ext>
          </a:extLst>
        </p:spPr>
      </p:pic>
      <p:sp>
        <p:nvSpPr>
          <p:cNvPr id="26632" name="Freeform 8"/>
          <p:cNvSpPr>
            <a:spLocks/>
          </p:cNvSpPr>
          <p:nvPr/>
        </p:nvSpPr>
        <p:spPr bwMode="auto">
          <a:xfrm>
            <a:off x="2344738" y="4111625"/>
            <a:ext cx="4429125" cy="1822450"/>
          </a:xfrm>
          <a:custGeom>
            <a:avLst/>
            <a:gdLst>
              <a:gd name="T0" fmla="*/ 193 w 1674"/>
              <a:gd name="T1" fmla="*/ 100 h 624"/>
              <a:gd name="T2" fmla="*/ 10 w 1674"/>
              <a:gd name="T3" fmla="*/ 439 h 624"/>
              <a:gd name="T4" fmla="*/ 133 w 1674"/>
              <a:gd name="T5" fmla="*/ 463 h 624"/>
              <a:gd name="T6" fmla="*/ 256 w 1674"/>
              <a:gd name="T7" fmla="*/ 406 h 624"/>
              <a:gd name="T8" fmla="*/ 418 w 1674"/>
              <a:gd name="T9" fmla="*/ 415 h 624"/>
              <a:gd name="T10" fmla="*/ 571 w 1674"/>
              <a:gd name="T11" fmla="*/ 487 h 624"/>
              <a:gd name="T12" fmla="*/ 655 w 1674"/>
              <a:gd name="T13" fmla="*/ 442 h 624"/>
              <a:gd name="T14" fmla="*/ 682 w 1674"/>
              <a:gd name="T15" fmla="*/ 598 h 624"/>
              <a:gd name="T16" fmla="*/ 1078 w 1674"/>
              <a:gd name="T17" fmla="*/ 595 h 624"/>
              <a:gd name="T18" fmla="*/ 1135 w 1674"/>
              <a:gd name="T19" fmla="*/ 424 h 624"/>
              <a:gd name="T20" fmla="*/ 1330 w 1674"/>
              <a:gd name="T21" fmla="*/ 418 h 624"/>
              <a:gd name="T22" fmla="*/ 1375 w 1674"/>
              <a:gd name="T23" fmla="*/ 358 h 624"/>
              <a:gd name="T24" fmla="*/ 1633 w 1674"/>
              <a:gd name="T25" fmla="*/ 382 h 624"/>
              <a:gd name="T26" fmla="*/ 1618 w 1674"/>
              <a:gd name="T27" fmla="*/ 220 h 624"/>
              <a:gd name="T28" fmla="*/ 1468 w 1674"/>
              <a:gd name="T29" fmla="*/ 31 h 624"/>
              <a:gd name="T30" fmla="*/ 1348 w 1674"/>
              <a:gd name="T31" fmla="*/ 31 h 624"/>
              <a:gd name="T32" fmla="*/ 1396 w 1674"/>
              <a:gd name="T33" fmla="*/ 181 h 624"/>
              <a:gd name="T34" fmla="*/ 1144 w 1674"/>
              <a:gd name="T35" fmla="*/ 178 h 624"/>
              <a:gd name="T36" fmla="*/ 814 w 1674"/>
              <a:gd name="T37" fmla="*/ 172 h 624"/>
              <a:gd name="T38" fmla="*/ 484 w 1674"/>
              <a:gd name="T39" fmla="*/ 214 h 624"/>
              <a:gd name="T40" fmla="*/ 262 w 1674"/>
              <a:gd name="T41" fmla="*/ 247 h 624"/>
              <a:gd name="T42" fmla="*/ 307 w 1674"/>
              <a:gd name="T43" fmla="*/ 82 h 624"/>
              <a:gd name="T44" fmla="*/ 193 w 1674"/>
              <a:gd name="T45" fmla="*/ 10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4" h="624">
                <a:moveTo>
                  <a:pt x="193" y="100"/>
                </a:moveTo>
                <a:cubicBezTo>
                  <a:pt x="144" y="160"/>
                  <a:pt x="20" y="379"/>
                  <a:pt x="10" y="439"/>
                </a:cubicBezTo>
                <a:cubicBezTo>
                  <a:pt x="0" y="499"/>
                  <a:pt x="92" y="468"/>
                  <a:pt x="133" y="463"/>
                </a:cubicBezTo>
                <a:cubicBezTo>
                  <a:pt x="174" y="458"/>
                  <a:pt x="209" y="414"/>
                  <a:pt x="256" y="406"/>
                </a:cubicBezTo>
                <a:cubicBezTo>
                  <a:pt x="303" y="398"/>
                  <a:pt x="366" y="402"/>
                  <a:pt x="418" y="415"/>
                </a:cubicBezTo>
                <a:cubicBezTo>
                  <a:pt x="470" y="428"/>
                  <a:pt x="532" y="483"/>
                  <a:pt x="571" y="487"/>
                </a:cubicBezTo>
                <a:cubicBezTo>
                  <a:pt x="610" y="491"/>
                  <a:pt x="637" y="424"/>
                  <a:pt x="655" y="442"/>
                </a:cubicBezTo>
                <a:cubicBezTo>
                  <a:pt x="673" y="460"/>
                  <a:pt x="612" y="573"/>
                  <a:pt x="682" y="598"/>
                </a:cubicBezTo>
                <a:cubicBezTo>
                  <a:pt x="752" y="623"/>
                  <a:pt x="1003" y="624"/>
                  <a:pt x="1078" y="595"/>
                </a:cubicBezTo>
                <a:cubicBezTo>
                  <a:pt x="1153" y="566"/>
                  <a:pt x="1093" y="454"/>
                  <a:pt x="1135" y="424"/>
                </a:cubicBezTo>
                <a:cubicBezTo>
                  <a:pt x="1177" y="394"/>
                  <a:pt x="1290" y="429"/>
                  <a:pt x="1330" y="418"/>
                </a:cubicBezTo>
                <a:cubicBezTo>
                  <a:pt x="1370" y="407"/>
                  <a:pt x="1325" y="364"/>
                  <a:pt x="1375" y="358"/>
                </a:cubicBezTo>
                <a:cubicBezTo>
                  <a:pt x="1425" y="352"/>
                  <a:pt x="1592" y="405"/>
                  <a:pt x="1633" y="382"/>
                </a:cubicBezTo>
                <a:cubicBezTo>
                  <a:pt x="1674" y="359"/>
                  <a:pt x="1645" y="278"/>
                  <a:pt x="1618" y="220"/>
                </a:cubicBezTo>
                <a:cubicBezTo>
                  <a:pt x="1591" y="162"/>
                  <a:pt x="1513" y="62"/>
                  <a:pt x="1468" y="31"/>
                </a:cubicBezTo>
                <a:cubicBezTo>
                  <a:pt x="1423" y="0"/>
                  <a:pt x="1360" y="6"/>
                  <a:pt x="1348" y="31"/>
                </a:cubicBezTo>
                <a:cubicBezTo>
                  <a:pt x="1336" y="56"/>
                  <a:pt x="1430" y="157"/>
                  <a:pt x="1396" y="181"/>
                </a:cubicBezTo>
                <a:cubicBezTo>
                  <a:pt x="1362" y="205"/>
                  <a:pt x="1241" y="180"/>
                  <a:pt x="1144" y="178"/>
                </a:cubicBezTo>
                <a:cubicBezTo>
                  <a:pt x="1047" y="176"/>
                  <a:pt x="924" y="166"/>
                  <a:pt x="814" y="172"/>
                </a:cubicBezTo>
                <a:cubicBezTo>
                  <a:pt x="704" y="178"/>
                  <a:pt x="576" y="202"/>
                  <a:pt x="484" y="214"/>
                </a:cubicBezTo>
                <a:cubicBezTo>
                  <a:pt x="392" y="226"/>
                  <a:pt x="291" y="269"/>
                  <a:pt x="262" y="247"/>
                </a:cubicBezTo>
                <a:cubicBezTo>
                  <a:pt x="233" y="225"/>
                  <a:pt x="319" y="106"/>
                  <a:pt x="307" y="82"/>
                </a:cubicBezTo>
                <a:cubicBezTo>
                  <a:pt x="295" y="58"/>
                  <a:pt x="242" y="40"/>
                  <a:pt x="193" y="100"/>
                </a:cubicBezTo>
                <a:close/>
              </a:path>
            </a:pathLst>
          </a:custGeom>
          <a:solidFill>
            <a:srgbClr val="A50021"/>
          </a:solidFill>
          <a:ln w="9525">
            <a:solidFill>
              <a:srgbClr val="A5002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633" name="Freeform 9"/>
          <p:cNvSpPr>
            <a:spLocks/>
          </p:cNvSpPr>
          <p:nvPr/>
        </p:nvSpPr>
        <p:spPr bwMode="auto">
          <a:xfrm>
            <a:off x="4387850" y="2800350"/>
            <a:ext cx="552450" cy="1250950"/>
          </a:xfrm>
          <a:custGeom>
            <a:avLst/>
            <a:gdLst>
              <a:gd name="T0" fmla="*/ 65 w 231"/>
              <a:gd name="T1" fmla="*/ 10 h 458"/>
              <a:gd name="T2" fmla="*/ 134 w 231"/>
              <a:gd name="T3" fmla="*/ 7 h 458"/>
              <a:gd name="T4" fmla="*/ 152 w 231"/>
              <a:gd name="T5" fmla="*/ 55 h 458"/>
              <a:gd name="T6" fmla="*/ 221 w 231"/>
              <a:gd name="T7" fmla="*/ 160 h 458"/>
              <a:gd name="T8" fmla="*/ 215 w 231"/>
              <a:gd name="T9" fmla="*/ 253 h 458"/>
              <a:gd name="T10" fmla="*/ 221 w 231"/>
              <a:gd name="T11" fmla="*/ 424 h 458"/>
              <a:gd name="T12" fmla="*/ 185 w 231"/>
              <a:gd name="T13" fmla="*/ 442 h 458"/>
              <a:gd name="T14" fmla="*/ 137 w 231"/>
              <a:gd name="T15" fmla="*/ 415 h 458"/>
              <a:gd name="T16" fmla="*/ 77 w 231"/>
              <a:gd name="T17" fmla="*/ 448 h 458"/>
              <a:gd name="T18" fmla="*/ 56 w 231"/>
              <a:gd name="T19" fmla="*/ 352 h 458"/>
              <a:gd name="T20" fmla="*/ 50 w 231"/>
              <a:gd name="T21" fmla="*/ 244 h 458"/>
              <a:gd name="T22" fmla="*/ 2 w 231"/>
              <a:gd name="T23" fmla="*/ 172 h 458"/>
              <a:gd name="T24" fmla="*/ 35 w 231"/>
              <a:gd name="T25" fmla="*/ 31 h 458"/>
              <a:gd name="T26" fmla="*/ 65 w 231"/>
              <a:gd name="T27" fmla="*/ 1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1" h="458">
                <a:moveTo>
                  <a:pt x="65" y="10"/>
                </a:moveTo>
                <a:cubicBezTo>
                  <a:pt x="81" y="6"/>
                  <a:pt x="120" y="0"/>
                  <a:pt x="134" y="7"/>
                </a:cubicBezTo>
                <a:cubicBezTo>
                  <a:pt x="148" y="14"/>
                  <a:pt x="138" y="30"/>
                  <a:pt x="152" y="55"/>
                </a:cubicBezTo>
                <a:cubicBezTo>
                  <a:pt x="166" y="80"/>
                  <a:pt x="211" y="127"/>
                  <a:pt x="221" y="160"/>
                </a:cubicBezTo>
                <a:cubicBezTo>
                  <a:pt x="231" y="193"/>
                  <a:pt x="215" y="209"/>
                  <a:pt x="215" y="253"/>
                </a:cubicBezTo>
                <a:cubicBezTo>
                  <a:pt x="215" y="297"/>
                  <a:pt x="226" y="393"/>
                  <a:pt x="221" y="424"/>
                </a:cubicBezTo>
                <a:cubicBezTo>
                  <a:pt x="216" y="455"/>
                  <a:pt x="199" y="444"/>
                  <a:pt x="185" y="442"/>
                </a:cubicBezTo>
                <a:cubicBezTo>
                  <a:pt x="171" y="440"/>
                  <a:pt x="155" y="414"/>
                  <a:pt x="137" y="415"/>
                </a:cubicBezTo>
                <a:cubicBezTo>
                  <a:pt x="119" y="416"/>
                  <a:pt x="91" y="458"/>
                  <a:pt x="77" y="448"/>
                </a:cubicBezTo>
                <a:cubicBezTo>
                  <a:pt x="63" y="438"/>
                  <a:pt x="61" y="386"/>
                  <a:pt x="56" y="352"/>
                </a:cubicBezTo>
                <a:cubicBezTo>
                  <a:pt x="51" y="318"/>
                  <a:pt x="59" y="274"/>
                  <a:pt x="50" y="244"/>
                </a:cubicBezTo>
                <a:cubicBezTo>
                  <a:pt x="41" y="214"/>
                  <a:pt x="4" y="207"/>
                  <a:pt x="2" y="172"/>
                </a:cubicBezTo>
                <a:cubicBezTo>
                  <a:pt x="0" y="137"/>
                  <a:pt x="25" y="59"/>
                  <a:pt x="35" y="31"/>
                </a:cubicBezTo>
                <a:cubicBezTo>
                  <a:pt x="45" y="3"/>
                  <a:pt x="49" y="14"/>
                  <a:pt x="65" y="10"/>
                </a:cubicBezTo>
                <a:close/>
              </a:path>
            </a:pathLst>
          </a:custGeom>
          <a:solidFill>
            <a:srgbClr val="A50021"/>
          </a:solidFill>
          <a:ln w="9525">
            <a:solidFill>
              <a:srgbClr val="A5002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extLst>
      <p:ext uri="{BB962C8B-B14F-4D97-AF65-F5344CB8AC3E}">
        <p14:creationId xmlns:p14="http://schemas.microsoft.com/office/powerpoint/2010/main" val="12305754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6630"/>
                                        </p:tgtEl>
                                        <p:attrNameLst>
                                          <p:attrName>style.visibility</p:attrName>
                                        </p:attrNameLst>
                                      </p:cBhvr>
                                      <p:to>
                                        <p:strVal val="visible"/>
                                      </p:to>
                                    </p:set>
                                    <p:animEffect transition="in" filter="dissolve">
                                      <p:cBhvr>
                                        <p:cTn id="7" dur="500"/>
                                        <p:tgtEl>
                                          <p:spTgt spid="266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6633"/>
                                        </p:tgtEl>
                                        <p:attrNameLst>
                                          <p:attrName>style.visibility</p:attrName>
                                        </p:attrNameLst>
                                      </p:cBhvr>
                                      <p:to>
                                        <p:strVal val="visible"/>
                                      </p:to>
                                    </p:set>
                                    <p:animEffect transition="in" filter="wipe(down)">
                                      <p:cBhvr>
                                        <p:cTn id="12" dur="500"/>
                                        <p:tgtEl>
                                          <p:spTgt spid="2663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6632"/>
                                        </p:tgtEl>
                                        <p:attrNameLst>
                                          <p:attrName>style.visibility</p:attrName>
                                        </p:attrNameLst>
                                      </p:cBhvr>
                                      <p:to>
                                        <p:strVal val="visible"/>
                                      </p:to>
                                    </p:set>
                                    <p:animEffect transition="in" filter="wipe(down)">
                                      <p:cBhvr>
                                        <p:cTn id="15" dur="500"/>
                                        <p:tgtEl>
                                          <p:spTgt spid="26632"/>
                                        </p:tgtEl>
                                      </p:cBhvr>
                                    </p:animEffect>
                                  </p:childTnLst>
                                </p:cTn>
                              </p:par>
                            </p:childTnLst>
                          </p:cTn>
                        </p:par>
                        <p:par>
                          <p:cTn id="16" fill="hold" nodeType="afterGroup">
                            <p:stCondLst>
                              <p:cond delay="500"/>
                            </p:stCondLst>
                            <p:childTnLst>
                              <p:par>
                                <p:cTn id="17" presetID="22" presetClass="entr" presetSubtype="1" fill="hold" nodeType="afterEffect">
                                  <p:stCondLst>
                                    <p:cond delay="0"/>
                                  </p:stCondLst>
                                  <p:childTnLst>
                                    <p:set>
                                      <p:cBhvr>
                                        <p:cTn id="18" dur="1" fill="hold">
                                          <p:stCondLst>
                                            <p:cond delay="0"/>
                                          </p:stCondLst>
                                        </p:cTn>
                                        <p:tgtEl>
                                          <p:spTgt spid="26631"/>
                                        </p:tgtEl>
                                        <p:attrNameLst>
                                          <p:attrName>style.visibility</p:attrName>
                                        </p:attrNameLst>
                                      </p:cBhvr>
                                      <p:to>
                                        <p:strVal val="visible"/>
                                      </p:to>
                                    </p:set>
                                    <p:animEffect transition="in" filter="wipe(up)">
                                      <p:cBhvr>
                                        <p:cTn id="19" dur="500"/>
                                        <p:tgtEl>
                                          <p:spTgt spid="26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2" grpId="0" animBg="1"/>
      <p:bldP spid="2663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9"/>
          <p:cNvSpPr>
            <a:spLocks noChangeArrowheads="1"/>
          </p:cNvSpPr>
          <p:nvPr/>
        </p:nvSpPr>
        <p:spPr bwMode="auto">
          <a:xfrm>
            <a:off x="63500" y="431800"/>
            <a:ext cx="89296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chemeClr val="tx2"/>
                </a:solidFill>
                <a:latin typeface="Times" panose="02020603050405020304" pitchFamily="18" charset="0"/>
                <a:ea typeface="MS PGothic" panose="020B0600070205080204" pitchFamily="34" charset="-128"/>
              </a:defRPr>
            </a:lvl1pPr>
            <a:lvl2pPr algn="ctr" eaLnBrk="0" hangingPunct="0">
              <a:defRPr sz="4400">
                <a:solidFill>
                  <a:schemeClr val="tx2"/>
                </a:solidFill>
                <a:latin typeface="Times" panose="02020603050405020304" pitchFamily="18" charset="0"/>
                <a:ea typeface="MS PGothic" panose="020B0600070205080204" pitchFamily="34" charset="-128"/>
              </a:defRPr>
            </a:lvl2pPr>
            <a:lvl3pPr algn="ctr" eaLnBrk="0" hangingPunct="0">
              <a:defRPr sz="4400">
                <a:solidFill>
                  <a:schemeClr val="tx2"/>
                </a:solidFill>
                <a:latin typeface="Times" panose="02020603050405020304" pitchFamily="18" charset="0"/>
                <a:ea typeface="MS PGothic" panose="020B0600070205080204" pitchFamily="34" charset="-128"/>
              </a:defRPr>
            </a:lvl3pPr>
            <a:lvl4pPr algn="ctr" eaLnBrk="0" hangingPunct="0">
              <a:defRPr sz="4400">
                <a:solidFill>
                  <a:schemeClr val="tx2"/>
                </a:solidFill>
                <a:latin typeface="Times" panose="02020603050405020304" pitchFamily="18" charset="0"/>
                <a:ea typeface="MS PGothic" panose="020B0600070205080204" pitchFamily="34" charset="-128"/>
              </a:defRPr>
            </a:lvl4pPr>
            <a:lvl5pPr algn="ctr" eaLnBrk="0" hangingPunct="0">
              <a:defRPr sz="4400">
                <a:solidFill>
                  <a:schemeClr val="tx2"/>
                </a:solidFill>
                <a:latin typeface="Times" panose="02020603050405020304" pitchFamily="18" charset="0"/>
                <a:ea typeface="MS PGothic" panose="020B0600070205080204" pitchFamily="34" charset="-128"/>
              </a:defRPr>
            </a:lvl5pPr>
            <a:lvl6pPr marL="457200" algn="ctr" eaLnBrk="0" fontAlgn="base" hangingPunct="0">
              <a:spcBef>
                <a:spcPct val="0"/>
              </a:spcBef>
              <a:spcAft>
                <a:spcPct val="0"/>
              </a:spcAft>
              <a:defRPr sz="4400">
                <a:solidFill>
                  <a:schemeClr val="tx2"/>
                </a:solidFill>
                <a:latin typeface="Times" panose="02020603050405020304" pitchFamily="18" charset="0"/>
                <a:ea typeface="MS PGothic" panose="020B0600070205080204" pitchFamily="34" charset="-128"/>
              </a:defRPr>
            </a:lvl6pPr>
            <a:lvl7pPr marL="914400" algn="ctr" eaLnBrk="0" fontAlgn="base" hangingPunct="0">
              <a:spcBef>
                <a:spcPct val="0"/>
              </a:spcBef>
              <a:spcAft>
                <a:spcPct val="0"/>
              </a:spcAft>
              <a:defRPr sz="4400">
                <a:solidFill>
                  <a:schemeClr val="tx2"/>
                </a:solidFill>
                <a:latin typeface="Times" panose="02020603050405020304" pitchFamily="18" charset="0"/>
                <a:ea typeface="MS PGothic" panose="020B0600070205080204" pitchFamily="34" charset="-128"/>
              </a:defRPr>
            </a:lvl7pPr>
            <a:lvl8pPr marL="1371600" algn="ctr" eaLnBrk="0" fontAlgn="base" hangingPunct="0">
              <a:spcBef>
                <a:spcPct val="0"/>
              </a:spcBef>
              <a:spcAft>
                <a:spcPct val="0"/>
              </a:spcAft>
              <a:defRPr sz="4400">
                <a:solidFill>
                  <a:schemeClr val="tx2"/>
                </a:solidFill>
                <a:latin typeface="Times" panose="02020603050405020304" pitchFamily="18" charset="0"/>
                <a:ea typeface="MS PGothic" panose="020B0600070205080204" pitchFamily="34" charset="-128"/>
              </a:defRPr>
            </a:lvl8pPr>
            <a:lvl9pPr marL="1828800" algn="ctr" eaLnBrk="0" fontAlgn="base" hangingPunct="0">
              <a:spcBef>
                <a:spcPct val="0"/>
              </a:spcBef>
              <a:spcAft>
                <a:spcPct val="0"/>
              </a:spcAft>
              <a:defRPr sz="4400">
                <a:solidFill>
                  <a:schemeClr val="tx2"/>
                </a:solidFill>
                <a:latin typeface="Times" panose="02020603050405020304" pitchFamily="18" charset="0"/>
                <a:ea typeface="MS PGothic" panose="020B0600070205080204" pitchFamily="34" charset="-128"/>
              </a:defRPr>
            </a:lvl9pPr>
          </a:lstStyle>
          <a:p>
            <a:r>
              <a:rPr lang="en-GB" altLang="it-IT" dirty="0">
                <a:solidFill>
                  <a:schemeClr val="accent2"/>
                </a:solidFill>
                <a:latin typeface="Arial" panose="020B0604020202020204" pitchFamily="34" charset="0"/>
              </a:rPr>
              <a:t>forma 3D dal solo </a:t>
            </a:r>
            <a:r>
              <a:rPr lang="en-GB" altLang="it-IT" dirty="0" err="1">
                <a:solidFill>
                  <a:schemeClr val="accent2"/>
                </a:solidFill>
                <a:latin typeface="Arial" panose="020B0604020202020204" pitchFamily="34" charset="0"/>
              </a:rPr>
              <a:t>movimento</a:t>
            </a:r>
            <a:r>
              <a:rPr lang="en-GB" altLang="it-IT" dirty="0">
                <a:solidFill>
                  <a:schemeClr val="accent2"/>
                </a:solidFill>
                <a:latin typeface="Arial" panose="020B0604020202020204" pitchFamily="34" charset="0"/>
              </a:rPr>
              <a:t>   </a:t>
            </a:r>
            <a:br>
              <a:rPr lang="en-GB" altLang="it-IT" dirty="0">
                <a:solidFill>
                  <a:schemeClr val="accent2"/>
                </a:solidFill>
                <a:latin typeface="Arial" panose="020B0604020202020204" pitchFamily="34" charset="0"/>
              </a:rPr>
            </a:br>
            <a:endParaRPr lang="en-GB" altLang="it-IT" sz="2400" dirty="0">
              <a:solidFill>
                <a:srgbClr val="000000"/>
              </a:solidFill>
              <a:latin typeface="Arial" panose="020B0604020202020204" pitchFamily="34" charset="0"/>
            </a:endParaRPr>
          </a:p>
        </p:txBody>
      </p:sp>
      <p:pic>
        <p:nvPicPr>
          <p:cNvPr id="27655" name="Picture 7" descr="bigcylind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90913" y="1787525"/>
            <a:ext cx="2176462" cy="3043238"/>
          </a:xfrm>
          <a:prstGeom prst="rect">
            <a:avLst/>
          </a:prstGeom>
          <a:noFill/>
          <a:extLst>
            <a:ext uri="{909E8E84-426E-40DD-AFC4-6F175D3DCCD1}">
              <a14:hiddenFill xmlns:a14="http://schemas.microsoft.com/office/drawing/2010/main">
                <a:solidFill>
                  <a:srgbClr val="FFFFFF"/>
                </a:solidFill>
              </a14:hiddenFill>
            </a:ext>
          </a:extLst>
        </p:spPr>
      </p:pic>
      <p:sp>
        <p:nvSpPr>
          <p:cNvPr id="27656" name="Rectangle 8"/>
          <p:cNvSpPr>
            <a:spLocks noChangeArrowheads="1"/>
          </p:cNvSpPr>
          <p:nvPr/>
        </p:nvSpPr>
        <p:spPr bwMode="auto">
          <a:xfrm>
            <a:off x="174625" y="5153025"/>
            <a:ext cx="8591550" cy="111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274638" indent="-274638"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Aft>
                <a:spcPct val="40000"/>
              </a:spcAft>
              <a:buClr>
                <a:schemeClr val="accent2"/>
              </a:buClr>
              <a:buFont typeface="Wingdings" panose="05000000000000000000" pitchFamily="2" charset="2"/>
              <a:buChar char="§"/>
            </a:pPr>
            <a:r>
              <a:rPr lang="it-IT" altLang="it-IT" sz="2800" dirty="0">
                <a:latin typeface="Arial" panose="020B0604020202020204" pitchFamily="34" charset="0"/>
              </a:rPr>
              <a:t>il movimento determina la curvatura 3D</a:t>
            </a:r>
          </a:p>
          <a:p>
            <a:pPr>
              <a:spcAft>
                <a:spcPct val="40000"/>
              </a:spcAft>
              <a:buClr>
                <a:schemeClr val="accent2"/>
              </a:buClr>
              <a:buFont typeface="Wingdings" panose="05000000000000000000" pitchFamily="2" charset="2"/>
              <a:buChar char="§"/>
            </a:pPr>
            <a:r>
              <a:rPr lang="it-IT" altLang="it-IT" sz="2800" dirty="0">
                <a:latin typeface="Arial" panose="020B0604020202020204" pitchFamily="34" charset="0"/>
              </a:rPr>
              <a:t>ambiguità residua sul verso della profondità</a:t>
            </a:r>
          </a:p>
        </p:txBody>
      </p:sp>
    </p:spTree>
    <p:extLst>
      <p:ext uri="{BB962C8B-B14F-4D97-AF65-F5344CB8AC3E}">
        <p14:creationId xmlns:p14="http://schemas.microsoft.com/office/powerpoint/2010/main" val="31738393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276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89935" y="1957175"/>
            <a:ext cx="6816572" cy="4900825"/>
          </a:xfrm>
          <a:prstGeom prst="rect">
            <a:avLst/>
          </a:prstGeom>
        </p:spPr>
      </p:pic>
      <p:sp>
        <p:nvSpPr>
          <p:cNvPr id="5" name="Rectangle 9"/>
          <p:cNvSpPr>
            <a:spLocks noChangeArrowheads="1"/>
          </p:cNvSpPr>
          <p:nvPr/>
        </p:nvSpPr>
        <p:spPr bwMode="auto">
          <a:xfrm>
            <a:off x="214312" y="519720"/>
            <a:ext cx="89296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chemeClr val="tx2"/>
                </a:solidFill>
                <a:latin typeface="Times" panose="02020603050405020304" pitchFamily="18" charset="0"/>
                <a:ea typeface="MS PGothic" panose="020B0600070205080204" pitchFamily="34" charset="-128"/>
              </a:defRPr>
            </a:lvl1pPr>
            <a:lvl2pPr algn="ctr" eaLnBrk="0" hangingPunct="0">
              <a:defRPr sz="4400">
                <a:solidFill>
                  <a:schemeClr val="tx2"/>
                </a:solidFill>
                <a:latin typeface="Times" panose="02020603050405020304" pitchFamily="18" charset="0"/>
                <a:ea typeface="MS PGothic" panose="020B0600070205080204" pitchFamily="34" charset="-128"/>
              </a:defRPr>
            </a:lvl2pPr>
            <a:lvl3pPr algn="ctr" eaLnBrk="0" hangingPunct="0">
              <a:defRPr sz="4400">
                <a:solidFill>
                  <a:schemeClr val="tx2"/>
                </a:solidFill>
                <a:latin typeface="Times" panose="02020603050405020304" pitchFamily="18" charset="0"/>
                <a:ea typeface="MS PGothic" panose="020B0600070205080204" pitchFamily="34" charset="-128"/>
              </a:defRPr>
            </a:lvl3pPr>
            <a:lvl4pPr algn="ctr" eaLnBrk="0" hangingPunct="0">
              <a:defRPr sz="4400">
                <a:solidFill>
                  <a:schemeClr val="tx2"/>
                </a:solidFill>
                <a:latin typeface="Times" panose="02020603050405020304" pitchFamily="18" charset="0"/>
                <a:ea typeface="MS PGothic" panose="020B0600070205080204" pitchFamily="34" charset="-128"/>
              </a:defRPr>
            </a:lvl4pPr>
            <a:lvl5pPr algn="ctr" eaLnBrk="0" hangingPunct="0">
              <a:defRPr sz="4400">
                <a:solidFill>
                  <a:schemeClr val="tx2"/>
                </a:solidFill>
                <a:latin typeface="Times" panose="02020603050405020304" pitchFamily="18" charset="0"/>
                <a:ea typeface="MS PGothic" panose="020B0600070205080204" pitchFamily="34" charset="-128"/>
              </a:defRPr>
            </a:lvl5pPr>
            <a:lvl6pPr marL="457200" algn="ctr" eaLnBrk="0" fontAlgn="base" hangingPunct="0">
              <a:spcBef>
                <a:spcPct val="0"/>
              </a:spcBef>
              <a:spcAft>
                <a:spcPct val="0"/>
              </a:spcAft>
              <a:defRPr sz="4400">
                <a:solidFill>
                  <a:schemeClr val="tx2"/>
                </a:solidFill>
                <a:latin typeface="Times" panose="02020603050405020304" pitchFamily="18" charset="0"/>
                <a:ea typeface="MS PGothic" panose="020B0600070205080204" pitchFamily="34" charset="-128"/>
              </a:defRPr>
            </a:lvl6pPr>
            <a:lvl7pPr marL="914400" algn="ctr" eaLnBrk="0" fontAlgn="base" hangingPunct="0">
              <a:spcBef>
                <a:spcPct val="0"/>
              </a:spcBef>
              <a:spcAft>
                <a:spcPct val="0"/>
              </a:spcAft>
              <a:defRPr sz="4400">
                <a:solidFill>
                  <a:schemeClr val="tx2"/>
                </a:solidFill>
                <a:latin typeface="Times" panose="02020603050405020304" pitchFamily="18" charset="0"/>
                <a:ea typeface="MS PGothic" panose="020B0600070205080204" pitchFamily="34" charset="-128"/>
              </a:defRPr>
            </a:lvl7pPr>
            <a:lvl8pPr marL="1371600" algn="ctr" eaLnBrk="0" fontAlgn="base" hangingPunct="0">
              <a:spcBef>
                <a:spcPct val="0"/>
              </a:spcBef>
              <a:spcAft>
                <a:spcPct val="0"/>
              </a:spcAft>
              <a:defRPr sz="4400">
                <a:solidFill>
                  <a:schemeClr val="tx2"/>
                </a:solidFill>
                <a:latin typeface="Times" panose="02020603050405020304" pitchFamily="18" charset="0"/>
                <a:ea typeface="MS PGothic" panose="020B0600070205080204" pitchFamily="34" charset="-128"/>
              </a:defRPr>
            </a:lvl8pPr>
            <a:lvl9pPr marL="1828800" algn="ctr" eaLnBrk="0" fontAlgn="base" hangingPunct="0">
              <a:spcBef>
                <a:spcPct val="0"/>
              </a:spcBef>
              <a:spcAft>
                <a:spcPct val="0"/>
              </a:spcAft>
              <a:defRPr sz="4400">
                <a:solidFill>
                  <a:schemeClr val="tx2"/>
                </a:solidFill>
                <a:latin typeface="Times" panose="02020603050405020304" pitchFamily="18" charset="0"/>
                <a:ea typeface="MS PGothic" panose="020B0600070205080204" pitchFamily="34" charset="-128"/>
              </a:defRPr>
            </a:lvl9pPr>
          </a:lstStyle>
          <a:p>
            <a:r>
              <a:rPr lang="en-GB" altLang="it-IT" dirty="0" smtClean="0">
                <a:solidFill>
                  <a:schemeClr val="accent2"/>
                </a:solidFill>
                <a:latin typeface="Arial" panose="020B0604020202020204" pitchFamily="34" charset="0"/>
              </a:rPr>
              <a:t>4 </a:t>
            </a:r>
            <a:r>
              <a:rPr lang="en-GB" altLang="it-IT" dirty="0" err="1" smtClean="0">
                <a:solidFill>
                  <a:schemeClr val="accent2"/>
                </a:solidFill>
                <a:latin typeface="Arial" panose="020B0604020202020204" pitchFamily="34" charset="0"/>
              </a:rPr>
              <a:t>componenti</a:t>
            </a:r>
            <a:r>
              <a:rPr lang="en-GB" altLang="it-IT" dirty="0" smtClean="0">
                <a:solidFill>
                  <a:schemeClr val="accent2"/>
                </a:solidFill>
                <a:latin typeface="Arial" panose="020B0604020202020204" pitchFamily="34" charset="0"/>
              </a:rPr>
              <a:t> </a:t>
            </a:r>
            <a:r>
              <a:rPr lang="en-GB" altLang="it-IT" dirty="0" err="1" smtClean="0">
                <a:solidFill>
                  <a:schemeClr val="accent2"/>
                </a:solidFill>
                <a:latin typeface="Arial" panose="020B0604020202020204" pitchFamily="34" charset="0"/>
              </a:rPr>
              <a:t>fondamentali</a:t>
            </a:r>
            <a:r>
              <a:rPr lang="en-GB" altLang="it-IT" dirty="0" smtClean="0">
                <a:solidFill>
                  <a:schemeClr val="accent2"/>
                </a:solidFill>
                <a:latin typeface="Arial" panose="020B0604020202020204" pitchFamily="34" charset="0"/>
              </a:rPr>
              <a:t> del </a:t>
            </a:r>
            <a:r>
              <a:rPr lang="en-GB" altLang="it-IT" dirty="0" err="1" smtClean="0">
                <a:solidFill>
                  <a:schemeClr val="accent2"/>
                </a:solidFill>
                <a:latin typeface="Arial" panose="020B0604020202020204" pitchFamily="34" charset="0"/>
              </a:rPr>
              <a:t>flusso</a:t>
            </a:r>
            <a:r>
              <a:rPr lang="en-GB" altLang="it-IT" dirty="0" smtClean="0">
                <a:solidFill>
                  <a:schemeClr val="accent2"/>
                </a:solidFill>
                <a:latin typeface="Arial" panose="020B0604020202020204" pitchFamily="34" charset="0"/>
              </a:rPr>
              <a:t> </a:t>
            </a:r>
            <a:r>
              <a:rPr lang="en-GB" altLang="it-IT" dirty="0" err="1" smtClean="0">
                <a:solidFill>
                  <a:schemeClr val="accent2"/>
                </a:solidFill>
                <a:latin typeface="Arial" panose="020B0604020202020204" pitchFamily="34" charset="0"/>
              </a:rPr>
              <a:t>ottico</a:t>
            </a:r>
            <a:endParaRPr lang="en-GB" altLang="it-IT" dirty="0" smtClean="0">
              <a:solidFill>
                <a:schemeClr val="accent2"/>
              </a:solidFill>
              <a:latin typeface="Arial" panose="020B0604020202020204" pitchFamily="34" charset="0"/>
            </a:endParaRPr>
          </a:p>
          <a:p>
            <a:r>
              <a:rPr lang="en-GB" altLang="it-IT" sz="3600" dirty="0" err="1" smtClean="0">
                <a:solidFill>
                  <a:schemeClr val="bg1">
                    <a:lumMod val="50000"/>
                  </a:schemeClr>
                </a:solidFill>
                <a:latin typeface="Arial" panose="020B0604020202020204" pitchFamily="34" charset="0"/>
              </a:rPr>
              <a:t>Koenderink</a:t>
            </a:r>
            <a:r>
              <a:rPr lang="en-GB" altLang="it-IT" sz="3600" dirty="0" smtClean="0">
                <a:solidFill>
                  <a:schemeClr val="bg1">
                    <a:lumMod val="50000"/>
                  </a:schemeClr>
                </a:solidFill>
                <a:latin typeface="Arial" panose="020B0604020202020204" pitchFamily="34" charset="0"/>
              </a:rPr>
              <a:t> (1986)</a:t>
            </a:r>
            <a:r>
              <a:rPr lang="en-GB" altLang="it-IT" dirty="0">
                <a:solidFill>
                  <a:schemeClr val="accent2"/>
                </a:solidFill>
                <a:latin typeface="Arial" panose="020B0604020202020204" pitchFamily="34" charset="0"/>
              </a:rPr>
              <a:t/>
            </a:r>
            <a:br>
              <a:rPr lang="en-GB" altLang="it-IT" dirty="0">
                <a:solidFill>
                  <a:schemeClr val="accent2"/>
                </a:solidFill>
                <a:latin typeface="Arial" panose="020B0604020202020204" pitchFamily="34" charset="0"/>
              </a:rPr>
            </a:br>
            <a:endParaRPr lang="en-GB" altLang="it-IT" sz="2400" dirty="0">
              <a:solidFill>
                <a:srgbClr val="000000"/>
              </a:solidFill>
              <a:latin typeface="Arial" panose="020B0604020202020204" pitchFamily="34" charset="0"/>
            </a:endParaRPr>
          </a:p>
        </p:txBody>
      </p:sp>
    </p:spTree>
    <p:extLst>
      <p:ext uri="{BB962C8B-B14F-4D97-AF65-F5344CB8AC3E}">
        <p14:creationId xmlns:p14="http://schemas.microsoft.com/office/powerpoint/2010/main" val="30216626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09143" y="3548265"/>
            <a:ext cx="8520545" cy="330973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051680" y="943750"/>
            <a:ext cx="2826327" cy="2826327"/>
          </a:xfrm>
          <a:prstGeom prst="rect">
            <a:avLst/>
          </a:prstGeom>
        </p:spPr>
      </p:pic>
      <p:sp>
        <p:nvSpPr>
          <p:cNvPr id="6" name="Rectangle 9"/>
          <p:cNvSpPr>
            <a:spLocks noChangeArrowheads="1"/>
          </p:cNvSpPr>
          <p:nvPr/>
        </p:nvSpPr>
        <p:spPr bwMode="auto">
          <a:xfrm>
            <a:off x="204571" y="64124"/>
            <a:ext cx="89296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chemeClr val="tx2"/>
                </a:solidFill>
                <a:latin typeface="Times" panose="02020603050405020304" pitchFamily="18" charset="0"/>
                <a:ea typeface="MS PGothic" panose="020B0600070205080204" pitchFamily="34" charset="-128"/>
              </a:defRPr>
            </a:lvl1pPr>
            <a:lvl2pPr algn="ctr" eaLnBrk="0" hangingPunct="0">
              <a:defRPr sz="4400">
                <a:solidFill>
                  <a:schemeClr val="tx2"/>
                </a:solidFill>
                <a:latin typeface="Times" panose="02020603050405020304" pitchFamily="18" charset="0"/>
                <a:ea typeface="MS PGothic" panose="020B0600070205080204" pitchFamily="34" charset="-128"/>
              </a:defRPr>
            </a:lvl2pPr>
            <a:lvl3pPr algn="ctr" eaLnBrk="0" hangingPunct="0">
              <a:defRPr sz="4400">
                <a:solidFill>
                  <a:schemeClr val="tx2"/>
                </a:solidFill>
                <a:latin typeface="Times" panose="02020603050405020304" pitchFamily="18" charset="0"/>
                <a:ea typeface="MS PGothic" panose="020B0600070205080204" pitchFamily="34" charset="-128"/>
              </a:defRPr>
            </a:lvl3pPr>
            <a:lvl4pPr algn="ctr" eaLnBrk="0" hangingPunct="0">
              <a:defRPr sz="4400">
                <a:solidFill>
                  <a:schemeClr val="tx2"/>
                </a:solidFill>
                <a:latin typeface="Times" panose="02020603050405020304" pitchFamily="18" charset="0"/>
                <a:ea typeface="MS PGothic" panose="020B0600070205080204" pitchFamily="34" charset="-128"/>
              </a:defRPr>
            </a:lvl4pPr>
            <a:lvl5pPr algn="ctr" eaLnBrk="0" hangingPunct="0">
              <a:defRPr sz="4400">
                <a:solidFill>
                  <a:schemeClr val="tx2"/>
                </a:solidFill>
                <a:latin typeface="Times" panose="02020603050405020304" pitchFamily="18" charset="0"/>
                <a:ea typeface="MS PGothic" panose="020B0600070205080204" pitchFamily="34" charset="-128"/>
              </a:defRPr>
            </a:lvl5pPr>
            <a:lvl6pPr marL="457200" algn="ctr" eaLnBrk="0" fontAlgn="base" hangingPunct="0">
              <a:spcBef>
                <a:spcPct val="0"/>
              </a:spcBef>
              <a:spcAft>
                <a:spcPct val="0"/>
              </a:spcAft>
              <a:defRPr sz="4400">
                <a:solidFill>
                  <a:schemeClr val="tx2"/>
                </a:solidFill>
                <a:latin typeface="Times" panose="02020603050405020304" pitchFamily="18" charset="0"/>
                <a:ea typeface="MS PGothic" panose="020B0600070205080204" pitchFamily="34" charset="-128"/>
              </a:defRPr>
            </a:lvl6pPr>
            <a:lvl7pPr marL="914400" algn="ctr" eaLnBrk="0" fontAlgn="base" hangingPunct="0">
              <a:spcBef>
                <a:spcPct val="0"/>
              </a:spcBef>
              <a:spcAft>
                <a:spcPct val="0"/>
              </a:spcAft>
              <a:defRPr sz="4400">
                <a:solidFill>
                  <a:schemeClr val="tx2"/>
                </a:solidFill>
                <a:latin typeface="Times" panose="02020603050405020304" pitchFamily="18" charset="0"/>
                <a:ea typeface="MS PGothic" panose="020B0600070205080204" pitchFamily="34" charset="-128"/>
              </a:defRPr>
            </a:lvl7pPr>
            <a:lvl8pPr marL="1371600" algn="ctr" eaLnBrk="0" fontAlgn="base" hangingPunct="0">
              <a:spcBef>
                <a:spcPct val="0"/>
              </a:spcBef>
              <a:spcAft>
                <a:spcPct val="0"/>
              </a:spcAft>
              <a:defRPr sz="4400">
                <a:solidFill>
                  <a:schemeClr val="tx2"/>
                </a:solidFill>
                <a:latin typeface="Times" panose="02020603050405020304" pitchFamily="18" charset="0"/>
                <a:ea typeface="MS PGothic" panose="020B0600070205080204" pitchFamily="34" charset="-128"/>
              </a:defRPr>
            </a:lvl8pPr>
            <a:lvl9pPr marL="1828800" algn="ctr" eaLnBrk="0" fontAlgn="base" hangingPunct="0">
              <a:spcBef>
                <a:spcPct val="0"/>
              </a:spcBef>
              <a:spcAft>
                <a:spcPct val="0"/>
              </a:spcAft>
              <a:defRPr sz="4400">
                <a:solidFill>
                  <a:schemeClr val="tx2"/>
                </a:solidFill>
                <a:latin typeface="Times" panose="02020603050405020304" pitchFamily="18" charset="0"/>
                <a:ea typeface="MS PGothic" panose="020B0600070205080204" pitchFamily="34" charset="-128"/>
              </a:defRPr>
            </a:lvl9pPr>
          </a:lstStyle>
          <a:p>
            <a:r>
              <a:rPr lang="en-GB" altLang="it-IT" dirty="0" err="1">
                <a:solidFill>
                  <a:schemeClr val="accent2"/>
                </a:solidFill>
                <a:latin typeface="Arial" panose="020B0604020202020204" pitchFamily="34" charset="0"/>
              </a:rPr>
              <a:t>a</a:t>
            </a:r>
            <a:r>
              <a:rPr lang="en-GB" altLang="it-IT" dirty="0" err="1" smtClean="0">
                <a:solidFill>
                  <a:schemeClr val="accent2"/>
                </a:solidFill>
                <a:latin typeface="Arial" panose="020B0604020202020204" pitchFamily="34" charset="0"/>
              </a:rPr>
              <a:t>mbiguità</a:t>
            </a:r>
            <a:r>
              <a:rPr lang="en-GB" altLang="it-IT" dirty="0" smtClean="0">
                <a:solidFill>
                  <a:schemeClr val="accent2"/>
                </a:solidFill>
                <a:latin typeface="Arial" panose="020B0604020202020204" pitchFamily="34" charset="0"/>
              </a:rPr>
              <a:t> </a:t>
            </a:r>
            <a:r>
              <a:rPr lang="en-GB" altLang="it-IT" dirty="0" err="1" smtClean="0">
                <a:solidFill>
                  <a:schemeClr val="accent2"/>
                </a:solidFill>
                <a:latin typeface="Arial" panose="020B0604020202020204" pitchFamily="34" charset="0"/>
              </a:rPr>
              <a:t>dei</a:t>
            </a:r>
            <a:r>
              <a:rPr lang="en-GB" altLang="it-IT" dirty="0" smtClean="0">
                <a:solidFill>
                  <a:schemeClr val="accent2"/>
                </a:solidFill>
                <a:latin typeface="Arial" panose="020B0604020202020204" pitchFamily="34" charset="0"/>
              </a:rPr>
              <a:t> </a:t>
            </a:r>
            <a:r>
              <a:rPr lang="en-GB" altLang="it-IT" dirty="0" err="1" smtClean="0">
                <a:solidFill>
                  <a:schemeClr val="accent2"/>
                </a:solidFill>
                <a:latin typeface="Arial" panose="020B0604020202020204" pitchFamily="34" charset="0"/>
              </a:rPr>
              <a:t>gradienti</a:t>
            </a:r>
            <a:r>
              <a:rPr lang="en-GB" altLang="it-IT" dirty="0" smtClean="0">
                <a:solidFill>
                  <a:schemeClr val="accent2"/>
                </a:solidFill>
                <a:latin typeface="Arial" panose="020B0604020202020204" pitchFamily="34" charset="0"/>
              </a:rPr>
              <a:t> di </a:t>
            </a:r>
            <a:r>
              <a:rPr lang="en-GB" altLang="it-IT" dirty="0" err="1" smtClean="0">
                <a:solidFill>
                  <a:schemeClr val="accent2"/>
                </a:solidFill>
                <a:latin typeface="Arial" panose="020B0604020202020204" pitchFamily="34" charset="0"/>
              </a:rPr>
              <a:t>velocità</a:t>
            </a:r>
            <a:endParaRPr lang="en-GB" altLang="it-IT" dirty="0" smtClean="0">
              <a:solidFill>
                <a:schemeClr val="accent2"/>
              </a:solidFill>
              <a:latin typeface="Arial" panose="020B0604020202020204" pitchFamily="34" charset="0"/>
            </a:endParaRPr>
          </a:p>
        </p:txBody>
      </p:sp>
      <p:sp>
        <p:nvSpPr>
          <p:cNvPr id="7" name="Rectangle 6"/>
          <p:cNvSpPr/>
          <p:nvPr/>
        </p:nvSpPr>
        <p:spPr>
          <a:xfrm>
            <a:off x="5878007" y="1823696"/>
            <a:ext cx="3235470" cy="1477328"/>
          </a:xfrm>
          <a:prstGeom prst="rect">
            <a:avLst/>
          </a:prstGeom>
        </p:spPr>
        <p:txBody>
          <a:bodyPr wrap="square">
            <a:spAutoFit/>
          </a:bodyPr>
          <a:lstStyle/>
          <a:p>
            <a:r>
              <a:rPr lang="en-GB" altLang="it-IT" dirty="0">
                <a:solidFill>
                  <a:schemeClr val="bg1">
                    <a:lumMod val="65000"/>
                  </a:schemeClr>
                </a:solidFill>
                <a:latin typeface="Arial" panose="020B0604020202020204" pitchFamily="34" charset="0"/>
              </a:rPr>
              <a:t>d</a:t>
            </a:r>
            <a:r>
              <a:rPr lang="en-GB" altLang="it-IT" dirty="0" smtClean="0">
                <a:solidFill>
                  <a:schemeClr val="bg1">
                    <a:lumMod val="65000"/>
                  </a:schemeClr>
                </a:solidFill>
                <a:latin typeface="Arial" panose="020B0604020202020204" pitchFamily="34" charset="0"/>
              </a:rPr>
              <a:t>isplay di </a:t>
            </a:r>
          </a:p>
          <a:p>
            <a:r>
              <a:rPr lang="en-GB" altLang="it-IT" dirty="0" smtClean="0">
                <a:solidFill>
                  <a:schemeClr val="bg1">
                    <a:lumMod val="65000"/>
                  </a:schemeClr>
                </a:solidFill>
                <a:latin typeface="Arial" panose="020B0604020202020204" pitchFamily="34" charset="0"/>
              </a:rPr>
              <a:t>Wexler </a:t>
            </a:r>
            <a:r>
              <a:rPr lang="en-GB" altLang="it-IT" dirty="0">
                <a:solidFill>
                  <a:schemeClr val="bg1">
                    <a:lumMod val="65000"/>
                  </a:schemeClr>
                </a:solidFill>
                <a:latin typeface="Arial" panose="020B0604020202020204" pitchFamily="34" charset="0"/>
              </a:rPr>
              <a:t>&amp; Van </a:t>
            </a:r>
            <a:r>
              <a:rPr lang="en-GB" altLang="it-IT" dirty="0" err="1">
                <a:solidFill>
                  <a:schemeClr val="bg1">
                    <a:lumMod val="65000"/>
                  </a:schemeClr>
                </a:solidFill>
                <a:latin typeface="Arial" panose="020B0604020202020204" pitchFamily="34" charset="0"/>
              </a:rPr>
              <a:t>Boxtel</a:t>
            </a:r>
            <a:r>
              <a:rPr lang="en-GB" altLang="it-IT" dirty="0">
                <a:solidFill>
                  <a:schemeClr val="bg1">
                    <a:lumMod val="65000"/>
                  </a:schemeClr>
                </a:solidFill>
                <a:latin typeface="Arial" panose="020B0604020202020204" pitchFamily="34" charset="0"/>
              </a:rPr>
              <a:t> (2005)</a:t>
            </a:r>
            <a:r>
              <a:rPr lang="en-GB" altLang="it-IT" dirty="0">
                <a:solidFill>
                  <a:schemeClr val="accent2"/>
                </a:solidFill>
                <a:latin typeface="Arial" panose="020B0604020202020204" pitchFamily="34" charset="0"/>
              </a:rPr>
              <a:t/>
            </a:r>
            <a:br>
              <a:rPr lang="en-GB" altLang="it-IT" dirty="0">
                <a:solidFill>
                  <a:schemeClr val="accent2"/>
                </a:solidFill>
                <a:latin typeface="Arial" panose="020B0604020202020204" pitchFamily="34" charset="0"/>
              </a:rPr>
            </a:br>
            <a:endParaRPr lang="en-GB" altLang="it-IT" sz="1800" dirty="0">
              <a:solidFill>
                <a:srgbClr val="000000"/>
              </a:solidFill>
              <a:latin typeface="Arial" panose="020B0604020202020204" pitchFamily="34" charset="0"/>
            </a:endParaRPr>
          </a:p>
        </p:txBody>
      </p:sp>
    </p:spTree>
    <p:extLst>
      <p:ext uri="{BB962C8B-B14F-4D97-AF65-F5344CB8AC3E}">
        <p14:creationId xmlns:p14="http://schemas.microsoft.com/office/powerpoint/2010/main" val="11992198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32727" t="18890" r="13864" b="49595"/>
          <a:stretch/>
        </p:blipFill>
        <p:spPr>
          <a:xfrm>
            <a:off x="0" y="1122218"/>
            <a:ext cx="6920345" cy="2296966"/>
          </a:xfrm>
          <a:prstGeom prst="rect">
            <a:avLst/>
          </a:prstGeom>
        </p:spPr>
      </p:pic>
      <p:sp>
        <p:nvSpPr>
          <p:cNvPr id="5" name="Rectangle 9"/>
          <p:cNvSpPr txBox="1">
            <a:spLocks noChangeArrowheads="1"/>
          </p:cNvSpPr>
          <p:nvPr/>
        </p:nvSpPr>
        <p:spPr bwMode="auto">
          <a:xfrm>
            <a:off x="0" y="166255"/>
            <a:ext cx="928947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panose="02020603050405020304" pitchFamily="18" charset="0"/>
                <a:ea typeface="MS PGothic" panose="020B0600070205080204" pitchFamily="34" charset="-128"/>
                <a:cs typeface="Arial" panose="020B0604020202020204" pitchFamily="34" charset="0"/>
              </a:defRPr>
            </a:lvl2pPr>
            <a:lvl3pPr algn="ctr" rtl="0" fontAlgn="base">
              <a:spcBef>
                <a:spcPct val="0"/>
              </a:spcBef>
              <a:spcAft>
                <a:spcPct val="0"/>
              </a:spcAft>
              <a:defRPr sz="4400">
                <a:solidFill>
                  <a:schemeClr val="tx2"/>
                </a:solidFill>
                <a:latin typeface="Times" panose="02020603050405020304" pitchFamily="18" charset="0"/>
                <a:ea typeface="MS PGothic" panose="020B0600070205080204" pitchFamily="34" charset="-128"/>
                <a:cs typeface="Arial" panose="020B0604020202020204" pitchFamily="34" charset="0"/>
              </a:defRPr>
            </a:lvl3pPr>
            <a:lvl4pPr algn="ctr" rtl="0" fontAlgn="base">
              <a:spcBef>
                <a:spcPct val="0"/>
              </a:spcBef>
              <a:spcAft>
                <a:spcPct val="0"/>
              </a:spcAft>
              <a:defRPr sz="4400">
                <a:solidFill>
                  <a:schemeClr val="tx2"/>
                </a:solidFill>
                <a:latin typeface="Times" panose="02020603050405020304" pitchFamily="18" charset="0"/>
                <a:ea typeface="MS PGothic" panose="020B0600070205080204" pitchFamily="34" charset="-128"/>
                <a:cs typeface="Arial" panose="020B0604020202020204" pitchFamily="34" charset="0"/>
              </a:defRPr>
            </a:lvl4pPr>
            <a:lvl5pPr algn="ctr" rtl="0" fontAlgn="base">
              <a:spcBef>
                <a:spcPct val="0"/>
              </a:spcBef>
              <a:spcAft>
                <a:spcPct val="0"/>
              </a:spcAft>
              <a:defRPr sz="4400">
                <a:solidFill>
                  <a:schemeClr val="tx2"/>
                </a:solidFill>
                <a:latin typeface="Times" panose="02020603050405020304" pitchFamily="18" charset="0"/>
                <a:ea typeface="MS PGothic" panose="020B0600070205080204" pitchFamily="34" charset="-128"/>
                <a:cs typeface="Arial" panose="020B0604020202020204" pitchFamily="34" charset="0"/>
              </a:defRPr>
            </a:lvl5pPr>
            <a:lvl6pPr marL="457200" algn="ctr" rtl="0" fontAlgn="base">
              <a:spcBef>
                <a:spcPct val="0"/>
              </a:spcBef>
              <a:spcAft>
                <a:spcPct val="0"/>
              </a:spcAft>
              <a:defRPr sz="4400">
                <a:solidFill>
                  <a:schemeClr val="tx2"/>
                </a:solidFill>
                <a:latin typeface="Times" panose="02020603050405020304" pitchFamily="18" charset="0"/>
                <a:ea typeface="MS PGothic" panose="020B0600070205080204" pitchFamily="34" charset="-128"/>
                <a:cs typeface="Arial" panose="020B0604020202020204" pitchFamily="34" charset="0"/>
              </a:defRPr>
            </a:lvl6pPr>
            <a:lvl7pPr marL="914400" algn="ctr" rtl="0" fontAlgn="base">
              <a:spcBef>
                <a:spcPct val="0"/>
              </a:spcBef>
              <a:spcAft>
                <a:spcPct val="0"/>
              </a:spcAft>
              <a:defRPr sz="4400">
                <a:solidFill>
                  <a:schemeClr val="tx2"/>
                </a:solidFill>
                <a:latin typeface="Times" panose="02020603050405020304" pitchFamily="18" charset="0"/>
                <a:ea typeface="MS PGothic" panose="020B0600070205080204" pitchFamily="34" charset="-128"/>
                <a:cs typeface="Arial" panose="020B0604020202020204" pitchFamily="34" charset="0"/>
              </a:defRPr>
            </a:lvl7pPr>
            <a:lvl8pPr marL="1371600" algn="ctr" rtl="0" fontAlgn="base">
              <a:spcBef>
                <a:spcPct val="0"/>
              </a:spcBef>
              <a:spcAft>
                <a:spcPct val="0"/>
              </a:spcAft>
              <a:defRPr sz="4400">
                <a:solidFill>
                  <a:schemeClr val="tx2"/>
                </a:solidFill>
                <a:latin typeface="Times" panose="02020603050405020304" pitchFamily="18" charset="0"/>
                <a:ea typeface="MS PGothic" panose="020B0600070205080204" pitchFamily="34" charset="-128"/>
                <a:cs typeface="Arial" panose="020B0604020202020204" pitchFamily="34" charset="0"/>
              </a:defRPr>
            </a:lvl8pPr>
            <a:lvl9pPr marL="1828800" algn="ctr" rtl="0" fontAlgn="base">
              <a:spcBef>
                <a:spcPct val="0"/>
              </a:spcBef>
              <a:spcAft>
                <a:spcPct val="0"/>
              </a:spcAft>
              <a:defRPr sz="4400">
                <a:solidFill>
                  <a:schemeClr val="tx2"/>
                </a:solidFill>
                <a:latin typeface="Times" panose="02020603050405020304" pitchFamily="18" charset="0"/>
                <a:ea typeface="MS PGothic" panose="020B0600070205080204" pitchFamily="34" charset="-128"/>
                <a:cs typeface="Arial" panose="020B0604020202020204" pitchFamily="34" charset="0"/>
              </a:defRPr>
            </a:lvl9pPr>
          </a:lstStyle>
          <a:p>
            <a:r>
              <a:rPr lang="en-GB" altLang="it-IT" dirty="0" err="1" smtClean="0">
                <a:solidFill>
                  <a:schemeClr val="accent2"/>
                </a:solidFill>
                <a:latin typeface="Arial" panose="020B0604020202020204" pitchFamily="34" charset="0"/>
              </a:rPr>
              <a:t>sensibili</a:t>
            </a:r>
            <a:r>
              <a:rPr lang="en-GB" altLang="it-IT" dirty="0" smtClean="0">
                <a:solidFill>
                  <a:schemeClr val="accent2"/>
                </a:solidFill>
                <a:latin typeface="Arial" panose="020B0604020202020204" pitchFamily="34" charset="0"/>
              </a:rPr>
              <a:t> a </a:t>
            </a:r>
            <a:r>
              <a:rPr lang="en-GB" altLang="it-IT" dirty="0" err="1" smtClean="0">
                <a:solidFill>
                  <a:schemeClr val="accent2"/>
                </a:solidFill>
                <a:latin typeface="Arial" panose="020B0604020202020204" pitchFamily="34" charset="0"/>
              </a:rPr>
              <a:t>informazioni</a:t>
            </a:r>
            <a:r>
              <a:rPr lang="en-GB" altLang="it-IT" dirty="0" smtClean="0">
                <a:solidFill>
                  <a:schemeClr val="accent2"/>
                </a:solidFill>
                <a:latin typeface="Arial" panose="020B0604020202020204" pitchFamily="34" charset="0"/>
              </a:rPr>
              <a:t> </a:t>
            </a:r>
            <a:r>
              <a:rPr lang="en-GB" altLang="it-IT" dirty="0" err="1" smtClean="0">
                <a:solidFill>
                  <a:schemeClr val="accent2"/>
                </a:solidFill>
                <a:latin typeface="Arial" panose="020B0604020202020204" pitchFamily="34" charset="0"/>
              </a:rPr>
              <a:t>extraretiniche</a:t>
            </a:r>
            <a:r>
              <a:rPr lang="en-GB" altLang="it-IT" dirty="0" smtClean="0">
                <a:solidFill>
                  <a:schemeClr val="accent2"/>
                </a:solidFill>
                <a:latin typeface="Arial" panose="020B0604020202020204" pitchFamily="34" charset="0"/>
              </a:rPr>
              <a:t/>
            </a:r>
            <a:br>
              <a:rPr lang="en-GB" altLang="it-IT" dirty="0" smtClean="0">
                <a:solidFill>
                  <a:schemeClr val="accent2"/>
                </a:solidFill>
                <a:latin typeface="Arial" panose="020B0604020202020204" pitchFamily="34" charset="0"/>
              </a:rPr>
            </a:br>
            <a:endParaRPr lang="en-GB" altLang="it-IT" sz="2400" dirty="0" smtClean="0">
              <a:solidFill>
                <a:srgbClr val="000000"/>
              </a:solidFill>
              <a:latin typeface="Arial" panose="020B0604020202020204" pitchFamily="34" charset="0"/>
            </a:endParaRPr>
          </a:p>
        </p:txBody>
      </p:sp>
      <p:pic>
        <p:nvPicPr>
          <p:cNvPr id="6" name="Picture 5"/>
          <p:cNvPicPr>
            <a:picLocks noChangeAspect="1"/>
          </p:cNvPicPr>
          <p:nvPr/>
        </p:nvPicPr>
        <p:blipFill>
          <a:blip r:embed="rId4"/>
          <a:stretch>
            <a:fillRect/>
          </a:stretch>
        </p:blipFill>
        <p:spPr>
          <a:xfrm>
            <a:off x="3700306" y="2368184"/>
            <a:ext cx="5277440" cy="4489816"/>
          </a:xfrm>
          <a:prstGeom prst="rect">
            <a:avLst/>
          </a:prstGeom>
        </p:spPr>
      </p:pic>
      <p:sp>
        <p:nvSpPr>
          <p:cNvPr id="7" name="Rectangle 8"/>
          <p:cNvSpPr>
            <a:spLocks noChangeArrowheads="1"/>
          </p:cNvSpPr>
          <p:nvPr/>
        </p:nvSpPr>
        <p:spPr bwMode="auto">
          <a:xfrm>
            <a:off x="104481" y="4007989"/>
            <a:ext cx="3491345" cy="28500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274638" indent="-274638"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Aft>
                <a:spcPct val="40000"/>
              </a:spcAft>
              <a:buClr>
                <a:schemeClr val="accent2"/>
              </a:buClr>
              <a:buFont typeface="Wingdings" panose="05000000000000000000" pitchFamily="2" charset="2"/>
              <a:buChar char="§"/>
            </a:pPr>
            <a:r>
              <a:rPr lang="it-IT" altLang="it-IT" sz="2800" dirty="0">
                <a:latin typeface="Arial" panose="020B0604020202020204" pitchFamily="34" charset="0"/>
              </a:rPr>
              <a:t>p</a:t>
            </a:r>
            <a:r>
              <a:rPr lang="it-IT" altLang="it-IT" sz="2800" dirty="0" smtClean="0">
                <a:latin typeface="Arial" panose="020B0604020202020204" pitchFamily="34" charset="0"/>
              </a:rPr>
              <a:t>erché stazionario e veridico quando attivo?</a:t>
            </a:r>
          </a:p>
          <a:p>
            <a:pPr>
              <a:spcAft>
                <a:spcPct val="40000"/>
              </a:spcAft>
              <a:buClr>
                <a:schemeClr val="accent2"/>
              </a:buClr>
              <a:buFont typeface="Wingdings" panose="05000000000000000000" pitchFamily="2" charset="2"/>
              <a:buChar char="§"/>
            </a:pPr>
            <a:r>
              <a:rPr lang="it-IT" altLang="it-IT" sz="2800" dirty="0">
                <a:latin typeface="Arial" panose="020B0604020202020204" pitchFamily="34" charset="0"/>
              </a:rPr>
              <a:t>i</a:t>
            </a:r>
            <a:r>
              <a:rPr lang="it-IT" altLang="it-IT" sz="2800" dirty="0" smtClean="0">
                <a:latin typeface="Arial" panose="020B0604020202020204" pitchFamily="34" charset="0"/>
              </a:rPr>
              <a:t>nformazioni dal sistema vestibolare</a:t>
            </a:r>
            <a:endParaRPr lang="it-IT" altLang="it-IT" sz="2800" dirty="0">
              <a:latin typeface="Arial" panose="020B0604020202020204" pitchFamily="34" charset="0"/>
            </a:endParaRPr>
          </a:p>
        </p:txBody>
      </p:sp>
    </p:spTree>
    <p:extLst>
      <p:ext uri="{BB962C8B-B14F-4D97-AF65-F5344CB8AC3E}">
        <p14:creationId xmlns:p14="http://schemas.microsoft.com/office/powerpoint/2010/main" val="279794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127287" y="53104"/>
            <a:ext cx="894026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it-IT" altLang="it-IT" sz="4400" dirty="0" smtClean="0">
                <a:solidFill>
                  <a:srgbClr val="060687"/>
                </a:solidFill>
                <a:latin typeface="Arial" panose="020B0604020202020204" pitchFamily="34" charset="0"/>
              </a:rPr>
              <a:t>… ulteriore elaborazione del colore</a:t>
            </a:r>
            <a:endParaRPr lang="it-IT" altLang="it-IT" sz="4400" dirty="0">
              <a:solidFill>
                <a:srgbClr val="060687"/>
              </a:solidFill>
              <a:latin typeface="Arial" panose="020B0604020202020204" pitchFamily="34" charset="0"/>
            </a:endParaRPr>
          </a:p>
        </p:txBody>
      </p:sp>
      <p:sp>
        <p:nvSpPr>
          <p:cNvPr id="5" name="Text Box 6"/>
          <p:cNvSpPr txBox="1">
            <a:spLocks noChangeArrowheads="1"/>
          </p:cNvSpPr>
          <p:nvPr/>
        </p:nvSpPr>
        <p:spPr bwMode="auto">
          <a:xfrm>
            <a:off x="943219" y="711127"/>
            <a:ext cx="730841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it-IT" altLang="it-IT" sz="4400" dirty="0">
                <a:solidFill>
                  <a:srgbClr val="060687"/>
                </a:solidFill>
                <a:latin typeface="Arial" panose="020B0604020202020204" pitchFamily="34" charset="0"/>
              </a:rPr>
              <a:t>t</a:t>
            </a:r>
            <a:r>
              <a:rPr lang="it-IT" altLang="it-IT" sz="4400" dirty="0" smtClean="0">
                <a:solidFill>
                  <a:srgbClr val="060687"/>
                </a:solidFill>
                <a:latin typeface="Arial" panose="020B0604020202020204" pitchFamily="34" charset="0"/>
              </a:rPr>
              <a:t>oeria dei sistemi antagonisti</a:t>
            </a:r>
            <a:endParaRPr lang="it-IT" altLang="it-IT" sz="4400" dirty="0">
              <a:solidFill>
                <a:srgbClr val="060687"/>
              </a:solidFill>
              <a:latin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287" y="2138591"/>
            <a:ext cx="2794000" cy="3784600"/>
          </a:xfrm>
          <a:prstGeom prst="rect">
            <a:avLst/>
          </a:prstGeom>
        </p:spPr>
      </p:pic>
      <p:sp>
        <p:nvSpPr>
          <p:cNvPr id="7" name="Rectangle 5"/>
          <p:cNvSpPr>
            <a:spLocks noChangeArrowheads="1"/>
          </p:cNvSpPr>
          <p:nvPr/>
        </p:nvSpPr>
        <p:spPr bwMode="auto">
          <a:xfrm>
            <a:off x="2921287" y="1595021"/>
            <a:ext cx="6146268"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lvl1pPr eaLnBrk="0" hangingPunct="0">
              <a:tabLst>
                <a:tab pos="571500" algn="l"/>
              </a:tabLst>
              <a:defRPr sz="2400">
                <a:solidFill>
                  <a:schemeClr val="tx1"/>
                </a:solidFill>
                <a:latin typeface="Times" panose="02020603050405020304" pitchFamily="18" charset="0"/>
                <a:ea typeface="MS PGothic" panose="020B0600070205080204" pitchFamily="34" charset="-128"/>
              </a:defRPr>
            </a:lvl1pPr>
            <a:lvl2pPr marL="768350" eaLnBrk="0" hangingPunct="0">
              <a:tabLst>
                <a:tab pos="571500" algn="l"/>
              </a:tabLst>
              <a:defRPr sz="2400">
                <a:solidFill>
                  <a:schemeClr val="tx1"/>
                </a:solidFill>
                <a:latin typeface="Times" panose="02020603050405020304" pitchFamily="18" charset="0"/>
                <a:ea typeface="MS PGothic" panose="020B0600070205080204" pitchFamily="34" charset="-128"/>
              </a:defRPr>
            </a:lvl2pPr>
            <a:lvl3pPr marL="958850" eaLnBrk="0" hangingPunct="0">
              <a:tabLst>
                <a:tab pos="571500" algn="l"/>
              </a:tabLst>
              <a:defRPr sz="2400">
                <a:solidFill>
                  <a:schemeClr val="tx1"/>
                </a:solidFill>
                <a:latin typeface="Times" panose="02020603050405020304" pitchFamily="18" charset="0"/>
                <a:ea typeface="MS PGothic" panose="020B0600070205080204" pitchFamily="34" charset="-128"/>
              </a:defRPr>
            </a:lvl3pPr>
            <a:lvl4pPr eaLnBrk="0" hangingPunct="0">
              <a:tabLst>
                <a:tab pos="571500" algn="l"/>
              </a:tabLst>
              <a:defRPr sz="2400">
                <a:solidFill>
                  <a:schemeClr val="tx1"/>
                </a:solidFill>
                <a:latin typeface="Times" panose="02020603050405020304" pitchFamily="18" charset="0"/>
                <a:ea typeface="MS PGothic" panose="020B0600070205080204" pitchFamily="34" charset="-128"/>
              </a:defRPr>
            </a:lvl4pPr>
            <a:lvl5pPr eaLnBrk="0" hangingPunct="0">
              <a:tabLst>
                <a:tab pos="571500" algn="l"/>
              </a:tabLst>
              <a:defRPr sz="2400">
                <a:solidFill>
                  <a:schemeClr val="tx1"/>
                </a:solidFill>
                <a:latin typeface="Times" panose="02020603050405020304" pitchFamily="18" charset="0"/>
                <a:ea typeface="MS PGothic" panose="020B0600070205080204" pitchFamily="34" charset="-128"/>
              </a:defRPr>
            </a:lvl5pPr>
            <a:lvl6pPr eaLnBrk="0" fontAlgn="base" hangingPunct="0">
              <a:spcBef>
                <a:spcPct val="0"/>
              </a:spcBef>
              <a:spcAft>
                <a:spcPct val="0"/>
              </a:spcAft>
              <a:tabLst>
                <a:tab pos="571500" algn="l"/>
              </a:tabLst>
              <a:defRPr sz="2400">
                <a:solidFill>
                  <a:schemeClr val="tx1"/>
                </a:solidFill>
                <a:latin typeface="Times" panose="02020603050405020304" pitchFamily="18" charset="0"/>
                <a:ea typeface="MS PGothic" panose="020B0600070205080204" pitchFamily="34" charset="-128"/>
              </a:defRPr>
            </a:lvl6pPr>
            <a:lvl7pPr eaLnBrk="0" fontAlgn="base" hangingPunct="0">
              <a:spcBef>
                <a:spcPct val="0"/>
              </a:spcBef>
              <a:spcAft>
                <a:spcPct val="0"/>
              </a:spcAft>
              <a:tabLst>
                <a:tab pos="571500" algn="l"/>
              </a:tabLst>
              <a:defRPr sz="2400">
                <a:solidFill>
                  <a:schemeClr val="tx1"/>
                </a:solidFill>
                <a:latin typeface="Times" panose="02020603050405020304" pitchFamily="18" charset="0"/>
                <a:ea typeface="MS PGothic" panose="020B0600070205080204" pitchFamily="34" charset="-128"/>
              </a:defRPr>
            </a:lvl7pPr>
            <a:lvl8pPr eaLnBrk="0" fontAlgn="base" hangingPunct="0">
              <a:spcBef>
                <a:spcPct val="0"/>
              </a:spcBef>
              <a:spcAft>
                <a:spcPct val="0"/>
              </a:spcAft>
              <a:tabLst>
                <a:tab pos="571500" algn="l"/>
              </a:tabLst>
              <a:defRPr sz="2400">
                <a:solidFill>
                  <a:schemeClr val="tx1"/>
                </a:solidFill>
                <a:latin typeface="Times" panose="02020603050405020304" pitchFamily="18" charset="0"/>
                <a:ea typeface="MS PGothic" panose="020B0600070205080204" pitchFamily="34" charset="-128"/>
              </a:defRPr>
            </a:lvl8pPr>
            <a:lvl9pPr eaLnBrk="0" fontAlgn="base" hangingPunct="0">
              <a:spcBef>
                <a:spcPct val="0"/>
              </a:spcBef>
              <a:spcAft>
                <a:spcPct val="0"/>
              </a:spcAft>
              <a:tabLst>
                <a:tab pos="571500" algn="l"/>
              </a:tabLst>
              <a:defRPr sz="2400">
                <a:solidFill>
                  <a:schemeClr val="tx1"/>
                </a:solidFill>
                <a:latin typeface="Times" panose="02020603050405020304" pitchFamily="18" charset="0"/>
                <a:ea typeface="MS PGothic" panose="020B0600070205080204" pitchFamily="34" charset="-128"/>
              </a:defRPr>
            </a:lvl9pPr>
          </a:lstStyle>
          <a:p>
            <a:pPr marL="261938" indent="-261938" algn="just">
              <a:buClr>
                <a:srgbClr val="333399"/>
              </a:buClr>
              <a:buFont typeface="Wingdings" panose="05000000000000000000" pitchFamily="2" charset="2"/>
              <a:buChar char="§"/>
            </a:pPr>
            <a:r>
              <a:rPr lang="it-IT" sz="2800" dirty="0" smtClean="0">
                <a:latin typeface="Arial" panose="020B0604020202020204" pitchFamily="34" charset="0"/>
              </a:rPr>
              <a:t>Persone che cieche </a:t>
            </a:r>
            <a:r>
              <a:rPr lang="en-US" sz="2800" dirty="0" smtClean="0">
                <a:latin typeface="Arial" panose="020B0604020202020204" pitchFamily="34" charset="0"/>
              </a:rPr>
              <a:t>al </a:t>
            </a:r>
            <a:r>
              <a:rPr lang="en-US" sz="2800" dirty="0" err="1" smtClean="0">
                <a:solidFill>
                  <a:srgbClr val="FF0000"/>
                </a:solidFill>
                <a:latin typeface="Arial" panose="020B0604020202020204" pitchFamily="34" charset="0"/>
              </a:rPr>
              <a:t>rosso</a:t>
            </a:r>
            <a:r>
              <a:rPr lang="en-US" sz="2800" dirty="0" smtClean="0">
                <a:solidFill>
                  <a:srgbClr val="FF0000"/>
                </a:solidFill>
                <a:latin typeface="Arial" panose="020B0604020202020204" pitchFamily="34" charset="0"/>
              </a:rPr>
              <a:t> </a:t>
            </a:r>
            <a:r>
              <a:rPr lang="it-IT" sz="2800" dirty="0" smtClean="0">
                <a:latin typeface="Arial" panose="020B0604020202020204" pitchFamily="34" charset="0"/>
              </a:rPr>
              <a:t>lo sono anche al </a:t>
            </a:r>
            <a:r>
              <a:rPr lang="it-IT" sz="2800" dirty="0" smtClean="0">
                <a:solidFill>
                  <a:srgbClr val="00B050"/>
                </a:solidFill>
                <a:latin typeface="Arial" panose="020B0604020202020204" pitchFamily="34" charset="0"/>
              </a:rPr>
              <a:t>verde</a:t>
            </a:r>
          </a:p>
          <a:p>
            <a:pPr marL="261938" indent="-261938" algn="just">
              <a:buClr>
                <a:srgbClr val="333399"/>
              </a:buClr>
              <a:buFont typeface="Wingdings" panose="05000000000000000000" pitchFamily="2" charset="2"/>
              <a:buChar char="§"/>
            </a:pPr>
            <a:r>
              <a:rPr lang="it-IT" sz="2800" dirty="0">
                <a:latin typeface="Arial" panose="020B0604020202020204" pitchFamily="34" charset="0"/>
              </a:rPr>
              <a:t>Q</a:t>
            </a:r>
            <a:r>
              <a:rPr lang="it-IT" sz="2800" dirty="0" smtClean="0">
                <a:latin typeface="Arial" panose="020B0604020202020204" pitchFamily="34" charset="0"/>
              </a:rPr>
              <a:t>uelle cieche al </a:t>
            </a:r>
            <a:r>
              <a:rPr lang="it-IT" sz="2800" dirty="0" smtClean="0">
                <a:solidFill>
                  <a:srgbClr val="0070C0"/>
                </a:solidFill>
                <a:latin typeface="Arial" panose="020B0604020202020204" pitchFamily="34" charset="0"/>
              </a:rPr>
              <a:t>blu</a:t>
            </a:r>
            <a:r>
              <a:rPr lang="it-IT" sz="2800" dirty="0" smtClean="0">
                <a:latin typeface="Arial" panose="020B0604020202020204" pitchFamily="34" charset="0"/>
              </a:rPr>
              <a:t> lo sono al </a:t>
            </a:r>
            <a:r>
              <a:rPr lang="it-IT" sz="2800" dirty="0" smtClean="0">
                <a:solidFill>
                  <a:srgbClr val="FFC000"/>
                </a:solidFill>
                <a:latin typeface="Arial" panose="020B0604020202020204" pitchFamily="34" charset="0"/>
              </a:rPr>
              <a:t>giallo</a:t>
            </a:r>
          </a:p>
          <a:p>
            <a:pPr marL="261938" indent="-261938" algn="just">
              <a:buClr>
                <a:srgbClr val="333399"/>
              </a:buClr>
              <a:buFont typeface="Wingdings" panose="05000000000000000000" pitchFamily="2" charset="2"/>
              <a:buChar char="§"/>
            </a:pPr>
            <a:r>
              <a:rPr lang="it-IT" sz="2800" dirty="0" smtClean="0">
                <a:latin typeface="Arial" panose="020B0604020202020204" pitchFamily="34" charset="0"/>
              </a:rPr>
              <a:t>I messaggi provenienti dai coni vengono organizzati e rielaborati ad un livello superiore da </a:t>
            </a:r>
            <a:r>
              <a:rPr lang="it-IT" sz="2800" b="1" dirty="0" smtClean="0">
                <a:latin typeface="Arial" panose="020B0604020202020204" pitchFamily="34" charset="0"/>
              </a:rPr>
              <a:t>sistemi antagonisti</a:t>
            </a:r>
          </a:p>
          <a:p>
            <a:pPr marL="261938" indent="-261938" algn="just">
              <a:buClr>
                <a:srgbClr val="333399"/>
              </a:buClr>
              <a:buFont typeface="Wingdings" panose="05000000000000000000" pitchFamily="2" charset="2"/>
              <a:buChar char="§"/>
            </a:pPr>
            <a:r>
              <a:rPr lang="it-IT" sz="2800" dirty="0">
                <a:latin typeface="Arial" panose="020B0604020202020204" pitchFamily="34" charset="0"/>
              </a:rPr>
              <a:t>C</a:t>
            </a:r>
            <a:r>
              <a:rPr lang="it-IT" sz="2800" dirty="0" smtClean="0">
                <a:latin typeface="Arial" panose="020B0604020202020204" pitchFamily="34" charset="0"/>
              </a:rPr>
              <a:t>ellule che aumentano la propria attività in presenza di certe lunghezze d’onda (</a:t>
            </a:r>
            <a:r>
              <a:rPr lang="it-IT" sz="2800" dirty="0" smtClean="0">
                <a:solidFill>
                  <a:srgbClr val="FF0000"/>
                </a:solidFill>
                <a:latin typeface="Arial" panose="020B0604020202020204" pitchFamily="34" charset="0"/>
              </a:rPr>
              <a:t>rosso</a:t>
            </a:r>
            <a:r>
              <a:rPr lang="it-IT" sz="2800" dirty="0" smtClean="0">
                <a:latin typeface="Arial" panose="020B0604020202020204" pitchFamily="34" charset="0"/>
              </a:rPr>
              <a:t> vs. </a:t>
            </a:r>
            <a:r>
              <a:rPr lang="it-IT" sz="2800" dirty="0" smtClean="0">
                <a:solidFill>
                  <a:srgbClr val="0070C0"/>
                </a:solidFill>
                <a:latin typeface="Arial" panose="020B0604020202020204" pitchFamily="34" charset="0"/>
              </a:rPr>
              <a:t>blu</a:t>
            </a:r>
            <a:r>
              <a:rPr lang="it-IT" sz="2800" dirty="0" smtClean="0">
                <a:latin typeface="Arial" panose="020B0604020202020204" pitchFamily="34" charset="0"/>
              </a:rPr>
              <a:t>) e la diminuiscono in presenza di altre (</a:t>
            </a:r>
            <a:r>
              <a:rPr lang="it-IT" sz="2800" dirty="0" smtClean="0">
                <a:solidFill>
                  <a:srgbClr val="92D050"/>
                </a:solidFill>
                <a:latin typeface="Arial" panose="020B0604020202020204" pitchFamily="34" charset="0"/>
              </a:rPr>
              <a:t>verde</a:t>
            </a:r>
            <a:r>
              <a:rPr lang="it-IT" sz="2800" dirty="0" smtClean="0">
                <a:latin typeface="Arial" panose="020B0604020202020204" pitchFamily="34" charset="0"/>
              </a:rPr>
              <a:t> vs. </a:t>
            </a:r>
            <a:r>
              <a:rPr lang="it-IT" sz="2800" dirty="0" smtClean="0">
                <a:solidFill>
                  <a:srgbClr val="FFC000"/>
                </a:solidFill>
                <a:latin typeface="Arial" panose="020B0604020202020204" pitchFamily="34" charset="0"/>
              </a:rPr>
              <a:t>giallo</a:t>
            </a:r>
            <a:r>
              <a:rPr lang="it-IT" sz="2800" dirty="0" smtClean="0">
                <a:latin typeface="Arial" panose="020B0604020202020204" pitchFamily="34" charset="0"/>
              </a:rPr>
              <a:t> rispettivamente) </a:t>
            </a:r>
            <a:endParaRPr lang="it-IT" sz="2800" dirty="0">
              <a:latin typeface="Arial" panose="020B0604020202020204" pitchFamily="34" charset="0"/>
            </a:endParaRPr>
          </a:p>
        </p:txBody>
      </p:sp>
      <p:sp>
        <p:nvSpPr>
          <p:cNvPr id="9" name="Rectangle 8"/>
          <p:cNvSpPr/>
          <p:nvPr/>
        </p:nvSpPr>
        <p:spPr>
          <a:xfrm>
            <a:off x="0" y="5923191"/>
            <a:ext cx="3079689" cy="461665"/>
          </a:xfrm>
          <a:prstGeom prst="rect">
            <a:avLst/>
          </a:prstGeom>
        </p:spPr>
        <p:txBody>
          <a:bodyPr wrap="none">
            <a:spAutoFit/>
          </a:bodyPr>
          <a:lstStyle/>
          <a:p>
            <a:r>
              <a:rPr lang="it-IT" dirty="0">
                <a:solidFill>
                  <a:srgbClr val="000000"/>
                </a:solidFill>
                <a:latin typeface="Arial" panose="020B0604020202020204" pitchFamily="34" charset="0"/>
              </a:rPr>
              <a:t>Ewald </a:t>
            </a:r>
            <a:r>
              <a:rPr lang="it-IT" dirty="0" smtClean="0">
                <a:solidFill>
                  <a:srgbClr val="000000"/>
                </a:solidFill>
                <a:latin typeface="Arial" panose="020B0604020202020204" pitchFamily="34" charset="0"/>
              </a:rPr>
              <a:t>Hering (1892) </a:t>
            </a:r>
            <a:endParaRPr lang="it-IT" dirty="0">
              <a:latin typeface="Arial" panose="020B0604020202020204" pitchFamily="34" charset="0"/>
            </a:endParaRPr>
          </a:p>
        </p:txBody>
      </p:sp>
    </p:spTree>
    <p:extLst>
      <p:ext uri="{BB962C8B-B14F-4D97-AF65-F5344CB8AC3E}">
        <p14:creationId xmlns:p14="http://schemas.microsoft.com/office/powerpoint/2010/main" val="360508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left)">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wipe(left)">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wipe(left)">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wipe(left)">
                                      <p:cBhvr>
                                        <p:cTn id="3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96" name="Group 20"/>
          <p:cNvGrpSpPr>
            <a:grpSpLocks/>
          </p:cNvGrpSpPr>
          <p:nvPr/>
        </p:nvGrpSpPr>
        <p:grpSpPr bwMode="auto">
          <a:xfrm>
            <a:off x="3422650" y="1632237"/>
            <a:ext cx="2554288" cy="2019300"/>
            <a:chOff x="2081" y="1684"/>
            <a:chExt cx="1609" cy="1272"/>
          </a:xfrm>
        </p:grpSpPr>
        <p:pic>
          <p:nvPicPr>
            <p:cNvPr id="24592" name="Picture 16" descr="ANd9GcSBEKKMqCNoW6UX5IrheSqTXSlxVhXfAh1nMXw_oVUt2U2WQIK4u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 y="1797"/>
              <a:ext cx="1441" cy="1159"/>
            </a:xfrm>
            <a:prstGeom prst="rect">
              <a:avLst/>
            </a:prstGeom>
            <a:noFill/>
            <a:extLst>
              <a:ext uri="{909E8E84-426E-40DD-AFC4-6F175D3DCCD1}">
                <a14:hiddenFill xmlns:a14="http://schemas.microsoft.com/office/drawing/2010/main">
                  <a:solidFill>
                    <a:srgbClr val="FFFFFF"/>
                  </a:solidFill>
                </a14:hiddenFill>
              </a:ext>
            </a:extLst>
          </p:spPr>
        </p:pic>
        <p:sp>
          <p:nvSpPr>
            <p:cNvPr id="24593" name="Rectangle 17"/>
            <p:cNvSpPr>
              <a:spLocks noChangeArrowheads="1"/>
            </p:cNvSpPr>
            <p:nvPr/>
          </p:nvSpPr>
          <p:spPr bwMode="auto">
            <a:xfrm>
              <a:off x="2081" y="1684"/>
              <a:ext cx="430" cy="29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4594" name="Rectangle 18"/>
            <p:cNvSpPr>
              <a:spLocks noChangeArrowheads="1"/>
            </p:cNvSpPr>
            <p:nvPr/>
          </p:nvSpPr>
          <p:spPr bwMode="auto">
            <a:xfrm>
              <a:off x="3101" y="1684"/>
              <a:ext cx="430" cy="29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4595" name="Rectangle 19"/>
            <p:cNvSpPr>
              <a:spLocks noChangeArrowheads="1"/>
            </p:cNvSpPr>
            <p:nvPr/>
          </p:nvSpPr>
          <p:spPr bwMode="auto">
            <a:xfrm>
              <a:off x="3260" y="2205"/>
              <a:ext cx="430" cy="29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24580" name="Text Box 4"/>
          <p:cNvSpPr txBox="1">
            <a:spLocks noChangeArrowheads="1"/>
          </p:cNvSpPr>
          <p:nvPr/>
        </p:nvSpPr>
        <p:spPr bwMode="auto">
          <a:xfrm>
            <a:off x="0" y="85726"/>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it-IT"/>
            </a:defPPr>
            <a:lvl1pPr algn="ctr">
              <a:defRPr sz="4400">
                <a:solidFill>
                  <a:schemeClr val="accent2"/>
                </a:solidFill>
                <a:latin typeface="Arial" panose="020B0604020202020204" pitchFamily="34" charset="0"/>
                <a:ea typeface="+mj-ea"/>
                <a:cs typeface="+mj-cs"/>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it-IT" altLang="it-IT" dirty="0"/>
              <a:t> orecchio interno sensibile a 2 </a:t>
            </a:r>
            <a:r>
              <a:rPr lang="it-IT" altLang="it-IT" dirty="0" smtClean="0"/>
              <a:t>informazioni extraretiniche</a:t>
            </a:r>
            <a:endParaRPr lang="en-US" altLang="it-IT" dirty="0"/>
          </a:p>
        </p:txBody>
      </p:sp>
      <p:sp>
        <p:nvSpPr>
          <p:cNvPr id="24581" name="Text Box 5"/>
          <p:cNvSpPr txBox="1">
            <a:spLocks noChangeArrowheads="1"/>
          </p:cNvSpPr>
          <p:nvPr/>
        </p:nvSpPr>
        <p:spPr bwMode="auto">
          <a:xfrm>
            <a:off x="-67565" y="1671925"/>
            <a:ext cx="3599063"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Clr>
                <a:srgbClr val="990033"/>
              </a:buClr>
              <a:buSzPct val="115000"/>
              <a:buFont typeface="Wingdings" panose="05000000000000000000" pitchFamily="2" charset="2"/>
              <a:buNone/>
            </a:pPr>
            <a:r>
              <a:rPr lang="it-IT" altLang="it-IT" sz="3000" dirty="0" smtClean="0">
                <a:latin typeface="Arial" panose="020B0604020202020204" pitchFamily="34" charset="0"/>
              </a:rPr>
              <a:t>otolite</a:t>
            </a:r>
            <a:endParaRPr lang="it-IT" altLang="it-IT" sz="3000" dirty="0">
              <a:latin typeface="Arial" panose="020B0604020202020204" pitchFamily="34" charset="0"/>
            </a:endParaRPr>
          </a:p>
          <a:p>
            <a:pPr algn="ctr">
              <a:buClr>
                <a:srgbClr val="990033"/>
              </a:buClr>
              <a:buSzPct val="115000"/>
              <a:buFont typeface="Wingdings" panose="05000000000000000000" pitchFamily="2" charset="2"/>
              <a:buNone/>
            </a:pPr>
            <a:r>
              <a:rPr lang="it-IT" altLang="it-IT" sz="3000" dirty="0">
                <a:latin typeface="Arial" panose="020B0604020202020204" pitchFamily="34" charset="0"/>
              </a:rPr>
              <a:t>→ </a:t>
            </a:r>
          </a:p>
          <a:p>
            <a:pPr algn="ctr">
              <a:buClr>
                <a:srgbClr val="990033"/>
              </a:buClr>
              <a:buSzPct val="115000"/>
              <a:buFont typeface="Wingdings" panose="05000000000000000000" pitchFamily="2" charset="2"/>
              <a:buNone/>
            </a:pPr>
            <a:r>
              <a:rPr lang="it-IT" altLang="it-IT" sz="3000" dirty="0">
                <a:latin typeface="Arial" panose="020B0604020202020204" pitchFamily="34" charset="0"/>
              </a:rPr>
              <a:t>t</a:t>
            </a:r>
            <a:r>
              <a:rPr lang="it-IT" altLang="it-IT" sz="3000" dirty="0" smtClean="0">
                <a:latin typeface="Arial" panose="020B0604020202020204" pitchFamily="34" charset="0"/>
              </a:rPr>
              <a:t>raslazione del capo</a:t>
            </a:r>
            <a:endParaRPr lang="it-IT" altLang="it-IT" sz="3000" dirty="0">
              <a:latin typeface="Arial" panose="020B0604020202020204" pitchFamily="34" charset="0"/>
            </a:endParaRPr>
          </a:p>
        </p:txBody>
      </p:sp>
      <p:sp>
        <p:nvSpPr>
          <p:cNvPr id="24582" name="Text Box 6"/>
          <p:cNvSpPr txBox="1">
            <a:spLocks noChangeArrowheads="1"/>
          </p:cNvSpPr>
          <p:nvPr/>
        </p:nvSpPr>
        <p:spPr bwMode="auto">
          <a:xfrm>
            <a:off x="4643438" y="1671925"/>
            <a:ext cx="50038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rgbClr val="990033"/>
              </a:buClr>
              <a:buSzPct val="115000"/>
              <a:buFont typeface="Wingdings" panose="05000000000000000000" pitchFamily="2" charset="2"/>
              <a:buNone/>
            </a:pPr>
            <a:r>
              <a:rPr lang="it-IT" altLang="it-IT" sz="3000" dirty="0">
                <a:latin typeface="Arial" panose="020B0604020202020204" pitchFamily="34" charset="0"/>
              </a:rPr>
              <a:t>  </a:t>
            </a:r>
            <a:r>
              <a:rPr lang="it-IT" altLang="it-IT" sz="3000" dirty="0" smtClean="0">
                <a:latin typeface="Arial" panose="020B0604020202020204" pitchFamily="34" charset="0"/>
              </a:rPr>
              <a:t>canale semicircolare</a:t>
            </a:r>
            <a:endParaRPr lang="it-IT" altLang="it-IT" sz="3000" dirty="0">
              <a:latin typeface="Arial" panose="020B0604020202020204" pitchFamily="34" charset="0"/>
            </a:endParaRPr>
          </a:p>
          <a:p>
            <a:pPr algn="ctr">
              <a:buClr>
                <a:srgbClr val="990033"/>
              </a:buClr>
              <a:buSzPct val="115000"/>
              <a:buFont typeface="Wingdings" panose="05000000000000000000" pitchFamily="2" charset="2"/>
              <a:buNone/>
            </a:pPr>
            <a:r>
              <a:rPr lang="it-IT" altLang="it-IT" sz="3000" dirty="0">
                <a:latin typeface="Arial" panose="020B0604020202020204" pitchFamily="34" charset="0"/>
              </a:rPr>
              <a:t>→ </a:t>
            </a:r>
          </a:p>
          <a:p>
            <a:pPr algn="ctr">
              <a:buClr>
                <a:srgbClr val="990033"/>
              </a:buClr>
              <a:buSzPct val="115000"/>
              <a:buFont typeface="Wingdings" panose="05000000000000000000" pitchFamily="2" charset="2"/>
              <a:buNone/>
            </a:pPr>
            <a:r>
              <a:rPr lang="it-IT" altLang="it-IT" sz="3000" dirty="0">
                <a:latin typeface="Arial" panose="020B0604020202020204" pitchFamily="34" charset="0"/>
              </a:rPr>
              <a:t>r</a:t>
            </a:r>
            <a:r>
              <a:rPr lang="it-IT" altLang="it-IT" sz="3000" dirty="0" smtClean="0">
                <a:latin typeface="Arial" panose="020B0604020202020204" pitchFamily="34" charset="0"/>
              </a:rPr>
              <a:t>otazione del capo</a:t>
            </a:r>
            <a:endParaRPr lang="it-IT" altLang="it-IT" sz="3000" dirty="0">
              <a:latin typeface="Arial" panose="020B0604020202020204" pitchFamily="34" charset="0"/>
            </a:endParaRPr>
          </a:p>
        </p:txBody>
      </p:sp>
      <p:pic>
        <p:nvPicPr>
          <p:cNvPr id="24583" name="Picture 7" descr="MovieSPIE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69913" y="3048000"/>
            <a:ext cx="238125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4584" name="Picture 8" descr="MovieSPIE4"/>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084888" y="3048000"/>
            <a:ext cx="23812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4435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26062" y="1601117"/>
            <a:ext cx="9144000"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it-IT" altLang="it-IT" sz="4000" b="1" dirty="0">
                <a:solidFill>
                  <a:schemeClr val="accent6"/>
                </a:solidFill>
                <a:cs typeface="Times New Roman" panose="02020603050405020304" pitchFamily="18" charset="0"/>
              </a:rPr>
              <a:t>q</a:t>
            </a:r>
            <a:r>
              <a:rPr lang="it-IT" altLang="it-IT" sz="4000" b="1" dirty="0" smtClean="0">
                <a:solidFill>
                  <a:schemeClr val="accent6"/>
                </a:solidFill>
                <a:cs typeface="Times New Roman" panose="02020603050405020304" pitchFamily="18" charset="0"/>
              </a:rPr>
              <a:t>uando l’ osservatore in movimento percepirà ferma la palla? </a:t>
            </a:r>
            <a:endParaRPr lang="en-US" altLang="it-IT" sz="4000" b="1" dirty="0">
              <a:solidFill>
                <a:schemeClr val="accent6"/>
              </a:solidFill>
              <a:cs typeface="Times New Roman" panose="02020603050405020304" pitchFamily="18" charset="0"/>
            </a:endParaRPr>
          </a:p>
        </p:txBody>
      </p:sp>
    </p:spTree>
    <p:extLst>
      <p:ext uri="{BB962C8B-B14F-4D97-AF65-F5344CB8AC3E}">
        <p14:creationId xmlns:p14="http://schemas.microsoft.com/office/powerpoint/2010/main" val="17616827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MovieSPI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7238" y="404813"/>
            <a:ext cx="4052888" cy="6484937"/>
          </a:xfrm>
          <a:prstGeom prst="rect">
            <a:avLst/>
          </a:prstGeom>
          <a:noFill/>
          <a:extLst>
            <a:ext uri="{909E8E84-426E-40DD-AFC4-6F175D3DCCD1}">
              <a14:hiddenFill xmlns:a14="http://schemas.microsoft.com/office/drawing/2010/main">
                <a:solidFill>
                  <a:srgbClr val="FFFFFF"/>
                </a:solidFill>
              </a14:hiddenFill>
            </a:ext>
          </a:extLst>
        </p:spPr>
      </p:pic>
      <p:sp>
        <p:nvSpPr>
          <p:cNvPr id="16387" name="Line 3"/>
          <p:cNvSpPr>
            <a:spLocks noChangeShapeType="1"/>
          </p:cNvSpPr>
          <p:nvPr/>
        </p:nvSpPr>
        <p:spPr bwMode="auto">
          <a:xfrm>
            <a:off x="4572000" y="1808163"/>
            <a:ext cx="1763713"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388" name="Line 4"/>
          <p:cNvSpPr>
            <a:spLocks noChangeShapeType="1"/>
          </p:cNvSpPr>
          <p:nvPr/>
        </p:nvSpPr>
        <p:spPr bwMode="auto">
          <a:xfrm>
            <a:off x="4572000" y="1808163"/>
            <a:ext cx="0" cy="10160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389" name="Text Box 4"/>
          <p:cNvSpPr txBox="1">
            <a:spLocks noChangeArrowheads="1"/>
          </p:cNvSpPr>
          <p:nvPr/>
        </p:nvSpPr>
        <p:spPr bwMode="auto">
          <a:xfrm>
            <a:off x="0" y="-56861"/>
            <a:ext cx="9144000"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defPPr>
              <a:defRPr lang="it-IT"/>
            </a:defPPr>
            <a:lvl1pPr algn="ctr">
              <a:defRPr sz="4000" b="1">
                <a:solidFill>
                  <a:schemeClr val="accent6"/>
                </a:solidFill>
                <a:latin typeface="Arial" panose="020B0604020202020204" pitchFamily="34" charset="0"/>
                <a:cs typeface="Times New Roman" panose="02020603050405020304" pitchFamily="18" charset="0"/>
              </a:defRPr>
            </a:lvl1pPr>
            <a:lvl2pPr marL="742950" indent="-285750">
              <a:defRPr>
                <a:latin typeface="Arial" panose="020B0604020202020204" pitchFamily="34" charset="0"/>
              </a:defRPr>
            </a:lvl2pPr>
            <a:lvl3pPr marL="1143000" indent="-228600">
              <a:defRPr>
                <a:latin typeface="Arial" panose="020B0604020202020204" pitchFamily="34" charset="0"/>
              </a:defRPr>
            </a:lvl3pPr>
            <a:lvl4pPr marL="1600200" indent="-228600">
              <a:defRPr>
                <a:latin typeface="Arial" panose="020B0604020202020204" pitchFamily="34" charset="0"/>
              </a:defRPr>
            </a:lvl4pPr>
            <a:lvl5pPr marL="2057400" indent="-228600">
              <a:defRPr>
                <a:latin typeface="Arial" panose="020B0604020202020204" pitchFamily="34" charset="0"/>
              </a:defRPr>
            </a:lvl5pPr>
            <a:lvl6pPr marL="2514600" indent="-228600" fontAlgn="base">
              <a:spcBef>
                <a:spcPct val="0"/>
              </a:spcBef>
              <a:spcAft>
                <a:spcPct val="0"/>
              </a:spcAft>
              <a:defRPr>
                <a:latin typeface="Arial" panose="020B0604020202020204" pitchFamily="34" charset="0"/>
              </a:defRPr>
            </a:lvl6pPr>
            <a:lvl7pPr marL="2971800" indent="-228600" fontAlgn="base">
              <a:spcBef>
                <a:spcPct val="0"/>
              </a:spcBef>
              <a:spcAft>
                <a:spcPct val="0"/>
              </a:spcAft>
              <a:defRPr>
                <a:latin typeface="Arial" panose="020B0604020202020204" pitchFamily="34" charset="0"/>
              </a:defRPr>
            </a:lvl7pPr>
            <a:lvl8pPr marL="3429000" indent="-228600" fontAlgn="base">
              <a:spcBef>
                <a:spcPct val="0"/>
              </a:spcBef>
              <a:spcAft>
                <a:spcPct val="0"/>
              </a:spcAft>
              <a:defRPr>
                <a:latin typeface="Arial" panose="020B0604020202020204" pitchFamily="34" charset="0"/>
              </a:defRPr>
            </a:lvl8pPr>
            <a:lvl9pPr marL="3886200" indent="-228600" fontAlgn="base">
              <a:spcBef>
                <a:spcPct val="0"/>
              </a:spcBef>
              <a:spcAft>
                <a:spcPct val="0"/>
              </a:spcAft>
              <a:defRPr>
                <a:latin typeface="Arial" panose="020B0604020202020204" pitchFamily="34" charset="0"/>
              </a:defRPr>
            </a:lvl9pPr>
          </a:lstStyle>
          <a:p>
            <a:r>
              <a:rPr lang="it-IT" altLang="it-IT" sz="3600" b="0" dirty="0"/>
              <a:t>copia efferente </a:t>
            </a:r>
            <a:r>
              <a:rPr lang="it-IT" altLang="it-IT" sz="3600" b="0" dirty="0" smtClean="0"/>
              <a:t>motoria vs. sensoriale  </a:t>
            </a:r>
            <a:endParaRPr lang="en-US" altLang="it-IT" sz="3600" b="0" dirty="0"/>
          </a:p>
        </p:txBody>
      </p:sp>
      <p:sp>
        <p:nvSpPr>
          <p:cNvPr id="16390" name="Line 6"/>
          <p:cNvSpPr>
            <a:spLocks noChangeShapeType="1"/>
          </p:cNvSpPr>
          <p:nvPr/>
        </p:nvSpPr>
        <p:spPr bwMode="auto">
          <a:xfrm>
            <a:off x="4572000" y="4545013"/>
            <a:ext cx="900113"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391" name="Line 7"/>
          <p:cNvSpPr>
            <a:spLocks noChangeShapeType="1"/>
          </p:cNvSpPr>
          <p:nvPr/>
        </p:nvSpPr>
        <p:spPr bwMode="auto">
          <a:xfrm>
            <a:off x="4572000" y="5876925"/>
            <a:ext cx="900113" cy="0"/>
          </a:xfrm>
          <a:prstGeom prst="line">
            <a:avLst/>
          </a:prstGeom>
          <a:noFill/>
          <a:ln w="381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nvGrpSpPr>
          <p:cNvPr id="16392" name="Group 8"/>
          <p:cNvGrpSpPr>
            <a:grpSpLocks/>
          </p:cNvGrpSpPr>
          <p:nvPr/>
        </p:nvGrpSpPr>
        <p:grpSpPr bwMode="auto">
          <a:xfrm>
            <a:off x="2914656" y="3716338"/>
            <a:ext cx="1362077" cy="2336800"/>
            <a:chOff x="1836" y="2341"/>
            <a:chExt cx="858" cy="1472"/>
          </a:xfrm>
        </p:grpSpPr>
        <p:sp>
          <p:nvSpPr>
            <p:cNvPr id="16393" name="Text Box 9"/>
            <p:cNvSpPr txBox="1">
              <a:spLocks noChangeArrowheads="1"/>
            </p:cNvSpPr>
            <p:nvPr/>
          </p:nvSpPr>
          <p:spPr bwMode="auto">
            <a:xfrm>
              <a:off x="1837" y="2617"/>
              <a:ext cx="857"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000" dirty="0">
                  <a:latin typeface="Arial" panose="020B0604020202020204" pitchFamily="34" charset="0"/>
                </a:rPr>
                <a:t>m</a:t>
              </a:r>
              <a:r>
                <a:rPr lang="it-IT" altLang="it-IT" sz="2000" dirty="0" smtClean="0">
                  <a:latin typeface="Arial" panose="020B0604020202020204" pitchFamily="34" charset="0"/>
                </a:rPr>
                <a:t>otorio</a:t>
              </a:r>
            </a:p>
            <a:p>
              <a:r>
                <a:rPr lang="it-IT" altLang="it-IT" sz="2000" dirty="0" smtClean="0">
                  <a:latin typeface="Arial" panose="020B0604020202020204" pitchFamily="34" charset="0"/>
                </a:rPr>
                <a:t>(efferente)</a:t>
              </a:r>
              <a:endParaRPr lang="it-IT" altLang="it-IT" sz="2000" dirty="0">
                <a:latin typeface="Arial" panose="020B0604020202020204" pitchFamily="34" charset="0"/>
              </a:endParaRPr>
            </a:p>
          </p:txBody>
        </p:sp>
        <p:sp>
          <p:nvSpPr>
            <p:cNvPr id="16394" name="Text Box 10"/>
            <p:cNvSpPr txBox="1">
              <a:spLocks noChangeArrowheads="1"/>
            </p:cNvSpPr>
            <p:nvPr/>
          </p:nvSpPr>
          <p:spPr bwMode="auto">
            <a:xfrm>
              <a:off x="1837" y="3561"/>
              <a:ext cx="637"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000" dirty="0">
                  <a:latin typeface="Arial" panose="020B0604020202020204" pitchFamily="34" charset="0"/>
                </a:rPr>
                <a:t>r</a:t>
              </a:r>
              <a:r>
                <a:rPr lang="it-IT" altLang="it-IT" sz="2000" dirty="0" smtClean="0">
                  <a:latin typeface="Arial" panose="020B0604020202020204" pitchFamily="34" charset="0"/>
                </a:rPr>
                <a:t>etinico</a:t>
              </a:r>
              <a:endParaRPr lang="it-IT" altLang="it-IT" sz="2000" dirty="0">
                <a:latin typeface="Arial" panose="020B0604020202020204" pitchFamily="34" charset="0"/>
              </a:endParaRPr>
            </a:p>
          </p:txBody>
        </p:sp>
        <p:sp>
          <p:nvSpPr>
            <p:cNvPr id="16395" name="Rectangle 11"/>
            <p:cNvSpPr>
              <a:spLocks noChangeArrowheads="1"/>
            </p:cNvSpPr>
            <p:nvPr/>
          </p:nvSpPr>
          <p:spPr bwMode="auto">
            <a:xfrm>
              <a:off x="1836" y="2341"/>
              <a:ext cx="80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400" b="1" dirty="0" smtClean="0">
                  <a:latin typeface="Arial" panose="020B0604020202020204" pitchFamily="34" charset="0"/>
                </a:rPr>
                <a:t>Segnali</a:t>
              </a:r>
              <a:endParaRPr lang="it-IT" altLang="it-IT" sz="2400" b="1" dirty="0">
                <a:latin typeface="Arial" panose="020B0604020202020204" pitchFamily="34" charset="0"/>
              </a:endParaRPr>
            </a:p>
          </p:txBody>
        </p:sp>
      </p:grpSp>
    </p:spTree>
    <p:extLst>
      <p:ext uri="{BB962C8B-B14F-4D97-AF65-F5344CB8AC3E}">
        <p14:creationId xmlns:p14="http://schemas.microsoft.com/office/powerpoint/2010/main" val="34947570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6390"/>
                                        </p:tgtEl>
                                        <p:attrNameLst>
                                          <p:attrName>style.visibility</p:attrName>
                                        </p:attrNameLst>
                                      </p:cBhvr>
                                      <p:to>
                                        <p:strVal val="visible"/>
                                      </p:to>
                                    </p:set>
                                    <p:animEffect transition="in" filter="wipe(left)">
                                      <p:cBhvr>
                                        <p:cTn id="11" dur="500"/>
                                        <p:tgtEl>
                                          <p:spTgt spid="1639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6391"/>
                                        </p:tgtEl>
                                        <p:attrNameLst>
                                          <p:attrName>style.visibility</p:attrName>
                                        </p:attrNameLst>
                                      </p:cBhvr>
                                      <p:to>
                                        <p:strVal val="visible"/>
                                      </p:to>
                                    </p:set>
                                    <p:animEffect transition="in" filter="wipe(right)">
                                      <p:cBhvr>
                                        <p:cTn id="14" dur="5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animBg="1"/>
      <p:bldP spid="1639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34" name="Picture 22" descr="MovieSPI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7238" y="404813"/>
            <a:ext cx="4052888" cy="6484937"/>
          </a:xfrm>
          <a:prstGeom prst="rect">
            <a:avLst/>
          </a:prstGeom>
          <a:noFill/>
          <a:extLst>
            <a:ext uri="{909E8E84-426E-40DD-AFC4-6F175D3DCCD1}">
              <a14:hiddenFill xmlns:a14="http://schemas.microsoft.com/office/drawing/2010/main">
                <a:solidFill>
                  <a:srgbClr val="FFFFFF"/>
                </a:solidFill>
              </a14:hiddenFill>
            </a:ext>
          </a:extLst>
        </p:spPr>
      </p:pic>
      <p:sp>
        <p:nvSpPr>
          <p:cNvPr id="13314" name="Line 2"/>
          <p:cNvSpPr>
            <a:spLocks noChangeShapeType="1"/>
          </p:cNvSpPr>
          <p:nvPr/>
        </p:nvSpPr>
        <p:spPr bwMode="auto">
          <a:xfrm>
            <a:off x="4572000" y="1808163"/>
            <a:ext cx="1763713"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3315" name="Line 3"/>
          <p:cNvSpPr>
            <a:spLocks noChangeShapeType="1"/>
          </p:cNvSpPr>
          <p:nvPr/>
        </p:nvSpPr>
        <p:spPr bwMode="auto">
          <a:xfrm>
            <a:off x="4572000" y="1808163"/>
            <a:ext cx="0" cy="10160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3316" name="Text Box 4"/>
          <p:cNvSpPr txBox="1">
            <a:spLocks noChangeArrowheads="1"/>
          </p:cNvSpPr>
          <p:nvPr/>
        </p:nvSpPr>
        <p:spPr bwMode="auto">
          <a:xfrm>
            <a:off x="0" y="-98425"/>
            <a:ext cx="9144000"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defPPr>
              <a:defRPr lang="it-IT"/>
            </a:defPPr>
            <a:lvl1pPr algn="ctr">
              <a:defRPr sz="3600" b="1">
                <a:solidFill>
                  <a:schemeClr val="accent6"/>
                </a:solidFill>
                <a:latin typeface="Arial" panose="020B0604020202020204" pitchFamily="34" charset="0"/>
                <a:cs typeface="Times New Roman" panose="02020603050405020304" pitchFamily="18" charset="0"/>
              </a:defRPr>
            </a:lvl1pPr>
            <a:lvl2pPr marL="742950" indent="-285750">
              <a:defRPr>
                <a:latin typeface="Arial" panose="020B0604020202020204" pitchFamily="34" charset="0"/>
              </a:defRPr>
            </a:lvl2pPr>
            <a:lvl3pPr marL="1143000" indent="-228600">
              <a:defRPr>
                <a:latin typeface="Arial" panose="020B0604020202020204" pitchFamily="34" charset="0"/>
              </a:defRPr>
            </a:lvl3pPr>
            <a:lvl4pPr marL="1600200" indent="-228600">
              <a:defRPr>
                <a:latin typeface="Arial" panose="020B0604020202020204" pitchFamily="34" charset="0"/>
              </a:defRPr>
            </a:lvl4pPr>
            <a:lvl5pPr marL="2057400" indent="-228600">
              <a:defRPr>
                <a:latin typeface="Arial" panose="020B0604020202020204" pitchFamily="34" charset="0"/>
              </a:defRPr>
            </a:lvl5pPr>
            <a:lvl6pPr marL="2514600" indent="-228600" fontAlgn="base">
              <a:spcBef>
                <a:spcPct val="0"/>
              </a:spcBef>
              <a:spcAft>
                <a:spcPct val="0"/>
              </a:spcAft>
              <a:defRPr>
                <a:latin typeface="Arial" panose="020B0604020202020204" pitchFamily="34" charset="0"/>
              </a:defRPr>
            </a:lvl6pPr>
            <a:lvl7pPr marL="2971800" indent="-228600" fontAlgn="base">
              <a:spcBef>
                <a:spcPct val="0"/>
              </a:spcBef>
              <a:spcAft>
                <a:spcPct val="0"/>
              </a:spcAft>
              <a:defRPr>
                <a:latin typeface="Arial" panose="020B0604020202020204" pitchFamily="34" charset="0"/>
              </a:defRPr>
            </a:lvl7pPr>
            <a:lvl8pPr marL="3429000" indent="-228600" fontAlgn="base">
              <a:spcBef>
                <a:spcPct val="0"/>
              </a:spcBef>
              <a:spcAft>
                <a:spcPct val="0"/>
              </a:spcAft>
              <a:defRPr>
                <a:latin typeface="Arial" panose="020B0604020202020204" pitchFamily="34" charset="0"/>
              </a:defRPr>
            </a:lvl8pPr>
            <a:lvl9pPr marL="3886200" indent="-228600" fontAlgn="base">
              <a:spcBef>
                <a:spcPct val="0"/>
              </a:spcBef>
              <a:spcAft>
                <a:spcPct val="0"/>
              </a:spcAft>
              <a:defRPr>
                <a:latin typeface="Arial" panose="020B0604020202020204" pitchFamily="34" charset="0"/>
              </a:defRPr>
            </a:lvl9pPr>
          </a:lstStyle>
          <a:p>
            <a:r>
              <a:rPr lang="it-IT" altLang="it-IT" b="0" dirty="0"/>
              <a:t>c</a:t>
            </a:r>
            <a:r>
              <a:rPr lang="it-IT" altLang="it-IT" b="0" dirty="0" smtClean="0"/>
              <a:t>ompensazione completa</a:t>
            </a:r>
            <a:endParaRPr lang="en-US" altLang="it-IT" b="0" dirty="0"/>
          </a:p>
        </p:txBody>
      </p:sp>
      <p:sp>
        <p:nvSpPr>
          <p:cNvPr id="13321" name="Line 9"/>
          <p:cNvSpPr>
            <a:spLocks noChangeShapeType="1"/>
          </p:cNvSpPr>
          <p:nvPr/>
        </p:nvSpPr>
        <p:spPr bwMode="auto">
          <a:xfrm>
            <a:off x="4572000" y="4545013"/>
            <a:ext cx="900113"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3322" name="Line 10"/>
          <p:cNvSpPr>
            <a:spLocks noChangeShapeType="1"/>
          </p:cNvSpPr>
          <p:nvPr/>
        </p:nvSpPr>
        <p:spPr bwMode="auto">
          <a:xfrm>
            <a:off x="4572000" y="5876925"/>
            <a:ext cx="900113" cy="0"/>
          </a:xfrm>
          <a:prstGeom prst="line">
            <a:avLst/>
          </a:prstGeom>
          <a:noFill/>
          <a:ln w="381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nvGrpSpPr>
          <p:cNvPr id="13338" name="Group 26"/>
          <p:cNvGrpSpPr>
            <a:grpSpLocks/>
          </p:cNvGrpSpPr>
          <p:nvPr/>
        </p:nvGrpSpPr>
        <p:grpSpPr bwMode="auto">
          <a:xfrm>
            <a:off x="4572007" y="4987925"/>
            <a:ext cx="995364" cy="1612900"/>
            <a:chOff x="2880" y="3142"/>
            <a:chExt cx="627" cy="1016"/>
          </a:xfrm>
        </p:grpSpPr>
        <p:sp>
          <p:nvSpPr>
            <p:cNvPr id="13335" name="Text Box 23"/>
            <p:cNvSpPr txBox="1">
              <a:spLocks noChangeArrowheads="1"/>
            </p:cNvSpPr>
            <p:nvPr/>
          </p:nvSpPr>
          <p:spPr bwMode="auto">
            <a:xfrm>
              <a:off x="3038" y="3142"/>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400" b="1"/>
                <a:t>+</a:t>
              </a:r>
            </a:p>
          </p:txBody>
        </p:sp>
        <p:sp>
          <p:nvSpPr>
            <p:cNvPr id="13336" name="Text Box 24"/>
            <p:cNvSpPr txBox="1">
              <a:spLocks noChangeArrowheads="1"/>
            </p:cNvSpPr>
            <p:nvPr/>
          </p:nvSpPr>
          <p:spPr bwMode="auto">
            <a:xfrm>
              <a:off x="2880" y="3906"/>
              <a:ext cx="627"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000" b="1" dirty="0" smtClean="0">
                  <a:latin typeface="Arial" panose="020B0604020202020204" pitchFamily="34" charset="0"/>
                </a:rPr>
                <a:t>stabile</a:t>
              </a:r>
              <a:endParaRPr lang="it-IT" altLang="it-IT" sz="2000" b="1" dirty="0">
                <a:latin typeface="Arial" panose="020B0604020202020204" pitchFamily="34" charset="0"/>
              </a:endParaRPr>
            </a:p>
          </p:txBody>
        </p:sp>
      </p:grpSp>
      <p:grpSp>
        <p:nvGrpSpPr>
          <p:cNvPr id="15" name="Group 8"/>
          <p:cNvGrpSpPr>
            <a:grpSpLocks/>
          </p:cNvGrpSpPr>
          <p:nvPr/>
        </p:nvGrpSpPr>
        <p:grpSpPr bwMode="auto">
          <a:xfrm>
            <a:off x="2914656" y="3716338"/>
            <a:ext cx="1362077" cy="2336800"/>
            <a:chOff x="1836" y="2341"/>
            <a:chExt cx="858" cy="1472"/>
          </a:xfrm>
        </p:grpSpPr>
        <p:sp>
          <p:nvSpPr>
            <p:cNvPr id="16" name="Text Box 9"/>
            <p:cNvSpPr txBox="1">
              <a:spLocks noChangeArrowheads="1"/>
            </p:cNvSpPr>
            <p:nvPr/>
          </p:nvSpPr>
          <p:spPr bwMode="auto">
            <a:xfrm>
              <a:off x="1837" y="2617"/>
              <a:ext cx="857"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000" dirty="0">
                  <a:latin typeface="Arial" panose="020B0604020202020204" pitchFamily="34" charset="0"/>
                </a:rPr>
                <a:t>m</a:t>
              </a:r>
              <a:r>
                <a:rPr lang="it-IT" altLang="it-IT" sz="2000" dirty="0" smtClean="0">
                  <a:latin typeface="Arial" panose="020B0604020202020204" pitchFamily="34" charset="0"/>
                </a:rPr>
                <a:t>otorio</a:t>
              </a:r>
            </a:p>
            <a:p>
              <a:r>
                <a:rPr lang="it-IT" altLang="it-IT" sz="2000" dirty="0" smtClean="0">
                  <a:latin typeface="Arial" panose="020B0604020202020204" pitchFamily="34" charset="0"/>
                </a:rPr>
                <a:t>(efferente)</a:t>
              </a:r>
              <a:endParaRPr lang="it-IT" altLang="it-IT" sz="2000" dirty="0">
                <a:latin typeface="Arial" panose="020B0604020202020204" pitchFamily="34" charset="0"/>
              </a:endParaRPr>
            </a:p>
          </p:txBody>
        </p:sp>
        <p:sp>
          <p:nvSpPr>
            <p:cNvPr id="17" name="Text Box 10"/>
            <p:cNvSpPr txBox="1">
              <a:spLocks noChangeArrowheads="1"/>
            </p:cNvSpPr>
            <p:nvPr/>
          </p:nvSpPr>
          <p:spPr bwMode="auto">
            <a:xfrm>
              <a:off x="1837" y="3561"/>
              <a:ext cx="637"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000" dirty="0">
                  <a:latin typeface="Arial" panose="020B0604020202020204" pitchFamily="34" charset="0"/>
                </a:rPr>
                <a:t>r</a:t>
              </a:r>
              <a:r>
                <a:rPr lang="it-IT" altLang="it-IT" sz="2000" dirty="0" smtClean="0">
                  <a:latin typeface="Arial" panose="020B0604020202020204" pitchFamily="34" charset="0"/>
                </a:rPr>
                <a:t>etinico</a:t>
              </a:r>
              <a:endParaRPr lang="it-IT" altLang="it-IT" sz="2000" dirty="0">
                <a:latin typeface="Arial" panose="020B0604020202020204" pitchFamily="34" charset="0"/>
              </a:endParaRPr>
            </a:p>
          </p:txBody>
        </p:sp>
        <p:sp>
          <p:nvSpPr>
            <p:cNvPr id="18" name="Rectangle 11"/>
            <p:cNvSpPr>
              <a:spLocks noChangeArrowheads="1"/>
            </p:cNvSpPr>
            <p:nvPr/>
          </p:nvSpPr>
          <p:spPr bwMode="auto">
            <a:xfrm>
              <a:off x="1836" y="2341"/>
              <a:ext cx="80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400" b="1" dirty="0" smtClean="0">
                  <a:latin typeface="Arial" panose="020B0604020202020204" pitchFamily="34" charset="0"/>
                </a:rPr>
                <a:t>Segnali</a:t>
              </a:r>
              <a:endParaRPr lang="it-IT" altLang="it-IT" sz="2400" b="1" dirty="0">
                <a:latin typeface="Arial" panose="020B0604020202020204" pitchFamily="34" charset="0"/>
              </a:endParaRPr>
            </a:p>
          </p:txBody>
        </p:sp>
      </p:grpSp>
    </p:spTree>
    <p:extLst>
      <p:ext uri="{BB962C8B-B14F-4D97-AF65-F5344CB8AC3E}">
        <p14:creationId xmlns:p14="http://schemas.microsoft.com/office/powerpoint/2010/main" val="37746749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wipe(left)">
                                      <p:cBhvr>
                                        <p:cTn id="7" dur="500"/>
                                        <p:tgtEl>
                                          <p:spTgt spid="13316"/>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13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MovieSPI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7238" y="404813"/>
            <a:ext cx="4052888" cy="6484937"/>
          </a:xfrm>
          <a:prstGeom prst="rect">
            <a:avLst/>
          </a:prstGeom>
          <a:noFill/>
          <a:extLst>
            <a:ext uri="{909E8E84-426E-40DD-AFC4-6F175D3DCCD1}">
              <a14:hiddenFill xmlns:a14="http://schemas.microsoft.com/office/drawing/2010/main">
                <a:solidFill>
                  <a:srgbClr val="FFFFFF"/>
                </a:solidFill>
              </a14:hiddenFill>
            </a:ext>
          </a:extLst>
        </p:spPr>
      </p:pic>
      <p:sp>
        <p:nvSpPr>
          <p:cNvPr id="18435" name="Line 3"/>
          <p:cNvSpPr>
            <a:spLocks noChangeShapeType="1"/>
          </p:cNvSpPr>
          <p:nvPr/>
        </p:nvSpPr>
        <p:spPr bwMode="auto">
          <a:xfrm>
            <a:off x="4572000" y="1808163"/>
            <a:ext cx="1763713"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36" name="Line 4"/>
          <p:cNvSpPr>
            <a:spLocks noChangeShapeType="1"/>
          </p:cNvSpPr>
          <p:nvPr/>
        </p:nvSpPr>
        <p:spPr bwMode="auto">
          <a:xfrm>
            <a:off x="4572000" y="1808163"/>
            <a:ext cx="0" cy="10160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37" name="Text Box 4"/>
          <p:cNvSpPr txBox="1">
            <a:spLocks noChangeArrowheads="1"/>
          </p:cNvSpPr>
          <p:nvPr/>
        </p:nvSpPr>
        <p:spPr bwMode="auto">
          <a:xfrm>
            <a:off x="0" y="-98425"/>
            <a:ext cx="9144000"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defPPr>
              <a:defRPr lang="it-IT"/>
            </a:defPPr>
            <a:lvl1pPr algn="ctr">
              <a:defRPr sz="3600" b="1">
                <a:solidFill>
                  <a:schemeClr val="accent6"/>
                </a:solidFill>
                <a:latin typeface="Arial" panose="020B0604020202020204" pitchFamily="34" charset="0"/>
                <a:cs typeface="Times New Roman" panose="02020603050405020304" pitchFamily="18" charset="0"/>
              </a:defRPr>
            </a:lvl1pPr>
            <a:lvl2pPr marL="742950" indent="-285750">
              <a:defRPr>
                <a:latin typeface="Arial" panose="020B0604020202020204" pitchFamily="34" charset="0"/>
              </a:defRPr>
            </a:lvl2pPr>
            <a:lvl3pPr marL="1143000" indent="-228600">
              <a:defRPr>
                <a:latin typeface="Arial" panose="020B0604020202020204" pitchFamily="34" charset="0"/>
              </a:defRPr>
            </a:lvl3pPr>
            <a:lvl4pPr marL="1600200" indent="-228600">
              <a:defRPr>
                <a:latin typeface="Arial" panose="020B0604020202020204" pitchFamily="34" charset="0"/>
              </a:defRPr>
            </a:lvl4pPr>
            <a:lvl5pPr marL="2057400" indent="-228600">
              <a:defRPr>
                <a:latin typeface="Arial" panose="020B0604020202020204" pitchFamily="34" charset="0"/>
              </a:defRPr>
            </a:lvl5pPr>
            <a:lvl6pPr marL="2514600" indent="-228600" fontAlgn="base">
              <a:spcBef>
                <a:spcPct val="0"/>
              </a:spcBef>
              <a:spcAft>
                <a:spcPct val="0"/>
              </a:spcAft>
              <a:defRPr>
                <a:latin typeface="Arial" panose="020B0604020202020204" pitchFamily="34" charset="0"/>
              </a:defRPr>
            </a:lvl6pPr>
            <a:lvl7pPr marL="2971800" indent="-228600" fontAlgn="base">
              <a:spcBef>
                <a:spcPct val="0"/>
              </a:spcBef>
              <a:spcAft>
                <a:spcPct val="0"/>
              </a:spcAft>
              <a:defRPr>
                <a:latin typeface="Arial" panose="020B0604020202020204" pitchFamily="34" charset="0"/>
              </a:defRPr>
            </a:lvl7pPr>
            <a:lvl8pPr marL="3429000" indent="-228600" fontAlgn="base">
              <a:spcBef>
                <a:spcPct val="0"/>
              </a:spcBef>
              <a:spcAft>
                <a:spcPct val="0"/>
              </a:spcAft>
              <a:defRPr>
                <a:latin typeface="Arial" panose="020B0604020202020204" pitchFamily="34" charset="0"/>
              </a:defRPr>
            </a:lvl8pPr>
            <a:lvl9pPr marL="3886200" indent="-228600" fontAlgn="base">
              <a:spcBef>
                <a:spcPct val="0"/>
              </a:spcBef>
              <a:spcAft>
                <a:spcPct val="0"/>
              </a:spcAft>
              <a:defRPr>
                <a:latin typeface="Arial" panose="020B0604020202020204" pitchFamily="34" charset="0"/>
              </a:defRPr>
            </a:lvl9pPr>
          </a:lstStyle>
          <a:p>
            <a:r>
              <a:rPr lang="it-IT" altLang="it-IT" b="0" dirty="0"/>
              <a:t>c</a:t>
            </a:r>
            <a:r>
              <a:rPr lang="it-IT" altLang="it-IT" b="0" dirty="0" smtClean="0"/>
              <a:t>ompensazione parziale</a:t>
            </a:r>
            <a:endParaRPr lang="en-US" altLang="it-IT" b="0" dirty="0"/>
          </a:p>
        </p:txBody>
      </p:sp>
      <p:sp>
        <p:nvSpPr>
          <p:cNvPr id="18438" name="Line 6"/>
          <p:cNvSpPr>
            <a:spLocks noChangeShapeType="1"/>
          </p:cNvSpPr>
          <p:nvPr/>
        </p:nvSpPr>
        <p:spPr bwMode="auto">
          <a:xfrm>
            <a:off x="4787900" y="4545013"/>
            <a:ext cx="431800" cy="0"/>
          </a:xfrm>
          <a:prstGeom prst="line">
            <a:avLst/>
          </a:prstGeom>
          <a:noFill/>
          <a:ln w="381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39" name="Line 7"/>
          <p:cNvSpPr>
            <a:spLocks noChangeShapeType="1"/>
          </p:cNvSpPr>
          <p:nvPr/>
        </p:nvSpPr>
        <p:spPr bwMode="auto">
          <a:xfrm>
            <a:off x="4572000" y="5876925"/>
            <a:ext cx="900113" cy="0"/>
          </a:xfrm>
          <a:prstGeom prst="line">
            <a:avLst/>
          </a:prstGeom>
          <a:noFill/>
          <a:ln w="381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nvGrpSpPr>
          <p:cNvPr id="18444" name="Group 12"/>
          <p:cNvGrpSpPr>
            <a:grpSpLocks/>
          </p:cNvGrpSpPr>
          <p:nvPr/>
        </p:nvGrpSpPr>
        <p:grpSpPr bwMode="auto">
          <a:xfrm>
            <a:off x="4465640" y="4987925"/>
            <a:ext cx="1236664" cy="1612900"/>
            <a:chOff x="2813" y="3142"/>
            <a:chExt cx="779" cy="1016"/>
          </a:xfrm>
        </p:grpSpPr>
        <p:sp>
          <p:nvSpPr>
            <p:cNvPr id="18445" name="Text Box 13"/>
            <p:cNvSpPr txBox="1">
              <a:spLocks noChangeArrowheads="1"/>
            </p:cNvSpPr>
            <p:nvPr/>
          </p:nvSpPr>
          <p:spPr bwMode="auto">
            <a:xfrm>
              <a:off x="3038" y="3142"/>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400" b="1"/>
                <a:t>+</a:t>
              </a:r>
            </a:p>
          </p:txBody>
        </p:sp>
        <p:sp>
          <p:nvSpPr>
            <p:cNvPr id="18446" name="Text Box 14"/>
            <p:cNvSpPr txBox="1">
              <a:spLocks noChangeArrowheads="1"/>
            </p:cNvSpPr>
            <p:nvPr/>
          </p:nvSpPr>
          <p:spPr bwMode="auto">
            <a:xfrm>
              <a:off x="2813" y="3906"/>
              <a:ext cx="779"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000" b="1" dirty="0">
                  <a:latin typeface="Arial" panose="020B0604020202020204" pitchFamily="34" charset="0"/>
                </a:rPr>
                <a:t>  </a:t>
              </a:r>
              <a:r>
                <a:rPr lang="it-IT" altLang="it-IT" sz="2000" b="1" dirty="0" smtClean="0">
                  <a:latin typeface="Arial" panose="020B0604020202020204" pitchFamily="34" charset="0"/>
                </a:rPr>
                <a:t>sinistra</a:t>
              </a:r>
              <a:endParaRPr lang="it-IT" altLang="it-IT" sz="2000" b="1" dirty="0">
                <a:latin typeface="Arial" panose="020B0604020202020204" pitchFamily="34" charset="0"/>
              </a:endParaRPr>
            </a:p>
          </p:txBody>
        </p:sp>
      </p:grpSp>
      <p:grpSp>
        <p:nvGrpSpPr>
          <p:cNvPr id="15" name="Group 8"/>
          <p:cNvGrpSpPr>
            <a:grpSpLocks/>
          </p:cNvGrpSpPr>
          <p:nvPr/>
        </p:nvGrpSpPr>
        <p:grpSpPr bwMode="auto">
          <a:xfrm>
            <a:off x="2914656" y="3716338"/>
            <a:ext cx="1362077" cy="2336800"/>
            <a:chOff x="1836" y="2341"/>
            <a:chExt cx="858" cy="1472"/>
          </a:xfrm>
        </p:grpSpPr>
        <p:sp>
          <p:nvSpPr>
            <p:cNvPr id="16" name="Text Box 9"/>
            <p:cNvSpPr txBox="1">
              <a:spLocks noChangeArrowheads="1"/>
            </p:cNvSpPr>
            <p:nvPr/>
          </p:nvSpPr>
          <p:spPr bwMode="auto">
            <a:xfrm>
              <a:off x="1837" y="2617"/>
              <a:ext cx="857"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000" dirty="0">
                  <a:latin typeface="Arial" panose="020B0604020202020204" pitchFamily="34" charset="0"/>
                </a:rPr>
                <a:t>m</a:t>
              </a:r>
              <a:r>
                <a:rPr lang="it-IT" altLang="it-IT" sz="2000" dirty="0" smtClean="0">
                  <a:latin typeface="Arial" panose="020B0604020202020204" pitchFamily="34" charset="0"/>
                </a:rPr>
                <a:t>otorio</a:t>
              </a:r>
            </a:p>
            <a:p>
              <a:r>
                <a:rPr lang="it-IT" altLang="it-IT" sz="2000" dirty="0" smtClean="0">
                  <a:latin typeface="Arial" panose="020B0604020202020204" pitchFamily="34" charset="0"/>
                </a:rPr>
                <a:t>(efferente)</a:t>
              </a:r>
              <a:endParaRPr lang="it-IT" altLang="it-IT" sz="2000" dirty="0">
                <a:latin typeface="Arial" panose="020B0604020202020204" pitchFamily="34" charset="0"/>
              </a:endParaRPr>
            </a:p>
          </p:txBody>
        </p:sp>
        <p:sp>
          <p:nvSpPr>
            <p:cNvPr id="17" name="Text Box 10"/>
            <p:cNvSpPr txBox="1">
              <a:spLocks noChangeArrowheads="1"/>
            </p:cNvSpPr>
            <p:nvPr/>
          </p:nvSpPr>
          <p:spPr bwMode="auto">
            <a:xfrm>
              <a:off x="1837" y="3561"/>
              <a:ext cx="637"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000" dirty="0">
                  <a:latin typeface="Arial" panose="020B0604020202020204" pitchFamily="34" charset="0"/>
                </a:rPr>
                <a:t>r</a:t>
              </a:r>
              <a:r>
                <a:rPr lang="it-IT" altLang="it-IT" sz="2000" dirty="0" smtClean="0">
                  <a:latin typeface="Arial" panose="020B0604020202020204" pitchFamily="34" charset="0"/>
                </a:rPr>
                <a:t>etinico</a:t>
              </a:r>
              <a:endParaRPr lang="it-IT" altLang="it-IT" sz="2000" dirty="0">
                <a:latin typeface="Arial" panose="020B0604020202020204" pitchFamily="34" charset="0"/>
              </a:endParaRPr>
            </a:p>
          </p:txBody>
        </p:sp>
        <p:sp>
          <p:nvSpPr>
            <p:cNvPr id="18" name="Rectangle 11"/>
            <p:cNvSpPr>
              <a:spLocks noChangeArrowheads="1"/>
            </p:cNvSpPr>
            <p:nvPr/>
          </p:nvSpPr>
          <p:spPr bwMode="auto">
            <a:xfrm>
              <a:off x="1836" y="2341"/>
              <a:ext cx="80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400" b="1" dirty="0" smtClean="0">
                  <a:latin typeface="Arial" panose="020B0604020202020204" pitchFamily="34" charset="0"/>
                </a:rPr>
                <a:t>Segnali</a:t>
              </a:r>
              <a:endParaRPr lang="it-IT" altLang="it-IT" sz="2400" b="1" dirty="0">
                <a:latin typeface="Arial" panose="020B0604020202020204" pitchFamily="34" charset="0"/>
              </a:endParaRPr>
            </a:p>
          </p:txBody>
        </p:sp>
      </p:grpSp>
    </p:spTree>
    <p:extLst>
      <p:ext uri="{BB962C8B-B14F-4D97-AF65-F5344CB8AC3E}">
        <p14:creationId xmlns:p14="http://schemas.microsoft.com/office/powerpoint/2010/main" val="20261809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438"/>
                                        </p:tgtEl>
                                        <p:attrNameLst>
                                          <p:attrName>style.visibility</p:attrName>
                                        </p:attrNameLst>
                                      </p:cBhvr>
                                      <p:to>
                                        <p:strVal val="visible"/>
                                      </p:to>
                                    </p:set>
                                    <p:animEffect transition="in" filter="wipe(left)">
                                      <p:cBhvr>
                                        <p:cTn id="11" dur="500"/>
                                        <p:tgtEl>
                                          <p:spTgt spid="1843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184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0" y="2443807"/>
            <a:ext cx="9144000"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defPPr>
              <a:defRPr lang="it-IT"/>
            </a:defPPr>
            <a:lvl1pPr algn="ctr">
              <a:defRPr sz="3600" b="1">
                <a:solidFill>
                  <a:schemeClr val="accent6"/>
                </a:solidFill>
                <a:latin typeface="Arial" panose="020B0604020202020204" pitchFamily="34" charset="0"/>
                <a:cs typeface="Times New Roman" panose="02020603050405020304" pitchFamily="18" charset="0"/>
              </a:defRPr>
            </a:lvl1pPr>
            <a:lvl2pPr marL="742950" indent="-285750">
              <a:defRPr>
                <a:latin typeface="Arial" panose="020B0604020202020204" pitchFamily="34" charset="0"/>
              </a:defRPr>
            </a:lvl2pPr>
            <a:lvl3pPr marL="1143000" indent="-228600">
              <a:defRPr>
                <a:latin typeface="Arial" panose="020B0604020202020204" pitchFamily="34" charset="0"/>
              </a:defRPr>
            </a:lvl3pPr>
            <a:lvl4pPr marL="1600200" indent="-228600">
              <a:defRPr>
                <a:latin typeface="Arial" panose="020B0604020202020204" pitchFamily="34" charset="0"/>
              </a:defRPr>
            </a:lvl4pPr>
            <a:lvl5pPr marL="2057400" indent="-228600">
              <a:defRPr>
                <a:latin typeface="Arial" panose="020B0604020202020204" pitchFamily="34" charset="0"/>
              </a:defRPr>
            </a:lvl5pPr>
            <a:lvl6pPr marL="2514600" indent="-228600" fontAlgn="base">
              <a:spcBef>
                <a:spcPct val="0"/>
              </a:spcBef>
              <a:spcAft>
                <a:spcPct val="0"/>
              </a:spcAft>
              <a:defRPr>
                <a:latin typeface="Arial" panose="020B0604020202020204" pitchFamily="34" charset="0"/>
              </a:defRPr>
            </a:lvl6pPr>
            <a:lvl7pPr marL="2971800" indent="-228600" fontAlgn="base">
              <a:spcBef>
                <a:spcPct val="0"/>
              </a:spcBef>
              <a:spcAft>
                <a:spcPct val="0"/>
              </a:spcAft>
              <a:defRPr>
                <a:latin typeface="Arial" panose="020B0604020202020204" pitchFamily="34" charset="0"/>
              </a:defRPr>
            </a:lvl7pPr>
            <a:lvl8pPr marL="3429000" indent="-228600" fontAlgn="base">
              <a:spcBef>
                <a:spcPct val="0"/>
              </a:spcBef>
              <a:spcAft>
                <a:spcPct val="0"/>
              </a:spcAft>
              <a:defRPr>
                <a:latin typeface="Arial" panose="020B0604020202020204" pitchFamily="34" charset="0"/>
              </a:defRPr>
            </a:lvl8pPr>
            <a:lvl9pPr marL="3886200" indent="-228600" fontAlgn="base">
              <a:spcBef>
                <a:spcPct val="0"/>
              </a:spcBef>
              <a:spcAft>
                <a:spcPct val="0"/>
              </a:spcAft>
              <a:defRPr>
                <a:latin typeface="Arial" panose="020B0604020202020204" pitchFamily="34" charset="0"/>
              </a:defRPr>
            </a:lvl9pPr>
          </a:lstStyle>
          <a:p>
            <a:r>
              <a:rPr lang="it-IT" altLang="it-IT" dirty="0"/>
              <a:t>c</a:t>
            </a:r>
            <a:r>
              <a:rPr lang="it-IT" altLang="it-IT" dirty="0" smtClean="0"/>
              <a:t>osa fare per eguagliare i 2 segnali?</a:t>
            </a:r>
            <a:endParaRPr lang="en-US" altLang="it-IT" dirty="0"/>
          </a:p>
        </p:txBody>
      </p:sp>
    </p:spTree>
    <p:extLst>
      <p:ext uri="{BB962C8B-B14F-4D97-AF65-F5344CB8AC3E}">
        <p14:creationId xmlns:p14="http://schemas.microsoft.com/office/powerpoint/2010/main" val="263360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26" name="Picture 82" descr="MovieSPIE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7238" y="404813"/>
            <a:ext cx="4048126" cy="6477000"/>
          </a:xfrm>
          <a:prstGeom prst="rect">
            <a:avLst/>
          </a:prstGeom>
          <a:noFill/>
          <a:extLst>
            <a:ext uri="{909E8E84-426E-40DD-AFC4-6F175D3DCCD1}">
              <a14:hiddenFill xmlns:a14="http://schemas.microsoft.com/office/drawing/2010/main">
                <a:solidFill>
                  <a:srgbClr val="FFFFFF"/>
                </a:solidFill>
              </a14:hiddenFill>
            </a:ext>
          </a:extLst>
        </p:spPr>
      </p:pic>
      <p:sp>
        <p:nvSpPr>
          <p:cNvPr id="6146" name="Line 2"/>
          <p:cNvSpPr>
            <a:spLocks noChangeShapeType="1"/>
          </p:cNvSpPr>
          <p:nvPr/>
        </p:nvSpPr>
        <p:spPr bwMode="auto">
          <a:xfrm>
            <a:off x="4572000" y="1808163"/>
            <a:ext cx="1763713"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147" name="Line 3"/>
          <p:cNvSpPr>
            <a:spLocks noChangeShapeType="1"/>
          </p:cNvSpPr>
          <p:nvPr/>
        </p:nvSpPr>
        <p:spPr bwMode="auto">
          <a:xfrm>
            <a:off x="4572000" y="1808163"/>
            <a:ext cx="0" cy="10160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148" name="Text Box 4"/>
          <p:cNvSpPr txBox="1">
            <a:spLocks noChangeArrowheads="1"/>
          </p:cNvSpPr>
          <p:nvPr/>
        </p:nvSpPr>
        <p:spPr bwMode="auto">
          <a:xfrm>
            <a:off x="120580" y="117476"/>
            <a:ext cx="7566409"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defPPr>
              <a:defRPr lang="it-IT"/>
            </a:defPPr>
            <a:lvl1pPr algn="ctr">
              <a:defRPr sz="3600" b="1">
                <a:solidFill>
                  <a:schemeClr val="accent6"/>
                </a:solidFill>
                <a:latin typeface="Arial" panose="020B0604020202020204" pitchFamily="34" charset="0"/>
                <a:cs typeface="Times New Roman" panose="02020603050405020304" pitchFamily="18" charset="0"/>
              </a:defRPr>
            </a:lvl1pPr>
            <a:lvl2pPr marL="742950" indent="-285750">
              <a:defRPr>
                <a:latin typeface="Arial" panose="020B0604020202020204" pitchFamily="34" charset="0"/>
              </a:defRPr>
            </a:lvl2pPr>
            <a:lvl3pPr marL="1143000" indent="-228600">
              <a:defRPr>
                <a:latin typeface="Arial" panose="020B0604020202020204" pitchFamily="34" charset="0"/>
              </a:defRPr>
            </a:lvl3pPr>
            <a:lvl4pPr marL="1600200" indent="-228600">
              <a:defRPr>
                <a:latin typeface="Arial" panose="020B0604020202020204" pitchFamily="34" charset="0"/>
              </a:defRPr>
            </a:lvl4pPr>
            <a:lvl5pPr marL="2057400" indent="-228600">
              <a:defRPr>
                <a:latin typeface="Arial" panose="020B0604020202020204" pitchFamily="34" charset="0"/>
              </a:defRPr>
            </a:lvl5pPr>
            <a:lvl6pPr marL="2514600" indent="-228600" fontAlgn="base">
              <a:spcBef>
                <a:spcPct val="0"/>
              </a:spcBef>
              <a:spcAft>
                <a:spcPct val="0"/>
              </a:spcAft>
              <a:defRPr>
                <a:latin typeface="Arial" panose="020B0604020202020204" pitchFamily="34" charset="0"/>
              </a:defRPr>
            </a:lvl6pPr>
            <a:lvl7pPr marL="2971800" indent="-228600" fontAlgn="base">
              <a:spcBef>
                <a:spcPct val="0"/>
              </a:spcBef>
              <a:spcAft>
                <a:spcPct val="0"/>
              </a:spcAft>
              <a:defRPr>
                <a:latin typeface="Arial" panose="020B0604020202020204" pitchFamily="34" charset="0"/>
              </a:defRPr>
            </a:lvl7pPr>
            <a:lvl8pPr marL="3429000" indent="-228600" fontAlgn="base">
              <a:spcBef>
                <a:spcPct val="0"/>
              </a:spcBef>
              <a:spcAft>
                <a:spcPct val="0"/>
              </a:spcAft>
              <a:defRPr>
                <a:latin typeface="Arial" panose="020B0604020202020204" pitchFamily="34" charset="0"/>
              </a:defRPr>
            </a:lvl8pPr>
            <a:lvl9pPr marL="3886200" indent="-228600" fontAlgn="base">
              <a:spcBef>
                <a:spcPct val="0"/>
              </a:spcBef>
              <a:spcAft>
                <a:spcPct val="0"/>
              </a:spcAft>
              <a:defRPr>
                <a:latin typeface="Arial" panose="020B0604020202020204" pitchFamily="34" charset="0"/>
              </a:defRPr>
            </a:lvl9pPr>
          </a:lstStyle>
          <a:p>
            <a:pPr algn="l"/>
            <a:r>
              <a:rPr lang="it-IT" altLang="it-IT" b="0" dirty="0"/>
              <a:t>la palla </a:t>
            </a:r>
            <a:r>
              <a:rPr lang="it-IT" altLang="it-IT" b="0" dirty="0" smtClean="0"/>
              <a:t>che si muove </a:t>
            </a:r>
            <a:r>
              <a:rPr lang="it-IT" altLang="it-IT" b="0" dirty="0"/>
              <a:t>a destra </a:t>
            </a:r>
            <a:r>
              <a:rPr lang="it-IT" altLang="it-IT" b="0" dirty="0" smtClean="0"/>
              <a:t>apparirà stabile</a:t>
            </a:r>
            <a:endParaRPr lang="en-US" altLang="it-IT" b="0" dirty="0"/>
          </a:p>
        </p:txBody>
      </p:sp>
      <p:sp>
        <p:nvSpPr>
          <p:cNvPr id="6227" name="Line 83"/>
          <p:cNvSpPr>
            <a:spLocks noChangeShapeType="1"/>
          </p:cNvSpPr>
          <p:nvPr/>
        </p:nvSpPr>
        <p:spPr bwMode="auto">
          <a:xfrm>
            <a:off x="4787900" y="4545013"/>
            <a:ext cx="431800" cy="0"/>
          </a:xfrm>
          <a:prstGeom prst="line">
            <a:avLst/>
          </a:prstGeom>
          <a:noFill/>
          <a:ln w="381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28" name="Line 84"/>
          <p:cNvSpPr>
            <a:spLocks noChangeShapeType="1"/>
          </p:cNvSpPr>
          <p:nvPr/>
        </p:nvSpPr>
        <p:spPr bwMode="auto">
          <a:xfrm>
            <a:off x="4787900" y="5876925"/>
            <a:ext cx="431800" cy="0"/>
          </a:xfrm>
          <a:prstGeom prst="line">
            <a:avLst/>
          </a:prstGeom>
          <a:noFill/>
          <a:ln w="381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nvGrpSpPr>
          <p:cNvPr id="6233" name="Group 89"/>
          <p:cNvGrpSpPr>
            <a:grpSpLocks/>
          </p:cNvGrpSpPr>
          <p:nvPr/>
        </p:nvGrpSpPr>
        <p:grpSpPr bwMode="auto">
          <a:xfrm>
            <a:off x="4572007" y="4987925"/>
            <a:ext cx="995364" cy="1612900"/>
            <a:chOff x="2880" y="3142"/>
            <a:chExt cx="627" cy="1016"/>
          </a:xfrm>
        </p:grpSpPr>
        <p:sp>
          <p:nvSpPr>
            <p:cNvPr id="6234" name="Text Box 90"/>
            <p:cNvSpPr txBox="1">
              <a:spLocks noChangeArrowheads="1"/>
            </p:cNvSpPr>
            <p:nvPr/>
          </p:nvSpPr>
          <p:spPr bwMode="auto">
            <a:xfrm>
              <a:off x="3038" y="3142"/>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400" b="1"/>
                <a:t>+</a:t>
              </a:r>
            </a:p>
          </p:txBody>
        </p:sp>
        <p:sp>
          <p:nvSpPr>
            <p:cNvPr id="6235" name="Text Box 91"/>
            <p:cNvSpPr txBox="1">
              <a:spLocks noChangeArrowheads="1"/>
            </p:cNvSpPr>
            <p:nvPr/>
          </p:nvSpPr>
          <p:spPr bwMode="auto">
            <a:xfrm>
              <a:off x="2880" y="3906"/>
              <a:ext cx="627"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000" b="1" dirty="0">
                  <a:latin typeface="Arial" panose="020B0604020202020204" pitchFamily="34" charset="0"/>
                </a:rPr>
                <a:t>s</a:t>
              </a:r>
              <a:r>
                <a:rPr lang="it-IT" altLang="it-IT" sz="2000" b="1" dirty="0" smtClean="0">
                  <a:latin typeface="Arial" panose="020B0604020202020204" pitchFamily="34" charset="0"/>
                </a:rPr>
                <a:t>tabile</a:t>
              </a:r>
              <a:endParaRPr lang="it-IT" altLang="it-IT" sz="2000" b="1" dirty="0">
                <a:latin typeface="Arial" panose="020B0604020202020204" pitchFamily="34" charset="0"/>
              </a:endParaRPr>
            </a:p>
          </p:txBody>
        </p:sp>
      </p:grpSp>
      <p:grpSp>
        <p:nvGrpSpPr>
          <p:cNvPr id="16" name="Group 8"/>
          <p:cNvGrpSpPr>
            <a:grpSpLocks/>
          </p:cNvGrpSpPr>
          <p:nvPr/>
        </p:nvGrpSpPr>
        <p:grpSpPr bwMode="auto">
          <a:xfrm>
            <a:off x="2914656" y="3716338"/>
            <a:ext cx="1362077" cy="2336800"/>
            <a:chOff x="1836" y="2341"/>
            <a:chExt cx="858" cy="1472"/>
          </a:xfrm>
        </p:grpSpPr>
        <p:sp>
          <p:nvSpPr>
            <p:cNvPr id="17" name="Text Box 9"/>
            <p:cNvSpPr txBox="1">
              <a:spLocks noChangeArrowheads="1"/>
            </p:cNvSpPr>
            <p:nvPr/>
          </p:nvSpPr>
          <p:spPr bwMode="auto">
            <a:xfrm>
              <a:off x="1837" y="2617"/>
              <a:ext cx="857"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000" dirty="0">
                  <a:latin typeface="Arial" panose="020B0604020202020204" pitchFamily="34" charset="0"/>
                </a:rPr>
                <a:t>m</a:t>
              </a:r>
              <a:r>
                <a:rPr lang="it-IT" altLang="it-IT" sz="2000" dirty="0" smtClean="0">
                  <a:latin typeface="Arial" panose="020B0604020202020204" pitchFamily="34" charset="0"/>
                </a:rPr>
                <a:t>otorio</a:t>
              </a:r>
            </a:p>
            <a:p>
              <a:r>
                <a:rPr lang="it-IT" altLang="it-IT" sz="2000" dirty="0" smtClean="0">
                  <a:latin typeface="Arial" panose="020B0604020202020204" pitchFamily="34" charset="0"/>
                </a:rPr>
                <a:t>(efferente)</a:t>
              </a:r>
              <a:endParaRPr lang="it-IT" altLang="it-IT" sz="2000" dirty="0">
                <a:latin typeface="Arial" panose="020B0604020202020204" pitchFamily="34" charset="0"/>
              </a:endParaRPr>
            </a:p>
          </p:txBody>
        </p:sp>
        <p:sp>
          <p:nvSpPr>
            <p:cNvPr id="18" name="Text Box 10"/>
            <p:cNvSpPr txBox="1">
              <a:spLocks noChangeArrowheads="1"/>
            </p:cNvSpPr>
            <p:nvPr/>
          </p:nvSpPr>
          <p:spPr bwMode="auto">
            <a:xfrm>
              <a:off x="1837" y="3561"/>
              <a:ext cx="637"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000" dirty="0">
                  <a:latin typeface="Arial" panose="020B0604020202020204" pitchFamily="34" charset="0"/>
                </a:rPr>
                <a:t>r</a:t>
              </a:r>
              <a:r>
                <a:rPr lang="it-IT" altLang="it-IT" sz="2000" dirty="0" smtClean="0">
                  <a:latin typeface="Arial" panose="020B0604020202020204" pitchFamily="34" charset="0"/>
                </a:rPr>
                <a:t>etinico</a:t>
              </a:r>
              <a:endParaRPr lang="it-IT" altLang="it-IT" sz="2000" dirty="0">
                <a:latin typeface="Arial" panose="020B0604020202020204" pitchFamily="34" charset="0"/>
              </a:endParaRPr>
            </a:p>
          </p:txBody>
        </p:sp>
        <p:sp>
          <p:nvSpPr>
            <p:cNvPr id="19" name="Rectangle 11"/>
            <p:cNvSpPr>
              <a:spLocks noChangeArrowheads="1"/>
            </p:cNvSpPr>
            <p:nvPr/>
          </p:nvSpPr>
          <p:spPr bwMode="auto">
            <a:xfrm>
              <a:off x="1836" y="2341"/>
              <a:ext cx="80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400" b="1" dirty="0" smtClean="0">
                  <a:latin typeface="Arial" panose="020B0604020202020204" pitchFamily="34" charset="0"/>
                </a:rPr>
                <a:t>Segnali</a:t>
              </a:r>
              <a:endParaRPr lang="it-IT" altLang="it-IT" sz="2400" b="1" dirty="0">
                <a:latin typeface="Arial" panose="020B0604020202020204" pitchFamily="34" charset="0"/>
              </a:endParaRPr>
            </a:p>
          </p:txBody>
        </p:sp>
      </p:grpSp>
    </p:spTree>
    <p:extLst>
      <p:ext uri="{BB962C8B-B14F-4D97-AF65-F5344CB8AC3E}">
        <p14:creationId xmlns:p14="http://schemas.microsoft.com/office/powerpoint/2010/main" val="19915792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wipe(left)">
                                      <p:cBhvr>
                                        <p:cTn id="7" dur="500"/>
                                        <p:tgtEl>
                                          <p:spTgt spid="6148"/>
                                        </p:tgtEl>
                                      </p:cBhvr>
                                    </p:animEffect>
                                  </p:childTnLst>
                                </p:cTn>
                              </p:par>
                            </p:childTnLst>
                          </p:cTn>
                        </p:par>
                        <p:par>
                          <p:cTn id="8" fill="hold" nodeType="afterGroup">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228"/>
                                        </p:tgtEl>
                                        <p:attrNameLst>
                                          <p:attrName>style.visibility</p:attrName>
                                        </p:attrNameLst>
                                      </p:cBhvr>
                                      <p:to>
                                        <p:strVal val="visible"/>
                                      </p:to>
                                    </p:set>
                                    <p:animEffect transition="in" filter="wipe(right)">
                                      <p:cBhvr>
                                        <p:cTn id="11" dur="500"/>
                                        <p:tgtEl>
                                          <p:spTgt spid="622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499"/>
                                          </p:stCondLst>
                                        </p:cTn>
                                        <p:tgtEl>
                                          <p:spTgt spid="62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622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20580" y="37091"/>
            <a:ext cx="8902840"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defPPr>
              <a:defRPr lang="it-IT"/>
            </a:defPPr>
            <a:lvl1pPr algn="ctr">
              <a:defRPr sz="3600" b="1">
                <a:solidFill>
                  <a:schemeClr val="accent6"/>
                </a:solidFill>
                <a:latin typeface="Arial" panose="020B0604020202020204" pitchFamily="34" charset="0"/>
                <a:cs typeface="Times New Roman" panose="02020603050405020304" pitchFamily="18" charset="0"/>
              </a:defRPr>
            </a:lvl1pPr>
            <a:lvl2pPr marL="742950" indent="-285750">
              <a:defRPr>
                <a:latin typeface="Arial" panose="020B0604020202020204" pitchFamily="34" charset="0"/>
              </a:defRPr>
            </a:lvl2pPr>
            <a:lvl3pPr marL="1143000" indent="-228600">
              <a:defRPr>
                <a:latin typeface="Arial" panose="020B0604020202020204" pitchFamily="34" charset="0"/>
              </a:defRPr>
            </a:lvl3pPr>
            <a:lvl4pPr marL="1600200" indent="-228600">
              <a:defRPr>
                <a:latin typeface="Arial" panose="020B0604020202020204" pitchFamily="34" charset="0"/>
              </a:defRPr>
            </a:lvl4pPr>
            <a:lvl5pPr marL="2057400" indent="-228600">
              <a:defRPr>
                <a:latin typeface="Arial" panose="020B0604020202020204" pitchFamily="34" charset="0"/>
              </a:defRPr>
            </a:lvl5pPr>
            <a:lvl6pPr marL="2514600" indent="-228600" fontAlgn="base">
              <a:spcBef>
                <a:spcPct val="0"/>
              </a:spcBef>
              <a:spcAft>
                <a:spcPct val="0"/>
              </a:spcAft>
              <a:defRPr>
                <a:latin typeface="Arial" panose="020B0604020202020204" pitchFamily="34" charset="0"/>
              </a:defRPr>
            </a:lvl6pPr>
            <a:lvl7pPr marL="2971800" indent="-228600" fontAlgn="base">
              <a:spcBef>
                <a:spcPct val="0"/>
              </a:spcBef>
              <a:spcAft>
                <a:spcPct val="0"/>
              </a:spcAft>
              <a:defRPr>
                <a:latin typeface="Arial" panose="020B0604020202020204" pitchFamily="34" charset="0"/>
              </a:defRPr>
            </a:lvl7pPr>
            <a:lvl8pPr marL="3429000" indent="-228600" fontAlgn="base">
              <a:spcBef>
                <a:spcPct val="0"/>
              </a:spcBef>
              <a:spcAft>
                <a:spcPct val="0"/>
              </a:spcAft>
              <a:defRPr>
                <a:latin typeface="Arial" panose="020B0604020202020204" pitchFamily="34" charset="0"/>
              </a:defRPr>
            </a:lvl8pPr>
            <a:lvl9pPr marL="3886200" indent="-228600" fontAlgn="base">
              <a:spcBef>
                <a:spcPct val="0"/>
              </a:spcBef>
              <a:spcAft>
                <a:spcPct val="0"/>
              </a:spcAft>
              <a:defRPr>
                <a:latin typeface="Arial" panose="020B0604020202020204" pitchFamily="34" charset="0"/>
              </a:defRPr>
            </a:lvl9pPr>
          </a:lstStyle>
          <a:p>
            <a:r>
              <a:rPr lang="it-IT" altLang="it-IT" b="0" dirty="0"/>
              <a:t>l</a:t>
            </a:r>
            <a:r>
              <a:rPr lang="it-IT" altLang="it-IT" b="0" dirty="0" smtClean="0"/>
              <a:t>a stanza magica di Lee e Aronson (1974)</a:t>
            </a:r>
            <a:endParaRPr lang="en-US" altLang="it-IT" b="0" dirty="0"/>
          </a:p>
        </p:txBody>
      </p:sp>
      <p:pic>
        <p:nvPicPr>
          <p:cNvPr id="6" name="Picture 5"/>
          <p:cNvPicPr>
            <a:picLocks noChangeAspect="1"/>
          </p:cNvPicPr>
          <p:nvPr/>
        </p:nvPicPr>
        <p:blipFill>
          <a:blip r:embed="rId3"/>
          <a:stretch>
            <a:fillRect/>
          </a:stretch>
        </p:blipFill>
        <p:spPr>
          <a:xfrm>
            <a:off x="120581" y="1123951"/>
            <a:ext cx="4157245" cy="1732464"/>
          </a:xfrm>
          <a:prstGeom prst="rect">
            <a:avLst/>
          </a:prstGeom>
        </p:spPr>
      </p:pic>
      <p:pic>
        <p:nvPicPr>
          <p:cNvPr id="7" name="Picture 6"/>
          <p:cNvPicPr>
            <a:picLocks noChangeAspect="1"/>
          </p:cNvPicPr>
          <p:nvPr/>
        </p:nvPicPr>
        <p:blipFill>
          <a:blip r:embed="rId4"/>
          <a:stretch>
            <a:fillRect/>
          </a:stretch>
        </p:blipFill>
        <p:spPr>
          <a:xfrm>
            <a:off x="5143050" y="1265143"/>
            <a:ext cx="3015145" cy="1591272"/>
          </a:xfrm>
          <a:prstGeom prst="rect">
            <a:avLst/>
          </a:prstGeom>
        </p:spPr>
      </p:pic>
      <p:pic>
        <p:nvPicPr>
          <p:cNvPr id="8" name="Picture 7"/>
          <p:cNvPicPr>
            <a:picLocks noChangeAspect="1"/>
          </p:cNvPicPr>
          <p:nvPr/>
        </p:nvPicPr>
        <p:blipFill>
          <a:blip r:embed="rId5"/>
          <a:stretch>
            <a:fillRect/>
          </a:stretch>
        </p:blipFill>
        <p:spPr>
          <a:xfrm>
            <a:off x="1319242" y="3163321"/>
            <a:ext cx="5502385" cy="2218368"/>
          </a:xfrm>
          <a:prstGeom prst="rect">
            <a:avLst/>
          </a:prstGeom>
        </p:spPr>
      </p:pic>
      <p:sp>
        <p:nvSpPr>
          <p:cNvPr id="9" name="Text Box 2"/>
          <p:cNvSpPr txBox="1">
            <a:spLocks noChangeArrowheads="1"/>
          </p:cNvSpPr>
          <p:nvPr/>
        </p:nvSpPr>
        <p:spPr bwMode="auto">
          <a:xfrm>
            <a:off x="120580" y="6090529"/>
            <a:ext cx="89028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04800" indent="-304800"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Aft>
                <a:spcPts val="600"/>
              </a:spcAft>
              <a:buClr>
                <a:srgbClr val="000090"/>
              </a:buClr>
              <a:buFont typeface="Wingdings" panose="05000000000000000000" pitchFamily="2" charset="2"/>
              <a:buChar char="§"/>
            </a:pPr>
            <a:r>
              <a:rPr lang="it-IT" altLang="it-IT" dirty="0">
                <a:solidFill>
                  <a:schemeClr val="accent2"/>
                </a:solidFill>
                <a:latin typeface="Arial" panose="020B0604020202020204" pitchFamily="34" charset="0"/>
              </a:rPr>
              <a:t>v</a:t>
            </a:r>
            <a:r>
              <a:rPr lang="it-IT" altLang="it-IT" dirty="0" smtClean="0">
                <a:solidFill>
                  <a:schemeClr val="accent2"/>
                </a:solidFill>
                <a:latin typeface="Arial" panose="020B0604020202020204" pitchFamily="34" charset="0"/>
              </a:rPr>
              <a:t>ection</a:t>
            </a:r>
            <a:r>
              <a:rPr lang="it-IT" altLang="it-IT" dirty="0" smtClean="0">
                <a:latin typeface="Arial" panose="020B0604020202020204" pitchFamily="34" charset="0"/>
              </a:rPr>
              <a:t>: Il flusso ottico determina il senso di equilibrio</a:t>
            </a:r>
          </a:p>
        </p:txBody>
      </p:sp>
    </p:spTree>
    <p:extLst>
      <p:ext uri="{BB962C8B-B14F-4D97-AF65-F5344CB8AC3E}">
        <p14:creationId xmlns:p14="http://schemas.microsoft.com/office/powerpoint/2010/main" val="339988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20580" y="117476"/>
            <a:ext cx="8189407"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defPPr>
              <a:defRPr lang="it-IT"/>
            </a:defPPr>
            <a:lvl1pPr algn="ctr">
              <a:defRPr sz="3600" b="1">
                <a:solidFill>
                  <a:schemeClr val="accent6"/>
                </a:solidFill>
                <a:latin typeface="Arial" panose="020B0604020202020204" pitchFamily="34" charset="0"/>
                <a:cs typeface="Times New Roman" panose="02020603050405020304" pitchFamily="18" charset="0"/>
              </a:defRPr>
            </a:lvl1pPr>
            <a:lvl2pPr marL="742950" indent="-285750">
              <a:defRPr>
                <a:latin typeface="Arial" panose="020B0604020202020204" pitchFamily="34" charset="0"/>
              </a:defRPr>
            </a:lvl2pPr>
            <a:lvl3pPr marL="1143000" indent="-228600">
              <a:defRPr>
                <a:latin typeface="Arial" panose="020B0604020202020204" pitchFamily="34" charset="0"/>
              </a:defRPr>
            </a:lvl3pPr>
            <a:lvl4pPr marL="1600200" indent="-228600">
              <a:defRPr>
                <a:latin typeface="Arial" panose="020B0604020202020204" pitchFamily="34" charset="0"/>
              </a:defRPr>
            </a:lvl4pPr>
            <a:lvl5pPr marL="2057400" indent="-228600">
              <a:defRPr>
                <a:latin typeface="Arial" panose="020B0604020202020204" pitchFamily="34" charset="0"/>
              </a:defRPr>
            </a:lvl5pPr>
            <a:lvl6pPr marL="2514600" indent="-228600" fontAlgn="base">
              <a:spcBef>
                <a:spcPct val="0"/>
              </a:spcBef>
              <a:spcAft>
                <a:spcPct val="0"/>
              </a:spcAft>
              <a:defRPr>
                <a:latin typeface="Arial" panose="020B0604020202020204" pitchFamily="34" charset="0"/>
              </a:defRPr>
            </a:lvl6pPr>
            <a:lvl7pPr marL="2971800" indent="-228600" fontAlgn="base">
              <a:spcBef>
                <a:spcPct val="0"/>
              </a:spcBef>
              <a:spcAft>
                <a:spcPct val="0"/>
              </a:spcAft>
              <a:defRPr>
                <a:latin typeface="Arial" panose="020B0604020202020204" pitchFamily="34" charset="0"/>
              </a:defRPr>
            </a:lvl7pPr>
            <a:lvl8pPr marL="3429000" indent="-228600" fontAlgn="base">
              <a:spcBef>
                <a:spcPct val="0"/>
              </a:spcBef>
              <a:spcAft>
                <a:spcPct val="0"/>
              </a:spcAft>
              <a:defRPr>
                <a:latin typeface="Arial" panose="020B0604020202020204" pitchFamily="34" charset="0"/>
              </a:defRPr>
            </a:lvl8pPr>
            <a:lvl9pPr marL="3886200" indent="-228600" fontAlgn="base">
              <a:spcBef>
                <a:spcPct val="0"/>
              </a:spcBef>
              <a:spcAft>
                <a:spcPct val="0"/>
              </a:spcAft>
              <a:defRPr>
                <a:latin typeface="Arial" panose="020B0604020202020204" pitchFamily="34" charset="0"/>
              </a:defRPr>
            </a:lvl9pPr>
          </a:lstStyle>
          <a:p>
            <a:pPr algn="l"/>
            <a:r>
              <a:rPr lang="it-IT" altLang="it-IT" b="0" dirty="0"/>
              <a:t>i</a:t>
            </a:r>
            <a:r>
              <a:rPr lang="it-IT" altLang="it-IT" b="0" dirty="0" smtClean="0"/>
              <a:t> sensi non lavorano in isolamento per l’approccio ecologico</a:t>
            </a:r>
            <a:endParaRPr lang="en-US" altLang="it-IT" b="0" dirty="0"/>
          </a:p>
        </p:txBody>
      </p:sp>
      <p:pic>
        <p:nvPicPr>
          <p:cNvPr id="3" name="Picture 2"/>
          <p:cNvPicPr>
            <a:picLocks noChangeAspect="1"/>
          </p:cNvPicPr>
          <p:nvPr/>
        </p:nvPicPr>
        <p:blipFill>
          <a:blip r:embed="rId2"/>
          <a:stretch>
            <a:fillRect/>
          </a:stretch>
        </p:blipFill>
        <p:spPr>
          <a:xfrm>
            <a:off x="5471869" y="761197"/>
            <a:ext cx="3495502" cy="2347523"/>
          </a:xfrm>
          <a:prstGeom prst="rect">
            <a:avLst/>
          </a:prstGeom>
        </p:spPr>
      </p:pic>
      <p:sp>
        <p:nvSpPr>
          <p:cNvPr id="4" name="Text Box 2"/>
          <p:cNvSpPr txBox="1">
            <a:spLocks noChangeArrowheads="1"/>
          </p:cNvSpPr>
          <p:nvPr/>
        </p:nvSpPr>
        <p:spPr bwMode="auto">
          <a:xfrm>
            <a:off x="120580" y="1556030"/>
            <a:ext cx="5510981"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04800" indent="-304800"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Aft>
                <a:spcPts val="600"/>
              </a:spcAft>
              <a:buClr>
                <a:srgbClr val="000090"/>
              </a:buClr>
              <a:buFont typeface="Wingdings" panose="05000000000000000000" pitchFamily="2" charset="2"/>
              <a:buChar char="§"/>
            </a:pPr>
            <a:r>
              <a:rPr lang="it-IT" altLang="it-IT" dirty="0" smtClean="0">
                <a:latin typeface="Arial" panose="020B0604020202020204" pitchFamily="34" charset="0"/>
              </a:rPr>
              <a:t>Per J. J. Gibson (</a:t>
            </a:r>
            <a:r>
              <a:rPr lang="it-IT" altLang="it-IT" i="1" dirty="0" smtClean="0">
                <a:latin typeface="Arial" panose="020B0604020202020204" pitchFamily="34" charset="0"/>
              </a:rPr>
              <a:t>The Echological Approach to Perception</a:t>
            </a:r>
            <a:r>
              <a:rPr lang="it-IT" altLang="it-IT" dirty="0" smtClean="0">
                <a:latin typeface="Arial" panose="020B0604020202020204" pitchFamily="34" charset="0"/>
              </a:rPr>
              <a:t>, 1979)</a:t>
            </a:r>
          </a:p>
          <a:p>
            <a:pPr>
              <a:spcAft>
                <a:spcPts val="600"/>
              </a:spcAft>
              <a:buClr>
                <a:srgbClr val="000090"/>
              </a:buClr>
              <a:buFont typeface="Wingdings" panose="05000000000000000000" pitchFamily="2" charset="2"/>
              <a:buChar char="§"/>
            </a:pPr>
            <a:r>
              <a:rPr lang="it-IT" altLang="it-IT" dirty="0" smtClean="0">
                <a:latin typeface="Arial" panose="020B0604020202020204" pitchFamily="34" charset="0"/>
              </a:rPr>
              <a:t>l’osservatore in movimento crea attivamente </a:t>
            </a:r>
            <a:r>
              <a:rPr lang="it-IT" altLang="it-IT" dirty="0">
                <a:latin typeface="Arial" panose="020B0604020202020204" pitchFamily="34" charset="0"/>
              </a:rPr>
              <a:t>informazione nell’ambiente (flusso ottico) che </a:t>
            </a:r>
            <a:r>
              <a:rPr lang="it-IT" altLang="it-IT" dirty="0" smtClean="0">
                <a:latin typeface="Arial" panose="020B0604020202020204" pitchFamily="34" charset="0"/>
              </a:rPr>
              <a:t>determina a sua volta altro movimento</a:t>
            </a:r>
          </a:p>
          <a:p>
            <a:pPr>
              <a:spcAft>
                <a:spcPts val="600"/>
              </a:spcAft>
              <a:buClr>
                <a:srgbClr val="000090"/>
              </a:buClr>
              <a:buFont typeface="Wingdings" panose="05000000000000000000" pitchFamily="2" charset="2"/>
              <a:buChar char="§"/>
            </a:pPr>
            <a:r>
              <a:rPr lang="it-IT" altLang="it-IT" dirty="0" smtClean="0">
                <a:latin typeface="Arial" panose="020B0604020202020204" pitchFamily="34" charset="0"/>
              </a:rPr>
              <a:t>Il sistema percettivo estrae informazioni invarianti (invarianti proiettive che restano costanti al variare del movimento dell’osservatore e correlano con proprietà distali, i.e., </a:t>
            </a:r>
            <a:r>
              <a:rPr lang="it-IT" altLang="it-IT" i="1" dirty="0" smtClean="0">
                <a:latin typeface="Arial" panose="020B0604020202020204" pitchFamily="34" charset="0"/>
              </a:rPr>
              <a:t>deformazione</a:t>
            </a:r>
            <a:r>
              <a:rPr lang="it-IT" altLang="it-IT" dirty="0" smtClean="0">
                <a:latin typeface="Arial" panose="020B0604020202020204" pitchFamily="34" charset="0"/>
              </a:rPr>
              <a:t>) </a:t>
            </a:r>
          </a:p>
        </p:txBody>
      </p:sp>
      <p:pic>
        <p:nvPicPr>
          <p:cNvPr id="5" name="Picture 4"/>
          <p:cNvPicPr>
            <a:picLocks noChangeAspect="1"/>
          </p:cNvPicPr>
          <p:nvPr/>
        </p:nvPicPr>
        <p:blipFill>
          <a:blip r:embed="rId3"/>
          <a:stretch>
            <a:fillRect/>
          </a:stretch>
        </p:blipFill>
        <p:spPr>
          <a:xfrm>
            <a:off x="5342699" y="3433403"/>
            <a:ext cx="3706027" cy="2555414"/>
          </a:xfrm>
          <a:prstGeom prst="rect">
            <a:avLst/>
          </a:prstGeom>
        </p:spPr>
      </p:pic>
    </p:spTree>
    <p:extLst>
      <p:ext uri="{BB962C8B-B14F-4D97-AF65-F5344CB8AC3E}">
        <p14:creationId xmlns:p14="http://schemas.microsoft.com/office/powerpoint/2010/main" val="63282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left)">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5" name="Rectangle 3"/>
          <p:cNvSpPr>
            <a:spLocks noChangeArrowheads="1"/>
          </p:cNvSpPr>
          <p:nvPr/>
        </p:nvSpPr>
        <p:spPr bwMode="auto">
          <a:xfrm>
            <a:off x="3032404" y="-22310"/>
            <a:ext cx="3057247"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it-IT" altLang="it-IT" sz="4400" dirty="0">
                <a:solidFill>
                  <a:srgbClr val="060687"/>
                </a:solidFill>
                <a:latin typeface="Arial" panose="020B0604020202020204" pitchFamily="34" charset="0"/>
              </a:rPr>
              <a:t>d</a:t>
            </a:r>
            <a:r>
              <a:rPr lang="it-IT" altLang="it-IT" sz="4400" dirty="0" smtClean="0">
                <a:solidFill>
                  <a:srgbClr val="060687"/>
                </a:solidFill>
                <a:latin typeface="Arial" panose="020B0604020202020204" pitchFamily="34" charset="0"/>
              </a:rPr>
              <a:t>altonismo</a:t>
            </a:r>
          </a:p>
          <a:p>
            <a:pPr algn="ctr" eaLnBrk="0" hangingPunct="0"/>
            <a:r>
              <a:rPr lang="it-IT" altLang="it-IT" sz="3600" dirty="0" smtClean="0">
                <a:solidFill>
                  <a:srgbClr val="FFC000"/>
                </a:solidFill>
                <a:latin typeface="Arial" panose="020B0604020202020204" pitchFamily="34" charset="0"/>
              </a:rPr>
              <a:t>dicromatopsia</a:t>
            </a:r>
          </a:p>
          <a:p>
            <a:pPr algn="ctr" eaLnBrk="0" hangingPunct="0"/>
            <a:r>
              <a:rPr lang="it-IT" altLang="it-IT" sz="4400" dirty="0" smtClean="0">
                <a:solidFill>
                  <a:srgbClr val="060687"/>
                </a:solidFill>
                <a:latin typeface="Arial" panose="020B0604020202020204" pitchFamily="34" charset="0"/>
              </a:rPr>
              <a:t> </a:t>
            </a:r>
            <a:endParaRPr lang="it-IT" altLang="it-IT" sz="4400" dirty="0">
              <a:solidFill>
                <a:srgbClr val="060687"/>
              </a:solidFill>
              <a:latin typeface="Arial" panose="020B0604020202020204" pitchFamily="34" charset="0"/>
            </a:endParaRPr>
          </a:p>
        </p:txBody>
      </p:sp>
      <p:sp>
        <p:nvSpPr>
          <p:cNvPr id="847884" name="Rectangle 12"/>
          <p:cNvSpPr>
            <a:spLocks noChangeArrowheads="1"/>
          </p:cNvSpPr>
          <p:nvPr/>
        </p:nvSpPr>
        <p:spPr bwMode="auto">
          <a:xfrm>
            <a:off x="2332540" y="5160545"/>
            <a:ext cx="4679950" cy="50323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1139825" indent="-285750">
              <a:spcBef>
                <a:spcPct val="20000"/>
              </a:spcBef>
              <a:buChar char="–"/>
              <a:defRPr sz="2800">
                <a:solidFill>
                  <a:schemeClr val="tx1"/>
                </a:solidFill>
                <a:latin typeface="Arial" panose="020B0604020202020204" pitchFamily="34" charset="0"/>
              </a:defRPr>
            </a:lvl2pPr>
            <a:lvl3pPr marL="1558925" indent="-228600">
              <a:spcBef>
                <a:spcPct val="20000"/>
              </a:spcBef>
              <a:buChar char="•"/>
              <a:defRPr sz="2400">
                <a:solidFill>
                  <a:schemeClr val="tx1"/>
                </a:solidFill>
                <a:latin typeface="Arial" panose="020B0604020202020204" pitchFamily="34" charset="0"/>
              </a:defRPr>
            </a:lvl3pPr>
            <a:lvl4pPr marL="1978025" indent="-228600">
              <a:spcBef>
                <a:spcPct val="20000"/>
              </a:spcBef>
              <a:buChar char="–"/>
              <a:defRPr sz="2000">
                <a:solidFill>
                  <a:schemeClr val="tx1"/>
                </a:solidFill>
                <a:latin typeface="Arial" panose="020B0604020202020204" pitchFamily="34" charset="0"/>
              </a:defRPr>
            </a:lvl4pPr>
            <a:lvl5pPr marL="2397125" indent="-228600">
              <a:spcBef>
                <a:spcPct val="20000"/>
              </a:spcBef>
              <a:buChar char="»"/>
              <a:defRPr sz="2000">
                <a:solidFill>
                  <a:schemeClr val="tx1"/>
                </a:solidFill>
                <a:latin typeface="Arial" panose="020B0604020202020204" pitchFamily="34" charset="0"/>
              </a:defRPr>
            </a:lvl5pPr>
            <a:lvl6pPr marL="2854325" indent="-228600" fontAlgn="base">
              <a:spcBef>
                <a:spcPct val="20000"/>
              </a:spcBef>
              <a:spcAft>
                <a:spcPct val="0"/>
              </a:spcAft>
              <a:buChar char="»"/>
              <a:defRPr sz="2000">
                <a:solidFill>
                  <a:schemeClr val="tx1"/>
                </a:solidFill>
                <a:latin typeface="Arial" panose="020B0604020202020204" pitchFamily="34" charset="0"/>
              </a:defRPr>
            </a:lvl6pPr>
            <a:lvl7pPr marL="3311525" indent="-228600" fontAlgn="base">
              <a:spcBef>
                <a:spcPct val="20000"/>
              </a:spcBef>
              <a:spcAft>
                <a:spcPct val="0"/>
              </a:spcAft>
              <a:buChar char="»"/>
              <a:defRPr sz="2000">
                <a:solidFill>
                  <a:schemeClr val="tx1"/>
                </a:solidFill>
                <a:latin typeface="Arial" panose="020B0604020202020204" pitchFamily="34" charset="0"/>
              </a:defRPr>
            </a:lvl7pPr>
            <a:lvl8pPr marL="3768725" indent="-228600" fontAlgn="base">
              <a:spcBef>
                <a:spcPct val="20000"/>
              </a:spcBef>
              <a:spcAft>
                <a:spcPct val="0"/>
              </a:spcAft>
              <a:buChar char="»"/>
              <a:defRPr sz="2000">
                <a:solidFill>
                  <a:schemeClr val="tx1"/>
                </a:solidFill>
                <a:latin typeface="Arial" panose="020B0604020202020204" pitchFamily="34" charset="0"/>
              </a:defRPr>
            </a:lvl8pPr>
            <a:lvl9pPr marL="4225925" indent="-228600" fontAlgn="base">
              <a:spcBef>
                <a:spcPct val="20000"/>
              </a:spcBef>
              <a:spcAft>
                <a:spcPct val="0"/>
              </a:spcAft>
              <a:buChar char="»"/>
              <a:defRPr sz="2000">
                <a:solidFill>
                  <a:schemeClr val="tx1"/>
                </a:solidFill>
                <a:latin typeface="Arial" panose="020B0604020202020204" pitchFamily="34" charset="0"/>
              </a:defRPr>
            </a:lvl9pPr>
          </a:lstStyle>
          <a:p>
            <a:pPr algn="dist">
              <a:spcBef>
                <a:spcPct val="0"/>
              </a:spcBef>
              <a:buClr>
                <a:srgbClr val="B2B2B2"/>
              </a:buClr>
              <a:buFont typeface="Wingdings" panose="05000000000000000000" pitchFamily="2" charset="2"/>
              <a:buNone/>
            </a:pPr>
            <a:endParaRPr lang="it-IT" altLang="it-IT" sz="3400" dirty="0">
              <a:solidFill>
                <a:srgbClr val="003366"/>
              </a:solidFill>
            </a:endParaRPr>
          </a:p>
        </p:txBody>
      </p:sp>
      <p:grpSp>
        <p:nvGrpSpPr>
          <p:cNvPr id="847892" name="Group 20"/>
          <p:cNvGrpSpPr>
            <a:grpSpLocks/>
          </p:cNvGrpSpPr>
          <p:nvPr/>
        </p:nvGrpSpPr>
        <p:grpSpPr bwMode="auto">
          <a:xfrm>
            <a:off x="375404" y="1990308"/>
            <a:ext cx="4489450" cy="1425575"/>
            <a:chOff x="1247" y="799"/>
            <a:chExt cx="2828" cy="898"/>
          </a:xfrm>
        </p:grpSpPr>
        <p:pic>
          <p:nvPicPr>
            <p:cNvPr id="847885" name="Picture 13" descr="Visione rosso - verde"/>
            <p:cNvPicPr>
              <a:picLocks noChangeAspect="1" noChangeArrowheads="1"/>
            </p:cNvPicPr>
            <p:nvPr/>
          </p:nvPicPr>
          <p:blipFill>
            <a:blip r:embed="rId3">
              <a:extLst>
                <a:ext uri="{28A0092B-C50C-407E-A947-70E740481C1C}">
                  <a14:useLocalDpi xmlns:a14="http://schemas.microsoft.com/office/drawing/2010/main" val="0"/>
                </a:ext>
              </a:extLst>
            </a:blip>
            <a:srcRect t="60089" r="16733"/>
            <a:stretch>
              <a:fillRect/>
            </a:stretch>
          </p:blipFill>
          <p:spPr bwMode="auto">
            <a:xfrm>
              <a:off x="1247" y="799"/>
              <a:ext cx="2498" cy="898"/>
            </a:xfrm>
            <a:prstGeom prst="rect">
              <a:avLst/>
            </a:prstGeom>
            <a:noFill/>
            <a:extLst>
              <a:ext uri="{909E8E84-426E-40DD-AFC4-6F175D3DCCD1}">
                <a14:hiddenFill xmlns:a14="http://schemas.microsoft.com/office/drawing/2010/main">
                  <a:solidFill>
                    <a:srgbClr val="FFFFFF"/>
                  </a:solidFill>
                </a14:hiddenFill>
              </a:ext>
            </a:extLst>
          </p:spPr>
        </p:pic>
        <p:sp>
          <p:nvSpPr>
            <p:cNvPr id="847889" name="Rectangle 17"/>
            <p:cNvSpPr>
              <a:spLocks noChangeAspect="1" noChangeArrowheads="1"/>
            </p:cNvSpPr>
            <p:nvPr/>
          </p:nvSpPr>
          <p:spPr bwMode="auto">
            <a:xfrm>
              <a:off x="3878" y="1026"/>
              <a:ext cx="197" cy="197"/>
            </a:xfrm>
            <a:prstGeom prst="rect">
              <a:avLst/>
            </a:prstGeom>
            <a:solidFill>
              <a:srgbClr val="33CC33"/>
            </a:solidFill>
            <a:ln w="9525">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47890" name="Rectangle 18"/>
            <p:cNvSpPr>
              <a:spLocks noChangeAspect="1" noChangeArrowheads="1"/>
            </p:cNvSpPr>
            <p:nvPr/>
          </p:nvSpPr>
          <p:spPr bwMode="auto">
            <a:xfrm>
              <a:off x="3878" y="1322"/>
              <a:ext cx="197" cy="197"/>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847893" name="Group 21"/>
          <p:cNvGrpSpPr>
            <a:grpSpLocks/>
          </p:cNvGrpSpPr>
          <p:nvPr/>
        </p:nvGrpSpPr>
        <p:grpSpPr bwMode="auto">
          <a:xfrm>
            <a:off x="375404" y="3430170"/>
            <a:ext cx="4489450" cy="1425575"/>
            <a:chOff x="1247" y="1706"/>
            <a:chExt cx="2828" cy="898"/>
          </a:xfrm>
        </p:grpSpPr>
        <p:pic>
          <p:nvPicPr>
            <p:cNvPr id="847887" name="Picture 15" descr="Visione daltonica"/>
            <p:cNvPicPr>
              <a:picLocks noChangeAspect="1" noChangeArrowheads="1"/>
            </p:cNvPicPr>
            <p:nvPr/>
          </p:nvPicPr>
          <p:blipFill>
            <a:blip r:embed="rId4">
              <a:extLst>
                <a:ext uri="{28A0092B-C50C-407E-A947-70E740481C1C}">
                  <a14:useLocalDpi xmlns:a14="http://schemas.microsoft.com/office/drawing/2010/main" val="0"/>
                </a:ext>
              </a:extLst>
            </a:blip>
            <a:srcRect t="60089" r="16833"/>
            <a:stretch>
              <a:fillRect/>
            </a:stretch>
          </p:blipFill>
          <p:spPr bwMode="auto">
            <a:xfrm>
              <a:off x="1247" y="1706"/>
              <a:ext cx="2495" cy="898"/>
            </a:xfrm>
            <a:prstGeom prst="rect">
              <a:avLst/>
            </a:prstGeom>
            <a:noFill/>
            <a:extLst>
              <a:ext uri="{909E8E84-426E-40DD-AFC4-6F175D3DCCD1}">
                <a14:hiddenFill xmlns:a14="http://schemas.microsoft.com/office/drawing/2010/main">
                  <a:solidFill>
                    <a:srgbClr val="FFFFFF"/>
                  </a:solidFill>
                </a14:hiddenFill>
              </a:ext>
            </a:extLst>
          </p:spPr>
        </p:pic>
        <p:sp>
          <p:nvSpPr>
            <p:cNvPr id="847891" name="Rectangle 19"/>
            <p:cNvSpPr>
              <a:spLocks noChangeAspect="1" noChangeArrowheads="1"/>
            </p:cNvSpPr>
            <p:nvPr/>
          </p:nvSpPr>
          <p:spPr bwMode="auto">
            <a:xfrm>
              <a:off x="3878" y="2008"/>
              <a:ext cx="197" cy="197"/>
            </a:xfrm>
            <a:prstGeom prst="rect">
              <a:avLst/>
            </a:prstGeom>
            <a:solidFill>
              <a:srgbClr val="CCCC00">
                <a:alpha val="73000"/>
              </a:srgbClr>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14" name="Rectangle 5"/>
          <p:cNvSpPr>
            <a:spLocks noChangeArrowheads="1"/>
          </p:cNvSpPr>
          <p:nvPr/>
        </p:nvSpPr>
        <p:spPr bwMode="auto">
          <a:xfrm>
            <a:off x="5066718" y="1493549"/>
            <a:ext cx="3891544"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lvl1pPr eaLnBrk="0" hangingPunct="0">
              <a:tabLst>
                <a:tab pos="571500" algn="l"/>
              </a:tabLst>
              <a:defRPr sz="2400">
                <a:solidFill>
                  <a:schemeClr val="tx1"/>
                </a:solidFill>
                <a:latin typeface="Times" panose="02020603050405020304" pitchFamily="18" charset="0"/>
                <a:ea typeface="MS PGothic" panose="020B0600070205080204" pitchFamily="34" charset="-128"/>
              </a:defRPr>
            </a:lvl1pPr>
            <a:lvl2pPr marL="768350" eaLnBrk="0" hangingPunct="0">
              <a:tabLst>
                <a:tab pos="571500" algn="l"/>
              </a:tabLst>
              <a:defRPr sz="2400">
                <a:solidFill>
                  <a:schemeClr val="tx1"/>
                </a:solidFill>
                <a:latin typeface="Times" panose="02020603050405020304" pitchFamily="18" charset="0"/>
                <a:ea typeface="MS PGothic" panose="020B0600070205080204" pitchFamily="34" charset="-128"/>
              </a:defRPr>
            </a:lvl2pPr>
            <a:lvl3pPr marL="958850" eaLnBrk="0" hangingPunct="0">
              <a:tabLst>
                <a:tab pos="571500" algn="l"/>
              </a:tabLst>
              <a:defRPr sz="2400">
                <a:solidFill>
                  <a:schemeClr val="tx1"/>
                </a:solidFill>
                <a:latin typeface="Times" panose="02020603050405020304" pitchFamily="18" charset="0"/>
                <a:ea typeface="MS PGothic" panose="020B0600070205080204" pitchFamily="34" charset="-128"/>
              </a:defRPr>
            </a:lvl3pPr>
            <a:lvl4pPr eaLnBrk="0" hangingPunct="0">
              <a:tabLst>
                <a:tab pos="571500" algn="l"/>
              </a:tabLst>
              <a:defRPr sz="2400">
                <a:solidFill>
                  <a:schemeClr val="tx1"/>
                </a:solidFill>
                <a:latin typeface="Times" panose="02020603050405020304" pitchFamily="18" charset="0"/>
                <a:ea typeface="MS PGothic" panose="020B0600070205080204" pitchFamily="34" charset="-128"/>
              </a:defRPr>
            </a:lvl4pPr>
            <a:lvl5pPr eaLnBrk="0" hangingPunct="0">
              <a:tabLst>
                <a:tab pos="571500" algn="l"/>
              </a:tabLst>
              <a:defRPr sz="2400">
                <a:solidFill>
                  <a:schemeClr val="tx1"/>
                </a:solidFill>
                <a:latin typeface="Times" panose="02020603050405020304" pitchFamily="18" charset="0"/>
                <a:ea typeface="MS PGothic" panose="020B0600070205080204" pitchFamily="34" charset="-128"/>
              </a:defRPr>
            </a:lvl5pPr>
            <a:lvl6pPr eaLnBrk="0" fontAlgn="base" hangingPunct="0">
              <a:spcBef>
                <a:spcPct val="0"/>
              </a:spcBef>
              <a:spcAft>
                <a:spcPct val="0"/>
              </a:spcAft>
              <a:tabLst>
                <a:tab pos="571500" algn="l"/>
              </a:tabLst>
              <a:defRPr sz="2400">
                <a:solidFill>
                  <a:schemeClr val="tx1"/>
                </a:solidFill>
                <a:latin typeface="Times" panose="02020603050405020304" pitchFamily="18" charset="0"/>
                <a:ea typeface="MS PGothic" panose="020B0600070205080204" pitchFamily="34" charset="-128"/>
              </a:defRPr>
            </a:lvl6pPr>
            <a:lvl7pPr eaLnBrk="0" fontAlgn="base" hangingPunct="0">
              <a:spcBef>
                <a:spcPct val="0"/>
              </a:spcBef>
              <a:spcAft>
                <a:spcPct val="0"/>
              </a:spcAft>
              <a:tabLst>
                <a:tab pos="571500" algn="l"/>
              </a:tabLst>
              <a:defRPr sz="2400">
                <a:solidFill>
                  <a:schemeClr val="tx1"/>
                </a:solidFill>
                <a:latin typeface="Times" panose="02020603050405020304" pitchFamily="18" charset="0"/>
                <a:ea typeface="MS PGothic" panose="020B0600070205080204" pitchFamily="34" charset="-128"/>
              </a:defRPr>
            </a:lvl7pPr>
            <a:lvl8pPr eaLnBrk="0" fontAlgn="base" hangingPunct="0">
              <a:spcBef>
                <a:spcPct val="0"/>
              </a:spcBef>
              <a:spcAft>
                <a:spcPct val="0"/>
              </a:spcAft>
              <a:tabLst>
                <a:tab pos="571500" algn="l"/>
              </a:tabLst>
              <a:defRPr sz="2400">
                <a:solidFill>
                  <a:schemeClr val="tx1"/>
                </a:solidFill>
                <a:latin typeface="Times" panose="02020603050405020304" pitchFamily="18" charset="0"/>
                <a:ea typeface="MS PGothic" panose="020B0600070205080204" pitchFamily="34" charset="-128"/>
              </a:defRPr>
            </a:lvl8pPr>
            <a:lvl9pPr eaLnBrk="0" fontAlgn="base" hangingPunct="0">
              <a:spcBef>
                <a:spcPct val="0"/>
              </a:spcBef>
              <a:spcAft>
                <a:spcPct val="0"/>
              </a:spcAft>
              <a:tabLst>
                <a:tab pos="571500" algn="l"/>
              </a:tabLst>
              <a:defRPr sz="2400">
                <a:solidFill>
                  <a:schemeClr val="tx1"/>
                </a:solidFill>
                <a:latin typeface="Times" panose="02020603050405020304" pitchFamily="18" charset="0"/>
                <a:ea typeface="MS PGothic" panose="020B0600070205080204" pitchFamily="34" charset="-128"/>
              </a:defRPr>
            </a:lvl9pPr>
          </a:lstStyle>
          <a:p>
            <a:pPr marL="261938" indent="-261938" algn="just">
              <a:buClr>
                <a:srgbClr val="333399"/>
              </a:buClr>
              <a:buFont typeface="Wingdings" panose="05000000000000000000" pitchFamily="2" charset="2"/>
              <a:buChar char="§"/>
            </a:pPr>
            <a:r>
              <a:rPr lang="it-IT" sz="2800" dirty="0" smtClean="0">
                <a:latin typeface="Arial" panose="020B0604020202020204" pitchFamily="34" charset="0"/>
              </a:rPr>
              <a:t>Compromissione del sistema antagonistico rosso-verde</a:t>
            </a:r>
          </a:p>
          <a:p>
            <a:pPr marL="261938" indent="-261938" algn="just">
              <a:buClr>
                <a:srgbClr val="333399"/>
              </a:buClr>
              <a:buFont typeface="Wingdings" panose="05000000000000000000" pitchFamily="2" charset="2"/>
              <a:buChar char="§"/>
            </a:pPr>
            <a:r>
              <a:rPr lang="it-IT" sz="2800" i="1" dirty="0" smtClean="0">
                <a:latin typeface="Arial" panose="020B0604020202020204" pitchFamily="34" charset="0"/>
              </a:rPr>
              <a:t>Protanopia</a:t>
            </a:r>
            <a:r>
              <a:rPr lang="it-IT" sz="2800" dirty="0" smtClean="0">
                <a:latin typeface="Arial" panose="020B0604020202020204" pitchFamily="34" charset="0"/>
              </a:rPr>
              <a:t> se a carico dei coni </a:t>
            </a:r>
            <a:r>
              <a:rPr lang="it-IT" sz="2800" dirty="0" smtClean="0">
                <a:solidFill>
                  <a:srgbClr val="FF0000"/>
                </a:solidFill>
                <a:latin typeface="Arial" panose="020B0604020202020204" pitchFamily="34" charset="0"/>
              </a:rPr>
              <a:t>R</a:t>
            </a:r>
          </a:p>
          <a:p>
            <a:pPr marL="261938" indent="-261938" algn="just">
              <a:buClr>
                <a:srgbClr val="333399"/>
              </a:buClr>
              <a:buFont typeface="Wingdings" panose="05000000000000000000" pitchFamily="2" charset="2"/>
              <a:buChar char="§"/>
            </a:pPr>
            <a:r>
              <a:rPr lang="it-IT" sz="2800" i="1" dirty="0" smtClean="0">
                <a:latin typeface="Arial" panose="020B0604020202020204" pitchFamily="34" charset="0"/>
              </a:rPr>
              <a:t>Deuteranopia</a:t>
            </a:r>
            <a:r>
              <a:rPr lang="it-IT" sz="2800" dirty="0" smtClean="0">
                <a:latin typeface="Arial" panose="020B0604020202020204" pitchFamily="34" charset="0"/>
              </a:rPr>
              <a:t> se a carico dei coni </a:t>
            </a:r>
            <a:r>
              <a:rPr lang="it-IT" sz="2800" dirty="0" smtClean="0">
                <a:solidFill>
                  <a:srgbClr val="00B050"/>
                </a:solidFill>
                <a:latin typeface="Arial" panose="020B0604020202020204" pitchFamily="34" charset="0"/>
              </a:rPr>
              <a:t>V</a:t>
            </a:r>
          </a:p>
          <a:p>
            <a:pPr marL="261938" indent="-261938" algn="just">
              <a:buClr>
                <a:srgbClr val="333399"/>
              </a:buClr>
              <a:buFont typeface="Wingdings" panose="05000000000000000000" pitchFamily="2" charset="2"/>
              <a:buChar char="§"/>
            </a:pPr>
            <a:r>
              <a:rPr lang="it-IT" sz="2800" dirty="0" smtClean="0">
                <a:latin typeface="Arial" panose="020B0604020202020204" pitchFamily="34" charset="0"/>
              </a:rPr>
              <a:t>In ogni caso rosso e verde indistinguibili</a:t>
            </a:r>
          </a:p>
          <a:p>
            <a:pPr marL="261938" indent="-261938" algn="just">
              <a:buClr>
                <a:srgbClr val="333399"/>
              </a:buClr>
              <a:buFont typeface="Wingdings" panose="05000000000000000000" pitchFamily="2" charset="2"/>
              <a:buChar char="§"/>
            </a:pPr>
            <a:r>
              <a:rPr lang="it-IT" sz="2800" dirty="0" smtClean="0">
                <a:latin typeface="Arial" panose="020B0604020202020204" pitchFamily="34" charset="0"/>
              </a:rPr>
              <a:t>Il mondo appare giallognolo </a:t>
            </a:r>
            <a:endParaRPr lang="it-IT" sz="2800" dirty="0">
              <a:latin typeface="Arial" panose="020B0604020202020204" pitchFamily="34" charset="0"/>
            </a:endParaRPr>
          </a:p>
        </p:txBody>
      </p:sp>
    </p:spTree>
    <p:extLst>
      <p:ext uri="{BB962C8B-B14F-4D97-AF65-F5344CB8AC3E}">
        <p14:creationId xmlns:p14="http://schemas.microsoft.com/office/powerpoint/2010/main" val="34188741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47892"/>
                                        </p:tgtEl>
                                        <p:attrNameLst>
                                          <p:attrName>style.visibility</p:attrName>
                                        </p:attrNameLst>
                                      </p:cBhvr>
                                      <p:to>
                                        <p:strVal val="visible"/>
                                      </p:to>
                                    </p:set>
                                    <p:animEffect transition="in" filter="fade">
                                      <p:cBhvr>
                                        <p:cTn id="12" dur="500"/>
                                        <p:tgtEl>
                                          <p:spTgt spid="84789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wipe(left)">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wipe(left)">
                                      <p:cBhvr>
                                        <p:cTn id="22" dur="500"/>
                                        <p:tgtEl>
                                          <p:spTgt spid="1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xEl>
                                              <p:pRg st="3" end="3"/>
                                            </p:txEl>
                                          </p:spTgt>
                                        </p:tgtEl>
                                        <p:attrNameLst>
                                          <p:attrName>style.visibility</p:attrName>
                                        </p:attrNameLst>
                                      </p:cBhvr>
                                      <p:to>
                                        <p:strVal val="visible"/>
                                      </p:to>
                                    </p:set>
                                    <p:animEffect transition="in" filter="wipe(left)">
                                      <p:cBhvr>
                                        <p:cTn id="27" dur="500"/>
                                        <p:tgtEl>
                                          <p:spTgt spid="1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xEl>
                                              <p:pRg st="4" end="4"/>
                                            </p:txEl>
                                          </p:spTgt>
                                        </p:tgtEl>
                                        <p:attrNameLst>
                                          <p:attrName>style.visibility</p:attrName>
                                        </p:attrNameLst>
                                      </p:cBhvr>
                                      <p:to>
                                        <p:strVal val="visible"/>
                                      </p:to>
                                    </p:set>
                                    <p:animEffect transition="in" filter="wipe(left)">
                                      <p:cBhvr>
                                        <p:cTn id="32" dur="500"/>
                                        <p:tgtEl>
                                          <p:spTgt spid="14">
                                            <p:txEl>
                                              <p:pRg st="4" end="4"/>
                                            </p:txEl>
                                          </p:spTgt>
                                        </p:tgtEl>
                                      </p:cBhvr>
                                    </p:animEffect>
                                  </p:childTnLst>
                                </p:cTn>
                              </p:par>
                              <p:par>
                                <p:cTn id="33" presetID="47" presetClass="entr" presetSubtype="0" fill="hold" nodeType="withEffect">
                                  <p:stCondLst>
                                    <p:cond delay="0"/>
                                  </p:stCondLst>
                                  <p:childTnLst>
                                    <p:set>
                                      <p:cBhvr>
                                        <p:cTn id="34" dur="1" fill="hold">
                                          <p:stCondLst>
                                            <p:cond delay="0"/>
                                          </p:stCondLst>
                                        </p:cTn>
                                        <p:tgtEl>
                                          <p:spTgt spid="847893"/>
                                        </p:tgtEl>
                                        <p:attrNameLst>
                                          <p:attrName>style.visibility</p:attrName>
                                        </p:attrNameLst>
                                      </p:cBhvr>
                                      <p:to>
                                        <p:strVal val="visible"/>
                                      </p:to>
                                    </p:set>
                                    <p:animEffect transition="in" filter="fade">
                                      <p:cBhvr>
                                        <p:cTn id="35" dur="500"/>
                                        <p:tgtEl>
                                          <p:spTgt spid="847893"/>
                                        </p:tgtEl>
                                      </p:cBhvr>
                                    </p:animEffect>
                                    <p:anim calcmode="lin" valueType="num">
                                      <p:cBhvr>
                                        <p:cTn id="36" dur="500" fill="hold"/>
                                        <p:tgtEl>
                                          <p:spTgt spid="847893"/>
                                        </p:tgtEl>
                                        <p:attrNameLst>
                                          <p:attrName>ppt_x</p:attrName>
                                        </p:attrNameLst>
                                      </p:cBhvr>
                                      <p:tavLst>
                                        <p:tav tm="0">
                                          <p:val>
                                            <p:strVal val="#ppt_x"/>
                                          </p:val>
                                        </p:tav>
                                        <p:tav tm="100000">
                                          <p:val>
                                            <p:strVal val="#ppt_x"/>
                                          </p:val>
                                        </p:tav>
                                      </p:tavLst>
                                    </p:anim>
                                    <p:anim calcmode="lin" valueType="num">
                                      <p:cBhvr>
                                        <p:cTn id="37" dur="500" fill="hold"/>
                                        <p:tgtEl>
                                          <p:spTgt spid="8478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7" name="Rectangle 3"/>
          <p:cNvSpPr>
            <a:spLocks noChangeArrowheads="1"/>
          </p:cNvSpPr>
          <p:nvPr/>
        </p:nvSpPr>
        <p:spPr bwMode="auto">
          <a:xfrm>
            <a:off x="1410655" y="67965"/>
            <a:ext cx="633538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it-IT" altLang="it-IT" sz="4400" dirty="0">
                <a:solidFill>
                  <a:srgbClr val="060687"/>
                </a:solidFill>
                <a:latin typeface="Arial" panose="020B0604020202020204" pitchFamily="34" charset="0"/>
              </a:rPr>
              <a:t>s</a:t>
            </a:r>
            <a:r>
              <a:rPr lang="it-IT" altLang="it-IT" sz="4400" dirty="0" smtClean="0">
                <a:solidFill>
                  <a:srgbClr val="060687"/>
                </a:solidFill>
                <a:latin typeface="Arial" panose="020B0604020202020204" pitchFamily="34" charset="0"/>
              </a:rPr>
              <a:t>trumenti per la diagnosi</a:t>
            </a:r>
            <a:endParaRPr lang="it-IT" altLang="it-IT" sz="4400" dirty="0">
              <a:solidFill>
                <a:srgbClr val="060687"/>
              </a:solidFill>
              <a:latin typeface="Arial" panose="020B0604020202020204" pitchFamily="34" charset="0"/>
            </a:endParaRPr>
          </a:p>
        </p:txBody>
      </p:sp>
      <p:sp>
        <p:nvSpPr>
          <p:cNvPr id="856074" name="Rectangle 10"/>
          <p:cNvSpPr>
            <a:spLocks noChangeArrowheads="1"/>
          </p:cNvSpPr>
          <p:nvPr/>
        </p:nvSpPr>
        <p:spPr bwMode="auto">
          <a:xfrm>
            <a:off x="105652" y="1031375"/>
            <a:ext cx="892033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marL="261938" indent="-261938" algn="just" eaLnBrk="0" hangingPunct="0">
              <a:buClr>
                <a:srgbClr val="333399"/>
              </a:buClr>
              <a:buFont typeface="Wingdings" panose="05000000000000000000" pitchFamily="2" charset="2"/>
              <a:buChar char="§"/>
              <a:tabLst>
                <a:tab pos="571500" algn="l"/>
              </a:tabLst>
            </a:pPr>
            <a:r>
              <a:rPr lang="it-IT" altLang="it-IT" sz="2800" dirty="0">
                <a:latin typeface="Arial" panose="020B0604020202020204" pitchFamily="34" charset="0"/>
              </a:rPr>
              <a:t>il daltonico afferma che l’erba è verde e la mela rossa perché gli è stato insegnato o perché si basa su indizi come la chiarezza. </a:t>
            </a:r>
          </a:p>
          <a:p>
            <a:pPr marL="261938" indent="-261938" algn="just" eaLnBrk="0" hangingPunct="0">
              <a:buClr>
                <a:srgbClr val="333399"/>
              </a:buClr>
              <a:buFont typeface="Wingdings" panose="05000000000000000000" pitchFamily="2" charset="2"/>
              <a:buChar char="§"/>
              <a:tabLst>
                <a:tab pos="571500" algn="l"/>
              </a:tabLst>
            </a:pPr>
            <a:r>
              <a:rPr lang="it-IT" altLang="it-IT" sz="2800" dirty="0" smtClean="0">
                <a:latin typeface="Arial" panose="020B0604020202020204" pitchFamily="34" charset="0"/>
              </a:rPr>
              <a:t>si </a:t>
            </a:r>
            <a:r>
              <a:rPr lang="it-IT" altLang="it-IT" sz="2800" dirty="0">
                <a:latin typeface="Arial" panose="020B0604020202020204" pitchFamily="34" charset="0"/>
              </a:rPr>
              <a:t>usano quindi numeri formati da punti di uguale chiarezza e tinta </a:t>
            </a:r>
            <a:r>
              <a:rPr lang="it-IT" altLang="it-IT" sz="2800" dirty="0" smtClean="0">
                <a:latin typeface="Arial" panose="020B0604020202020204" pitchFamily="34" charset="0"/>
              </a:rPr>
              <a:t>diversa per la diagnosi</a:t>
            </a:r>
            <a:endParaRPr lang="it-IT" altLang="it-IT" sz="2800" dirty="0">
              <a:latin typeface="Arial" panose="020B0604020202020204" pitchFamily="34" charset="0"/>
            </a:endParaRPr>
          </a:p>
        </p:txBody>
      </p:sp>
      <p:pic>
        <p:nvPicPr>
          <p:cNvPr id="856075" name="Picture 11" descr="Immagine test per daltonici"/>
          <p:cNvPicPr>
            <a:picLocks noChangeAspect="1" noChangeArrowheads="1"/>
          </p:cNvPicPr>
          <p:nvPr/>
        </p:nvPicPr>
        <p:blipFill>
          <a:blip r:embed="rId3">
            <a:extLst>
              <a:ext uri="{28A0092B-C50C-407E-A947-70E740481C1C}">
                <a14:useLocalDpi xmlns:a14="http://schemas.microsoft.com/office/drawing/2010/main" val="0"/>
              </a:ext>
            </a:extLst>
          </a:blip>
          <a:srcRect r="66000"/>
          <a:stretch>
            <a:fillRect/>
          </a:stretch>
        </p:blipFill>
        <p:spPr bwMode="auto">
          <a:xfrm>
            <a:off x="374691" y="3525210"/>
            <a:ext cx="3024188" cy="297973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5"/>
          <p:cNvSpPr>
            <a:spLocks noChangeArrowheads="1"/>
          </p:cNvSpPr>
          <p:nvPr/>
        </p:nvSpPr>
        <p:spPr bwMode="auto">
          <a:xfrm>
            <a:off x="3815435" y="4503847"/>
            <a:ext cx="494355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lvl1pPr eaLnBrk="0" hangingPunct="0">
              <a:tabLst>
                <a:tab pos="571500" algn="l"/>
              </a:tabLst>
              <a:defRPr sz="2400">
                <a:solidFill>
                  <a:schemeClr val="tx1"/>
                </a:solidFill>
                <a:latin typeface="Times" panose="02020603050405020304" pitchFamily="18" charset="0"/>
                <a:ea typeface="MS PGothic" panose="020B0600070205080204" pitchFamily="34" charset="-128"/>
              </a:defRPr>
            </a:lvl1pPr>
            <a:lvl2pPr marL="768350" eaLnBrk="0" hangingPunct="0">
              <a:tabLst>
                <a:tab pos="571500" algn="l"/>
              </a:tabLst>
              <a:defRPr sz="2400">
                <a:solidFill>
                  <a:schemeClr val="tx1"/>
                </a:solidFill>
                <a:latin typeface="Times" panose="02020603050405020304" pitchFamily="18" charset="0"/>
                <a:ea typeface="MS PGothic" panose="020B0600070205080204" pitchFamily="34" charset="-128"/>
              </a:defRPr>
            </a:lvl2pPr>
            <a:lvl3pPr marL="958850" eaLnBrk="0" hangingPunct="0">
              <a:tabLst>
                <a:tab pos="571500" algn="l"/>
              </a:tabLst>
              <a:defRPr sz="2400">
                <a:solidFill>
                  <a:schemeClr val="tx1"/>
                </a:solidFill>
                <a:latin typeface="Times" panose="02020603050405020304" pitchFamily="18" charset="0"/>
                <a:ea typeface="MS PGothic" panose="020B0600070205080204" pitchFamily="34" charset="-128"/>
              </a:defRPr>
            </a:lvl3pPr>
            <a:lvl4pPr eaLnBrk="0" hangingPunct="0">
              <a:tabLst>
                <a:tab pos="571500" algn="l"/>
              </a:tabLst>
              <a:defRPr sz="2400">
                <a:solidFill>
                  <a:schemeClr val="tx1"/>
                </a:solidFill>
                <a:latin typeface="Times" panose="02020603050405020304" pitchFamily="18" charset="0"/>
                <a:ea typeface="MS PGothic" panose="020B0600070205080204" pitchFamily="34" charset="-128"/>
              </a:defRPr>
            </a:lvl4pPr>
            <a:lvl5pPr eaLnBrk="0" hangingPunct="0">
              <a:tabLst>
                <a:tab pos="571500" algn="l"/>
              </a:tabLst>
              <a:defRPr sz="2400">
                <a:solidFill>
                  <a:schemeClr val="tx1"/>
                </a:solidFill>
                <a:latin typeface="Times" panose="02020603050405020304" pitchFamily="18" charset="0"/>
                <a:ea typeface="MS PGothic" panose="020B0600070205080204" pitchFamily="34" charset="-128"/>
              </a:defRPr>
            </a:lvl5pPr>
            <a:lvl6pPr eaLnBrk="0" fontAlgn="base" hangingPunct="0">
              <a:spcBef>
                <a:spcPct val="0"/>
              </a:spcBef>
              <a:spcAft>
                <a:spcPct val="0"/>
              </a:spcAft>
              <a:tabLst>
                <a:tab pos="571500" algn="l"/>
              </a:tabLst>
              <a:defRPr sz="2400">
                <a:solidFill>
                  <a:schemeClr val="tx1"/>
                </a:solidFill>
                <a:latin typeface="Times" panose="02020603050405020304" pitchFamily="18" charset="0"/>
                <a:ea typeface="MS PGothic" panose="020B0600070205080204" pitchFamily="34" charset="-128"/>
              </a:defRPr>
            </a:lvl6pPr>
            <a:lvl7pPr eaLnBrk="0" fontAlgn="base" hangingPunct="0">
              <a:spcBef>
                <a:spcPct val="0"/>
              </a:spcBef>
              <a:spcAft>
                <a:spcPct val="0"/>
              </a:spcAft>
              <a:tabLst>
                <a:tab pos="571500" algn="l"/>
              </a:tabLst>
              <a:defRPr sz="2400">
                <a:solidFill>
                  <a:schemeClr val="tx1"/>
                </a:solidFill>
                <a:latin typeface="Times" panose="02020603050405020304" pitchFamily="18" charset="0"/>
                <a:ea typeface="MS PGothic" panose="020B0600070205080204" pitchFamily="34" charset="-128"/>
              </a:defRPr>
            </a:lvl7pPr>
            <a:lvl8pPr eaLnBrk="0" fontAlgn="base" hangingPunct="0">
              <a:spcBef>
                <a:spcPct val="0"/>
              </a:spcBef>
              <a:spcAft>
                <a:spcPct val="0"/>
              </a:spcAft>
              <a:tabLst>
                <a:tab pos="571500" algn="l"/>
              </a:tabLst>
              <a:defRPr sz="2400">
                <a:solidFill>
                  <a:schemeClr val="tx1"/>
                </a:solidFill>
                <a:latin typeface="Times" panose="02020603050405020304" pitchFamily="18" charset="0"/>
                <a:ea typeface="MS PGothic" panose="020B0600070205080204" pitchFamily="34" charset="-128"/>
              </a:defRPr>
            </a:lvl8pPr>
            <a:lvl9pPr eaLnBrk="0" fontAlgn="base" hangingPunct="0">
              <a:spcBef>
                <a:spcPct val="0"/>
              </a:spcBef>
              <a:spcAft>
                <a:spcPct val="0"/>
              </a:spcAft>
              <a:tabLst>
                <a:tab pos="571500" algn="l"/>
              </a:tabLst>
              <a:defRPr sz="2400">
                <a:solidFill>
                  <a:schemeClr val="tx1"/>
                </a:solidFill>
                <a:latin typeface="Times" panose="02020603050405020304" pitchFamily="18" charset="0"/>
                <a:ea typeface="MS PGothic" panose="020B0600070205080204" pitchFamily="34" charset="-128"/>
              </a:defRPr>
            </a:lvl9pPr>
          </a:lstStyle>
          <a:p>
            <a:pPr marL="261938" indent="-261938" algn="just">
              <a:buClr>
                <a:srgbClr val="333399"/>
              </a:buClr>
              <a:buFont typeface="Wingdings" panose="05000000000000000000" pitchFamily="2" charset="2"/>
              <a:buChar char="§"/>
            </a:pPr>
            <a:r>
              <a:rPr lang="it-IT" sz="2800" dirty="0" smtClean="0">
                <a:latin typeface="Arial" panose="020B0604020202020204" pitchFamily="34" charset="0"/>
              </a:rPr>
              <a:t>Il protanope non vede il 7</a:t>
            </a:r>
            <a:endParaRPr lang="it-IT" sz="2800" dirty="0">
              <a:latin typeface="Arial" panose="020B0604020202020204" pitchFamily="34" charset="0"/>
            </a:endParaRPr>
          </a:p>
        </p:txBody>
      </p:sp>
    </p:spTree>
    <p:extLst>
      <p:ext uri="{BB962C8B-B14F-4D97-AF65-F5344CB8AC3E}">
        <p14:creationId xmlns:p14="http://schemas.microsoft.com/office/powerpoint/2010/main" val="27109238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56074">
                                            <p:txEl>
                                              <p:pRg st="0" end="0"/>
                                            </p:txEl>
                                          </p:spTgt>
                                        </p:tgtEl>
                                        <p:attrNameLst>
                                          <p:attrName>style.visibility</p:attrName>
                                        </p:attrNameLst>
                                      </p:cBhvr>
                                      <p:to>
                                        <p:strVal val="visible"/>
                                      </p:to>
                                    </p:set>
                                    <p:animEffect transition="in" filter="fade">
                                      <p:cBhvr>
                                        <p:cTn id="7" dur="500"/>
                                        <p:tgtEl>
                                          <p:spTgt spid="8560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56074">
                                            <p:txEl>
                                              <p:pRg st="1" end="1"/>
                                            </p:txEl>
                                          </p:spTgt>
                                        </p:tgtEl>
                                        <p:attrNameLst>
                                          <p:attrName>style.visibility</p:attrName>
                                        </p:attrNameLst>
                                      </p:cBhvr>
                                      <p:to>
                                        <p:strVal val="visible"/>
                                      </p:to>
                                    </p:set>
                                    <p:animEffect transition="in" filter="fade">
                                      <p:cBhvr>
                                        <p:cTn id="12" dur="500"/>
                                        <p:tgtEl>
                                          <p:spTgt spid="85607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nodeType="clickEffect">
                                  <p:stCondLst>
                                    <p:cond delay="0"/>
                                  </p:stCondLst>
                                  <p:childTnLst>
                                    <p:set>
                                      <p:cBhvr>
                                        <p:cTn id="16" dur="1" fill="hold">
                                          <p:stCondLst>
                                            <p:cond delay="0"/>
                                          </p:stCondLst>
                                        </p:cTn>
                                        <p:tgtEl>
                                          <p:spTgt spid="856075"/>
                                        </p:tgtEl>
                                        <p:attrNameLst>
                                          <p:attrName>style.visibility</p:attrName>
                                        </p:attrNameLst>
                                      </p:cBhvr>
                                      <p:to>
                                        <p:strVal val="visible"/>
                                      </p:to>
                                    </p:set>
                                    <p:animEffect transition="in" filter="fade">
                                      <p:cBhvr>
                                        <p:cTn id="17" dur="500"/>
                                        <p:tgtEl>
                                          <p:spTgt spid="856075"/>
                                        </p:tgtEl>
                                      </p:cBhvr>
                                    </p:animEffect>
                                    <p:anim calcmode="lin" valueType="num">
                                      <p:cBhvr>
                                        <p:cTn id="18" dur="500" fill="hold"/>
                                        <p:tgtEl>
                                          <p:spTgt spid="856075"/>
                                        </p:tgtEl>
                                        <p:attrNameLst>
                                          <p:attrName>ppt_x</p:attrName>
                                        </p:attrNameLst>
                                      </p:cBhvr>
                                      <p:tavLst>
                                        <p:tav tm="0">
                                          <p:val>
                                            <p:strVal val="#ppt_x"/>
                                          </p:val>
                                        </p:tav>
                                        <p:tav tm="100000">
                                          <p:val>
                                            <p:strVal val="#ppt_x"/>
                                          </p:val>
                                        </p:tav>
                                      </p:tavLst>
                                    </p:anim>
                                    <p:anim calcmode="lin" valueType="num">
                                      <p:cBhvr>
                                        <p:cTn id="19" dur="500" fill="hold"/>
                                        <p:tgtEl>
                                          <p:spTgt spid="85607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wipe(left)">
                                      <p:cBhvr>
                                        <p:cTn id="24"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6074" grpId="0" build="p"/>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3" name="Rectangle 3"/>
          <p:cNvSpPr>
            <a:spLocks noChangeArrowheads="1"/>
          </p:cNvSpPr>
          <p:nvPr/>
        </p:nvSpPr>
        <p:spPr bwMode="auto">
          <a:xfrm>
            <a:off x="770021" y="0"/>
            <a:ext cx="768547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r>
              <a:rPr lang="it-IT" altLang="it-IT" sz="4400" dirty="0">
                <a:solidFill>
                  <a:srgbClr val="060687"/>
                </a:solidFill>
                <a:latin typeface="Arial" panose="020B0604020202020204" pitchFamily="34" charset="0"/>
              </a:rPr>
              <a:t>c</a:t>
            </a:r>
            <a:r>
              <a:rPr lang="it-IT" altLang="it-IT" sz="4400" dirty="0" smtClean="0">
                <a:solidFill>
                  <a:srgbClr val="060687"/>
                </a:solidFill>
                <a:latin typeface="Arial" panose="020B0604020202020204" pitchFamily="34" charset="0"/>
              </a:rPr>
              <a:t>ontrasto simultaneo </a:t>
            </a:r>
            <a:r>
              <a:rPr lang="it-IT" altLang="it-IT" sz="4400" dirty="0">
                <a:solidFill>
                  <a:srgbClr val="060687"/>
                </a:solidFill>
                <a:latin typeface="Arial" panose="020B0604020202020204" pitchFamily="34" charset="0"/>
              </a:rPr>
              <a:t>di colore</a:t>
            </a:r>
          </a:p>
        </p:txBody>
      </p:sp>
      <p:pic>
        <p:nvPicPr>
          <p:cNvPr id="9" name="Picture 10" descr="Chevreul_by_Nadar_1886">
            <a:hlinkClick r:id="rId3" tooltip="Chevreul nel 1886"/>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1518" y="799964"/>
            <a:ext cx="2896064" cy="3549535"/>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12"/>
          <p:cNvGrpSpPr>
            <a:grpSpLocks/>
          </p:cNvGrpSpPr>
          <p:nvPr/>
        </p:nvGrpSpPr>
        <p:grpSpPr bwMode="auto">
          <a:xfrm>
            <a:off x="546100" y="799964"/>
            <a:ext cx="7696200" cy="4165599"/>
            <a:chOff x="-1281" y="1441"/>
            <a:chExt cx="4848" cy="2624"/>
          </a:xfrm>
        </p:grpSpPr>
        <p:sp>
          <p:nvSpPr>
            <p:cNvPr id="12" name="Rectangle 8"/>
            <p:cNvSpPr>
              <a:spLocks noChangeArrowheads="1"/>
            </p:cNvSpPr>
            <p:nvPr/>
          </p:nvSpPr>
          <p:spPr bwMode="auto">
            <a:xfrm>
              <a:off x="1798" y="1441"/>
              <a:ext cx="1769" cy="317"/>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1139825" indent="-285750">
                <a:spcBef>
                  <a:spcPct val="20000"/>
                </a:spcBef>
                <a:buChar char="–"/>
                <a:defRPr sz="2800">
                  <a:solidFill>
                    <a:schemeClr val="tx1"/>
                  </a:solidFill>
                  <a:latin typeface="Arial" panose="020B0604020202020204" pitchFamily="34" charset="0"/>
                </a:defRPr>
              </a:lvl2pPr>
              <a:lvl3pPr marL="1558925" indent="-228600">
                <a:spcBef>
                  <a:spcPct val="20000"/>
                </a:spcBef>
                <a:buChar char="•"/>
                <a:defRPr sz="2400">
                  <a:solidFill>
                    <a:schemeClr val="tx1"/>
                  </a:solidFill>
                  <a:latin typeface="Arial" panose="020B0604020202020204" pitchFamily="34" charset="0"/>
                </a:defRPr>
              </a:lvl3pPr>
              <a:lvl4pPr marL="1978025" indent="-228600">
                <a:spcBef>
                  <a:spcPct val="20000"/>
                </a:spcBef>
                <a:buChar char="–"/>
                <a:defRPr sz="2000">
                  <a:solidFill>
                    <a:schemeClr val="tx1"/>
                  </a:solidFill>
                  <a:latin typeface="Arial" panose="020B0604020202020204" pitchFamily="34" charset="0"/>
                </a:defRPr>
              </a:lvl4pPr>
              <a:lvl5pPr marL="2397125" indent="-228600">
                <a:spcBef>
                  <a:spcPct val="20000"/>
                </a:spcBef>
                <a:buChar char="»"/>
                <a:defRPr sz="2000">
                  <a:solidFill>
                    <a:schemeClr val="tx1"/>
                  </a:solidFill>
                  <a:latin typeface="Arial" panose="020B0604020202020204" pitchFamily="34" charset="0"/>
                </a:defRPr>
              </a:lvl5pPr>
              <a:lvl6pPr marL="2854325" indent="-228600" fontAlgn="base">
                <a:spcBef>
                  <a:spcPct val="20000"/>
                </a:spcBef>
                <a:spcAft>
                  <a:spcPct val="0"/>
                </a:spcAft>
                <a:buChar char="»"/>
                <a:defRPr sz="2000">
                  <a:solidFill>
                    <a:schemeClr val="tx1"/>
                  </a:solidFill>
                  <a:latin typeface="Arial" panose="020B0604020202020204" pitchFamily="34" charset="0"/>
                </a:defRPr>
              </a:lvl6pPr>
              <a:lvl7pPr marL="3311525" indent="-228600" fontAlgn="base">
                <a:spcBef>
                  <a:spcPct val="20000"/>
                </a:spcBef>
                <a:spcAft>
                  <a:spcPct val="0"/>
                </a:spcAft>
                <a:buChar char="»"/>
                <a:defRPr sz="2000">
                  <a:solidFill>
                    <a:schemeClr val="tx1"/>
                  </a:solidFill>
                  <a:latin typeface="Arial" panose="020B0604020202020204" pitchFamily="34" charset="0"/>
                </a:defRPr>
              </a:lvl7pPr>
              <a:lvl8pPr marL="3768725" indent="-228600" fontAlgn="base">
                <a:spcBef>
                  <a:spcPct val="20000"/>
                </a:spcBef>
                <a:spcAft>
                  <a:spcPct val="0"/>
                </a:spcAft>
                <a:buChar char="»"/>
                <a:defRPr sz="2000">
                  <a:solidFill>
                    <a:schemeClr val="tx1"/>
                  </a:solidFill>
                  <a:latin typeface="Arial" panose="020B0604020202020204" pitchFamily="34" charset="0"/>
                </a:defRPr>
              </a:lvl8pPr>
              <a:lvl9pPr marL="4225925" indent="-228600" fontAlgn="base">
                <a:spcBef>
                  <a:spcPct val="20000"/>
                </a:spcBef>
                <a:spcAft>
                  <a:spcPct val="0"/>
                </a:spcAft>
                <a:buChar char="»"/>
                <a:defRPr sz="2000">
                  <a:solidFill>
                    <a:schemeClr val="tx1"/>
                  </a:solidFill>
                  <a:latin typeface="Arial" panose="020B0604020202020204" pitchFamily="34" charset="0"/>
                </a:defRPr>
              </a:lvl9pPr>
            </a:lstStyle>
            <a:p>
              <a:pPr algn="dist">
                <a:spcBef>
                  <a:spcPct val="0"/>
                </a:spcBef>
                <a:buClr>
                  <a:srgbClr val="B2B2B2"/>
                </a:buClr>
                <a:buFont typeface="Wingdings" panose="05000000000000000000" pitchFamily="2" charset="2"/>
                <a:buNone/>
              </a:pPr>
              <a:r>
                <a:rPr lang="it-IT" altLang="it-IT" sz="2400" dirty="0"/>
                <a:t>Chevreul: chimico francese[1839]. Studiò: sapone, margarina,candele, lana, urina, paranormale etc.</a:t>
              </a:r>
            </a:p>
            <a:p>
              <a:pPr algn="dist">
                <a:spcBef>
                  <a:spcPct val="0"/>
                </a:spcBef>
                <a:buClr>
                  <a:srgbClr val="B2B2B2"/>
                </a:buClr>
                <a:buFont typeface="Wingdings" panose="05000000000000000000" pitchFamily="2" charset="2"/>
                <a:buNone/>
              </a:pPr>
              <a:r>
                <a:rPr lang="it-IT" altLang="it-IT" sz="2400" dirty="0"/>
                <a:t>Direttore del reparto tinture di una fabbrica parigina studiò il rompicapo delle variazioni di colori identici. I clienti reclamavano perché il nero delle stoffe appariva</a:t>
              </a:r>
              <a:endParaRPr lang="it-IT" altLang="it-IT" sz="2400" b="1" dirty="0">
                <a:solidFill>
                  <a:srgbClr val="003366"/>
                </a:solidFill>
              </a:endParaRPr>
            </a:p>
          </p:txBody>
        </p:sp>
        <p:sp>
          <p:nvSpPr>
            <p:cNvPr id="13" name="Rectangle 11"/>
            <p:cNvSpPr>
              <a:spLocks noChangeArrowheads="1"/>
            </p:cNvSpPr>
            <p:nvPr/>
          </p:nvSpPr>
          <p:spPr bwMode="auto">
            <a:xfrm>
              <a:off x="-1281" y="3748"/>
              <a:ext cx="2776" cy="317"/>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1139825" indent="-285750">
                <a:spcBef>
                  <a:spcPct val="20000"/>
                </a:spcBef>
                <a:buChar char="–"/>
                <a:defRPr sz="2800">
                  <a:solidFill>
                    <a:schemeClr val="tx1"/>
                  </a:solidFill>
                  <a:latin typeface="Arial" panose="020B0604020202020204" pitchFamily="34" charset="0"/>
                </a:defRPr>
              </a:lvl2pPr>
              <a:lvl3pPr marL="1558925" indent="-228600">
                <a:spcBef>
                  <a:spcPct val="20000"/>
                </a:spcBef>
                <a:buChar char="•"/>
                <a:defRPr sz="2400">
                  <a:solidFill>
                    <a:schemeClr val="tx1"/>
                  </a:solidFill>
                  <a:latin typeface="Arial" panose="020B0604020202020204" pitchFamily="34" charset="0"/>
                </a:defRPr>
              </a:lvl3pPr>
              <a:lvl4pPr marL="1978025" indent="-228600">
                <a:spcBef>
                  <a:spcPct val="20000"/>
                </a:spcBef>
                <a:buChar char="–"/>
                <a:defRPr sz="2000">
                  <a:solidFill>
                    <a:schemeClr val="tx1"/>
                  </a:solidFill>
                  <a:latin typeface="Arial" panose="020B0604020202020204" pitchFamily="34" charset="0"/>
                </a:defRPr>
              </a:lvl4pPr>
              <a:lvl5pPr marL="2397125" indent="-228600">
                <a:spcBef>
                  <a:spcPct val="20000"/>
                </a:spcBef>
                <a:buChar char="»"/>
                <a:defRPr sz="2000">
                  <a:solidFill>
                    <a:schemeClr val="tx1"/>
                  </a:solidFill>
                  <a:latin typeface="Arial" panose="020B0604020202020204" pitchFamily="34" charset="0"/>
                </a:defRPr>
              </a:lvl5pPr>
              <a:lvl6pPr marL="2854325" indent="-228600" fontAlgn="base">
                <a:spcBef>
                  <a:spcPct val="20000"/>
                </a:spcBef>
                <a:spcAft>
                  <a:spcPct val="0"/>
                </a:spcAft>
                <a:buChar char="»"/>
                <a:defRPr sz="2000">
                  <a:solidFill>
                    <a:schemeClr val="tx1"/>
                  </a:solidFill>
                  <a:latin typeface="Arial" panose="020B0604020202020204" pitchFamily="34" charset="0"/>
                </a:defRPr>
              </a:lvl6pPr>
              <a:lvl7pPr marL="3311525" indent="-228600" fontAlgn="base">
                <a:spcBef>
                  <a:spcPct val="20000"/>
                </a:spcBef>
                <a:spcAft>
                  <a:spcPct val="0"/>
                </a:spcAft>
                <a:buChar char="»"/>
                <a:defRPr sz="2000">
                  <a:solidFill>
                    <a:schemeClr val="tx1"/>
                  </a:solidFill>
                  <a:latin typeface="Arial" panose="020B0604020202020204" pitchFamily="34" charset="0"/>
                </a:defRPr>
              </a:lvl7pPr>
              <a:lvl8pPr marL="3768725" indent="-228600" fontAlgn="base">
                <a:spcBef>
                  <a:spcPct val="20000"/>
                </a:spcBef>
                <a:spcAft>
                  <a:spcPct val="0"/>
                </a:spcAft>
                <a:buChar char="»"/>
                <a:defRPr sz="2000">
                  <a:solidFill>
                    <a:schemeClr val="tx1"/>
                  </a:solidFill>
                  <a:latin typeface="Arial" panose="020B0604020202020204" pitchFamily="34" charset="0"/>
                </a:defRPr>
              </a:lvl8pPr>
              <a:lvl9pPr marL="4225925" indent="-228600" fontAlgn="base">
                <a:spcBef>
                  <a:spcPct val="20000"/>
                </a:spcBef>
                <a:spcAft>
                  <a:spcPct val="0"/>
                </a:spcAft>
                <a:buChar char="»"/>
                <a:defRPr sz="2000">
                  <a:solidFill>
                    <a:schemeClr val="tx1"/>
                  </a:solidFill>
                  <a:latin typeface="Arial" panose="020B0604020202020204" pitchFamily="34" charset="0"/>
                </a:defRPr>
              </a:lvl9pPr>
            </a:lstStyle>
            <a:p>
              <a:pPr algn="dist">
                <a:spcBef>
                  <a:spcPct val="0"/>
                </a:spcBef>
                <a:buClr>
                  <a:srgbClr val="B2B2B2"/>
                </a:buClr>
                <a:buFont typeface="Wingdings" panose="05000000000000000000" pitchFamily="2" charset="2"/>
                <a:buNone/>
              </a:pPr>
              <a:r>
                <a:rPr lang="it-IT" altLang="it-IT" sz="2400" dirty="0"/>
                <a:t>verdastro su sfondo porpora e giallastro su sfondo azzurro</a:t>
              </a:r>
              <a:r>
                <a:rPr lang="it-IT" altLang="it-IT" sz="2400" b="1" dirty="0">
                  <a:solidFill>
                    <a:srgbClr val="003366"/>
                  </a:solidFill>
                </a:rPr>
                <a:t>. </a:t>
              </a:r>
              <a:r>
                <a:rPr lang="it-IT" altLang="it-IT" sz="2400" dirty="0"/>
                <a:t>Si accorse che questo effetto non era dovuto alla qualità del</a:t>
              </a:r>
            </a:p>
            <a:p>
              <a:pPr algn="dist">
                <a:spcBef>
                  <a:spcPct val="0"/>
                </a:spcBef>
                <a:buClr>
                  <a:srgbClr val="B2B2B2"/>
                </a:buClr>
                <a:buFont typeface="Wingdings" panose="05000000000000000000" pitchFamily="2" charset="2"/>
                <a:buNone/>
              </a:pPr>
              <a:r>
                <a:rPr lang="it-IT" altLang="it-IT" sz="2400" dirty="0"/>
                <a:t>colorante ma a come si vedono i </a:t>
              </a:r>
              <a:r>
                <a:rPr lang="it-IT" altLang="it-IT" sz="2400" dirty="0" smtClean="0"/>
                <a:t>colori</a:t>
              </a:r>
            </a:p>
          </p:txBody>
        </p:sp>
      </p:grpSp>
    </p:spTree>
    <p:extLst>
      <p:ext uri="{BB962C8B-B14F-4D97-AF65-F5344CB8AC3E}">
        <p14:creationId xmlns:p14="http://schemas.microsoft.com/office/powerpoint/2010/main" val="20484465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0"/>
          <p:cNvSpPr>
            <a:spLocks noChangeArrowheads="1"/>
          </p:cNvSpPr>
          <p:nvPr/>
        </p:nvSpPr>
        <p:spPr bwMode="auto">
          <a:xfrm>
            <a:off x="0" y="1687993"/>
            <a:ext cx="9246870" cy="5601335"/>
          </a:xfrm>
          <a:prstGeom prst="rect">
            <a:avLst/>
          </a:prstGeom>
          <a:solidFill>
            <a:schemeClr val="bg2">
              <a:lumMod val="40000"/>
              <a:lumOff val="60000"/>
            </a:schemeClr>
          </a:solidFill>
          <a:ln>
            <a:noFill/>
          </a:ln>
          <a:effectLst/>
        </p:spPr>
        <p:txBody>
          <a:bodyPr wrap="none" anchor="ctr"/>
          <a:lstStyle/>
          <a:p>
            <a:endParaRPr lang="it-IT"/>
          </a:p>
        </p:txBody>
      </p:sp>
      <p:grpSp>
        <p:nvGrpSpPr>
          <p:cNvPr id="21" name="Group 20"/>
          <p:cNvGrpSpPr/>
          <p:nvPr/>
        </p:nvGrpSpPr>
        <p:grpSpPr>
          <a:xfrm>
            <a:off x="1320634" y="4610518"/>
            <a:ext cx="6517447" cy="2160000"/>
            <a:chOff x="1222242" y="1305316"/>
            <a:chExt cx="6517447" cy="2160000"/>
          </a:xfrm>
        </p:grpSpPr>
        <p:grpSp>
          <p:nvGrpSpPr>
            <p:cNvPr id="19" name="Group 18"/>
            <p:cNvGrpSpPr/>
            <p:nvPr/>
          </p:nvGrpSpPr>
          <p:grpSpPr>
            <a:xfrm>
              <a:off x="5579689" y="1305316"/>
              <a:ext cx="2160000" cy="2160000"/>
              <a:chOff x="5579689" y="1305316"/>
              <a:chExt cx="2160000" cy="2160000"/>
            </a:xfrm>
          </p:grpSpPr>
          <p:sp>
            <p:nvSpPr>
              <p:cNvPr id="7" name="Oval 6"/>
              <p:cNvSpPr/>
              <p:nvPr/>
            </p:nvSpPr>
            <p:spPr bwMode="auto">
              <a:xfrm>
                <a:off x="5579689" y="1305316"/>
                <a:ext cx="2160000" cy="2160000"/>
              </a:xfrm>
              <a:prstGeom prst="ellipse">
                <a:avLst/>
              </a:prstGeom>
              <a:solidFill>
                <a:srgbClr val="A0A03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8" name="Oval 7"/>
              <p:cNvSpPr/>
              <p:nvPr/>
            </p:nvSpPr>
            <p:spPr bwMode="auto">
              <a:xfrm>
                <a:off x="6384258" y="2109885"/>
                <a:ext cx="550863" cy="550863"/>
              </a:xfrm>
              <a:prstGeom prst="ellipse">
                <a:avLst/>
              </a:prstGeom>
              <a:solidFill>
                <a:srgbClr val="FD6B6B"/>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grpSp>
        <p:grpSp>
          <p:nvGrpSpPr>
            <p:cNvPr id="20" name="Group 19"/>
            <p:cNvGrpSpPr/>
            <p:nvPr/>
          </p:nvGrpSpPr>
          <p:grpSpPr>
            <a:xfrm>
              <a:off x="1222242" y="1305316"/>
              <a:ext cx="2160000" cy="2160000"/>
              <a:chOff x="1222242" y="1305316"/>
              <a:chExt cx="2160000" cy="2160000"/>
            </a:xfrm>
          </p:grpSpPr>
          <p:sp>
            <p:nvSpPr>
              <p:cNvPr id="9" name="Oval 8"/>
              <p:cNvSpPr/>
              <p:nvPr/>
            </p:nvSpPr>
            <p:spPr bwMode="auto">
              <a:xfrm>
                <a:off x="1222242" y="1305316"/>
                <a:ext cx="2160000" cy="2160000"/>
              </a:xfrm>
              <a:prstGeom prst="ellipse">
                <a:avLst/>
              </a:prstGeom>
              <a:solidFill>
                <a:srgbClr val="FF000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11" name="Oval 10"/>
              <p:cNvSpPr/>
              <p:nvPr/>
            </p:nvSpPr>
            <p:spPr bwMode="auto">
              <a:xfrm>
                <a:off x="2026811" y="2109885"/>
                <a:ext cx="550863" cy="550863"/>
              </a:xfrm>
              <a:prstGeom prst="ellipse">
                <a:avLst/>
              </a:prstGeom>
              <a:solidFill>
                <a:srgbClr val="FD6B6B"/>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grpSp>
      </p:grpSp>
      <p:grpSp>
        <p:nvGrpSpPr>
          <p:cNvPr id="18" name="Group 17"/>
          <p:cNvGrpSpPr/>
          <p:nvPr/>
        </p:nvGrpSpPr>
        <p:grpSpPr>
          <a:xfrm>
            <a:off x="1320634" y="1931708"/>
            <a:ext cx="6515432" cy="2160000"/>
            <a:chOff x="1267327" y="3825974"/>
            <a:chExt cx="6515432" cy="2160000"/>
          </a:xfrm>
        </p:grpSpPr>
        <p:sp>
          <p:nvSpPr>
            <p:cNvPr id="12" name="Oval 11"/>
            <p:cNvSpPr/>
            <p:nvPr/>
          </p:nvSpPr>
          <p:spPr bwMode="auto">
            <a:xfrm>
              <a:off x="1267327" y="3825974"/>
              <a:ext cx="2160000" cy="2160000"/>
            </a:xfrm>
            <a:prstGeom prst="ellipse">
              <a:avLst/>
            </a:prstGeom>
            <a:solidFill>
              <a:srgbClr val="5094A4"/>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13" name="Oval 12"/>
            <p:cNvSpPr/>
            <p:nvPr/>
          </p:nvSpPr>
          <p:spPr bwMode="auto">
            <a:xfrm>
              <a:off x="2071896" y="4630543"/>
              <a:ext cx="550863" cy="550863"/>
            </a:xfrm>
            <a:prstGeom prst="ellipse">
              <a:avLst/>
            </a:prstGeom>
            <a:solidFill>
              <a:srgbClr val="64A894"/>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14" name="Oval 13"/>
            <p:cNvSpPr/>
            <p:nvPr/>
          </p:nvSpPr>
          <p:spPr bwMode="auto">
            <a:xfrm>
              <a:off x="5622759" y="3825974"/>
              <a:ext cx="2160000" cy="2160000"/>
            </a:xfrm>
            <a:prstGeom prst="ellipse">
              <a:avLst/>
            </a:prstGeom>
            <a:solidFill>
              <a:srgbClr val="A0A03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sp>
          <p:nvSpPr>
            <p:cNvPr id="17" name="Oval 16"/>
            <p:cNvSpPr/>
            <p:nvPr/>
          </p:nvSpPr>
          <p:spPr bwMode="auto">
            <a:xfrm>
              <a:off x="6427328" y="4630543"/>
              <a:ext cx="550863" cy="550863"/>
            </a:xfrm>
            <a:prstGeom prst="ellipse">
              <a:avLst/>
            </a:prstGeom>
            <a:solidFill>
              <a:srgbClr val="64A894"/>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endParaRPr>
            </a:p>
          </p:txBody>
        </p:sp>
      </p:grpSp>
      <p:sp>
        <p:nvSpPr>
          <p:cNvPr id="22" name="Rectangle 3"/>
          <p:cNvSpPr>
            <a:spLocks noChangeArrowheads="1"/>
          </p:cNvSpPr>
          <p:nvPr/>
        </p:nvSpPr>
        <p:spPr bwMode="auto">
          <a:xfrm>
            <a:off x="0" y="0"/>
            <a:ext cx="9144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r>
              <a:rPr lang="it-IT" altLang="it-IT" sz="4400" dirty="0">
                <a:solidFill>
                  <a:srgbClr val="060687"/>
                </a:solidFill>
                <a:latin typeface="Arial" panose="020B0604020202020204" pitchFamily="34" charset="0"/>
              </a:rPr>
              <a:t>s</a:t>
            </a:r>
            <a:r>
              <a:rPr lang="it-IT" altLang="it-IT" sz="4400" dirty="0" smtClean="0">
                <a:solidFill>
                  <a:srgbClr val="060687"/>
                </a:solidFill>
                <a:latin typeface="Arial" panose="020B0604020202020204" pitchFamily="34" charset="0"/>
              </a:rPr>
              <a:t>aturazione del colore magnificata se su sfondi di colore opponente</a:t>
            </a:r>
            <a:endParaRPr lang="it-IT" altLang="it-IT" sz="4400" dirty="0">
              <a:solidFill>
                <a:srgbClr val="060687"/>
              </a:solidFill>
              <a:latin typeface="Arial" panose="020B0604020202020204" pitchFamily="34" charset="0"/>
            </a:endParaRPr>
          </a:p>
        </p:txBody>
      </p:sp>
    </p:spTree>
    <p:extLst>
      <p:ext uri="{BB962C8B-B14F-4D97-AF65-F5344CB8AC3E}">
        <p14:creationId xmlns:p14="http://schemas.microsoft.com/office/powerpoint/2010/main" val="425315040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Default Design">
      <a:majorFont>
        <a:latin typeface="Times"/>
        <a:ea typeface="MS PGothic"/>
        <a:cs typeface="Arial"/>
      </a:majorFont>
      <a:minorFont>
        <a:latin typeface="Times"/>
        <a:ea typeface="MS PGothic"/>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cs typeface="Arial" panose="020B0604020202020204" pitchFamily="34" charset="0"/>
          </a:defRPr>
        </a:defPPr>
      </a:lstStyle>
    </a:lnDef>
  </a:objectDefaults>
  <a:extraClrSchemeLst>
    <a:extraClrScheme>
      <a:clrScheme name="4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72767</TotalTime>
  <Words>3754</Words>
  <Application>Microsoft Office PowerPoint</Application>
  <PresentationFormat>On-screen Show (4:3)</PresentationFormat>
  <Paragraphs>300</Paragraphs>
  <Slides>58</Slides>
  <Notes>44</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58</vt:i4>
      </vt:variant>
    </vt:vector>
  </HeadingPairs>
  <TitlesOfParts>
    <vt:vector size="68" baseType="lpstr">
      <vt:lpstr>MS PGothic</vt:lpstr>
      <vt:lpstr>MS PGothic</vt:lpstr>
      <vt:lpstr>Arial</vt:lpstr>
      <vt:lpstr>Cambria Math</vt:lpstr>
      <vt:lpstr>Times</vt:lpstr>
      <vt:lpstr>Times New Roman</vt:lpstr>
      <vt:lpstr>Verdana</vt:lpstr>
      <vt:lpstr>Wingdings</vt:lpstr>
      <vt:lpstr>1_Default Design</vt:lpstr>
      <vt:lpstr>4_Default Design</vt:lpstr>
      <vt:lpstr>Psicologia dei processi cognitivi 1 Percezione 042PS-2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immagine consecutiva negativa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Software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Nessun titolo diapositiva</dc:title>
  <dc:creator>Adri</dc:creator>
  <cp:lastModifiedBy>Carlo</cp:lastModifiedBy>
  <cp:revision>994</cp:revision>
  <dcterms:created xsi:type="dcterms:W3CDTF">2010-11-07T22:02:08Z</dcterms:created>
  <dcterms:modified xsi:type="dcterms:W3CDTF">2019-05-27T12:15:25Z</dcterms:modified>
</cp:coreProperties>
</file>