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304" r:id="rId3"/>
    <p:sldId id="307" r:id="rId4"/>
    <p:sldId id="305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5/30/2019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5/30/2019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5/30/2019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Tools/phylogeny/simple_phylogen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levol.cmima.csic.es/castresana/Gblocks_server.html" TargetMode="External"/><Relationship Id="rId2" Type="http://schemas.openxmlformats.org/officeDocument/2006/relationships/hyperlink" Target="http://tcoffee.crg.ca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3 – primi approcci alle analisi filogenetiche – CASO 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673352"/>
            <a:ext cx="4817942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Nel 1986, una spedizione scientifica condotta nei mari al largo della Tasmania, ha recuperato i campioni che vedete illustrati nelle immagini a fianco ad una profondità di circa 1,000 metri.</a:t>
            </a:r>
          </a:p>
          <a:p>
            <a:pPr marL="45720" indent="0">
              <a:buNone/>
            </a:pPr>
            <a:r>
              <a:rPr lang="it-IT" dirty="0" smtClean="0"/>
              <a:t>Conservati immediatamente in etanolo per ulteriori studi viste le loro caratteristiche uniche, questi organismi sono stati cercati a più riprese nelle campagne successive, fino ad essere finalmente trovati nuovamente nel 2014</a:t>
            </a:r>
            <a:endParaRPr lang="it-IT" dirty="0"/>
          </a:p>
        </p:txBody>
      </p:sp>
      <p:pic>
        <p:nvPicPr>
          <p:cNvPr id="1026" name="Picture 2" descr="Risultati immagini per dendrogramma enigma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83" y="1673352"/>
            <a:ext cx="2644322" cy="28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205" y="3404043"/>
            <a:ext cx="2755871" cy="2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SOLUZIONE AL PROBLEMA 1</a:t>
            </a:r>
          </a:p>
          <a:p>
            <a:pPr marL="45720" indent="0">
              <a:buNone/>
            </a:pPr>
            <a:r>
              <a:rPr lang="it-IT" dirty="0" smtClean="0"/>
              <a:t>Utilizzeremo un semplicissimo </a:t>
            </a:r>
            <a:r>
              <a:rPr lang="it-IT" dirty="0" err="1" smtClean="0"/>
              <a:t>tool</a:t>
            </a:r>
            <a:r>
              <a:rPr lang="it-IT" dirty="0" smtClean="0"/>
              <a:t> online </a:t>
            </a:r>
            <a:r>
              <a:rPr lang="it-IT" dirty="0" err="1" smtClean="0"/>
              <a:t>hostato</a:t>
            </a:r>
            <a:r>
              <a:rPr lang="it-IT" dirty="0" smtClean="0"/>
              <a:t> sul portale EBI che ci permetterà di ottener un albero </a:t>
            </a:r>
            <a:r>
              <a:rPr lang="it-IT" dirty="0" err="1" smtClean="0"/>
              <a:t>Neighbour-Joining</a:t>
            </a:r>
            <a:r>
              <a:rPr lang="it-IT" dirty="0" smtClean="0"/>
              <a:t> (ovviamente passando attraverso il calcolo di una matrice di distanze)</a:t>
            </a:r>
          </a:p>
          <a:p>
            <a:pPr marL="45720" indent="0">
              <a:buNone/>
            </a:pPr>
            <a:r>
              <a:rPr lang="it-IT" dirty="0">
                <a:hlinkClick r:id="rId2"/>
              </a:rPr>
              <a:t>https://www.ebi.ac.uk/Tools/phylogeny/simple_phylogeny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pPr marL="45720" indent="0">
              <a:buNone/>
            </a:pPr>
            <a:r>
              <a:rPr lang="it-IT" dirty="0" smtClean="0"/>
              <a:t>Proviamo a verificare il risultato dell’analisi, e notiamo in particolare il posizionamento di </a:t>
            </a:r>
            <a:r>
              <a:rPr lang="it-IT" dirty="0" err="1" smtClean="0"/>
              <a:t>Dendrogramma</a:t>
            </a: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Fatto questo, andiamo a recuperare l’articolo che ha risolto la questione, che troverete su </a:t>
            </a:r>
            <a:r>
              <a:rPr lang="it-IT" dirty="0" err="1" smtClean="0"/>
              <a:t>Moodle</a:t>
            </a:r>
            <a:r>
              <a:rPr lang="it-IT" dirty="0" smtClean="0"/>
              <a:t> (o su </a:t>
            </a:r>
            <a:r>
              <a:rPr lang="it-IT" dirty="0" err="1" smtClean="0"/>
              <a:t>Pubmed</a:t>
            </a:r>
            <a:r>
              <a:rPr lang="it-IT" dirty="0" smtClean="0"/>
              <a:t>, effettuando una ricerca usando </a:t>
            </a:r>
            <a:r>
              <a:rPr lang="it-IT" i="1" dirty="0" err="1" smtClean="0"/>
              <a:t>Dendrogramma</a:t>
            </a:r>
            <a:r>
              <a:rPr lang="it-IT" i="1" dirty="0" smtClean="0"/>
              <a:t> enigmatica </a:t>
            </a:r>
            <a:r>
              <a:rPr lang="it-IT" dirty="0" smtClean="0"/>
              <a:t>come parole chiave)</a:t>
            </a:r>
            <a:endParaRPr lang="it-IT" dirty="0" smtClean="0"/>
          </a:p>
          <a:p>
            <a:pPr marL="50292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7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SOLUZIONE AL PROBLEMA 2</a:t>
            </a:r>
          </a:p>
          <a:p>
            <a:pPr marL="45720" indent="0">
              <a:buNone/>
            </a:pPr>
            <a:r>
              <a:rPr lang="it-IT" dirty="0" smtClean="0"/>
              <a:t>Il modo più logico di procedere in questo caso sarebbe stato quello di selezionare una serie di sequenze derivanti dai gruppi animali più «plausibili», considerando l’origine della carcassa in ambiente marino</a:t>
            </a:r>
          </a:p>
          <a:p>
            <a:pPr marL="45720" indent="0">
              <a:buNone/>
            </a:pPr>
            <a:r>
              <a:rPr lang="it-IT" dirty="0" smtClean="0"/>
              <a:t>Sono stati quindi selezionati:</a:t>
            </a:r>
          </a:p>
          <a:p>
            <a:pPr marL="45720" indent="0">
              <a:buNone/>
            </a:pPr>
            <a:r>
              <a:rPr lang="it-IT" dirty="0" smtClean="0"/>
              <a:t>-alcuni rettili ed uccelli (per valutare l’ipotesi «</a:t>
            </a:r>
            <a:r>
              <a:rPr lang="it-IT" dirty="0" err="1" smtClean="0"/>
              <a:t>plesioauro</a:t>
            </a:r>
            <a:r>
              <a:rPr lang="it-IT" dirty="0" smtClean="0"/>
              <a:t>»</a:t>
            </a:r>
          </a:p>
          <a:p>
            <a:pPr marL="45720" indent="0">
              <a:buNone/>
            </a:pPr>
            <a:r>
              <a:rPr lang="it-IT" dirty="0" smtClean="0"/>
              <a:t>-alcuni cetacei</a:t>
            </a:r>
          </a:p>
          <a:p>
            <a:pPr marL="45720" indent="0">
              <a:buNone/>
            </a:pPr>
            <a:r>
              <a:rPr lang="it-IT" dirty="0" smtClean="0"/>
              <a:t>-alcuni pesci ossei</a:t>
            </a:r>
          </a:p>
          <a:p>
            <a:pPr marL="45720" indent="0">
              <a:buNone/>
            </a:pPr>
            <a:r>
              <a:rPr lang="it-IT" dirty="0" smtClean="0"/>
              <a:t>-alcuni pesci cartilaginei</a:t>
            </a:r>
          </a:p>
          <a:p>
            <a:pPr marL="45720" indent="0">
              <a:buNone/>
            </a:pPr>
            <a:r>
              <a:rPr lang="it-IT" dirty="0" smtClean="0"/>
              <a:t>L’allineamento multiplo è stato rifinito tramite </a:t>
            </a:r>
            <a:r>
              <a:rPr lang="it-IT" dirty="0" err="1" smtClean="0"/>
              <a:t>gblocks</a:t>
            </a:r>
            <a:r>
              <a:rPr lang="it-IT" dirty="0" smtClean="0"/>
              <a:t> per prendere in considerazione soltanto le regioni informative, scartando le porzioni N- e C-terminali di scarsa qualità</a:t>
            </a:r>
            <a:endParaRPr lang="it-IT" dirty="0" smtClean="0"/>
          </a:p>
          <a:p>
            <a:pPr marL="50292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6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SOLUZIONE AL PROBLEMA 2</a:t>
            </a:r>
          </a:p>
          <a:p>
            <a:pPr marL="45720" indent="0">
              <a:buNone/>
            </a:pPr>
            <a:r>
              <a:rPr lang="it-IT" dirty="0" smtClean="0"/>
              <a:t>Osserviamo l’albero, ed in particolare quali siano le specie che sembrano essere messe in relazione più stressa con la carcassa</a:t>
            </a:r>
          </a:p>
          <a:p>
            <a:pPr marL="45720" indent="0">
              <a:buNone/>
            </a:pPr>
            <a:r>
              <a:rPr lang="it-IT" dirty="0" smtClean="0"/>
              <a:t>L’ipotesi «plesiosauro» vi sembra tuttora plausibile?</a:t>
            </a:r>
          </a:p>
          <a:p>
            <a:pPr marL="45720" indent="0">
              <a:buNone/>
            </a:pPr>
            <a:r>
              <a:rPr lang="it-IT" dirty="0" smtClean="0"/>
              <a:t>Sulla base di quanto è stato visto, sembra molto più ragionevole ipotizzare che si tratti di una carcassa in avanzato stato di decomposizione di uno squalo simile allo squalo elefante</a:t>
            </a:r>
            <a:endParaRPr lang="it-IT" dirty="0" smtClean="0"/>
          </a:p>
          <a:p>
            <a:pPr marL="502920" indent="-457200">
              <a:buAutoNum type="arabicParenR"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90" y="3276021"/>
            <a:ext cx="5047469" cy="26292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66" y="2993806"/>
            <a:ext cx="4387248" cy="31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" y="3750634"/>
            <a:ext cx="4423511" cy="1789713"/>
          </a:xfrm>
        </p:spPr>
      </p:pic>
      <p:sp>
        <p:nvSpPr>
          <p:cNvPr id="5" name="CasellaDiTesto 4"/>
          <p:cNvSpPr txBox="1"/>
          <p:nvPr/>
        </p:nvSpPr>
        <p:spPr>
          <a:xfrm>
            <a:off x="966951" y="262759"/>
            <a:ext cx="9543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classificazione, fatta sulla base di criteri morfologici, rivela un dato straordinario: ci si potrebbe trovare davanti ad un nuovo phylum di animali mai descritti in precedenza!</a:t>
            </a:r>
          </a:p>
          <a:p>
            <a:endParaRPr lang="it-IT" dirty="0"/>
          </a:p>
          <a:p>
            <a:r>
              <a:rPr lang="it-IT" dirty="0" smtClean="0"/>
              <a:t>«</a:t>
            </a:r>
            <a:r>
              <a:rPr lang="en-US" i="1" dirty="0"/>
              <a:t>These mushroom-shaped organisms cannot be referred to either of the two phyla </a:t>
            </a:r>
            <a:r>
              <a:rPr lang="en-US" i="1" dirty="0" err="1"/>
              <a:t>Ctenophora</a:t>
            </a:r>
            <a:r>
              <a:rPr lang="en-US" i="1" dirty="0"/>
              <a:t> or </a:t>
            </a:r>
            <a:r>
              <a:rPr lang="en-US" i="1" dirty="0" err="1"/>
              <a:t>Cnidaria</a:t>
            </a:r>
            <a:r>
              <a:rPr lang="en-US" i="1" dirty="0"/>
              <a:t> at present, because they lack any </a:t>
            </a:r>
            <a:r>
              <a:rPr lang="en-US" i="1" dirty="0" err="1"/>
              <a:t>specialised</a:t>
            </a:r>
            <a:r>
              <a:rPr lang="en-US" i="1" dirty="0"/>
              <a:t> characters of these taxa. Resolving the phylogenetic position of </a:t>
            </a:r>
            <a:r>
              <a:rPr lang="en-US" i="1" dirty="0" err="1"/>
              <a:t>Dendrogramma</a:t>
            </a:r>
            <a:r>
              <a:rPr lang="en-US" i="1" dirty="0"/>
              <a:t> depends much on how the basal metazoan lineages (</a:t>
            </a:r>
            <a:r>
              <a:rPr lang="en-US" i="1" dirty="0" err="1"/>
              <a:t>Ctenophora</a:t>
            </a:r>
            <a:r>
              <a:rPr lang="en-US" i="1" dirty="0"/>
              <a:t>, </a:t>
            </a:r>
            <a:r>
              <a:rPr lang="en-US" i="1" dirty="0" err="1"/>
              <a:t>Porifera</a:t>
            </a:r>
            <a:r>
              <a:rPr lang="en-US" i="1" dirty="0"/>
              <a:t>, </a:t>
            </a:r>
            <a:r>
              <a:rPr lang="en-US" i="1" dirty="0" err="1"/>
              <a:t>Placozoa</a:t>
            </a:r>
            <a:r>
              <a:rPr lang="en-US" i="1" dirty="0"/>
              <a:t>, </a:t>
            </a:r>
            <a:r>
              <a:rPr lang="en-US" i="1" dirty="0" err="1"/>
              <a:t>Cnidaria</a:t>
            </a:r>
            <a:r>
              <a:rPr lang="en-US" i="1" dirty="0"/>
              <a:t>, and </a:t>
            </a:r>
            <a:r>
              <a:rPr lang="en-US" i="1" dirty="0" err="1"/>
              <a:t>Bilateria</a:t>
            </a:r>
            <a:r>
              <a:rPr lang="en-US" i="1" dirty="0"/>
              <a:t>) are related to each other, a question still under debate. At least </a:t>
            </a:r>
            <a:r>
              <a:rPr lang="en-US" i="1" dirty="0" err="1"/>
              <a:t>Dendrogramma</a:t>
            </a:r>
            <a:r>
              <a:rPr lang="en-US" i="1" dirty="0"/>
              <a:t> must have branched off before </a:t>
            </a:r>
            <a:r>
              <a:rPr lang="en-US" i="1" dirty="0" err="1"/>
              <a:t>Bilateria</a:t>
            </a:r>
            <a:r>
              <a:rPr lang="en-US" i="1" dirty="0"/>
              <a:t> and is possibly related to </a:t>
            </a:r>
            <a:r>
              <a:rPr lang="en-US" i="1" dirty="0" err="1"/>
              <a:t>Ctenophora</a:t>
            </a:r>
            <a:r>
              <a:rPr lang="en-US" i="1" dirty="0"/>
              <a:t> and/or </a:t>
            </a:r>
            <a:r>
              <a:rPr lang="en-US" i="1" dirty="0" err="1"/>
              <a:t>Cnidaria</a:t>
            </a:r>
            <a:r>
              <a:rPr lang="en-US" i="1" dirty="0"/>
              <a:t>. </a:t>
            </a:r>
            <a:r>
              <a:rPr lang="en-US" i="1" dirty="0" err="1"/>
              <a:t>Dendrogramma</a:t>
            </a:r>
            <a:r>
              <a:rPr lang="en-US" i="1" dirty="0"/>
              <a:t>, therefore, is referred to </a:t>
            </a:r>
            <a:r>
              <a:rPr lang="en-US" i="1" dirty="0" err="1"/>
              <a:t>Metazoa</a:t>
            </a:r>
            <a:r>
              <a:rPr lang="en-US" i="1" dirty="0"/>
              <a:t> </a:t>
            </a:r>
            <a:r>
              <a:rPr lang="en-US" i="1" dirty="0" err="1"/>
              <a:t>incertae</a:t>
            </a:r>
            <a:r>
              <a:rPr lang="en-US" i="1" dirty="0"/>
              <a:t> </a:t>
            </a:r>
            <a:r>
              <a:rPr lang="en-US" i="1" dirty="0" err="1"/>
              <a:t>sedis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3" y="3594685"/>
            <a:ext cx="6372104" cy="15653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8" y="5239300"/>
            <a:ext cx="4854435" cy="143063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47" y="5062600"/>
            <a:ext cx="6050176" cy="16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Per giungere ad una classificazione corretta della specie è stato necessario ricorrere a metodiche di identificazione genetica.</a:t>
            </a:r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Proviamo a ripercorrere quanto è stato fatto, tentando di costruire un albero filogenetico delle specie, sfruttando la disponibilità di materiale genetico.</a:t>
            </a:r>
          </a:p>
          <a:p>
            <a:pPr marL="45720" indent="0">
              <a:buNone/>
            </a:pPr>
            <a:r>
              <a:rPr lang="it-IT" dirty="0" smtClean="0"/>
              <a:t>L’unica informazione a nostra disposizione è la seguente: siamo riusciti ad isolare questa sequenza, che è un </a:t>
            </a:r>
            <a:r>
              <a:rPr lang="it-IT" dirty="0" err="1" smtClean="0"/>
              <a:t>mRNA</a:t>
            </a:r>
            <a:r>
              <a:rPr lang="it-IT" dirty="0" smtClean="0"/>
              <a:t> completo che codifica il fattore di elongazione a alfa, una proteina </a:t>
            </a:r>
            <a:r>
              <a:rPr lang="it-IT" dirty="0" err="1" smtClean="0"/>
              <a:t>housekeeping</a:t>
            </a:r>
            <a:r>
              <a:rPr lang="it-IT" dirty="0" smtClean="0"/>
              <a:t> che è presente in tutti gli eucarioti e che quindi può essere utilizzata come buona sequenza di riferimento per la costruzione di un albero filogenetico</a:t>
            </a:r>
          </a:p>
          <a:p>
            <a:pPr marL="45720" indent="0">
              <a:buNone/>
            </a:pPr>
            <a:r>
              <a:rPr lang="it-IT" dirty="0" smtClean="0"/>
              <a:t>Troverete la sequenza di nostro interesse nella prossima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5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it-IT" dirty="0"/>
              <a:t>GACGTGTGCTCTTCCGATCTGAAAGCTTCCTTCGTGAGAGATAGCTGCTTGAAAATACAAAATGGCACCGAAAGAAGATAAAACAAAAATTCACATCAACATTGTTGTAATCGGTCATGTCGATTCAGGAAAATCAACGAGTACCGGACATATGATTTACAAATGTGGTGGTATCGATAAACGAACCATCGAGAAATTCGAGAAAGAAGCCCAGGAGATGGGAAAAGGTTCCTTTAAATACGCATGGGTACTCGACAAATTAAAGGCCGAACGTGAACGAGGTATCACCATCGATATCCAGTTGATGAATTTCTGTACCAAGCGATACTATGTCACCATTATTGATGCCCCTGGACATCGTGATTTCATCAAGAACATGATTACAGGAACATCTCAAGCCGATTGTGCTGTGTTAATCGTTGCTGCCAGTACAGGTGAATTTGAAGCAGGTATTTCTAAGAATGGACAAACACGGGAACATGCTCTTCTGGCGTATACCTTAGGTGTGAAACAAATGATCGTTGGTATCAACAAGATTGATAACACCGAGCCACCTTACAGTGAAAACAGATTCAAGGAAATCAAGAAAGAGGTTGAAAGTTATGTGAAGAAAGTTGGTTACTCACCAAAAGCTGTTGCATTTGTGCCGATTTCTGGGTGGCATGGAGACAACATGGTGGAAAACTCTGACAAAATGCCTTGGTATGTCGGATGGAAGACGGAACCTAAAGGCAGTGATAAGACTTTGACAGGGAAGACTTTGTTCGATGCTATTGATGCCGTCCCTCCACCAGAGCGTCCAAGCTCAAAACCTTTGAGACTTCCTCTTCAAGATGTCTACAAGATCGGTGGTATTGGTACAGTTCCAGTAGGACGTGTCGAAACTGGTATATTGATACCTGGCATGGTTGTCACTTTCTCTCCAGCTAACTTAACAACTGAAGTCAAGTCTGTTGAAATGCATCACGAGACTATTCCTGAAGCTCATCCTGGTGATAATGTTGGTTTCAATGTCAAAAATATATCCATCAAAGATGTGAGGCGAGGTATGGTTGCTTCTGATAGCAAATGTGATCCTGCAAAAGAAACATCATCATTCCTTGCCCAGGTTATCATCTTGAACCATCCTGGTGAGATTCATGCAGGTTACCAACCAGTAGTGGATTGTCACACTGCTCACGTTGCTTGCAAGTTTGCTGAAATCAGGGAAAAAATTGATCGTCGTAGTGGTAAGGTTCTGGAAGAGAACCCTAAGATGGTGAAAACTGGCGATGCTGCTATGATAAATTTAATTCCATCAAAGCCCATGTGTGTTGAACCATTTGCGGACTATCAGCCATTGGGTCGTTTTGCTGTGCGTGACATGAGGCAAACAGTTGCTGTTGGTATCATCAAATCTGTCGACAAGAGTGGTGTGGCAGCTTGTAAAGTAACGAAATCTGCCCAGAAAGCACAGAAAGGAAAGTGACAACATGTTTCAAGCAGTGTACTTGTCTATTATCATTGTGTTATTCGTATTGTGGATTCCATCAATTCATTCAGGACTATAATTCTTCATAGAAAGCATTATAGAAGGAAAGCTTTCATAATCCTGTAAAATTGTGTTTCATATTGATAATAATTGAGTCGGATATTGTTTGGTTATAAATTGTATTCCCTCTTTCTTCTGTGGGGGTTCATTGTACATACAGCTCTTAAATATCTTTAAATTTTGAAGTTTACTCTATATTTTCTCTGAAATTTACAAGTCTGGAATCAAGGGTTAGCTTCTCCACATTATATTTCTTGTTATTCTTATGCCTTGTTACATTAATTTATATTACACAAGTGATATCTCGGATTGTCTAGGGTCTTTTGGGGGGTGCAGGCTGGATGAAACCATGCCATGAGATACGTATCTGCCTGTTAATATTGAAATCAGGAAATTTGGACCAAATTGGTCAGGGTAGTCGAGGAATCTGGAGCATAGCTGGCAGTGGGGAGCAAGTATTATAGTGAATGAAGTCAGCTTTGGGCAGAAACTGTTCTTAGCCCATGTCTTTAACATGTTTAATCTACGATTGTTTTGCCACATGGTTTTTGATTTGTGGCTCACTTACAATAATTTCTGGTGTTAGGTCGCCCTGGCCACTCGACTGCAAGAGCTGTGATAGCTGTAAACATAGTTGATTTATTTTACTTGGGTATTTTTTCATCTAAAACTTTGCGACGTCTAACTCTGAAAGTGAAATGTGATTGCTGTTATTTTTTGACCAAGGTTGAAAACAAATAATATTTTAGAAATTAATTTGGCCATTTGTAGATTCAAGTAGTTACTTTTCCTATGTTGCTAGATAATTTAGCAACATTAACATTTATTGAGCTTGATCATAAAATTTGCAAAATTAAGACTTGACATATAGTATTAGTGTGGTCTGAATTGTAAATCCATGAATTTTTTGTTTGAAGCAAGTGTTATACATTTTCGGAAAGCTTATTGAAAAAGAAGTAAAATTTACATGCTGTCTAATTTTATTTTCGGACATTTGTACATTTTACAGACCAGAATAATAAAACGTCAATCAAAAAAAAAAAAAAAA</a:t>
            </a:r>
          </a:p>
        </p:txBody>
      </p:sp>
    </p:spTree>
    <p:extLst>
      <p:ext uri="{BB962C8B-B14F-4D97-AF65-F5344CB8AC3E}">
        <p14:creationId xmlns:p14="http://schemas.microsoft.com/office/powerpoint/2010/main" val="21219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it-IT" dirty="0" smtClean="0"/>
              <a:t>Per risolvere il problema dobbiamo tenere in considerazione alcuni fattori fondamentali:</a:t>
            </a:r>
          </a:p>
          <a:p>
            <a:pPr marL="45720" indent="0">
              <a:buNone/>
            </a:pPr>
            <a:endParaRPr lang="it-IT" dirty="0"/>
          </a:p>
          <a:p>
            <a:pPr marL="502920" indent="-457200">
              <a:buAutoNum type="arabicParenR"/>
            </a:pPr>
            <a:r>
              <a:rPr lang="it-IT" b="1" dirty="0" smtClean="0"/>
              <a:t>Abbiamo già a disposizione alcune indicazioni riguardo alla morfologia</a:t>
            </a:r>
            <a:r>
              <a:rPr lang="it-IT" dirty="0" smtClean="0"/>
              <a:t>, che possiamo trovare leggendo l’articolo di Just e colleghi, di cui troviamo i dettagli nella slide 2. Queste informazioni suggeriscono già di limitare la ricerca a determinati gruppi tassonomici: leggete il </a:t>
            </a:r>
            <a:r>
              <a:rPr lang="it-IT" dirty="0" err="1" smtClean="0"/>
              <a:t>paper</a:t>
            </a:r>
            <a:r>
              <a:rPr lang="it-IT" dirty="0" smtClean="0"/>
              <a:t> e determinateli</a:t>
            </a:r>
          </a:p>
          <a:p>
            <a:pPr marL="502920" indent="-457200">
              <a:buAutoNum type="arabicParenR"/>
            </a:pPr>
            <a:r>
              <a:rPr lang="it-IT" dirty="0" smtClean="0"/>
              <a:t>Avremo bisogno di un </a:t>
            </a:r>
            <a:r>
              <a:rPr lang="it-IT" b="1" dirty="0" err="1" smtClean="0"/>
              <a:t>outgroup</a:t>
            </a:r>
            <a:r>
              <a:rPr lang="it-IT" dirty="0" smtClean="0"/>
              <a:t>, e per decidere che </a:t>
            </a:r>
            <a:r>
              <a:rPr lang="it-IT" dirty="0" err="1" smtClean="0"/>
              <a:t>outgroup</a:t>
            </a:r>
            <a:r>
              <a:rPr lang="it-IT" dirty="0" smtClean="0"/>
              <a:t> (o </a:t>
            </a:r>
            <a:r>
              <a:rPr lang="it-IT" dirty="0" err="1" smtClean="0"/>
              <a:t>outgroups</a:t>
            </a:r>
            <a:r>
              <a:rPr lang="it-IT" dirty="0" smtClean="0"/>
              <a:t>) utilizzare fate riferimento alla definizione data a lezione</a:t>
            </a:r>
          </a:p>
          <a:p>
            <a:pPr marL="502920" indent="-457200">
              <a:buAutoNum type="arabicParenR"/>
            </a:pPr>
            <a:r>
              <a:rPr lang="it-IT" b="1" dirty="0" smtClean="0"/>
              <a:t>BLAST</a:t>
            </a:r>
            <a:r>
              <a:rPr lang="it-IT" dirty="0" smtClean="0"/>
              <a:t> ci permetterà di recuperare direttamente dai database le sequenze di interesse, limitando la </a:t>
            </a:r>
            <a:r>
              <a:rPr lang="it-IT" dirty="0" err="1" smtClean="0"/>
              <a:t>licerca</a:t>
            </a:r>
            <a:r>
              <a:rPr lang="it-IT" dirty="0" smtClean="0"/>
              <a:t> nel campo «</a:t>
            </a:r>
            <a:r>
              <a:rPr lang="it-IT" dirty="0" err="1" smtClean="0"/>
              <a:t>organism</a:t>
            </a:r>
            <a:r>
              <a:rPr lang="it-IT" dirty="0" smtClean="0"/>
              <a:t>»</a:t>
            </a:r>
          </a:p>
          <a:p>
            <a:pPr marL="502920" indent="-457200">
              <a:buAutoNum type="arabicParenR"/>
            </a:pPr>
            <a:r>
              <a:rPr lang="it-IT" dirty="0" smtClean="0"/>
              <a:t>Di certo non siamo esperti di classificazione tassonomica degli invertebrati, quindi ci potrà tornare molto utile il database </a:t>
            </a:r>
            <a:r>
              <a:rPr lang="it-IT" b="1" dirty="0" smtClean="0"/>
              <a:t>NCBI </a:t>
            </a:r>
            <a:r>
              <a:rPr lang="it-IT" b="1" dirty="0" err="1" smtClean="0"/>
              <a:t>taxonomy</a:t>
            </a:r>
            <a:r>
              <a:rPr lang="it-IT" dirty="0" smtClean="0"/>
              <a:t> per guidare la nostra ricerca</a:t>
            </a:r>
          </a:p>
          <a:p>
            <a:pPr marL="502920" indent="-457200">
              <a:buAutoNum type="arabicParenR"/>
            </a:pPr>
            <a:r>
              <a:rPr lang="it-IT" dirty="0" smtClean="0"/>
              <a:t>Ultima cosa, ma non meno importante, ricordatevi che siamo davanti ad una sequenza codificante derivata da DNA genomico nucleare, e pertanto risulterà più agevole lavorare con la sequenza nucleotidico oppure con la sua traduzione in amino acidi?</a:t>
            </a:r>
          </a:p>
          <a:p>
            <a:pPr marL="50292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4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Per quanto riguarda gli strumenti da utilizzare, in questa prima parte di laboratorio ci limiteremo alla generazione di un allineamento multiplo di sequenza e, eventualmente, alla valutazione della sua qualità e alla sua rifinitura, eliminando regioni scarsamente informative da un punto di vista evolutivo.</a:t>
            </a:r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L’allineamento multiplo di sequenze potrà essere effettuato </a:t>
            </a:r>
            <a:r>
              <a:rPr lang="it-IT" dirty="0"/>
              <a:t>ad esempio con T-COFFEE: </a:t>
            </a:r>
            <a:r>
              <a:rPr lang="it-IT" dirty="0">
                <a:hlinkClick r:id="rId2"/>
              </a:rPr>
              <a:t>http://tcoffee.crg.cat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Ricordate poi che una valutazione delle regioni filogeneticamente informative può essere effettuata con </a:t>
            </a:r>
            <a:r>
              <a:rPr lang="it-IT" dirty="0" err="1" smtClean="0"/>
              <a:t>Gblocks</a:t>
            </a:r>
            <a:r>
              <a:rPr lang="it-IT" dirty="0"/>
              <a:t>: </a:t>
            </a: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molevol.cmima.csic.es/castresana/Gblocks_server.html</a:t>
            </a:r>
            <a:r>
              <a:rPr lang="it-IT" dirty="0" smtClean="0"/>
              <a:t> </a:t>
            </a:r>
          </a:p>
          <a:p>
            <a:pPr marL="50292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97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LABORATORIO 3 – primi approcci alle analisi filogenetiche – CASO 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673352"/>
            <a:ext cx="4817942" cy="43434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Nel 1977, un peschereccio giapponese pescò al largo delle coste della Nuova Zelanda una carcassa putrefatta che divenne poi meglio nota con </a:t>
            </a:r>
            <a:r>
              <a:rPr lang="it-IT" dirty="0"/>
              <a:t>il nome di </a:t>
            </a:r>
            <a:r>
              <a:rPr lang="it-IT" dirty="0" smtClean="0"/>
              <a:t>«</a:t>
            </a:r>
            <a:r>
              <a:rPr lang="it-IT" i="1" dirty="0" err="1" smtClean="0"/>
              <a:t>Zuiyo-maru</a:t>
            </a:r>
            <a:r>
              <a:rPr lang="it-IT" i="1" dirty="0" smtClean="0"/>
              <a:t> </a:t>
            </a:r>
            <a:r>
              <a:rPr lang="it-IT" i="1" dirty="0" err="1" smtClean="0"/>
              <a:t>carcass</a:t>
            </a:r>
            <a:r>
              <a:rPr lang="it-IT" dirty="0" smtClean="0"/>
              <a:t>»</a:t>
            </a:r>
          </a:p>
          <a:p>
            <a:pPr marL="45720" indent="0">
              <a:buNone/>
            </a:pPr>
            <a:r>
              <a:rPr lang="it-IT" dirty="0" smtClean="0"/>
              <a:t>Ributtata quasi subito in mare a causa dell’</a:t>
            </a:r>
            <a:r>
              <a:rPr lang="it-IT" dirty="0" err="1" smtClean="0"/>
              <a:t>oore</a:t>
            </a:r>
            <a:r>
              <a:rPr lang="it-IT" dirty="0" smtClean="0"/>
              <a:t> insopportabile, fu immortalata in alcune foto, che furono forse incautamente interpretate da alcuni professori giapponesi come evidenza della cattura dei resti di un plesiosauro. La cosa si gonfiò a tal punto che il governo giapponese rilasciò un francobollo commemorativo, nonostante lo scetticismo generale della comunità scientifica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07" y="1429407"/>
            <a:ext cx="4315980" cy="28917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35" y="4541041"/>
            <a:ext cx="3063765" cy="21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it-IT" dirty="0" smtClean="0"/>
              <a:t>Fortunatamente dei campioni di materiale connettivo furono prelavati dai presenti permettendo, a distanza di decenni di risolvere la questione una volta per tutte</a:t>
            </a:r>
          </a:p>
          <a:p>
            <a:pPr marL="45720" indent="0">
              <a:buNone/>
            </a:pPr>
            <a:r>
              <a:rPr lang="it-IT" dirty="0" smtClean="0"/>
              <a:t>In questo caso il tessuto a nostra disposizione è altamente degradato, tanto da non permettere l’estrazione di materiale genetico</a:t>
            </a:r>
          </a:p>
          <a:p>
            <a:pPr marL="45720" indent="0">
              <a:buNone/>
            </a:pPr>
            <a:r>
              <a:rPr lang="it-IT" dirty="0" smtClean="0"/>
              <a:t>Immaginiamo però di essere entrati in possesso di un piccolo frammento di tessuto dal quale è stato possibile ottenere un frammento molto parziale di una proteina, che è comunque non di altissima qualità, in particolare nelle regioni N-terminale e C-terminale:</a:t>
            </a:r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LXXTXYTDFXLRTXXXMTVPAVLAKASAIYNPAIYAIIHPNYRKALAKSIPCLCVCCLSCIRRKDLVLGSISDTSERTLVMTRQSLGMXXHXDERTXGXFTRXA</a:t>
            </a:r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La procedura da seguire è simile a quella utilizzata nel caso precedente, ma teniamo in considerazione il fatto che potrebbe essere necessario «ripulire» l’allineamento, magari eliminando alcune regioni palesemente non informative dal punto di vista filogenetico</a:t>
            </a:r>
          </a:p>
          <a:p>
            <a:pPr marL="50292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6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557048"/>
            <a:ext cx="9509760" cy="5459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dirty="0" smtClean="0"/>
              <a:t>SOLUZIONE AL PROBLEMA 1</a:t>
            </a:r>
          </a:p>
          <a:p>
            <a:pPr marL="45720" indent="0">
              <a:buNone/>
            </a:pPr>
            <a:r>
              <a:rPr lang="it-IT" dirty="0" smtClean="0"/>
              <a:t>Sulla base di una breve analisi del primo articolo che ha riportato la descrizione morfologica di </a:t>
            </a:r>
            <a:r>
              <a:rPr lang="it-IT" i="1" dirty="0" err="1" smtClean="0"/>
              <a:t>Dendrogramma</a:t>
            </a:r>
            <a:r>
              <a:rPr lang="it-IT" i="1" dirty="0" smtClean="0"/>
              <a:t> enigmatica</a:t>
            </a:r>
            <a:r>
              <a:rPr lang="it-IT" dirty="0" smtClean="0"/>
              <a:t>, assieme ad un consulto del database NCBI </a:t>
            </a:r>
            <a:r>
              <a:rPr lang="it-IT" dirty="0" err="1" smtClean="0"/>
              <a:t>Taxonomy</a:t>
            </a:r>
            <a:r>
              <a:rPr lang="it-IT" dirty="0" smtClean="0"/>
              <a:t>, abbiamo selezionato come specie da inserire nell’albero filogenetico:</a:t>
            </a:r>
          </a:p>
          <a:p>
            <a:pPr marL="45720" indent="0">
              <a:buNone/>
            </a:pPr>
            <a:r>
              <a:rPr lang="it-IT" dirty="0" smtClean="0"/>
              <a:t>-uomo come rappresentante dei Bilateria</a:t>
            </a:r>
          </a:p>
          <a:p>
            <a:pPr marL="45720" indent="0">
              <a:buNone/>
            </a:pPr>
            <a:r>
              <a:rPr lang="it-IT" dirty="0" smtClean="0"/>
              <a:t>-1 rappresentante di </a:t>
            </a:r>
            <a:r>
              <a:rPr lang="it-IT" dirty="0" err="1" smtClean="0"/>
              <a:t>Cnidaria</a:t>
            </a:r>
            <a:r>
              <a:rPr lang="it-IT" dirty="0" smtClean="0"/>
              <a:t>, Porifera, </a:t>
            </a:r>
            <a:r>
              <a:rPr lang="it-IT" dirty="0" err="1" smtClean="0"/>
              <a:t>Placozoa</a:t>
            </a:r>
            <a:r>
              <a:rPr lang="it-IT" dirty="0" smtClean="0"/>
              <a:t>, </a:t>
            </a:r>
            <a:r>
              <a:rPr lang="it-IT" dirty="0" err="1" smtClean="0"/>
              <a:t>Mesozoa</a:t>
            </a:r>
            <a:r>
              <a:rPr lang="it-IT" dirty="0" smtClean="0"/>
              <a:t> e </a:t>
            </a:r>
            <a:r>
              <a:rPr lang="it-IT" dirty="0" err="1" smtClean="0"/>
              <a:t>Ctenophora</a:t>
            </a:r>
            <a:r>
              <a:rPr lang="it-IT" dirty="0" smtClean="0"/>
              <a:t>, tutti</a:t>
            </a:r>
          </a:p>
          <a:p>
            <a:pPr marL="45720" indent="0">
              <a:buNone/>
            </a:pPr>
            <a:r>
              <a:rPr lang="it-IT" dirty="0" smtClean="0"/>
              <a:t>-un </a:t>
            </a:r>
            <a:r>
              <a:rPr lang="it-IT" dirty="0" err="1" smtClean="0"/>
              <a:t>outgroup</a:t>
            </a:r>
            <a:r>
              <a:rPr lang="it-IT" dirty="0" smtClean="0"/>
              <a:t>, ovvero un organismo </a:t>
            </a:r>
            <a:r>
              <a:rPr lang="it-IT" dirty="0" err="1" smtClean="0"/>
              <a:t>appartentente</a:t>
            </a:r>
            <a:r>
              <a:rPr lang="it-IT" dirty="0" smtClean="0"/>
              <a:t> agli </a:t>
            </a:r>
            <a:r>
              <a:rPr lang="it-IT" dirty="0" err="1" smtClean="0"/>
              <a:t>Opisthokontha</a:t>
            </a:r>
            <a:r>
              <a:rPr lang="it-IT" dirty="0" smtClean="0"/>
              <a:t>, ma non appartenente ai Metazoi. </a:t>
            </a:r>
            <a:r>
              <a:rPr lang="it-IT" dirty="0" smtClean="0"/>
              <a:t>Abbiamo selezionato un fungo, ma avremmo potuto scegliere anche un organismo appartenente ad un altro gruppo, come ad esempio i Coanoflagellati</a:t>
            </a:r>
          </a:p>
          <a:p>
            <a:pPr marL="45720" indent="0">
              <a:buNone/>
            </a:pPr>
            <a:r>
              <a:rPr lang="it-IT" dirty="0" smtClean="0"/>
              <a:t>Abbiamo ottenuto un allineamento multiplo di sequenze, che abbiamo poi controllato con </a:t>
            </a:r>
            <a:r>
              <a:rPr lang="it-IT" dirty="0" err="1" smtClean="0"/>
              <a:t>Gblocks</a:t>
            </a:r>
            <a:r>
              <a:rPr lang="it-IT" dirty="0" smtClean="0"/>
              <a:t>, di modo da eliminare eventuali regioni troppo divergenti e scarsamente informative sotto un punto di vista filogenetico</a:t>
            </a:r>
            <a:endParaRPr lang="it-IT" dirty="0" smtClean="0"/>
          </a:p>
          <a:p>
            <a:pPr marL="502920" indent="-45720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2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1167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Sheer Green 16x9</vt:lpstr>
      <vt:lpstr>LABORATORIO 3 – primi approcci alle analisi filogenetiche – CASO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LABORATORIO 3 – primi approcci alle analisi filogenetiche – CASO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2017-03-04T15:34:55Z</dcterms:created>
  <dcterms:modified xsi:type="dcterms:W3CDTF">2019-05-30T23:05:29Z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