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2" r:id="rId2"/>
  </p:sldMasterIdLst>
  <p:notesMasterIdLst>
    <p:notesMasterId r:id="rId63"/>
  </p:notesMasterIdLst>
  <p:sldIdLst>
    <p:sldId id="439" r:id="rId3"/>
    <p:sldId id="1202" r:id="rId4"/>
    <p:sldId id="1153" r:id="rId5"/>
    <p:sldId id="1071" r:id="rId6"/>
    <p:sldId id="1072" r:id="rId7"/>
    <p:sldId id="1109" r:id="rId8"/>
    <p:sldId id="1073" r:id="rId9"/>
    <p:sldId id="1108" r:id="rId10"/>
    <p:sldId id="1204" r:id="rId11"/>
    <p:sldId id="1107" r:id="rId12"/>
    <p:sldId id="1074" r:id="rId13"/>
    <p:sldId id="1104" r:id="rId14"/>
    <p:sldId id="1106" r:id="rId15"/>
    <p:sldId id="1075" r:id="rId16"/>
    <p:sldId id="1105" r:id="rId17"/>
    <p:sldId id="1076" r:id="rId18"/>
    <p:sldId id="1078" r:id="rId19"/>
    <p:sldId id="1082" r:id="rId20"/>
    <p:sldId id="1083" r:id="rId21"/>
    <p:sldId id="1084" r:id="rId22"/>
    <p:sldId id="1085" r:id="rId23"/>
    <p:sldId id="1086" r:id="rId24"/>
    <p:sldId id="1060" r:id="rId25"/>
    <p:sldId id="1015" r:id="rId26"/>
    <p:sldId id="1017" r:id="rId27"/>
    <p:sldId id="1018" r:id="rId28"/>
    <p:sldId id="1005" r:id="rId29"/>
    <p:sldId id="1006" r:id="rId30"/>
    <p:sldId id="1012" r:id="rId31"/>
    <p:sldId id="1007" r:id="rId32"/>
    <p:sldId id="1008" r:id="rId33"/>
    <p:sldId id="1009" r:id="rId34"/>
    <p:sldId id="1010" r:id="rId35"/>
    <p:sldId id="1011" r:id="rId36"/>
    <p:sldId id="1154" r:id="rId37"/>
    <p:sldId id="1175" r:id="rId38"/>
    <p:sldId id="1155" r:id="rId39"/>
    <p:sldId id="1176" r:id="rId40"/>
    <p:sldId id="1177" r:id="rId41"/>
    <p:sldId id="1156" r:id="rId42"/>
    <p:sldId id="1157" r:id="rId43"/>
    <p:sldId id="1158" r:id="rId44"/>
    <p:sldId id="1159" r:id="rId45"/>
    <p:sldId id="1160" r:id="rId46"/>
    <p:sldId id="1161" r:id="rId47"/>
    <p:sldId id="1162" r:id="rId48"/>
    <p:sldId id="1163" r:id="rId49"/>
    <p:sldId id="1164" r:id="rId50"/>
    <p:sldId id="1165" r:id="rId51"/>
    <p:sldId id="1166" r:id="rId52"/>
    <p:sldId id="1167" r:id="rId53"/>
    <p:sldId id="1168" r:id="rId54"/>
    <p:sldId id="1169" r:id="rId55"/>
    <p:sldId id="1170" r:id="rId56"/>
    <p:sldId id="1171" r:id="rId57"/>
    <p:sldId id="1172" r:id="rId58"/>
    <p:sldId id="1173" r:id="rId59"/>
    <p:sldId id="1174" r:id="rId60"/>
    <p:sldId id="1205" r:id="rId61"/>
    <p:sldId id="1203" r:id="rId62"/>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5pPr>
    <a:lvl6pPr marL="22860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6pPr>
    <a:lvl7pPr marL="27432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7pPr>
    <a:lvl8pPr marL="32004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8pPr>
    <a:lvl9pPr marL="36576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Arial" panose="020B0604020202020204" pitchFamily="34" charset="0"/>
      </a:defRPr>
    </a:lvl9pPr>
  </p:defaultTextStyle>
  <p:extLst>
    <p:ext uri="{EFAFB233-063F-42B5-8137-9DF3F51BA10A}">
      <p15:sldGuideLst xmlns:p15="http://schemas.microsoft.com/office/powerpoint/2012/main">
        <p15:guide id="1" orient="horz" pos="2115" userDrawn="1">
          <p15:clr>
            <a:srgbClr val="A4A3A4"/>
          </p15:clr>
        </p15:guide>
        <p15:guide id="2" pos="28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737"/>
    <a:srgbClr val="F1007E"/>
    <a:srgbClr val="009FC8"/>
    <a:srgbClr val="FFFF00"/>
    <a:srgbClr val="11007D"/>
    <a:srgbClr val="FF0000"/>
    <a:srgbClr val="A0A030"/>
    <a:srgbClr val="64A894"/>
    <a:srgbClr val="5094A4"/>
    <a:srgbClr val="F8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20" autoAdjust="0"/>
    <p:restoredTop sz="73440" autoAdjust="0"/>
  </p:normalViewPr>
  <p:slideViewPr>
    <p:cSldViewPr snapToGrid="0">
      <p:cViewPr varScale="1">
        <p:scale>
          <a:sx n="64" d="100"/>
          <a:sy n="64" d="100"/>
        </p:scale>
        <p:origin x="1950" y="66"/>
      </p:cViewPr>
      <p:guideLst>
        <p:guide orient="horz" pos="2115"/>
        <p:guide pos="28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ea typeface="+mn-ea"/>
                <a:cs typeface="+mn-cs"/>
              </a:defRPr>
            </a:lvl1pPr>
          </a:lstStyle>
          <a:p>
            <a:pPr>
              <a:defRPr/>
            </a:pPr>
            <a:endParaRPr 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ea typeface="+mn-ea"/>
                <a:cs typeface="+mn-cs"/>
              </a:defRPr>
            </a:lvl1pPr>
          </a:lstStyle>
          <a:p>
            <a:pPr>
              <a:defRPr/>
            </a:pPr>
            <a:endParaRPr 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470D9CB0-AFBA-4224-AA9C-6797706E9C2A}" type="slidenum">
              <a:rPr lang="en-US" altLang="it-IT"/>
              <a:pPr/>
              <a:t>‹#›</a:t>
            </a:fld>
            <a:endParaRPr lang="en-US" altLang="it-IT"/>
          </a:p>
        </p:txBody>
      </p:sp>
    </p:spTree>
    <p:extLst>
      <p:ext uri="{BB962C8B-B14F-4D97-AF65-F5344CB8AC3E}">
        <p14:creationId xmlns:p14="http://schemas.microsoft.com/office/powerpoint/2010/main" val="26197594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399911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sz="1000" smtClean="0">
                <a:latin typeface="Times" panose="02020603050405020304" pitchFamily="18" charset="0"/>
              </a:rPr>
              <a:t>L’angolo di vergenza e soprattutto le sue variazioni, convergenza e divergenza, forniscono un segnale relativo alla distanza del punto in cui si incrociano gli assi ottici relativi ai due occhi (il vertice dell’angolo di vergenza). L’angolo di vergenza è nullo per una mira all’infinito; è pari a circa 18 gradi se la mira binoculare è a 20 cm. Lo sforzo muscolare connesso con la convergenza (l’aumento dell’angolo di vergenza) fornisce un segnale univoco sulla riduzione di distanza dall’osservatore.</a:t>
            </a:r>
          </a:p>
        </p:txBody>
      </p:sp>
    </p:spTree>
    <p:extLst>
      <p:ext uri="{BB962C8B-B14F-4D97-AF65-F5344CB8AC3E}">
        <p14:creationId xmlns:p14="http://schemas.microsoft.com/office/powerpoint/2010/main" val="3883158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it-IT" sz="1000" dirty="0" err="1" smtClean="0">
                <a:latin typeface="Arial" panose="020B0604020202020204" pitchFamily="34" charset="0"/>
              </a:rPr>
              <a:t>informazione</a:t>
            </a:r>
            <a:r>
              <a:rPr lang="en-US" altLang="it-IT" sz="1000" dirty="0" smtClean="0">
                <a:latin typeface="Arial" panose="020B0604020202020204" pitchFamily="34" charset="0"/>
              </a:rPr>
              <a:t> extra-</a:t>
            </a:r>
            <a:r>
              <a:rPr lang="en-US" altLang="it-IT" sz="1000" dirty="0" err="1" smtClean="0">
                <a:latin typeface="Arial" panose="020B0604020202020204" pitchFamily="34" charset="0"/>
              </a:rPr>
              <a:t>ottica</a:t>
            </a:r>
            <a:r>
              <a:rPr lang="en-US" altLang="it-IT" sz="1000" dirty="0" smtClean="0">
                <a:latin typeface="Arial" panose="020B0604020202020204" pitchFamily="34" charset="0"/>
              </a:rPr>
              <a:t> </a:t>
            </a:r>
            <a:r>
              <a:rPr lang="en-US" altLang="it-IT" sz="1000" dirty="0" err="1" smtClean="0">
                <a:latin typeface="Arial" panose="020B0604020202020204" pitchFamily="34" charset="0"/>
              </a:rPr>
              <a:t>monoculare</a:t>
            </a:r>
            <a:r>
              <a:rPr lang="en-US" altLang="it-IT" sz="1000" dirty="0" smtClean="0">
                <a:latin typeface="Arial" panose="020B0604020202020204" pitchFamily="34" charset="0"/>
              </a:rPr>
              <a:t> (</a:t>
            </a:r>
            <a:r>
              <a:rPr lang="en-US" altLang="it-IT" sz="1000" dirty="0" err="1" smtClean="0">
                <a:latin typeface="Arial" panose="020B0604020202020204" pitchFamily="34" charset="0"/>
              </a:rPr>
              <a:t>accomodazione</a:t>
            </a:r>
            <a:r>
              <a:rPr lang="en-US" altLang="it-IT" sz="1000" dirty="0" smtClean="0">
                <a:latin typeface="Arial" panose="020B0604020202020204" pitchFamily="34" charset="0"/>
              </a:rPr>
              <a:t>)</a:t>
            </a:r>
          </a:p>
          <a:p>
            <a:endParaRPr lang="it-IT" altLang="it-IT" sz="1000" dirty="0" smtClean="0">
              <a:latin typeface="Times" panose="02020603050405020304" pitchFamily="18" charset="0"/>
            </a:endParaRPr>
          </a:p>
          <a:p>
            <a:r>
              <a:rPr lang="it-IT" altLang="it-IT" sz="1000" dirty="0" smtClean="0">
                <a:latin typeface="Times" panose="02020603050405020304" pitchFamily="18" charset="0"/>
              </a:rPr>
              <a:t>Questo tipo di informazione è esemplificato dall’accomodazione, il meccanismo che fino a una certa età consente di variare la curvatura del cristallino e di mettere a fuoco oggetti distanti da qualche decina di centimetri a un paio di metri. Spostare la messa a fuoco da un punto vicino a uno lontano comporta il rilassamento dei muscoli che controllano il cristallino, mentre lo spostamento opposto (da un punto lontano a uno vicino) comporta una contrazione. In condizioni dinamiche, quindi, l’accomodazione fornisce un’informazione attendibile sulla profondità relativa di due punti, a condizione che almeno uno dei due si trovi entro due metri di distanza dall’osservatore.</a:t>
            </a:r>
          </a:p>
        </p:txBody>
      </p:sp>
    </p:spTree>
    <p:extLst>
      <p:ext uri="{BB962C8B-B14F-4D97-AF65-F5344CB8AC3E}">
        <p14:creationId xmlns:p14="http://schemas.microsoft.com/office/powerpoint/2010/main" val="1097146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charset="0"/>
                <a:ea typeface="ＭＳ Ｐゴシック" charset="0"/>
                <a:cs typeface="ＭＳ Ｐゴシック" charset="0"/>
              </a:defRPr>
            </a:lvl1pPr>
            <a:lvl2pPr marL="37931725" indent="-37474525">
              <a:defRPr sz="1600">
                <a:solidFill>
                  <a:schemeClr val="tx1"/>
                </a:solidFill>
                <a:latin typeface="Times" charset="0"/>
                <a:ea typeface="ＭＳ Ｐゴシック" charset="0"/>
              </a:defRPr>
            </a:lvl2pPr>
            <a:lvl3pPr>
              <a:defRPr sz="1600">
                <a:solidFill>
                  <a:schemeClr val="tx1"/>
                </a:solidFill>
                <a:latin typeface="Times" charset="0"/>
                <a:ea typeface="ＭＳ Ｐゴシック" charset="0"/>
              </a:defRPr>
            </a:lvl3pPr>
            <a:lvl4pPr>
              <a:defRPr sz="1600">
                <a:solidFill>
                  <a:schemeClr val="tx1"/>
                </a:solidFill>
                <a:latin typeface="Times" charset="0"/>
                <a:ea typeface="ＭＳ Ｐゴシック" charset="0"/>
              </a:defRPr>
            </a:lvl4pPr>
            <a:lvl5pPr>
              <a:defRPr sz="1600">
                <a:solidFill>
                  <a:schemeClr val="tx1"/>
                </a:solidFill>
                <a:latin typeface="Times" charset="0"/>
                <a:ea typeface="ＭＳ Ｐゴシック" charset="0"/>
              </a:defRPr>
            </a:lvl5pPr>
            <a:lvl6pPr marL="457200" eaLnBrk="0" fontAlgn="base" hangingPunct="0">
              <a:spcBef>
                <a:spcPct val="0"/>
              </a:spcBef>
              <a:spcAft>
                <a:spcPct val="0"/>
              </a:spcAft>
              <a:defRPr sz="1600">
                <a:solidFill>
                  <a:schemeClr val="tx1"/>
                </a:solidFill>
                <a:latin typeface="Times" charset="0"/>
                <a:ea typeface="ＭＳ Ｐゴシック" charset="0"/>
              </a:defRPr>
            </a:lvl6pPr>
            <a:lvl7pPr marL="914400" eaLnBrk="0" fontAlgn="base" hangingPunct="0">
              <a:spcBef>
                <a:spcPct val="0"/>
              </a:spcBef>
              <a:spcAft>
                <a:spcPct val="0"/>
              </a:spcAft>
              <a:defRPr sz="1600">
                <a:solidFill>
                  <a:schemeClr val="tx1"/>
                </a:solidFill>
                <a:latin typeface="Times" charset="0"/>
                <a:ea typeface="ＭＳ Ｐゴシック" charset="0"/>
              </a:defRPr>
            </a:lvl7pPr>
            <a:lvl8pPr marL="1371600" eaLnBrk="0" fontAlgn="base" hangingPunct="0">
              <a:spcBef>
                <a:spcPct val="0"/>
              </a:spcBef>
              <a:spcAft>
                <a:spcPct val="0"/>
              </a:spcAft>
              <a:defRPr sz="1600">
                <a:solidFill>
                  <a:schemeClr val="tx1"/>
                </a:solidFill>
                <a:latin typeface="Times" charset="0"/>
                <a:ea typeface="ＭＳ Ｐゴシック" charset="0"/>
              </a:defRPr>
            </a:lvl8pPr>
            <a:lvl9pPr marL="1828800" eaLnBrk="0" fontAlgn="base" hangingPunct="0">
              <a:spcBef>
                <a:spcPct val="0"/>
              </a:spcBef>
              <a:spcAft>
                <a:spcPct val="0"/>
              </a:spcAft>
              <a:defRPr sz="1600">
                <a:solidFill>
                  <a:schemeClr val="tx1"/>
                </a:solidFill>
                <a:latin typeface="Times" charset="0"/>
                <a:ea typeface="ＭＳ Ｐゴシック" charset="0"/>
              </a:defRPr>
            </a:lvl9pPr>
          </a:lstStyle>
          <a:p>
            <a:fld id="{EFA4406F-2EAF-8641-BACF-DEA137F953C9}" type="slidenum">
              <a:rPr lang="en-US" sz="1200"/>
              <a:pPr/>
              <a:t>17</a:t>
            </a:fld>
            <a:endParaRPr lang="en-US" sz="1200"/>
          </a:p>
        </p:txBody>
      </p:sp>
      <p:sp>
        <p:nvSpPr>
          <p:cNvPr id="17411" name="Rectangle 2"/>
          <p:cNvSpPr>
            <a:spLocks noGrp="1" noRot="1" noChangeAspect="1" noChangeArrowheads="1"/>
          </p:cNvSpPr>
          <p:nvPr>
            <p:ph type="sldImg"/>
          </p:nvPr>
        </p:nvSpPr>
        <p:spPr>
          <a:solidFill>
            <a:srgbClr val="FFFFFF"/>
          </a:solidFill>
          <a:ln/>
        </p:spPr>
      </p:sp>
      <p:sp>
        <p:nvSpPr>
          <p:cNvPr id="174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843278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589CB7-9639-4208-877F-56E775BCA6B0}" type="slidenum">
              <a:rPr lang="it-IT" altLang="it-IT"/>
              <a:pPr/>
              <a:t>18</a:t>
            </a:fld>
            <a:endParaRPr lang="it-IT" altLang="it-IT"/>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200906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B61764-0319-4BB6-AE8D-03C874180141}" type="slidenum">
              <a:rPr lang="it-IT" altLang="it-IT"/>
              <a:pPr/>
              <a:t>19</a:t>
            </a:fld>
            <a:endParaRPr lang="it-IT" altLang="it-IT"/>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198345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C534E1-7164-4812-84E4-58666076EF8A}" type="slidenum">
              <a:rPr lang="it-IT" altLang="it-IT"/>
              <a:pPr/>
              <a:t>20</a:t>
            </a:fld>
            <a:endParaRPr lang="it-IT" altLang="it-IT"/>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216057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33E8ED-880D-45AF-BF73-D01D03B094D1}" type="slidenum">
              <a:rPr lang="it-IT" altLang="it-IT"/>
              <a:pPr/>
              <a:t>21</a:t>
            </a:fld>
            <a:endParaRPr lang="it-IT" altLang="it-IT"/>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035363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F3138-12AB-497F-8BAC-38F542D114F2}" type="slidenum">
              <a:rPr lang="it-IT" altLang="it-IT"/>
              <a:pPr/>
              <a:t>22</a:t>
            </a:fld>
            <a:endParaRPr lang="it-IT" altLang="it-IT"/>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180177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Il test circle varia di distanza da vicino a lontano ma misura sempre 1 grado di angolo visivo.</a:t>
            </a:r>
            <a:r>
              <a:rPr lang="it-IT" baseline="0" dirty="0" smtClean="0"/>
              <a:t> Il Comparison stimolo è sempre alla stessa distanza e </a:t>
            </a:r>
            <a:r>
              <a:rPr lang="it-IT" dirty="0" smtClean="0"/>
              <a:t>può</a:t>
            </a:r>
            <a:r>
              <a:rPr lang="it-IT" baseline="0" dirty="0" smtClean="0"/>
              <a:t> essere aggiustato in maniera da eguagliare il test. </a:t>
            </a:r>
          </a:p>
        </p:txBody>
      </p:sp>
      <p:sp>
        <p:nvSpPr>
          <p:cNvPr id="4" name="Slide Number Placeholder 3"/>
          <p:cNvSpPr>
            <a:spLocks noGrp="1"/>
          </p:cNvSpPr>
          <p:nvPr>
            <p:ph type="sldNum" sz="quarter" idx="10"/>
          </p:nvPr>
        </p:nvSpPr>
        <p:spPr/>
        <p:txBody>
          <a:bodyPr/>
          <a:lstStyle/>
          <a:p>
            <a:fld id="{470D9CB0-AFBA-4224-AA9C-6797706E9C2A}" type="slidenum">
              <a:rPr lang="en-US" altLang="it-IT" smtClean="0"/>
              <a:pPr/>
              <a:t>23</a:t>
            </a:fld>
            <a:endParaRPr lang="en-US" altLang="it-IT"/>
          </a:p>
        </p:txBody>
      </p:sp>
    </p:spTree>
    <p:extLst>
      <p:ext uri="{BB962C8B-B14F-4D97-AF65-F5344CB8AC3E}">
        <p14:creationId xmlns:p14="http://schemas.microsoft.com/office/powerpoint/2010/main" val="1662126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Il test circle varia di distanza da vicino a lontano ma misura sempre 1 grado di angolo visivo.</a:t>
            </a:r>
            <a:r>
              <a:rPr lang="it-IT" baseline="0" dirty="0" smtClean="0"/>
              <a:t> Il Comparison stimolo è sempre alla stessa distanza e </a:t>
            </a:r>
            <a:r>
              <a:rPr lang="it-IT" dirty="0" smtClean="0"/>
              <a:t>può</a:t>
            </a:r>
            <a:r>
              <a:rPr lang="it-IT" baseline="0" dirty="0" smtClean="0"/>
              <a:t> essere aggiustato in maniera da eguagliare il test. </a:t>
            </a:r>
          </a:p>
        </p:txBody>
      </p:sp>
      <p:sp>
        <p:nvSpPr>
          <p:cNvPr id="4" name="Slide Number Placeholder 3"/>
          <p:cNvSpPr>
            <a:spLocks noGrp="1"/>
          </p:cNvSpPr>
          <p:nvPr>
            <p:ph type="sldNum" sz="quarter" idx="10"/>
          </p:nvPr>
        </p:nvSpPr>
        <p:spPr/>
        <p:txBody>
          <a:bodyPr/>
          <a:lstStyle/>
          <a:p>
            <a:fld id="{470D9CB0-AFBA-4224-AA9C-6797706E9C2A}" type="slidenum">
              <a:rPr lang="en-US" altLang="it-IT" smtClean="0"/>
              <a:pPr/>
              <a:t>24</a:t>
            </a:fld>
            <a:endParaRPr lang="en-US" altLang="it-IT"/>
          </a:p>
        </p:txBody>
      </p:sp>
    </p:spTree>
    <p:extLst>
      <p:ext uri="{BB962C8B-B14F-4D97-AF65-F5344CB8AC3E}">
        <p14:creationId xmlns:p14="http://schemas.microsoft.com/office/powerpoint/2010/main" val="3232638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E1D7900-079D-4663-BB38-CF89B4B8D720}" type="slidenum">
              <a:rPr lang="en-US" altLang="it-IT" sz="1200"/>
              <a:pPr/>
              <a:t>2</a:t>
            </a:fld>
            <a:endParaRPr lang="en-US" altLang="it-IT" sz="1200"/>
          </a:p>
        </p:txBody>
      </p:sp>
      <p:sp>
        <p:nvSpPr>
          <p:cNvPr id="21506" name="Rectangle 2"/>
          <p:cNvSpPr>
            <a:spLocks noGrp="1" noRot="1" noChangeAspect="1" noChangeArrowheads="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ln>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2725460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smtClean="0"/>
              <a:t>1 pollicie=</a:t>
            </a:r>
            <a:r>
              <a:rPr lang="it-IT" baseline="0" dirty="0" smtClean="0"/>
              <a:t> 2.54 cm. </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In the first part of </a:t>
            </a:r>
            <a:r>
              <a:rPr lang="en-US" sz="1200" b="0" i="0" u="none" strike="noStrike" kern="1200" baseline="0" dirty="0" err="1" smtClean="0">
                <a:solidFill>
                  <a:schemeClr val="tx1"/>
                </a:solidFill>
                <a:latin typeface="Times" charset="0"/>
                <a:ea typeface="MS PGothic" panose="020B0600070205080204" pitchFamily="34" charset="-128"/>
                <a:cs typeface="ＭＳ Ｐゴシック" charset="-128"/>
              </a:rPr>
              <a:t>Holway</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 and Boring’s experiment, many depth cues were available, including binocular disparity, motion parallax, and shading, so the observer could easily judge the distance of the test circles. The results, plotted in </a:t>
            </a:r>
            <a:r>
              <a:rPr lang="en-US" sz="1200" b="1" i="0" u="none" strike="noStrike" kern="1200" baseline="0" dirty="0" smtClean="0">
                <a:solidFill>
                  <a:schemeClr val="tx1"/>
                </a:solidFill>
                <a:latin typeface="Times" charset="0"/>
                <a:ea typeface="MS PGothic" panose="020B0600070205080204" pitchFamily="34" charset="-128"/>
                <a:cs typeface="ＭＳ Ｐゴシック" charset="-128"/>
              </a:rPr>
              <a:t>Figure 10.30</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 show that when the observers viewed a large test circle that was located far away (far circle in Figure 10.26), they made the comparison circle large (point F in Figure 10.30); when they viewed a small test circle that was located nearby (near circle in Figure 10.26), they made the comparison circle small (point N in Figure 10.30). Thus, when good depth cues were present, the observer’s judgments of the size of the circles matched the physical sizes of the circles.</a:t>
            </a:r>
            <a:endParaRPr lang="it-IT" dirty="0" smtClean="0"/>
          </a:p>
          <a:p>
            <a:r>
              <a:rPr lang="it-IT" dirty="0" smtClean="0"/>
              <a:t>Tuttavia eliminando i cue di movimento (parallasse di movimento) e sorgenti di informazioni legate all’illuminazione (ombre ed altro facendo un accurato sistema di tendaggi) la</a:t>
            </a:r>
            <a:r>
              <a:rPr lang="it-IT" baseline="0" dirty="0" smtClean="0"/>
              <a:t> grandezza del confronto tendeva ad essere aggiustata in maniera costante e indipendente dalla distanza effettiva del cerchio test riproducendo la grandezza che a 10 piedi l’immagine del cerchio forma un grado di angolo visivo sulla retina.</a:t>
            </a:r>
            <a:endParaRPr lang="it-IT" dirty="0"/>
          </a:p>
        </p:txBody>
      </p:sp>
      <p:sp>
        <p:nvSpPr>
          <p:cNvPr id="4" name="Slide Number Placeholder 3"/>
          <p:cNvSpPr>
            <a:spLocks noGrp="1"/>
          </p:cNvSpPr>
          <p:nvPr>
            <p:ph type="sldNum" sz="quarter" idx="10"/>
          </p:nvPr>
        </p:nvSpPr>
        <p:spPr/>
        <p:txBody>
          <a:bodyPr/>
          <a:lstStyle/>
          <a:p>
            <a:fld id="{470D9CB0-AFBA-4224-AA9C-6797706E9C2A}" type="slidenum">
              <a:rPr lang="en-US" altLang="it-IT" smtClean="0"/>
              <a:pPr/>
              <a:t>25</a:t>
            </a:fld>
            <a:endParaRPr lang="en-US" altLang="it-IT"/>
          </a:p>
        </p:txBody>
      </p:sp>
    </p:spTree>
    <p:extLst>
      <p:ext uri="{BB962C8B-B14F-4D97-AF65-F5344CB8AC3E}">
        <p14:creationId xmlns:p14="http://schemas.microsoft.com/office/powerpoint/2010/main" val="959852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An example of size perception that is determined by visual angle is our perception of the sizes of the sun and the moon, which, by cosmic coincidence, have the same visual angle. The fact that they have identical visual angles becomes most obvious during an eclipse of the sun. Although we can see the flaming corona of the sun surrounding the moon, as shown in </a:t>
            </a:r>
            <a:r>
              <a:rPr lang="en-US" sz="1200" b="1" i="0" u="none" strike="noStrike" kern="1200" baseline="0" dirty="0" smtClean="0">
                <a:solidFill>
                  <a:schemeClr val="tx1"/>
                </a:solidFill>
                <a:latin typeface="Times" charset="0"/>
                <a:ea typeface="MS PGothic" panose="020B0600070205080204" pitchFamily="34" charset="-128"/>
                <a:cs typeface="ＭＳ Ｐゴシック" charset="-128"/>
              </a:rPr>
              <a:t>Figure 10.31</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 the moon’s disk almost exactly covers the disk of the sun. If we calculate the visual angles of the sun and the moon, the result is 0.5 degrees for both. As you can see in Figure 10.31, the moon is small (diameter 2,200 miles) but close (245,000 miles from Earth), whereas the sun is large (diameter 865,400 miles) but far away (93 million miles from Earth). Even though these two celestial bodies are vastly different in size, we perceive them to be the same size because, as we are unable to perceive their distance, we base our judgment </a:t>
            </a:r>
            <a:r>
              <a:rPr lang="it-IT" sz="1200" b="0" i="0" u="none" strike="noStrike" kern="1200" baseline="0" dirty="0" smtClean="0">
                <a:solidFill>
                  <a:schemeClr val="tx1"/>
                </a:solidFill>
                <a:latin typeface="Times" charset="0"/>
                <a:ea typeface="MS PGothic" panose="020B0600070205080204" pitchFamily="34" charset="-128"/>
                <a:cs typeface="ＭＳ Ｐゴシック" charset="-128"/>
              </a:rPr>
              <a:t>on their visual angles.</a:t>
            </a:r>
            <a:endParaRPr lang="it-IT" dirty="0"/>
          </a:p>
        </p:txBody>
      </p:sp>
      <p:sp>
        <p:nvSpPr>
          <p:cNvPr id="4" name="Slide Number Placeholder 3"/>
          <p:cNvSpPr>
            <a:spLocks noGrp="1"/>
          </p:cNvSpPr>
          <p:nvPr>
            <p:ph type="sldNum" sz="quarter" idx="10"/>
          </p:nvPr>
        </p:nvSpPr>
        <p:spPr/>
        <p:txBody>
          <a:bodyPr/>
          <a:lstStyle/>
          <a:p>
            <a:fld id="{470D9CB0-AFBA-4224-AA9C-6797706E9C2A}" type="slidenum">
              <a:rPr lang="en-US" altLang="it-IT" smtClean="0"/>
              <a:pPr/>
              <a:t>26</a:t>
            </a:fld>
            <a:endParaRPr lang="en-US" altLang="it-IT"/>
          </a:p>
        </p:txBody>
      </p:sp>
    </p:spTree>
    <p:extLst>
      <p:ext uri="{BB962C8B-B14F-4D97-AF65-F5344CB8AC3E}">
        <p14:creationId xmlns:p14="http://schemas.microsoft.com/office/powerpoint/2010/main" val="3837003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0514" name="Rectangle 2"/>
          <p:cNvSpPr>
            <a:spLocks noGrp="1" noRot="1" noChangeAspect="1" noChangeArrowheads="1" noTextEdit="1"/>
          </p:cNvSpPr>
          <p:nvPr>
            <p:ph type="sldImg"/>
          </p:nvPr>
        </p:nvSpPr>
        <p:spPr>
          <a:ln/>
        </p:spPr>
      </p:sp>
      <p:sp>
        <p:nvSpPr>
          <p:cNvPr id="1600515"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1268295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2562" name="Rectangle 2"/>
          <p:cNvSpPr>
            <a:spLocks noGrp="1" noRot="1" noChangeAspect="1" noChangeArrowheads="1" noTextEdit="1"/>
          </p:cNvSpPr>
          <p:nvPr>
            <p:ph type="sldImg"/>
          </p:nvPr>
        </p:nvSpPr>
        <p:spPr>
          <a:ln/>
        </p:spPr>
      </p:sp>
      <p:sp>
        <p:nvSpPr>
          <p:cNvPr id="1602563"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2407233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48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8B9A7582-11AB-45BD-8416-30457A6A5A45}" type="slidenum">
              <a:rPr lang="en-US" altLang="it-IT" sz="1200"/>
              <a:pPr algn="r"/>
              <a:t>29</a:t>
            </a:fld>
            <a:endParaRPr lang="en-US" altLang="it-IT" sz="1200"/>
          </a:p>
        </p:txBody>
      </p:sp>
      <p:sp>
        <p:nvSpPr>
          <p:cNvPr id="1614851" name="Rectangle 2"/>
          <p:cNvSpPr>
            <a:spLocks noGrp="1" noRot="1" noChangeAspect="1" noChangeArrowheads="1" noTextEdit="1"/>
          </p:cNvSpPr>
          <p:nvPr>
            <p:ph type="sldImg"/>
          </p:nvPr>
        </p:nvSpPr>
        <p:spPr>
          <a:solidFill>
            <a:srgbClr val="FFFFFF"/>
          </a:solidFill>
          <a:ln/>
        </p:spPr>
      </p:sp>
      <p:sp>
        <p:nvSpPr>
          <p:cNvPr id="1614852" name="Rectangle 3"/>
          <p:cNvSpPr>
            <a:spLocks noGrp="1" noChangeArrowheads="1"/>
          </p:cNvSpPr>
          <p:nvPr>
            <p:ph type="body" idx="1"/>
          </p:nvPr>
        </p:nvSpPr>
        <p:spPr>
          <a:solidFill>
            <a:srgbClr val="FFFFFF"/>
          </a:solidFill>
          <a:ln>
            <a:solidFill>
              <a:srgbClr val="000000"/>
            </a:solidFill>
          </a:ln>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3531121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4610" name="Rectangle 2"/>
          <p:cNvSpPr>
            <a:spLocks noGrp="1" noRot="1" noChangeAspect="1" noChangeArrowheads="1" noTextEdit="1"/>
          </p:cNvSpPr>
          <p:nvPr>
            <p:ph type="sldImg"/>
          </p:nvPr>
        </p:nvSpPr>
        <p:spPr>
          <a:ln/>
        </p:spPr>
      </p:sp>
      <p:sp>
        <p:nvSpPr>
          <p:cNvPr id="1604611"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2066119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6658" name="Rectangle 2"/>
          <p:cNvSpPr>
            <a:spLocks noGrp="1" noRot="1" noChangeAspect="1" noChangeArrowheads="1" noTextEdit="1"/>
          </p:cNvSpPr>
          <p:nvPr>
            <p:ph type="sldImg"/>
          </p:nvPr>
        </p:nvSpPr>
        <p:spPr>
          <a:ln/>
        </p:spPr>
      </p:sp>
      <p:sp>
        <p:nvSpPr>
          <p:cNvPr id="1606659"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4127126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8706" name="Rectangle 2"/>
          <p:cNvSpPr>
            <a:spLocks noGrp="1" noRot="1" noChangeAspect="1" noChangeArrowheads="1" noTextEdit="1"/>
          </p:cNvSpPr>
          <p:nvPr>
            <p:ph type="sldImg"/>
          </p:nvPr>
        </p:nvSpPr>
        <p:spPr>
          <a:ln/>
        </p:spPr>
      </p:sp>
      <p:sp>
        <p:nvSpPr>
          <p:cNvPr id="1608707"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2146176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2"/>
          <p:cNvSpPr>
            <a:spLocks noGrp="1" noRot="1" noChangeAspect="1" noChangeArrowheads="1" noTextEdit="1"/>
          </p:cNvSpPr>
          <p:nvPr>
            <p:ph type="sldImg"/>
          </p:nvPr>
        </p:nvSpPr>
        <p:spPr>
          <a:ln/>
        </p:spPr>
      </p:sp>
      <p:sp>
        <p:nvSpPr>
          <p:cNvPr id="1610755"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dirty="0" smtClean="0">
                <a:latin typeface="Times" panose="02020603050405020304" pitchFamily="18" charset="0"/>
              </a:rPr>
              <a:t>Gregory acount</a:t>
            </a:r>
          </a:p>
        </p:txBody>
      </p:sp>
    </p:spTree>
    <p:extLst>
      <p:ext uri="{BB962C8B-B14F-4D97-AF65-F5344CB8AC3E}">
        <p14:creationId xmlns:p14="http://schemas.microsoft.com/office/powerpoint/2010/main" val="1552001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2802" name="Rectangle 2"/>
          <p:cNvSpPr>
            <a:spLocks noGrp="1" noRot="1" noChangeAspect="1" noChangeArrowheads="1" noTextEdit="1"/>
          </p:cNvSpPr>
          <p:nvPr>
            <p:ph type="sldImg"/>
          </p:nvPr>
        </p:nvSpPr>
        <p:spPr>
          <a:ln/>
        </p:spPr>
      </p:sp>
      <p:sp>
        <p:nvSpPr>
          <p:cNvPr id="1612803"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smtClean="0">
              <a:latin typeface="Times" panose="02020603050405020304" pitchFamily="18" charset="0"/>
            </a:endParaRPr>
          </a:p>
        </p:txBody>
      </p:sp>
    </p:spTree>
    <p:extLst>
      <p:ext uri="{BB962C8B-B14F-4D97-AF65-F5344CB8AC3E}">
        <p14:creationId xmlns:p14="http://schemas.microsoft.com/office/powerpoint/2010/main" val="2883324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Usare il dimostratore per far vedere che la slant dipende dal flusso ottico def no da slant reale.</a:t>
            </a:r>
          </a:p>
          <a:p>
            <a:r>
              <a:rPr lang="it-IT" dirty="0" smtClean="0"/>
              <a:t>Aprire QtStimulusFlowPLOT</a:t>
            </a:r>
          </a:p>
          <a:p>
            <a:r>
              <a:rPr lang="it-IT" dirty="0" smtClean="0"/>
              <a:t>Rimuovere </a:t>
            </a:r>
          </a:p>
          <a:p>
            <a:r>
              <a:rPr lang="it-IT" dirty="0" smtClean="0"/>
              <a:t>Translation, Correct Shear.</a:t>
            </a:r>
          </a:p>
          <a:p>
            <a:r>
              <a:rPr lang="it-IT" dirty="0" smtClean="0"/>
              <a:t>Poi</a:t>
            </a:r>
            <a:r>
              <a:rPr lang="it-IT" baseline="0" dirty="0" smtClean="0"/>
              <a:t> Rimuovere e Riattivare Constant Def Mode e Correct Shear il Piano comincierà a ruotare in posizione.</a:t>
            </a:r>
          </a:p>
          <a:p>
            <a:r>
              <a:rPr lang="it-IT" baseline="0" dirty="0" smtClean="0"/>
              <a:t>A questo punto si può far vedere che mantenendo costante slant ma variando la deformazione ad esempio da 0.20 a 0.60 la slant del piano visto attraverso una finestra circolare appare considerevolmente maggiore;</a:t>
            </a:r>
          </a:p>
          <a:p>
            <a:r>
              <a:rPr lang="it-IT" baseline="0" dirty="0" smtClean="0"/>
              <a:t>Si può far vedere come è costruito un display di SFM sovrapponendo il Grid</a:t>
            </a:r>
          </a:p>
          <a:p>
            <a:r>
              <a:rPr lang="it-IT" baseline="0" dirty="0" smtClean="0"/>
              <a:t>Si possono in seguito includere le componenti di traslazione</a:t>
            </a:r>
          </a:p>
          <a:p>
            <a:r>
              <a:rPr lang="it-IT" baseline="0" dirty="0" smtClean="0"/>
              <a:t>Togliere e mettere la componente di Shear</a:t>
            </a:r>
            <a:endParaRPr lang="it-IT" dirty="0" smtClean="0"/>
          </a:p>
          <a:p>
            <a:endParaRPr lang="it-IT" dirty="0" smtClean="0"/>
          </a:p>
          <a:p>
            <a:r>
              <a:rPr lang="it-IT" dirty="0" smtClean="0"/>
              <a:t>def= slantXrot</a:t>
            </a:r>
          </a:p>
          <a:p>
            <a:endParaRPr lang="it-IT" dirty="0" smtClean="0"/>
          </a:p>
          <a:p>
            <a:r>
              <a:rPr lang="it-IT" dirty="0" smtClean="0"/>
              <a:t>Percezione affine no metrica del flusso ottico</a:t>
            </a:r>
          </a:p>
          <a:p>
            <a:endParaRPr lang="it-IT" dirty="0" smtClean="0"/>
          </a:p>
          <a:p>
            <a:r>
              <a:rPr lang="it-IT" dirty="0" smtClean="0"/>
              <a:t>Imposta periodo Piccolo amplitude piccol traslazione alto basso e si vede piano tiltato</a:t>
            </a:r>
            <a:r>
              <a:rPr lang="it-IT" baseline="0" dirty="0" smtClean="0"/>
              <a:t> a 90 quando è tiltato simulato a 0 180</a:t>
            </a:r>
            <a:endParaRPr lang="it-IT" dirty="0" smtClean="0"/>
          </a:p>
          <a:p>
            <a:endParaRPr lang="it-IT" dirty="0" smtClean="0"/>
          </a:p>
          <a:p>
            <a:endParaRPr lang="it-IT" dirty="0"/>
          </a:p>
        </p:txBody>
      </p:sp>
      <p:sp>
        <p:nvSpPr>
          <p:cNvPr id="4" name="Slide Number Placeholder 3"/>
          <p:cNvSpPr>
            <a:spLocks noGrp="1"/>
          </p:cNvSpPr>
          <p:nvPr>
            <p:ph type="sldNum" sz="quarter" idx="10"/>
          </p:nvPr>
        </p:nvSpPr>
        <p:spPr/>
        <p:txBody>
          <a:bodyPr/>
          <a:lstStyle/>
          <a:p>
            <a:fld id="{470D9CB0-AFBA-4224-AA9C-6797706E9C2A}" type="slidenum">
              <a:rPr lang="en-US" altLang="it-IT" smtClean="0"/>
              <a:pPr/>
              <a:t>3</a:t>
            </a:fld>
            <a:endParaRPr lang="en-US" altLang="it-IT"/>
          </a:p>
        </p:txBody>
      </p:sp>
    </p:spTree>
    <p:extLst>
      <p:ext uri="{BB962C8B-B14F-4D97-AF65-F5344CB8AC3E}">
        <p14:creationId xmlns:p14="http://schemas.microsoft.com/office/powerpoint/2010/main" val="2615017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4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AEE52962-738C-4389-A5D6-9B760F3FB183}" type="slidenum">
              <a:rPr lang="en-US" altLang="it-IT" sz="1200"/>
              <a:pPr algn="r"/>
              <a:t>35</a:t>
            </a:fld>
            <a:endParaRPr lang="en-US" altLang="it-IT" sz="1200"/>
          </a:p>
        </p:txBody>
      </p:sp>
      <p:sp>
        <p:nvSpPr>
          <p:cNvPr id="1664003" name="Rectangle 2"/>
          <p:cNvSpPr>
            <a:spLocks noGrp="1" noRot="1" noChangeAspect="1" noChangeArrowheads="1" noTextEdit="1"/>
          </p:cNvSpPr>
          <p:nvPr>
            <p:ph type="sldImg"/>
          </p:nvPr>
        </p:nvSpPr>
        <p:spPr>
          <a:solidFill>
            <a:srgbClr val="FFFFFF"/>
          </a:solidFill>
          <a:ln/>
        </p:spPr>
      </p:sp>
      <p:sp>
        <p:nvSpPr>
          <p:cNvPr id="1664004" name="Rectangle 3"/>
          <p:cNvSpPr>
            <a:spLocks noGrp="1" noChangeArrowheads="1"/>
          </p:cNvSpPr>
          <p:nvPr>
            <p:ph type="body" idx="1"/>
          </p:nvPr>
        </p:nvSpPr>
        <p:spPr>
          <a:solidFill>
            <a:srgbClr val="FFFFFF"/>
          </a:solidFill>
          <a:ln>
            <a:solidFill>
              <a:srgbClr val="000000"/>
            </a:solidFill>
          </a:ln>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9516544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Riportato in</a:t>
            </a:r>
            <a:r>
              <a:rPr lang="it-IT" baseline="0" dirty="0" smtClean="0"/>
              <a:t> un articolo di Musatti del 1924 e attribuito al suo professore Benussi</a:t>
            </a:r>
          </a:p>
          <a:p>
            <a:endParaRPr lang="it-IT" baseline="0" dirty="0" smtClean="0"/>
          </a:p>
          <a:p>
            <a:r>
              <a:rPr lang="it-IT" baseline="0" dirty="0" smtClean="0"/>
              <a:t>Dimostrazione in classe con episcotista</a:t>
            </a:r>
            <a:endParaRPr lang="it-IT" dirty="0"/>
          </a:p>
        </p:txBody>
      </p:sp>
      <p:sp>
        <p:nvSpPr>
          <p:cNvPr id="4" name="Slide Number Placeholder 3"/>
          <p:cNvSpPr>
            <a:spLocks noGrp="1"/>
          </p:cNvSpPr>
          <p:nvPr>
            <p:ph type="sldNum" sz="quarter" idx="10"/>
          </p:nvPr>
        </p:nvSpPr>
        <p:spPr/>
        <p:txBody>
          <a:bodyPr/>
          <a:lstStyle/>
          <a:p>
            <a:fld id="{470D9CB0-AFBA-4224-AA9C-6797706E9C2A}" type="slidenum">
              <a:rPr lang="en-US" altLang="it-IT" smtClean="0"/>
              <a:pPr/>
              <a:t>36</a:t>
            </a:fld>
            <a:endParaRPr lang="en-US" altLang="it-IT"/>
          </a:p>
        </p:txBody>
      </p:sp>
    </p:spTree>
    <p:extLst>
      <p:ext uri="{BB962C8B-B14F-4D97-AF65-F5344CB8AC3E}">
        <p14:creationId xmlns:p14="http://schemas.microsoft.com/office/powerpoint/2010/main" val="3639992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62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5217342F-8557-4F66-9AE6-13D0D9AE13D0}" type="slidenum">
              <a:rPr lang="it-IT" altLang="it-IT" sz="1200"/>
              <a:pPr algn="r"/>
              <a:t>37</a:t>
            </a:fld>
            <a:endParaRPr lang="it-IT" altLang="it-IT" sz="1200"/>
          </a:p>
        </p:txBody>
      </p:sp>
      <p:sp>
        <p:nvSpPr>
          <p:cNvPr id="1716227" name="Rectangle 2"/>
          <p:cNvSpPr>
            <a:spLocks noGrp="1" noRot="1" noChangeAspect="1" noChangeArrowheads="1" noTextEdit="1"/>
          </p:cNvSpPr>
          <p:nvPr>
            <p:ph type="sldImg"/>
          </p:nvPr>
        </p:nvSpPr>
        <p:spPr>
          <a:solidFill>
            <a:srgbClr val="FFFFFF"/>
          </a:solidFill>
          <a:ln/>
        </p:spPr>
      </p:sp>
      <p:sp>
        <p:nvSpPr>
          <p:cNvPr id="1716228" name="Rectangle 3"/>
          <p:cNvSpPr>
            <a:spLocks noGrp="1" noChangeArrowheads="1"/>
          </p:cNvSpPr>
          <p:nvPr>
            <p:ph type="body" idx="1"/>
          </p:nvPr>
        </p:nvSpPr>
        <p:spPr>
          <a:solidFill>
            <a:srgbClr val="FFFFFF"/>
          </a:solidFill>
          <a:ln>
            <a:solidFill>
              <a:srgbClr val="000000"/>
            </a:solidFill>
          </a:ln>
        </p:spPr>
        <p:txBody>
          <a:bodyPr/>
          <a:lstStyle/>
          <a:p>
            <a:r>
              <a:rPr lang="en-GB" altLang="it-IT" sz="1000" smtClean="0">
                <a:latin typeface="Arial" panose="020B0604020202020204" pitchFamily="34" charset="0"/>
              </a:rPr>
              <a:t>In generale I sistemi sensoriali sembrano essere sensibili al valore relativo della stimolazione: cioè al rapporto fra lo stimolo e il suo contesto adiacente nello spazio circostante.</a:t>
            </a:r>
          </a:p>
        </p:txBody>
      </p:sp>
    </p:spTree>
    <p:extLst>
      <p:ext uri="{BB962C8B-B14F-4D97-AF65-F5344CB8AC3E}">
        <p14:creationId xmlns:p14="http://schemas.microsoft.com/office/powerpoint/2010/main" val="9551190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D5740D60-15C3-416B-89AE-D071DA837C59}" type="slidenum">
              <a:rPr lang="en-US" altLang="it-IT" sz="1200"/>
              <a:pPr algn="r"/>
              <a:t>38</a:t>
            </a:fld>
            <a:endParaRPr lang="en-US" altLang="it-IT" sz="1200"/>
          </a:p>
        </p:txBody>
      </p:sp>
      <p:sp>
        <p:nvSpPr>
          <p:cNvPr id="1710083" name="Rectangle 2"/>
          <p:cNvSpPr>
            <a:spLocks noGrp="1" noRot="1" noChangeAspect="1" noChangeArrowheads="1" noTextEdit="1"/>
          </p:cNvSpPr>
          <p:nvPr>
            <p:ph type="sldImg"/>
          </p:nvPr>
        </p:nvSpPr>
        <p:spPr>
          <a:solidFill>
            <a:srgbClr val="FFFFFF"/>
          </a:solidFill>
          <a:ln/>
        </p:spPr>
      </p:sp>
      <p:sp>
        <p:nvSpPr>
          <p:cNvPr id="1710084" name="Rectangle 3"/>
          <p:cNvSpPr>
            <a:spLocks noGrp="1" noChangeArrowheads="1"/>
          </p:cNvSpPr>
          <p:nvPr>
            <p:ph type="body" idx="1"/>
          </p:nvPr>
        </p:nvSpPr>
        <p:spPr>
          <a:solidFill>
            <a:srgbClr val="FFFFFF"/>
          </a:solidFill>
          <a:ln>
            <a:solidFill>
              <a:srgbClr val="000000"/>
            </a:solidFill>
          </a:ln>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3495194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21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AE17FCCE-1F2A-4C5C-8978-EE76577C3536}" type="slidenum">
              <a:rPr lang="en-US" altLang="it-IT" sz="1200"/>
              <a:pPr algn="r"/>
              <a:t>39</a:t>
            </a:fld>
            <a:endParaRPr lang="en-US" altLang="it-IT" sz="1200"/>
          </a:p>
        </p:txBody>
      </p:sp>
      <p:sp>
        <p:nvSpPr>
          <p:cNvPr id="1712131" name="Rectangle 2"/>
          <p:cNvSpPr>
            <a:spLocks noGrp="1" noRot="1" noChangeAspect="1" noChangeArrowheads="1" noTextEdit="1"/>
          </p:cNvSpPr>
          <p:nvPr>
            <p:ph type="sldImg"/>
          </p:nvPr>
        </p:nvSpPr>
        <p:spPr>
          <a:solidFill>
            <a:srgbClr val="FFFFFF"/>
          </a:solidFill>
          <a:ln/>
        </p:spPr>
      </p:sp>
      <p:sp>
        <p:nvSpPr>
          <p:cNvPr id="1712132" name="Rectangle 3"/>
          <p:cNvSpPr>
            <a:spLocks noGrp="1" noChangeArrowheads="1"/>
          </p:cNvSpPr>
          <p:nvPr>
            <p:ph type="body" idx="1"/>
          </p:nvPr>
        </p:nvSpPr>
        <p:spPr>
          <a:solidFill>
            <a:srgbClr val="FFFFFF"/>
          </a:solidFill>
          <a:ln>
            <a:solidFill>
              <a:srgbClr val="000000"/>
            </a:solidFill>
          </a:ln>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4866429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26035F92-7B4C-4598-AC85-EDFA42827F53}" type="slidenum">
              <a:rPr lang="en-US" altLang="it-IT" sz="1200">
                <a:solidFill>
                  <a:srgbClr val="000000"/>
                </a:solidFill>
              </a:rPr>
              <a:pPr algn="r"/>
              <a:t>41</a:t>
            </a:fld>
            <a:endParaRPr lang="en-US" altLang="it-IT" sz="1200">
              <a:solidFill>
                <a:srgbClr val="000000"/>
              </a:solidFill>
            </a:endParaRPr>
          </a:p>
        </p:txBody>
      </p:sp>
      <p:sp>
        <p:nvSpPr>
          <p:cNvPr id="748547" name="Rectangle 2"/>
          <p:cNvSpPr>
            <a:spLocks noGrp="1" noRot="1" noChangeAspect="1" noChangeArrowheads="1" noTextEdit="1"/>
          </p:cNvSpPr>
          <p:nvPr>
            <p:ph type="sldImg"/>
          </p:nvPr>
        </p:nvSpPr>
        <p:spPr>
          <a:solidFill>
            <a:srgbClr val="FFFFFF"/>
          </a:solidFill>
          <a:ln/>
        </p:spPr>
      </p:sp>
      <p:sp>
        <p:nvSpPr>
          <p:cNvPr id="748548" name="Rectangle 3"/>
          <p:cNvSpPr>
            <a:spLocks noGrp="1" noChangeArrowheads="1"/>
          </p:cNvSpPr>
          <p:nvPr>
            <p:ph type="body" idx="1"/>
          </p:nvPr>
        </p:nvSpPr>
        <p:spPr>
          <a:solidFill>
            <a:srgbClr val="FFFFFF"/>
          </a:solidFill>
          <a:ln>
            <a:solidFill>
              <a:srgbClr val="000000"/>
            </a:solidFill>
          </a:ln>
        </p:spPr>
        <p:txBody>
          <a:bodyPr/>
          <a:lstStyle/>
          <a:p>
            <a:r>
              <a:rPr lang="it-IT" altLang="it-IT" sz="1000" smtClean="0">
                <a:latin typeface="Arial" panose="020B0604020202020204" pitchFamily="34" charset="0"/>
              </a:rPr>
              <a:t>WEBER scopre una regolarità:</a:t>
            </a:r>
          </a:p>
          <a:p>
            <a:r>
              <a:rPr lang="it-IT" altLang="it-IT" sz="1000" smtClean="0">
                <a:latin typeface="Arial" panose="020B0604020202020204" pitchFamily="34" charset="0"/>
              </a:rPr>
              <a:t>la discriminazione tra due intensità non dipende dalla loro differenza ma dal loro rapporto</a:t>
            </a:r>
          </a:p>
          <a:p>
            <a:r>
              <a:rPr lang="it-IT" altLang="it-IT" sz="1000" smtClean="0">
                <a:latin typeface="Arial" panose="020B0604020202020204" pitchFamily="34" charset="0"/>
              </a:rPr>
              <a:t>La jnd </a:t>
            </a:r>
            <a:r>
              <a:rPr lang="it-IT" altLang="it-IT" sz="3000" smtClean="0">
                <a:solidFill>
                  <a:schemeClr val="hlink"/>
                </a:solidFill>
                <a:latin typeface="Arial" panose="020B0604020202020204" pitchFamily="34" charset="0"/>
              </a:rPr>
              <a:t>cresce, </a:t>
            </a:r>
            <a:r>
              <a:rPr lang="it-IT" altLang="it-IT" sz="3000" smtClean="0">
                <a:solidFill>
                  <a:schemeClr val="bg1"/>
                </a:solidFill>
                <a:latin typeface="Arial" panose="020B0604020202020204" pitchFamily="34" charset="0"/>
              </a:rPr>
              <a:t>in </a:t>
            </a:r>
            <a:r>
              <a:rPr lang="it-IT" altLang="it-IT" sz="3000" smtClean="0">
                <a:solidFill>
                  <a:schemeClr val="hlink"/>
                </a:solidFill>
                <a:latin typeface="Arial" panose="020B0604020202020204" pitchFamily="34" charset="0"/>
              </a:rPr>
              <a:t>modo regolare</a:t>
            </a:r>
            <a:r>
              <a:rPr lang="it-IT" altLang="it-IT" sz="3000" smtClean="0">
                <a:solidFill>
                  <a:schemeClr val="bg1"/>
                </a:solidFill>
                <a:latin typeface="Arial" panose="020B0604020202020204" pitchFamily="34" charset="0"/>
              </a:rPr>
              <a:t>,</a:t>
            </a:r>
            <a:r>
              <a:rPr lang="it-IT" altLang="it-IT" sz="3000" smtClean="0">
                <a:solidFill>
                  <a:schemeClr val="hlink"/>
                </a:solidFill>
                <a:latin typeface="Arial" panose="020B0604020202020204" pitchFamily="34" charset="0"/>
              </a:rPr>
              <a:t> al crescere dell</a:t>
            </a:r>
            <a:r>
              <a:rPr lang="ja-JP" altLang="it-IT" sz="3000" smtClean="0">
                <a:solidFill>
                  <a:schemeClr val="hlink"/>
                </a:solidFill>
                <a:latin typeface="Arial" panose="020B0604020202020204" pitchFamily="34" charset="0"/>
              </a:rPr>
              <a:t>’</a:t>
            </a:r>
            <a:r>
              <a:rPr lang="it-IT" altLang="it-IT" sz="3000" smtClean="0">
                <a:solidFill>
                  <a:schemeClr val="hlink"/>
                </a:solidFill>
                <a:latin typeface="Arial" panose="020B0604020202020204" pitchFamily="34" charset="0"/>
              </a:rPr>
              <a:t>intensità dello stimolo</a:t>
            </a:r>
          </a:p>
          <a:p>
            <a:endParaRPr lang="en-GB" altLang="it-IT" sz="1000" smtClean="0">
              <a:latin typeface="Arial" panose="020B0604020202020204" pitchFamily="34" charset="0"/>
            </a:endParaRPr>
          </a:p>
        </p:txBody>
      </p:sp>
    </p:spTree>
    <p:extLst>
      <p:ext uri="{BB962C8B-B14F-4D97-AF65-F5344CB8AC3E}">
        <p14:creationId xmlns:p14="http://schemas.microsoft.com/office/powerpoint/2010/main" val="24558254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18699E9A-106B-43FF-9F13-739759D5F9B0}" type="slidenum">
              <a:rPr lang="en-US" altLang="it-IT" sz="1200">
                <a:solidFill>
                  <a:srgbClr val="000000"/>
                </a:solidFill>
              </a:rPr>
              <a:pPr algn="r"/>
              <a:t>42</a:t>
            </a:fld>
            <a:endParaRPr lang="en-US" altLang="it-IT" sz="1200">
              <a:solidFill>
                <a:srgbClr val="000000"/>
              </a:solidFill>
            </a:endParaRPr>
          </a:p>
        </p:txBody>
      </p:sp>
      <p:sp>
        <p:nvSpPr>
          <p:cNvPr id="750595" name="Rectangle 2"/>
          <p:cNvSpPr>
            <a:spLocks noGrp="1" noRot="1" noChangeAspect="1" noChangeArrowheads="1" noTextEdit="1"/>
          </p:cNvSpPr>
          <p:nvPr>
            <p:ph type="sldImg"/>
          </p:nvPr>
        </p:nvSpPr>
        <p:spPr>
          <a:solidFill>
            <a:srgbClr val="FFFFFF"/>
          </a:solidFill>
          <a:ln/>
        </p:spPr>
      </p:sp>
      <p:sp>
        <p:nvSpPr>
          <p:cNvPr id="750596" name="Rectangle 3"/>
          <p:cNvSpPr>
            <a:spLocks noGrp="1" noChangeArrowheads="1"/>
          </p:cNvSpPr>
          <p:nvPr>
            <p:ph type="body" idx="1"/>
          </p:nvPr>
        </p:nvSpPr>
        <p:spPr>
          <a:solidFill>
            <a:srgbClr val="FFFFFF"/>
          </a:solidFill>
          <a:ln>
            <a:solidFill>
              <a:srgbClr val="000000"/>
            </a:solidFill>
          </a:ln>
        </p:spPr>
        <p:txBody>
          <a:bodyPr/>
          <a:lstStyle/>
          <a:p>
            <a:r>
              <a:rPr lang="it-IT" altLang="it-IT" sz="1000" smtClean="0">
                <a:latin typeface="Arial" panose="020B0604020202020204" pitchFamily="34" charset="0"/>
              </a:rPr>
              <a:t>WEBER scopre una regolarità:</a:t>
            </a:r>
          </a:p>
          <a:p>
            <a:endParaRPr lang="it-IT" altLang="it-IT" sz="1000" smtClean="0">
              <a:latin typeface="Arial" panose="020B0604020202020204" pitchFamily="34" charset="0"/>
            </a:endParaRPr>
          </a:p>
          <a:p>
            <a:r>
              <a:rPr lang="it-IT" altLang="it-IT" sz="1000" smtClean="0">
                <a:latin typeface="Arial" panose="020B0604020202020204" pitchFamily="34" charset="0"/>
              </a:rPr>
              <a:t>La jnd </a:t>
            </a:r>
            <a:r>
              <a:rPr lang="it-IT" altLang="it-IT" sz="3000" smtClean="0">
                <a:solidFill>
                  <a:schemeClr val="hlink"/>
                </a:solidFill>
                <a:latin typeface="Arial" panose="020B0604020202020204" pitchFamily="34" charset="0"/>
              </a:rPr>
              <a:t>cresce, </a:t>
            </a:r>
            <a:r>
              <a:rPr lang="it-IT" altLang="it-IT" sz="3000" smtClean="0">
                <a:solidFill>
                  <a:schemeClr val="bg1"/>
                </a:solidFill>
                <a:latin typeface="Arial" panose="020B0604020202020204" pitchFamily="34" charset="0"/>
              </a:rPr>
              <a:t>in </a:t>
            </a:r>
            <a:r>
              <a:rPr lang="it-IT" altLang="it-IT" sz="3000" smtClean="0">
                <a:solidFill>
                  <a:schemeClr val="hlink"/>
                </a:solidFill>
                <a:latin typeface="Arial" panose="020B0604020202020204" pitchFamily="34" charset="0"/>
              </a:rPr>
              <a:t>modo regolare</a:t>
            </a:r>
            <a:r>
              <a:rPr lang="it-IT" altLang="it-IT" sz="3000" smtClean="0">
                <a:solidFill>
                  <a:schemeClr val="bg1"/>
                </a:solidFill>
                <a:latin typeface="Arial" panose="020B0604020202020204" pitchFamily="34" charset="0"/>
              </a:rPr>
              <a:t>,</a:t>
            </a:r>
            <a:r>
              <a:rPr lang="it-IT" altLang="it-IT" sz="3000" smtClean="0">
                <a:solidFill>
                  <a:schemeClr val="hlink"/>
                </a:solidFill>
                <a:latin typeface="Arial" panose="020B0604020202020204" pitchFamily="34" charset="0"/>
              </a:rPr>
              <a:t> al crescere dell</a:t>
            </a:r>
            <a:r>
              <a:rPr lang="ja-JP" altLang="it-IT" sz="3000" smtClean="0">
                <a:solidFill>
                  <a:schemeClr val="hlink"/>
                </a:solidFill>
                <a:latin typeface="Arial" panose="020B0604020202020204" pitchFamily="34" charset="0"/>
              </a:rPr>
              <a:t>’</a:t>
            </a:r>
            <a:r>
              <a:rPr lang="it-IT" altLang="it-IT" sz="3000" smtClean="0">
                <a:solidFill>
                  <a:schemeClr val="hlink"/>
                </a:solidFill>
                <a:latin typeface="Arial" panose="020B0604020202020204" pitchFamily="34" charset="0"/>
              </a:rPr>
              <a:t>intensità dello stimolo</a:t>
            </a:r>
          </a:p>
          <a:p>
            <a:endParaRPr lang="en-GB" altLang="it-IT" sz="1000" smtClean="0">
              <a:latin typeface="Arial" panose="020B0604020202020204" pitchFamily="34" charset="0"/>
            </a:endParaRPr>
          </a:p>
        </p:txBody>
      </p:sp>
    </p:spTree>
    <p:extLst>
      <p:ext uri="{BB962C8B-B14F-4D97-AF65-F5344CB8AC3E}">
        <p14:creationId xmlns:p14="http://schemas.microsoft.com/office/powerpoint/2010/main" val="24480520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F8F832D7-954A-4443-9B23-C412114CEDDB}" type="slidenum">
              <a:rPr lang="en-US" altLang="it-IT" sz="1200"/>
              <a:pPr algn="r"/>
              <a:t>43</a:t>
            </a:fld>
            <a:endParaRPr lang="en-US" altLang="it-IT" sz="1200"/>
          </a:p>
        </p:txBody>
      </p:sp>
      <p:sp>
        <p:nvSpPr>
          <p:cNvPr id="752643" name="Rectangle 2"/>
          <p:cNvSpPr>
            <a:spLocks noGrp="1" noRot="1" noChangeAspect="1" noChangeArrowheads="1" noTextEdit="1"/>
          </p:cNvSpPr>
          <p:nvPr>
            <p:ph type="sldImg"/>
          </p:nvPr>
        </p:nvSpPr>
        <p:spPr>
          <a:ln/>
        </p:spPr>
      </p:sp>
      <p:sp>
        <p:nvSpPr>
          <p:cNvPr id="75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38144540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03B2932D-D0A6-4802-AEEF-025E2116501A}" type="slidenum">
              <a:rPr lang="en-US" altLang="it-IT" sz="1200"/>
              <a:pPr algn="r"/>
              <a:t>44</a:t>
            </a:fld>
            <a:endParaRPr lang="en-US" altLang="it-IT" sz="1200"/>
          </a:p>
        </p:txBody>
      </p:sp>
      <p:sp>
        <p:nvSpPr>
          <p:cNvPr id="754691" name="Rectangle 2"/>
          <p:cNvSpPr>
            <a:spLocks noGrp="1" noRot="1" noChangeAspect="1" noChangeArrowheads="1" noTextEdit="1"/>
          </p:cNvSpPr>
          <p:nvPr>
            <p:ph type="sldImg"/>
          </p:nvPr>
        </p:nvSpPr>
        <p:spPr>
          <a:ln/>
        </p:spPr>
      </p:sp>
      <p:sp>
        <p:nvSpPr>
          <p:cNvPr id="75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11630640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5BDD9086-D4BA-45A9-82D9-166C90EC9C37}" type="slidenum">
              <a:rPr lang="en-US" altLang="it-IT" sz="1200"/>
              <a:pPr algn="r"/>
              <a:t>46</a:t>
            </a:fld>
            <a:endParaRPr lang="en-US" altLang="it-IT" sz="1200"/>
          </a:p>
        </p:txBody>
      </p:sp>
      <p:sp>
        <p:nvSpPr>
          <p:cNvPr id="756739" name="Rectangle 2"/>
          <p:cNvSpPr>
            <a:spLocks noGrp="1" noRot="1" noChangeAspect="1" noChangeArrowheads="1" noTextEdit="1"/>
          </p:cNvSpPr>
          <p:nvPr>
            <p:ph type="sldImg"/>
          </p:nvPr>
        </p:nvSpPr>
        <p:spPr>
          <a:ln/>
        </p:spPr>
      </p:sp>
      <p:sp>
        <p:nvSpPr>
          <p:cNvPr id="75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2577845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E1D7900-079D-4663-BB38-CF89B4B8D720}" type="slidenum">
              <a:rPr lang="en-US" altLang="it-IT" sz="1200"/>
              <a:pPr/>
              <a:t>4</a:t>
            </a:fld>
            <a:endParaRPr lang="en-US" altLang="it-IT" sz="1200"/>
          </a:p>
        </p:txBody>
      </p:sp>
      <p:sp>
        <p:nvSpPr>
          <p:cNvPr id="21506" name="Rectangle 2"/>
          <p:cNvSpPr>
            <a:spLocks noGrp="1" noRot="1" noChangeAspect="1" noChangeArrowheads="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ln>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18165617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3A923C7F-BB35-48F1-A48F-C88E3B22980B}" type="slidenum">
              <a:rPr lang="en-US" altLang="it-IT" sz="1200">
                <a:solidFill>
                  <a:srgbClr val="000000"/>
                </a:solidFill>
              </a:rPr>
              <a:pPr algn="r"/>
              <a:t>47</a:t>
            </a:fld>
            <a:endParaRPr lang="en-US" altLang="it-IT" sz="1200">
              <a:solidFill>
                <a:srgbClr val="000000"/>
              </a:solidFill>
            </a:endParaRPr>
          </a:p>
        </p:txBody>
      </p:sp>
      <p:sp>
        <p:nvSpPr>
          <p:cNvPr id="758787" name="Rectangle 2"/>
          <p:cNvSpPr>
            <a:spLocks noGrp="1" noRot="1" noChangeAspect="1" noChangeArrowheads="1" noTextEdit="1"/>
          </p:cNvSpPr>
          <p:nvPr>
            <p:ph type="sldImg"/>
          </p:nvPr>
        </p:nvSpPr>
        <p:spPr>
          <a:ln/>
        </p:spPr>
      </p:sp>
      <p:sp>
        <p:nvSpPr>
          <p:cNvPr id="75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1874260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6051E125-5731-4092-959A-9796B961867E}" type="slidenum">
              <a:rPr lang="en-US" altLang="it-IT" sz="1200">
                <a:solidFill>
                  <a:srgbClr val="000000"/>
                </a:solidFill>
              </a:rPr>
              <a:pPr algn="r"/>
              <a:t>48</a:t>
            </a:fld>
            <a:endParaRPr lang="en-US" altLang="it-IT" sz="1200">
              <a:solidFill>
                <a:srgbClr val="000000"/>
              </a:solidFill>
            </a:endParaRPr>
          </a:p>
        </p:txBody>
      </p:sp>
      <p:sp>
        <p:nvSpPr>
          <p:cNvPr id="760835" name="Rectangle 2"/>
          <p:cNvSpPr>
            <a:spLocks noGrp="1" noRot="1" noChangeAspect="1" noChangeArrowheads="1" noTextEdit="1"/>
          </p:cNvSpPr>
          <p:nvPr>
            <p:ph type="sldImg"/>
          </p:nvPr>
        </p:nvSpPr>
        <p:spPr>
          <a:ln/>
        </p:spPr>
      </p:sp>
      <p:sp>
        <p:nvSpPr>
          <p:cNvPr id="76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18256737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1F894B9B-D511-487A-84B1-D29F9C13D517}" type="slidenum">
              <a:rPr lang="en-US" altLang="it-IT" sz="1200"/>
              <a:pPr algn="r"/>
              <a:t>49</a:t>
            </a:fld>
            <a:endParaRPr lang="en-US" altLang="it-IT" sz="1200"/>
          </a:p>
        </p:txBody>
      </p:sp>
      <p:sp>
        <p:nvSpPr>
          <p:cNvPr id="925699" name="Rectangle 2"/>
          <p:cNvSpPr>
            <a:spLocks noGrp="1" noRot="1" noChangeAspect="1" noChangeArrowheads="1" noTextEdit="1"/>
          </p:cNvSpPr>
          <p:nvPr>
            <p:ph type="sldImg"/>
          </p:nvPr>
        </p:nvSpPr>
        <p:spPr>
          <a:ln/>
        </p:spPr>
      </p:sp>
      <p:sp>
        <p:nvSpPr>
          <p:cNvPr id="925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smtClean="0">
                <a:latin typeface="Times" panose="02020603050405020304" pitchFamily="18" charset="0"/>
              </a:rPr>
              <a:t>Errore costante piccolo se ordine di presentazione è bilanciato </a:t>
            </a:r>
          </a:p>
        </p:txBody>
      </p:sp>
    </p:spTree>
    <p:extLst>
      <p:ext uri="{BB962C8B-B14F-4D97-AF65-F5344CB8AC3E}">
        <p14:creationId xmlns:p14="http://schemas.microsoft.com/office/powerpoint/2010/main" val="22574108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FE50336F-EE3B-4EB0-AA12-4E96570FD19D}" type="slidenum">
              <a:rPr lang="en-US" altLang="it-IT" sz="1200"/>
              <a:pPr algn="r"/>
              <a:t>50</a:t>
            </a:fld>
            <a:endParaRPr lang="en-US" altLang="it-IT" sz="1200"/>
          </a:p>
        </p:txBody>
      </p:sp>
      <p:sp>
        <p:nvSpPr>
          <p:cNvPr id="927747" name="Rectangle 2"/>
          <p:cNvSpPr>
            <a:spLocks noGrp="1" noRot="1" noChangeAspect="1" noChangeArrowheads="1" noTextEdit="1"/>
          </p:cNvSpPr>
          <p:nvPr>
            <p:ph type="sldImg"/>
          </p:nvPr>
        </p:nvSpPr>
        <p:spPr>
          <a:ln/>
        </p:spPr>
      </p:sp>
      <p:sp>
        <p:nvSpPr>
          <p:cNvPr id="927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smtClean="0">
                <a:latin typeface="Times" panose="02020603050405020304" pitchFamily="18" charset="0"/>
              </a:rPr>
              <a:t>Errore costante piccolo se ordine di presentazione è bilanciato </a:t>
            </a:r>
          </a:p>
        </p:txBody>
      </p:sp>
    </p:spTree>
    <p:extLst>
      <p:ext uri="{BB962C8B-B14F-4D97-AF65-F5344CB8AC3E}">
        <p14:creationId xmlns:p14="http://schemas.microsoft.com/office/powerpoint/2010/main" val="4783401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76CF4448-3B18-45A2-93E1-C045149F8AB9}" type="slidenum">
              <a:rPr lang="en-US" altLang="it-IT" sz="1200"/>
              <a:pPr algn="r"/>
              <a:t>51</a:t>
            </a:fld>
            <a:endParaRPr lang="en-US" altLang="it-IT" sz="1200"/>
          </a:p>
        </p:txBody>
      </p:sp>
      <p:sp>
        <p:nvSpPr>
          <p:cNvPr id="929795" name="Rectangle 2"/>
          <p:cNvSpPr>
            <a:spLocks noGrp="1" noRot="1" noChangeAspect="1" noChangeArrowheads="1" noTextEdit="1"/>
          </p:cNvSpPr>
          <p:nvPr>
            <p:ph type="sldImg"/>
          </p:nvPr>
        </p:nvSpPr>
        <p:spPr>
          <a:ln/>
        </p:spPr>
      </p:sp>
      <p:sp>
        <p:nvSpPr>
          <p:cNvPr id="929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35664135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C6EA2212-3729-4DA0-A3FC-1375B2C05CFD}" type="slidenum">
              <a:rPr lang="en-US" altLang="it-IT" sz="1200"/>
              <a:pPr algn="r"/>
              <a:t>52</a:t>
            </a:fld>
            <a:endParaRPr lang="en-US" altLang="it-IT" sz="1200"/>
          </a:p>
        </p:txBody>
      </p:sp>
      <p:sp>
        <p:nvSpPr>
          <p:cNvPr id="764931" name="Rectangle 2"/>
          <p:cNvSpPr>
            <a:spLocks noGrp="1" noRot="1" noChangeAspect="1" noChangeArrowheads="1" noTextEdit="1"/>
          </p:cNvSpPr>
          <p:nvPr>
            <p:ph type="sldImg"/>
          </p:nvPr>
        </p:nvSpPr>
        <p:spPr>
          <a:ln/>
        </p:spPr>
      </p:sp>
      <p:sp>
        <p:nvSpPr>
          <p:cNvPr id="76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smtClean="0">
                <a:latin typeface="Times" panose="02020603050405020304" pitchFamily="18" charset="0"/>
              </a:rPr>
              <a:t>La JND è l’altra faccia della mediaglia della soglia differenziale. Errore costante piccolo se ordine di presentazione è bilanciato.</a:t>
            </a:r>
          </a:p>
        </p:txBody>
      </p:sp>
    </p:spTree>
    <p:extLst>
      <p:ext uri="{BB962C8B-B14F-4D97-AF65-F5344CB8AC3E}">
        <p14:creationId xmlns:p14="http://schemas.microsoft.com/office/powerpoint/2010/main" val="42262840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876991A4-AE97-4383-962F-F26833339A0B}" type="slidenum">
              <a:rPr lang="en-US" altLang="it-IT" sz="1200"/>
              <a:pPr algn="r"/>
              <a:t>53</a:t>
            </a:fld>
            <a:endParaRPr lang="en-US" altLang="it-IT" sz="1200"/>
          </a:p>
        </p:txBody>
      </p:sp>
      <p:sp>
        <p:nvSpPr>
          <p:cNvPr id="766979" name="Rectangle 2"/>
          <p:cNvSpPr>
            <a:spLocks noGrp="1" noRot="1" noChangeAspect="1" noChangeArrowheads="1" noTextEdit="1"/>
          </p:cNvSpPr>
          <p:nvPr>
            <p:ph type="sldImg"/>
          </p:nvPr>
        </p:nvSpPr>
        <p:spPr>
          <a:ln/>
        </p:spPr>
      </p:sp>
      <p:sp>
        <p:nvSpPr>
          <p:cNvPr id="76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smtClean="0">
                <a:latin typeface="Times" panose="02020603050405020304" pitchFamily="18" charset="0"/>
              </a:rPr>
              <a:t>dr Peter Venkman</a:t>
            </a:r>
          </a:p>
        </p:txBody>
      </p:sp>
    </p:spTree>
    <p:extLst>
      <p:ext uri="{BB962C8B-B14F-4D97-AF65-F5344CB8AC3E}">
        <p14:creationId xmlns:p14="http://schemas.microsoft.com/office/powerpoint/2010/main" val="6426220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A383B851-352C-4298-BCAC-F2FD38813DFE}" type="slidenum">
              <a:rPr lang="en-US" altLang="it-IT" sz="1200">
                <a:solidFill>
                  <a:srgbClr val="000000"/>
                </a:solidFill>
              </a:rPr>
              <a:pPr algn="r"/>
              <a:t>54</a:t>
            </a:fld>
            <a:endParaRPr lang="en-US" altLang="it-IT" sz="1200">
              <a:solidFill>
                <a:srgbClr val="000000"/>
              </a:solidFill>
            </a:endParaRPr>
          </a:p>
        </p:txBody>
      </p:sp>
      <p:sp>
        <p:nvSpPr>
          <p:cNvPr id="769027" name="Rectangle 2"/>
          <p:cNvSpPr>
            <a:spLocks noGrp="1" noRot="1" noChangeAspect="1" noChangeArrowheads="1" noTextEdit="1"/>
          </p:cNvSpPr>
          <p:nvPr>
            <p:ph type="sldImg"/>
          </p:nvPr>
        </p:nvSpPr>
        <p:spPr>
          <a:solidFill>
            <a:srgbClr val="FFFFFF"/>
          </a:solidFill>
          <a:ln/>
        </p:spPr>
      </p:sp>
      <p:sp>
        <p:nvSpPr>
          <p:cNvPr id="154627" name="Rectangle 3"/>
          <p:cNvSpPr>
            <a:spLocks noGrp="1" noChangeArrowheads="1"/>
          </p:cNvSpPr>
          <p:nvPr>
            <p:ph type="body" idx="1"/>
          </p:nvPr>
        </p:nvSpPr>
        <p:spPr>
          <a:solidFill>
            <a:srgbClr val="FFFFFF"/>
          </a:solidFill>
          <a:ln>
            <a:solidFill>
              <a:srgbClr val="000000"/>
            </a:solidFill>
          </a:ln>
        </p:spPr>
        <p:txBody>
          <a:bodyPr/>
          <a:lstStyle/>
          <a:p>
            <a:pPr>
              <a:defRPr/>
            </a:pPr>
            <a:r>
              <a:rPr lang="it-IT" sz="2800">
                <a:solidFill>
                  <a:schemeClr val="bg1"/>
                </a:solidFill>
                <a:effectLst>
                  <a:outerShdw blurRad="38100" dist="38100" dir="2700000" algn="tl">
                    <a:srgbClr val="DDDDDD"/>
                  </a:outerShdw>
                </a:effectLst>
                <a:latin typeface="Arial" charset="0"/>
                <a:ea typeface="ＭＳ Ｐゴシック" charset="0"/>
                <a:cs typeface="ＭＳ Ｐゴシック" charset="0"/>
              </a:rPr>
              <a:t>La legge di Weber mette in evidenza un rapporto costante tra due intensità, quella corrispondente alla jnd (indicata di solito come </a:t>
            </a:r>
            <a:r>
              <a:rPr lang="it-IT" sz="3200">
                <a:solidFill>
                  <a:srgbClr val="FFCC00"/>
                </a:solidFill>
                <a:latin typeface="Arial" charset="0"/>
                <a:ea typeface="ＭＳ Ｐゴシック" charset="0"/>
                <a:cs typeface="ＭＳ Ｐゴシック" charset="0"/>
                <a:sym typeface="Symbol" charset="0"/>
              </a:rPr>
              <a:t></a:t>
            </a:r>
            <a:r>
              <a:rPr lang="it-IT" sz="3200">
                <a:solidFill>
                  <a:srgbClr val="FFCC00"/>
                </a:solidFill>
                <a:latin typeface="Arial" charset="0"/>
                <a:ea typeface="ＭＳ Ｐゴシック" charset="0"/>
                <a:cs typeface="ＭＳ Ｐゴシック" charset="0"/>
              </a:rPr>
              <a:t>I)</a:t>
            </a:r>
            <a:r>
              <a:rPr lang="it-IT" sz="2800">
                <a:solidFill>
                  <a:schemeClr val="bg1"/>
                </a:solidFill>
                <a:effectLst>
                  <a:outerShdw blurRad="38100" dist="38100" dir="2700000" algn="tl">
                    <a:srgbClr val="DDDDDD"/>
                  </a:outerShdw>
                </a:effectLst>
                <a:latin typeface="Arial" charset="0"/>
                <a:ea typeface="ＭＳ Ｐゴシック" charset="0"/>
                <a:cs typeface="ＭＳ Ｐゴシック" charset="0"/>
              </a:rPr>
              <a:t> e quella dello stimolo di riferimento.</a:t>
            </a:r>
          </a:p>
        </p:txBody>
      </p:sp>
    </p:spTree>
    <p:extLst>
      <p:ext uri="{BB962C8B-B14F-4D97-AF65-F5344CB8AC3E}">
        <p14:creationId xmlns:p14="http://schemas.microsoft.com/office/powerpoint/2010/main" val="36675676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4421AF33-B6A7-48E8-AC67-18BB9305F212}" type="slidenum">
              <a:rPr lang="en-US" altLang="it-IT" sz="1200">
                <a:solidFill>
                  <a:srgbClr val="000000"/>
                </a:solidFill>
              </a:rPr>
              <a:pPr algn="r"/>
              <a:t>55</a:t>
            </a:fld>
            <a:endParaRPr lang="en-US" altLang="it-IT" sz="1200">
              <a:solidFill>
                <a:srgbClr val="000000"/>
              </a:solidFill>
            </a:endParaRPr>
          </a:p>
        </p:txBody>
      </p:sp>
      <p:sp>
        <p:nvSpPr>
          <p:cNvPr id="771075" name="Rectangle 1026"/>
          <p:cNvSpPr>
            <a:spLocks noGrp="1" noRot="1" noChangeAspect="1" noChangeArrowheads="1" noTextEdit="1"/>
          </p:cNvSpPr>
          <p:nvPr>
            <p:ph type="sldImg"/>
          </p:nvPr>
        </p:nvSpPr>
        <p:spPr>
          <a:solidFill>
            <a:srgbClr val="FFFFFF"/>
          </a:solidFill>
          <a:ln/>
        </p:spPr>
      </p:sp>
      <p:sp>
        <p:nvSpPr>
          <p:cNvPr id="771076" name="Rectangle 1027"/>
          <p:cNvSpPr>
            <a:spLocks noGrp="1" noChangeArrowheads="1"/>
          </p:cNvSpPr>
          <p:nvPr>
            <p:ph type="body" idx="1"/>
          </p:nvPr>
        </p:nvSpPr>
        <p:spPr>
          <a:solidFill>
            <a:srgbClr val="FFFFFF"/>
          </a:solidFill>
          <a:ln>
            <a:solidFill>
              <a:srgbClr val="000000"/>
            </a:solidFill>
          </a:ln>
        </p:spPr>
        <p:txBody>
          <a:bodyPr/>
          <a:lstStyle/>
          <a:p>
            <a:endParaRPr lang="en-US" altLang="it-IT" sz="1000" b="1" smtClean="0">
              <a:latin typeface="Arial" panose="020B0604020202020204" pitchFamily="34" charset="0"/>
            </a:endParaRPr>
          </a:p>
        </p:txBody>
      </p:sp>
    </p:spTree>
    <p:extLst>
      <p:ext uri="{BB962C8B-B14F-4D97-AF65-F5344CB8AC3E}">
        <p14:creationId xmlns:p14="http://schemas.microsoft.com/office/powerpoint/2010/main" val="27109585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3AA9CBF9-E031-41C5-BEA4-EBB5DBE6EE28}" type="slidenum">
              <a:rPr lang="en-US" altLang="it-IT" sz="1200">
                <a:solidFill>
                  <a:srgbClr val="000000"/>
                </a:solidFill>
              </a:rPr>
              <a:pPr algn="r"/>
              <a:t>56</a:t>
            </a:fld>
            <a:endParaRPr lang="en-US" altLang="it-IT" sz="1200">
              <a:solidFill>
                <a:srgbClr val="000000"/>
              </a:solidFill>
            </a:endParaRPr>
          </a:p>
        </p:txBody>
      </p:sp>
      <p:sp>
        <p:nvSpPr>
          <p:cNvPr id="773123" name="Rectangle 1026"/>
          <p:cNvSpPr>
            <a:spLocks noGrp="1" noRot="1" noChangeAspect="1" noChangeArrowheads="1" noTextEdit="1"/>
          </p:cNvSpPr>
          <p:nvPr>
            <p:ph type="sldImg"/>
          </p:nvPr>
        </p:nvSpPr>
        <p:spPr>
          <a:solidFill>
            <a:srgbClr val="FFFFFF"/>
          </a:solidFill>
          <a:ln/>
        </p:spPr>
      </p:sp>
      <p:sp>
        <p:nvSpPr>
          <p:cNvPr id="773124" name="Rectangle 1027"/>
          <p:cNvSpPr>
            <a:spLocks noGrp="1" noChangeArrowheads="1"/>
          </p:cNvSpPr>
          <p:nvPr>
            <p:ph type="body" idx="1"/>
          </p:nvPr>
        </p:nvSpPr>
        <p:spPr>
          <a:solidFill>
            <a:srgbClr val="FFFFFF"/>
          </a:solidFill>
          <a:ln>
            <a:solidFill>
              <a:srgbClr val="000000"/>
            </a:solidFill>
          </a:ln>
        </p:spPr>
        <p:txBody>
          <a:bodyPr/>
          <a:lstStyle/>
          <a:p>
            <a:endParaRPr lang="en-US" altLang="it-IT" sz="1000" b="1" smtClean="0">
              <a:latin typeface="Arial" panose="020B0604020202020204" pitchFamily="34" charset="0"/>
            </a:endParaRPr>
          </a:p>
        </p:txBody>
      </p:sp>
    </p:spTree>
    <p:extLst>
      <p:ext uri="{BB962C8B-B14F-4D97-AF65-F5344CB8AC3E}">
        <p14:creationId xmlns:p14="http://schemas.microsoft.com/office/powerpoint/2010/main" val="1977535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sz="1000" smtClean="0">
                <a:latin typeface="Times" panose="02020603050405020304" pitchFamily="18" charset="0"/>
              </a:rPr>
              <a:t>Avere due occhi con campi visivi sovrapposti permette a molti animali (umani inclusi) di usare le disparità tra le immagini proiettate in due punti di vista diversi come fonte d’informazione sulla profondità. La dimostrazione sperimentale dell’efficacia delle </a:t>
            </a:r>
            <a:r>
              <a:rPr lang="it-IT" altLang="it-IT" sz="1000" i="1" smtClean="0">
                <a:latin typeface="Times" panose="02020603050405020304" pitchFamily="18" charset="0"/>
              </a:rPr>
              <a:t>disparità binoculari </a:t>
            </a:r>
            <a:r>
              <a:rPr lang="it-IT" altLang="it-IT" sz="1000" smtClean="0">
                <a:latin typeface="Times" panose="02020603050405020304" pitchFamily="18" charset="0"/>
              </a:rPr>
              <a:t>è relativamente recente. Si dovette attendere il 1838 e l’invenzione dello stereoscopio da parte di Sir Charles Wheatstone (1802-1875) per capire che coppie d’immagini piatte (gli stereogrammi) ma contenenti piccole differenze di dislocazione orizzontale potevano costituire uno stimolo sufficiente a evocare una suggestiva esperienza di profondità, la </a:t>
            </a:r>
            <a:r>
              <a:rPr lang="it-IT" altLang="it-IT" sz="1000" i="1" smtClean="0">
                <a:latin typeface="Times" panose="02020603050405020304" pitchFamily="18" charset="0"/>
              </a:rPr>
              <a:t>stereopsi binoculare</a:t>
            </a:r>
            <a:r>
              <a:rPr lang="it-IT" altLang="it-IT" sz="1000" smtClean="0">
                <a:latin typeface="Times" panose="02020603050405020304" pitchFamily="18" charset="0"/>
              </a:rPr>
              <a:t>.Provate a tenere due matite verticali davanti a voi, a distanze diverse dal naso.Chiudendo alternativamente un occhio e l’altro vi renderete conto che in ciascuna immagine monoculare la posizione relativa delle due matite è diversa. Se è più vicina la matita di sinistra allora la separazione tra le proiezioni delle due matite sarà maggiore nell’occhio destro, e viceversa. Questa in sostanza è l’informazione utilizzata in tutti i dispositivi di visione stereo.</a:t>
            </a:r>
          </a:p>
        </p:txBody>
      </p:sp>
    </p:spTree>
    <p:extLst>
      <p:ext uri="{BB962C8B-B14F-4D97-AF65-F5344CB8AC3E}">
        <p14:creationId xmlns:p14="http://schemas.microsoft.com/office/powerpoint/2010/main" val="38914189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a:fld id="{A4A58ADD-E808-4665-8611-FC4BFB24CA65}" type="slidenum">
              <a:rPr lang="en-US" altLang="it-IT" sz="1200">
                <a:solidFill>
                  <a:srgbClr val="000000"/>
                </a:solidFill>
              </a:rPr>
              <a:pPr algn="r"/>
              <a:t>57</a:t>
            </a:fld>
            <a:endParaRPr lang="en-US" altLang="it-IT" sz="1200">
              <a:solidFill>
                <a:srgbClr val="000000"/>
              </a:solidFill>
            </a:endParaRPr>
          </a:p>
        </p:txBody>
      </p:sp>
      <p:sp>
        <p:nvSpPr>
          <p:cNvPr id="831491" name="Rectangle 1026"/>
          <p:cNvSpPr>
            <a:spLocks noGrp="1" noRot="1" noChangeAspect="1" noChangeArrowheads="1" noTextEdit="1"/>
          </p:cNvSpPr>
          <p:nvPr>
            <p:ph type="sldImg"/>
          </p:nvPr>
        </p:nvSpPr>
        <p:spPr>
          <a:solidFill>
            <a:srgbClr val="FFFFFF"/>
          </a:solidFill>
          <a:ln/>
        </p:spPr>
      </p:sp>
      <p:sp>
        <p:nvSpPr>
          <p:cNvPr id="831492" name="Rectangle 1027"/>
          <p:cNvSpPr>
            <a:spLocks noGrp="1" noChangeArrowheads="1"/>
          </p:cNvSpPr>
          <p:nvPr>
            <p:ph type="body" idx="1"/>
          </p:nvPr>
        </p:nvSpPr>
        <p:spPr>
          <a:solidFill>
            <a:srgbClr val="FFFFFF"/>
          </a:solidFill>
          <a:ln>
            <a:solidFill>
              <a:srgbClr val="000000"/>
            </a:solidFill>
          </a:ln>
        </p:spPr>
        <p:txBody>
          <a:bodyPr/>
          <a:lstStyle/>
          <a:p>
            <a:r>
              <a:rPr lang="it-IT" altLang="it-IT" sz="1000" b="1" dirty="0" smtClean="0">
                <a:latin typeface="Arial" panose="020B0604020202020204" pitchFamily="34" charset="0"/>
              </a:rPr>
              <a:t>In verità, la legge di Weber è un’idealizzazione. Per esempio, la sensibilità umana</a:t>
            </a:r>
          </a:p>
          <a:p>
            <a:r>
              <a:rPr lang="it-IT" altLang="it-IT" sz="1000" b="1" dirty="0" smtClean="0">
                <a:latin typeface="Arial" panose="020B0604020202020204" pitchFamily="34" charset="0"/>
              </a:rPr>
              <a:t>alla luce copre una gamma amplissima di intensità, ai cui estremi il valore della frazione</a:t>
            </a:r>
          </a:p>
          <a:p>
            <a:r>
              <a:rPr lang="it-IT" altLang="it-IT" sz="1000" b="1" dirty="0" smtClean="0">
                <a:latin typeface="Arial" panose="020B0604020202020204" pitchFamily="34" charset="0"/>
              </a:rPr>
              <a:t>di Weber è più elevato (sensibilità minore). La Figura 2.2 mostra l’andamento a U del</a:t>
            </a:r>
          </a:p>
          <a:p>
            <a:r>
              <a:rPr lang="it-IT" altLang="it-IT" sz="1000" b="1" dirty="0" smtClean="0">
                <a:latin typeface="Arial" panose="020B0604020202020204" pitchFamily="34" charset="0"/>
              </a:rPr>
              <a:t>valore della frazione di Weber al crescere della luminanza (la quantità di luce che</a:t>
            </a:r>
          </a:p>
          <a:p>
            <a:r>
              <a:rPr lang="it-IT" altLang="it-IT" sz="1000" b="1" dirty="0" smtClean="0">
                <a:latin typeface="Arial" panose="020B0604020202020204" pitchFamily="34" charset="0"/>
              </a:rPr>
              <a:t>raggiunge l’occhio da una zona unitaria del campo visivo, misurata in cd/m-2, candele al</a:t>
            </a:r>
          </a:p>
          <a:p>
            <a:r>
              <a:rPr lang="it-IT" altLang="it-IT" sz="1000" b="1" dirty="0" smtClean="0">
                <a:latin typeface="Arial" panose="020B0604020202020204" pitchFamily="34" charset="0"/>
              </a:rPr>
              <a:t>metro quadrato). Le luminanze in ascissa, estese negli ambiti mesopico (visione al</a:t>
            </a:r>
          </a:p>
          <a:p>
            <a:r>
              <a:rPr lang="it-IT" altLang="it-IT" sz="1000" b="1" dirty="0" smtClean="0">
                <a:latin typeface="Arial" panose="020B0604020202020204" pitchFamily="34" charset="0"/>
              </a:rPr>
              <a:t>crepuscolo) e fotopico (visione diurna), coprono 5 unità logaritmiche, entro le quali la</a:t>
            </a:r>
          </a:p>
          <a:p>
            <a:r>
              <a:rPr lang="it-IT" altLang="it-IT" sz="1000" b="1" dirty="0" smtClean="0">
                <a:latin typeface="Arial" panose="020B0604020202020204" pitchFamily="34" charset="0"/>
              </a:rPr>
              <a:t>frazione ΔI / I vale circa 0,02 (valore indicativo riportato nella Tabella 2.1) solo per le</a:t>
            </a:r>
          </a:p>
          <a:p>
            <a:r>
              <a:rPr lang="it-IT" altLang="it-IT" sz="1000" b="1" dirty="0" smtClean="0">
                <a:latin typeface="Arial" panose="020B0604020202020204" pitchFamily="34" charset="0"/>
              </a:rPr>
              <a:t>luminanze centrali. In ambito scotopico (visione notturna, per intensità inferiori a 0,01</a:t>
            </a:r>
          </a:p>
          <a:p>
            <a:r>
              <a:rPr lang="it-IT" altLang="it-IT" sz="1000" b="1" dirty="0" smtClean="0">
                <a:latin typeface="Arial" panose="020B0604020202020204" pitchFamily="34" charset="0"/>
              </a:rPr>
              <a:t>cd/m-2) la frazione di Weber cresce ancora.</a:t>
            </a:r>
            <a:endParaRPr lang="en-US" altLang="it-IT" sz="1000" b="1" dirty="0" smtClean="0">
              <a:latin typeface="Arial" panose="020B0604020202020204" pitchFamily="34" charset="0"/>
            </a:endParaRPr>
          </a:p>
        </p:txBody>
      </p:sp>
    </p:spTree>
    <p:extLst>
      <p:ext uri="{BB962C8B-B14F-4D97-AF65-F5344CB8AC3E}">
        <p14:creationId xmlns:p14="http://schemas.microsoft.com/office/powerpoint/2010/main" val="372403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algn="r">
              <a:spcBef>
                <a:spcPct val="0"/>
              </a:spcBef>
            </a:pPr>
            <a:fld id="{E32CC997-27AC-4A58-AF7F-36F437556ED6}" type="slidenum">
              <a:rPr lang="en-US" altLang="it-IT">
                <a:cs typeface="Arial" panose="020B0604020202020204" pitchFamily="34" charset="0"/>
              </a:rPr>
              <a:pPr algn="r">
                <a:spcBef>
                  <a:spcPct val="0"/>
                </a:spcBef>
              </a:pPr>
              <a:t>59</a:t>
            </a:fld>
            <a:endParaRPr lang="en-US" altLang="it-IT">
              <a:cs typeface="Arial" panose="020B0604020202020204" pitchFamily="34"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19502770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E1D7900-079D-4663-BB38-CF89B4B8D720}" type="slidenum">
              <a:rPr lang="en-US" altLang="it-IT" sz="1200"/>
              <a:pPr/>
              <a:t>60</a:t>
            </a:fld>
            <a:endParaRPr lang="en-US" altLang="it-IT" sz="1200"/>
          </a:p>
        </p:txBody>
      </p:sp>
      <p:sp>
        <p:nvSpPr>
          <p:cNvPr id="21506" name="Rectangle 2"/>
          <p:cNvSpPr>
            <a:spLocks noGrp="1" noRot="1" noChangeAspect="1" noChangeArrowheads="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ln>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1969724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4270375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Proiezioni</a:t>
            </a:r>
            <a:r>
              <a:rPr lang="it-IT" baseline="0" dirty="0" smtClean="0"/>
              <a:t> che cadono su punti corrispondenti della retina</a:t>
            </a:r>
            <a:endParaRPr lang="it-IT" dirty="0"/>
          </a:p>
        </p:txBody>
      </p:sp>
      <p:sp>
        <p:nvSpPr>
          <p:cNvPr id="4" name="Slide Number Placeholder 3"/>
          <p:cNvSpPr>
            <a:spLocks noGrp="1"/>
          </p:cNvSpPr>
          <p:nvPr>
            <p:ph type="sldNum" sz="quarter" idx="10"/>
          </p:nvPr>
        </p:nvSpPr>
        <p:spPr/>
        <p:txBody>
          <a:bodyPr/>
          <a:lstStyle/>
          <a:p>
            <a:fld id="{470D9CB0-AFBA-4224-AA9C-6797706E9C2A}" type="slidenum">
              <a:rPr lang="en-US" altLang="it-IT" smtClean="0"/>
              <a:pPr/>
              <a:t>8</a:t>
            </a:fld>
            <a:endParaRPr lang="en-US" altLang="it-IT"/>
          </a:p>
        </p:txBody>
      </p:sp>
    </p:spTree>
    <p:extLst>
      <p:ext uri="{BB962C8B-B14F-4D97-AF65-F5344CB8AC3E}">
        <p14:creationId xmlns:p14="http://schemas.microsoft.com/office/powerpoint/2010/main" val="3132068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3684821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it-IT" sz="1000" dirty="0" err="1" smtClean="0">
                <a:latin typeface="Arial" panose="020B0604020202020204" pitchFamily="34" charset="0"/>
              </a:rPr>
              <a:t>informazione</a:t>
            </a:r>
            <a:r>
              <a:rPr lang="en-US" altLang="it-IT" sz="1000" dirty="0" smtClean="0">
                <a:latin typeface="Arial" panose="020B0604020202020204" pitchFamily="34" charset="0"/>
              </a:rPr>
              <a:t> extra-</a:t>
            </a:r>
            <a:r>
              <a:rPr lang="en-US" altLang="it-IT" sz="1000" dirty="0" err="1" smtClean="0">
                <a:latin typeface="Arial" panose="020B0604020202020204" pitchFamily="34" charset="0"/>
              </a:rPr>
              <a:t>ottica</a:t>
            </a:r>
            <a:r>
              <a:rPr lang="en-US" altLang="it-IT" sz="1000" dirty="0" smtClean="0">
                <a:latin typeface="Arial" panose="020B0604020202020204" pitchFamily="34" charset="0"/>
              </a:rPr>
              <a:t> </a:t>
            </a:r>
            <a:r>
              <a:rPr lang="en-US" altLang="it-IT" sz="1000" dirty="0" err="1" smtClean="0">
                <a:latin typeface="Arial" panose="020B0604020202020204" pitchFamily="34" charset="0"/>
              </a:rPr>
              <a:t>binoculare</a:t>
            </a:r>
            <a:r>
              <a:rPr lang="en-US" altLang="it-IT" sz="1000" dirty="0" smtClean="0">
                <a:latin typeface="Arial" panose="020B0604020202020204" pitchFamily="34" charset="0"/>
              </a:rPr>
              <a:t> (</a:t>
            </a:r>
            <a:r>
              <a:rPr lang="en-US" altLang="it-IT" sz="1000" dirty="0" err="1" smtClean="0">
                <a:latin typeface="Arial" panose="020B0604020202020204" pitchFamily="34" charset="0"/>
              </a:rPr>
              <a:t>vergenza</a:t>
            </a:r>
            <a:r>
              <a:rPr lang="en-US" altLang="it-IT" sz="1000" dirty="0" smtClean="0">
                <a:latin typeface="Arial" panose="020B0604020202020204" pitchFamily="34" charset="0"/>
              </a:rPr>
              <a:t>)</a:t>
            </a:r>
          </a:p>
          <a:p>
            <a:endParaRPr lang="it-IT" altLang="it-IT" sz="1000" dirty="0" smtClean="0">
              <a:latin typeface="Times" panose="02020603050405020304" pitchFamily="18" charset="0"/>
            </a:endParaRPr>
          </a:p>
          <a:p>
            <a:r>
              <a:rPr lang="it-IT" altLang="it-IT" sz="1000" dirty="0" smtClean="0">
                <a:latin typeface="Times" panose="02020603050405020304" pitchFamily="18" charset="0"/>
              </a:rPr>
              <a:t>L’angolo di vergenza e soprattutto le sue variazioni, convergenza e divergenza, forniscono un segnale relativo alla distanza del punto in cui si incrociano gli assi ottici relativi ai due occhi (il vertice dell’angolo di vergenza). L’angolo di vergenza è nullo per una mira all’infinito; è pari a circa 18 gradi se la mira binoculare è a 20 cm. Lo sforzo muscolare connesso con la convergenza (l’aumento dell’angolo di vergenza) fornisce un segnale univoco sulla riduzione di distanza dall’osservatore.</a:t>
            </a:r>
          </a:p>
        </p:txBody>
      </p:sp>
    </p:spTree>
    <p:extLst>
      <p:ext uri="{BB962C8B-B14F-4D97-AF65-F5344CB8AC3E}">
        <p14:creationId xmlns:p14="http://schemas.microsoft.com/office/powerpoint/2010/main" val="4272446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it-IT"/>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lvl1pPr>
              <a:defRPr/>
            </a:lvl1pPr>
          </a:lstStyle>
          <a:p>
            <a:fld id="{D26E3E93-587C-47C9-9A79-B06ABDFE92B2}" type="datetimeFigureOut">
              <a:rPr lang="it-IT" altLang="it-IT"/>
              <a:pPr/>
              <a:t>31/05/2019</a:t>
            </a:fld>
            <a:endParaRPr lang="it-IT" altLang="it-IT"/>
          </a:p>
        </p:txBody>
      </p:sp>
      <p:sp>
        <p:nvSpPr>
          <p:cNvPr id="5" name="Footer Placeholder 4"/>
          <p:cNvSpPr>
            <a:spLocks noGrp="1"/>
          </p:cNvSpPr>
          <p:nvPr>
            <p:ph type="ftr" sz="quarter" idx="11"/>
          </p:nvPr>
        </p:nvSpPr>
        <p:spPr/>
        <p:txBody>
          <a:bodyPr/>
          <a:lstStyle>
            <a:lvl1pPr>
              <a:defRPr/>
            </a:lvl1pPr>
          </a:lstStyle>
          <a:p>
            <a:endParaRPr lang="it-IT" altLang="it-IT"/>
          </a:p>
        </p:txBody>
      </p:sp>
      <p:sp>
        <p:nvSpPr>
          <p:cNvPr id="6" name="Slide Number Placeholder 5"/>
          <p:cNvSpPr>
            <a:spLocks noGrp="1"/>
          </p:cNvSpPr>
          <p:nvPr>
            <p:ph type="sldNum" sz="quarter" idx="12"/>
          </p:nvPr>
        </p:nvSpPr>
        <p:spPr/>
        <p:txBody>
          <a:bodyPr/>
          <a:lstStyle>
            <a:lvl1pPr>
              <a:defRPr/>
            </a:lvl1pPr>
          </a:lstStyle>
          <a:p>
            <a:fld id="{8A6D9B57-BC1A-4C90-B7EA-0A8CDD653EDE}" type="slidenum">
              <a:rPr lang="it-IT" altLang="it-IT"/>
              <a:pPr/>
              <a:t>‹#›</a:t>
            </a:fld>
            <a:endParaRPr lang="it-IT" altLang="it-IT"/>
          </a:p>
        </p:txBody>
      </p:sp>
    </p:spTree>
    <p:extLst>
      <p:ext uri="{BB962C8B-B14F-4D97-AF65-F5344CB8AC3E}">
        <p14:creationId xmlns:p14="http://schemas.microsoft.com/office/powerpoint/2010/main" val="1532015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fld id="{A4925622-4724-4B58-A050-98C18B32702E}" type="datetimeFigureOut">
              <a:rPr lang="it-IT" altLang="it-IT"/>
              <a:pPr/>
              <a:t>31/05/2019</a:t>
            </a:fld>
            <a:endParaRPr lang="it-IT" altLang="it-IT"/>
          </a:p>
        </p:txBody>
      </p:sp>
      <p:sp>
        <p:nvSpPr>
          <p:cNvPr id="5" name="Footer Placeholder 4"/>
          <p:cNvSpPr>
            <a:spLocks noGrp="1"/>
          </p:cNvSpPr>
          <p:nvPr>
            <p:ph type="ftr" sz="quarter" idx="11"/>
          </p:nvPr>
        </p:nvSpPr>
        <p:spPr/>
        <p:txBody>
          <a:bodyPr/>
          <a:lstStyle>
            <a:lvl1pPr>
              <a:defRPr/>
            </a:lvl1pPr>
          </a:lstStyle>
          <a:p>
            <a:endParaRPr lang="it-IT" altLang="it-IT"/>
          </a:p>
        </p:txBody>
      </p:sp>
      <p:sp>
        <p:nvSpPr>
          <p:cNvPr id="6" name="Slide Number Placeholder 5"/>
          <p:cNvSpPr>
            <a:spLocks noGrp="1"/>
          </p:cNvSpPr>
          <p:nvPr>
            <p:ph type="sldNum" sz="quarter" idx="12"/>
          </p:nvPr>
        </p:nvSpPr>
        <p:spPr/>
        <p:txBody>
          <a:bodyPr/>
          <a:lstStyle>
            <a:lvl1pPr>
              <a:defRPr/>
            </a:lvl1pPr>
          </a:lstStyle>
          <a:p>
            <a:fld id="{F109F921-0E75-4573-B7C8-C0DDF51109D6}" type="slidenum">
              <a:rPr lang="it-IT" altLang="it-IT"/>
              <a:pPr/>
              <a:t>‹#›</a:t>
            </a:fld>
            <a:endParaRPr lang="it-IT" altLang="it-IT"/>
          </a:p>
        </p:txBody>
      </p:sp>
    </p:spTree>
    <p:extLst>
      <p:ext uri="{BB962C8B-B14F-4D97-AF65-F5344CB8AC3E}">
        <p14:creationId xmlns:p14="http://schemas.microsoft.com/office/powerpoint/2010/main" val="1598160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fld id="{D8095F31-3DCF-4F06-B39D-6053A4FA8D7F}" type="datetimeFigureOut">
              <a:rPr lang="it-IT" altLang="it-IT"/>
              <a:pPr/>
              <a:t>31/05/2019</a:t>
            </a:fld>
            <a:endParaRPr lang="it-IT" altLang="it-IT"/>
          </a:p>
        </p:txBody>
      </p:sp>
      <p:sp>
        <p:nvSpPr>
          <p:cNvPr id="5" name="Footer Placeholder 4"/>
          <p:cNvSpPr>
            <a:spLocks noGrp="1"/>
          </p:cNvSpPr>
          <p:nvPr>
            <p:ph type="ftr" sz="quarter" idx="11"/>
          </p:nvPr>
        </p:nvSpPr>
        <p:spPr/>
        <p:txBody>
          <a:bodyPr/>
          <a:lstStyle>
            <a:lvl1pPr>
              <a:defRPr/>
            </a:lvl1pPr>
          </a:lstStyle>
          <a:p>
            <a:endParaRPr lang="it-IT" altLang="it-IT"/>
          </a:p>
        </p:txBody>
      </p:sp>
      <p:sp>
        <p:nvSpPr>
          <p:cNvPr id="6" name="Slide Number Placeholder 5"/>
          <p:cNvSpPr>
            <a:spLocks noGrp="1"/>
          </p:cNvSpPr>
          <p:nvPr>
            <p:ph type="sldNum" sz="quarter" idx="12"/>
          </p:nvPr>
        </p:nvSpPr>
        <p:spPr/>
        <p:txBody>
          <a:bodyPr/>
          <a:lstStyle>
            <a:lvl1pPr>
              <a:defRPr/>
            </a:lvl1pPr>
          </a:lstStyle>
          <a:p>
            <a:fld id="{397D2B14-4739-42A9-8FD1-2F945D79C9F8}" type="slidenum">
              <a:rPr lang="it-IT" altLang="it-IT"/>
              <a:pPr/>
              <a:t>‹#›</a:t>
            </a:fld>
            <a:endParaRPr lang="it-IT" altLang="it-IT"/>
          </a:p>
        </p:txBody>
      </p:sp>
    </p:spTree>
    <p:extLst>
      <p:ext uri="{BB962C8B-B14F-4D97-AF65-F5344CB8AC3E}">
        <p14:creationId xmlns:p14="http://schemas.microsoft.com/office/powerpoint/2010/main" val="50001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it-IT"/>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lvl1pPr>
              <a:defRPr/>
            </a:lvl1pPr>
          </a:lstStyle>
          <a:p>
            <a:pPr>
              <a:defRPr/>
            </a:pPr>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fld id="{231A8F19-9961-4437-80B5-DB42A8A7600D}" type="slidenum">
              <a:rPr lang="it-IT" altLang="it-IT"/>
              <a:pPr/>
              <a:t>‹#›</a:t>
            </a:fld>
            <a:endParaRPr lang="it-IT" altLang="it-IT"/>
          </a:p>
        </p:txBody>
      </p:sp>
    </p:spTree>
    <p:extLst>
      <p:ext uri="{BB962C8B-B14F-4D97-AF65-F5344CB8AC3E}">
        <p14:creationId xmlns:p14="http://schemas.microsoft.com/office/powerpoint/2010/main" val="4163845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pPr>
              <a:defRPr/>
            </a:pPr>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fld id="{83852DFA-B0A3-4B35-81A3-38AF43CB966B}" type="slidenum">
              <a:rPr lang="it-IT" altLang="it-IT"/>
              <a:pPr/>
              <a:t>‹#›</a:t>
            </a:fld>
            <a:endParaRPr lang="it-IT" altLang="it-IT"/>
          </a:p>
        </p:txBody>
      </p:sp>
    </p:spTree>
    <p:extLst>
      <p:ext uri="{BB962C8B-B14F-4D97-AF65-F5344CB8AC3E}">
        <p14:creationId xmlns:p14="http://schemas.microsoft.com/office/powerpoint/2010/main" val="1853631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it-IT"/>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fld id="{8D7FFF7D-4674-408F-B37F-0BFF392F4F10}" type="slidenum">
              <a:rPr lang="it-IT" altLang="it-IT"/>
              <a:pPr/>
              <a:t>‹#›</a:t>
            </a:fld>
            <a:endParaRPr lang="it-IT" altLang="it-IT"/>
          </a:p>
        </p:txBody>
      </p:sp>
    </p:spTree>
    <p:extLst>
      <p:ext uri="{BB962C8B-B14F-4D97-AF65-F5344CB8AC3E}">
        <p14:creationId xmlns:p14="http://schemas.microsoft.com/office/powerpoint/2010/main" val="794674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lvl1pPr>
              <a:defRPr/>
            </a:lvl1pPr>
          </a:lstStyle>
          <a:p>
            <a:pPr>
              <a:defRPr/>
            </a:pPr>
            <a:endParaRPr lang="it-IT"/>
          </a:p>
        </p:txBody>
      </p:sp>
      <p:sp>
        <p:nvSpPr>
          <p:cNvPr id="6" name="Footer Placeholder 5"/>
          <p:cNvSpPr>
            <a:spLocks noGrp="1"/>
          </p:cNvSpPr>
          <p:nvPr>
            <p:ph type="ftr" sz="quarter" idx="11"/>
          </p:nvPr>
        </p:nvSpPr>
        <p:spPr/>
        <p:txBody>
          <a:bodyPr/>
          <a:lstStyle>
            <a:lvl1pPr>
              <a:defRPr/>
            </a:lvl1pPr>
          </a:lstStyle>
          <a:p>
            <a:pPr>
              <a:defRPr/>
            </a:pPr>
            <a:endParaRPr lang="it-IT"/>
          </a:p>
        </p:txBody>
      </p:sp>
      <p:sp>
        <p:nvSpPr>
          <p:cNvPr id="7" name="Slide Number Placeholder 6"/>
          <p:cNvSpPr>
            <a:spLocks noGrp="1"/>
          </p:cNvSpPr>
          <p:nvPr>
            <p:ph type="sldNum" sz="quarter" idx="12"/>
          </p:nvPr>
        </p:nvSpPr>
        <p:spPr/>
        <p:txBody>
          <a:bodyPr/>
          <a:lstStyle>
            <a:lvl1pPr>
              <a:defRPr/>
            </a:lvl1pPr>
          </a:lstStyle>
          <a:p>
            <a:fld id="{74D2455E-80D5-460B-B3D9-BBA7EAF8F9C1}" type="slidenum">
              <a:rPr lang="it-IT" altLang="it-IT"/>
              <a:pPr/>
              <a:t>‹#›</a:t>
            </a:fld>
            <a:endParaRPr lang="it-IT" altLang="it-IT"/>
          </a:p>
        </p:txBody>
      </p:sp>
    </p:spTree>
    <p:extLst>
      <p:ext uri="{BB962C8B-B14F-4D97-AF65-F5344CB8AC3E}">
        <p14:creationId xmlns:p14="http://schemas.microsoft.com/office/powerpoint/2010/main" val="1206121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it-IT"/>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lvl1pPr>
              <a:defRPr/>
            </a:lvl1pPr>
          </a:lstStyle>
          <a:p>
            <a:pPr>
              <a:defRPr/>
            </a:pPr>
            <a:endParaRPr lang="it-IT"/>
          </a:p>
        </p:txBody>
      </p:sp>
      <p:sp>
        <p:nvSpPr>
          <p:cNvPr id="8" name="Footer Placeholder 7"/>
          <p:cNvSpPr>
            <a:spLocks noGrp="1"/>
          </p:cNvSpPr>
          <p:nvPr>
            <p:ph type="ftr" sz="quarter" idx="11"/>
          </p:nvPr>
        </p:nvSpPr>
        <p:spPr/>
        <p:txBody>
          <a:bodyPr/>
          <a:lstStyle>
            <a:lvl1pPr>
              <a:defRPr/>
            </a:lvl1pPr>
          </a:lstStyle>
          <a:p>
            <a:pPr>
              <a:defRPr/>
            </a:pPr>
            <a:endParaRPr lang="it-IT"/>
          </a:p>
        </p:txBody>
      </p:sp>
      <p:sp>
        <p:nvSpPr>
          <p:cNvPr id="9" name="Slide Number Placeholder 8"/>
          <p:cNvSpPr>
            <a:spLocks noGrp="1"/>
          </p:cNvSpPr>
          <p:nvPr>
            <p:ph type="sldNum" sz="quarter" idx="12"/>
          </p:nvPr>
        </p:nvSpPr>
        <p:spPr/>
        <p:txBody>
          <a:bodyPr/>
          <a:lstStyle>
            <a:lvl1pPr>
              <a:defRPr/>
            </a:lvl1pPr>
          </a:lstStyle>
          <a:p>
            <a:fld id="{141A2C60-28A4-48C1-AE23-22D6C70929AF}" type="slidenum">
              <a:rPr lang="it-IT" altLang="it-IT"/>
              <a:pPr/>
              <a:t>‹#›</a:t>
            </a:fld>
            <a:endParaRPr lang="it-IT" altLang="it-IT"/>
          </a:p>
        </p:txBody>
      </p:sp>
    </p:spTree>
    <p:extLst>
      <p:ext uri="{BB962C8B-B14F-4D97-AF65-F5344CB8AC3E}">
        <p14:creationId xmlns:p14="http://schemas.microsoft.com/office/powerpoint/2010/main" val="4218129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lvl1pPr>
              <a:defRPr/>
            </a:lvl1pPr>
          </a:lstStyle>
          <a:p>
            <a:pPr>
              <a:defRPr/>
            </a:pPr>
            <a:endParaRPr lang="it-IT"/>
          </a:p>
        </p:txBody>
      </p:sp>
      <p:sp>
        <p:nvSpPr>
          <p:cNvPr id="4" name="Footer Placeholder 3"/>
          <p:cNvSpPr>
            <a:spLocks noGrp="1"/>
          </p:cNvSpPr>
          <p:nvPr>
            <p:ph type="ftr" sz="quarter" idx="11"/>
          </p:nvPr>
        </p:nvSpPr>
        <p:spPr/>
        <p:txBody>
          <a:bodyPr/>
          <a:lstStyle>
            <a:lvl1pPr>
              <a:defRPr/>
            </a:lvl1pPr>
          </a:lstStyle>
          <a:p>
            <a:pPr>
              <a:defRPr/>
            </a:pPr>
            <a:endParaRPr lang="it-IT"/>
          </a:p>
        </p:txBody>
      </p:sp>
      <p:sp>
        <p:nvSpPr>
          <p:cNvPr id="5" name="Slide Number Placeholder 4"/>
          <p:cNvSpPr>
            <a:spLocks noGrp="1"/>
          </p:cNvSpPr>
          <p:nvPr>
            <p:ph type="sldNum" sz="quarter" idx="12"/>
          </p:nvPr>
        </p:nvSpPr>
        <p:spPr/>
        <p:txBody>
          <a:bodyPr/>
          <a:lstStyle>
            <a:lvl1pPr>
              <a:defRPr/>
            </a:lvl1pPr>
          </a:lstStyle>
          <a:p>
            <a:fld id="{865519F4-0863-47EA-BE9E-7E1530E91007}" type="slidenum">
              <a:rPr lang="it-IT" altLang="it-IT"/>
              <a:pPr/>
              <a:t>‹#›</a:t>
            </a:fld>
            <a:endParaRPr lang="it-IT" altLang="it-IT"/>
          </a:p>
        </p:txBody>
      </p:sp>
    </p:spTree>
    <p:extLst>
      <p:ext uri="{BB962C8B-B14F-4D97-AF65-F5344CB8AC3E}">
        <p14:creationId xmlns:p14="http://schemas.microsoft.com/office/powerpoint/2010/main" val="3194167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it-IT"/>
          </a:p>
        </p:txBody>
      </p:sp>
      <p:sp>
        <p:nvSpPr>
          <p:cNvPr id="3" name="Footer Placeholder 2"/>
          <p:cNvSpPr>
            <a:spLocks noGrp="1"/>
          </p:cNvSpPr>
          <p:nvPr>
            <p:ph type="ftr" sz="quarter" idx="11"/>
          </p:nvPr>
        </p:nvSpPr>
        <p:spPr/>
        <p:txBody>
          <a:bodyPr/>
          <a:lstStyle>
            <a:lvl1pPr>
              <a:defRPr/>
            </a:lvl1pPr>
          </a:lstStyle>
          <a:p>
            <a:pPr>
              <a:defRPr/>
            </a:pPr>
            <a:endParaRPr lang="it-IT"/>
          </a:p>
        </p:txBody>
      </p:sp>
      <p:sp>
        <p:nvSpPr>
          <p:cNvPr id="4" name="Slide Number Placeholder 3"/>
          <p:cNvSpPr>
            <a:spLocks noGrp="1"/>
          </p:cNvSpPr>
          <p:nvPr>
            <p:ph type="sldNum" sz="quarter" idx="12"/>
          </p:nvPr>
        </p:nvSpPr>
        <p:spPr/>
        <p:txBody>
          <a:bodyPr/>
          <a:lstStyle>
            <a:lvl1pPr>
              <a:defRPr/>
            </a:lvl1pPr>
          </a:lstStyle>
          <a:p>
            <a:fld id="{D4E36205-8084-42D1-9E2B-0868731D9775}" type="slidenum">
              <a:rPr lang="it-IT" altLang="it-IT"/>
              <a:pPr/>
              <a:t>‹#›</a:t>
            </a:fld>
            <a:endParaRPr lang="it-IT" altLang="it-IT"/>
          </a:p>
        </p:txBody>
      </p:sp>
    </p:spTree>
    <p:extLst>
      <p:ext uri="{BB962C8B-B14F-4D97-AF65-F5344CB8AC3E}">
        <p14:creationId xmlns:p14="http://schemas.microsoft.com/office/powerpoint/2010/main" val="10427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it-IT"/>
          </a:p>
        </p:txBody>
      </p:sp>
      <p:sp>
        <p:nvSpPr>
          <p:cNvPr id="6" name="Footer Placeholder 5"/>
          <p:cNvSpPr>
            <a:spLocks noGrp="1"/>
          </p:cNvSpPr>
          <p:nvPr>
            <p:ph type="ftr" sz="quarter" idx="11"/>
          </p:nvPr>
        </p:nvSpPr>
        <p:spPr/>
        <p:txBody>
          <a:bodyPr/>
          <a:lstStyle>
            <a:lvl1pPr>
              <a:defRPr/>
            </a:lvl1pPr>
          </a:lstStyle>
          <a:p>
            <a:pPr>
              <a:defRPr/>
            </a:pPr>
            <a:endParaRPr lang="it-IT"/>
          </a:p>
        </p:txBody>
      </p:sp>
      <p:sp>
        <p:nvSpPr>
          <p:cNvPr id="7" name="Slide Number Placeholder 6"/>
          <p:cNvSpPr>
            <a:spLocks noGrp="1"/>
          </p:cNvSpPr>
          <p:nvPr>
            <p:ph type="sldNum" sz="quarter" idx="12"/>
          </p:nvPr>
        </p:nvSpPr>
        <p:spPr/>
        <p:txBody>
          <a:bodyPr/>
          <a:lstStyle>
            <a:lvl1pPr>
              <a:defRPr/>
            </a:lvl1pPr>
          </a:lstStyle>
          <a:p>
            <a:fld id="{DD1D5259-8B41-49EE-82A8-44C3A0349CF2}" type="slidenum">
              <a:rPr lang="it-IT" altLang="it-IT"/>
              <a:pPr/>
              <a:t>‹#›</a:t>
            </a:fld>
            <a:endParaRPr lang="it-IT" altLang="it-IT"/>
          </a:p>
        </p:txBody>
      </p:sp>
    </p:spTree>
    <p:extLst>
      <p:ext uri="{BB962C8B-B14F-4D97-AF65-F5344CB8AC3E}">
        <p14:creationId xmlns:p14="http://schemas.microsoft.com/office/powerpoint/2010/main" val="1630858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fld id="{A72E4E0D-A05B-493D-9ED6-ECB78256EC93}" type="datetimeFigureOut">
              <a:rPr lang="it-IT" altLang="it-IT"/>
              <a:pPr/>
              <a:t>31/05/2019</a:t>
            </a:fld>
            <a:endParaRPr lang="it-IT" altLang="it-IT"/>
          </a:p>
        </p:txBody>
      </p:sp>
      <p:sp>
        <p:nvSpPr>
          <p:cNvPr id="5" name="Footer Placeholder 4"/>
          <p:cNvSpPr>
            <a:spLocks noGrp="1"/>
          </p:cNvSpPr>
          <p:nvPr>
            <p:ph type="ftr" sz="quarter" idx="11"/>
          </p:nvPr>
        </p:nvSpPr>
        <p:spPr/>
        <p:txBody>
          <a:bodyPr/>
          <a:lstStyle>
            <a:lvl1pPr>
              <a:defRPr/>
            </a:lvl1pPr>
          </a:lstStyle>
          <a:p>
            <a:endParaRPr lang="it-IT" altLang="it-IT"/>
          </a:p>
        </p:txBody>
      </p:sp>
      <p:sp>
        <p:nvSpPr>
          <p:cNvPr id="6" name="Slide Number Placeholder 5"/>
          <p:cNvSpPr>
            <a:spLocks noGrp="1"/>
          </p:cNvSpPr>
          <p:nvPr>
            <p:ph type="sldNum" sz="quarter" idx="12"/>
          </p:nvPr>
        </p:nvSpPr>
        <p:spPr/>
        <p:txBody>
          <a:bodyPr/>
          <a:lstStyle>
            <a:lvl1pPr>
              <a:defRPr/>
            </a:lvl1pPr>
          </a:lstStyle>
          <a:p>
            <a:fld id="{E9F36ABE-681E-42FA-BEE8-62ABEC753754}" type="slidenum">
              <a:rPr lang="it-IT" altLang="it-IT"/>
              <a:pPr/>
              <a:t>‹#›</a:t>
            </a:fld>
            <a:endParaRPr lang="it-IT" altLang="it-IT"/>
          </a:p>
        </p:txBody>
      </p:sp>
    </p:spTree>
    <p:extLst>
      <p:ext uri="{BB962C8B-B14F-4D97-AF65-F5344CB8AC3E}">
        <p14:creationId xmlns:p14="http://schemas.microsoft.com/office/powerpoint/2010/main" val="2185416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it-IT"/>
          </a:p>
        </p:txBody>
      </p:sp>
      <p:sp>
        <p:nvSpPr>
          <p:cNvPr id="6" name="Footer Placeholder 5"/>
          <p:cNvSpPr>
            <a:spLocks noGrp="1"/>
          </p:cNvSpPr>
          <p:nvPr>
            <p:ph type="ftr" sz="quarter" idx="11"/>
          </p:nvPr>
        </p:nvSpPr>
        <p:spPr/>
        <p:txBody>
          <a:bodyPr/>
          <a:lstStyle>
            <a:lvl1pPr>
              <a:defRPr/>
            </a:lvl1pPr>
          </a:lstStyle>
          <a:p>
            <a:pPr>
              <a:defRPr/>
            </a:pPr>
            <a:endParaRPr lang="it-IT"/>
          </a:p>
        </p:txBody>
      </p:sp>
      <p:sp>
        <p:nvSpPr>
          <p:cNvPr id="7" name="Slide Number Placeholder 6"/>
          <p:cNvSpPr>
            <a:spLocks noGrp="1"/>
          </p:cNvSpPr>
          <p:nvPr>
            <p:ph type="sldNum" sz="quarter" idx="12"/>
          </p:nvPr>
        </p:nvSpPr>
        <p:spPr/>
        <p:txBody>
          <a:bodyPr/>
          <a:lstStyle>
            <a:lvl1pPr>
              <a:defRPr/>
            </a:lvl1pPr>
          </a:lstStyle>
          <a:p>
            <a:fld id="{79B63F91-A2E5-4E2E-8633-8F717120E998}" type="slidenum">
              <a:rPr lang="it-IT" altLang="it-IT"/>
              <a:pPr/>
              <a:t>‹#›</a:t>
            </a:fld>
            <a:endParaRPr lang="it-IT" altLang="it-IT"/>
          </a:p>
        </p:txBody>
      </p:sp>
    </p:spTree>
    <p:extLst>
      <p:ext uri="{BB962C8B-B14F-4D97-AF65-F5344CB8AC3E}">
        <p14:creationId xmlns:p14="http://schemas.microsoft.com/office/powerpoint/2010/main" val="1552095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pPr>
              <a:defRPr/>
            </a:pPr>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fld id="{43127ACD-3DDC-4E4B-B61B-EAE666F71B51}" type="slidenum">
              <a:rPr lang="it-IT" altLang="it-IT"/>
              <a:pPr/>
              <a:t>‹#›</a:t>
            </a:fld>
            <a:endParaRPr lang="it-IT" altLang="it-IT"/>
          </a:p>
        </p:txBody>
      </p:sp>
    </p:spTree>
    <p:extLst>
      <p:ext uri="{BB962C8B-B14F-4D97-AF65-F5344CB8AC3E}">
        <p14:creationId xmlns:p14="http://schemas.microsoft.com/office/powerpoint/2010/main" val="4112122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pPr>
              <a:defRPr/>
            </a:pPr>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fld id="{A7E9C86A-CD15-40BF-8F09-633A4A38CB0A}" type="slidenum">
              <a:rPr lang="it-IT" altLang="it-IT"/>
              <a:pPr/>
              <a:t>‹#›</a:t>
            </a:fld>
            <a:endParaRPr lang="it-IT" altLang="it-IT"/>
          </a:p>
        </p:txBody>
      </p:sp>
    </p:spTree>
    <p:extLst>
      <p:ext uri="{BB962C8B-B14F-4D97-AF65-F5344CB8AC3E}">
        <p14:creationId xmlns:p14="http://schemas.microsoft.com/office/powerpoint/2010/main" val="2738166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it-IT"/>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749CD7C-A82B-4CC3-B080-89F4E59FEB18}" type="datetimeFigureOut">
              <a:rPr lang="it-IT" altLang="it-IT"/>
              <a:pPr/>
              <a:t>31/05/2019</a:t>
            </a:fld>
            <a:endParaRPr lang="it-IT" altLang="it-IT"/>
          </a:p>
        </p:txBody>
      </p:sp>
      <p:sp>
        <p:nvSpPr>
          <p:cNvPr id="5" name="Footer Placeholder 4"/>
          <p:cNvSpPr>
            <a:spLocks noGrp="1"/>
          </p:cNvSpPr>
          <p:nvPr>
            <p:ph type="ftr" sz="quarter" idx="11"/>
          </p:nvPr>
        </p:nvSpPr>
        <p:spPr/>
        <p:txBody>
          <a:bodyPr/>
          <a:lstStyle>
            <a:lvl1pPr>
              <a:defRPr/>
            </a:lvl1pPr>
          </a:lstStyle>
          <a:p>
            <a:endParaRPr lang="it-IT" altLang="it-IT"/>
          </a:p>
        </p:txBody>
      </p:sp>
      <p:sp>
        <p:nvSpPr>
          <p:cNvPr id="6" name="Slide Number Placeholder 5"/>
          <p:cNvSpPr>
            <a:spLocks noGrp="1"/>
          </p:cNvSpPr>
          <p:nvPr>
            <p:ph type="sldNum" sz="quarter" idx="12"/>
          </p:nvPr>
        </p:nvSpPr>
        <p:spPr/>
        <p:txBody>
          <a:bodyPr/>
          <a:lstStyle>
            <a:lvl1pPr>
              <a:defRPr/>
            </a:lvl1pPr>
          </a:lstStyle>
          <a:p>
            <a:fld id="{E196F0DF-00E9-4022-AE56-06866D1A08E6}" type="slidenum">
              <a:rPr lang="it-IT" altLang="it-IT"/>
              <a:pPr/>
              <a:t>‹#›</a:t>
            </a:fld>
            <a:endParaRPr lang="it-IT" altLang="it-IT"/>
          </a:p>
        </p:txBody>
      </p:sp>
    </p:spTree>
    <p:extLst>
      <p:ext uri="{BB962C8B-B14F-4D97-AF65-F5344CB8AC3E}">
        <p14:creationId xmlns:p14="http://schemas.microsoft.com/office/powerpoint/2010/main" val="3093890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lvl1pPr>
              <a:defRPr/>
            </a:lvl1pPr>
          </a:lstStyle>
          <a:p>
            <a:fld id="{0C56AB48-DC45-4D4B-B655-4D3B8A7ADB70}" type="datetimeFigureOut">
              <a:rPr lang="it-IT" altLang="it-IT"/>
              <a:pPr/>
              <a:t>31/05/2019</a:t>
            </a:fld>
            <a:endParaRPr lang="it-IT" altLang="it-IT"/>
          </a:p>
        </p:txBody>
      </p:sp>
      <p:sp>
        <p:nvSpPr>
          <p:cNvPr id="6" name="Footer Placeholder 5"/>
          <p:cNvSpPr>
            <a:spLocks noGrp="1"/>
          </p:cNvSpPr>
          <p:nvPr>
            <p:ph type="ftr" sz="quarter" idx="11"/>
          </p:nvPr>
        </p:nvSpPr>
        <p:spPr/>
        <p:txBody>
          <a:bodyPr/>
          <a:lstStyle>
            <a:lvl1pPr>
              <a:defRPr/>
            </a:lvl1pPr>
          </a:lstStyle>
          <a:p>
            <a:endParaRPr lang="it-IT" altLang="it-IT"/>
          </a:p>
        </p:txBody>
      </p:sp>
      <p:sp>
        <p:nvSpPr>
          <p:cNvPr id="7" name="Slide Number Placeholder 6"/>
          <p:cNvSpPr>
            <a:spLocks noGrp="1"/>
          </p:cNvSpPr>
          <p:nvPr>
            <p:ph type="sldNum" sz="quarter" idx="12"/>
          </p:nvPr>
        </p:nvSpPr>
        <p:spPr/>
        <p:txBody>
          <a:bodyPr/>
          <a:lstStyle>
            <a:lvl1pPr>
              <a:defRPr/>
            </a:lvl1pPr>
          </a:lstStyle>
          <a:p>
            <a:fld id="{DB2D4EF0-9819-4169-B4C3-F3C167E34166}" type="slidenum">
              <a:rPr lang="it-IT" altLang="it-IT"/>
              <a:pPr/>
              <a:t>‹#›</a:t>
            </a:fld>
            <a:endParaRPr lang="it-IT" altLang="it-IT"/>
          </a:p>
        </p:txBody>
      </p:sp>
    </p:spTree>
    <p:extLst>
      <p:ext uri="{BB962C8B-B14F-4D97-AF65-F5344CB8AC3E}">
        <p14:creationId xmlns:p14="http://schemas.microsoft.com/office/powerpoint/2010/main" val="2549300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it-IT"/>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lvl1pPr>
              <a:defRPr/>
            </a:lvl1pPr>
          </a:lstStyle>
          <a:p>
            <a:fld id="{4D5EEAA5-19BB-455A-A535-B63B2F274B34}" type="datetimeFigureOut">
              <a:rPr lang="it-IT" altLang="it-IT"/>
              <a:pPr/>
              <a:t>31/05/2019</a:t>
            </a:fld>
            <a:endParaRPr lang="it-IT" altLang="it-IT"/>
          </a:p>
        </p:txBody>
      </p:sp>
      <p:sp>
        <p:nvSpPr>
          <p:cNvPr id="8" name="Footer Placeholder 7"/>
          <p:cNvSpPr>
            <a:spLocks noGrp="1"/>
          </p:cNvSpPr>
          <p:nvPr>
            <p:ph type="ftr" sz="quarter" idx="11"/>
          </p:nvPr>
        </p:nvSpPr>
        <p:spPr/>
        <p:txBody>
          <a:bodyPr/>
          <a:lstStyle>
            <a:lvl1pPr>
              <a:defRPr/>
            </a:lvl1pPr>
          </a:lstStyle>
          <a:p>
            <a:endParaRPr lang="it-IT" altLang="it-IT"/>
          </a:p>
        </p:txBody>
      </p:sp>
      <p:sp>
        <p:nvSpPr>
          <p:cNvPr id="9" name="Slide Number Placeholder 8"/>
          <p:cNvSpPr>
            <a:spLocks noGrp="1"/>
          </p:cNvSpPr>
          <p:nvPr>
            <p:ph type="sldNum" sz="quarter" idx="12"/>
          </p:nvPr>
        </p:nvSpPr>
        <p:spPr/>
        <p:txBody>
          <a:bodyPr/>
          <a:lstStyle>
            <a:lvl1pPr>
              <a:defRPr/>
            </a:lvl1pPr>
          </a:lstStyle>
          <a:p>
            <a:fld id="{58F980DB-BFF8-4D97-AE7B-F1D3DB83A170}" type="slidenum">
              <a:rPr lang="it-IT" altLang="it-IT"/>
              <a:pPr/>
              <a:t>‹#›</a:t>
            </a:fld>
            <a:endParaRPr lang="it-IT" altLang="it-IT"/>
          </a:p>
        </p:txBody>
      </p:sp>
    </p:spTree>
    <p:extLst>
      <p:ext uri="{BB962C8B-B14F-4D97-AF65-F5344CB8AC3E}">
        <p14:creationId xmlns:p14="http://schemas.microsoft.com/office/powerpoint/2010/main" val="1495920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lvl1pPr>
              <a:defRPr/>
            </a:lvl1pPr>
          </a:lstStyle>
          <a:p>
            <a:fld id="{3D9A1120-1041-4CA8-B580-B148C7CEB3C0}" type="datetimeFigureOut">
              <a:rPr lang="it-IT" altLang="it-IT"/>
              <a:pPr/>
              <a:t>31/05/2019</a:t>
            </a:fld>
            <a:endParaRPr lang="it-IT" altLang="it-IT"/>
          </a:p>
        </p:txBody>
      </p:sp>
      <p:sp>
        <p:nvSpPr>
          <p:cNvPr id="4" name="Footer Placeholder 3"/>
          <p:cNvSpPr>
            <a:spLocks noGrp="1"/>
          </p:cNvSpPr>
          <p:nvPr>
            <p:ph type="ftr" sz="quarter" idx="11"/>
          </p:nvPr>
        </p:nvSpPr>
        <p:spPr/>
        <p:txBody>
          <a:bodyPr/>
          <a:lstStyle>
            <a:lvl1pPr>
              <a:defRPr/>
            </a:lvl1pPr>
          </a:lstStyle>
          <a:p>
            <a:endParaRPr lang="it-IT" altLang="it-IT"/>
          </a:p>
        </p:txBody>
      </p:sp>
      <p:sp>
        <p:nvSpPr>
          <p:cNvPr id="5" name="Slide Number Placeholder 4"/>
          <p:cNvSpPr>
            <a:spLocks noGrp="1"/>
          </p:cNvSpPr>
          <p:nvPr>
            <p:ph type="sldNum" sz="quarter" idx="12"/>
          </p:nvPr>
        </p:nvSpPr>
        <p:spPr/>
        <p:txBody>
          <a:bodyPr/>
          <a:lstStyle>
            <a:lvl1pPr>
              <a:defRPr/>
            </a:lvl1pPr>
          </a:lstStyle>
          <a:p>
            <a:fld id="{A7FBB193-9D7B-4A7B-8C50-46B6D8F72D84}" type="slidenum">
              <a:rPr lang="it-IT" altLang="it-IT"/>
              <a:pPr/>
              <a:t>‹#›</a:t>
            </a:fld>
            <a:endParaRPr lang="it-IT" altLang="it-IT"/>
          </a:p>
        </p:txBody>
      </p:sp>
    </p:spTree>
    <p:extLst>
      <p:ext uri="{BB962C8B-B14F-4D97-AF65-F5344CB8AC3E}">
        <p14:creationId xmlns:p14="http://schemas.microsoft.com/office/powerpoint/2010/main" val="1466380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20BB777-1DC2-4733-A724-18B8267B31F4}" type="datetimeFigureOut">
              <a:rPr lang="it-IT" altLang="it-IT"/>
              <a:pPr/>
              <a:t>31/05/2019</a:t>
            </a:fld>
            <a:endParaRPr lang="it-IT" altLang="it-IT"/>
          </a:p>
        </p:txBody>
      </p:sp>
      <p:sp>
        <p:nvSpPr>
          <p:cNvPr id="3" name="Footer Placeholder 2"/>
          <p:cNvSpPr>
            <a:spLocks noGrp="1"/>
          </p:cNvSpPr>
          <p:nvPr>
            <p:ph type="ftr" sz="quarter" idx="11"/>
          </p:nvPr>
        </p:nvSpPr>
        <p:spPr/>
        <p:txBody>
          <a:bodyPr/>
          <a:lstStyle>
            <a:lvl1pPr>
              <a:defRPr/>
            </a:lvl1pPr>
          </a:lstStyle>
          <a:p>
            <a:endParaRPr lang="it-IT" altLang="it-IT"/>
          </a:p>
        </p:txBody>
      </p:sp>
      <p:sp>
        <p:nvSpPr>
          <p:cNvPr id="4" name="Slide Number Placeholder 3"/>
          <p:cNvSpPr>
            <a:spLocks noGrp="1"/>
          </p:cNvSpPr>
          <p:nvPr>
            <p:ph type="sldNum" sz="quarter" idx="12"/>
          </p:nvPr>
        </p:nvSpPr>
        <p:spPr/>
        <p:txBody>
          <a:bodyPr/>
          <a:lstStyle>
            <a:lvl1pPr>
              <a:defRPr/>
            </a:lvl1pPr>
          </a:lstStyle>
          <a:p>
            <a:fld id="{342841AE-FD82-4C7F-B9BA-538C56A9D9B2}" type="slidenum">
              <a:rPr lang="it-IT" altLang="it-IT"/>
              <a:pPr/>
              <a:t>‹#›</a:t>
            </a:fld>
            <a:endParaRPr lang="it-IT" altLang="it-IT"/>
          </a:p>
        </p:txBody>
      </p:sp>
    </p:spTree>
    <p:extLst>
      <p:ext uri="{BB962C8B-B14F-4D97-AF65-F5344CB8AC3E}">
        <p14:creationId xmlns:p14="http://schemas.microsoft.com/office/powerpoint/2010/main" val="3821560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36DDA14-A5DC-47F3-A14A-C2FD2710038C}" type="datetimeFigureOut">
              <a:rPr lang="it-IT" altLang="it-IT"/>
              <a:pPr/>
              <a:t>31/05/2019</a:t>
            </a:fld>
            <a:endParaRPr lang="it-IT" altLang="it-IT"/>
          </a:p>
        </p:txBody>
      </p:sp>
      <p:sp>
        <p:nvSpPr>
          <p:cNvPr id="6" name="Footer Placeholder 5"/>
          <p:cNvSpPr>
            <a:spLocks noGrp="1"/>
          </p:cNvSpPr>
          <p:nvPr>
            <p:ph type="ftr" sz="quarter" idx="11"/>
          </p:nvPr>
        </p:nvSpPr>
        <p:spPr/>
        <p:txBody>
          <a:bodyPr/>
          <a:lstStyle>
            <a:lvl1pPr>
              <a:defRPr/>
            </a:lvl1pPr>
          </a:lstStyle>
          <a:p>
            <a:endParaRPr lang="it-IT" altLang="it-IT"/>
          </a:p>
        </p:txBody>
      </p:sp>
      <p:sp>
        <p:nvSpPr>
          <p:cNvPr id="7" name="Slide Number Placeholder 6"/>
          <p:cNvSpPr>
            <a:spLocks noGrp="1"/>
          </p:cNvSpPr>
          <p:nvPr>
            <p:ph type="sldNum" sz="quarter" idx="12"/>
          </p:nvPr>
        </p:nvSpPr>
        <p:spPr/>
        <p:txBody>
          <a:bodyPr/>
          <a:lstStyle>
            <a:lvl1pPr>
              <a:defRPr/>
            </a:lvl1pPr>
          </a:lstStyle>
          <a:p>
            <a:fld id="{E4113E4D-D93A-43B2-994C-0ED6753E79DD}" type="slidenum">
              <a:rPr lang="it-IT" altLang="it-IT"/>
              <a:pPr/>
              <a:t>‹#›</a:t>
            </a:fld>
            <a:endParaRPr lang="it-IT" altLang="it-IT"/>
          </a:p>
        </p:txBody>
      </p:sp>
    </p:spTree>
    <p:extLst>
      <p:ext uri="{BB962C8B-B14F-4D97-AF65-F5344CB8AC3E}">
        <p14:creationId xmlns:p14="http://schemas.microsoft.com/office/powerpoint/2010/main" val="889873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76EA35AC-501E-455E-82BF-82C9A03E7FCE}" type="datetimeFigureOut">
              <a:rPr lang="it-IT" altLang="it-IT"/>
              <a:pPr/>
              <a:t>31/05/2019</a:t>
            </a:fld>
            <a:endParaRPr lang="it-IT" altLang="it-IT"/>
          </a:p>
        </p:txBody>
      </p:sp>
      <p:sp>
        <p:nvSpPr>
          <p:cNvPr id="6" name="Footer Placeholder 5"/>
          <p:cNvSpPr>
            <a:spLocks noGrp="1"/>
          </p:cNvSpPr>
          <p:nvPr>
            <p:ph type="ftr" sz="quarter" idx="11"/>
          </p:nvPr>
        </p:nvSpPr>
        <p:spPr/>
        <p:txBody>
          <a:bodyPr/>
          <a:lstStyle>
            <a:lvl1pPr>
              <a:defRPr/>
            </a:lvl1pPr>
          </a:lstStyle>
          <a:p>
            <a:endParaRPr lang="it-IT" altLang="it-IT"/>
          </a:p>
        </p:txBody>
      </p:sp>
      <p:sp>
        <p:nvSpPr>
          <p:cNvPr id="7" name="Slide Number Placeholder 6"/>
          <p:cNvSpPr>
            <a:spLocks noGrp="1"/>
          </p:cNvSpPr>
          <p:nvPr>
            <p:ph type="sldNum" sz="quarter" idx="12"/>
          </p:nvPr>
        </p:nvSpPr>
        <p:spPr/>
        <p:txBody>
          <a:bodyPr/>
          <a:lstStyle>
            <a:lvl1pPr>
              <a:defRPr/>
            </a:lvl1pPr>
          </a:lstStyle>
          <a:p>
            <a:fld id="{4CBB3D7B-5B82-4C37-8F7C-F9898492EF31}" type="slidenum">
              <a:rPr lang="it-IT" altLang="it-IT"/>
              <a:pPr/>
              <a:t>‹#›</a:t>
            </a:fld>
            <a:endParaRPr lang="it-IT" altLang="it-IT"/>
          </a:p>
        </p:txBody>
      </p:sp>
    </p:spTree>
    <p:extLst>
      <p:ext uri="{BB962C8B-B14F-4D97-AF65-F5344CB8AC3E}">
        <p14:creationId xmlns:p14="http://schemas.microsoft.com/office/powerpoint/2010/main" val="3886485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Click to edit Master title style</a:t>
            </a:r>
          </a:p>
        </p:txBody>
      </p:sp>
      <p:sp>
        <p:nvSpPr>
          <p:cNvPr id="532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Click to edit Master text styles</a:t>
            </a:r>
          </a:p>
          <a:p>
            <a:pPr lvl="1"/>
            <a:r>
              <a:rPr lang="it-IT" altLang="it-IT" smtClean="0"/>
              <a:t>Second level</a:t>
            </a:r>
          </a:p>
          <a:p>
            <a:pPr lvl="2"/>
            <a:r>
              <a:rPr lang="it-IT" altLang="it-IT" smtClean="0"/>
              <a:t>Third level</a:t>
            </a:r>
          </a:p>
          <a:p>
            <a:pPr lvl="3"/>
            <a:r>
              <a:rPr lang="it-IT" altLang="it-IT" smtClean="0"/>
              <a:t>Fourth level</a:t>
            </a:r>
          </a:p>
          <a:p>
            <a:pPr lvl="4"/>
            <a:r>
              <a:rPr lang="it-IT" altLang="it-IT" smtClean="0"/>
              <a:t>Fifth level</a:t>
            </a:r>
          </a:p>
        </p:txBody>
      </p:sp>
      <p:sp>
        <p:nvSpPr>
          <p:cNvPr id="532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fld id="{005AEF9C-0906-43B7-A631-4C1028C7CAF1}" type="datetimeFigureOut">
              <a:rPr lang="it-IT" altLang="it-IT"/>
              <a:pPr/>
              <a:t>31/05/2019</a:t>
            </a:fld>
            <a:endParaRPr lang="it-IT" altLang="it-IT"/>
          </a:p>
        </p:txBody>
      </p:sp>
      <p:sp>
        <p:nvSpPr>
          <p:cNvPr id="532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it-IT" altLang="it-IT"/>
          </a:p>
        </p:txBody>
      </p:sp>
      <p:sp>
        <p:nvSpPr>
          <p:cNvPr id="532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C23F725B-AEDB-4C59-AD72-1D83D141F3E8}" type="slidenum">
              <a:rPr lang="it-IT" altLang="it-IT"/>
              <a:pPr/>
              <a:t>‹#›</a:t>
            </a:fld>
            <a:endParaRPr lang="it-IT" altLang="it-IT"/>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Click to edit Master title style</a:t>
            </a:r>
          </a:p>
        </p:txBody>
      </p:sp>
      <p:sp>
        <p:nvSpPr>
          <p:cNvPr id="272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Click to edit Master text styles</a:t>
            </a:r>
          </a:p>
          <a:p>
            <a:pPr lvl="1"/>
            <a:r>
              <a:rPr lang="it-IT" altLang="it-IT" smtClean="0"/>
              <a:t>Second level</a:t>
            </a:r>
          </a:p>
          <a:p>
            <a:pPr lvl="2"/>
            <a:r>
              <a:rPr lang="it-IT" altLang="it-IT" smtClean="0"/>
              <a:t>Third level</a:t>
            </a:r>
          </a:p>
          <a:p>
            <a:pPr lvl="3"/>
            <a:r>
              <a:rPr lang="it-IT" altLang="it-IT" smtClean="0"/>
              <a:t>Fourth level</a:t>
            </a:r>
          </a:p>
          <a:p>
            <a:pPr lvl="4"/>
            <a:r>
              <a:rPr lang="it-IT" altLang="it-IT"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fld id="{526DD544-1724-484B-BD86-7E7225F34EDC}" type="slidenum">
              <a:rPr lang="it-IT" altLang="it-IT"/>
              <a:pPr/>
              <a:t>‹#›</a:t>
            </a:fld>
            <a:endParaRPr lang="it-IT" altLang="it-IT"/>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anose="02020603050405020304" pitchFamily="18" charset="0"/>
          <a:ea typeface="MS PGothic" panose="020B0600070205080204" pitchFamily="34" charset="-128"/>
          <a:cs typeface="Arial" panose="020B0604020202020204" pitchFamily="34" charset="0"/>
        </a:defRPr>
      </a:lvl2pPr>
      <a:lvl3pPr algn="ctr" rtl="0" fontAlgn="base">
        <a:spcBef>
          <a:spcPct val="0"/>
        </a:spcBef>
        <a:spcAft>
          <a:spcPct val="0"/>
        </a:spcAft>
        <a:defRPr sz="4400">
          <a:solidFill>
            <a:schemeClr val="tx2"/>
          </a:solidFill>
          <a:latin typeface="Times" panose="02020603050405020304" pitchFamily="18" charset="0"/>
          <a:ea typeface="MS PGothic" panose="020B0600070205080204" pitchFamily="34" charset="-128"/>
          <a:cs typeface="Arial" panose="020B0604020202020204" pitchFamily="34" charset="0"/>
        </a:defRPr>
      </a:lvl3pPr>
      <a:lvl4pPr algn="ctr" rtl="0" fontAlgn="base">
        <a:spcBef>
          <a:spcPct val="0"/>
        </a:spcBef>
        <a:spcAft>
          <a:spcPct val="0"/>
        </a:spcAft>
        <a:defRPr sz="4400">
          <a:solidFill>
            <a:schemeClr val="tx2"/>
          </a:solidFill>
          <a:latin typeface="Times" panose="02020603050405020304" pitchFamily="18" charset="0"/>
          <a:ea typeface="MS PGothic" panose="020B0600070205080204" pitchFamily="34" charset="-128"/>
          <a:cs typeface="Arial" panose="020B0604020202020204" pitchFamily="34" charset="0"/>
        </a:defRPr>
      </a:lvl4pPr>
      <a:lvl5pPr algn="ctr" rtl="0" fontAlgn="base">
        <a:spcBef>
          <a:spcPct val="0"/>
        </a:spcBef>
        <a:spcAft>
          <a:spcPct val="0"/>
        </a:spcAft>
        <a:defRPr sz="4400">
          <a:solidFill>
            <a:schemeClr val="tx2"/>
          </a:solidFill>
          <a:latin typeface="Times" panose="02020603050405020304" pitchFamily="18" charset="0"/>
          <a:ea typeface="MS PGothic" panose="020B0600070205080204" pitchFamily="34" charset="-128"/>
          <a:cs typeface="Arial" panose="020B0604020202020204" pitchFamily="34" charset="0"/>
        </a:defRPr>
      </a:lvl5pPr>
      <a:lvl6pPr marL="457200" algn="ctr" rtl="0" fontAlgn="base">
        <a:spcBef>
          <a:spcPct val="0"/>
        </a:spcBef>
        <a:spcAft>
          <a:spcPct val="0"/>
        </a:spcAft>
        <a:defRPr sz="4400">
          <a:solidFill>
            <a:schemeClr val="tx2"/>
          </a:solidFill>
          <a:latin typeface="Times" panose="02020603050405020304" pitchFamily="18" charset="0"/>
          <a:ea typeface="MS PGothic" panose="020B0600070205080204" pitchFamily="34" charset="-128"/>
          <a:cs typeface="Arial" panose="020B0604020202020204" pitchFamily="34" charset="0"/>
        </a:defRPr>
      </a:lvl6pPr>
      <a:lvl7pPr marL="914400" algn="ctr" rtl="0" fontAlgn="base">
        <a:spcBef>
          <a:spcPct val="0"/>
        </a:spcBef>
        <a:spcAft>
          <a:spcPct val="0"/>
        </a:spcAft>
        <a:defRPr sz="4400">
          <a:solidFill>
            <a:schemeClr val="tx2"/>
          </a:solidFill>
          <a:latin typeface="Times" panose="02020603050405020304" pitchFamily="18" charset="0"/>
          <a:ea typeface="MS PGothic" panose="020B0600070205080204" pitchFamily="34" charset="-128"/>
          <a:cs typeface="Arial" panose="020B0604020202020204" pitchFamily="34" charset="0"/>
        </a:defRPr>
      </a:lvl7pPr>
      <a:lvl8pPr marL="1371600" algn="ctr" rtl="0" fontAlgn="base">
        <a:spcBef>
          <a:spcPct val="0"/>
        </a:spcBef>
        <a:spcAft>
          <a:spcPct val="0"/>
        </a:spcAft>
        <a:defRPr sz="4400">
          <a:solidFill>
            <a:schemeClr val="tx2"/>
          </a:solidFill>
          <a:latin typeface="Times" panose="02020603050405020304" pitchFamily="18" charset="0"/>
          <a:ea typeface="MS PGothic" panose="020B0600070205080204" pitchFamily="34" charset="-128"/>
          <a:cs typeface="Arial" panose="020B0604020202020204" pitchFamily="34" charset="0"/>
        </a:defRPr>
      </a:lvl8pPr>
      <a:lvl9pPr marL="1828800" algn="ctr" rtl="0" fontAlgn="base">
        <a:spcBef>
          <a:spcPct val="0"/>
        </a:spcBef>
        <a:spcAft>
          <a:spcPct val="0"/>
        </a:spcAft>
        <a:defRPr sz="4400">
          <a:solidFill>
            <a:schemeClr val="tx2"/>
          </a:solidFill>
          <a:latin typeface="Times" panose="02020603050405020304" pitchFamily="18" charset="0"/>
          <a:ea typeface="MS PGothic" panose="020B0600070205080204" pitchFamily="34" charset="-128"/>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8.xml"/><Relationship Id="rId7" Type="http://schemas.openxmlformats.org/officeDocument/2006/relationships/image" Target="../media/image16.jpeg"/><Relationship Id="rId12" Type="http://schemas.openxmlformats.org/officeDocument/2006/relationships/image" Target="../media/image18.e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hyperlink" Target="http://images.google.com/imgres?imgurl=http://i289.photobucket.com/albums/ll210/zaoshw/occhio.jpg&amp;imgrefurl=http://iwannaloveyouforever1988.spaces.live.com/&amp;usg=__lhMqJyX4aRmrEKxZ80w66es-4Og=&amp;h=550&amp;w=550&amp;sz=93&amp;hl=it&amp;start=5&amp;um=1&amp;tbnid=RCiKd9sU8srmgM:&amp;tbnh=133&amp;tbnw=133&amp;prev=/images?q%3Docchio%26as_st%3Dy%26hl%3Dit%26rls%3Dcom.microsoft:en-US%26um%3D1" TargetMode="External"/><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15.png"/><Relationship Id="rId4" Type="http://schemas.openxmlformats.org/officeDocument/2006/relationships/oleObject" Target="../embeddings/oleObject1.bin"/><Relationship Id="rId9"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4.emf"/><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1.emf"/></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34.emf"/><Relationship Id="rId4" Type="http://schemas.openxmlformats.org/officeDocument/2006/relationships/image" Target="../media/image33.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hyperlink" Target="http://richardwiseman.wordpress.com/"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hyperlink" Target="DEMO_TranslationOF/QtStimulusFlowPLOT.ex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40.emf"/><Relationship Id="rId4" Type="http://schemas.openxmlformats.org/officeDocument/2006/relationships/image" Target="../media/image39.emf"/></Relationships>
</file>

<file path=ppt/slides/_rels/slide31.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42.w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44.emf"/></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media/image46.wmf"/><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hyperlink" Target="http://images.nafura.it/img/Images/Normal/Occhi/Occhi_000030.jpg" TargetMode="External"/><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hyperlink" Target="http://images.google.com/imgres?imgurl=http://i289.photobucket.com/albums/ll210/zaoshw/occhio.jpg&amp;imgrefurl=http://iwannaloveyouforever1988.spaces.live.com/&amp;usg=__lhMqJyX4aRmrEKxZ80w66es-4Og=&amp;h=550&amp;w=550&amp;sz=93&amp;hl=it&amp;start=5&amp;um=1&amp;tbnid=RCiKd9sU8srmgM:&amp;tbnh=133&amp;tbnw=133&amp;prev=/images?q%3Docchio%26as_st%3Dy%26hl%3Dit%26rls%3Dcom.microsoft:en-US%26um%3D1" TargetMode="Externa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2"/>
          <p:cNvGrpSpPr>
            <a:grpSpLocks/>
          </p:cNvGrpSpPr>
          <p:nvPr/>
        </p:nvGrpSpPr>
        <p:grpSpPr bwMode="auto">
          <a:xfrm>
            <a:off x="60325" y="5899150"/>
            <a:ext cx="4324350" cy="1009650"/>
            <a:chOff x="468" y="3786"/>
            <a:chExt cx="2724" cy="636"/>
          </a:xfrm>
        </p:grpSpPr>
        <p:sp>
          <p:nvSpPr>
            <p:cNvPr id="54275" name="Text Box 4"/>
            <p:cNvSpPr txBox="1">
              <a:spLocks noChangeArrowheads="1"/>
            </p:cNvSpPr>
            <p:nvPr/>
          </p:nvSpPr>
          <p:spPr bwMode="auto">
            <a:xfrm>
              <a:off x="516" y="3945"/>
              <a:ext cx="26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eaLnBrk="1" hangingPunct="1"/>
              <a:r>
                <a:rPr lang="en-US" altLang="it-IT" sz="2800" b="1">
                  <a:solidFill>
                    <a:srgbClr val="000090"/>
                  </a:solidFill>
                  <a:latin typeface="Arial" panose="020B0604020202020204" pitchFamily="34" charset="0"/>
                </a:rPr>
                <a:t>prof. Carlo Fantoni</a:t>
              </a:r>
            </a:p>
          </p:txBody>
        </p:sp>
        <p:pic>
          <p:nvPicPr>
            <p:cNvPr id="54276" name="Picture 4" descr="logo"/>
            <p:cNvPicPr>
              <a:picLocks noChangeAspect="1" noChangeArrowheads="1"/>
            </p:cNvPicPr>
            <p:nvPr/>
          </p:nvPicPr>
          <p:blipFill>
            <a:blip r:embed="rId3">
              <a:extLst>
                <a:ext uri="{28A0092B-C50C-407E-A947-70E740481C1C}">
                  <a14:useLocalDpi xmlns:a14="http://schemas.microsoft.com/office/drawing/2010/main" val="0"/>
                </a:ext>
              </a:extLst>
            </a:blip>
            <a:srcRect r="72050"/>
            <a:stretch>
              <a:fillRect/>
            </a:stretch>
          </p:blipFill>
          <p:spPr bwMode="auto">
            <a:xfrm>
              <a:off x="468" y="3786"/>
              <a:ext cx="507" cy="636"/>
            </a:xfrm>
            <a:prstGeom prst="rect">
              <a:avLst/>
            </a:prstGeom>
            <a:noFill/>
            <a:extLst>
              <a:ext uri="{909E8E84-426E-40DD-AFC4-6F175D3DCCD1}">
                <a14:hiddenFill xmlns:a14="http://schemas.microsoft.com/office/drawing/2010/main">
                  <a:solidFill>
                    <a:srgbClr val="FFFFFF"/>
                  </a:solidFill>
                </a14:hiddenFill>
              </a:ext>
            </a:extLst>
          </p:spPr>
        </p:pic>
      </p:grpSp>
      <p:sp>
        <p:nvSpPr>
          <p:cNvPr id="54279" name="Text Box 7"/>
          <p:cNvSpPr txBox="1">
            <a:spLocks noChangeArrowheads="1"/>
          </p:cNvSpPr>
          <p:nvPr/>
        </p:nvSpPr>
        <p:spPr bwMode="auto">
          <a:xfrm>
            <a:off x="5260558" y="6070785"/>
            <a:ext cx="33861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20000"/>
              </a:spcBef>
            </a:pPr>
            <a:r>
              <a:rPr lang="en-US" altLang="it-IT" b="1" dirty="0" smtClean="0">
                <a:latin typeface="Arial" panose="020B0604020202020204" pitchFamily="34" charset="0"/>
              </a:rPr>
              <a:t>STP</a:t>
            </a:r>
          </a:p>
          <a:p>
            <a:pPr algn="ctr" eaLnBrk="0" hangingPunct="0">
              <a:lnSpc>
                <a:spcPct val="90000"/>
              </a:lnSpc>
              <a:spcBef>
                <a:spcPct val="20000"/>
              </a:spcBef>
            </a:pPr>
            <a:r>
              <a:rPr lang="en-US" altLang="it-IT" b="1" dirty="0" smtClean="0">
                <a:latin typeface="Arial" panose="020B0604020202020204" pitchFamily="34" charset="0"/>
              </a:rPr>
              <a:t>2018-2019</a:t>
            </a:r>
            <a:endParaRPr lang="en-GB" altLang="it-IT" b="1" dirty="0">
              <a:latin typeface="Arial" panose="020B0604020202020204" pitchFamily="34" charset="0"/>
            </a:endParaRPr>
          </a:p>
        </p:txBody>
      </p:sp>
      <p:sp>
        <p:nvSpPr>
          <p:cNvPr id="54280" name="Rectangle 8"/>
          <p:cNvSpPr>
            <a:spLocks noChangeArrowheads="1"/>
          </p:cNvSpPr>
          <p:nvPr/>
        </p:nvSpPr>
        <p:spPr bwMode="auto">
          <a:xfrm>
            <a:off x="4884153" y="1253958"/>
            <a:ext cx="4228097" cy="51090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0" tIns="0" rIns="0" bIns="0">
            <a:spAutoFit/>
          </a:bodyPr>
          <a:lstStyle>
            <a:lvl1pPr marL="171450" indent="-171450" eaLnBrk="0" hangingPunct="0">
              <a:defRPr sz="2400">
                <a:solidFill>
                  <a:schemeClr val="tx1"/>
                </a:solidFill>
                <a:latin typeface="Times" panose="02020603050405020304" pitchFamily="18" charset="0"/>
                <a:ea typeface="MS PGothic" panose="020B0600070205080204" pitchFamily="34" charset="-128"/>
              </a:defRPr>
            </a:lvl1pPr>
            <a:lvl2pPr marL="884238" indent="-342900" eaLnBrk="0" hangingPunct="0">
              <a:defRPr sz="2400">
                <a:solidFill>
                  <a:schemeClr val="tx1"/>
                </a:solidFill>
                <a:latin typeface="Times" panose="02020603050405020304" pitchFamily="18" charset="0"/>
                <a:ea typeface="MS PGothic" panose="020B0600070205080204" pitchFamily="34" charset="-128"/>
              </a:defRPr>
            </a:lvl2pPr>
            <a:lvl3pPr marL="1406525" indent="-342900" eaLnBrk="0" hangingPunct="0">
              <a:defRPr sz="2400">
                <a:solidFill>
                  <a:schemeClr val="tx1"/>
                </a:solidFill>
                <a:latin typeface="Times" panose="02020603050405020304" pitchFamily="18" charset="0"/>
                <a:ea typeface="MS PGothic" panose="020B0600070205080204" pitchFamily="34" charset="-128"/>
              </a:defRPr>
            </a:lvl3pPr>
            <a:lvl4pPr marL="1928813" indent="-342900" eaLnBrk="0" hangingPunct="0">
              <a:defRPr sz="2400">
                <a:solidFill>
                  <a:schemeClr val="tx1"/>
                </a:solidFill>
                <a:latin typeface="Times" panose="02020603050405020304" pitchFamily="18" charset="0"/>
                <a:ea typeface="MS PGothic" panose="020B0600070205080204" pitchFamily="34" charset="-128"/>
              </a:defRPr>
            </a:lvl4pPr>
            <a:lvl5pPr marL="2451100" indent="-342900" eaLnBrk="0" hangingPunct="0">
              <a:defRPr sz="2400">
                <a:solidFill>
                  <a:schemeClr val="tx1"/>
                </a:solidFill>
                <a:latin typeface="Times" panose="02020603050405020304" pitchFamily="18" charset="0"/>
                <a:ea typeface="MS PGothic" panose="020B0600070205080204" pitchFamily="34" charset="-128"/>
              </a:defRPr>
            </a:lvl5pPr>
            <a:lvl6pPr marL="2908300" indent="-3429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3365500" indent="-3429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822700" indent="-3429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4279900" indent="-3429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b="1" dirty="0">
                <a:latin typeface="Arial" panose="020B0604020202020204" pitchFamily="34" charset="0"/>
              </a:rPr>
              <a:t>Lezione </a:t>
            </a:r>
            <a:r>
              <a:rPr lang="it-IT" altLang="it-IT" b="1" dirty="0" smtClean="0">
                <a:latin typeface="Arial" panose="020B0604020202020204" pitchFamily="34" charset="0"/>
              </a:rPr>
              <a:t>19</a:t>
            </a:r>
            <a:endParaRPr lang="it-IT" altLang="it-IT" b="1" dirty="0">
              <a:latin typeface="Arial" panose="020B0604020202020204" pitchFamily="34" charset="0"/>
            </a:endParaRPr>
          </a:p>
          <a:p>
            <a:pPr algn="ctr" eaLnBrk="1" hangingPunct="1"/>
            <a:r>
              <a:rPr lang="it-IT" altLang="it-IT" b="1" dirty="0" smtClean="0">
                <a:latin typeface="Arial" panose="020B0604020202020204" pitchFamily="34" charset="0"/>
              </a:rPr>
              <a:t>28/05/2019</a:t>
            </a:r>
          </a:p>
          <a:p>
            <a:pPr algn="ctr" eaLnBrk="1" hangingPunct="1"/>
            <a:endParaRPr lang="it-IT" altLang="it-IT" b="1" dirty="0">
              <a:latin typeface="Arial" panose="020B0604020202020204" pitchFamily="34" charset="0"/>
            </a:endParaRPr>
          </a:p>
          <a:p>
            <a:pPr eaLnBrk="1" hangingPunct="1">
              <a:buFontTx/>
              <a:buChar char="•"/>
            </a:pPr>
            <a:r>
              <a:rPr lang="it-IT" altLang="it-IT" sz="1600" dirty="0">
                <a:latin typeface="Arial" panose="020B0604020202020204" pitchFamily="34" charset="0"/>
              </a:rPr>
              <a:t>a</a:t>
            </a:r>
            <a:r>
              <a:rPr lang="it-IT" altLang="it-IT" sz="1600" dirty="0" smtClean="0">
                <a:latin typeface="Arial" panose="020B0604020202020204" pitchFamily="34" charset="0"/>
              </a:rPr>
              <a:t>ltre informazioni sulla 3D:</a:t>
            </a:r>
          </a:p>
          <a:p>
            <a:pPr eaLnBrk="1" hangingPunct="1">
              <a:buFontTx/>
              <a:buChar char="•"/>
            </a:pPr>
            <a:r>
              <a:rPr lang="it-IT" altLang="it-IT" sz="1600" dirty="0" smtClean="0">
                <a:latin typeface="Arial" panose="020B0604020202020204" pitchFamily="34" charset="0"/>
              </a:rPr>
              <a:t>ottica binoculare</a:t>
            </a:r>
          </a:p>
          <a:p>
            <a:pPr eaLnBrk="1" hangingPunct="1">
              <a:buFontTx/>
              <a:buChar char="•"/>
            </a:pPr>
            <a:r>
              <a:rPr lang="it-IT" altLang="it-IT" sz="1600" dirty="0" smtClean="0">
                <a:latin typeface="Arial" panose="020B0604020202020204" pitchFamily="34" charset="0"/>
              </a:rPr>
              <a:t>extra-ottica binoculare</a:t>
            </a:r>
          </a:p>
          <a:p>
            <a:pPr eaLnBrk="1" hangingPunct="1">
              <a:buFontTx/>
              <a:buChar char="•"/>
            </a:pPr>
            <a:r>
              <a:rPr lang="it-IT" altLang="it-IT" sz="1600" dirty="0">
                <a:latin typeface="Arial" panose="020B0604020202020204" pitchFamily="34" charset="0"/>
              </a:rPr>
              <a:t>e</a:t>
            </a:r>
            <a:r>
              <a:rPr lang="it-IT" altLang="it-IT" sz="1600" dirty="0" smtClean="0">
                <a:latin typeface="Arial" panose="020B0604020202020204" pitchFamily="34" charset="0"/>
              </a:rPr>
              <a:t>xtra-ottica monoculare</a:t>
            </a:r>
          </a:p>
          <a:p>
            <a:pPr eaLnBrk="1" hangingPunct="1">
              <a:buFontTx/>
              <a:buChar char="•"/>
            </a:pPr>
            <a:r>
              <a:rPr lang="it-IT" altLang="it-IT" sz="1600" dirty="0" smtClean="0">
                <a:latin typeface="Arial" panose="020B0604020202020204" pitchFamily="34" charset="0"/>
              </a:rPr>
              <a:t>Costanza di grandezza e l’esperimento di Holway e Boring (1981) </a:t>
            </a:r>
          </a:p>
          <a:p>
            <a:pPr eaLnBrk="1" hangingPunct="1">
              <a:buFontTx/>
              <a:buChar char="•"/>
            </a:pPr>
            <a:r>
              <a:rPr lang="it-IT" altLang="it-IT" sz="1600" dirty="0">
                <a:latin typeface="Arial" panose="020B0604020202020204" pitchFamily="34" charset="0"/>
              </a:rPr>
              <a:t>i</a:t>
            </a:r>
            <a:r>
              <a:rPr lang="it-IT" altLang="it-IT" sz="1600" dirty="0" smtClean="0">
                <a:latin typeface="Arial" panose="020B0604020202020204" pitchFamily="34" charset="0"/>
              </a:rPr>
              <a:t>ndizi pittorici</a:t>
            </a:r>
          </a:p>
          <a:p>
            <a:pPr eaLnBrk="1" hangingPunct="1">
              <a:buFontTx/>
              <a:buChar char="•"/>
            </a:pPr>
            <a:r>
              <a:rPr lang="it-IT" altLang="it-IT" sz="1600" dirty="0">
                <a:latin typeface="Arial" panose="020B0604020202020204" pitchFamily="34" charset="0"/>
              </a:rPr>
              <a:t>interpretazione di illusioni: grandezza/distanza, Muller-Lyer, Ponzo, Luna, </a:t>
            </a:r>
            <a:r>
              <a:rPr lang="it-IT" altLang="it-IT" sz="1600" dirty="0" smtClean="0">
                <a:latin typeface="Arial" panose="020B0604020202020204" pitchFamily="34" charset="0"/>
              </a:rPr>
              <a:t>Sheppard</a:t>
            </a:r>
          </a:p>
          <a:p>
            <a:pPr eaLnBrk="1" hangingPunct="1">
              <a:buFontTx/>
              <a:buChar char="•"/>
            </a:pPr>
            <a:r>
              <a:rPr lang="it-IT" altLang="it-IT" sz="1600" dirty="0" smtClean="0">
                <a:latin typeface="Arial" panose="020B0604020202020204" pitchFamily="34" charset="0"/>
              </a:rPr>
              <a:t>In ogni caso psicofisica</a:t>
            </a:r>
          </a:p>
          <a:p>
            <a:pPr eaLnBrk="1" hangingPunct="1">
              <a:buFontTx/>
              <a:buChar char="•"/>
            </a:pPr>
            <a:r>
              <a:rPr lang="it-IT" altLang="it-IT" sz="1600" dirty="0" smtClean="0">
                <a:latin typeface="Arial" panose="020B0604020202020204" pitchFamily="34" charset="0"/>
              </a:rPr>
              <a:t>Legge di Weber, soglia assoluta, differenziale e k di Weber</a:t>
            </a:r>
          </a:p>
          <a:p>
            <a:pPr eaLnBrk="1" hangingPunct="1">
              <a:buFontTx/>
              <a:buChar char="•"/>
            </a:pPr>
            <a:r>
              <a:rPr lang="it-IT" altLang="it-IT" sz="1600" dirty="0" smtClean="0">
                <a:latin typeface="Arial" panose="020B0604020202020204" pitchFamily="34" charset="0"/>
              </a:rPr>
              <a:t>Metodo degli stimoli costanti</a:t>
            </a:r>
            <a:endParaRPr lang="it-IT" altLang="it-IT" sz="1600" dirty="0" smtClean="0">
              <a:latin typeface="Arial" panose="020B0604020202020204" pitchFamily="34" charset="0"/>
            </a:endParaRPr>
          </a:p>
          <a:p>
            <a:pPr eaLnBrk="1" hangingPunct="1">
              <a:buFontTx/>
              <a:buChar char="•"/>
            </a:pPr>
            <a:endParaRPr lang="it-IT" altLang="it-IT" sz="1800" dirty="0" smtClean="0">
              <a:latin typeface="Arial" panose="020B0604020202020204" pitchFamily="34" charset="0"/>
            </a:endParaRPr>
          </a:p>
          <a:p>
            <a:pPr eaLnBrk="1" hangingPunct="1">
              <a:buFontTx/>
              <a:buChar char="•"/>
            </a:pPr>
            <a:endParaRPr lang="it-IT" altLang="it-IT" sz="1800" dirty="0">
              <a:latin typeface="Arial" panose="020B0604020202020204" pitchFamily="34" charset="0"/>
            </a:endParaRPr>
          </a:p>
        </p:txBody>
      </p:sp>
      <p:pic>
        <p:nvPicPr>
          <p:cNvPr id="5428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1984375"/>
            <a:ext cx="4686300" cy="329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Rectangle 6"/>
          <p:cNvSpPr>
            <a:spLocks noGrp="1" noChangeArrowheads="1"/>
          </p:cNvSpPr>
          <p:nvPr>
            <p:ph type="ctrTitle"/>
          </p:nvPr>
        </p:nvSpPr>
        <p:spPr>
          <a:xfrm>
            <a:off x="136525" y="89618"/>
            <a:ext cx="8975725" cy="1470025"/>
          </a:xfrm>
        </p:spPr>
        <p:txBody>
          <a:bodyPr anchor="ctr"/>
          <a:lstStyle/>
          <a:p>
            <a:pPr eaLnBrk="1" hangingPunct="1">
              <a:lnSpc>
                <a:spcPct val="85000"/>
              </a:lnSpc>
            </a:pPr>
            <a:r>
              <a:rPr lang="it-IT" altLang="it-IT" sz="4000" dirty="0" smtClean="0">
                <a:solidFill>
                  <a:srgbClr val="000090"/>
                </a:solidFill>
              </a:rPr>
              <a:t>Psicologia dei processi cognitivi 1</a:t>
            </a:r>
            <a:br>
              <a:rPr lang="it-IT" altLang="it-IT" sz="4000" dirty="0" smtClean="0">
                <a:solidFill>
                  <a:srgbClr val="000090"/>
                </a:solidFill>
              </a:rPr>
            </a:br>
            <a:r>
              <a:rPr lang="it-IT" altLang="it-IT" sz="4000" b="1" dirty="0" smtClean="0">
                <a:solidFill>
                  <a:srgbClr val="000090"/>
                </a:solidFill>
              </a:rPr>
              <a:t>Percezione 042PS-2</a:t>
            </a:r>
            <a:r>
              <a:rPr lang="it-IT" altLang="it-IT" sz="4000" dirty="0" smtClean="0">
                <a:solidFill>
                  <a:schemeClr val="accent2"/>
                </a:solidFill>
              </a:rPr>
              <a:t/>
            </a:r>
            <a:br>
              <a:rPr lang="it-IT" altLang="it-IT" sz="4000" dirty="0" smtClean="0">
                <a:solidFill>
                  <a:schemeClr val="accent2"/>
                </a:solidFill>
              </a:rPr>
            </a:br>
            <a:endParaRPr lang="it-IT" altLang="it-IT" sz="36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ChangeArrowheads="1"/>
          </p:cNvSpPr>
          <p:nvPr/>
        </p:nvSpPr>
        <p:spPr bwMode="auto">
          <a:xfrm>
            <a:off x="596290" y="321896"/>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2"/>
                </a:solidFill>
                <a:latin typeface="Times" panose="02020603050405020304" pitchFamily="18" charset="0"/>
                <a:ea typeface="MS PGothic" panose="020B0600070205080204" pitchFamily="34" charset="-128"/>
              </a:defRPr>
            </a:lvl1pPr>
            <a:lvl2pPr algn="ctr" eaLnBrk="0" hangingPunct="0">
              <a:defRPr sz="4400">
                <a:solidFill>
                  <a:schemeClr val="tx2"/>
                </a:solidFill>
                <a:latin typeface="Times" panose="02020603050405020304" pitchFamily="18" charset="0"/>
                <a:ea typeface="MS PGothic" panose="020B0600070205080204" pitchFamily="34" charset="-128"/>
              </a:defRPr>
            </a:lvl2pPr>
            <a:lvl3pPr algn="ctr" eaLnBrk="0" hangingPunct="0">
              <a:defRPr sz="4400">
                <a:solidFill>
                  <a:schemeClr val="tx2"/>
                </a:solidFill>
                <a:latin typeface="Times" panose="02020603050405020304" pitchFamily="18" charset="0"/>
                <a:ea typeface="MS PGothic" panose="020B0600070205080204" pitchFamily="34" charset="-128"/>
              </a:defRPr>
            </a:lvl3pPr>
            <a:lvl4pPr algn="ctr" eaLnBrk="0" hangingPunct="0">
              <a:defRPr sz="4400">
                <a:solidFill>
                  <a:schemeClr val="tx2"/>
                </a:solidFill>
                <a:latin typeface="Times" panose="02020603050405020304" pitchFamily="18" charset="0"/>
                <a:ea typeface="MS PGothic" panose="020B0600070205080204" pitchFamily="34" charset="-128"/>
              </a:defRPr>
            </a:lvl4pPr>
            <a:lvl5pPr algn="ctr" eaLnBrk="0" hangingPunct="0">
              <a:defRPr sz="4400">
                <a:solidFill>
                  <a:schemeClr val="tx2"/>
                </a:solidFill>
                <a:latin typeface="Times" panose="02020603050405020304" pitchFamily="18" charset="0"/>
                <a:ea typeface="MS PGothic" panose="020B0600070205080204" pitchFamily="34" charset="-128"/>
              </a:defRPr>
            </a:lvl5pPr>
            <a:lvl6pPr marL="4572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6pPr>
            <a:lvl7pPr marL="9144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7pPr>
            <a:lvl8pPr marL="13716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8pPr>
            <a:lvl9pPr marL="18288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9pPr>
          </a:lstStyle>
          <a:p>
            <a:r>
              <a:rPr lang="en-GB" altLang="it-IT" dirty="0">
                <a:solidFill>
                  <a:schemeClr val="accent2"/>
                </a:solidFill>
                <a:latin typeface="Arial" panose="020B0604020202020204" pitchFamily="34" charset="0"/>
              </a:rPr>
              <a:t>l</a:t>
            </a:r>
            <a:r>
              <a:rPr lang="en-GB" altLang="it-IT" dirty="0" smtClean="0">
                <a:solidFill>
                  <a:schemeClr val="accent2"/>
                </a:solidFill>
                <a:latin typeface="Arial" panose="020B0604020202020204" pitchFamily="34" charset="0"/>
              </a:rPr>
              <a:t>a </a:t>
            </a:r>
            <a:r>
              <a:rPr lang="en-GB" altLang="it-IT" dirty="0" err="1" smtClean="0">
                <a:solidFill>
                  <a:schemeClr val="accent2"/>
                </a:solidFill>
                <a:latin typeface="Arial" panose="020B0604020202020204" pitchFamily="34" charset="0"/>
              </a:rPr>
              <a:t>disparità</a:t>
            </a:r>
            <a:r>
              <a:rPr lang="en-GB" altLang="it-IT" dirty="0" smtClean="0">
                <a:solidFill>
                  <a:schemeClr val="accent2"/>
                </a:solidFill>
                <a:latin typeface="Arial" panose="020B0604020202020204" pitchFamily="34" charset="0"/>
              </a:rPr>
              <a:t> </a:t>
            </a:r>
            <a:r>
              <a:rPr lang="en-GB" altLang="it-IT" dirty="0" err="1" smtClean="0">
                <a:solidFill>
                  <a:schemeClr val="accent2"/>
                </a:solidFill>
                <a:latin typeface="Arial" panose="020B0604020202020204" pitchFamily="34" charset="0"/>
              </a:rPr>
              <a:t>dipende</a:t>
            </a:r>
            <a:r>
              <a:rPr lang="en-GB" altLang="it-IT" dirty="0" smtClean="0">
                <a:solidFill>
                  <a:schemeClr val="accent2"/>
                </a:solidFill>
                <a:latin typeface="Arial" panose="020B0604020202020204" pitchFamily="34" charset="0"/>
              </a:rPr>
              <a:t> da dove </a:t>
            </a:r>
            <a:r>
              <a:rPr lang="en-GB" altLang="it-IT" dirty="0" err="1" smtClean="0">
                <a:solidFill>
                  <a:schemeClr val="accent2"/>
                </a:solidFill>
                <a:latin typeface="Arial" panose="020B0604020202020204" pitchFamily="34" charset="0"/>
              </a:rPr>
              <a:t>si</a:t>
            </a:r>
            <a:r>
              <a:rPr lang="en-GB" altLang="it-IT" dirty="0" smtClean="0">
                <a:solidFill>
                  <a:schemeClr val="accent2"/>
                </a:solidFill>
                <a:latin typeface="Arial" panose="020B0604020202020204" pitchFamily="34" charset="0"/>
              </a:rPr>
              <a:t> </a:t>
            </a:r>
            <a:r>
              <a:rPr lang="en-GB" altLang="it-IT" dirty="0" err="1" smtClean="0">
                <a:solidFill>
                  <a:schemeClr val="accent2"/>
                </a:solidFill>
                <a:latin typeface="Arial" panose="020B0604020202020204" pitchFamily="34" charset="0"/>
              </a:rPr>
              <a:t>guarda</a:t>
            </a:r>
            <a:r>
              <a:rPr lang="en-GB" altLang="it-IT" dirty="0">
                <a:solidFill>
                  <a:schemeClr val="accent2"/>
                </a:solidFill>
                <a:latin typeface="Arial" panose="020B0604020202020204" pitchFamily="34" charset="0"/>
              </a:rPr>
              <a:t/>
            </a:r>
            <a:br>
              <a:rPr lang="en-GB" altLang="it-IT" dirty="0">
                <a:solidFill>
                  <a:schemeClr val="accent2"/>
                </a:solidFill>
                <a:latin typeface="Arial" panose="020B0604020202020204" pitchFamily="34" charset="0"/>
              </a:rPr>
            </a:br>
            <a:endParaRPr lang="en-GB" altLang="it-IT" sz="2400" dirty="0">
              <a:solidFill>
                <a:srgbClr val="000000"/>
              </a:solidFill>
              <a:latin typeface="Arial" panose="020B0604020202020204" pitchFamily="34" charset="0"/>
            </a:endParaRPr>
          </a:p>
        </p:txBody>
      </p:sp>
      <p:grpSp>
        <p:nvGrpSpPr>
          <p:cNvPr id="3" name="Group 2"/>
          <p:cNvGrpSpPr/>
          <p:nvPr/>
        </p:nvGrpSpPr>
        <p:grpSpPr>
          <a:xfrm>
            <a:off x="228024" y="1523761"/>
            <a:ext cx="4110778" cy="4913409"/>
            <a:chOff x="228024" y="1733621"/>
            <a:chExt cx="4110778" cy="4913409"/>
          </a:xfrm>
        </p:grpSpPr>
        <p:pic>
          <p:nvPicPr>
            <p:cNvPr id="4" name="Picture 3"/>
            <p:cNvPicPr>
              <a:picLocks noChangeAspect="1"/>
            </p:cNvPicPr>
            <p:nvPr/>
          </p:nvPicPr>
          <p:blipFill rotWithShape="1">
            <a:blip r:embed="rId2"/>
            <a:srcRect r="58887"/>
            <a:stretch/>
          </p:blipFill>
          <p:spPr>
            <a:xfrm>
              <a:off x="228024" y="1733621"/>
              <a:ext cx="3759360" cy="4913409"/>
            </a:xfrm>
            <a:prstGeom prst="rect">
              <a:avLst/>
            </a:prstGeom>
          </p:spPr>
        </p:pic>
        <p:sp>
          <p:nvSpPr>
            <p:cNvPr id="2" name="TextBox 1"/>
            <p:cNvSpPr txBox="1"/>
            <p:nvPr/>
          </p:nvSpPr>
          <p:spPr>
            <a:xfrm>
              <a:off x="2248524" y="2694494"/>
              <a:ext cx="1537600" cy="461665"/>
            </a:xfrm>
            <a:prstGeom prst="rect">
              <a:avLst/>
            </a:prstGeom>
            <a:solidFill>
              <a:schemeClr val="bg1"/>
            </a:solidFill>
          </p:spPr>
          <p:txBody>
            <a:bodyPr wrap="none" rtlCol="0">
              <a:spAutoFit/>
            </a:bodyPr>
            <a:lstStyle/>
            <a:p>
              <a:r>
                <a:rPr lang="it-IT" dirty="0">
                  <a:latin typeface="Arial" panose="020B0604020202020204" pitchFamily="34" charset="0"/>
                </a:rPr>
                <a:t>f</a:t>
              </a:r>
              <a:r>
                <a:rPr lang="it-IT" dirty="0" smtClean="0">
                  <a:latin typeface="Arial" panose="020B0604020202020204" pitchFamily="34" charset="0"/>
                </a:rPr>
                <a:t>isso Julie</a:t>
              </a:r>
              <a:endParaRPr lang="it-IT" dirty="0">
                <a:latin typeface="Arial" panose="020B0604020202020204" pitchFamily="34" charset="0"/>
              </a:endParaRPr>
            </a:p>
          </p:txBody>
        </p:sp>
        <p:sp>
          <p:nvSpPr>
            <p:cNvPr id="6" name="TextBox 5"/>
            <p:cNvSpPr txBox="1"/>
            <p:nvPr/>
          </p:nvSpPr>
          <p:spPr>
            <a:xfrm>
              <a:off x="1876268" y="6306395"/>
              <a:ext cx="2462534" cy="338554"/>
            </a:xfrm>
            <a:prstGeom prst="rect">
              <a:avLst/>
            </a:prstGeom>
            <a:solidFill>
              <a:schemeClr val="bg1"/>
            </a:solidFill>
          </p:spPr>
          <p:txBody>
            <a:bodyPr wrap="none" rtlCol="0">
              <a:spAutoFit/>
            </a:bodyPr>
            <a:lstStyle/>
            <a:p>
              <a:r>
                <a:rPr lang="it-IT" sz="1600" dirty="0">
                  <a:latin typeface="Arial" panose="020B0604020202020204" pitchFamily="34" charset="0"/>
                </a:rPr>
                <a:t>b</a:t>
              </a:r>
              <a:r>
                <a:rPr lang="it-IT" sz="1600" dirty="0" smtClean="0">
                  <a:latin typeface="Arial" panose="020B0604020202020204" pitchFamily="34" charset="0"/>
                </a:rPr>
                <a:t>isparità assoluta per Bill</a:t>
              </a:r>
              <a:endParaRPr lang="it-IT" sz="1600" dirty="0">
                <a:latin typeface="Arial" panose="020B0604020202020204" pitchFamily="34" charset="0"/>
              </a:endParaRPr>
            </a:p>
          </p:txBody>
        </p:sp>
        <p:sp>
          <p:nvSpPr>
            <p:cNvPr id="7" name="TextBox 6"/>
            <p:cNvSpPr txBox="1"/>
            <p:nvPr/>
          </p:nvSpPr>
          <p:spPr>
            <a:xfrm>
              <a:off x="1354113" y="5591329"/>
              <a:ext cx="1209207" cy="646331"/>
            </a:xfrm>
            <a:prstGeom prst="rect">
              <a:avLst/>
            </a:prstGeom>
            <a:solidFill>
              <a:schemeClr val="bg1"/>
            </a:solidFill>
          </p:spPr>
          <p:txBody>
            <a:bodyPr wrap="square" rtlCol="0">
              <a:spAutoFit/>
            </a:bodyPr>
            <a:lstStyle/>
            <a:p>
              <a:r>
                <a:rPr lang="it-IT" sz="1200" dirty="0">
                  <a:latin typeface="Arial" panose="020B0604020202020204" pitchFamily="34" charset="0"/>
                </a:rPr>
                <a:t>i</a:t>
              </a:r>
              <a:r>
                <a:rPr lang="it-IT" sz="1200" dirty="0" smtClean="0">
                  <a:latin typeface="Arial" panose="020B0604020202020204" pitchFamily="34" charset="0"/>
                </a:rPr>
                <a:t>mmagine corrispondente di Bill</a:t>
              </a:r>
              <a:endParaRPr lang="it-IT" sz="1200" dirty="0">
                <a:latin typeface="Arial" panose="020B0604020202020204" pitchFamily="34" charset="0"/>
              </a:endParaRPr>
            </a:p>
          </p:txBody>
        </p:sp>
      </p:grpSp>
      <p:grpSp>
        <p:nvGrpSpPr>
          <p:cNvPr id="12" name="Group 11"/>
          <p:cNvGrpSpPr/>
          <p:nvPr/>
        </p:nvGrpSpPr>
        <p:grpSpPr>
          <a:xfrm>
            <a:off x="4562682" y="1526260"/>
            <a:ext cx="4659080" cy="5268859"/>
            <a:chOff x="4562682" y="1526260"/>
            <a:chExt cx="4659080" cy="5268859"/>
          </a:xfrm>
        </p:grpSpPr>
        <p:pic>
          <p:nvPicPr>
            <p:cNvPr id="8" name="Picture 7"/>
            <p:cNvPicPr>
              <a:picLocks noChangeAspect="1"/>
            </p:cNvPicPr>
            <p:nvPr/>
          </p:nvPicPr>
          <p:blipFill rotWithShape="1">
            <a:blip r:embed="rId2"/>
            <a:srcRect l="42543" t="-3470" r="17519" b="3470"/>
            <a:stretch/>
          </p:blipFill>
          <p:spPr>
            <a:xfrm>
              <a:off x="4562682" y="1526260"/>
              <a:ext cx="3651931" cy="4913409"/>
            </a:xfrm>
            <a:prstGeom prst="rect">
              <a:avLst/>
            </a:prstGeom>
          </p:spPr>
        </p:pic>
        <p:sp>
          <p:nvSpPr>
            <p:cNvPr id="9" name="TextBox 8"/>
            <p:cNvSpPr txBox="1"/>
            <p:nvPr/>
          </p:nvSpPr>
          <p:spPr>
            <a:xfrm>
              <a:off x="6838016" y="3776286"/>
              <a:ext cx="1314784" cy="461665"/>
            </a:xfrm>
            <a:prstGeom prst="rect">
              <a:avLst/>
            </a:prstGeom>
            <a:solidFill>
              <a:schemeClr val="bg1"/>
            </a:solidFill>
          </p:spPr>
          <p:txBody>
            <a:bodyPr wrap="none" rtlCol="0">
              <a:spAutoFit/>
            </a:bodyPr>
            <a:lstStyle/>
            <a:p>
              <a:r>
                <a:rPr lang="it-IT" dirty="0">
                  <a:latin typeface="Arial" panose="020B0604020202020204" pitchFamily="34" charset="0"/>
                </a:rPr>
                <a:t>f</a:t>
              </a:r>
              <a:r>
                <a:rPr lang="it-IT" dirty="0" smtClean="0">
                  <a:latin typeface="Arial" panose="020B0604020202020204" pitchFamily="34" charset="0"/>
                </a:rPr>
                <a:t>isso Bill</a:t>
              </a:r>
              <a:endParaRPr lang="it-IT" dirty="0">
                <a:latin typeface="Arial" panose="020B0604020202020204" pitchFamily="34" charset="0"/>
              </a:endParaRPr>
            </a:p>
          </p:txBody>
        </p:sp>
        <p:sp>
          <p:nvSpPr>
            <p:cNvPr id="10" name="TextBox 9"/>
            <p:cNvSpPr txBox="1"/>
            <p:nvPr/>
          </p:nvSpPr>
          <p:spPr>
            <a:xfrm>
              <a:off x="7937294" y="4964243"/>
              <a:ext cx="1236689" cy="646331"/>
            </a:xfrm>
            <a:prstGeom prst="rect">
              <a:avLst/>
            </a:prstGeom>
            <a:solidFill>
              <a:schemeClr val="bg1"/>
            </a:solidFill>
          </p:spPr>
          <p:txBody>
            <a:bodyPr wrap="square" rtlCol="0">
              <a:spAutoFit/>
            </a:bodyPr>
            <a:lstStyle/>
            <a:p>
              <a:r>
                <a:rPr lang="it-IT" sz="1200" dirty="0">
                  <a:latin typeface="Arial" panose="020B0604020202020204" pitchFamily="34" charset="0"/>
                </a:rPr>
                <a:t>i</a:t>
              </a:r>
              <a:r>
                <a:rPr lang="it-IT" sz="1200" dirty="0" smtClean="0">
                  <a:latin typeface="Arial" panose="020B0604020202020204" pitchFamily="34" charset="0"/>
                </a:rPr>
                <a:t>mmagine corrispondente di Bill</a:t>
              </a:r>
              <a:endParaRPr lang="it-IT" sz="1200" dirty="0">
                <a:latin typeface="Arial" panose="020B0604020202020204" pitchFamily="34" charset="0"/>
              </a:endParaRPr>
            </a:p>
          </p:txBody>
        </p:sp>
        <p:sp>
          <p:nvSpPr>
            <p:cNvPr id="11" name="TextBox 10"/>
            <p:cNvSpPr txBox="1"/>
            <p:nvPr/>
          </p:nvSpPr>
          <p:spPr>
            <a:xfrm>
              <a:off x="7919803" y="5964122"/>
              <a:ext cx="1301959" cy="830997"/>
            </a:xfrm>
            <a:prstGeom prst="rect">
              <a:avLst/>
            </a:prstGeom>
            <a:solidFill>
              <a:schemeClr val="bg1"/>
            </a:solidFill>
          </p:spPr>
          <p:txBody>
            <a:bodyPr wrap="none" rtlCol="0">
              <a:spAutoFit/>
            </a:bodyPr>
            <a:lstStyle/>
            <a:p>
              <a:r>
                <a:rPr lang="it-IT" sz="1600" dirty="0">
                  <a:latin typeface="Arial" panose="020B0604020202020204" pitchFamily="34" charset="0"/>
                </a:rPr>
                <a:t>b</a:t>
              </a:r>
              <a:r>
                <a:rPr lang="it-IT" sz="1600" dirty="0" smtClean="0">
                  <a:latin typeface="Arial" panose="020B0604020202020204" pitchFamily="34" charset="0"/>
                </a:rPr>
                <a:t>isparità </a:t>
              </a:r>
            </a:p>
            <a:p>
              <a:r>
                <a:rPr lang="it-IT" sz="1600" dirty="0" smtClean="0">
                  <a:latin typeface="Arial" panose="020B0604020202020204" pitchFamily="34" charset="0"/>
                </a:rPr>
                <a:t>assoluta per</a:t>
              </a:r>
            </a:p>
            <a:p>
              <a:r>
                <a:rPr lang="it-IT" sz="1600" dirty="0" smtClean="0">
                  <a:latin typeface="Arial" panose="020B0604020202020204" pitchFamily="34" charset="0"/>
                </a:rPr>
                <a:t>Julie</a:t>
              </a:r>
              <a:endParaRPr lang="it-IT" sz="1600" dirty="0">
                <a:latin typeface="Arial" panose="020B0604020202020204" pitchFamily="34" charset="0"/>
              </a:endParaRPr>
            </a:p>
          </p:txBody>
        </p:sp>
      </p:grpSp>
    </p:spTree>
    <p:extLst>
      <p:ext uri="{BB962C8B-B14F-4D97-AF65-F5344CB8AC3E}">
        <p14:creationId xmlns:p14="http://schemas.microsoft.com/office/powerpoint/2010/main" val="386219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9"/>
          <p:cNvSpPr>
            <a:spLocks noChangeArrowheads="1"/>
          </p:cNvSpPr>
          <p:nvPr/>
        </p:nvSpPr>
        <p:spPr bwMode="auto">
          <a:xfrm>
            <a:off x="684213" y="2405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2"/>
                </a:solidFill>
                <a:latin typeface="Times" panose="02020603050405020304" pitchFamily="18" charset="0"/>
                <a:ea typeface="MS PGothic" panose="020B0600070205080204" pitchFamily="34" charset="-128"/>
              </a:defRPr>
            </a:lvl1pPr>
            <a:lvl2pPr algn="ctr" eaLnBrk="0" hangingPunct="0">
              <a:defRPr sz="4400">
                <a:solidFill>
                  <a:schemeClr val="tx2"/>
                </a:solidFill>
                <a:latin typeface="Times" panose="02020603050405020304" pitchFamily="18" charset="0"/>
                <a:ea typeface="MS PGothic" panose="020B0600070205080204" pitchFamily="34" charset="-128"/>
              </a:defRPr>
            </a:lvl2pPr>
            <a:lvl3pPr algn="ctr" eaLnBrk="0" hangingPunct="0">
              <a:defRPr sz="4400">
                <a:solidFill>
                  <a:schemeClr val="tx2"/>
                </a:solidFill>
                <a:latin typeface="Times" panose="02020603050405020304" pitchFamily="18" charset="0"/>
                <a:ea typeface="MS PGothic" panose="020B0600070205080204" pitchFamily="34" charset="-128"/>
              </a:defRPr>
            </a:lvl3pPr>
            <a:lvl4pPr algn="ctr" eaLnBrk="0" hangingPunct="0">
              <a:defRPr sz="4400">
                <a:solidFill>
                  <a:schemeClr val="tx2"/>
                </a:solidFill>
                <a:latin typeface="Times" panose="02020603050405020304" pitchFamily="18" charset="0"/>
                <a:ea typeface="MS PGothic" panose="020B0600070205080204" pitchFamily="34" charset="-128"/>
              </a:defRPr>
            </a:lvl4pPr>
            <a:lvl5pPr algn="ctr" eaLnBrk="0" hangingPunct="0">
              <a:defRPr sz="4400">
                <a:solidFill>
                  <a:schemeClr val="tx2"/>
                </a:solidFill>
                <a:latin typeface="Times" panose="02020603050405020304" pitchFamily="18" charset="0"/>
                <a:ea typeface="MS PGothic" panose="020B0600070205080204" pitchFamily="34" charset="-128"/>
              </a:defRPr>
            </a:lvl5pPr>
            <a:lvl6pPr marL="4572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6pPr>
            <a:lvl7pPr marL="9144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7pPr>
            <a:lvl8pPr marL="13716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8pPr>
            <a:lvl9pPr marL="18288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9pPr>
          </a:lstStyle>
          <a:p>
            <a:r>
              <a:rPr lang="en-GB" altLang="it-IT" dirty="0" err="1">
                <a:solidFill>
                  <a:schemeClr val="accent2"/>
                </a:solidFill>
                <a:latin typeface="Arial" panose="020B0604020202020204" pitchFamily="34" charset="0"/>
              </a:rPr>
              <a:t>f</a:t>
            </a:r>
            <a:r>
              <a:rPr lang="en-GB" altLang="it-IT" dirty="0" err="1" smtClean="0">
                <a:solidFill>
                  <a:schemeClr val="accent2"/>
                </a:solidFill>
                <a:latin typeface="Arial" panose="020B0604020202020204" pitchFamily="34" charset="0"/>
              </a:rPr>
              <a:t>usione</a:t>
            </a:r>
            <a:r>
              <a:rPr lang="en-GB" altLang="it-IT" dirty="0" smtClean="0">
                <a:solidFill>
                  <a:schemeClr val="accent2"/>
                </a:solidFill>
                <a:latin typeface="Arial" panose="020B0604020202020204" pitchFamily="34" charset="0"/>
              </a:rPr>
              <a:t> </a:t>
            </a:r>
            <a:r>
              <a:rPr lang="en-GB" altLang="it-IT" dirty="0" err="1" smtClean="0">
                <a:solidFill>
                  <a:schemeClr val="accent2"/>
                </a:solidFill>
                <a:latin typeface="Arial" panose="020B0604020202020204" pitchFamily="34" charset="0"/>
              </a:rPr>
              <a:t>incrociando</a:t>
            </a:r>
            <a:r>
              <a:rPr lang="en-GB" altLang="it-IT" dirty="0" smtClean="0">
                <a:solidFill>
                  <a:schemeClr val="accent2"/>
                </a:solidFill>
                <a:latin typeface="Arial" panose="020B0604020202020204" pitchFamily="34" charset="0"/>
              </a:rPr>
              <a:t> le 2 </a:t>
            </a:r>
            <a:r>
              <a:rPr lang="en-GB" altLang="it-IT" dirty="0" err="1" smtClean="0">
                <a:solidFill>
                  <a:schemeClr val="accent2"/>
                </a:solidFill>
                <a:latin typeface="Arial" panose="020B0604020202020204" pitchFamily="34" charset="0"/>
              </a:rPr>
              <a:t>viste</a:t>
            </a:r>
            <a:r>
              <a:rPr lang="en-GB" altLang="it-IT" dirty="0">
                <a:solidFill>
                  <a:schemeClr val="accent2"/>
                </a:solidFill>
                <a:latin typeface="Arial" panose="020B0604020202020204" pitchFamily="34" charset="0"/>
              </a:rPr>
              <a:t/>
            </a:r>
            <a:br>
              <a:rPr lang="en-GB" altLang="it-IT" dirty="0">
                <a:solidFill>
                  <a:schemeClr val="accent2"/>
                </a:solidFill>
                <a:latin typeface="Arial" panose="020B0604020202020204" pitchFamily="34" charset="0"/>
              </a:rPr>
            </a:br>
            <a:endParaRPr lang="en-GB" altLang="it-IT" sz="2400" dirty="0">
              <a:solidFill>
                <a:srgbClr val="000000"/>
              </a:solidFill>
              <a:latin typeface="Arial" panose="020B0604020202020204" pitchFamily="34" charset="0"/>
            </a:endParaRPr>
          </a:p>
        </p:txBody>
      </p:sp>
      <p:grpSp>
        <p:nvGrpSpPr>
          <p:cNvPr id="38915" name="Group 3"/>
          <p:cNvGrpSpPr>
            <a:grpSpLocks/>
          </p:cNvGrpSpPr>
          <p:nvPr/>
        </p:nvGrpSpPr>
        <p:grpSpPr bwMode="auto">
          <a:xfrm>
            <a:off x="1031875" y="1931988"/>
            <a:ext cx="2374900" cy="3816350"/>
            <a:chOff x="1066" y="1797"/>
            <a:chExt cx="1496" cy="2404"/>
          </a:xfrm>
        </p:grpSpPr>
        <p:graphicFrame>
          <p:nvGraphicFramePr>
            <p:cNvPr id="38916" name="Object 4"/>
            <p:cNvGraphicFramePr>
              <a:graphicFrameLocks noChangeAspect="1"/>
            </p:cNvGraphicFramePr>
            <p:nvPr/>
          </p:nvGraphicFramePr>
          <p:xfrm>
            <a:off x="1111" y="1797"/>
            <a:ext cx="1451" cy="1318"/>
          </p:xfrm>
          <a:graphic>
            <a:graphicData uri="http://schemas.openxmlformats.org/presentationml/2006/ole">
              <mc:AlternateContent xmlns:mc="http://schemas.openxmlformats.org/markup-compatibility/2006">
                <mc:Choice xmlns:v="urn:schemas-microsoft-com:vml" Requires="v">
                  <p:oleObj spid="_x0000_s1693036" name="Immagine bitmap" r:id="rId4" imgW="3115110" imgH="2828571" progId="Paint.Picture">
                    <p:embed/>
                  </p:oleObj>
                </mc:Choice>
                <mc:Fallback>
                  <p:oleObj name="Immagine bitmap" r:id="rId4" imgW="3115110" imgH="282857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 y="1797"/>
                          <a:ext cx="1451" cy="1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8917" name="Picture 5" descr="occhi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 y="3249"/>
              <a:ext cx="952" cy="9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918" name="Group 6"/>
          <p:cNvGrpSpPr>
            <a:grpSpLocks/>
          </p:cNvGrpSpPr>
          <p:nvPr/>
        </p:nvGrpSpPr>
        <p:grpSpPr bwMode="auto">
          <a:xfrm>
            <a:off x="5589588" y="1931988"/>
            <a:ext cx="2447925" cy="3816350"/>
            <a:chOff x="2653" y="1797"/>
            <a:chExt cx="1542" cy="2404"/>
          </a:xfrm>
        </p:grpSpPr>
        <p:pic>
          <p:nvPicPr>
            <p:cNvPr id="38919" name="Picture 7" descr="occhio">
              <a:hlinkClick r:id="rId6"/>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3" y="3249"/>
              <a:ext cx="952" cy="95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8920" name="Object 8"/>
            <p:cNvGraphicFramePr>
              <a:graphicFrameLocks noChangeAspect="1"/>
            </p:cNvGraphicFramePr>
            <p:nvPr/>
          </p:nvGraphicFramePr>
          <p:xfrm>
            <a:off x="2653" y="1797"/>
            <a:ext cx="1496" cy="1330"/>
          </p:xfrm>
          <a:graphic>
            <a:graphicData uri="http://schemas.openxmlformats.org/presentationml/2006/ole">
              <mc:AlternateContent xmlns:mc="http://schemas.openxmlformats.org/markup-compatibility/2006">
                <mc:Choice xmlns:v="urn:schemas-microsoft-com:vml" Requires="v">
                  <p:oleObj spid="_x0000_s1693037" name="Immagine bitmap" r:id="rId9" imgW="3172268" imgH="2819794" progId="Paint.Picture">
                    <p:embed/>
                  </p:oleObj>
                </mc:Choice>
                <mc:Fallback>
                  <p:oleObj name="Immagine bitmap" r:id="rId9" imgW="3172268" imgH="2819794"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53" y="1797"/>
                          <a:ext cx="1496" cy="1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38923" name="Picture 11" descr="mano"/>
          <p:cNvPicPr>
            <a:picLocks noChangeAspect="1" noChangeArrowheads="1"/>
          </p:cNvPicPr>
          <p:nvPr/>
        </p:nvPicPr>
        <p:blipFill>
          <a:blip r:embed="rId11">
            <a:extLst>
              <a:ext uri="{28A0092B-C50C-407E-A947-70E740481C1C}">
                <a14:useLocalDpi xmlns:a14="http://schemas.microsoft.com/office/drawing/2010/main" val="0"/>
              </a:ext>
            </a:extLst>
          </a:blip>
          <a:srcRect t="9291"/>
          <a:stretch>
            <a:fillRect/>
          </a:stretch>
        </p:blipFill>
        <p:spPr bwMode="auto">
          <a:xfrm>
            <a:off x="3659188" y="4984750"/>
            <a:ext cx="1377950" cy="1871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2"/>
          <a:srcRect r="63269" b="75910"/>
          <a:stretch/>
        </p:blipFill>
        <p:spPr>
          <a:xfrm>
            <a:off x="2891082" y="683504"/>
            <a:ext cx="3358662" cy="1160783"/>
          </a:xfrm>
          <a:prstGeom prst="rect">
            <a:avLst/>
          </a:prstGeom>
        </p:spPr>
      </p:pic>
    </p:spTree>
    <p:extLst>
      <p:ext uri="{BB962C8B-B14F-4D97-AF65-F5344CB8AC3E}">
        <p14:creationId xmlns:p14="http://schemas.microsoft.com/office/powerpoint/2010/main" val="3850209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fade">
                                      <p:cBhvr>
                                        <p:cTn id="7" dur="500"/>
                                        <p:tgtEl>
                                          <p:spTgt spid="389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8918"/>
                                        </p:tgtEl>
                                        <p:attrNameLst>
                                          <p:attrName>style.visibility</p:attrName>
                                        </p:attrNameLst>
                                      </p:cBhvr>
                                      <p:to>
                                        <p:strVal val="visible"/>
                                      </p:to>
                                    </p:set>
                                    <p:animEffect transition="in" filter="fade">
                                      <p:cBhvr>
                                        <p:cTn id="12" dur="500"/>
                                        <p:tgtEl>
                                          <p:spTgt spid="3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684213" y="203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2"/>
                </a:solidFill>
                <a:latin typeface="Times" panose="02020603050405020304" pitchFamily="18" charset="0"/>
                <a:ea typeface="MS PGothic" panose="020B0600070205080204" pitchFamily="34" charset="-128"/>
              </a:defRPr>
            </a:lvl1pPr>
            <a:lvl2pPr algn="ctr" eaLnBrk="0" hangingPunct="0">
              <a:defRPr sz="4400">
                <a:solidFill>
                  <a:schemeClr val="tx2"/>
                </a:solidFill>
                <a:latin typeface="Times" panose="02020603050405020304" pitchFamily="18" charset="0"/>
                <a:ea typeface="MS PGothic" panose="020B0600070205080204" pitchFamily="34" charset="-128"/>
              </a:defRPr>
            </a:lvl2pPr>
            <a:lvl3pPr algn="ctr" eaLnBrk="0" hangingPunct="0">
              <a:defRPr sz="4400">
                <a:solidFill>
                  <a:schemeClr val="tx2"/>
                </a:solidFill>
                <a:latin typeface="Times" panose="02020603050405020304" pitchFamily="18" charset="0"/>
                <a:ea typeface="MS PGothic" panose="020B0600070205080204" pitchFamily="34" charset="-128"/>
              </a:defRPr>
            </a:lvl3pPr>
            <a:lvl4pPr algn="ctr" eaLnBrk="0" hangingPunct="0">
              <a:defRPr sz="4400">
                <a:solidFill>
                  <a:schemeClr val="tx2"/>
                </a:solidFill>
                <a:latin typeface="Times" panose="02020603050405020304" pitchFamily="18" charset="0"/>
                <a:ea typeface="MS PGothic" panose="020B0600070205080204" pitchFamily="34" charset="-128"/>
              </a:defRPr>
            </a:lvl4pPr>
            <a:lvl5pPr algn="ctr" eaLnBrk="0" hangingPunct="0">
              <a:defRPr sz="4400">
                <a:solidFill>
                  <a:schemeClr val="tx2"/>
                </a:solidFill>
                <a:latin typeface="Times" panose="02020603050405020304" pitchFamily="18" charset="0"/>
                <a:ea typeface="MS PGothic" panose="020B0600070205080204" pitchFamily="34" charset="-128"/>
              </a:defRPr>
            </a:lvl5pPr>
            <a:lvl6pPr marL="4572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6pPr>
            <a:lvl7pPr marL="9144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7pPr>
            <a:lvl8pPr marL="13716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8pPr>
            <a:lvl9pPr marL="18288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9pPr>
          </a:lstStyle>
          <a:p>
            <a:r>
              <a:rPr lang="en-GB" altLang="it-IT" dirty="0" err="1">
                <a:solidFill>
                  <a:schemeClr val="accent2"/>
                </a:solidFill>
                <a:latin typeface="Arial" panose="020B0604020202020204" pitchFamily="34" charset="0"/>
              </a:rPr>
              <a:t>s</a:t>
            </a:r>
            <a:r>
              <a:rPr lang="en-GB" altLang="it-IT" dirty="0" err="1" smtClean="0">
                <a:solidFill>
                  <a:schemeClr val="accent2"/>
                </a:solidFill>
                <a:latin typeface="Arial" panose="020B0604020202020204" pitchFamily="34" charset="0"/>
              </a:rPr>
              <a:t>tereogrammi</a:t>
            </a:r>
            <a:r>
              <a:rPr lang="en-GB" altLang="it-IT" dirty="0" smtClean="0">
                <a:solidFill>
                  <a:schemeClr val="accent2"/>
                </a:solidFill>
                <a:latin typeface="Arial" panose="020B0604020202020204" pitchFamily="34" charset="0"/>
              </a:rPr>
              <a:t> a </a:t>
            </a:r>
            <a:r>
              <a:rPr lang="en-GB" altLang="it-IT" dirty="0" err="1" smtClean="0">
                <a:solidFill>
                  <a:schemeClr val="accent2"/>
                </a:solidFill>
                <a:latin typeface="Arial" panose="020B0604020202020204" pitchFamily="34" charset="0"/>
              </a:rPr>
              <a:t>punti</a:t>
            </a:r>
            <a:r>
              <a:rPr lang="en-GB" altLang="it-IT" dirty="0" smtClean="0">
                <a:solidFill>
                  <a:schemeClr val="accent2"/>
                </a:solidFill>
                <a:latin typeface="Arial" panose="020B0604020202020204" pitchFamily="34" charset="0"/>
              </a:rPr>
              <a:t> </a:t>
            </a:r>
            <a:r>
              <a:rPr lang="en-GB" altLang="it-IT" dirty="0" err="1" smtClean="0">
                <a:solidFill>
                  <a:schemeClr val="accent2"/>
                </a:solidFill>
                <a:latin typeface="Arial" panose="020B0604020202020204" pitchFamily="34" charset="0"/>
              </a:rPr>
              <a:t>casuali</a:t>
            </a:r>
            <a:endParaRPr lang="en-GB" altLang="it-IT" dirty="0" smtClean="0">
              <a:solidFill>
                <a:schemeClr val="accent2"/>
              </a:solidFill>
              <a:latin typeface="Arial" panose="020B0604020202020204" pitchFamily="34" charset="0"/>
            </a:endParaRPr>
          </a:p>
          <a:p>
            <a:r>
              <a:rPr lang="en-GB" altLang="it-IT" sz="2400" dirty="0" smtClean="0">
                <a:solidFill>
                  <a:schemeClr val="accent2"/>
                </a:solidFill>
                <a:latin typeface="Arial" panose="020B0604020202020204" pitchFamily="34" charset="0"/>
              </a:rPr>
              <a:t>di </a:t>
            </a:r>
            <a:r>
              <a:rPr lang="en-GB" altLang="it-IT" sz="2400" dirty="0" err="1" smtClean="0">
                <a:solidFill>
                  <a:schemeClr val="accent2"/>
                </a:solidFill>
                <a:latin typeface="Arial" panose="020B0604020202020204" pitchFamily="34" charset="0"/>
              </a:rPr>
              <a:t>Julesz</a:t>
            </a:r>
            <a:r>
              <a:rPr lang="en-GB" altLang="it-IT" sz="2400" dirty="0" smtClean="0">
                <a:solidFill>
                  <a:schemeClr val="accent2"/>
                </a:solidFill>
                <a:latin typeface="Arial" panose="020B0604020202020204" pitchFamily="34" charset="0"/>
              </a:rPr>
              <a:t> (1954)</a:t>
            </a:r>
            <a:endParaRPr lang="en-GB" altLang="it-IT" sz="2400" dirty="0">
              <a:solidFill>
                <a:srgbClr val="000000"/>
              </a:solidFill>
              <a:latin typeface="Arial" panose="020B0604020202020204" pitchFamily="34" charset="0"/>
            </a:endParaRPr>
          </a:p>
        </p:txBody>
      </p:sp>
      <p:pic>
        <p:nvPicPr>
          <p:cNvPr id="6" name="Picture 5"/>
          <p:cNvPicPr>
            <a:picLocks noChangeAspect="1"/>
          </p:cNvPicPr>
          <p:nvPr/>
        </p:nvPicPr>
        <p:blipFill rotWithShape="1">
          <a:blip r:embed="rId2"/>
          <a:srcRect r="52744"/>
          <a:stretch/>
        </p:blipFill>
        <p:spPr>
          <a:xfrm>
            <a:off x="372517" y="1538583"/>
            <a:ext cx="3056484" cy="3001477"/>
          </a:xfrm>
          <a:prstGeom prst="rect">
            <a:avLst/>
          </a:prstGeom>
        </p:spPr>
      </p:pic>
      <p:pic>
        <p:nvPicPr>
          <p:cNvPr id="7" name="Picture 6"/>
          <p:cNvPicPr>
            <a:picLocks noChangeAspect="1"/>
          </p:cNvPicPr>
          <p:nvPr/>
        </p:nvPicPr>
        <p:blipFill rotWithShape="1">
          <a:blip r:embed="rId2"/>
          <a:srcRect l="50337" r="726"/>
          <a:stretch/>
        </p:blipFill>
        <p:spPr>
          <a:xfrm>
            <a:off x="5644662" y="1538583"/>
            <a:ext cx="3165230" cy="3001477"/>
          </a:xfrm>
          <a:prstGeom prst="rect">
            <a:avLst/>
          </a:prstGeom>
        </p:spPr>
      </p:pic>
      <p:pic>
        <p:nvPicPr>
          <p:cNvPr id="8" name="Picture 7"/>
          <p:cNvPicPr>
            <a:picLocks noChangeAspect="1"/>
          </p:cNvPicPr>
          <p:nvPr/>
        </p:nvPicPr>
        <p:blipFill>
          <a:blip r:embed="rId3"/>
          <a:stretch>
            <a:fillRect/>
          </a:stretch>
        </p:blipFill>
        <p:spPr>
          <a:xfrm>
            <a:off x="2246323" y="4597493"/>
            <a:ext cx="4769940" cy="2260507"/>
          </a:xfrm>
          <a:prstGeom prst="rect">
            <a:avLst/>
          </a:prstGeom>
        </p:spPr>
      </p:pic>
    </p:spTree>
    <p:extLst>
      <p:ext uri="{BB962C8B-B14F-4D97-AF65-F5344CB8AC3E}">
        <p14:creationId xmlns:p14="http://schemas.microsoft.com/office/powerpoint/2010/main" val="8337011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3193" y="1151021"/>
            <a:ext cx="8223121" cy="5329681"/>
          </a:xfrm>
          <a:prstGeom prst="rect">
            <a:avLst/>
          </a:prstGeom>
        </p:spPr>
      </p:pic>
      <p:sp>
        <p:nvSpPr>
          <p:cNvPr id="5" name="Rectangle 9"/>
          <p:cNvSpPr>
            <a:spLocks noChangeArrowheads="1"/>
          </p:cNvSpPr>
          <p:nvPr/>
        </p:nvSpPr>
        <p:spPr bwMode="auto">
          <a:xfrm>
            <a:off x="738553" y="-166077"/>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2"/>
                </a:solidFill>
                <a:latin typeface="Times" panose="02020603050405020304" pitchFamily="18" charset="0"/>
                <a:ea typeface="MS PGothic" panose="020B0600070205080204" pitchFamily="34" charset="-128"/>
              </a:defRPr>
            </a:lvl1pPr>
            <a:lvl2pPr algn="ctr" eaLnBrk="0" hangingPunct="0">
              <a:defRPr sz="4400">
                <a:solidFill>
                  <a:schemeClr val="tx2"/>
                </a:solidFill>
                <a:latin typeface="Times" panose="02020603050405020304" pitchFamily="18" charset="0"/>
                <a:ea typeface="MS PGothic" panose="020B0600070205080204" pitchFamily="34" charset="-128"/>
              </a:defRPr>
            </a:lvl2pPr>
            <a:lvl3pPr algn="ctr" eaLnBrk="0" hangingPunct="0">
              <a:defRPr sz="4400">
                <a:solidFill>
                  <a:schemeClr val="tx2"/>
                </a:solidFill>
                <a:latin typeface="Times" panose="02020603050405020304" pitchFamily="18" charset="0"/>
                <a:ea typeface="MS PGothic" panose="020B0600070205080204" pitchFamily="34" charset="-128"/>
              </a:defRPr>
            </a:lvl3pPr>
            <a:lvl4pPr algn="ctr" eaLnBrk="0" hangingPunct="0">
              <a:defRPr sz="4400">
                <a:solidFill>
                  <a:schemeClr val="tx2"/>
                </a:solidFill>
                <a:latin typeface="Times" panose="02020603050405020304" pitchFamily="18" charset="0"/>
                <a:ea typeface="MS PGothic" panose="020B0600070205080204" pitchFamily="34" charset="-128"/>
              </a:defRPr>
            </a:lvl4pPr>
            <a:lvl5pPr algn="ctr" eaLnBrk="0" hangingPunct="0">
              <a:defRPr sz="4400">
                <a:solidFill>
                  <a:schemeClr val="tx2"/>
                </a:solidFill>
                <a:latin typeface="Times" panose="02020603050405020304" pitchFamily="18" charset="0"/>
                <a:ea typeface="MS PGothic" panose="020B0600070205080204" pitchFamily="34" charset="-128"/>
              </a:defRPr>
            </a:lvl5pPr>
            <a:lvl6pPr marL="4572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6pPr>
            <a:lvl7pPr marL="9144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7pPr>
            <a:lvl8pPr marL="13716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8pPr>
            <a:lvl9pPr marL="18288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9pPr>
          </a:lstStyle>
          <a:p>
            <a:r>
              <a:rPr lang="en-GB" altLang="it-IT" dirty="0" err="1">
                <a:solidFill>
                  <a:schemeClr val="accent2"/>
                </a:solidFill>
                <a:latin typeface="Arial" panose="020B0604020202020204" pitchFamily="34" charset="0"/>
              </a:rPr>
              <a:t>v</a:t>
            </a:r>
            <a:r>
              <a:rPr lang="en-GB" altLang="it-IT" dirty="0" err="1" smtClean="0">
                <a:solidFill>
                  <a:schemeClr val="accent2"/>
                </a:solidFill>
                <a:latin typeface="Arial" panose="020B0604020202020204" pitchFamily="34" charset="0"/>
              </a:rPr>
              <a:t>isione</a:t>
            </a:r>
            <a:r>
              <a:rPr lang="en-GB" altLang="it-IT" dirty="0" smtClean="0">
                <a:solidFill>
                  <a:schemeClr val="accent2"/>
                </a:solidFill>
                <a:latin typeface="Arial" panose="020B0604020202020204" pitchFamily="34" charset="0"/>
              </a:rPr>
              <a:t> 3D </a:t>
            </a:r>
            <a:r>
              <a:rPr lang="en-GB" altLang="it-IT" dirty="0" err="1" smtClean="0">
                <a:solidFill>
                  <a:schemeClr val="accent2"/>
                </a:solidFill>
                <a:latin typeface="Arial" panose="020B0604020202020204" pitchFamily="34" charset="0"/>
              </a:rPr>
              <a:t>su</a:t>
            </a:r>
            <a:r>
              <a:rPr lang="en-GB" altLang="it-IT" dirty="0" smtClean="0">
                <a:solidFill>
                  <a:schemeClr val="accent2"/>
                </a:solidFill>
                <a:latin typeface="Arial" panose="020B0604020202020204" pitchFamily="34" charset="0"/>
              </a:rPr>
              <a:t> </a:t>
            </a:r>
            <a:r>
              <a:rPr lang="en-GB" altLang="it-IT" dirty="0" err="1" smtClean="0">
                <a:solidFill>
                  <a:schemeClr val="accent2"/>
                </a:solidFill>
                <a:latin typeface="Arial" panose="020B0604020202020204" pitchFamily="34" charset="0"/>
              </a:rPr>
              <a:t>schermi</a:t>
            </a:r>
            <a:endParaRPr lang="en-GB" altLang="it-IT" sz="2400" dirty="0">
              <a:solidFill>
                <a:srgbClr val="000000"/>
              </a:solidFill>
              <a:latin typeface="Arial" panose="020B0604020202020204" pitchFamily="34" charset="0"/>
            </a:endParaRPr>
          </a:p>
        </p:txBody>
      </p:sp>
    </p:spTree>
    <p:extLst>
      <p:ext uri="{BB962C8B-B14F-4D97-AF65-F5344CB8AC3E}">
        <p14:creationId xmlns:p14="http://schemas.microsoft.com/office/powerpoint/2010/main" val="36908002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9"/>
          <p:cNvSpPr>
            <a:spLocks noChangeArrowheads="1"/>
          </p:cNvSpPr>
          <p:nvPr/>
        </p:nvSpPr>
        <p:spPr bwMode="auto">
          <a:xfrm>
            <a:off x="684213" y="203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2"/>
                </a:solidFill>
                <a:latin typeface="Times" panose="02020603050405020304" pitchFamily="18" charset="0"/>
                <a:ea typeface="MS PGothic" panose="020B0600070205080204" pitchFamily="34" charset="-128"/>
              </a:defRPr>
            </a:lvl1pPr>
            <a:lvl2pPr algn="ctr" eaLnBrk="0" hangingPunct="0">
              <a:defRPr sz="4400">
                <a:solidFill>
                  <a:schemeClr val="tx2"/>
                </a:solidFill>
                <a:latin typeface="Times" panose="02020603050405020304" pitchFamily="18" charset="0"/>
                <a:ea typeface="MS PGothic" panose="020B0600070205080204" pitchFamily="34" charset="-128"/>
              </a:defRPr>
            </a:lvl2pPr>
            <a:lvl3pPr algn="ctr" eaLnBrk="0" hangingPunct="0">
              <a:defRPr sz="4400">
                <a:solidFill>
                  <a:schemeClr val="tx2"/>
                </a:solidFill>
                <a:latin typeface="Times" panose="02020603050405020304" pitchFamily="18" charset="0"/>
                <a:ea typeface="MS PGothic" panose="020B0600070205080204" pitchFamily="34" charset="-128"/>
              </a:defRPr>
            </a:lvl3pPr>
            <a:lvl4pPr algn="ctr" eaLnBrk="0" hangingPunct="0">
              <a:defRPr sz="4400">
                <a:solidFill>
                  <a:schemeClr val="tx2"/>
                </a:solidFill>
                <a:latin typeface="Times" panose="02020603050405020304" pitchFamily="18" charset="0"/>
                <a:ea typeface="MS PGothic" panose="020B0600070205080204" pitchFamily="34" charset="-128"/>
              </a:defRPr>
            </a:lvl4pPr>
            <a:lvl5pPr algn="ctr" eaLnBrk="0" hangingPunct="0">
              <a:defRPr sz="4400">
                <a:solidFill>
                  <a:schemeClr val="tx2"/>
                </a:solidFill>
                <a:latin typeface="Times" panose="02020603050405020304" pitchFamily="18" charset="0"/>
                <a:ea typeface="MS PGothic" panose="020B0600070205080204" pitchFamily="34" charset="-128"/>
              </a:defRPr>
            </a:lvl5pPr>
            <a:lvl6pPr marL="4572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6pPr>
            <a:lvl7pPr marL="9144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7pPr>
            <a:lvl8pPr marL="13716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8pPr>
            <a:lvl9pPr marL="18288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9pPr>
          </a:lstStyle>
          <a:p>
            <a:r>
              <a:rPr lang="en-GB" altLang="it-IT" dirty="0" err="1" smtClean="0">
                <a:solidFill>
                  <a:schemeClr val="accent2"/>
                </a:solidFill>
                <a:latin typeface="Arial" panose="020B0604020202020204" pitchFamily="34" charset="0"/>
              </a:rPr>
              <a:t>vergenza</a:t>
            </a:r>
            <a:r>
              <a:rPr lang="en-GB" altLang="it-IT" dirty="0">
                <a:solidFill>
                  <a:schemeClr val="accent2"/>
                </a:solidFill>
                <a:latin typeface="Arial" panose="020B0604020202020204" pitchFamily="34" charset="0"/>
              </a:rPr>
              <a:t/>
            </a:r>
            <a:br>
              <a:rPr lang="en-GB" altLang="it-IT" dirty="0">
                <a:solidFill>
                  <a:schemeClr val="accent2"/>
                </a:solidFill>
                <a:latin typeface="Arial" panose="020B0604020202020204" pitchFamily="34" charset="0"/>
              </a:rPr>
            </a:br>
            <a:endParaRPr lang="en-GB" altLang="it-IT" sz="2400" dirty="0">
              <a:solidFill>
                <a:srgbClr val="000000"/>
              </a:solidFill>
              <a:latin typeface="Arial" panose="020B0604020202020204" pitchFamily="34" charset="0"/>
            </a:endParaRPr>
          </a:p>
        </p:txBody>
      </p:sp>
      <p:pic>
        <p:nvPicPr>
          <p:cNvPr id="2" name="Picture 1"/>
          <p:cNvPicPr>
            <a:picLocks noChangeAspect="1"/>
          </p:cNvPicPr>
          <p:nvPr/>
        </p:nvPicPr>
        <p:blipFill>
          <a:blip r:embed="rId3"/>
          <a:stretch>
            <a:fillRect/>
          </a:stretch>
        </p:blipFill>
        <p:spPr>
          <a:xfrm>
            <a:off x="0" y="1213140"/>
            <a:ext cx="9144000" cy="4818580"/>
          </a:xfrm>
          <a:prstGeom prst="rect">
            <a:avLst/>
          </a:prstGeom>
        </p:spPr>
      </p:pic>
    </p:spTree>
    <p:extLst>
      <p:ext uri="{BB962C8B-B14F-4D97-AF65-F5344CB8AC3E}">
        <p14:creationId xmlns:p14="http://schemas.microsoft.com/office/powerpoint/2010/main" val="21968909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9"/>
          <p:cNvSpPr>
            <a:spLocks noChangeArrowheads="1"/>
          </p:cNvSpPr>
          <p:nvPr/>
        </p:nvSpPr>
        <p:spPr bwMode="auto">
          <a:xfrm>
            <a:off x="684213" y="203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2"/>
                </a:solidFill>
                <a:latin typeface="Times" panose="02020603050405020304" pitchFamily="18" charset="0"/>
                <a:ea typeface="MS PGothic" panose="020B0600070205080204" pitchFamily="34" charset="-128"/>
              </a:defRPr>
            </a:lvl1pPr>
            <a:lvl2pPr algn="ctr" eaLnBrk="0" hangingPunct="0">
              <a:defRPr sz="4400">
                <a:solidFill>
                  <a:schemeClr val="tx2"/>
                </a:solidFill>
                <a:latin typeface="Times" panose="02020603050405020304" pitchFamily="18" charset="0"/>
                <a:ea typeface="MS PGothic" panose="020B0600070205080204" pitchFamily="34" charset="-128"/>
              </a:defRPr>
            </a:lvl2pPr>
            <a:lvl3pPr algn="ctr" eaLnBrk="0" hangingPunct="0">
              <a:defRPr sz="4400">
                <a:solidFill>
                  <a:schemeClr val="tx2"/>
                </a:solidFill>
                <a:latin typeface="Times" panose="02020603050405020304" pitchFamily="18" charset="0"/>
                <a:ea typeface="MS PGothic" panose="020B0600070205080204" pitchFamily="34" charset="-128"/>
              </a:defRPr>
            </a:lvl3pPr>
            <a:lvl4pPr algn="ctr" eaLnBrk="0" hangingPunct="0">
              <a:defRPr sz="4400">
                <a:solidFill>
                  <a:schemeClr val="tx2"/>
                </a:solidFill>
                <a:latin typeface="Times" panose="02020603050405020304" pitchFamily="18" charset="0"/>
                <a:ea typeface="MS PGothic" panose="020B0600070205080204" pitchFamily="34" charset="-128"/>
              </a:defRPr>
            </a:lvl4pPr>
            <a:lvl5pPr algn="ctr" eaLnBrk="0" hangingPunct="0">
              <a:defRPr sz="4400">
                <a:solidFill>
                  <a:schemeClr val="tx2"/>
                </a:solidFill>
                <a:latin typeface="Times" panose="02020603050405020304" pitchFamily="18" charset="0"/>
                <a:ea typeface="MS PGothic" panose="020B0600070205080204" pitchFamily="34" charset="-128"/>
              </a:defRPr>
            </a:lvl5pPr>
            <a:lvl6pPr marL="4572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6pPr>
            <a:lvl7pPr marL="9144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7pPr>
            <a:lvl8pPr marL="13716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8pPr>
            <a:lvl9pPr marL="18288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9pPr>
          </a:lstStyle>
          <a:p>
            <a:r>
              <a:rPr lang="en-GB" altLang="it-IT" dirty="0" err="1">
                <a:solidFill>
                  <a:schemeClr val="accent2"/>
                </a:solidFill>
                <a:latin typeface="Arial" panose="020B0604020202020204" pitchFamily="34" charset="0"/>
              </a:rPr>
              <a:t>a</a:t>
            </a:r>
            <a:r>
              <a:rPr lang="en-GB" altLang="it-IT" dirty="0" err="1" smtClean="0">
                <a:solidFill>
                  <a:schemeClr val="accent2"/>
                </a:solidFill>
                <a:latin typeface="Arial" panose="020B0604020202020204" pitchFamily="34" charset="0"/>
              </a:rPr>
              <a:t>ngolo</a:t>
            </a:r>
            <a:r>
              <a:rPr lang="en-GB" altLang="it-IT" dirty="0" smtClean="0">
                <a:solidFill>
                  <a:schemeClr val="accent2"/>
                </a:solidFill>
                <a:latin typeface="Arial" panose="020B0604020202020204" pitchFamily="34" charset="0"/>
              </a:rPr>
              <a:t> di </a:t>
            </a:r>
            <a:r>
              <a:rPr lang="en-GB" altLang="it-IT" dirty="0" err="1" smtClean="0">
                <a:solidFill>
                  <a:schemeClr val="accent2"/>
                </a:solidFill>
                <a:latin typeface="Arial" panose="020B0604020202020204" pitchFamily="34" charset="0"/>
              </a:rPr>
              <a:t>vergenza</a:t>
            </a:r>
            <a:r>
              <a:rPr lang="en-GB" altLang="it-IT" dirty="0">
                <a:solidFill>
                  <a:schemeClr val="accent2"/>
                </a:solidFill>
                <a:latin typeface="Arial" panose="020B0604020202020204" pitchFamily="34" charset="0"/>
              </a:rPr>
              <a:t/>
            </a:r>
            <a:br>
              <a:rPr lang="en-GB" altLang="it-IT" dirty="0">
                <a:solidFill>
                  <a:schemeClr val="accent2"/>
                </a:solidFill>
                <a:latin typeface="Arial" panose="020B0604020202020204" pitchFamily="34" charset="0"/>
              </a:rPr>
            </a:br>
            <a:endParaRPr lang="en-GB" altLang="it-IT" sz="2400" dirty="0">
              <a:solidFill>
                <a:srgbClr val="000000"/>
              </a:solidFill>
              <a:latin typeface="Arial" panose="020B0604020202020204" pitchFamily="34" charset="0"/>
            </a:endParaRPr>
          </a:p>
        </p:txBody>
      </p:sp>
      <p:sp>
        <p:nvSpPr>
          <p:cNvPr id="39964" name="Rectangle 28"/>
          <p:cNvSpPr>
            <a:spLocks noChangeArrowheads="1"/>
          </p:cNvSpPr>
          <p:nvPr/>
        </p:nvSpPr>
        <p:spPr bwMode="auto">
          <a:xfrm>
            <a:off x="492125" y="1306513"/>
            <a:ext cx="8651875"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74638" indent="-274638" eaLnBrk="0" hangingPunct="0">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spcAft>
                <a:spcPct val="40000"/>
              </a:spcAft>
              <a:buClr>
                <a:schemeClr val="accent2"/>
              </a:buClr>
              <a:buFont typeface="Wingdings" panose="05000000000000000000" pitchFamily="2" charset="2"/>
              <a:buChar char="§"/>
            </a:pPr>
            <a:r>
              <a:rPr lang="it-IT" altLang="it-IT" sz="2800" dirty="0">
                <a:latin typeface="Arial" panose="020B0604020202020204" pitchFamily="34" charset="0"/>
              </a:rPr>
              <a:t>m</a:t>
            </a:r>
            <a:r>
              <a:rPr lang="it-IT" altLang="it-IT" sz="2800" dirty="0" smtClean="0">
                <a:latin typeface="Arial" panose="020B0604020202020204" pitchFamily="34" charset="0"/>
                <a:cs typeface="Arial" panose="020B0604020202020204" pitchFamily="34" charset="0"/>
              </a:rPr>
              <a:t>inore </a:t>
            </a:r>
            <a:r>
              <a:rPr lang="it-IT" altLang="it-IT" sz="2800" dirty="0">
                <a:latin typeface="Arial" panose="020B0604020202020204" pitchFamily="34" charset="0"/>
                <a:cs typeface="Arial" panose="020B0604020202020204" pitchFamily="34" charset="0"/>
              </a:rPr>
              <a:t>è la distanza dell’oggetto maggiore è l’angolo sotteso dagli assi ottici </a:t>
            </a:r>
            <a:r>
              <a:rPr lang="it-IT" altLang="it-IT" sz="2800" dirty="0">
                <a:latin typeface="Symbol" panose="05050102010706020507" pitchFamily="18" charset="2"/>
                <a:cs typeface="Arial" panose="020B0604020202020204" pitchFamily="34" charset="0"/>
              </a:rPr>
              <a:t>(a </a:t>
            </a:r>
            <a:r>
              <a:rPr lang="it-IT" altLang="it-IT" sz="2800" dirty="0">
                <a:latin typeface="Arial" panose="020B0604020202020204" pitchFamily="34" charset="0"/>
                <a:cs typeface="Arial" panose="020B0604020202020204" pitchFamily="34" charset="0"/>
              </a:rPr>
              <a:t>&gt; </a:t>
            </a:r>
            <a:r>
              <a:rPr lang="it-IT" altLang="it-IT" sz="2800" dirty="0">
                <a:latin typeface="Symbol" panose="05050102010706020507" pitchFamily="18" charset="2"/>
                <a:cs typeface="Arial" panose="020B0604020202020204" pitchFamily="34" charset="0"/>
              </a:rPr>
              <a:t>b)</a:t>
            </a:r>
            <a:r>
              <a:rPr lang="it-IT" altLang="it-IT" sz="2800" dirty="0">
                <a:latin typeface="Arial" panose="020B0604020202020204" pitchFamily="34" charset="0"/>
                <a:cs typeface="Arial" panose="020B0604020202020204" pitchFamily="34" charset="0"/>
              </a:rPr>
              <a:t> : l’angolo è nullo per una mira all’infinito</a:t>
            </a:r>
          </a:p>
        </p:txBody>
      </p:sp>
      <p:sp>
        <p:nvSpPr>
          <p:cNvPr id="39965" name="Arc 29"/>
          <p:cNvSpPr>
            <a:spLocks/>
          </p:cNvSpPr>
          <p:nvPr/>
        </p:nvSpPr>
        <p:spPr bwMode="auto">
          <a:xfrm rot="3641507">
            <a:off x="4523582" y="3685381"/>
            <a:ext cx="431800" cy="433387"/>
          </a:xfrm>
          <a:custGeom>
            <a:avLst/>
            <a:gdLst>
              <a:gd name="G0" fmla="+- 211 0 0"/>
              <a:gd name="G1" fmla="+- 21600 0 0"/>
              <a:gd name="G2" fmla="+- 21600 0 0"/>
              <a:gd name="T0" fmla="*/ 0 w 17904"/>
              <a:gd name="T1" fmla="*/ 1 h 21600"/>
              <a:gd name="T2" fmla="*/ 17904 w 17904"/>
              <a:gd name="T3" fmla="*/ 9210 h 21600"/>
              <a:gd name="T4" fmla="*/ 211 w 17904"/>
              <a:gd name="T5" fmla="*/ 21600 h 21600"/>
            </a:gdLst>
            <a:ahLst/>
            <a:cxnLst>
              <a:cxn ang="0">
                <a:pos x="T0" y="T1"/>
              </a:cxn>
              <a:cxn ang="0">
                <a:pos x="T2" y="T3"/>
              </a:cxn>
              <a:cxn ang="0">
                <a:pos x="T4" y="T5"/>
              </a:cxn>
            </a:cxnLst>
            <a:rect l="0" t="0" r="r" b="b"/>
            <a:pathLst>
              <a:path w="17904" h="21600" fill="none" extrusionOk="0">
                <a:moveTo>
                  <a:pt x="0" y="1"/>
                </a:moveTo>
                <a:cubicBezTo>
                  <a:pt x="70" y="0"/>
                  <a:pt x="140" y="0"/>
                  <a:pt x="211" y="0"/>
                </a:cubicBezTo>
                <a:cubicBezTo>
                  <a:pt x="7257" y="0"/>
                  <a:pt x="13861" y="3437"/>
                  <a:pt x="17904" y="9209"/>
                </a:cubicBezTo>
              </a:path>
              <a:path w="17904" h="21600" stroke="0" extrusionOk="0">
                <a:moveTo>
                  <a:pt x="0" y="1"/>
                </a:moveTo>
                <a:cubicBezTo>
                  <a:pt x="70" y="0"/>
                  <a:pt x="140" y="0"/>
                  <a:pt x="211" y="0"/>
                </a:cubicBezTo>
                <a:cubicBezTo>
                  <a:pt x="7257" y="0"/>
                  <a:pt x="13861" y="3437"/>
                  <a:pt x="17904" y="9209"/>
                </a:cubicBezTo>
                <a:lnTo>
                  <a:pt x="211" y="21600"/>
                </a:lnTo>
                <a:close/>
              </a:path>
            </a:pathLst>
          </a:custGeom>
          <a:noFill/>
          <a:ln w="28575">
            <a:solidFill>
              <a:srgbClr val="000000"/>
            </a:solidFill>
            <a:round/>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39966" name="Group 30"/>
          <p:cNvGrpSpPr>
            <a:grpSpLocks/>
          </p:cNvGrpSpPr>
          <p:nvPr/>
        </p:nvGrpSpPr>
        <p:grpSpPr bwMode="auto">
          <a:xfrm>
            <a:off x="5041900" y="3035300"/>
            <a:ext cx="936625" cy="1700213"/>
            <a:chOff x="3152" y="1661"/>
            <a:chExt cx="590" cy="1071"/>
          </a:xfrm>
        </p:grpSpPr>
        <p:pic>
          <p:nvPicPr>
            <p:cNvPr id="39967" name="Picture 31" descr="occhio"/>
            <p:cNvPicPr>
              <a:picLocks noChangeAspect="1" noChangeArrowheads="1"/>
            </p:cNvPicPr>
            <p:nvPr/>
          </p:nvPicPr>
          <p:blipFill>
            <a:blip r:embed="rId3">
              <a:extLst>
                <a:ext uri="{28A0092B-C50C-407E-A947-70E740481C1C}">
                  <a14:useLocalDpi xmlns:a14="http://schemas.microsoft.com/office/drawing/2010/main" val="0"/>
                </a:ext>
              </a:extLst>
            </a:blip>
            <a:srcRect l="26604" t="3563" r="25572" b="18428"/>
            <a:stretch>
              <a:fillRect/>
            </a:stretch>
          </p:blipFill>
          <p:spPr bwMode="auto">
            <a:xfrm>
              <a:off x="3153" y="1661"/>
              <a:ext cx="589" cy="527"/>
            </a:xfrm>
            <a:prstGeom prst="rect">
              <a:avLst/>
            </a:prstGeom>
            <a:noFill/>
            <a:extLst>
              <a:ext uri="{909E8E84-426E-40DD-AFC4-6F175D3DCCD1}">
                <a14:hiddenFill xmlns:a14="http://schemas.microsoft.com/office/drawing/2010/main">
                  <a:solidFill>
                    <a:srgbClr val="FFFFFF"/>
                  </a:solidFill>
                </a14:hiddenFill>
              </a:ext>
            </a:extLst>
          </p:spPr>
        </p:pic>
        <p:pic>
          <p:nvPicPr>
            <p:cNvPr id="39968" name="Picture 32" descr="occhio"/>
            <p:cNvPicPr>
              <a:picLocks noChangeAspect="1" noChangeArrowheads="1"/>
            </p:cNvPicPr>
            <p:nvPr/>
          </p:nvPicPr>
          <p:blipFill>
            <a:blip r:embed="rId4">
              <a:extLst>
                <a:ext uri="{28A0092B-C50C-407E-A947-70E740481C1C}">
                  <a14:useLocalDpi xmlns:a14="http://schemas.microsoft.com/office/drawing/2010/main" val="0"/>
                </a:ext>
              </a:extLst>
            </a:blip>
            <a:srcRect l="26604" t="18428" r="25572" b="3563"/>
            <a:stretch>
              <a:fillRect/>
            </a:stretch>
          </p:blipFill>
          <p:spPr bwMode="auto">
            <a:xfrm>
              <a:off x="3152" y="2205"/>
              <a:ext cx="589" cy="5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969" name="Group 33"/>
          <p:cNvGrpSpPr>
            <a:grpSpLocks/>
          </p:cNvGrpSpPr>
          <p:nvPr/>
        </p:nvGrpSpPr>
        <p:grpSpPr bwMode="auto">
          <a:xfrm>
            <a:off x="3962400" y="3322638"/>
            <a:ext cx="1871663" cy="1008062"/>
            <a:chOff x="2472" y="1842"/>
            <a:chExt cx="1179" cy="635"/>
          </a:xfrm>
        </p:grpSpPr>
        <p:sp>
          <p:nvSpPr>
            <p:cNvPr id="39970" name="Line 34"/>
            <p:cNvSpPr>
              <a:spLocks noChangeShapeType="1"/>
            </p:cNvSpPr>
            <p:nvPr/>
          </p:nvSpPr>
          <p:spPr bwMode="auto">
            <a:xfrm flipH="1">
              <a:off x="2517" y="1842"/>
              <a:ext cx="1134" cy="31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9971" name="Line 35"/>
            <p:cNvSpPr>
              <a:spLocks noChangeShapeType="1"/>
            </p:cNvSpPr>
            <p:nvPr/>
          </p:nvSpPr>
          <p:spPr bwMode="auto">
            <a:xfrm>
              <a:off x="2472" y="2160"/>
              <a:ext cx="1179" cy="31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39972" name="Group 36"/>
          <p:cNvGrpSpPr>
            <a:grpSpLocks/>
          </p:cNvGrpSpPr>
          <p:nvPr/>
        </p:nvGrpSpPr>
        <p:grpSpPr bwMode="auto">
          <a:xfrm>
            <a:off x="2449513" y="3395663"/>
            <a:ext cx="3384550" cy="863600"/>
            <a:chOff x="1519" y="1888"/>
            <a:chExt cx="2132" cy="544"/>
          </a:xfrm>
        </p:grpSpPr>
        <p:sp>
          <p:nvSpPr>
            <p:cNvPr id="39973" name="Line 37"/>
            <p:cNvSpPr>
              <a:spLocks noChangeShapeType="1"/>
            </p:cNvSpPr>
            <p:nvPr/>
          </p:nvSpPr>
          <p:spPr bwMode="auto">
            <a:xfrm flipV="1">
              <a:off x="1519" y="1888"/>
              <a:ext cx="2132" cy="272"/>
            </a:xfrm>
            <a:prstGeom prst="line">
              <a:avLst/>
            </a:prstGeom>
            <a:noFill/>
            <a:ln w="28575">
              <a:solidFill>
                <a:srgbClr val="33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9974" name="Line 38"/>
            <p:cNvSpPr>
              <a:spLocks noChangeShapeType="1"/>
            </p:cNvSpPr>
            <p:nvPr/>
          </p:nvSpPr>
          <p:spPr bwMode="auto">
            <a:xfrm flipH="1" flipV="1">
              <a:off x="1519" y="2206"/>
              <a:ext cx="2132" cy="226"/>
            </a:xfrm>
            <a:prstGeom prst="line">
              <a:avLst/>
            </a:prstGeom>
            <a:noFill/>
            <a:ln w="28575">
              <a:solidFill>
                <a:srgbClr val="33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39975" name="Oval 39"/>
          <p:cNvSpPr>
            <a:spLocks noChangeArrowheads="1"/>
          </p:cNvSpPr>
          <p:nvPr/>
        </p:nvSpPr>
        <p:spPr bwMode="auto">
          <a:xfrm>
            <a:off x="3890963" y="3756025"/>
            <a:ext cx="215900" cy="215900"/>
          </a:xfrm>
          <a:prstGeom prst="ellipse">
            <a:avLst/>
          </a:prstGeom>
          <a:solidFill>
            <a:srgbClr val="3333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9976" name="Oval 40"/>
          <p:cNvSpPr>
            <a:spLocks noChangeArrowheads="1"/>
          </p:cNvSpPr>
          <p:nvPr/>
        </p:nvSpPr>
        <p:spPr bwMode="auto">
          <a:xfrm>
            <a:off x="2306638" y="3756025"/>
            <a:ext cx="215900" cy="215900"/>
          </a:xfrm>
          <a:prstGeom prst="ellipse">
            <a:avLst/>
          </a:prstGeom>
          <a:solidFill>
            <a:srgbClr val="33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39977" name="Group 41"/>
          <p:cNvGrpSpPr>
            <a:grpSpLocks/>
          </p:cNvGrpSpPr>
          <p:nvPr/>
        </p:nvGrpSpPr>
        <p:grpSpPr bwMode="auto">
          <a:xfrm>
            <a:off x="3133725" y="3656013"/>
            <a:ext cx="1981200" cy="366712"/>
            <a:chOff x="1950" y="2069"/>
            <a:chExt cx="1248" cy="231"/>
          </a:xfrm>
        </p:grpSpPr>
        <p:sp>
          <p:nvSpPr>
            <p:cNvPr id="39978" name="Text Box 42"/>
            <p:cNvSpPr txBox="1">
              <a:spLocks noChangeArrowheads="1"/>
            </p:cNvSpPr>
            <p:nvPr/>
          </p:nvSpPr>
          <p:spPr bwMode="auto">
            <a:xfrm>
              <a:off x="1950" y="2069"/>
              <a:ext cx="261" cy="23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it-IT" sz="1800" b="1">
                  <a:solidFill>
                    <a:srgbClr val="000000"/>
                  </a:solidFill>
                  <a:latin typeface="Arial" panose="020B0604020202020204" pitchFamily="34" charset="0"/>
                  <a:cs typeface="Arial" panose="020B0604020202020204" pitchFamily="34" charset="0"/>
                </a:rPr>
                <a:t>β</a:t>
              </a:r>
            </a:p>
          </p:txBody>
        </p:sp>
        <p:sp>
          <p:nvSpPr>
            <p:cNvPr id="39979" name="Text Box 43"/>
            <p:cNvSpPr txBox="1">
              <a:spLocks noChangeArrowheads="1"/>
            </p:cNvSpPr>
            <p:nvPr/>
          </p:nvSpPr>
          <p:spPr bwMode="auto">
            <a:xfrm>
              <a:off x="3016" y="2069"/>
              <a:ext cx="182" cy="23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it-IT" sz="1800" b="1">
                  <a:solidFill>
                    <a:srgbClr val="000000"/>
                  </a:solidFill>
                  <a:latin typeface="Arial" panose="020B0604020202020204" pitchFamily="34" charset="0"/>
                  <a:cs typeface="Arial" panose="020B0604020202020204" pitchFamily="34" charset="0"/>
                </a:rPr>
                <a:t>α</a:t>
              </a:r>
            </a:p>
          </p:txBody>
        </p:sp>
      </p:grpSp>
      <p:sp>
        <p:nvSpPr>
          <p:cNvPr id="39980" name="Arc 44"/>
          <p:cNvSpPr>
            <a:spLocks/>
          </p:cNvSpPr>
          <p:nvPr/>
        </p:nvSpPr>
        <p:spPr bwMode="auto">
          <a:xfrm rot="5262321" flipH="1">
            <a:off x="2952750" y="3827463"/>
            <a:ext cx="215900" cy="69850"/>
          </a:xfrm>
          <a:custGeom>
            <a:avLst/>
            <a:gdLst>
              <a:gd name="G0" fmla="+- 19430 0 0"/>
              <a:gd name="G1" fmla="+- 21600 0 0"/>
              <a:gd name="G2" fmla="+- 21600 0 0"/>
              <a:gd name="T0" fmla="*/ 0 w 37674"/>
              <a:gd name="T1" fmla="*/ 12164 h 21600"/>
              <a:gd name="T2" fmla="*/ 37674 w 37674"/>
              <a:gd name="T3" fmla="*/ 10036 h 21600"/>
              <a:gd name="T4" fmla="*/ 19430 w 37674"/>
              <a:gd name="T5" fmla="*/ 21600 h 21600"/>
            </a:gdLst>
            <a:ahLst/>
            <a:cxnLst>
              <a:cxn ang="0">
                <a:pos x="T0" y="T1"/>
              </a:cxn>
              <a:cxn ang="0">
                <a:pos x="T2" y="T3"/>
              </a:cxn>
              <a:cxn ang="0">
                <a:pos x="T4" y="T5"/>
              </a:cxn>
            </a:cxnLst>
            <a:rect l="0" t="0" r="r" b="b"/>
            <a:pathLst>
              <a:path w="37674" h="21600" fill="none" extrusionOk="0">
                <a:moveTo>
                  <a:pt x="0" y="12164"/>
                </a:moveTo>
                <a:cubicBezTo>
                  <a:pt x="3613" y="4723"/>
                  <a:pt x="11158" y="0"/>
                  <a:pt x="19430" y="0"/>
                </a:cubicBezTo>
                <a:cubicBezTo>
                  <a:pt x="26828" y="0"/>
                  <a:pt x="33712" y="3786"/>
                  <a:pt x="37673" y="10036"/>
                </a:cubicBezTo>
              </a:path>
              <a:path w="37674" h="21600" stroke="0" extrusionOk="0">
                <a:moveTo>
                  <a:pt x="0" y="12164"/>
                </a:moveTo>
                <a:cubicBezTo>
                  <a:pt x="3613" y="4723"/>
                  <a:pt x="11158" y="0"/>
                  <a:pt x="19430" y="0"/>
                </a:cubicBezTo>
                <a:cubicBezTo>
                  <a:pt x="26828" y="0"/>
                  <a:pt x="33712" y="3786"/>
                  <a:pt x="37673" y="10036"/>
                </a:cubicBezTo>
                <a:lnTo>
                  <a:pt x="19430" y="21600"/>
                </a:lnTo>
                <a:close/>
              </a:path>
            </a:pathLst>
          </a:custGeom>
          <a:noFill/>
          <a:ln w="28575">
            <a:solidFill>
              <a:srgbClr val="000000"/>
            </a:solidFill>
            <a:round/>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9981" name="Rectangle 45"/>
          <p:cNvSpPr>
            <a:spLocks noChangeArrowheads="1"/>
          </p:cNvSpPr>
          <p:nvPr/>
        </p:nvSpPr>
        <p:spPr bwMode="auto">
          <a:xfrm>
            <a:off x="1844675" y="4979988"/>
            <a:ext cx="5411788" cy="180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just">
              <a:spcBef>
                <a:spcPct val="0"/>
              </a:spcBef>
              <a:spcAft>
                <a:spcPct val="40000"/>
              </a:spcAft>
              <a:buClr>
                <a:schemeClr val="accent2"/>
              </a:buClr>
              <a:buFont typeface="Wingdings" panose="05000000000000000000" pitchFamily="2" charset="2"/>
              <a:buNone/>
            </a:pPr>
            <a:r>
              <a:rPr lang="it-IT" altLang="it-IT" sz="2800">
                <a:latin typeface="Arial" panose="020B0604020202020204" pitchFamily="34" charset="0"/>
                <a:cs typeface="Arial" panose="020B0604020202020204" pitchFamily="34" charset="0"/>
              </a:rPr>
              <a:t>il sistema visivo è in grado di calcolare la distanza [max 6 m] basandosi sul grado di tensione dei muscoli oculomotori</a:t>
            </a:r>
          </a:p>
        </p:txBody>
      </p:sp>
    </p:spTree>
    <p:extLst>
      <p:ext uri="{BB962C8B-B14F-4D97-AF65-F5344CB8AC3E}">
        <p14:creationId xmlns:p14="http://schemas.microsoft.com/office/powerpoint/2010/main" val="963215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64"/>
                                        </p:tgtEl>
                                        <p:attrNameLst>
                                          <p:attrName>style.visibility</p:attrName>
                                        </p:attrNameLst>
                                      </p:cBhvr>
                                      <p:to>
                                        <p:strVal val="visible"/>
                                      </p:to>
                                    </p:set>
                                    <p:animEffect transition="in" filter="fade">
                                      <p:cBhvr>
                                        <p:cTn id="7" dur="500"/>
                                        <p:tgtEl>
                                          <p:spTgt spid="399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9966"/>
                                        </p:tgtEl>
                                        <p:attrNameLst>
                                          <p:attrName>style.visibility</p:attrName>
                                        </p:attrNameLst>
                                      </p:cBhvr>
                                      <p:to>
                                        <p:strVal val="visible"/>
                                      </p:to>
                                    </p:set>
                                    <p:animEffect transition="in" filter="fade">
                                      <p:cBhvr>
                                        <p:cTn id="12" dur="500"/>
                                        <p:tgtEl>
                                          <p:spTgt spid="399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975"/>
                                        </p:tgtEl>
                                        <p:attrNameLst>
                                          <p:attrName>style.visibility</p:attrName>
                                        </p:attrNameLst>
                                      </p:cBhvr>
                                      <p:to>
                                        <p:strVal val="visible"/>
                                      </p:to>
                                    </p:set>
                                    <p:animEffect transition="in" filter="fade">
                                      <p:cBhvr>
                                        <p:cTn id="17" dur="500"/>
                                        <p:tgtEl>
                                          <p:spTgt spid="399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976"/>
                                        </p:tgtEl>
                                        <p:attrNameLst>
                                          <p:attrName>style.visibility</p:attrName>
                                        </p:attrNameLst>
                                      </p:cBhvr>
                                      <p:to>
                                        <p:strVal val="visible"/>
                                      </p:to>
                                    </p:set>
                                    <p:animEffect transition="in" filter="fade">
                                      <p:cBhvr>
                                        <p:cTn id="22" dur="500"/>
                                        <p:tgtEl>
                                          <p:spTgt spid="399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nodeType="clickEffect">
                                  <p:stCondLst>
                                    <p:cond delay="0"/>
                                  </p:stCondLst>
                                  <p:childTnLst>
                                    <p:set>
                                      <p:cBhvr>
                                        <p:cTn id="26" dur="1" fill="hold">
                                          <p:stCondLst>
                                            <p:cond delay="0"/>
                                          </p:stCondLst>
                                        </p:cTn>
                                        <p:tgtEl>
                                          <p:spTgt spid="39969"/>
                                        </p:tgtEl>
                                        <p:attrNameLst>
                                          <p:attrName>style.visibility</p:attrName>
                                        </p:attrNameLst>
                                      </p:cBhvr>
                                      <p:to>
                                        <p:strVal val="visible"/>
                                      </p:to>
                                    </p:set>
                                    <p:animEffect transition="in" filter="strips(downLeft)">
                                      <p:cBhvr>
                                        <p:cTn id="27" dur="500"/>
                                        <p:tgtEl>
                                          <p:spTgt spid="3996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nodeType="clickEffect">
                                  <p:stCondLst>
                                    <p:cond delay="0"/>
                                  </p:stCondLst>
                                  <p:childTnLst>
                                    <p:set>
                                      <p:cBhvr>
                                        <p:cTn id="31" dur="1" fill="hold">
                                          <p:stCondLst>
                                            <p:cond delay="0"/>
                                          </p:stCondLst>
                                        </p:cTn>
                                        <p:tgtEl>
                                          <p:spTgt spid="39972"/>
                                        </p:tgtEl>
                                        <p:attrNameLst>
                                          <p:attrName>style.visibility</p:attrName>
                                        </p:attrNameLst>
                                      </p:cBhvr>
                                      <p:to>
                                        <p:strVal val="visible"/>
                                      </p:to>
                                    </p:set>
                                    <p:animEffect transition="in" filter="strips(downLeft)">
                                      <p:cBhvr>
                                        <p:cTn id="32" dur="500"/>
                                        <p:tgtEl>
                                          <p:spTgt spid="3997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9965"/>
                                        </p:tgtEl>
                                        <p:attrNameLst>
                                          <p:attrName>style.visibility</p:attrName>
                                        </p:attrNameLst>
                                      </p:cBhvr>
                                      <p:to>
                                        <p:strVal val="visible"/>
                                      </p:to>
                                    </p:set>
                                    <p:animEffect transition="in" filter="strips(downLeft)">
                                      <p:cBhvr>
                                        <p:cTn id="37" dur="500"/>
                                        <p:tgtEl>
                                          <p:spTgt spid="3996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39980"/>
                                        </p:tgtEl>
                                        <p:attrNameLst>
                                          <p:attrName>style.visibility</p:attrName>
                                        </p:attrNameLst>
                                      </p:cBhvr>
                                      <p:to>
                                        <p:strVal val="visible"/>
                                      </p:to>
                                    </p:set>
                                    <p:animEffect transition="in" filter="strips(downLeft)">
                                      <p:cBhvr>
                                        <p:cTn id="42" dur="500"/>
                                        <p:tgtEl>
                                          <p:spTgt spid="3998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1" presetClass="entr" presetSubtype="0" fill="hold" nodeType="clickEffect">
                                  <p:stCondLst>
                                    <p:cond delay="0"/>
                                  </p:stCondLst>
                                  <p:iterate type="lt">
                                    <p:tmPct val="5000"/>
                                  </p:iterate>
                                  <p:childTnLst>
                                    <p:set>
                                      <p:cBhvr>
                                        <p:cTn id="46" dur="1" fill="hold">
                                          <p:stCondLst>
                                            <p:cond delay="0"/>
                                          </p:stCondLst>
                                        </p:cTn>
                                        <p:tgtEl>
                                          <p:spTgt spid="39977"/>
                                        </p:tgtEl>
                                        <p:attrNameLst>
                                          <p:attrName>style.visibility</p:attrName>
                                        </p:attrNameLst>
                                      </p:cBhvr>
                                      <p:to>
                                        <p:strVal val="visible"/>
                                      </p:to>
                                    </p:set>
                                    <p:anim calcmode="lin" valueType="num">
                                      <p:cBhvr>
                                        <p:cTn id="47" dur="1000" fill="hold"/>
                                        <p:tgtEl>
                                          <p:spTgt spid="39977"/>
                                        </p:tgtEl>
                                        <p:attrNameLst>
                                          <p:attrName>ppt_w</p:attrName>
                                        </p:attrNameLst>
                                      </p:cBhvr>
                                      <p:tavLst>
                                        <p:tav tm="0">
                                          <p:val>
                                            <p:fltVal val="0"/>
                                          </p:val>
                                        </p:tav>
                                        <p:tav tm="100000">
                                          <p:val>
                                            <p:strVal val="#ppt_w"/>
                                          </p:val>
                                        </p:tav>
                                      </p:tavLst>
                                    </p:anim>
                                    <p:anim calcmode="lin" valueType="num">
                                      <p:cBhvr>
                                        <p:cTn id="48" dur="1000" fill="hold"/>
                                        <p:tgtEl>
                                          <p:spTgt spid="39977"/>
                                        </p:tgtEl>
                                        <p:attrNameLst>
                                          <p:attrName>ppt_h</p:attrName>
                                        </p:attrNameLst>
                                      </p:cBhvr>
                                      <p:tavLst>
                                        <p:tav tm="0">
                                          <p:val>
                                            <p:fltVal val="0"/>
                                          </p:val>
                                        </p:tav>
                                        <p:tav tm="100000">
                                          <p:val>
                                            <p:strVal val="#ppt_h"/>
                                          </p:val>
                                        </p:tav>
                                      </p:tavLst>
                                    </p:anim>
                                    <p:anim calcmode="lin" valueType="num">
                                      <p:cBhvr>
                                        <p:cTn id="49" dur="1000" fill="hold"/>
                                        <p:tgtEl>
                                          <p:spTgt spid="39977"/>
                                        </p:tgtEl>
                                        <p:attrNameLst>
                                          <p:attrName>style.rotation</p:attrName>
                                        </p:attrNameLst>
                                      </p:cBhvr>
                                      <p:tavLst>
                                        <p:tav tm="0">
                                          <p:val>
                                            <p:fltVal val="90"/>
                                          </p:val>
                                        </p:tav>
                                        <p:tav tm="100000">
                                          <p:val>
                                            <p:fltVal val="0"/>
                                          </p:val>
                                        </p:tav>
                                      </p:tavLst>
                                    </p:anim>
                                    <p:animEffect transition="in" filter="fade">
                                      <p:cBhvr>
                                        <p:cTn id="50" dur="1000"/>
                                        <p:tgtEl>
                                          <p:spTgt spid="3997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9981"/>
                                        </p:tgtEl>
                                        <p:attrNameLst>
                                          <p:attrName>style.visibility</p:attrName>
                                        </p:attrNameLst>
                                      </p:cBhvr>
                                      <p:to>
                                        <p:strVal val="visible"/>
                                      </p:to>
                                    </p:set>
                                    <p:animEffect transition="in" filter="fade">
                                      <p:cBhvr>
                                        <p:cTn id="55" dur="500"/>
                                        <p:tgtEl>
                                          <p:spTgt spid="39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4" grpId="0"/>
      <p:bldP spid="39965" grpId="0" animBg="1"/>
      <p:bldP spid="39975" grpId="0" animBg="1"/>
      <p:bldP spid="39976" grpId="0" animBg="1"/>
      <p:bldP spid="39980" grpId="0" animBg="1"/>
      <p:bldP spid="399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ChangeArrowheads="1"/>
          </p:cNvSpPr>
          <p:nvPr/>
        </p:nvSpPr>
        <p:spPr bwMode="auto">
          <a:xfrm>
            <a:off x="283369" y="926184"/>
            <a:ext cx="8574088"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74638" indent="-274638" eaLnBrk="0" hangingPunct="0">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just">
              <a:spcBef>
                <a:spcPct val="0"/>
              </a:spcBef>
              <a:spcAft>
                <a:spcPct val="40000"/>
              </a:spcAft>
              <a:buClr>
                <a:schemeClr val="accent2"/>
              </a:buClr>
              <a:buFont typeface="Wingdings" panose="05000000000000000000" pitchFamily="2" charset="2"/>
              <a:buChar char="§"/>
            </a:pPr>
            <a:r>
              <a:rPr lang="it-IT" altLang="it-IT" sz="2800" dirty="0">
                <a:latin typeface="Arial" panose="020B0604020202020204" pitchFamily="34" charset="0"/>
                <a:cs typeface="Arial" panose="020B0604020202020204" pitchFamily="34" charset="0"/>
              </a:rPr>
              <a:t>Modificando la propria curvatura il cristallino determina la messa a fuoco </a:t>
            </a:r>
            <a:r>
              <a:rPr lang="it-IT" altLang="it-IT" sz="2800" dirty="0">
                <a:latin typeface="TimesNewRomanPSMT" charset="0"/>
                <a:cs typeface="Arial" panose="020B0604020202020204" pitchFamily="34" charset="0"/>
              </a:rPr>
              <a:t>per oggetti distanti da qualche decina di centimetri a un paio di metri</a:t>
            </a:r>
          </a:p>
        </p:txBody>
      </p:sp>
      <p:sp>
        <p:nvSpPr>
          <p:cNvPr id="40968" name="Rectangle 8"/>
          <p:cNvSpPr>
            <a:spLocks noChangeArrowheads="1"/>
          </p:cNvSpPr>
          <p:nvPr/>
        </p:nvSpPr>
        <p:spPr bwMode="auto">
          <a:xfrm>
            <a:off x="684213" y="2636623"/>
            <a:ext cx="3657128" cy="503238"/>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Char char="•"/>
              <a:defRPr sz="3200">
                <a:solidFill>
                  <a:schemeClr val="tx1"/>
                </a:solidFill>
                <a:latin typeface="Times" panose="02020603050405020304" pitchFamily="18" charset="0"/>
                <a:ea typeface="MS PGothic" panose="020B0600070205080204" pitchFamily="34" charset="-128"/>
              </a:defRPr>
            </a:lvl1pPr>
            <a:lvl2pPr marL="1139825" indent="-285750" eaLnBrk="0" hangingPunct="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558925" indent="-228600" eaLnBrk="0" hangingPunct="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978025" indent="-228600" eaLnBrk="0" hangingPunct="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397125" indent="-228600" eaLnBrk="0" hangingPunct="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854325"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3311525"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768725"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4225925"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
                <a:srgbClr val="B2B2B2"/>
              </a:buClr>
              <a:buFont typeface="Wingdings" panose="05000000000000000000" pitchFamily="2" charset="2"/>
              <a:buNone/>
            </a:pPr>
            <a:r>
              <a:rPr lang="it-IT" altLang="it-IT" sz="1600" dirty="0" smtClean="0">
                <a:latin typeface="Arial" panose="020B0604020202020204" pitchFamily="34" charset="0"/>
                <a:cs typeface="Arial" panose="020B0604020202020204" pitchFamily="34" charset="0"/>
              </a:rPr>
              <a:t>muscolo </a:t>
            </a:r>
            <a:r>
              <a:rPr lang="it-IT" altLang="it-IT" sz="1600" dirty="0">
                <a:latin typeface="Arial" panose="020B0604020202020204" pitchFamily="34" charset="0"/>
                <a:cs typeface="Arial" panose="020B0604020202020204" pitchFamily="34" charset="0"/>
              </a:rPr>
              <a:t>ciliare </a:t>
            </a:r>
            <a:r>
              <a:rPr lang="it-IT" altLang="it-IT" sz="1600" dirty="0" smtClean="0">
                <a:latin typeface="Arial" panose="020B0604020202020204" pitchFamily="34" charset="0"/>
                <a:cs typeface="Arial" panose="020B0604020202020204" pitchFamily="34" charset="0"/>
              </a:rPr>
              <a:t>rilassato</a:t>
            </a:r>
            <a:r>
              <a:rPr lang="it-IT" altLang="it-IT" sz="1600" dirty="0">
                <a:latin typeface="Arial" panose="020B0604020202020204" pitchFamily="34" charset="0"/>
                <a:cs typeface="Arial" panose="020B0604020202020204" pitchFamily="34" charset="0"/>
              </a:rPr>
              <a:t>, </a:t>
            </a:r>
            <a:r>
              <a:rPr lang="it-IT" altLang="it-IT" sz="1600" dirty="0" smtClean="0">
                <a:latin typeface="Arial" panose="020B0604020202020204" pitchFamily="34" charset="0"/>
                <a:cs typeface="Arial" panose="020B0604020202020204" pitchFamily="34" charset="0"/>
              </a:rPr>
              <a:t>cristallino </a:t>
            </a:r>
            <a:r>
              <a:rPr lang="it-IT" altLang="it-IT" sz="1600" dirty="0">
                <a:latin typeface="Arial" panose="020B0604020202020204" pitchFamily="34" charset="0"/>
                <a:cs typeface="Arial" panose="020B0604020202020204" pitchFamily="34" charset="0"/>
              </a:rPr>
              <a:t>piatto, messa a fuoco di oggetti lontani (max 2 m)</a:t>
            </a:r>
            <a:endParaRPr lang="it-IT" altLang="it-IT" sz="1600" b="1" dirty="0">
              <a:solidFill>
                <a:srgbClr val="003366"/>
              </a:solidFill>
              <a:latin typeface="Arial" panose="020B0604020202020204" pitchFamily="34" charset="0"/>
              <a:cs typeface="Arial" panose="020B0604020202020204" pitchFamily="34" charset="0"/>
            </a:endParaRPr>
          </a:p>
        </p:txBody>
      </p:sp>
      <p:sp>
        <p:nvSpPr>
          <p:cNvPr id="40969" name="Rectangle 9"/>
          <p:cNvSpPr>
            <a:spLocks noChangeArrowheads="1"/>
          </p:cNvSpPr>
          <p:nvPr/>
        </p:nvSpPr>
        <p:spPr bwMode="auto">
          <a:xfrm>
            <a:off x="727160" y="5871999"/>
            <a:ext cx="3808083" cy="503237"/>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Char char="•"/>
              <a:defRPr sz="3200">
                <a:solidFill>
                  <a:schemeClr val="tx1"/>
                </a:solidFill>
                <a:latin typeface="Times" panose="02020603050405020304" pitchFamily="18" charset="0"/>
                <a:ea typeface="MS PGothic" panose="020B0600070205080204" pitchFamily="34" charset="-128"/>
              </a:defRPr>
            </a:lvl1pPr>
            <a:lvl2pPr marL="1139825" indent="-285750" eaLnBrk="0" hangingPunct="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558925" indent="-228600" eaLnBrk="0" hangingPunct="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978025" indent="-228600" eaLnBrk="0" hangingPunct="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397125" indent="-228600" eaLnBrk="0" hangingPunct="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854325"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3311525"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768725"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4225925"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just">
              <a:spcBef>
                <a:spcPct val="0"/>
              </a:spcBef>
              <a:buClr>
                <a:srgbClr val="B2B2B2"/>
              </a:buClr>
              <a:buFont typeface="Wingdings" panose="05000000000000000000" pitchFamily="2" charset="2"/>
              <a:buNone/>
            </a:pPr>
            <a:r>
              <a:rPr lang="it-IT" altLang="it-IT" sz="1600" dirty="0" smtClean="0">
                <a:latin typeface="Arial" panose="020B0604020202020204" pitchFamily="34" charset="0"/>
                <a:cs typeface="Arial" panose="020B0604020202020204" pitchFamily="34" charset="0"/>
              </a:rPr>
              <a:t>muscolo </a:t>
            </a:r>
            <a:r>
              <a:rPr lang="it-IT" altLang="it-IT" sz="1600" dirty="0">
                <a:latin typeface="Arial" panose="020B0604020202020204" pitchFamily="34" charset="0"/>
                <a:cs typeface="Arial" panose="020B0604020202020204" pitchFamily="34" charset="0"/>
              </a:rPr>
              <a:t>ciliare </a:t>
            </a:r>
            <a:r>
              <a:rPr lang="it-IT" altLang="it-IT" sz="1600" dirty="0" smtClean="0">
                <a:latin typeface="Arial" panose="020B0604020202020204" pitchFamily="34" charset="0"/>
                <a:cs typeface="Arial" panose="020B0604020202020204" pitchFamily="34" charset="0"/>
              </a:rPr>
              <a:t>contratto</a:t>
            </a:r>
            <a:r>
              <a:rPr lang="it-IT" altLang="it-IT" sz="1600" dirty="0" smtClean="0">
                <a:latin typeface="Arial" panose="020B0604020202020204" pitchFamily="34" charset="0"/>
              </a:rPr>
              <a:t>:</a:t>
            </a:r>
            <a:r>
              <a:rPr lang="it-IT" altLang="it-IT" sz="1600" dirty="0" smtClean="0">
                <a:latin typeface="Arial" panose="020B0604020202020204" pitchFamily="34" charset="0"/>
                <a:cs typeface="Arial" panose="020B0604020202020204" pitchFamily="34" charset="0"/>
              </a:rPr>
              <a:t> </a:t>
            </a:r>
            <a:r>
              <a:rPr lang="it-IT" altLang="it-IT" sz="1600" dirty="0">
                <a:latin typeface="Arial" panose="020B0604020202020204" pitchFamily="34" charset="0"/>
                <a:cs typeface="Arial" panose="020B0604020202020204" pitchFamily="34" charset="0"/>
              </a:rPr>
              <a:t>cristallino sferico, </a:t>
            </a:r>
            <a:r>
              <a:rPr lang="it-IT" altLang="it-IT" sz="1600" dirty="0" smtClean="0">
                <a:latin typeface="Arial" panose="020B0604020202020204" pitchFamily="34" charset="0"/>
                <a:cs typeface="Arial" panose="020B0604020202020204" pitchFamily="34" charset="0"/>
              </a:rPr>
              <a:t>oggetti vicini a </a:t>
            </a:r>
            <a:r>
              <a:rPr lang="it-IT" altLang="it-IT" sz="1600" dirty="0">
                <a:latin typeface="Arial" panose="020B0604020202020204" pitchFamily="34" charset="0"/>
                <a:cs typeface="Arial" panose="020B0604020202020204" pitchFamily="34" charset="0"/>
              </a:rPr>
              <a:t>fuoco </a:t>
            </a:r>
            <a:r>
              <a:rPr lang="it-IT" altLang="it-IT" sz="1600" dirty="0" smtClean="0">
                <a:latin typeface="Arial" panose="020B0604020202020204" pitchFamily="34" charset="0"/>
                <a:cs typeface="Arial" panose="020B0604020202020204" pitchFamily="34" charset="0"/>
              </a:rPr>
              <a:t>sulla retina</a:t>
            </a:r>
            <a:endParaRPr lang="it-IT" altLang="it-IT" sz="1600" b="1" dirty="0">
              <a:solidFill>
                <a:srgbClr val="003366"/>
              </a:solidFill>
              <a:latin typeface="Arial" panose="020B0604020202020204" pitchFamily="34" charset="0"/>
              <a:cs typeface="Arial" panose="020B0604020202020204" pitchFamily="34" charset="0"/>
            </a:endParaRPr>
          </a:p>
        </p:txBody>
      </p:sp>
      <p:sp>
        <p:nvSpPr>
          <p:cNvPr id="40970" name="Rectangle 9"/>
          <p:cNvSpPr>
            <a:spLocks noChangeArrowheads="1"/>
          </p:cNvSpPr>
          <p:nvPr/>
        </p:nvSpPr>
        <p:spPr bwMode="auto">
          <a:xfrm>
            <a:off x="684213" y="203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2"/>
                </a:solidFill>
                <a:latin typeface="Times" panose="02020603050405020304" pitchFamily="18" charset="0"/>
                <a:ea typeface="MS PGothic" panose="020B0600070205080204" pitchFamily="34" charset="-128"/>
              </a:defRPr>
            </a:lvl1pPr>
            <a:lvl2pPr algn="ctr" eaLnBrk="0" hangingPunct="0">
              <a:defRPr sz="4400">
                <a:solidFill>
                  <a:schemeClr val="tx2"/>
                </a:solidFill>
                <a:latin typeface="Times" panose="02020603050405020304" pitchFamily="18" charset="0"/>
                <a:ea typeface="MS PGothic" panose="020B0600070205080204" pitchFamily="34" charset="-128"/>
              </a:defRPr>
            </a:lvl2pPr>
            <a:lvl3pPr algn="ctr" eaLnBrk="0" hangingPunct="0">
              <a:defRPr sz="4400">
                <a:solidFill>
                  <a:schemeClr val="tx2"/>
                </a:solidFill>
                <a:latin typeface="Times" panose="02020603050405020304" pitchFamily="18" charset="0"/>
                <a:ea typeface="MS PGothic" panose="020B0600070205080204" pitchFamily="34" charset="-128"/>
              </a:defRPr>
            </a:lvl3pPr>
            <a:lvl4pPr algn="ctr" eaLnBrk="0" hangingPunct="0">
              <a:defRPr sz="4400">
                <a:solidFill>
                  <a:schemeClr val="tx2"/>
                </a:solidFill>
                <a:latin typeface="Times" panose="02020603050405020304" pitchFamily="18" charset="0"/>
                <a:ea typeface="MS PGothic" panose="020B0600070205080204" pitchFamily="34" charset="-128"/>
              </a:defRPr>
            </a:lvl4pPr>
            <a:lvl5pPr algn="ctr" eaLnBrk="0" hangingPunct="0">
              <a:defRPr sz="4400">
                <a:solidFill>
                  <a:schemeClr val="tx2"/>
                </a:solidFill>
                <a:latin typeface="Times" panose="02020603050405020304" pitchFamily="18" charset="0"/>
                <a:ea typeface="MS PGothic" panose="020B0600070205080204" pitchFamily="34" charset="-128"/>
              </a:defRPr>
            </a:lvl5pPr>
            <a:lvl6pPr marL="4572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6pPr>
            <a:lvl7pPr marL="9144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7pPr>
            <a:lvl8pPr marL="13716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8pPr>
            <a:lvl9pPr marL="18288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9pPr>
          </a:lstStyle>
          <a:p>
            <a:r>
              <a:rPr lang="en-GB" altLang="it-IT">
                <a:solidFill>
                  <a:schemeClr val="accent2"/>
                </a:solidFill>
                <a:latin typeface="Arial" panose="020B0604020202020204" pitchFamily="34" charset="0"/>
              </a:rPr>
              <a:t>accomodazione</a:t>
            </a:r>
            <a:br>
              <a:rPr lang="en-GB" altLang="it-IT">
                <a:solidFill>
                  <a:schemeClr val="accent2"/>
                </a:solidFill>
                <a:latin typeface="Arial" panose="020B0604020202020204" pitchFamily="34" charset="0"/>
              </a:rPr>
            </a:br>
            <a:endParaRPr lang="en-GB" altLang="it-IT" sz="2400">
              <a:solidFill>
                <a:srgbClr val="000000"/>
              </a:solidFill>
              <a:latin typeface="Arial" panose="020B0604020202020204" pitchFamily="34" charset="0"/>
            </a:endParaRPr>
          </a:p>
        </p:txBody>
      </p:sp>
      <p:pic>
        <p:nvPicPr>
          <p:cNvPr id="2" name="Picture 1"/>
          <p:cNvPicPr>
            <a:picLocks noChangeAspect="1"/>
          </p:cNvPicPr>
          <p:nvPr/>
        </p:nvPicPr>
        <p:blipFill>
          <a:blip r:embed="rId3"/>
          <a:stretch>
            <a:fillRect/>
          </a:stretch>
        </p:blipFill>
        <p:spPr>
          <a:xfrm>
            <a:off x="4758120" y="2186384"/>
            <a:ext cx="3492289" cy="1679040"/>
          </a:xfrm>
          <a:prstGeom prst="rect">
            <a:avLst/>
          </a:prstGeom>
        </p:spPr>
      </p:pic>
      <p:sp>
        <p:nvSpPr>
          <p:cNvPr id="11" name="Rectangle 8"/>
          <p:cNvSpPr>
            <a:spLocks noChangeArrowheads="1"/>
          </p:cNvSpPr>
          <p:nvPr/>
        </p:nvSpPr>
        <p:spPr bwMode="auto">
          <a:xfrm>
            <a:off x="684213" y="4201699"/>
            <a:ext cx="3599979" cy="503238"/>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Char char="•"/>
              <a:defRPr sz="3200">
                <a:solidFill>
                  <a:schemeClr val="tx1"/>
                </a:solidFill>
                <a:latin typeface="Times" panose="02020603050405020304" pitchFamily="18" charset="0"/>
                <a:ea typeface="MS PGothic" panose="020B0600070205080204" pitchFamily="34" charset="-128"/>
              </a:defRPr>
            </a:lvl1pPr>
            <a:lvl2pPr marL="1139825" indent="-285750" eaLnBrk="0" hangingPunct="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558925" indent="-228600" eaLnBrk="0" hangingPunct="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978025" indent="-228600" eaLnBrk="0" hangingPunct="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397125" indent="-228600" eaLnBrk="0" hangingPunct="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854325"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3311525"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768725"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4225925"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Clr>
                <a:srgbClr val="B2B2B2"/>
              </a:buClr>
              <a:buFont typeface="Wingdings" panose="05000000000000000000" pitchFamily="2" charset="2"/>
              <a:buNone/>
            </a:pPr>
            <a:r>
              <a:rPr lang="it-IT" altLang="it-IT" sz="1600" dirty="0" smtClean="0">
                <a:latin typeface="Arial" panose="020B0604020202020204" pitchFamily="34" charset="0"/>
                <a:cs typeface="Arial" panose="020B0604020202020204" pitchFamily="34" charset="0"/>
              </a:rPr>
              <a:t>muscolo </a:t>
            </a:r>
            <a:r>
              <a:rPr lang="it-IT" altLang="it-IT" sz="1600" dirty="0">
                <a:latin typeface="Arial" panose="020B0604020202020204" pitchFamily="34" charset="0"/>
                <a:cs typeface="Arial" panose="020B0604020202020204" pitchFamily="34" charset="0"/>
              </a:rPr>
              <a:t>ciliare </a:t>
            </a:r>
            <a:r>
              <a:rPr lang="it-IT" altLang="it-IT" sz="1600" dirty="0" smtClean="0">
                <a:latin typeface="Arial" panose="020B0604020202020204" pitchFamily="34" charset="0"/>
                <a:cs typeface="Arial" panose="020B0604020202020204" pitchFamily="34" charset="0"/>
              </a:rPr>
              <a:t>rilassato</a:t>
            </a:r>
            <a:r>
              <a:rPr lang="it-IT" altLang="it-IT" sz="1600" dirty="0">
                <a:latin typeface="Arial" panose="020B0604020202020204" pitchFamily="34" charset="0"/>
                <a:cs typeface="Arial" panose="020B0604020202020204" pitchFamily="34" charset="0"/>
              </a:rPr>
              <a:t>, </a:t>
            </a:r>
            <a:r>
              <a:rPr lang="it-IT" altLang="it-IT" sz="1600" dirty="0" smtClean="0">
                <a:latin typeface="Arial" panose="020B0604020202020204" pitchFamily="34" charset="0"/>
                <a:cs typeface="Arial" panose="020B0604020202020204" pitchFamily="34" charset="0"/>
              </a:rPr>
              <a:t>cristallino </a:t>
            </a:r>
            <a:r>
              <a:rPr lang="it-IT" altLang="it-IT" sz="1600" dirty="0">
                <a:latin typeface="Arial" panose="020B0604020202020204" pitchFamily="34" charset="0"/>
                <a:cs typeface="Arial" panose="020B0604020202020204" pitchFamily="34" charset="0"/>
              </a:rPr>
              <a:t>piatto, </a:t>
            </a:r>
            <a:r>
              <a:rPr lang="it-IT" altLang="it-IT" sz="1600" dirty="0" smtClean="0">
                <a:latin typeface="Arial" panose="020B0604020202020204" pitchFamily="34" charset="0"/>
                <a:cs typeface="Arial" panose="020B0604020202020204" pitchFamily="34" charset="0"/>
              </a:rPr>
              <a:t>oggetti vicini a fuoco dietro la retina</a:t>
            </a:r>
            <a:endParaRPr lang="it-IT" altLang="it-IT" sz="1600" b="1" dirty="0">
              <a:solidFill>
                <a:srgbClr val="003366"/>
              </a:solidFill>
              <a:latin typeface="Arial" panose="020B0604020202020204" pitchFamily="34" charset="0"/>
              <a:cs typeface="Arial" panose="020B0604020202020204" pitchFamily="34" charset="0"/>
            </a:endParaRPr>
          </a:p>
        </p:txBody>
      </p:sp>
      <p:grpSp>
        <p:nvGrpSpPr>
          <p:cNvPr id="5" name="Group 4"/>
          <p:cNvGrpSpPr/>
          <p:nvPr/>
        </p:nvGrpSpPr>
        <p:grpSpPr>
          <a:xfrm>
            <a:off x="4948907" y="3804137"/>
            <a:ext cx="3507706" cy="1556928"/>
            <a:chOff x="4742703" y="4014396"/>
            <a:chExt cx="3507706" cy="1556928"/>
          </a:xfrm>
        </p:grpSpPr>
        <p:pic>
          <p:nvPicPr>
            <p:cNvPr id="3" name="Picture 2"/>
            <p:cNvPicPr>
              <a:picLocks noChangeAspect="1"/>
            </p:cNvPicPr>
            <p:nvPr/>
          </p:nvPicPr>
          <p:blipFill>
            <a:blip r:embed="rId4"/>
            <a:stretch>
              <a:fillRect/>
            </a:stretch>
          </p:blipFill>
          <p:spPr>
            <a:xfrm>
              <a:off x="4742703" y="4014396"/>
              <a:ext cx="3208033" cy="1556928"/>
            </a:xfrm>
            <a:prstGeom prst="rect">
              <a:avLst/>
            </a:prstGeom>
          </p:spPr>
        </p:pic>
        <p:sp>
          <p:nvSpPr>
            <p:cNvPr id="4" name="Rectangle 3"/>
            <p:cNvSpPr/>
            <p:nvPr/>
          </p:nvSpPr>
          <p:spPr bwMode="auto">
            <a:xfrm>
              <a:off x="7491042" y="4014396"/>
              <a:ext cx="759367" cy="522435"/>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endParaRPr>
            </a:p>
          </p:txBody>
        </p:sp>
      </p:grpSp>
      <p:grpSp>
        <p:nvGrpSpPr>
          <p:cNvPr id="7" name="Group 6"/>
          <p:cNvGrpSpPr/>
          <p:nvPr/>
        </p:nvGrpSpPr>
        <p:grpSpPr>
          <a:xfrm>
            <a:off x="5050809" y="5252217"/>
            <a:ext cx="3380239" cy="1626428"/>
            <a:chOff x="4870170" y="5531028"/>
            <a:chExt cx="3380239" cy="1626428"/>
          </a:xfrm>
        </p:grpSpPr>
        <p:pic>
          <p:nvPicPr>
            <p:cNvPr id="6" name="Picture 5"/>
            <p:cNvPicPr>
              <a:picLocks noChangeAspect="1"/>
            </p:cNvPicPr>
            <p:nvPr/>
          </p:nvPicPr>
          <p:blipFill>
            <a:blip r:embed="rId5"/>
            <a:stretch>
              <a:fillRect/>
            </a:stretch>
          </p:blipFill>
          <p:spPr>
            <a:xfrm>
              <a:off x="4870170" y="5641232"/>
              <a:ext cx="2964385" cy="1516224"/>
            </a:xfrm>
            <a:prstGeom prst="rect">
              <a:avLst/>
            </a:prstGeom>
          </p:spPr>
        </p:pic>
        <p:sp>
          <p:nvSpPr>
            <p:cNvPr id="15" name="Rectangle 14"/>
            <p:cNvSpPr/>
            <p:nvPr/>
          </p:nvSpPr>
          <p:spPr bwMode="auto">
            <a:xfrm>
              <a:off x="7491042" y="5531028"/>
              <a:ext cx="759367" cy="522435"/>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endParaRPr>
            </a:p>
          </p:txBody>
        </p:sp>
      </p:grpSp>
    </p:spTree>
    <p:extLst>
      <p:ext uri="{BB962C8B-B14F-4D97-AF65-F5344CB8AC3E}">
        <p14:creationId xmlns:p14="http://schemas.microsoft.com/office/powerpoint/2010/main" val="716746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fade">
                                      <p:cBhvr>
                                        <p:cTn id="7" dur="500"/>
                                        <p:tgtEl>
                                          <p:spTgt spid="409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68"/>
                                        </p:tgtEl>
                                        <p:attrNameLst>
                                          <p:attrName>style.visibility</p:attrName>
                                        </p:attrNameLst>
                                      </p:cBhvr>
                                      <p:to>
                                        <p:strVal val="visible"/>
                                      </p:to>
                                    </p:set>
                                    <p:animEffect transition="in" filter="fade">
                                      <p:cBhvr>
                                        <p:cTn id="12" dur="500"/>
                                        <p:tgtEl>
                                          <p:spTgt spid="409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969"/>
                                        </p:tgtEl>
                                        <p:attrNameLst>
                                          <p:attrName>style.visibility</p:attrName>
                                        </p:attrNameLst>
                                      </p:cBhvr>
                                      <p:to>
                                        <p:strVal val="visible"/>
                                      </p:to>
                                    </p:set>
                                    <p:animEffect transition="in" filter="fade">
                                      <p:cBhvr>
                                        <p:cTn id="17" dur="500"/>
                                        <p:tgtEl>
                                          <p:spTgt spid="409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p:bldP spid="40968" grpId="0"/>
      <p:bldP spid="4096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2"/>
          <p:cNvSpPr>
            <a:spLocks noChangeArrowheads="1"/>
          </p:cNvSpPr>
          <p:nvPr/>
        </p:nvSpPr>
        <p:spPr bwMode="auto">
          <a:xfrm>
            <a:off x="1150938" y="2432050"/>
            <a:ext cx="6792912" cy="126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81000" indent="-381000">
              <a:lnSpc>
                <a:spcPct val="120000"/>
              </a:lnSpc>
              <a:spcAft>
                <a:spcPct val="40000"/>
              </a:spcAft>
              <a:buClr>
                <a:schemeClr val="accent2"/>
              </a:buClr>
              <a:buFont typeface="Wingdings" charset="0"/>
              <a:buChar char="§"/>
            </a:pPr>
            <a:endParaRPr lang="en-US" sz="2400">
              <a:latin typeface="Verdana" charset="0"/>
            </a:endParaRPr>
          </a:p>
          <a:p>
            <a:pPr marL="381000" indent="-381000">
              <a:lnSpc>
                <a:spcPct val="120000"/>
              </a:lnSpc>
              <a:spcAft>
                <a:spcPct val="40000"/>
              </a:spcAft>
              <a:buClr>
                <a:schemeClr val="accent2"/>
              </a:buClr>
              <a:buFont typeface="Wingdings" charset="0"/>
              <a:buChar char="§"/>
            </a:pPr>
            <a:endParaRPr lang="en-US" sz="2400">
              <a:latin typeface="Verdana" charset="0"/>
            </a:endParaRPr>
          </a:p>
        </p:txBody>
      </p:sp>
      <p:sp>
        <p:nvSpPr>
          <p:cNvPr id="16387" name="Rectangle 3"/>
          <p:cNvSpPr>
            <a:spLocks noChangeArrowheads="1"/>
          </p:cNvSpPr>
          <p:nvPr/>
        </p:nvSpPr>
        <p:spPr bwMode="auto">
          <a:xfrm>
            <a:off x="919163" y="3048000"/>
            <a:ext cx="7305675"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4400" dirty="0" err="1" smtClean="0">
                <a:solidFill>
                  <a:schemeClr val="accent2"/>
                </a:solidFill>
                <a:latin typeface="Arial" charset="0"/>
              </a:rPr>
              <a:t>indizi</a:t>
            </a:r>
            <a:r>
              <a:rPr lang="en-US" sz="4400" dirty="0" smtClean="0">
                <a:solidFill>
                  <a:schemeClr val="accent2"/>
                </a:solidFill>
                <a:latin typeface="Arial" charset="0"/>
              </a:rPr>
              <a:t> </a:t>
            </a:r>
            <a:r>
              <a:rPr lang="en-US" sz="4400" dirty="0" err="1" smtClean="0">
                <a:solidFill>
                  <a:schemeClr val="accent2"/>
                </a:solidFill>
                <a:latin typeface="Arial" charset="0"/>
              </a:rPr>
              <a:t>pittorici</a:t>
            </a:r>
            <a:endParaRPr lang="en-US" sz="4400" dirty="0" smtClean="0">
              <a:solidFill>
                <a:schemeClr val="accent2"/>
              </a:solidFill>
              <a:latin typeface="Arial" charset="0"/>
            </a:endParaRPr>
          </a:p>
          <a:p>
            <a:pPr algn="ctr"/>
            <a:r>
              <a:rPr lang="en-US" sz="3600" dirty="0" smtClean="0">
                <a:solidFill>
                  <a:srgbClr val="000000"/>
                </a:solidFill>
                <a:latin typeface="Arial" charset="0"/>
              </a:rPr>
              <a:t>(pictorial cues</a:t>
            </a:r>
            <a:r>
              <a:rPr lang="en-US" sz="3600" dirty="0" smtClean="0">
                <a:solidFill>
                  <a:srgbClr val="000000"/>
                </a:solidFill>
                <a:latin typeface="Verdana" charset="0"/>
              </a:rPr>
              <a:t>)</a:t>
            </a:r>
            <a:endParaRPr lang="en-US" sz="3600" dirty="0">
              <a:solidFill>
                <a:srgbClr val="000000"/>
              </a:solidFill>
              <a:latin typeface="Verdana" charset="0"/>
            </a:endParaRPr>
          </a:p>
        </p:txBody>
      </p:sp>
    </p:spTree>
    <p:extLst>
      <p:ext uri="{BB962C8B-B14F-4D97-AF65-F5344CB8AC3E}">
        <p14:creationId xmlns:p14="http://schemas.microsoft.com/office/powerpoint/2010/main" val="2458401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711682">
                                            <p:txEl>
                                              <p:pRg st="0" end="0"/>
                                            </p:txEl>
                                          </p:spTgt>
                                        </p:tgtEl>
                                        <p:attrNameLst>
                                          <p:attrName>style.visibility</p:attrName>
                                        </p:attrNameLst>
                                      </p:cBhvr>
                                      <p:to>
                                        <p:strVal val="visible"/>
                                      </p:to>
                                    </p:set>
                                    <p:animEffect transition="in" filter="wipe(left)">
                                      <p:cBhvr>
                                        <p:cTn id="7" dur="500"/>
                                        <p:tgtEl>
                                          <p:spTgt spid="7116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168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ChangeArrowheads="1"/>
          </p:cNvSpPr>
          <p:nvPr/>
        </p:nvSpPr>
        <p:spPr bwMode="auto">
          <a:xfrm>
            <a:off x="1573213" y="223838"/>
            <a:ext cx="60848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it-IT" altLang="it-IT" sz="4400" dirty="0">
                <a:solidFill>
                  <a:schemeClr val="accent2"/>
                </a:solidFill>
                <a:latin typeface="Arial" panose="020B0604020202020204" pitchFamily="34" charset="0"/>
              </a:rPr>
              <a:t>una immagine reale</a:t>
            </a:r>
          </a:p>
        </p:txBody>
      </p:sp>
      <p:pic>
        <p:nvPicPr>
          <p:cNvPr id="645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475" y="2133600"/>
            <a:ext cx="4124325"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95172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46" name="Group 10"/>
          <p:cNvGrpSpPr>
            <a:grpSpLocks/>
          </p:cNvGrpSpPr>
          <p:nvPr/>
        </p:nvGrpSpPr>
        <p:grpSpPr bwMode="auto">
          <a:xfrm>
            <a:off x="2667000" y="2124075"/>
            <a:ext cx="4124325" cy="4219575"/>
            <a:chOff x="1680" y="1338"/>
            <a:chExt cx="2598" cy="2658"/>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344"/>
              <a:ext cx="2598" cy="2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5" name="Rectangle 9"/>
            <p:cNvSpPr>
              <a:spLocks noChangeArrowheads="1"/>
            </p:cNvSpPr>
            <p:nvPr/>
          </p:nvSpPr>
          <p:spPr bwMode="auto">
            <a:xfrm>
              <a:off x="1680" y="1338"/>
              <a:ext cx="2580" cy="2652"/>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65539" name="Text Box 3"/>
          <p:cNvSpPr txBox="1">
            <a:spLocks noChangeArrowheads="1"/>
          </p:cNvSpPr>
          <p:nvPr/>
        </p:nvSpPr>
        <p:spPr bwMode="auto">
          <a:xfrm>
            <a:off x="2574925" y="806450"/>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altLang="it-IT" sz="3600" b="0"/>
          </a:p>
        </p:txBody>
      </p:sp>
      <p:sp>
        <p:nvSpPr>
          <p:cNvPr id="65540" name="Line 4"/>
          <p:cNvSpPr>
            <a:spLocks noChangeShapeType="1"/>
          </p:cNvSpPr>
          <p:nvPr/>
        </p:nvSpPr>
        <p:spPr bwMode="auto">
          <a:xfrm flipV="1">
            <a:off x="2667000" y="3143250"/>
            <a:ext cx="4124325" cy="762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5541" name="Text Box 5"/>
          <p:cNvSpPr txBox="1">
            <a:spLocks noChangeArrowheads="1"/>
          </p:cNvSpPr>
          <p:nvPr/>
        </p:nvSpPr>
        <p:spPr bwMode="auto">
          <a:xfrm>
            <a:off x="2386698" y="132259"/>
            <a:ext cx="442140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defPPr>
              <a:defRPr lang="it-IT"/>
            </a:defPPr>
            <a:lvl1pPr eaLnBrk="0" hangingPunct="0">
              <a:buClr>
                <a:srgbClr val="FFFF00"/>
              </a:buClr>
              <a:buFont typeface="Wingdings" panose="05000000000000000000" pitchFamily="2" charset="2"/>
              <a:buNone/>
              <a:defRPr sz="4400">
                <a:solidFill>
                  <a:schemeClr val="accent2"/>
                </a:solidFill>
                <a:latin typeface="Arial" panose="020B0604020202020204" pitchFamily="34" charset="0"/>
              </a:defRPr>
            </a:lvl1pPr>
          </a:lstStyle>
          <a:p>
            <a:r>
              <a:rPr lang="it-IT" altLang="it-IT" dirty="0"/>
              <a:t>linea di orizzonte</a:t>
            </a:r>
          </a:p>
        </p:txBody>
      </p:sp>
      <p:sp>
        <p:nvSpPr>
          <p:cNvPr id="65544" name="Text Box 8"/>
          <p:cNvSpPr txBox="1">
            <a:spLocks noChangeArrowheads="1"/>
          </p:cNvSpPr>
          <p:nvPr/>
        </p:nvSpPr>
        <p:spPr bwMode="auto">
          <a:xfrm>
            <a:off x="327025" y="901700"/>
            <a:ext cx="85407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it-IT" sz="2800" dirty="0" smtClean="0">
                <a:latin typeface="Arial" panose="020B0604020202020204" pitchFamily="34" charset="0"/>
              </a:rPr>
              <a:t>o</a:t>
            </a:r>
            <a:r>
              <a:rPr lang="it-IT" altLang="it-IT" sz="2800" b="0" dirty="0" smtClean="0">
                <a:latin typeface="Arial" panose="020B0604020202020204" pitchFamily="34" charset="0"/>
              </a:rPr>
              <a:t>ggetti </a:t>
            </a:r>
            <a:r>
              <a:rPr lang="it-IT" altLang="it-IT" sz="2800" b="0" dirty="0">
                <a:latin typeface="Arial" panose="020B0604020202020204" pitchFamily="34" charset="0"/>
              </a:rPr>
              <a:t>che stanno più vicini alla linea di orizzonte sono più lontani</a:t>
            </a:r>
          </a:p>
        </p:txBody>
      </p:sp>
    </p:spTree>
    <p:extLst>
      <p:ext uri="{BB962C8B-B14F-4D97-AF65-F5344CB8AC3E}">
        <p14:creationId xmlns:p14="http://schemas.microsoft.com/office/powerpoint/2010/main" val="13119716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6827"/>
            <a:ext cx="9144000" cy="9144000"/>
          </a:xfrm>
          <a:prstGeom prst="rect">
            <a:avLst/>
          </a:prstGeom>
        </p:spPr>
      </p:pic>
      <p:sp>
        <p:nvSpPr>
          <p:cNvPr id="20481" name="AutoShape 2"/>
          <p:cNvSpPr>
            <a:spLocks noChangeArrowheads="1"/>
          </p:cNvSpPr>
          <p:nvPr/>
        </p:nvSpPr>
        <p:spPr bwMode="auto">
          <a:xfrm>
            <a:off x="3544888" y="4559300"/>
            <a:ext cx="5114925" cy="188118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20482" name="AutoShape 4"/>
          <p:cNvSpPr>
            <a:spLocks noChangeArrowheads="1"/>
          </p:cNvSpPr>
          <p:nvPr/>
        </p:nvSpPr>
        <p:spPr bwMode="auto">
          <a:xfrm>
            <a:off x="3236913" y="588963"/>
            <a:ext cx="5907087" cy="4064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endParaRPr lang="en-GB" altLang="it-IT" b="1">
              <a:solidFill>
                <a:schemeClr val="accent2"/>
              </a:solidFill>
              <a:latin typeface="Arial" panose="020B0604020202020204" pitchFamily="34" charset="0"/>
            </a:endParaRPr>
          </a:p>
        </p:txBody>
      </p:sp>
      <p:sp>
        <p:nvSpPr>
          <p:cNvPr id="20483" name="Rectangle 9"/>
          <p:cNvSpPr>
            <a:spLocks noGrp="1" noChangeArrowheads="1"/>
          </p:cNvSpPr>
          <p:nvPr>
            <p:ph type="ctrTitle"/>
          </p:nvPr>
        </p:nvSpPr>
        <p:spPr>
          <a:xfrm>
            <a:off x="692150" y="5108730"/>
            <a:ext cx="7772400" cy="1143000"/>
          </a:xfrm>
        </p:spPr>
        <p:txBody>
          <a:bodyPr/>
          <a:lstStyle/>
          <a:p>
            <a:r>
              <a:rPr lang="en-GB" altLang="it-IT" dirty="0" err="1">
                <a:solidFill>
                  <a:schemeClr val="bg1"/>
                </a:solidFill>
                <a:latin typeface="Arial" panose="020B0604020202020204" pitchFamily="34" charset="0"/>
              </a:rPr>
              <a:t>o</a:t>
            </a:r>
            <a:r>
              <a:rPr lang="en-GB" altLang="it-IT" dirty="0" err="1" smtClean="0">
                <a:solidFill>
                  <a:schemeClr val="bg1"/>
                </a:solidFill>
                <a:latin typeface="Arial" panose="020B0604020202020204" pitchFamily="34" charset="0"/>
              </a:rPr>
              <a:t>ggi</a:t>
            </a:r>
            <a:r>
              <a:rPr lang="en-GB" altLang="it-IT" dirty="0" smtClean="0">
                <a:solidFill>
                  <a:schemeClr val="bg1"/>
                </a:solidFill>
                <a:latin typeface="Arial" panose="020B0604020202020204" pitchFamily="34" charset="0"/>
              </a:rPr>
              <a:t> ultima </a:t>
            </a:r>
            <a:r>
              <a:rPr lang="en-GB" altLang="it-IT" dirty="0" err="1" smtClean="0">
                <a:solidFill>
                  <a:schemeClr val="bg1"/>
                </a:solidFill>
                <a:latin typeface="Arial" panose="020B0604020202020204" pitchFamily="34" charset="0"/>
              </a:rPr>
              <a:t>lezione</a:t>
            </a:r>
            <a:r>
              <a:rPr lang="en-GB" altLang="it-IT" dirty="0" smtClean="0">
                <a:solidFill>
                  <a:schemeClr val="bg1"/>
                </a:solidFill>
                <a:latin typeface="Arial" panose="020B0604020202020204" pitchFamily="34" charset="0"/>
              </a:rPr>
              <a:t/>
            </a:r>
            <a:br>
              <a:rPr lang="en-GB" altLang="it-IT" dirty="0" smtClean="0">
                <a:solidFill>
                  <a:schemeClr val="bg1"/>
                </a:solidFill>
                <a:latin typeface="Arial" panose="020B0604020202020204" pitchFamily="34" charset="0"/>
              </a:rPr>
            </a:br>
            <a:endParaRPr lang="en-GB" altLang="it-IT" sz="2400" dirty="0" smtClean="0">
              <a:solidFill>
                <a:schemeClr val="bg1"/>
              </a:solidFill>
              <a:latin typeface="Arial" panose="020B0604020202020204" pitchFamily="34" charset="0"/>
            </a:endParaRPr>
          </a:p>
        </p:txBody>
      </p:sp>
    </p:spTree>
    <p:extLst>
      <p:ext uri="{BB962C8B-B14F-4D97-AF65-F5344CB8AC3E}">
        <p14:creationId xmlns:p14="http://schemas.microsoft.com/office/powerpoint/2010/main" val="3612272937"/>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ChangeArrowheads="1"/>
          </p:cNvSpPr>
          <p:nvPr/>
        </p:nvSpPr>
        <p:spPr bwMode="auto">
          <a:xfrm>
            <a:off x="2019300" y="163513"/>
            <a:ext cx="479810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p>
            <a:pPr eaLnBrk="0" hangingPunct="0">
              <a:buClr>
                <a:srgbClr val="FFFF00"/>
              </a:buClr>
              <a:buFont typeface="Wingdings" panose="05000000000000000000" pitchFamily="2" charset="2"/>
              <a:buNone/>
            </a:pPr>
            <a:r>
              <a:rPr lang="it-IT" altLang="it-IT" sz="4400" dirty="0">
                <a:solidFill>
                  <a:schemeClr val="accent2"/>
                </a:solidFill>
                <a:latin typeface="Arial" panose="020B0604020202020204" pitchFamily="34" charset="0"/>
              </a:rPr>
              <a:t>prospettiva lineare</a:t>
            </a:r>
          </a:p>
        </p:txBody>
      </p:sp>
      <p:pic>
        <p:nvPicPr>
          <p:cNvPr id="665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663" y="2128838"/>
            <a:ext cx="4143375" cy="421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6" name="Oval 6"/>
          <p:cNvSpPr>
            <a:spLocks noChangeArrowheads="1"/>
          </p:cNvSpPr>
          <p:nvPr/>
        </p:nvSpPr>
        <p:spPr bwMode="auto">
          <a:xfrm>
            <a:off x="4638675" y="3105150"/>
            <a:ext cx="152400" cy="176213"/>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6570" name="Text Box 10"/>
          <p:cNvSpPr txBox="1">
            <a:spLocks noChangeArrowheads="1"/>
          </p:cNvSpPr>
          <p:nvPr/>
        </p:nvSpPr>
        <p:spPr bwMode="auto">
          <a:xfrm>
            <a:off x="327025" y="901700"/>
            <a:ext cx="85407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it-IT" sz="2800" dirty="0" smtClean="0">
                <a:latin typeface="Arial" panose="020B0604020202020204" pitchFamily="34" charset="0"/>
              </a:rPr>
              <a:t>l</a:t>
            </a:r>
            <a:r>
              <a:rPr lang="it-IT" altLang="it-IT" sz="2800" b="0" dirty="0" smtClean="0">
                <a:latin typeface="Arial" panose="020B0604020202020204" pitchFamily="34" charset="0"/>
              </a:rPr>
              <a:t>inee </a:t>
            </a:r>
            <a:r>
              <a:rPr lang="it-IT" altLang="it-IT" sz="2800" b="0" dirty="0">
                <a:latin typeface="Arial" panose="020B0604020202020204" pitchFamily="34" charset="0"/>
              </a:rPr>
              <a:t>parallele nella scena convergono ad un punto di fuga</a:t>
            </a:r>
          </a:p>
        </p:txBody>
      </p:sp>
    </p:spTree>
    <p:extLst>
      <p:ext uri="{BB962C8B-B14F-4D97-AF65-F5344CB8AC3E}">
        <p14:creationId xmlns:p14="http://schemas.microsoft.com/office/powerpoint/2010/main" val="21239025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ChangeArrowheads="1"/>
          </p:cNvSpPr>
          <p:nvPr/>
        </p:nvSpPr>
        <p:spPr bwMode="auto">
          <a:xfrm>
            <a:off x="1519238" y="1116013"/>
            <a:ext cx="64849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it-IT" sz="2800" dirty="0" smtClean="0">
                <a:latin typeface="Arial" panose="020B0604020202020204" pitchFamily="34" charset="0"/>
              </a:rPr>
              <a:t>o</a:t>
            </a:r>
            <a:r>
              <a:rPr lang="it-IT" altLang="it-IT" sz="2800" b="0" dirty="0" smtClean="0">
                <a:latin typeface="Arial" panose="020B0604020202020204" pitchFamily="34" charset="0"/>
              </a:rPr>
              <a:t>ggetti piccoli più lontani</a:t>
            </a:r>
            <a:endParaRPr lang="it-IT" altLang="it-IT" sz="2800" b="0" dirty="0">
              <a:latin typeface="Arial" panose="020B0604020202020204" pitchFamily="34" charset="0"/>
            </a:endParaRPr>
          </a:p>
        </p:txBody>
      </p:sp>
      <p:pic>
        <p:nvPicPr>
          <p:cNvPr id="675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3188" y="2114550"/>
            <a:ext cx="4143375"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92" name="Rectangle 8"/>
          <p:cNvSpPr>
            <a:spLocks noChangeArrowheads="1"/>
          </p:cNvSpPr>
          <p:nvPr/>
        </p:nvSpPr>
        <p:spPr bwMode="auto">
          <a:xfrm>
            <a:off x="2702135" y="106859"/>
            <a:ext cx="379302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p>
            <a:pPr eaLnBrk="0" hangingPunct="0">
              <a:buClr>
                <a:srgbClr val="FFFF00"/>
              </a:buClr>
              <a:buFont typeface="Wingdings" panose="05000000000000000000" pitchFamily="2" charset="2"/>
              <a:buNone/>
            </a:pPr>
            <a:r>
              <a:rPr lang="it-IT" altLang="it-IT" sz="4400" dirty="0">
                <a:solidFill>
                  <a:schemeClr val="accent2"/>
                </a:solidFill>
                <a:latin typeface="Arial" panose="020B0604020202020204" pitchFamily="34" charset="0"/>
              </a:rPr>
              <a:t>s</a:t>
            </a:r>
            <a:r>
              <a:rPr lang="it-IT" altLang="it-IT" sz="4400" dirty="0" smtClean="0">
                <a:solidFill>
                  <a:schemeClr val="accent2"/>
                </a:solidFill>
                <a:latin typeface="Arial" panose="020B0604020202020204" pitchFamily="34" charset="0"/>
              </a:rPr>
              <a:t>cala/tessitura</a:t>
            </a:r>
            <a:endParaRPr lang="it-IT" altLang="it-IT" sz="4400" dirty="0">
              <a:solidFill>
                <a:schemeClr val="accent2"/>
              </a:solidFill>
              <a:latin typeface="Arial" panose="020B0604020202020204" pitchFamily="34" charset="0"/>
            </a:endParaRPr>
          </a:p>
        </p:txBody>
      </p:sp>
    </p:spTree>
    <p:extLst>
      <p:ext uri="{BB962C8B-B14F-4D97-AF65-F5344CB8AC3E}">
        <p14:creationId xmlns:p14="http://schemas.microsoft.com/office/powerpoint/2010/main" val="2051241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1866736" y="164123"/>
            <a:ext cx="558197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defPPr>
              <a:defRPr lang="it-IT"/>
            </a:defPPr>
            <a:lvl1pPr eaLnBrk="0" hangingPunct="0">
              <a:buClr>
                <a:srgbClr val="FFFF00"/>
              </a:buClr>
              <a:buFont typeface="Wingdings" panose="05000000000000000000" pitchFamily="2" charset="2"/>
              <a:buNone/>
              <a:defRPr sz="4400">
                <a:solidFill>
                  <a:schemeClr val="accent2"/>
                </a:solidFill>
                <a:latin typeface="Arial" panose="020B0604020202020204" pitchFamily="34" charset="0"/>
              </a:defRPr>
            </a:lvl1pPr>
          </a:lstStyle>
          <a:p>
            <a:r>
              <a:rPr lang="it-IT" altLang="it-IT" dirty="0"/>
              <a:t>una visione d’insieme</a:t>
            </a:r>
          </a:p>
        </p:txBody>
      </p:sp>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114550"/>
            <a:ext cx="413385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39382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1649412" y="0"/>
            <a:ext cx="583525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p>
            <a:pPr eaLnBrk="0" hangingPunct="0">
              <a:buClr>
                <a:srgbClr val="FFFF00"/>
              </a:buClr>
              <a:buFont typeface="Wingdings" panose="05000000000000000000" pitchFamily="2" charset="2"/>
              <a:buNone/>
            </a:pPr>
            <a:r>
              <a:rPr lang="it-IT" altLang="it-IT" sz="4400" dirty="0">
                <a:solidFill>
                  <a:schemeClr val="accent2"/>
                </a:solidFill>
                <a:latin typeface="Arial" panose="020B0604020202020204" pitchFamily="34" charset="0"/>
              </a:rPr>
              <a:t>c</a:t>
            </a:r>
            <a:r>
              <a:rPr lang="it-IT" altLang="it-IT" sz="4400" dirty="0" smtClean="0">
                <a:solidFill>
                  <a:schemeClr val="accent2"/>
                </a:solidFill>
                <a:latin typeface="Arial" panose="020B0604020202020204" pitchFamily="34" charset="0"/>
              </a:rPr>
              <a:t>ostanza di grandezza</a:t>
            </a:r>
          </a:p>
        </p:txBody>
      </p:sp>
      <p:sp>
        <p:nvSpPr>
          <p:cNvPr id="6" name="Rectangle 5"/>
          <p:cNvSpPr/>
          <p:nvPr/>
        </p:nvSpPr>
        <p:spPr>
          <a:xfrm>
            <a:off x="368705" y="769441"/>
            <a:ext cx="8521700" cy="830997"/>
          </a:xfrm>
          <a:prstGeom prst="rect">
            <a:avLst/>
          </a:prstGeom>
        </p:spPr>
        <p:txBody>
          <a:bodyPr wrap="square">
            <a:spAutoFit/>
          </a:bodyPr>
          <a:lstStyle/>
          <a:p>
            <a:pPr algn="ctr" eaLnBrk="0" hangingPunct="0">
              <a:buClr>
                <a:srgbClr val="FFFF00"/>
              </a:buClr>
              <a:buFont typeface="Wingdings" panose="05000000000000000000" pitchFamily="2" charset="2"/>
              <a:buNone/>
            </a:pPr>
            <a:r>
              <a:rPr lang="it-IT" altLang="it-IT" dirty="0">
                <a:solidFill>
                  <a:schemeClr val="accent2"/>
                </a:solidFill>
                <a:latin typeface="Arial" panose="020B0604020202020204" pitchFamily="34" charset="0"/>
              </a:rPr>
              <a:t>m</a:t>
            </a:r>
            <a:r>
              <a:rPr lang="it-IT" altLang="it-IT" dirty="0" smtClean="0">
                <a:solidFill>
                  <a:schemeClr val="accent2"/>
                </a:solidFill>
                <a:latin typeface="Arial" panose="020B0604020202020204" pitchFamily="34" charset="0"/>
              </a:rPr>
              <a:t>a solo in presenza di numerosi indizi di profondità</a:t>
            </a:r>
          </a:p>
          <a:p>
            <a:pPr algn="ctr" eaLnBrk="0" hangingPunct="0">
              <a:buClr>
                <a:srgbClr val="FFFF00"/>
              </a:buClr>
              <a:buFont typeface="Wingdings" panose="05000000000000000000" pitchFamily="2" charset="2"/>
              <a:buNone/>
            </a:pPr>
            <a:r>
              <a:rPr lang="it-IT" altLang="it-IT" dirty="0">
                <a:solidFill>
                  <a:schemeClr val="bg2"/>
                </a:solidFill>
                <a:latin typeface="Arial" panose="020B0604020202020204" pitchFamily="34" charset="0"/>
              </a:rPr>
              <a:t>l</a:t>
            </a:r>
            <a:r>
              <a:rPr lang="it-IT" altLang="it-IT" dirty="0" smtClean="0">
                <a:solidFill>
                  <a:schemeClr val="bg2"/>
                </a:solidFill>
                <a:latin typeface="Arial" panose="020B0604020202020204" pitchFamily="34" charset="0"/>
              </a:rPr>
              <a:t>’esperimento di Holway &amp; Boring (1941)</a:t>
            </a:r>
            <a:endParaRPr lang="it-IT" altLang="it-IT" dirty="0">
              <a:solidFill>
                <a:schemeClr val="bg2"/>
              </a:solidFill>
              <a:latin typeface="Arial" panose="020B0604020202020204" pitchFamily="34" charset="0"/>
            </a:endParaRPr>
          </a:p>
        </p:txBody>
      </p:sp>
      <p:pic>
        <p:nvPicPr>
          <p:cNvPr id="2" name="Picture 1"/>
          <p:cNvPicPr>
            <a:picLocks noChangeAspect="1"/>
          </p:cNvPicPr>
          <p:nvPr/>
        </p:nvPicPr>
        <p:blipFill rotWithShape="1">
          <a:blip r:embed="rId3"/>
          <a:srcRect l="31400" t="35722" r="29753" b="9919"/>
          <a:stretch/>
        </p:blipFill>
        <p:spPr>
          <a:xfrm>
            <a:off x="1125416" y="1518773"/>
            <a:ext cx="6783170" cy="5339227"/>
          </a:xfrm>
          <a:prstGeom prst="rect">
            <a:avLst/>
          </a:prstGeom>
        </p:spPr>
      </p:pic>
    </p:spTree>
    <p:extLst>
      <p:ext uri="{BB962C8B-B14F-4D97-AF65-F5344CB8AC3E}">
        <p14:creationId xmlns:p14="http://schemas.microsoft.com/office/powerpoint/2010/main" val="25720286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1649412" y="0"/>
            <a:ext cx="583525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p>
            <a:pPr eaLnBrk="0" hangingPunct="0">
              <a:buClr>
                <a:srgbClr val="FFFF00"/>
              </a:buClr>
              <a:buFont typeface="Wingdings" panose="05000000000000000000" pitchFamily="2" charset="2"/>
              <a:buNone/>
            </a:pPr>
            <a:r>
              <a:rPr lang="it-IT" altLang="it-IT" sz="4400" dirty="0">
                <a:solidFill>
                  <a:schemeClr val="accent2"/>
                </a:solidFill>
                <a:latin typeface="Arial" panose="020B0604020202020204" pitchFamily="34" charset="0"/>
              </a:rPr>
              <a:t>c</a:t>
            </a:r>
            <a:r>
              <a:rPr lang="it-IT" altLang="it-IT" sz="4400" dirty="0" smtClean="0">
                <a:solidFill>
                  <a:schemeClr val="accent2"/>
                </a:solidFill>
                <a:latin typeface="Arial" panose="020B0604020202020204" pitchFamily="34" charset="0"/>
              </a:rPr>
              <a:t>ostanza di grandezza</a:t>
            </a:r>
          </a:p>
        </p:txBody>
      </p:sp>
      <p:sp>
        <p:nvSpPr>
          <p:cNvPr id="6" name="Rectangle 5"/>
          <p:cNvSpPr/>
          <p:nvPr/>
        </p:nvSpPr>
        <p:spPr>
          <a:xfrm>
            <a:off x="368705" y="769441"/>
            <a:ext cx="8521700" cy="830997"/>
          </a:xfrm>
          <a:prstGeom prst="rect">
            <a:avLst/>
          </a:prstGeom>
        </p:spPr>
        <p:txBody>
          <a:bodyPr wrap="square">
            <a:spAutoFit/>
          </a:bodyPr>
          <a:lstStyle/>
          <a:p>
            <a:pPr algn="ctr" eaLnBrk="0" hangingPunct="0">
              <a:buClr>
                <a:srgbClr val="FFFF00"/>
              </a:buClr>
              <a:buFont typeface="Wingdings" panose="05000000000000000000" pitchFamily="2" charset="2"/>
              <a:buNone/>
            </a:pPr>
            <a:r>
              <a:rPr lang="it-IT" altLang="it-IT" dirty="0">
                <a:solidFill>
                  <a:schemeClr val="accent2"/>
                </a:solidFill>
                <a:latin typeface="Arial" panose="020B0604020202020204" pitchFamily="34" charset="0"/>
              </a:rPr>
              <a:t>m</a:t>
            </a:r>
            <a:r>
              <a:rPr lang="it-IT" altLang="it-IT" dirty="0" smtClean="0">
                <a:solidFill>
                  <a:schemeClr val="accent2"/>
                </a:solidFill>
                <a:latin typeface="Arial" panose="020B0604020202020204" pitchFamily="34" charset="0"/>
              </a:rPr>
              <a:t>a solo in presenza di numerosi indizi di profondità</a:t>
            </a:r>
          </a:p>
          <a:p>
            <a:pPr algn="ctr" eaLnBrk="0" hangingPunct="0">
              <a:buClr>
                <a:srgbClr val="FFFF00"/>
              </a:buClr>
              <a:buFont typeface="Wingdings" panose="05000000000000000000" pitchFamily="2" charset="2"/>
              <a:buNone/>
            </a:pPr>
            <a:r>
              <a:rPr lang="it-IT" altLang="it-IT" dirty="0">
                <a:solidFill>
                  <a:schemeClr val="bg2"/>
                </a:solidFill>
                <a:latin typeface="Arial" panose="020B0604020202020204" pitchFamily="34" charset="0"/>
              </a:rPr>
              <a:t>l</a:t>
            </a:r>
            <a:r>
              <a:rPr lang="it-IT" altLang="it-IT" dirty="0" smtClean="0">
                <a:solidFill>
                  <a:schemeClr val="bg2"/>
                </a:solidFill>
                <a:latin typeface="Arial" panose="020B0604020202020204" pitchFamily="34" charset="0"/>
              </a:rPr>
              <a:t>’esperimento di Holway &amp; Boring (1941)</a:t>
            </a:r>
            <a:endParaRPr lang="it-IT" altLang="it-IT" dirty="0">
              <a:solidFill>
                <a:schemeClr val="bg2"/>
              </a:solidFill>
              <a:latin typeface="Arial" panose="020B0604020202020204" pitchFamily="34" charset="0"/>
            </a:endParaRPr>
          </a:p>
        </p:txBody>
      </p:sp>
      <p:pic>
        <p:nvPicPr>
          <p:cNvPr id="7" name="Picture 6"/>
          <p:cNvPicPr>
            <a:picLocks noChangeAspect="1"/>
          </p:cNvPicPr>
          <p:nvPr/>
        </p:nvPicPr>
        <p:blipFill>
          <a:blip r:embed="rId3"/>
          <a:stretch>
            <a:fillRect/>
          </a:stretch>
        </p:blipFill>
        <p:spPr>
          <a:xfrm>
            <a:off x="0" y="1803638"/>
            <a:ext cx="9144000" cy="4428465"/>
          </a:xfrm>
          <a:prstGeom prst="rect">
            <a:avLst/>
          </a:prstGeom>
        </p:spPr>
      </p:pic>
      <p:grpSp>
        <p:nvGrpSpPr>
          <p:cNvPr id="14" name="Group 13"/>
          <p:cNvGrpSpPr/>
          <p:nvPr/>
        </p:nvGrpSpPr>
        <p:grpSpPr>
          <a:xfrm>
            <a:off x="1122218" y="2198130"/>
            <a:ext cx="7402997" cy="3754309"/>
            <a:chOff x="1122218" y="2198130"/>
            <a:chExt cx="7402997" cy="3754309"/>
          </a:xfrm>
        </p:grpSpPr>
        <p:sp>
          <p:nvSpPr>
            <p:cNvPr id="9" name="TextBox 8"/>
            <p:cNvSpPr txBox="1"/>
            <p:nvPr/>
          </p:nvSpPr>
          <p:spPr>
            <a:xfrm>
              <a:off x="1122218" y="4433453"/>
              <a:ext cx="1856509" cy="1200329"/>
            </a:xfrm>
            <a:prstGeom prst="rect">
              <a:avLst/>
            </a:prstGeom>
            <a:solidFill>
              <a:srgbClr val="D7D9E9"/>
            </a:solidFill>
          </p:spPr>
          <p:txBody>
            <a:bodyPr wrap="square" rtlCol="0">
              <a:spAutoFit/>
            </a:bodyPr>
            <a:lstStyle/>
            <a:p>
              <a:pPr algn="ctr"/>
              <a:r>
                <a:rPr lang="it-IT" dirty="0">
                  <a:latin typeface="Arial" panose="020B0604020202020204" pitchFamily="34" charset="0"/>
                </a:rPr>
                <a:t>s</a:t>
              </a:r>
              <a:r>
                <a:rPr lang="it-IT" dirty="0" smtClean="0">
                  <a:latin typeface="Arial" panose="020B0604020202020204" pitchFamily="34" charset="0"/>
                </a:rPr>
                <a:t>timolo di </a:t>
              </a:r>
              <a:r>
                <a:rPr lang="it-IT" i="1" dirty="0" smtClean="0">
                  <a:latin typeface="Arial" panose="020B0604020202020204" pitchFamily="34" charset="0"/>
                </a:rPr>
                <a:t>confronto</a:t>
              </a:r>
              <a:r>
                <a:rPr lang="it-IT" dirty="0" smtClean="0">
                  <a:latin typeface="Arial" panose="020B0604020202020204" pitchFamily="34" charset="0"/>
                </a:rPr>
                <a:t>  variabile</a:t>
              </a:r>
              <a:endParaRPr lang="it-IT" dirty="0">
                <a:latin typeface="Arial" panose="020B0604020202020204" pitchFamily="34" charset="0"/>
              </a:endParaRPr>
            </a:p>
          </p:txBody>
        </p:sp>
        <p:sp>
          <p:nvSpPr>
            <p:cNvPr id="10" name="TextBox 9"/>
            <p:cNvSpPr txBox="1"/>
            <p:nvPr/>
          </p:nvSpPr>
          <p:spPr>
            <a:xfrm>
              <a:off x="4779820" y="4752110"/>
              <a:ext cx="3740726" cy="1200329"/>
            </a:xfrm>
            <a:prstGeom prst="rect">
              <a:avLst/>
            </a:prstGeom>
            <a:solidFill>
              <a:srgbClr val="B3B7D4"/>
            </a:solidFill>
          </p:spPr>
          <p:txBody>
            <a:bodyPr wrap="square" rtlCol="0">
              <a:spAutoFit/>
            </a:bodyPr>
            <a:lstStyle/>
            <a:p>
              <a:r>
                <a:rPr lang="it-IT" dirty="0">
                  <a:latin typeface="Arial" panose="020B0604020202020204" pitchFamily="34" charset="0"/>
                </a:rPr>
                <a:t>s</a:t>
              </a:r>
              <a:r>
                <a:rPr lang="it-IT" dirty="0" smtClean="0">
                  <a:latin typeface="Arial" panose="020B0604020202020204" pitchFamily="34" charset="0"/>
                </a:rPr>
                <a:t>timolo test                    (presentato ogni volta a una distanza diversa)</a:t>
              </a:r>
              <a:endParaRPr lang="it-IT" dirty="0">
                <a:latin typeface="Arial" panose="020B0604020202020204" pitchFamily="34" charset="0"/>
              </a:endParaRPr>
            </a:p>
          </p:txBody>
        </p:sp>
        <p:sp>
          <p:nvSpPr>
            <p:cNvPr id="11" name="TextBox 10"/>
            <p:cNvSpPr txBox="1"/>
            <p:nvPr/>
          </p:nvSpPr>
          <p:spPr>
            <a:xfrm>
              <a:off x="7329054" y="2816209"/>
              <a:ext cx="1196161" cy="461665"/>
            </a:xfrm>
            <a:prstGeom prst="rect">
              <a:avLst/>
            </a:prstGeom>
            <a:solidFill>
              <a:srgbClr val="FFFFFF"/>
            </a:solidFill>
          </p:spPr>
          <p:txBody>
            <a:bodyPr wrap="none" rtlCol="0">
              <a:spAutoFit/>
            </a:bodyPr>
            <a:lstStyle/>
            <a:p>
              <a:r>
                <a:rPr lang="it-IT" dirty="0">
                  <a:latin typeface="Arial" panose="020B0604020202020204" pitchFamily="34" charset="0"/>
                </a:rPr>
                <a:t>l</a:t>
              </a:r>
              <a:r>
                <a:rPr lang="it-IT" dirty="0" smtClean="0">
                  <a:latin typeface="Arial" panose="020B0604020202020204" pitchFamily="34" charset="0"/>
                </a:rPr>
                <a:t>ontano</a:t>
              </a:r>
              <a:endParaRPr lang="it-IT" dirty="0">
                <a:latin typeface="Arial" panose="020B0604020202020204" pitchFamily="34" charset="0"/>
              </a:endParaRPr>
            </a:p>
          </p:txBody>
        </p:sp>
        <p:sp>
          <p:nvSpPr>
            <p:cNvPr id="12" name="TextBox 11"/>
            <p:cNvSpPr txBox="1"/>
            <p:nvPr/>
          </p:nvSpPr>
          <p:spPr>
            <a:xfrm>
              <a:off x="4762391" y="3074751"/>
              <a:ext cx="973343" cy="461665"/>
            </a:xfrm>
            <a:prstGeom prst="rect">
              <a:avLst/>
            </a:prstGeom>
            <a:solidFill>
              <a:srgbClr val="A29675"/>
            </a:solidFill>
          </p:spPr>
          <p:txBody>
            <a:bodyPr wrap="none" rtlCol="0">
              <a:spAutoFit/>
            </a:bodyPr>
            <a:lstStyle/>
            <a:p>
              <a:r>
                <a:rPr lang="it-IT" dirty="0" smtClean="0">
                  <a:latin typeface="Arial" panose="020B0604020202020204" pitchFamily="34" charset="0"/>
                </a:rPr>
                <a:t>vicino</a:t>
              </a:r>
              <a:endParaRPr lang="it-IT" dirty="0">
                <a:latin typeface="Arial" panose="020B0604020202020204" pitchFamily="34" charset="0"/>
              </a:endParaRPr>
            </a:p>
          </p:txBody>
        </p:sp>
        <p:sp>
          <p:nvSpPr>
            <p:cNvPr id="13" name="TextBox 12"/>
            <p:cNvSpPr txBox="1"/>
            <p:nvPr/>
          </p:nvSpPr>
          <p:spPr>
            <a:xfrm>
              <a:off x="4449396" y="2198130"/>
              <a:ext cx="2879658" cy="461665"/>
            </a:xfrm>
            <a:prstGeom prst="rect">
              <a:avLst/>
            </a:prstGeom>
            <a:solidFill>
              <a:srgbClr val="988D6D"/>
            </a:solidFill>
          </p:spPr>
          <p:txBody>
            <a:bodyPr wrap="square" rtlCol="0">
              <a:spAutoFit/>
            </a:bodyPr>
            <a:lstStyle/>
            <a:p>
              <a:r>
                <a:rPr lang="it-IT" dirty="0">
                  <a:latin typeface="Arial" panose="020B0604020202020204" pitchFamily="34" charset="0"/>
                </a:rPr>
                <a:t>a</a:t>
              </a:r>
              <a:r>
                <a:rPr lang="it-IT" dirty="0" smtClean="0">
                  <a:latin typeface="Arial" panose="020B0604020202020204" pitchFamily="34" charset="0"/>
                </a:rPr>
                <a:t>ngolo visivo = 1°</a:t>
              </a:r>
              <a:endParaRPr lang="it-IT" dirty="0">
                <a:latin typeface="Arial" panose="020B0604020202020204" pitchFamily="34" charset="0"/>
              </a:endParaRPr>
            </a:p>
          </p:txBody>
        </p:sp>
      </p:grpSp>
    </p:spTree>
    <p:extLst>
      <p:ext uri="{BB962C8B-B14F-4D97-AF65-F5344CB8AC3E}">
        <p14:creationId xmlns:p14="http://schemas.microsoft.com/office/powerpoint/2010/main" val="5121304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934283" y="5046"/>
            <a:ext cx="727795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p>
            <a:pPr eaLnBrk="0" hangingPunct="0">
              <a:buClr>
                <a:srgbClr val="FFFF00"/>
              </a:buClr>
              <a:buFont typeface="Wingdings" panose="05000000000000000000" pitchFamily="2" charset="2"/>
              <a:buNone/>
            </a:pPr>
            <a:r>
              <a:rPr lang="it-IT" altLang="it-IT" sz="4400" dirty="0" smtClean="0">
                <a:solidFill>
                  <a:schemeClr val="accent2"/>
                </a:solidFill>
                <a:latin typeface="Arial" panose="020B0604020202020204" pitchFamily="34" charset="0"/>
              </a:rPr>
              <a:t>dimostrazione fondamentale</a:t>
            </a:r>
          </a:p>
        </p:txBody>
      </p:sp>
      <p:grpSp>
        <p:nvGrpSpPr>
          <p:cNvPr id="21" name="Group 20"/>
          <p:cNvGrpSpPr/>
          <p:nvPr/>
        </p:nvGrpSpPr>
        <p:grpSpPr>
          <a:xfrm>
            <a:off x="0" y="665179"/>
            <a:ext cx="5818909" cy="2818114"/>
            <a:chOff x="0" y="930803"/>
            <a:chExt cx="5818909" cy="2818114"/>
          </a:xfrm>
        </p:grpSpPr>
        <p:pic>
          <p:nvPicPr>
            <p:cNvPr id="3" name="Picture 2"/>
            <p:cNvPicPr>
              <a:picLocks noChangeAspect="1"/>
            </p:cNvPicPr>
            <p:nvPr/>
          </p:nvPicPr>
          <p:blipFill>
            <a:blip r:embed="rId3"/>
            <a:stretch>
              <a:fillRect/>
            </a:stretch>
          </p:blipFill>
          <p:spPr>
            <a:xfrm>
              <a:off x="0" y="930803"/>
              <a:ext cx="5818909" cy="2818114"/>
            </a:xfrm>
            <a:prstGeom prst="rect">
              <a:avLst/>
            </a:prstGeom>
          </p:spPr>
        </p:pic>
        <p:grpSp>
          <p:nvGrpSpPr>
            <p:cNvPr id="4" name="Group 3"/>
            <p:cNvGrpSpPr/>
            <p:nvPr/>
          </p:nvGrpSpPr>
          <p:grpSpPr>
            <a:xfrm>
              <a:off x="706582" y="1181460"/>
              <a:ext cx="4751124" cy="2396596"/>
              <a:chOff x="469074" y="1972104"/>
              <a:chExt cx="7466053" cy="3766078"/>
            </a:xfrm>
          </p:grpSpPr>
          <p:sp>
            <p:nvSpPr>
              <p:cNvPr id="6" name="TextBox 5"/>
              <p:cNvSpPr txBox="1"/>
              <p:nvPr/>
            </p:nvSpPr>
            <p:spPr>
              <a:xfrm>
                <a:off x="469074" y="4151945"/>
                <a:ext cx="1856509" cy="1200329"/>
              </a:xfrm>
              <a:prstGeom prst="rect">
                <a:avLst/>
              </a:prstGeom>
              <a:solidFill>
                <a:srgbClr val="D7D9E9"/>
              </a:solidFill>
            </p:spPr>
            <p:txBody>
              <a:bodyPr wrap="square" rtlCol="0">
                <a:spAutoFit/>
              </a:bodyPr>
              <a:lstStyle/>
              <a:p>
                <a:pPr algn="ctr"/>
                <a:r>
                  <a:rPr lang="it-IT" sz="1400" dirty="0">
                    <a:latin typeface="Arial" panose="020B0604020202020204" pitchFamily="34" charset="0"/>
                  </a:rPr>
                  <a:t>s</a:t>
                </a:r>
                <a:r>
                  <a:rPr lang="it-IT" sz="1400" dirty="0" smtClean="0">
                    <a:latin typeface="Arial" panose="020B0604020202020204" pitchFamily="34" charset="0"/>
                  </a:rPr>
                  <a:t>timolo di </a:t>
                </a:r>
                <a:r>
                  <a:rPr lang="it-IT" sz="1400" i="1" dirty="0" smtClean="0">
                    <a:latin typeface="Arial" panose="020B0604020202020204" pitchFamily="34" charset="0"/>
                  </a:rPr>
                  <a:t>confronto</a:t>
                </a:r>
                <a:r>
                  <a:rPr lang="it-IT" sz="1400" dirty="0" smtClean="0">
                    <a:latin typeface="Arial" panose="020B0604020202020204" pitchFamily="34" charset="0"/>
                  </a:rPr>
                  <a:t>  variabile</a:t>
                </a:r>
                <a:endParaRPr lang="it-IT" sz="1400" dirty="0">
                  <a:latin typeface="Arial" panose="020B0604020202020204" pitchFamily="34" charset="0"/>
                </a:endParaRPr>
              </a:p>
            </p:txBody>
          </p:sp>
          <p:sp>
            <p:nvSpPr>
              <p:cNvPr id="7" name="TextBox 6"/>
              <p:cNvSpPr txBox="1"/>
              <p:nvPr/>
            </p:nvSpPr>
            <p:spPr>
              <a:xfrm>
                <a:off x="4194400" y="4537853"/>
                <a:ext cx="3740726" cy="1200329"/>
              </a:xfrm>
              <a:prstGeom prst="rect">
                <a:avLst/>
              </a:prstGeom>
              <a:solidFill>
                <a:srgbClr val="B3B7D4"/>
              </a:solidFill>
            </p:spPr>
            <p:txBody>
              <a:bodyPr wrap="square" rtlCol="0">
                <a:spAutoFit/>
              </a:bodyPr>
              <a:lstStyle/>
              <a:p>
                <a:r>
                  <a:rPr lang="it-IT" sz="1400" dirty="0">
                    <a:latin typeface="Arial" panose="020B0604020202020204" pitchFamily="34" charset="0"/>
                  </a:rPr>
                  <a:t>s</a:t>
                </a:r>
                <a:r>
                  <a:rPr lang="it-IT" sz="1400" dirty="0" smtClean="0">
                    <a:latin typeface="Arial" panose="020B0604020202020204" pitchFamily="34" charset="0"/>
                  </a:rPr>
                  <a:t>timolo test                    (presentato ogni volta a una distanza diversa)</a:t>
                </a:r>
                <a:endParaRPr lang="it-IT" sz="1400" dirty="0">
                  <a:latin typeface="Arial" panose="020B0604020202020204" pitchFamily="34" charset="0"/>
                </a:endParaRPr>
              </a:p>
            </p:txBody>
          </p:sp>
          <p:sp>
            <p:nvSpPr>
              <p:cNvPr id="8" name="TextBox 7"/>
              <p:cNvSpPr txBox="1"/>
              <p:nvPr/>
            </p:nvSpPr>
            <p:spPr>
              <a:xfrm>
                <a:off x="6722982" y="2456781"/>
                <a:ext cx="1212145" cy="483649"/>
              </a:xfrm>
              <a:prstGeom prst="rect">
                <a:avLst/>
              </a:prstGeom>
              <a:solidFill>
                <a:srgbClr val="FFFFFF"/>
              </a:solidFill>
            </p:spPr>
            <p:txBody>
              <a:bodyPr wrap="none" rtlCol="0">
                <a:spAutoFit/>
              </a:bodyPr>
              <a:lstStyle/>
              <a:p>
                <a:r>
                  <a:rPr lang="it-IT" sz="1400" dirty="0">
                    <a:latin typeface="Arial" panose="020B0604020202020204" pitchFamily="34" charset="0"/>
                  </a:rPr>
                  <a:t>l</a:t>
                </a:r>
                <a:r>
                  <a:rPr lang="it-IT" sz="1400" dirty="0" smtClean="0">
                    <a:latin typeface="Arial" panose="020B0604020202020204" pitchFamily="34" charset="0"/>
                  </a:rPr>
                  <a:t>ontano</a:t>
                </a:r>
                <a:endParaRPr lang="it-IT" sz="1400" dirty="0">
                  <a:latin typeface="Arial" panose="020B0604020202020204" pitchFamily="34" charset="0"/>
                </a:endParaRPr>
              </a:p>
            </p:txBody>
          </p:sp>
          <p:sp>
            <p:nvSpPr>
              <p:cNvPr id="9" name="TextBox 8"/>
              <p:cNvSpPr txBox="1"/>
              <p:nvPr/>
            </p:nvSpPr>
            <p:spPr>
              <a:xfrm>
                <a:off x="4073056" y="2853009"/>
                <a:ext cx="1010625" cy="483649"/>
              </a:xfrm>
              <a:prstGeom prst="rect">
                <a:avLst/>
              </a:prstGeom>
              <a:solidFill>
                <a:srgbClr val="A29675"/>
              </a:solidFill>
            </p:spPr>
            <p:txBody>
              <a:bodyPr wrap="none" rtlCol="0">
                <a:spAutoFit/>
              </a:bodyPr>
              <a:lstStyle/>
              <a:p>
                <a:r>
                  <a:rPr lang="it-IT" sz="1400" dirty="0" smtClean="0">
                    <a:latin typeface="Arial" panose="020B0604020202020204" pitchFamily="34" charset="0"/>
                  </a:rPr>
                  <a:t>vicino</a:t>
                </a:r>
                <a:endParaRPr lang="it-IT" sz="1400" dirty="0">
                  <a:latin typeface="Arial" panose="020B0604020202020204" pitchFamily="34" charset="0"/>
                </a:endParaRPr>
              </a:p>
            </p:txBody>
          </p:sp>
          <p:sp>
            <p:nvSpPr>
              <p:cNvPr id="10" name="TextBox 9"/>
              <p:cNvSpPr txBox="1"/>
              <p:nvPr/>
            </p:nvSpPr>
            <p:spPr>
              <a:xfrm>
                <a:off x="3643853" y="1972104"/>
                <a:ext cx="2879657" cy="483649"/>
              </a:xfrm>
              <a:prstGeom prst="rect">
                <a:avLst/>
              </a:prstGeom>
              <a:solidFill>
                <a:srgbClr val="988D6D"/>
              </a:solidFill>
            </p:spPr>
            <p:txBody>
              <a:bodyPr wrap="square" rtlCol="0">
                <a:spAutoFit/>
              </a:bodyPr>
              <a:lstStyle/>
              <a:p>
                <a:r>
                  <a:rPr lang="it-IT" sz="1400" dirty="0">
                    <a:latin typeface="Arial" panose="020B0604020202020204" pitchFamily="34" charset="0"/>
                  </a:rPr>
                  <a:t>a</a:t>
                </a:r>
                <a:r>
                  <a:rPr lang="it-IT" sz="1400" dirty="0" smtClean="0">
                    <a:latin typeface="Arial" panose="020B0604020202020204" pitchFamily="34" charset="0"/>
                  </a:rPr>
                  <a:t>ngolo visivo = 1°</a:t>
                </a:r>
                <a:endParaRPr lang="it-IT" sz="1400" dirty="0">
                  <a:latin typeface="Arial" panose="020B0604020202020204" pitchFamily="34" charset="0"/>
                </a:endParaRPr>
              </a:p>
            </p:txBody>
          </p:sp>
        </p:grpSp>
      </p:grpSp>
      <p:grpSp>
        <p:nvGrpSpPr>
          <p:cNvPr id="20" name="Group 19"/>
          <p:cNvGrpSpPr/>
          <p:nvPr/>
        </p:nvGrpSpPr>
        <p:grpSpPr>
          <a:xfrm>
            <a:off x="1453453" y="3281916"/>
            <a:ext cx="5628043" cy="3567944"/>
            <a:chOff x="2909455" y="3290056"/>
            <a:chExt cx="5628043" cy="3567944"/>
          </a:xfrm>
        </p:grpSpPr>
        <p:grpSp>
          <p:nvGrpSpPr>
            <p:cNvPr id="15" name="Group 14"/>
            <p:cNvGrpSpPr/>
            <p:nvPr/>
          </p:nvGrpSpPr>
          <p:grpSpPr>
            <a:xfrm>
              <a:off x="2909455" y="3290056"/>
              <a:ext cx="5628043" cy="3567944"/>
              <a:chOff x="2909455" y="3290056"/>
              <a:chExt cx="5628043" cy="3567944"/>
            </a:xfrm>
          </p:grpSpPr>
          <p:grpSp>
            <p:nvGrpSpPr>
              <p:cNvPr id="13" name="Group 12"/>
              <p:cNvGrpSpPr/>
              <p:nvPr/>
            </p:nvGrpSpPr>
            <p:grpSpPr>
              <a:xfrm>
                <a:off x="2909455" y="3290056"/>
                <a:ext cx="5628043" cy="3567944"/>
                <a:chOff x="2909455" y="3290056"/>
                <a:chExt cx="5628043" cy="3567944"/>
              </a:xfrm>
            </p:grpSpPr>
            <p:pic>
              <p:nvPicPr>
                <p:cNvPr id="2" name="Picture 1"/>
                <p:cNvPicPr>
                  <a:picLocks noChangeAspect="1"/>
                </p:cNvPicPr>
                <p:nvPr/>
              </p:nvPicPr>
              <p:blipFill>
                <a:blip r:embed="rId4"/>
                <a:stretch>
                  <a:fillRect/>
                </a:stretch>
              </p:blipFill>
              <p:spPr>
                <a:xfrm>
                  <a:off x="3100319" y="3290380"/>
                  <a:ext cx="5437179" cy="3567620"/>
                </a:xfrm>
                <a:prstGeom prst="rect">
                  <a:avLst/>
                </a:prstGeom>
              </p:spPr>
            </p:pic>
            <p:sp>
              <p:nvSpPr>
                <p:cNvPr id="11" name="TextBox 10"/>
                <p:cNvSpPr txBox="1"/>
                <p:nvPr/>
              </p:nvSpPr>
              <p:spPr>
                <a:xfrm rot="16200000">
                  <a:off x="1973650" y="4716441"/>
                  <a:ext cx="2456386" cy="584775"/>
                </a:xfrm>
                <a:prstGeom prst="rect">
                  <a:avLst/>
                </a:prstGeom>
                <a:solidFill>
                  <a:schemeClr val="bg1"/>
                </a:solidFill>
              </p:spPr>
              <p:txBody>
                <a:bodyPr wrap="square" rtlCol="0">
                  <a:spAutoFit/>
                </a:bodyPr>
                <a:lstStyle/>
                <a:p>
                  <a:pPr algn="ctr"/>
                  <a:r>
                    <a:rPr lang="it-IT" sz="1600" b="1" dirty="0">
                      <a:latin typeface="Arial" panose="020B0604020202020204" pitchFamily="34" charset="0"/>
                    </a:rPr>
                    <a:t>g</a:t>
                  </a:r>
                  <a:r>
                    <a:rPr lang="it-IT" sz="1600" b="1" dirty="0" smtClean="0">
                      <a:latin typeface="Arial" panose="020B0604020202020204" pitchFamily="34" charset="0"/>
                    </a:rPr>
                    <a:t>randezza del cerchio di confronto (pollici)</a:t>
                  </a:r>
                  <a:endParaRPr lang="it-IT" sz="1600" b="1" dirty="0">
                    <a:latin typeface="Arial" panose="020B0604020202020204" pitchFamily="34" charset="0"/>
                  </a:endParaRPr>
                </a:p>
              </p:txBody>
            </p:sp>
            <p:sp>
              <p:nvSpPr>
                <p:cNvPr id="12" name="Rectangle 11"/>
                <p:cNvSpPr/>
                <p:nvPr/>
              </p:nvSpPr>
              <p:spPr bwMode="auto">
                <a:xfrm>
                  <a:off x="3321587" y="3290056"/>
                  <a:ext cx="595745" cy="28800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endParaRPr>
                </a:p>
              </p:txBody>
            </p:sp>
          </p:grpSp>
          <p:sp>
            <p:nvSpPr>
              <p:cNvPr id="14" name="TextBox 13"/>
              <p:cNvSpPr txBox="1"/>
              <p:nvPr/>
            </p:nvSpPr>
            <p:spPr>
              <a:xfrm>
                <a:off x="4425904" y="6519446"/>
                <a:ext cx="3329132" cy="338554"/>
              </a:xfrm>
              <a:prstGeom prst="rect">
                <a:avLst/>
              </a:prstGeom>
              <a:solidFill>
                <a:schemeClr val="bg1"/>
              </a:solidFill>
            </p:spPr>
            <p:txBody>
              <a:bodyPr wrap="square" rtlCol="0">
                <a:spAutoFit/>
              </a:bodyPr>
              <a:lstStyle/>
              <a:p>
                <a:pPr algn="ctr"/>
                <a:r>
                  <a:rPr lang="it-IT" sz="1600" b="1" dirty="0" smtClean="0">
                    <a:latin typeface="Arial" panose="020B0604020202020204" pitchFamily="34" charset="0"/>
                  </a:rPr>
                  <a:t>distanza del cerchio test (piedi) </a:t>
                </a:r>
                <a:endParaRPr lang="it-IT" sz="1600" b="1" dirty="0">
                  <a:latin typeface="Arial" panose="020B0604020202020204" pitchFamily="34" charset="0"/>
                </a:endParaRPr>
              </a:p>
            </p:txBody>
          </p:sp>
        </p:grpSp>
        <p:sp>
          <p:nvSpPr>
            <p:cNvPr id="16" name="TextBox 15"/>
            <p:cNvSpPr txBox="1"/>
            <p:nvPr/>
          </p:nvSpPr>
          <p:spPr>
            <a:xfrm>
              <a:off x="5583382" y="3681075"/>
              <a:ext cx="1876727" cy="338554"/>
            </a:xfrm>
            <a:prstGeom prst="rect">
              <a:avLst/>
            </a:prstGeom>
            <a:solidFill>
              <a:srgbClr val="DAEDDB"/>
            </a:solidFill>
          </p:spPr>
          <p:txBody>
            <a:bodyPr wrap="square" rtlCol="0">
              <a:spAutoFit/>
            </a:bodyPr>
            <a:lstStyle/>
            <a:p>
              <a:pPr algn="ctr"/>
              <a:r>
                <a:rPr lang="it-IT" sz="1600" b="1" dirty="0">
                  <a:latin typeface="Arial" panose="020B0604020202020204" pitchFamily="34" charset="0"/>
                </a:rPr>
                <a:t>g</a:t>
              </a:r>
              <a:r>
                <a:rPr lang="it-IT" sz="1600" b="1" dirty="0" smtClean="0">
                  <a:latin typeface="Arial" panose="020B0604020202020204" pitchFamily="34" charset="0"/>
                </a:rPr>
                <a:t>randezza fisica</a:t>
              </a:r>
              <a:endParaRPr lang="it-IT" sz="1600" b="1" dirty="0">
                <a:latin typeface="Arial" panose="020B0604020202020204" pitchFamily="34" charset="0"/>
              </a:endParaRPr>
            </a:p>
          </p:txBody>
        </p:sp>
        <p:sp>
          <p:nvSpPr>
            <p:cNvPr id="18" name="Rectangle 17"/>
            <p:cNvSpPr/>
            <p:nvPr/>
          </p:nvSpPr>
          <p:spPr bwMode="auto">
            <a:xfrm>
              <a:off x="7259782" y="5818909"/>
              <a:ext cx="938600" cy="207818"/>
            </a:xfrm>
            <a:prstGeom prst="rect">
              <a:avLst/>
            </a:prstGeom>
            <a:solidFill>
              <a:srgbClr val="DAEDDB"/>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endParaRPr>
            </a:p>
          </p:txBody>
        </p:sp>
        <p:sp>
          <p:nvSpPr>
            <p:cNvPr id="19" name="TextBox 18"/>
            <p:cNvSpPr txBox="1"/>
            <p:nvPr/>
          </p:nvSpPr>
          <p:spPr>
            <a:xfrm>
              <a:off x="6594550" y="5732805"/>
              <a:ext cx="1876727" cy="307777"/>
            </a:xfrm>
            <a:prstGeom prst="rect">
              <a:avLst/>
            </a:prstGeom>
            <a:noFill/>
          </p:spPr>
          <p:txBody>
            <a:bodyPr wrap="square" rtlCol="0">
              <a:spAutoFit/>
            </a:bodyPr>
            <a:lstStyle/>
            <a:p>
              <a:pPr algn="ctr"/>
              <a:r>
                <a:rPr lang="it-IT" sz="1400" b="1" dirty="0" smtClean="0">
                  <a:latin typeface="Arial" panose="020B0604020202020204" pitchFamily="34" charset="0"/>
                </a:rPr>
                <a:t>1°angolo visivo</a:t>
              </a:r>
              <a:endParaRPr lang="it-IT" sz="1400" b="1" dirty="0">
                <a:latin typeface="Arial" panose="020B0604020202020204" pitchFamily="34" charset="0"/>
              </a:endParaRPr>
            </a:p>
          </p:txBody>
        </p:sp>
      </p:grpSp>
      <p:sp>
        <p:nvSpPr>
          <p:cNvPr id="22" name="TextBox 21"/>
          <p:cNvSpPr txBox="1"/>
          <p:nvPr/>
        </p:nvSpPr>
        <p:spPr>
          <a:xfrm>
            <a:off x="6809937" y="3483293"/>
            <a:ext cx="2472608" cy="2585323"/>
          </a:xfrm>
          <a:prstGeom prst="rect">
            <a:avLst/>
          </a:prstGeom>
          <a:noFill/>
        </p:spPr>
        <p:txBody>
          <a:bodyPr wrap="square" rtlCol="0">
            <a:spAutoFit/>
          </a:bodyPr>
          <a:lstStyle/>
          <a:p>
            <a:pPr marL="179388" indent="-179388">
              <a:buFont typeface="+mj-lt"/>
              <a:buAutoNum type="arabicPeriod"/>
            </a:pPr>
            <a:r>
              <a:rPr lang="it-IT" sz="1800" dirty="0">
                <a:solidFill>
                  <a:srgbClr val="76A5C6"/>
                </a:solidFill>
                <a:latin typeface="Arial" panose="020B0604020202020204" pitchFamily="34" charset="0"/>
              </a:rPr>
              <a:t>v</a:t>
            </a:r>
            <a:r>
              <a:rPr lang="it-IT" sz="1800" dirty="0" smtClean="0">
                <a:solidFill>
                  <a:srgbClr val="76A5C6"/>
                </a:solidFill>
                <a:latin typeface="Arial" panose="020B0604020202020204" pitchFamily="34" charset="0"/>
              </a:rPr>
              <a:t>isione libera binoculare</a:t>
            </a:r>
          </a:p>
          <a:p>
            <a:pPr marL="179388" indent="-179388">
              <a:buFont typeface="+mj-lt"/>
              <a:buAutoNum type="arabicPeriod"/>
            </a:pPr>
            <a:r>
              <a:rPr lang="it-IT" sz="1800" dirty="0">
                <a:solidFill>
                  <a:srgbClr val="76A5C6"/>
                </a:solidFill>
                <a:latin typeface="Arial" panose="020B0604020202020204" pitchFamily="34" charset="0"/>
              </a:rPr>
              <a:t>v</a:t>
            </a:r>
            <a:r>
              <a:rPr lang="it-IT" sz="1800" dirty="0" smtClean="0">
                <a:solidFill>
                  <a:srgbClr val="76A5C6"/>
                </a:solidFill>
                <a:latin typeface="Arial" panose="020B0604020202020204" pitchFamily="34" charset="0"/>
              </a:rPr>
              <a:t>isione monoculare</a:t>
            </a:r>
          </a:p>
          <a:p>
            <a:pPr marL="179388" indent="-179388">
              <a:buFont typeface="+mj-lt"/>
              <a:buAutoNum type="arabicPeriod"/>
            </a:pPr>
            <a:endParaRPr lang="it-IT" sz="1800" dirty="0" smtClean="0">
              <a:latin typeface="Arial" panose="020B0604020202020204" pitchFamily="34" charset="0"/>
            </a:endParaRPr>
          </a:p>
          <a:p>
            <a:pPr marL="179388" indent="-179388">
              <a:buFont typeface="+mj-lt"/>
              <a:buAutoNum type="arabicPeriod"/>
            </a:pPr>
            <a:endParaRPr lang="it-IT" sz="1800" dirty="0" smtClean="0">
              <a:latin typeface="Arial" panose="020B0604020202020204" pitchFamily="34" charset="0"/>
            </a:endParaRPr>
          </a:p>
          <a:p>
            <a:pPr marL="179388" indent="-179388">
              <a:buFont typeface="+mj-lt"/>
              <a:buAutoNum type="arabicPeriod"/>
            </a:pPr>
            <a:r>
              <a:rPr lang="it-IT" sz="1800" dirty="0" smtClean="0">
                <a:solidFill>
                  <a:srgbClr val="D71A22"/>
                </a:solidFill>
                <a:latin typeface="Arial" panose="020B0604020202020204" pitchFamily="34" charset="0"/>
              </a:rPr>
              <a:t>visione attraverso spioncino </a:t>
            </a:r>
          </a:p>
          <a:p>
            <a:pPr marL="179388" indent="-179388">
              <a:buFont typeface="+mj-lt"/>
              <a:buAutoNum type="arabicPeriod"/>
            </a:pPr>
            <a:r>
              <a:rPr lang="it-IT" sz="1800" dirty="0" smtClean="0">
                <a:solidFill>
                  <a:srgbClr val="D71A22"/>
                </a:solidFill>
                <a:latin typeface="Arial" panose="020B0604020202020204" pitchFamily="34" charset="0"/>
              </a:rPr>
              <a:t>visione semza ombre (con tende)</a:t>
            </a:r>
            <a:endParaRPr lang="it-IT" sz="1800" dirty="0">
              <a:solidFill>
                <a:srgbClr val="D71A22"/>
              </a:solidFill>
              <a:latin typeface="Arial" panose="020B0604020202020204" pitchFamily="34" charset="0"/>
            </a:endParaRPr>
          </a:p>
        </p:txBody>
      </p:sp>
    </p:spTree>
    <p:extLst>
      <p:ext uri="{BB962C8B-B14F-4D97-AF65-F5344CB8AC3E}">
        <p14:creationId xmlns:p14="http://schemas.microsoft.com/office/powerpoint/2010/main" val="1022928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5052" y="26608"/>
            <a:ext cx="1102301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a:spAutoFit/>
          </a:bodyPr>
          <a:lstStyle/>
          <a:p>
            <a:pPr algn="ctr" eaLnBrk="0" hangingPunct="0">
              <a:buClr>
                <a:srgbClr val="FFFF00"/>
              </a:buClr>
            </a:pPr>
            <a:r>
              <a:rPr lang="it-IT" altLang="it-IT" sz="4400" dirty="0">
                <a:solidFill>
                  <a:schemeClr val="accent2"/>
                </a:solidFill>
                <a:latin typeface="Arial" panose="020B0604020202020204" pitchFamily="34" charset="0"/>
              </a:rPr>
              <a:t>u</a:t>
            </a:r>
            <a:r>
              <a:rPr lang="it-IT" altLang="it-IT" sz="4400" dirty="0" smtClean="0">
                <a:solidFill>
                  <a:schemeClr val="accent2"/>
                </a:solidFill>
                <a:latin typeface="Arial" panose="020B0604020202020204" pitchFamily="34" charset="0"/>
              </a:rPr>
              <a:t>na </a:t>
            </a:r>
            <a:r>
              <a:rPr lang="it-IT" altLang="it-IT" sz="4400" i="1" dirty="0" smtClean="0">
                <a:solidFill>
                  <a:schemeClr val="accent2"/>
                </a:solidFill>
                <a:latin typeface="Arial" panose="020B0604020202020204" pitchFamily="34" charset="0"/>
              </a:rPr>
              <a:t>coincidenza cosmica</a:t>
            </a:r>
          </a:p>
          <a:p>
            <a:pPr algn="ctr" eaLnBrk="0" hangingPunct="0">
              <a:buClr>
                <a:srgbClr val="FFFF00"/>
              </a:buClr>
              <a:buFont typeface="Wingdings" panose="05000000000000000000" pitchFamily="2" charset="2"/>
              <a:buNone/>
            </a:pPr>
            <a:r>
              <a:rPr lang="it-IT" altLang="it-IT" sz="4400" dirty="0">
                <a:solidFill>
                  <a:schemeClr val="accent2"/>
                </a:solidFill>
                <a:latin typeface="Arial" panose="020B0604020202020204" pitchFamily="34" charset="0"/>
              </a:rPr>
              <a:t>p</a:t>
            </a:r>
            <a:r>
              <a:rPr lang="it-IT" altLang="it-IT" sz="4400" dirty="0" smtClean="0">
                <a:solidFill>
                  <a:schemeClr val="accent2"/>
                </a:solidFill>
                <a:latin typeface="Arial" panose="020B0604020202020204" pitchFamily="34" charset="0"/>
              </a:rPr>
              <a:t>er vedere l’angolo visivo</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42" y="1547559"/>
            <a:ext cx="4069527" cy="2132432"/>
          </a:xfrm>
          <a:prstGeom prst="rect">
            <a:avLst/>
          </a:prstGeom>
        </p:spPr>
      </p:pic>
      <p:pic>
        <p:nvPicPr>
          <p:cNvPr id="24" name="Picture 23"/>
          <p:cNvPicPr>
            <a:picLocks noChangeAspect="1"/>
          </p:cNvPicPr>
          <p:nvPr/>
        </p:nvPicPr>
        <p:blipFill rotWithShape="1">
          <a:blip r:embed="rId4"/>
          <a:srcRect b="49028"/>
          <a:stretch/>
        </p:blipFill>
        <p:spPr>
          <a:xfrm>
            <a:off x="4557243" y="4007769"/>
            <a:ext cx="4769583" cy="1600354"/>
          </a:xfrm>
          <a:prstGeom prst="rect">
            <a:avLst/>
          </a:prstGeom>
        </p:spPr>
      </p:pic>
      <p:pic>
        <p:nvPicPr>
          <p:cNvPr id="25" name="Picture 24"/>
          <p:cNvPicPr>
            <a:picLocks noChangeAspect="1"/>
          </p:cNvPicPr>
          <p:nvPr/>
        </p:nvPicPr>
        <p:blipFill rotWithShape="1">
          <a:blip r:embed="rId4"/>
          <a:srcRect t="49867" b="2003"/>
          <a:stretch/>
        </p:blipFill>
        <p:spPr>
          <a:xfrm>
            <a:off x="-83131" y="4052395"/>
            <a:ext cx="4769583" cy="1511102"/>
          </a:xfrm>
          <a:prstGeom prst="rect">
            <a:avLst/>
          </a:prstGeom>
        </p:spPr>
      </p:pic>
      <p:pic>
        <p:nvPicPr>
          <p:cNvPr id="26" name="Picture 25"/>
          <p:cNvPicPr>
            <a:picLocks noChangeAspect="1"/>
          </p:cNvPicPr>
          <p:nvPr/>
        </p:nvPicPr>
        <p:blipFill>
          <a:blip r:embed="rId5"/>
          <a:stretch>
            <a:fillRect/>
          </a:stretch>
        </p:blipFill>
        <p:spPr>
          <a:xfrm>
            <a:off x="4557243" y="1878168"/>
            <a:ext cx="1666154" cy="1624127"/>
          </a:xfrm>
          <a:prstGeom prst="rect">
            <a:avLst/>
          </a:prstGeom>
        </p:spPr>
      </p:pic>
      <p:sp>
        <p:nvSpPr>
          <p:cNvPr id="27" name="TextBox 26"/>
          <p:cNvSpPr txBox="1"/>
          <p:nvPr/>
        </p:nvSpPr>
        <p:spPr>
          <a:xfrm>
            <a:off x="6343638" y="2009574"/>
            <a:ext cx="2655219" cy="1323439"/>
          </a:xfrm>
          <a:prstGeom prst="rect">
            <a:avLst/>
          </a:prstGeom>
          <a:noFill/>
        </p:spPr>
        <p:txBody>
          <a:bodyPr wrap="square" rtlCol="0">
            <a:spAutoFit/>
          </a:bodyPr>
          <a:lstStyle/>
          <a:p>
            <a:r>
              <a:rPr lang="it-IT" sz="2000" dirty="0">
                <a:latin typeface="Arial" panose="020B0604020202020204" pitchFamily="34" charset="0"/>
              </a:rPr>
              <a:t>d</a:t>
            </a:r>
            <a:r>
              <a:rPr lang="it-IT" sz="2000" dirty="0" smtClean="0">
                <a:latin typeface="Arial" panose="020B0604020202020204" pitchFamily="34" charset="0"/>
              </a:rPr>
              <a:t>urante l’eclisse solare il disco lunare copre esattamente quello solare</a:t>
            </a:r>
            <a:endParaRPr lang="it-IT" sz="2000" dirty="0">
              <a:latin typeface="Arial" panose="020B0604020202020204" pitchFamily="34" charset="0"/>
            </a:endParaRPr>
          </a:p>
        </p:txBody>
      </p:sp>
      <p:sp>
        <p:nvSpPr>
          <p:cNvPr id="28" name="TextBox 27"/>
          <p:cNvSpPr txBox="1"/>
          <p:nvPr/>
        </p:nvSpPr>
        <p:spPr>
          <a:xfrm>
            <a:off x="146992" y="5657671"/>
            <a:ext cx="8862715" cy="1200329"/>
          </a:xfrm>
          <a:prstGeom prst="rect">
            <a:avLst/>
          </a:prstGeom>
          <a:noFill/>
        </p:spPr>
        <p:txBody>
          <a:bodyPr wrap="square" rtlCol="0">
            <a:spAutoFit/>
          </a:bodyPr>
          <a:lstStyle/>
          <a:p>
            <a:r>
              <a:rPr lang="it-IT" dirty="0">
                <a:latin typeface="Arial" panose="020B0604020202020204" pitchFamily="34" charset="0"/>
              </a:rPr>
              <a:t>b</a:t>
            </a:r>
            <a:r>
              <a:rPr lang="it-IT" dirty="0" smtClean="0">
                <a:latin typeface="Arial" panose="020B0604020202020204" pitchFamily="34" charset="0"/>
              </a:rPr>
              <a:t>asiamo il nostro giudizio sull’angolo visivo perché non siamo in grado di stimare grandi distanze e non abbiamo a disposizione altri indizi di profondità</a:t>
            </a:r>
            <a:endParaRPr lang="it-IT" dirty="0">
              <a:latin typeface="Arial" panose="020B0604020202020204" pitchFamily="34" charset="0"/>
            </a:endParaRPr>
          </a:p>
        </p:txBody>
      </p:sp>
    </p:spTree>
    <p:extLst>
      <p:ext uri="{BB962C8B-B14F-4D97-AF65-F5344CB8AC3E}">
        <p14:creationId xmlns:p14="http://schemas.microsoft.com/office/powerpoint/2010/main" val="10945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9490" name="Rectangle 2"/>
          <p:cNvSpPr>
            <a:spLocks noChangeArrowheads="1"/>
          </p:cNvSpPr>
          <p:nvPr/>
        </p:nvSpPr>
        <p:spPr bwMode="auto">
          <a:xfrm>
            <a:off x="233363" y="1952625"/>
            <a:ext cx="8637587"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it-IT" altLang="it-IT" sz="4400" dirty="0">
                <a:solidFill>
                  <a:schemeClr val="accent2"/>
                </a:solidFill>
                <a:latin typeface="Arial" panose="020B0604020202020204" pitchFamily="34" charset="0"/>
              </a:rPr>
              <a:t>m</a:t>
            </a:r>
            <a:r>
              <a:rPr lang="it-IT" altLang="it-IT" sz="4400" dirty="0" smtClean="0">
                <a:solidFill>
                  <a:schemeClr val="accent2"/>
                </a:solidFill>
                <a:latin typeface="Arial" panose="020B0604020202020204" pitchFamily="34" charset="0"/>
              </a:rPr>
              <a:t>olte illusioni </a:t>
            </a:r>
            <a:r>
              <a:rPr lang="it-IT" altLang="it-IT" sz="4400" dirty="0">
                <a:solidFill>
                  <a:schemeClr val="accent2"/>
                </a:solidFill>
                <a:latin typeface="Arial" panose="020B0604020202020204" pitchFamily="34" charset="0"/>
              </a:rPr>
              <a:t>dipendono dal principio di invarianza </a:t>
            </a:r>
            <a:r>
              <a:rPr lang="it-IT" altLang="it-IT" sz="4400" dirty="0" smtClean="0">
                <a:solidFill>
                  <a:schemeClr val="accent2"/>
                </a:solidFill>
                <a:latin typeface="Arial" panose="020B0604020202020204" pitchFamily="34" charset="0"/>
              </a:rPr>
              <a:t>grandezza/distanza </a:t>
            </a:r>
            <a:r>
              <a:rPr lang="it-IT" altLang="it-IT" sz="4400" dirty="0">
                <a:solidFill>
                  <a:schemeClr val="accent2"/>
                </a:solidFill>
                <a:latin typeface="Arial" panose="020B0604020202020204" pitchFamily="34" charset="0"/>
              </a:rPr>
              <a:t>e dagli indizi </a:t>
            </a:r>
            <a:r>
              <a:rPr lang="it-IT" altLang="it-IT" sz="4400" dirty="0" smtClean="0">
                <a:solidFill>
                  <a:schemeClr val="accent2"/>
                </a:solidFill>
                <a:latin typeface="Arial" panose="020B0604020202020204" pitchFamily="34" charset="0"/>
              </a:rPr>
              <a:t>3D presenti </a:t>
            </a:r>
            <a:r>
              <a:rPr lang="it-IT" altLang="it-IT" sz="4400" dirty="0">
                <a:solidFill>
                  <a:schemeClr val="accent2"/>
                </a:solidFill>
                <a:latin typeface="Arial" panose="020B0604020202020204" pitchFamily="34" charset="0"/>
              </a:rPr>
              <a:t>nell’immagine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1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075" y="2286000"/>
            <a:ext cx="2600325"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15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075" y="2295525"/>
            <a:ext cx="2600325"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1540" name="Text Box 4"/>
          <p:cNvSpPr txBox="1">
            <a:spLocks noChangeArrowheads="1"/>
          </p:cNvSpPr>
          <p:nvPr/>
        </p:nvSpPr>
        <p:spPr bwMode="auto">
          <a:xfrm>
            <a:off x="763588" y="166688"/>
            <a:ext cx="77993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it-IT" altLang="it-IT" sz="4400">
                <a:solidFill>
                  <a:schemeClr val="accent2"/>
                </a:solidFill>
                <a:latin typeface="Arial" panose="020B0604020202020204" pitchFamily="34" charset="0"/>
              </a:rPr>
              <a:t>illusione di distanza grandezza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3826" name="Rectangle 2"/>
          <p:cNvSpPr>
            <a:spLocks noChangeArrowheads="1"/>
          </p:cNvSpPr>
          <p:nvPr/>
        </p:nvSpPr>
        <p:spPr bwMode="auto">
          <a:xfrm>
            <a:off x="1576388" y="6223000"/>
            <a:ext cx="5991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it-IT" altLang="it-IT" u="sng">
                <a:hlinkClick r:id="rId3"/>
              </a:rPr>
              <a:t>http://richardwiseman.wordpress.com/</a:t>
            </a:r>
            <a:r>
              <a:rPr lang="en-US" altLang="it-IT"/>
              <a:t> </a:t>
            </a:r>
          </a:p>
        </p:txBody>
      </p:sp>
      <p:pic>
        <p:nvPicPr>
          <p:cNvPr id="1613827" name="Picture 4" descr="car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3828" name="Rectangle 6"/>
          <p:cNvSpPr>
            <a:spLocks noChangeArrowheads="1"/>
          </p:cNvSpPr>
          <p:nvPr/>
        </p:nvSpPr>
        <p:spPr bwMode="auto">
          <a:xfrm>
            <a:off x="-2789238" y="5473700"/>
            <a:ext cx="2530475" cy="576263"/>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ChangeArrowheads="1"/>
          </p:cNvSpPr>
          <p:nvPr/>
        </p:nvSpPr>
        <p:spPr bwMode="auto">
          <a:xfrm>
            <a:off x="81085" y="-254009"/>
            <a:ext cx="89296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2"/>
                </a:solidFill>
                <a:latin typeface="Times" panose="02020603050405020304" pitchFamily="18" charset="0"/>
                <a:ea typeface="MS PGothic" panose="020B0600070205080204" pitchFamily="34" charset="-128"/>
              </a:defRPr>
            </a:lvl1pPr>
            <a:lvl2pPr algn="ctr" eaLnBrk="0" hangingPunct="0">
              <a:defRPr sz="4400">
                <a:solidFill>
                  <a:schemeClr val="tx2"/>
                </a:solidFill>
                <a:latin typeface="Times" panose="02020603050405020304" pitchFamily="18" charset="0"/>
                <a:ea typeface="MS PGothic" panose="020B0600070205080204" pitchFamily="34" charset="-128"/>
              </a:defRPr>
            </a:lvl2pPr>
            <a:lvl3pPr algn="ctr" eaLnBrk="0" hangingPunct="0">
              <a:defRPr sz="4400">
                <a:solidFill>
                  <a:schemeClr val="tx2"/>
                </a:solidFill>
                <a:latin typeface="Times" panose="02020603050405020304" pitchFamily="18" charset="0"/>
                <a:ea typeface="MS PGothic" panose="020B0600070205080204" pitchFamily="34" charset="-128"/>
              </a:defRPr>
            </a:lvl3pPr>
            <a:lvl4pPr algn="ctr" eaLnBrk="0" hangingPunct="0">
              <a:defRPr sz="4400">
                <a:solidFill>
                  <a:schemeClr val="tx2"/>
                </a:solidFill>
                <a:latin typeface="Times" panose="02020603050405020304" pitchFamily="18" charset="0"/>
                <a:ea typeface="MS PGothic" panose="020B0600070205080204" pitchFamily="34" charset="-128"/>
              </a:defRPr>
            </a:lvl4pPr>
            <a:lvl5pPr algn="ctr" eaLnBrk="0" hangingPunct="0">
              <a:defRPr sz="4400">
                <a:solidFill>
                  <a:schemeClr val="tx2"/>
                </a:solidFill>
                <a:latin typeface="Times" panose="02020603050405020304" pitchFamily="18" charset="0"/>
                <a:ea typeface="MS PGothic" panose="020B0600070205080204" pitchFamily="34" charset="-128"/>
              </a:defRPr>
            </a:lvl5pPr>
            <a:lvl6pPr marL="4572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6pPr>
            <a:lvl7pPr marL="9144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7pPr>
            <a:lvl8pPr marL="13716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8pPr>
            <a:lvl9pPr marL="18288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9pPr>
          </a:lstStyle>
          <a:p>
            <a:r>
              <a:rPr lang="en-GB" altLang="it-IT" dirty="0" err="1">
                <a:solidFill>
                  <a:schemeClr val="accent2"/>
                </a:solidFill>
                <a:latin typeface="Arial" panose="020B0604020202020204" pitchFamily="34" charset="0"/>
              </a:rPr>
              <a:t>f</a:t>
            </a:r>
            <a:r>
              <a:rPr lang="en-GB" altLang="it-IT" dirty="0" err="1" smtClean="0">
                <a:solidFill>
                  <a:schemeClr val="accent2"/>
                </a:solidFill>
                <a:latin typeface="Arial" panose="020B0604020202020204" pitchFamily="34" charset="0"/>
              </a:rPr>
              <a:t>lusso</a:t>
            </a:r>
            <a:r>
              <a:rPr lang="en-GB" altLang="it-IT" dirty="0" smtClean="0">
                <a:solidFill>
                  <a:schemeClr val="accent2"/>
                </a:solidFill>
                <a:latin typeface="Arial" panose="020B0604020202020204" pitchFamily="34" charset="0"/>
              </a:rPr>
              <a:t> </a:t>
            </a:r>
            <a:r>
              <a:rPr lang="en-GB" altLang="it-IT" dirty="0" err="1" smtClean="0">
                <a:solidFill>
                  <a:schemeClr val="accent2"/>
                </a:solidFill>
                <a:latin typeface="Arial" panose="020B0604020202020204" pitchFamily="34" charset="0"/>
              </a:rPr>
              <a:t>ottico</a:t>
            </a:r>
            <a:r>
              <a:rPr lang="en-GB" altLang="it-IT" dirty="0" smtClean="0">
                <a:solidFill>
                  <a:schemeClr val="accent2"/>
                </a:solidFill>
                <a:latin typeface="Arial" panose="020B0604020202020204" pitchFamily="34" charset="0"/>
              </a:rPr>
              <a:t> in real-time</a:t>
            </a:r>
            <a:endParaRPr lang="en-GB" altLang="it-IT" sz="2400" dirty="0">
              <a:solidFill>
                <a:srgbClr val="000000"/>
              </a:solidFill>
              <a:latin typeface="Arial" panose="020B0604020202020204" pitchFamily="34" charset="0"/>
            </a:endParaRPr>
          </a:p>
        </p:txBody>
      </p:sp>
      <p:pic>
        <p:nvPicPr>
          <p:cNvPr id="6" name="Picture 5"/>
          <p:cNvPicPr>
            <a:picLocks noChangeAspect="1"/>
          </p:cNvPicPr>
          <p:nvPr/>
        </p:nvPicPr>
        <p:blipFill>
          <a:blip r:embed="rId3"/>
          <a:stretch>
            <a:fillRect/>
          </a:stretch>
        </p:blipFill>
        <p:spPr>
          <a:xfrm>
            <a:off x="0" y="2207529"/>
            <a:ext cx="8929688" cy="1250888"/>
          </a:xfrm>
          <a:prstGeom prst="rect">
            <a:avLst/>
          </a:prstGeom>
        </p:spPr>
      </p:pic>
      <p:sp>
        <p:nvSpPr>
          <p:cNvPr id="7" name="TextBox 6"/>
          <p:cNvSpPr txBox="1"/>
          <p:nvPr/>
        </p:nvSpPr>
        <p:spPr>
          <a:xfrm>
            <a:off x="81085" y="643151"/>
            <a:ext cx="1515702" cy="1015663"/>
          </a:xfrm>
          <a:prstGeom prst="rect">
            <a:avLst/>
          </a:prstGeom>
          <a:noFill/>
        </p:spPr>
        <p:txBody>
          <a:bodyPr wrap="square" rtlCol="0">
            <a:spAutoFit/>
          </a:bodyPr>
          <a:lstStyle/>
          <a:p>
            <a:pPr algn="ctr"/>
            <a:r>
              <a:rPr lang="it-IT" dirty="0" smtClean="0">
                <a:latin typeface="Arial" panose="020B0604020202020204" pitchFamily="34" charset="0"/>
              </a:rPr>
              <a:t>a0</a:t>
            </a:r>
          </a:p>
          <a:p>
            <a:pPr algn="ctr"/>
            <a:r>
              <a:rPr lang="it-IT" sz="1800" dirty="0" smtClean="0">
                <a:latin typeface="Arial" panose="020B0604020202020204" pitchFamily="34" charset="0"/>
              </a:rPr>
              <a:t>traslazione laterale</a:t>
            </a:r>
          </a:p>
        </p:txBody>
      </p:sp>
      <p:grpSp>
        <p:nvGrpSpPr>
          <p:cNvPr id="3" name="Group 2"/>
          <p:cNvGrpSpPr/>
          <p:nvPr/>
        </p:nvGrpSpPr>
        <p:grpSpPr>
          <a:xfrm>
            <a:off x="-56093" y="3495512"/>
            <a:ext cx="6454131" cy="3362488"/>
            <a:chOff x="624475" y="2444262"/>
            <a:chExt cx="7579053" cy="4202723"/>
          </a:xfrm>
        </p:grpSpPr>
        <p:pic>
          <p:nvPicPr>
            <p:cNvPr id="4" name="Picture 3">
              <a:hlinkClick r:id="rId4" action="ppaction://hlinkfile"/>
            </p:cNvPr>
            <p:cNvPicPr>
              <a:picLocks noChangeAspect="1"/>
            </p:cNvPicPr>
            <p:nvPr/>
          </p:nvPicPr>
          <p:blipFill rotWithShape="1">
            <a:blip r:embed="rId5"/>
            <a:srcRect l="4808" t="7265" r="28654" b="25384"/>
            <a:stretch/>
          </p:blipFill>
          <p:spPr>
            <a:xfrm>
              <a:off x="853159" y="2444262"/>
              <a:ext cx="7350369" cy="4185036"/>
            </a:xfrm>
            <a:prstGeom prst="rect">
              <a:avLst/>
            </a:prstGeom>
          </p:spPr>
        </p:pic>
        <p:sp>
          <p:nvSpPr>
            <p:cNvPr id="2" name="Rectangle 1"/>
            <p:cNvSpPr/>
            <p:nvPr/>
          </p:nvSpPr>
          <p:spPr bwMode="auto">
            <a:xfrm>
              <a:off x="624475" y="5521569"/>
              <a:ext cx="3048002" cy="1125416"/>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endParaRPr>
            </a:p>
          </p:txBody>
        </p:sp>
      </p:grpSp>
      <p:sp>
        <p:nvSpPr>
          <p:cNvPr id="15" name="TextBox 14"/>
          <p:cNvSpPr txBox="1"/>
          <p:nvPr/>
        </p:nvSpPr>
        <p:spPr>
          <a:xfrm>
            <a:off x="4591782" y="643151"/>
            <a:ext cx="1515702" cy="1015663"/>
          </a:xfrm>
          <a:prstGeom prst="rect">
            <a:avLst/>
          </a:prstGeom>
          <a:noFill/>
        </p:spPr>
        <p:txBody>
          <a:bodyPr wrap="square" rtlCol="0">
            <a:spAutoFit/>
          </a:bodyPr>
          <a:lstStyle/>
          <a:p>
            <a:pPr algn="ctr"/>
            <a:r>
              <a:rPr lang="it-IT" dirty="0" smtClean="0">
                <a:latin typeface="Arial" panose="020B0604020202020204" pitchFamily="34" charset="0"/>
              </a:rPr>
              <a:t>a</a:t>
            </a:r>
            <a:r>
              <a:rPr lang="it-IT" dirty="0">
                <a:latin typeface="Arial" panose="020B0604020202020204" pitchFamily="34" charset="0"/>
              </a:rPr>
              <a:t>3</a:t>
            </a:r>
            <a:endParaRPr lang="it-IT" dirty="0" smtClean="0">
              <a:latin typeface="Arial" panose="020B0604020202020204" pitchFamily="34" charset="0"/>
            </a:endParaRPr>
          </a:p>
          <a:p>
            <a:pPr algn="ctr"/>
            <a:r>
              <a:rPr lang="it-IT" sz="1800" dirty="0" smtClean="0">
                <a:latin typeface="Arial" panose="020B0604020202020204" pitchFamily="34" charset="0"/>
              </a:rPr>
              <a:t>traslazione verticale</a:t>
            </a:r>
          </a:p>
        </p:txBody>
      </p:sp>
      <p:sp>
        <p:nvSpPr>
          <p:cNvPr id="16" name="TextBox 15"/>
          <p:cNvSpPr txBox="1"/>
          <p:nvPr/>
        </p:nvSpPr>
        <p:spPr>
          <a:xfrm>
            <a:off x="1469292" y="643151"/>
            <a:ext cx="1701681" cy="1292662"/>
          </a:xfrm>
          <a:prstGeom prst="rect">
            <a:avLst/>
          </a:prstGeom>
          <a:noFill/>
        </p:spPr>
        <p:txBody>
          <a:bodyPr wrap="square" rtlCol="0">
            <a:spAutoFit/>
          </a:bodyPr>
          <a:lstStyle/>
          <a:p>
            <a:pPr algn="ctr"/>
            <a:r>
              <a:rPr lang="it-IT" dirty="0" smtClean="0">
                <a:latin typeface="Arial" panose="020B0604020202020204" pitchFamily="34" charset="0"/>
              </a:rPr>
              <a:t>a1</a:t>
            </a:r>
          </a:p>
          <a:p>
            <a:pPr algn="ctr"/>
            <a:r>
              <a:rPr lang="it-IT" sz="1800" dirty="0" smtClean="0">
                <a:latin typeface="Arial" panose="020B0604020202020204" pitchFamily="34" charset="0"/>
              </a:rPr>
              <a:t>gradiente di compressione verticale (</a:t>
            </a:r>
            <a:r>
              <a:rPr lang="it-IT" sz="1800" i="1" dirty="0" smtClean="0">
                <a:latin typeface="Arial" panose="020B0604020202020204" pitchFamily="34" charset="0"/>
              </a:rPr>
              <a:t>def1)</a:t>
            </a:r>
          </a:p>
        </p:txBody>
      </p:sp>
      <p:sp>
        <p:nvSpPr>
          <p:cNvPr id="17" name="TextBox 16"/>
          <p:cNvSpPr txBox="1"/>
          <p:nvPr/>
        </p:nvSpPr>
        <p:spPr>
          <a:xfrm>
            <a:off x="2984994" y="643151"/>
            <a:ext cx="1701681" cy="1015663"/>
          </a:xfrm>
          <a:prstGeom prst="rect">
            <a:avLst/>
          </a:prstGeom>
          <a:noFill/>
        </p:spPr>
        <p:txBody>
          <a:bodyPr wrap="square" rtlCol="0">
            <a:spAutoFit/>
          </a:bodyPr>
          <a:lstStyle/>
          <a:p>
            <a:pPr algn="ctr"/>
            <a:r>
              <a:rPr lang="it-IT" dirty="0" smtClean="0">
                <a:latin typeface="Arial" panose="020B0604020202020204" pitchFamily="34" charset="0"/>
              </a:rPr>
              <a:t>a2</a:t>
            </a:r>
          </a:p>
          <a:p>
            <a:pPr algn="ctr"/>
            <a:r>
              <a:rPr lang="it-IT" sz="1800" dirty="0">
                <a:latin typeface="Arial" panose="020B0604020202020204" pitchFamily="34" charset="0"/>
              </a:rPr>
              <a:t>g</a:t>
            </a:r>
            <a:r>
              <a:rPr lang="it-IT" sz="1800" dirty="0" smtClean="0">
                <a:latin typeface="Arial" panose="020B0604020202020204" pitchFamily="34" charset="0"/>
              </a:rPr>
              <a:t>radiente obliquo (</a:t>
            </a:r>
            <a:r>
              <a:rPr lang="it-IT" sz="1800" i="1" dirty="0" smtClean="0">
                <a:latin typeface="Arial" panose="020B0604020202020204" pitchFamily="34" charset="0"/>
              </a:rPr>
              <a:t>def2)</a:t>
            </a:r>
          </a:p>
        </p:txBody>
      </p:sp>
      <p:sp>
        <p:nvSpPr>
          <p:cNvPr id="18" name="TextBox 17"/>
          <p:cNvSpPr txBox="1"/>
          <p:nvPr/>
        </p:nvSpPr>
        <p:spPr>
          <a:xfrm>
            <a:off x="5944381" y="643151"/>
            <a:ext cx="1701681" cy="1015663"/>
          </a:xfrm>
          <a:prstGeom prst="rect">
            <a:avLst/>
          </a:prstGeom>
          <a:noFill/>
        </p:spPr>
        <p:txBody>
          <a:bodyPr wrap="square" rtlCol="0">
            <a:spAutoFit/>
          </a:bodyPr>
          <a:lstStyle/>
          <a:p>
            <a:pPr algn="ctr"/>
            <a:r>
              <a:rPr lang="it-IT" dirty="0" smtClean="0">
                <a:latin typeface="Arial" panose="020B0604020202020204" pitchFamily="34" charset="0"/>
              </a:rPr>
              <a:t>a4</a:t>
            </a:r>
          </a:p>
          <a:p>
            <a:pPr algn="ctr"/>
            <a:r>
              <a:rPr lang="it-IT" sz="1800" dirty="0">
                <a:latin typeface="Arial" panose="020B0604020202020204" pitchFamily="34" charset="0"/>
              </a:rPr>
              <a:t>g</a:t>
            </a:r>
            <a:r>
              <a:rPr lang="it-IT" sz="1800" dirty="0" smtClean="0">
                <a:latin typeface="Arial" panose="020B0604020202020204" pitchFamily="34" charset="0"/>
              </a:rPr>
              <a:t>radiente obliquo (</a:t>
            </a:r>
            <a:r>
              <a:rPr lang="it-IT" sz="1800" i="1" dirty="0" smtClean="0">
                <a:latin typeface="Arial" panose="020B0604020202020204" pitchFamily="34" charset="0"/>
              </a:rPr>
              <a:t>def2)</a:t>
            </a:r>
          </a:p>
        </p:txBody>
      </p:sp>
      <p:sp>
        <p:nvSpPr>
          <p:cNvPr id="19" name="TextBox 18"/>
          <p:cNvSpPr txBox="1"/>
          <p:nvPr/>
        </p:nvSpPr>
        <p:spPr>
          <a:xfrm>
            <a:off x="7477577" y="643151"/>
            <a:ext cx="1701681" cy="1569660"/>
          </a:xfrm>
          <a:prstGeom prst="rect">
            <a:avLst/>
          </a:prstGeom>
          <a:noFill/>
        </p:spPr>
        <p:txBody>
          <a:bodyPr wrap="square" rtlCol="0">
            <a:spAutoFit/>
          </a:bodyPr>
          <a:lstStyle/>
          <a:p>
            <a:pPr algn="ctr"/>
            <a:r>
              <a:rPr lang="it-IT" dirty="0" smtClean="0">
                <a:latin typeface="Arial" panose="020B0604020202020204" pitchFamily="34" charset="0"/>
              </a:rPr>
              <a:t>a5</a:t>
            </a:r>
          </a:p>
          <a:p>
            <a:pPr algn="ctr"/>
            <a:r>
              <a:rPr lang="it-IT" sz="1800" dirty="0" smtClean="0">
                <a:latin typeface="Arial" panose="020B0604020202020204" pitchFamily="34" charset="0"/>
              </a:rPr>
              <a:t>gradiente di compressione orizzontale (</a:t>
            </a:r>
            <a:r>
              <a:rPr lang="it-IT" sz="1800" i="1" dirty="0" smtClean="0">
                <a:latin typeface="Arial" panose="020B0604020202020204" pitchFamily="34" charset="0"/>
              </a:rPr>
              <a:t>def1)</a:t>
            </a:r>
          </a:p>
        </p:txBody>
      </p:sp>
      <p:sp>
        <p:nvSpPr>
          <p:cNvPr id="21" name="Rectangle 8"/>
          <p:cNvSpPr>
            <a:spLocks noChangeArrowheads="1"/>
          </p:cNvSpPr>
          <p:nvPr/>
        </p:nvSpPr>
        <p:spPr bwMode="auto">
          <a:xfrm>
            <a:off x="6352822" y="3671954"/>
            <a:ext cx="2791177" cy="328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4638" indent="-274638"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Aft>
                <a:spcPct val="40000"/>
              </a:spcAft>
              <a:buClr>
                <a:schemeClr val="accent2"/>
              </a:buClr>
              <a:buFont typeface="Wingdings" panose="05000000000000000000" pitchFamily="2" charset="2"/>
              <a:buChar char="§"/>
            </a:pPr>
            <a:r>
              <a:rPr lang="it-IT" altLang="it-IT" sz="2800" dirty="0">
                <a:latin typeface="Arial" panose="020B0604020202020204" pitchFamily="34" charset="0"/>
              </a:rPr>
              <a:t>m</a:t>
            </a:r>
            <a:r>
              <a:rPr lang="it-IT" altLang="it-IT" sz="2800" dirty="0" smtClean="0">
                <a:latin typeface="Arial" panose="020B0604020202020204" pitchFamily="34" charset="0"/>
              </a:rPr>
              <a:t>aggiore </a:t>
            </a:r>
            <a:r>
              <a:rPr lang="it-IT" altLang="it-IT" sz="2800" i="1" dirty="0" smtClean="0">
                <a:latin typeface="Arial" panose="020B0604020202020204" pitchFamily="34" charset="0"/>
              </a:rPr>
              <a:t>def </a:t>
            </a:r>
            <a:r>
              <a:rPr lang="it-IT" altLang="it-IT" sz="2800" dirty="0" smtClean="0">
                <a:latin typeface="Arial" panose="020B0604020202020204" pitchFamily="34" charset="0"/>
              </a:rPr>
              <a:t>maggiore inclinazione</a:t>
            </a:r>
          </a:p>
          <a:p>
            <a:pPr>
              <a:spcAft>
                <a:spcPct val="40000"/>
              </a:spcAft>
              <a:buClr>
                <a:schemeClr val="accent2"/>
              </a:buClr>
              <a:buFont typeface="Wingdings" panose="05000000000000000000" pitchFamily="2" charset="2"/>
              <a:buChar char="§"/>
            </a:pPr>
            <a:r>
              <a:rPr lang="it-IT" altLang="it-IT" sz="2800" dirty="0">
                <a:latin typeface="Arial" panose="020B0604020202020204" pitchFamily="34" charset="0"/>
              </a:rPr>
              <a:t>p</a:t>
            </a:r>
            <a:r>
              <a:rPr lang="it-IT" altLang="it-IT" sz="2800" dirty="0" smtClean="0">
                <a:latin typeface="Arial" panose="020B0604020202020204" pitchFamily="34" charset="0"/>
              </a:rPr>
              <a:t>ercezione 3D da flusso ottico affine no metrica</a:t>
            </a:r>
            <a:endParaRPr lang="it-IT" altLang="it-IT" sz="2800" dirty="0">
              <a:latin typeface="Arial" panose="020B0604020202020204" pitchFamily="34" charset="0"/>
            </a:endParaRPr>
          </a:p>
        </p:txBody>
      </p:sp>
    </p:spTree>
    <p:extLst>
      <p:ext uri="{BB962C8B-B14F-4D97-AF65-F5344CB8AC3E}">
        <p14:creationId xmlns:p14="http://schemas.microsoft.com/office/powerpoint/2010/main" val="115768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wipe(left)">
                                      <p:cBhvr>
                                        <p:cTn id="32" dur="500"/>
                                        <p:tgtEl>
                                          <p:spTgt spid="2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1">
                                            <p:txEl>
                                              <p:pRg st="1" end="1"/>
                                            </p:txEl>
                                          </p:spTgt>
                                        </p:tgtEl>
                                        <p:attrNameLst>
                                          <p:attrName>style.visibility</p:attrName>
                                        </p:attrNameLst>
                                      </p:cBhvr>
                                      <p:to>
                                        <p:strVal val="visible"/>
                                      </p:to>
                                    </p:set>
                                    <p:animEffect transition="in" filter="wipe(left)">
                                      <p:cBhvr>
                                        <p:cTn id="37" dur="500"/>
                                        <p:tgtEl>
                                          <p:spTgt spid="2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17" grpId="0"/>
      <p:bldP spid="18" grpId="0"/>
      <p:bldP spid="19" grpId="0"/>
      <p:bldP spid="2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586" name="Rectangle 2"/>
          <p:cNvSpPr>
            <a:spLocks noGrp="1" noChangeArrowheads="1"/>
          </p:cNvSpPr>
          <p:nvPr>
            <p:ph type="title"/>
          </p:nvPr>
        </p:nvSpPr>
        <p:spPr>
          <a:xfrm>
            <a:off x="2125321" y="269827"/>
            <a:ext cx="4798108" cy="769441"/>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p>
            <a:pPr algn="l"/>
            <a:r>
              <a:rPr lang="it-IT" altLang="it-IT" dirty="0">
                <a:solidFill>
                  <a:schemeClr val="accent2"/>
                </a:solidFill>
                <a:latin typeface="Arial" panose="020B0604020202020204" pitchFamily="34" charset="0"/>
                <a:cs typeface="Arial" panose="020B0604020202020204" pitchFamily="34" charset="0"/>
              </a:rPr>
              <a:t>illusione della luna</a:t>
            </a:r>
          </a:p>
        </p:txBody>
      </p:sp>
      <p:pic>
        <p:nvPicPr>
          <p:cNvPr id="1603587" name="Picture 3" descr="moonill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1005534"/>
            <a:ext cx="4152900" cy="2905125"/>
          </a:xfrm>
          <a:prstGeom prst="rect">
            <a:avLst/>
          </a:prstGeom>
          <a:noFill/>
          <a:extLst>
            <a:ext uri="{909E8E84-426E-40DD-AFC4-6F175D3DCCD1}">
              <a14:hiddenFill xmlns:a14="http://schemas.microsoft.com/office/drawing/2010/main">
                <a:solidFill>
                  <a:srgbClr val="FFFFFF"/>
                </a:solidFill>
              </a14:hiddenFill>
            </a:ext>
          </a:extLst>
        </p:spPr>
      </p:pic>
      <p:sp>
        <p:nvSpPr>
          <p:cNvPr id="1603589" name="Oval 5"/>
          <p:cNvSpPr>
            <a:spLocks noChangeArrowheads="1"/>
          </p:cNvSpPr>
          <p:nvPr/>
        </p:nvSpPr>
        <p:spPr bwMode="auto">
          <a:xfrm>
            <a:off x="1581150" y="4838700"/>
            <a:ext cx="847725" cy="7239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03590" name="Rectangle 6"/>
          <p:cNvSpPr>
            <a:spLocks noChangeArrowheads="1"/>
          </p:cNvSpPr>
          <p:nvPr/>
        </p:nvSpPr>
        <p:spPr bwMode="auto">
          <a:xfrm>
            <a:off x="1685925" y="5886450"/>
            <a:ext cx="257175" cy="2952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03591" name="Line 7"/>
          <p:cNvSpPr>
            <a:spLocks noChangeShapeType="1"/>
          </p:cNvSpPr>
          <p:nvPr/>
        </p:nvSpPr>
        <p:spPr bwMode="auto">
          <a:xfrm>
            <a:off x="1819275" y="6562725"/>
            <a:ext cx="5372100"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03592" name="Line 8"/>
          <p:cNvSpPr>
            <a:spLocks noChangeShapeType="1"/>
          </p:cNvSpPr>
          <p:nvPr/>
        </p:nvSpPr>
        <p:spPr bwMode="auto">
          <a:xfrm>
            <a:off x="7200900" y="4371975"/>
            <a:ext cx="0" cy="220980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3" name="Picture 2"/>
          <p:cNvPicPr>
            <a:picLocks noChangeAspect="1"/>
          </p:cNvPicPr>
          <p:nvPr/>
        </p:nvPicPr>
        <p:blipFill>
          <a:blip r:embed="rId4"/>
          <a:stretch>
            <a:fillRect/>
          </a:stretch>
        </p:blipFill>
        <p:spPr>
          <a:xfrm>
            <a:off x="4747034" y="1005534"/>
            <a:ext cx="3687772" cy="2949326"/>
          </a:xfrm>
          <a:prstGeom prst="rect">
            <a:avLst/>
          </a:prstGeom>
        </p:spPr>
      </p:pic>
      <p:pic>
        <p:nvPicPr>
          <p:cNvPr id="4" name="Picture 3"/>
          <p:cNvPicPr>
            <a:picLocks noChangeAspect="1"/>
          </p:cNvPicPr>
          <p:nvPr/>
        </p:nvPicPr>
        <p:blipFill>
          <a:blip r:embed="rId5"/>
          <a:stretch>
            <a:fillRect/>
          </a:stretch>
        </p:blipFill>
        <p:spPr>
          <a:xfrm>
            <a:off x="1075445" y="4107168"/>
            <a:ext cx="7359361" cy="29108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5634" name="Text Box 2"/>
          <p:cNvSpPr txBox="1">
            <a:spLocks noChangeArrowheads="1"/>
          </p:cNvSpPr>
          <p:nvPr/>
        </p:nvSpPr>
        <p:spPr bwMode="auto">
          <a:xfrm>
            <a:off x="780906" y="460087"/>
            <a:ext cx="74977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eaLnBrk="0" hangingPunct="0">
              <a:defRPr sz="2400">
                <a:solidFill>
                  <a:schemeClr val="tx1"/>
                </a:solidFill>
                <a:latin typeface="Times" panose="02020603050405020304" pitchFamily="18" charset="0"/>
                <a:ea typeface="MS PGothic" panose="020B0600070205080204" pitchFamily="34" charset="-128"/>
              </a:defRPr>
            </a:lvl2pPr>
            <a:lvl3pPr eaLnBrk="0" hangingPunct="0">
              <a:defRPr sz="2400">
                <a:solidFill>
                  <a:schemeClr val="tx1"/>
                </a:solidFill>
                <a:latin typeface="Times" panose="02020603050405020304" pitchFamily="18" charset="0"/>
                <a:ea typeface="MS PGothic" panose="020B0600070205080204" pitchFamily="34" charset="-128"/>
              </a:defRPr>
            </a:lvl3pPr>
            <a:lvl4pPr eaLnBrk="0" hangingPunct="0">
              <a:defRPr sz="2400">
                <a:solidFill>
                  <a:schemeClr val="tx1"/>
                </a:solidFill>
                <a:latin typeface="Times" panose="02020603050405020304" pitchFamily="18" charset="0"/>
                <a:ea typeface="MS PGothic" panose="020B0600070205080204" pitchFamily="34" charset="-128"/>
              </a:defRPr>
            </a:lvl4pPr>
            <a:lvl5pPr eaLnBrk="0" hangingPunct="0">
              <a:defRPr sz="2400">
                <a:solidFill>
                  <a:schemeClr val="tx1"/>
                </a:solidFill>
                <a:latin typeface="Times" panose="02020603050405020304" pitchFamily="18"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it-IT" altLang="it-IT" sz="4800" dirty="0">
                <a:solidFill>
                  <a:schemeClr val="accent2"/>
                </a:solidFill>
                <a:latin typeface="Arial" panose="020B0604020202020204" pitchFamily="34" charset="0"/>
              </a:rPr>
              <a:t>illusione di </a:t>
            </a:r>
            <a:r>
              <a:rPr lang="it-IT" altLang="it-IT" sz="4800" dirty="0" smtClean="0">
                <a:solidFill>
                  <a:schemeClr val="accent2"/>
                </a:solidFill>
                <a:latin typeface="Arial" panose="020B0604020202020204" pitchFamily="34" charset="0"/>
              </a:rPr>
              <a:t>Shepard (1982)</a:t>
            </a:r>
            <a:endParaRPr lang="it-IT" altLang="it-IT" sz="4800" dirty="0">
              <a:solidFill>
                <a:schemeClr val="accent2"/>
              </a:solidFill>
              <a:latin typeface="Arial" panose="020B0604020202020204" pitchFamily="34" charset="0"/>
            </a:endParaRPr>
          </a:p>
        </p:txBody>
      </p:sp>
      <p:grpSp>
        <p:nvGrpSpPr>
          <p:cNvPr id="1605635" name="Group 3"/>
          <p:cNvGrpSpPr>
            <a:grpSpLocks/>
          </p:cNvGrpSpPr>
          <p:nvPr/>
        </p:nvGrpSpPr>
        <p:grpSpPr bwMode="auto">
          <a:xfrm>
            <a:off x="1295400" y="3505200"/>
            <a:ext cx="6521450" cy="2511425"/>
            <a:chOff x="816" y="2208"/>
            <a:chExt cx="4108" cy="1582"/>
          </a:xfrm>
        </p:grpSpPr>
        <p:grpSp>
          <p:nvGrpSpPr>
            <p:cNvPr id="1605636" name="Group 4"/>
            <p:cNvGrpSpPr>
              <a:grpSpLocks/>
            </p:cNvGrpSpPr>
            <p:nvPr/>
          </p:nvGrpSpPr>
          <p:grpSpPr bwMode="auto">
            <a:xfrm>
              <a:off x="816" y="2208"/>
              <a:ext cx="4108" cy="1582"/>
              <a:chOff x="816" y="2208"/>
              <a:chExt cx="4108" cy="1582"/>
            </a:xfrm>
          </p:grpSpPr>
          <p:pic>
            <p:nvPicPr>
              <p:cNvPr id="1605637" name="Picture 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 y="2225"/>
                <a:ext cx="1564" cy="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5638" name="Picture 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 y="2208"/>
                <a:ext cx="922" cy="1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05639" name="Freeform 7"/>
            <p:cNvSpPr>
              <a:spLocks/>
            </p:cNvSpPr>
            <p:nvPr/>
          </p:nvSpPr>
          <p:spPr bwMode="auto">
            <a:xfrm>
              <a:off x="3360" y="2233"/>
              <a:ext cx="1560" cy="407"/>
            </a:xfrm>
            <a:custGeom>
              <a:avLst/>
              <a:gdLst>
                <a:gd name="T0" fmla="*/ 1560 w 1560"/>
                <a:gd name="T1" fmla="*/ 407 h 407"/>
                <a:gd name="T2" fmla="*/ 147 w 1560"/>
                <a:gd name="T3" fmla="*/ 407 h 407"/>
                <a:gd name="T4" fmla="*/ 0 w 1560"/>
                <a:gd name="T5" fmla="*/ 0 h 407"/>
                <a:gd name="T6" fmla="*/ 1410 w 1560"/>
                <a:gd name="T7" fmla="*/ 0 h 407"/>
                <a:gd name="T8" fmla="*/ 1560 w 1560"/>
                <a:gd name="T9" fmla="*/ 407 h 407"/>
                <a:gd name="T10" fmla="*/ 1560 w 1560"/>
                <a:gd name="T11" fmla="*/ 407 h 407"/>
              </a:gdLst>
              <a:ahLst/>
              <a:cxnLst>
                <a:cxn ang="0">
                  <a:pos x="T0" y="T1"/>
                </a:cxn>
                <a:cxn ang="0">
                  <a:pos x="T2" y="T3"/>
                </a:cxn>
                <a:cxn ang="0">
                  <a:pos x="T4" y="T5"/>
                </a:cxn>
                <a:cxn ang="0">
                  <a:pos x="T6" y="T7"/>
                </a:cxn>
                <a:cxn ang="0">
                  <a:pos x="T8" y="T9"/>
                </a:cxn>
                <a:cxn ang="0">
                  <a:pos x="T10" y="T11"/>
                </a:cxn>
              </a:cxnLst>
              <a:rect l="0" t="0" r="r" b="b"/>
              <a:pathLst>
                <a:path w="1560" h="407">
                  <a:moveTo>
                    <a:pt x="1560" y="407"/>
                  </a:moveTo>
                  <a:lnTo>
                    <a:pt x="147" y="407"/>
                  </a:lnTo>
                  <a:lnTo>
                    <a:pt x="0" y="0"/>
                  </a:lnTo>
                  <a:lnTo>
                    <a:pt x="1410" y="0"/>
                  </a:lnTo>
                  <a:lnTo>
                    <a:pt x="1560" y="407"/>
                  </a:lnTo>
                  <a:lnTo>
                    <a:pt x="1560" y="407"/>
                  </a:lnTo>
                  <a:close/>
                </a:path>
              </a:pathLst>
            </a:custGeom>
            <a:solidFill>
              <a:srgbClr val="FFFF00"/>
            </a:solidFill>
            <a:ln w="9525">
              <a:solidFill>
                <a:srgbClr val="FFFF00"/>
              </a:solidFill>
              <a:round/>
              <a:headEnd/>
              <a:tailEnd/>
            </a:ln>
          </p:spPr>
          <p:txBody>
            <a:bodyPr/>
            <a:lstStyle/>
            <a:p>
              <a:endParaRPr lang="it-IT"/>
            </a:p>
          </p:txBody>
        </p:sp>
        <p:sp>
          <p:nvSpPr>
            <p:cNvPr id="1605640" name="Freeform 8"/>
            <p:cNvSpPr>
              <a:spLocks/>
            </p:cNvSpPr>
            <p:nvPr/>
          </p:nvSpPr>
          <p:spPr bwMode="auto">
            <a:xfrm>
              <a:off x="816" y="2208"/>
              <a:ext cx="915" cy="1330"/>
            </a:xfrm>
            <a:custGeom>
              <a:avLst/>
              <a:gdLst>
                <a:gd name="T0" fmla="*/ 915 w 915"/>
                <a:gd name="T1" fmla="*/ 0 h 1330"/>
                <a:gd name="T2" fmla="*/ 431 w 915"/>
                <a:gd name="T3" fmla="*/ 1330 h 1330"/>
                <a:gd name="T4" fmla="*/ 0 w 915"/>
                <a:gd name="T5" fmla="*/ 1330 h 1330"/>
                <a:gd name="T6" fmla="*/ 481 w 915"/>
                <a:gd name="T7" fmla="*/ 0 h 1330"/>
                <a:gd name="T8" fmla="*/ 915 w 915"/>
                <a:gd name="T9" fmla="*/ 0 h 1330"/>
                <a:gd name="T10" fmla="*/ 915 w 915"/>
                <a:gd name="T11" fmla="*/ 0 h 1330"/>
              </a:gdLst>
              <a:ahLst/>
              <a:cxnLst>
                <a:cxn ang="0">
                  <a:pos x="T0" y="T1"/>
                </a:cxn>
                <a:cxn ang="0">
                  <a:pos x="T2" y="T3"/>
                </a:cxn>
                <a:cxn ang="0">
                  <a:pos x="T4" y="T5"/>
                </a:cxn>
                <a:cxn ang="0">
                  <a:pos x="T6" y="T7"/>
                </a:cxn>
                <a:cxn ang="0">
                  <a:pos x="T8" y="T9"/>
                </a:cxn>
                <a:cxn ang="0">
                  <a:pos x="T10" y="T11"/>
                </a:cxn>
              </a:cxnLst>
              <a:rect l="0" t="0" r="r" b="b"/>
              <a:pathLst>
                <a:path w="915" h="1330">
                  <a:moveTo>
                    <a:pt x="915" y="0"/>
                  </a:moveTo>
                  <a:lnTo>
                    <a:pt x="431" y="1330"/>
                  </a:lnTo>
                  <a:lnTo>
                    <a:pt x="0" y="1330"/>
                  </a:lnTo>
                  <a:lnTo>
                    <a:pt x="481" y="0"/>
                  </a:lnTo>
                  <a:lnTo>
                    <a:pt x="915" y="0"/>
                  </a:lnTo>
                  <a:lnTo>
                    <a:pt x="915" y="0"/>
                  </a:lnTo>
                  <a:close/>
                </a:path>
              </a:pathLst>
            </a:custGeom>
            <a:solidFill>
              <a:srgbClr val="FFFF00"/>
            </a:solidFill>
            <a:ln w="9525">
              <a:solidFill>
                <a:srgbClr val="FFFF00"/>
              </a:solidFill>
              <a:round/>
              <a:headEnd/>
              <a:tailEnd/>
            </a:ln>
          </p:spPr>
          <p:txBody>
            <a:bodyPr/>
            <a:lstStyle/>
            <a:p>
              <a:endParaRPr lang="it-IT"/>
            </a:p>
          </p:txBody>
        </p:sp>
      </p:grpSp>
      <p:sp>
        <p:nvSpPr>
          <p:cNvPr id="1605641" name="Line 9"/>
          <p:cNvSpPr>
            <a:spLocks noChangeShapeType="1"/>
          </p:cNvSpPr>
          <p:nvPr/>
        </p:nvSpPr>
        <p:spPr bwMode="auto">
          <a:xfrm flipV="1">
            <a:off x="1982788" y="3513138"/>
            <a:ext cx="774700" cy="21209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05642" name="Line 10"/>
          <p:cNvSpPr>
            <a:spLocks noChangeShapeType="1"/>
          </p:cNvSpPr>
          <p:nvPr/>
        </p:nvSpPr>
        <p:spPr bwMode="auto">
          <a:xfrm>
            <a:off x="1292225" y="5630863"/>
            <a:ext cx="69691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05635"/>
                                        </p:tgtEl>
                                        <p:attrNameLst>
                                          <p:attrName>style.visibility</p:attrName>
                                        </p:attrNameLst>
                                      </p:cBhvr>
                                      <p:to>
                                        <p:strVal val="visible"/>
                                      </p:to>
                                    </p:set>
                                    <p:animEffect transition="in" filter="wipe(left)">
                                      <p:cBhvr>
                                        <p:cTn id="7" dur="500"/>
                                        <p:tgtEl>
                                          <p:spTgt spid="16056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05641"/>
                                        </p:tgtEl>
                                        <p:attrNameLst>
                                          <p:attrName>style.visibility</p:attrName>
                                        </p:attrNameLst>
                                      </p:cBhvr>
                                      <p:to>
                                        <p:strVal val="visible"/>
                                      </p:to>
                                    </p:set>
                                    <p:animEffect transition="in" filter="wipe(down)">
                                      <p:cBhvr>
                                        <p:cTn id="12" dur="500"/>
                                        <p:tgtEl>
                                          <p:spTgt spid="16056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mph" presetSubtype="0" fill="hold" grpId="1" nodeType="clickEffect">
                                  <p:stCondLst>
                                    <p:cond delay="0"/>
                                  </p:stCondLst>
                                  <p:childTnLst>
                                    <p:animRot by="4200000">
                                      <p:cBhvr>
                                        <p:cTn id="16" dur="2000" fill="hold"/>
                                        <p:tgtEl>
                                          <p:spTgt spid="1605641"/>
                                        </p:tgtEl>
                                        <p:attrNameLst>
                                          <p:attrName>r</p:attrName>
                                        </p:attrNameLst>
                                      </p:cBhvr>
                                    </p:animRot>
                                  </p:childTnLst>
                                </p:cTn>
                              </p:par>
                              <p:par>
                                <p:cTn id="17" presetID="0" presetClass="path" presetSubtype="0" accel="50000" decel="50000" fill="hold" grpId="2" nodeType="withEffect">
                                  <p:stCondLst>
                                    <p:cond delay="0"/>
                                  </p:stCondLst>
                                  <p:childTnLst>
                                    <p:animMotion origin="layout" path="M -1.38889E-6 2.83237E-6 C 0.07083 0.01757 0.14202 0.03537 0.17379 0.04231 C 0.20573 0.04925 0.16476 0.04231 0.19115 0.04231 C 0.21754 0.04231 0.29688 0.05179 0.33212 0.04231 C 0.36736 0.03283 0.37952 0.00115 0.40261 -0.0148 C 0.4257 -0.03075 0.44844 -0.04185 0.47153 -0.05295 " pathEditMode="relative" rAng="0" ptsTypes="aaaaaA">
                                      <p:cBhvr>
                                        <p:cTn id="18" dur="2000" fill="hold"/>
                                        <p:tgtEl>
                                          <p:spTgt spid="1605641"/>
                                        </p:tgtEl>
                                        <p:attrNameLst>
                                          <p:attrName>ppt_x</p:attrName>
                                          <p:attrName>ppt_y</p:attrName>
                                        </p:attrNameLst>
                                      </p:cBhvr>
                                      <p:rCtr x="23576" y="-69"/>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05642"/>
                                        </p:tgtEl>
                                        <p:attrNameLst>
                                          <p:attrName>style.visibility</p:attrName>
                                        </p:attrNameLst>
                                      </p:cBhvr>
                                      <p:to>
                                        <p:strVal val="visible"/>
                                      </p:to>
                                    </p:set>
                                    <p:animEffect transition="in" filter="wipe(left)">
                                      <p:cBhvr>
                                        <p:cTn id="23" dur="500"/>
                                        <p:tgtEl>
                                          <p:spTgt spid="160564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mph" presetSubtype="0" fill="hold" grpId="1" nodeType="clickEffect">
                                  <p:stCondLst>
                                    <p:cond delay="0"/>
                                  </p:stCondLst>
                                  <p:childTnLst>
                                    <p:animRot by="4200000">
                                      <p:cBhvr>
                                        <p:cTn id="27" dur="2000" fill="hold"/>
                                        <p:tgtEl>
                                          <p:spTgt spid="1605642"/>
                                        </p:tgtEl>
                                        <p:attrNameLst>
                                          <p:attrName>r</p:attrName>
                                        </p:attrNameLst>
                                      </p:cBhvr>
                                    </p:animRot>
                                  </p:childTnLst>
                                </p:cTn>
                              </p:par>
                              <p:par>
                                <p:cTn id="28" presetID="0" presetClass="path" presetSubtype="0" accel="50000" decel="50000" fill="hold" grpId="2" nodeType="withEffect">
                                  <p:stCondLst>
                                    <p:cond delay="0"/>
                                  </p:stCondLst>
                                  <p:childTnLst>
                                    <p:animMotion origin="layout" path="M -2.77778E-7 4.39306E-6 C 0.04149 -0.03422 0.08299 -0.06821 0.12656 -0.1059 C 0.17014 -0.14405 0.21302 -0.20232 0.26146 -0.22706 C 0.3099 -0.25226 0.36354 -0.25388 0.41754 -0.2555 " pathEditMode="relative" rAng="0" ptsTypes="aaaA">
                                      <p:cBhvr>
                                        <p:cTn id="29" dur="2000" fill="hold"/>
                                        <p:tgtEl>
                                          <p:spTgt spid="1605642"/>
                                        </p:tgtEl>
                                        <p:attrNameLst>
                                          <p:attrName>ppt_x</p:attrName>
                                          <p:attrName>ppt_y</p:attrName>
                                        </p:attrNameLst>
                                      </p:cBhvr>
                                      <p:rCtr x="20868" y="-12786"/>
                                    </p:animMotion>
                                  </p:childTnLst>
                                </p:cTn>
                              </p:par>
                            </p:childTnLst>
                          </p:cTn>
                        </p:par>
                      </p:childTnLst>
                    </p:cTn>
                  </p:par>
                  <p:par>
                    <p:cTn id="30" fill="hold" nodeType="clickPar">
                      <p:stCondLst>
                        <p:cond delay="indefinite"/>
                      </p:stCondLst>
                      <p:childTnLst>
                        <p:par>
                          <p:cTn id="31" fill="hold" nodeType="withGroup">
                            <p:stCondLst>
                              <p:cond delay="0"/>
                            </p:stCondLst>
                            <p:childTnLst>
                              <p:par>
                                <p:cTn id="32" presetID="7" presetClass="emph" presetSubtype="2" repeatCount="4000" autoRev="1" fill="hold" nodeType="clickEffect">
                                  <p:stCondLst>
                                    <p:cond delay="0"/>
                                  </p:stCondLst>
                                  <p:childTnLst>
                                    <p:animClr clrSpc="rgb" dir="cw">
                                      <p:cBhvr>
                                        <p:cTn id="33" dur="500" fill="hold"/>
                                        <p:tgtEl>
                                          <p:spTgt spid="1605641"/>
                                        </p:tgtEl>
                                        <p:attrNameLst>
                                          <p:attrName>stroke.color</p:attrName>
                                        </p:attrNameLst>
                                      </p:cBhvr>
                                      <p:to>
                                        <a:schemeClr val="accent2"/>
                                      </p:to>
                                    </p:animClr>
                                    <p:set>
                                      <p:cBhvr>
                                        <p:cTn id="34" dur="500" fill="hold"/>
                                        <p:tgtEl>
                                          <p:spTgt spid="1605641"/>
                                        </p:tgtEl>
                                        <p:attrNameLst>
                                          <p:attrName>stroke.on</p:attrName>
                                        </p:attrNameLst>
                                      </p:cBhvr>
                                      <p:to>
                                        <p:strVal val="true"/>
                                      </p:to>
                                    </p:set>
                                  </p:childTnLst>
                                </p:cTn>
                              </p:par>
                              <p:par>
                                <p:cTn id="35" presetID="7" presetClass="emph" presetSubtype="2" repeatCount="4000" autoRev="1" fill="hold" nodeType="withEffect">
                                  <p:stCondLst>
                                    <p:cond delay="0"/>
                                  </p:stCondLst>
                                  <p:childTnLst>
                                    <p:animClr clrSpc="rgb" dir="cw">
                                      <p:cBhvr>
                                        <p:cTn id="36" dur="500" fill="hold"/>
                                        <p:tgtEl>
                                          <p:spTgt spid="1605642"/>
                                        </p:tgtEl>
                                        <p:attrNameLst>
                                          <p:attrName>stroke.color</p:attrName>
                                        </p:attrNameLst>
                                      </p:cBhvr>
                                      <p:to>
                                        <a:schemeClr val="accent2"/>
                                      </p:to>
                                    </p:animClr>
                                    <p:set>
                                      <p:cBhvr>
                                        <p:cTn id="37" dur="500" fill="hold"/>
                                        <p:tgtEl>
                                          <p:spTgt spid="160564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5641" grpId="0" animBg="1"/>
      <p:bldP spid="1605641" grpId="1" animBg="1"/>
      <p:bldP spid="1605641" grpId="2" animBg="1"/>
      <p:bldP spid="1605642" grpId="0" animBg="1"/>
      <p:bldP spid="1605642" grpId="1" animBg="1"/>
      <p:bldP spid="1605642"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82" name="Text Box 2"/>
          <p:cNvSpPr txBox="1">
            <a:spLocks noChangeArrowheads="1"/>
          </p:cNvSpPr>
          <p:nvPr/>
        </p:nvSpPr>
        <p:spPr bwMode="auto">
          <a:xfrm>
            <a:off x="651886" y="387350"/>
            <a:ext cx="7994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eaLnBrk="0" hangingPunct="0">
              <a:defRPr sz="2400">
                <a:solidFill>
                  <a:schemeClr val="tx1"/>
                </a:solidFill>
                <a:latin typeface="Times" panose="02020603050405020304" pitchFamily="18" charset="0"/>
                <a:ea typeface="MS PGothic" panose="020B0600070205080204" pitchFamily="34" charset="-128"/>
              </a:defRPr>
            </a:lvl2pPr>
            <a:lvl3pPr eaLnBrk="0" hangingPunct="0">
              <a:defRPr sz="2400">
                <a:solidFill>
                  <a:schemeClr val="tx1"/>
                </a:solidFill>
                <a:latin typeface="Times" panose="02020603050405020304" pitchFamily="18" charset="0"/>
                <a:ea typeface="MS PGothic" panose="020B0600070205080204" pitchFamily="34" charset="-128"/>
              </a:defRPr>
            </a:lvl3pPr>
            <a:lvl4pPr eaLnBrk="0" hangingPunct="0">
              <a:defRPr sz="2400">
                <a:solidFill>
                  <a:schemeClr val="tx1"/>
                </a:solidFill>
                <a:latin typeface="Times" panose="02020603050405020304" pitchFamily="18" charset="0"/>
                <a:ea typeface="MS PGothic" panose="020B0600070205080204" pitchFamily="34" charset="-128"/>
              </a:defRPr>
            </a:lvl4pPr>
            <a:lvl5pPr eaLnBrk="0" hangingPunct="0">
              <a:defRPr sz="2400">
                <a:solidFill>
                  <a:schemeClr val="tx1"/>
                </a:solidFill>
                <a:latin typeface="Times" panose="02020603050405020304" pitchFamily="18"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it-IT" altLang="it-IT" sz="4800" dirty="0">
                <a:solidFill>
                  <a:schemeClr val="accent2"/>
                </a:solidFill>
                <a:latin typeface="Arial" panose="020B0604020202020204" pitchFamily="34" charset="0"/>
              </a:rPr>
              <a:t>illusione di Muller-Lyer </a:t>
            </a:r>
          </a:p>
        </p:txBody>
      </p:sp>
      <p:grpSp>
        <p:nvGrpSpPr>
          <p:cNvPr id="1607683" name="Group 3"/>
          <p:cNvGrpSpPr>
            <a:grpSpLocks/>
          </p:cNvGrpSpPr>
          <p:nvPr/>
        </p:nvGrpSpPr>
        <p:grpSpPr bwMode="auto">
          <a:xfrm>
            <a:off x="1447800" y="2286000"/>
            <a:ext cx="914400" cy="2514600"/>
            <a:chOff x="912" y="1440"/>
            <a:chExt cx="576" cy="1584"/>
          </a:xfrm>
        </p:grpSpPr>
        <p:grpSp>
          <p:nvGrpSpPr>
            <p:cNvPr id="1607684" name="Group 4"/>
            <p:cNvGrpSpPr>
              <a:grpSpLocks/>
            </p:cNvGrpSpPr>
            <p:nvPr/>
          </p:nvGrpSpPr>
          <p:grpSpPr bwMode="auto">
            <a:xfrm>
              <a:off x="912" y="1440"/>
              <a:ext cx="576" cy="432"/>
              <a:chOff x="2592" y="1776"/>
              <a:chExt cx="576" cy="432"/>
            </a:xfrm>
          </p:grpSpPr>
          <p:sp>
            <p:nvSpPr>
              <p:cNvPr id="1607685" name="Line 5"/>
              <p:cNvSpPr>
                <a:spLocks noChangeShapeType="1"/>
              </p:cNvSpPr>
              <p:nvPr/>
            </p:nvSpPr>
            <p:spPr bwMode="auto">
              <a:xfrm flipV="1">
                <a:off x="2592" y="1776"/>
                <a:ext cx="288" cy="43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07686" name="Line 6"/>
              <p:cNvSpPr>
                <a:spLocks noChangeShapeType="1"/>
              </p:cNvSpPr>
              <p:nvPr/>
            </p:nvSpPr>
            <p:spPr bwMode="auto">
              <a:xfrm flipH="1" flipV="1">
                <a:off x="2880" y="1776"/>
                <a:ext cx="288" cy="43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1607687" name="Group 7"/>
            <p:cNvGrpSpPr>
              <a:grpSpLocks/>
            </p:cNvGrpSpPr>
            <p:nvPr/>
          </p:nvGrpSpPr>
          <p:grpSpPr bwMode="auto">
            <a:xfrm flipV="1">
              <a:off x="912" y="2592"/>
              <a:ext cx="576" cy="432"/>
              <a:chOff x="2592" y="1776"/>
              <a:chExt cx="576" cy="432"/>
            </a:xfrm>
          </p:grpSpPr>
          <p:sp>
            <p:nvSpPr>
              <p:cNvPr id="1607688" name="Line 8"/>
              <p:cNvSpPr>
                <a:spLocks noChangeShapeType="1"/>
              </p:cNvSpPr>
              <p:nvPr/>
            </p:nvSpPr>
            <p:spPr bwMode="auto">
              <a:xfrm flipV="1">
                <a:off x="2592" y="1776"/>
                <a:ext cx="288" cy="43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07689" name="Line 9"/>
              <p:cNvSpPr>
                <a:spLocks noChangeShapeType="1"/>
              </p:cNvSpPr>
              <p:nvPr/>
            </p:nvSpPr>
            <p:spPr bwMode="auto">
              <a:xfrm flipH="1" flipV="1">
                <a:off x="2880" y="1776"/>
                <a:ext cx="288" cy="43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1607690" name="Group 10"/>
          <p:cNvGrpSpPr>
            <a:grpSpLocks/>
          </p:cNvGrpSpPr>
          <p:nvPr/>
        </p:nvGrpSpPr>
        <p:grpSpPr bwMode="auto">
          <a:xfrm>
            <a:off x="6019800" y="1600200"/>
            <a:ext cx="914400" cy="3886200"/>
            <a:chOff x="3792" y="1008"/>
            <a:chExt cx="576" cy="2448"/>
          </a:xfrm>
        </p:grpSpPr>
        <p:grpSp>
          <p:nvGrpSpPr>
            <p:cNvPr id="1607691" name="Group 11"/>
            <p:cNvGrpSpPr>
              <a:grpSpLocks/>
            </p:cNvGrpSpPr>
            <p:nvPr/>
          </p:nvGrpSpPr>
          <p:grpSpPr bwMode="auto">
            <a:xfrm flipV="1">
              <a:off x="3792" y="1008"/>
              <a:ext cx="576" cy="432"/>
              <a:chOff x="2592" y="1776"/>
              <a:chExt cx="576" cy="432"/>
            </a:xfrm>
          </p:grpSpPr>
          <p:sp>
            <p:nvSpPr>
              <p:cNvPr id="1607692" name="Line 12"/>
              <p:cNvSpPr>
                <a:spLocks noChangeShapeType="1"/>
              </p:cNvSpPr>
              <p:nvPr/>
            </p:nvSpPr>
            <p:spPr bwMode="auto">
              <a:xfrm flipV="1">
                <a:off x="2592" y="1776"/>
                <a:ext cx="288" cy="43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07693" name="Line 13"/>
              <p:cNvSpPr>
                <a:spLocks noChangeShapeType="1"/>
              </p:cNvSpPr>
              <p:nvPr/>
            </p:nvSpPr>
            <p:spPr bwMode="auto">
              <a:xfrm flipH="1" flipV="1">
                <a:off x="2880" y="1776"/>
                <a:ext cx="288" cy="43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1607694" name="Group 14"/>
            <p:cNvGrpSpPr>
              <a:grpSpLocks/>
            </p:cNvGrpSpPr>
            <p:nvPr/>
          </p:nvGrpSpPr>
          <p:grpSpPr bwMode="auto">
            <a:xfrm>
              <a:off x="3792" y="3024"/>
              <a:ext cx="576" cy="432"/>
              <a:chOff x="2592" y="1776"/>
              <a:chExt cx="576" cy="432"/>
            </a:xfrm>
          </p:grpSpPr>
          <p:sp>
            <p:nvSpPr>
              <p:cNvPr id="1607695" name="Line 15"/>
              <p:cNvSpPr>
                <a:spLocks noChangeShapeType="1"/>
              </p:cNvSpPr>
              <p:nvPr/>
            </p:nvSpPr>
            <p:spPr bwMode="auto">
              <a:xfrm flipV="1">
                <a:off x="2592" y="1776"/>
                <a:ext cx="288" cy="43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07696" name="Line 16"/>
              <p:cNvSpPr>
                <a:spLocks noChangeShapeType="1"/>
              </p:cNvSpPr>
              <p:nvPr/>
            </p:nvSpPr>
            <p:spPr bwMode="auto">
              <a:xfrm flipH="1" flipV="1">
                <a:off x="2880" y="1776"/>
                <a:ext cx="288" cy="43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1607697" name="Group 17"/>
          <p:cNvGrpSpPr>
            <a:grpSpLocks/>
          </p:cNvGrpSpPr>
          <p:nvPr/>
        </p:nvGrpSpPr>
        <p:grpSpPr bwMode="auto">
          <a:xfrm>
            <a:off x="1905000" y="2286000"/>
            <a:ext cx="4572000" cy="2514600"/>
            <a:chOff x="1200" y="1440"/>
            <a:chExt cx="2880" cy="1584"/>
          </a:xfrm>
        </p:grpSpPr>
        <p:sp>
          <p:nvSpPr>
            <p:cNvPr id="1607698" name="Line 18"/>
            <p:cNvSpPr>
              <a:spLocks noChangeShapeType="1"/>
            </p:cNvSpPr>
            <p:nvPr/>
          </p:nvSpPr>
          <p:spPr bwMode="auto">
            <a:xfrm>
              <a:off x="1200" y="1440"/>
              <a:ext cx="0" cy="158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07699" name="Line 19"/>
            <p:cNvSpPr>
              <a:spLocks noChangeShapeType="1"/>
            </p:cNvSpPr>
            <p:nvPr/>
          </p:nvSpPr>
          <p:spPr bwMode="auto">
            <a:xfrm>
              <a:off x="4080" y="1440"/>
              <a:ext cx="0" cy="158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076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60768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6076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48977" y="1385455"/>
            <a:ext cx="3718262" cy="4696691"/>
          </a:xfrm>
          <a:prstGeom prst="rect">
            <a:avLst/>
          </a:prstGeom>
        </p:spPr>
      </p:pic>
      <p:pic>
        <p:nvPicPr>
          <p:cNvPr id="3" name="Picture 2"/>
          <p:cNvPicPr>
            <a:picLocks noChangeAspect="1"/>
          </p:cNvPicPr>
          <p:nvPr/>
        </p:nvPicPr>
        <p:blipFill>
          <a:blip r:embed="rId4"/>
          <a:stretch>
            <a:fillRect/>
          </a:stretch>
        </p:blipFill>
        <p:spPr>
          <a:xfrm>
            <a:off x="5118404" y="1399246"/>
            <a:ext cx="3665379" cy="4682900"/>
          </a:xfrm>
          <a:prstGeom prst="rect">
            <a:avLst/>
          </a:prstGeom>
        </p:spPr>
      </p:pic>
      <p:sp>
        <p:nvSpPr>
          <p:cNvPr id="6" name="Text Box 2"/>
          <p:cNvSpPr txBox="1">
            <a:spLocks noChangeArrowheads="1"/>
          </p:cNvSpPr>
          <p:nvPr/>
        </p:nvSpPr>
        <p:spPr bwMode="auto">
          <a:xfrm>
            <a:off x="651886" y="387350"/>
            <a:ext cx="7994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eaLnBrk="0" hangingPunct="0">
              <a:defRPr sz="2400">
                <a:solidFill>
                  <a:schemeClr val="tx1"/>
                </a:solidFill>
                <a:latin typeface="Times" panose="02020603050405020304" pitchFamily="18" charset="0"/>
                <a:ea typeface="MS PGothic" panose="020B0600070205080204" pitchFamily="34" charset="-128"/>
              </a:defRPr>
            </a:lvl2pPr>
            <a:lvl3pPr eaLnBrk="0" hangingPunct="0">
              <a:defRPr sz="2400">
                <a:solidFill>
                  <a:schemeClr val="tx1"/>
                </a:solidFill>
                <a:latin typeface="Times" panose="02020603050405020304" pitchFamily="18" charset="0"/>
                <a:ea typeface="MS PGothic" panose="020B0600070205080204" pitchFamily="34" charset="-128"/>
              </a:defRPr>
            </a:lvl3pPr>
            <a:lvl4pPr eaLnBrk="0" hangingPunct="0">
              <a:defRPr sz="2400">
                <a:solidFill>
                  <a:schemeClr val="tx1"/>
                </a:solidFill>
                <a:latin typeface="Times" panose="02020603050405020304" pitchFamily="18" charset="0"/>
                <a:ea typeface="MS PGothic" panose="020B0600070205080204" pitchFamily="34" charset="-128"/>
              </a:defRPr>
            </a:lvl4pPr>
            <a:lvl5pPr eaLnBrk="0" hangingPunct="0">
              <a:defRPr sz="2400">
                <a:solidFill>
                  <a:schemeClr val="tx1"/>
                </a:solidFill>
                <a:latin typeface="Times" panose="02020603050405020304" pitchFamily="18"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it-IT" altLang="it-IT" sz="4800" dirty="0">
                <a:solidFill>
                  <a:schemeClr val="accent2"/>
                </a:solidFill>
                <a:latin typeface="Arial" panose="020B0604020202020204" pitchFamily="34" charset="0"/>
              </a:rPr>
              <a:t>u</a:t>
            </a:r>
            <a:r>
              <a:rPr lang="it-IT" altLang="it-IT" sz="4800" dirty="0" smtClean="0">
                <a:solidFill>
                  <a:schemeClr val="accent2"/>
                </a:solidFill>
                <a:latin typeface="Arial" panose="020B0604020202020204" pitchFamily="34" charset="0"/>
              </a:rPr>
              <a:t>na questione di angoli 3D </a:t>
            </a:r>
            <a:endParaRPr lang="it-IT" altLang="it-IT" sz="4800" dirty="0">
              <a:solidFill>
                <a:schemeClr val="accent2"/>
              </a:solidFill>
              <a:latin typeface="Arial" panose="020B0604020202020204" pitchFamily="34" charset="0"/>
            </a:endParaRPr>
          </a:p>
        </p:txBody>
      </p:sp>
      <p:sp>
        <p:nvSpPr>
          <p:cNvPr id="7" name="TextBox 6"/>
          <p:cNvSpPr txBox="1"/>
          <p:nvPr/>
        </p:nvSpPr>
        <p:spPr>
          <a:xfrm>
            <a:off x="773448" y="6082146"/>
            <a:ext cx="3610661" cy="415498"/>
          </a:xfrm>
          <a:prstGeom prst="rect">
            <a:avLst/>
          </a:prstGeom>
          <a:noFill/>
        </p:spPr>
        <p:txBody>
          <a:bodyPr wrap="square" rtlCol="0">
            <a:spAutoFit/>
          </a:bodyPr>
          <a:lstStyle/>
          <a:p>
            <a:pPr algn="ctr"/>
            <a:r>
              <a:rPr lang="it-IT" sz="2100" dirty="0">
                <a:latin typeface="Arial" panose="020B0604020202020204" pitchFamily="34" charset="0"/>
              </a:rPr>
              <a:t>l</a:t>
            </a:r>
            <a:r>
              <a:rPr lang="it-IT" sz="2100" dirty="0" smtClean="0">
                <a:latin typeface="Arial" panose="020B0604020202020204" pitchFamily="34" charset="0"/>
              </a:rPr>
              <a:t>inea verticale vicina al PV</a:t>
            </a:r>
            <a:endParaRPr lang="it-IT" sz="2100" dirty="0">
              <a:latin typeface="Arial" panose="020B0604020202020204" pitchFamily="34" charset="0"/>
            </a:endParaRPr>
          </a:p>
        </p:txBody>
      </p:sp>
      <p:sp>
        <p:nvSpPr>
          <p:cNvPr id="8" name="TextBox 7"/>
          <p:cNvSpPr txBox="1"/>
          <p:nvPr/>
        </p:nvSpPr>
        <p:spPr>
          <a:xfrm>
            <a:off x="5173122" y="6082146"/>
            <a:ext cx="3818478" cy="430887"/>
          </a:xfrm>
          <a:prstGeom prst="rect">
            <a:avLst/>
          </a:prstGeom>
          <a:noFill/>
        </p:spPr>
        <p:txBody>
          <a:bodyPr wrap="square" rtlCol="0">
            <a:spAutoFit/>
          </a:bodyPr>
          <a:lstStyle/>
          <a:p>
            <a:pPr algn="ctr"/>
            <a:r>
              <a:rPr lang="it-IT" sz="2100" dirty="0">
                <a:latin typeface="Arial" panose="020B0604020202020204" pitchFamily="34" charset="0"/>
              </a:rPr>
              <a:t>l</a:t>
            </a:r>
            <a:r>
              <a:rPr lang="it-IT" sz="2100" dirty="0" smtClean="0">
                <a:latin typeface="Arial" panose="020B0604020202020204" pitchFamily="34" charset="0"/>
              </a:rPr>
              <a:t>inea verticale lontana dal PV</a:t>
            </a:r>
            <a:endParaRPr lang="it-IT" sz="2100" dirty="0">
              <a:latin typeface="Arial" panose="020B0604020202020204"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1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419350"/>
            <a:ext cx="3286125"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11779" name="Text Box 3"/>
          <p:cNvSpPr txBox="1">
            <a:spLocks noChangeArrowheads="1"/>
          </p:cNvSpPr>
          <p:nvPr/>
        </p:nvSpPr>
        <p:spPr bwMode="auto">
          <a:xfrm>
            <a:off x="1284288" y="238125"/>
            <a:ext cx="64817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eaLnBrk="0" hangingPunct="0">
              <a:defRPr sz="2400">
                <a:solidFill>
                  <a:schemeClr val="tx1"/>
                </a:solidFill>
                <a:latin typeface="Times" panose="02020603050405020304" pitchFamily="18" charset="0"/>
                <a:ea typeface="MS PGothic" panose="020B0600070205080204" pitchFamily="34" charset="-128"/>
              </a:defRPr>
            </a:lvl2pPr>
            <a:lvl3pPr eaLnBrk="0" hangingPunct="0">
              <a:defRPr sz="2400">
                <a:solidFill>
                  <a:schemeClr val="tx1"/>
                </a:solidFill>
                <a:latin typeface="Times" panose="02020603050405020304" pitchFamily="18" charset="0"/>
                <a:ea typeface="MS PGothic" panose="020B0600070205080204" pitchFamily="34" charset="-128"/>
              </a:defRPr>
            </a:lvl3pPr>
            <a:lvl4pPr eaLnBrk="0" hangingPunct="0">
              <a:defRPr sz="2400">
                <a:solidFill>
                  <a:schemeClr val="tx1"/>
                </a:solidFill>
                <a:latin typeface="Times" panose="02020603050405020304" pitchFamily="18" charset="0"/>
                <a:ea typeface="MS PGothic" panose="020B0600070205080204" pitchFamily="34" charset="-128"/>
              </a:defRPr>
            </a:lvl4pPr>
            <a:lvl5pPr eaLnBrk="0" hangingPunct="0">
              <a:defRPr sz="2400">
                <a:solidFill>
                  <a:schemeClr val="tx1"/>
                </a:solidFill>
                <a:latin typeface="Times" panose="02020603050405020304" pitchFamily="18"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it-IT" altLang="it-IT" sz="4800" dirty="0">
                <a:solidFill>
                  <a:schemeClr val="accent2"/>
                </a:solidFill>
                <a:latin typeface="Arial" panose="020B0604020202020204" pitchFamily="34" charset="0"/>
              </a:rPr>
              <a:t>illusione di Ponzo</a:t>
            </a:r>
          </a:p>
        </p:txBody>
      </p:sp>
      <p:grpSp>
        <p:nvGrpSpPr>
          <p:cNvPr id="1611780" name="Group 4"/>
          <p:cNvGrpSpPr>
            <a:grpSpLocks/>
          </p:cNvGrpSpPr>
          <p:nvPr/>
        </p:nvGrpSpPr>
        <p:grpSpPr bwMode="auto">
          <a:xfrm>
            <a:off x="4724400" y="1323975"/>
            <a:ext cx="4124325" cy="4210050"/>
            <a:chOff x="2976" y="834"/>
            <a:chExt cx="2598" cy="2652"/>
          </a:xfrm>
        </p:grpSpPr>
        <p:pic>
          <p:nvPicPr>
            <p:cNvPr id="16117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 y="834"/>
              <a:ext cx="2598" cy="2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178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6" y="1802"/>
              <a:ext cx="1196" cy="1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1178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2860675"/>
            <a:ext cx="1898650"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117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6117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6117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2978" name="Text Box 2"/>
          <p:cNvSpPr txBox="1">
            <a:spLocks noChangeArrowheads="1"/>
          </p:cNvSpPr>
          <p:nvPr/>
        </p:nvSpPr>
        <p:spPr bwMode="auto">
          <a:xfrm>
            <a:off x="682625" y="2720975"/>
            <a:ext cx="77787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sz="5400" dirty="0">
                <a:solidFill>
                  <a:srgbClr val="060687"/>
                </a:solidFill>
                <a:latin typeface="Arial" panose="020B0604020202020204" pitchFamily="34" charset="0"/>
              </a:rPr>
              <a:t>per </a:t>
            </a:r>
            <a:r>
              <a:rPr lang="it-IT" altLang="it-IT" sz="5400" dirty="0" smtClean="0">
                <a:solidFill>
                  <a:srgbClr val="060687"/>
                </a:solidFill>
                <a:latin typeface="Arial" panose="020B0604020202020204" pitchFamily="34" charset="0"/>
              </a:rPr>
              <a:t>concludere</a:t>
            </a:r>
            <a:endParaRPr lang="it-IT" altLang="it-IT" sz="5400" dirty="0">
              <a:solidFill>
                <a:srgbClr val="060687"/>
              </a:solidFill>
              <a:latin typeface="Arial" panose="020B0604020202020204" pitchFamily="34" charset="0"/>
            </a:endParaRPr>
          </a:p>
        </p:txBody>
      </p:sp>
    </p:spTree>
    <p:extLst>
      <p:ext uri="{BB962C8B-B14F-4D97-AF65-F5344CB8AC3E}">
        <p14:creationId xmlns:p14="http://schemas.microsoft.com/office/powerpoint/2010/main" val="13870678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88975" y="0"/>
            <a:ext cx="77787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sz="5400" dirty="0">
                <a:solidFill>
                  <a:srgbClr val="060687"/>
                </a:solidFill>
                <a:latin typeface="Arial" panose="020B0604020202020204" pitchFamily="34" charset="0"/>
              </a:rPr>
              <a:t>l</a:t>
            </a:r>
            <a:r>
              <a:rPr lang="it-IT" altLang="it-IT" sz="5400" dirty="0" smtClean="0">
                <a:solidFill>
                  <a:srgbClr val="060687"/>
                </a:solidFill>
                <a:latin typeface="Arial" panose="020B0604020202020204" pitchFamily="34" charset="0"/>
              </a:rPr>
              <a:t>a percezione rigida 3D è irresistibile</a:t>
            </a:r>
            <a:endParaRPr lang="it-IT" altLang="it-IT" sz="5400" dirty="0">
              <a:solidFill>
                <a:srgbClr val="060687"/>
              </a:solidFill>
              <a:latin typeface="Arial" panose="020B0604020202020204" pitchFamily="34" charset="0"/>
            </a:endParaRPr>
          </a:p>
        </p:txBody>
      </p:sp>
      <p:pic>
        <p:nvPicPr>
          <p:cNvPr id="3" name="Picture 2"/>
          <p:cNvPicPr>
            <a:picLocks noChangeAspect="1"/>
          </p:cNvPicPr>
          <p:nvPr/>
        </p:nvPicPr>
        <p:blipFill>
          <a:blip r:embed="rId3"/>
          <a:stretch>
            <a:fillRect/>
          </a:stretch>
        </p:blipFill>
        <p:spPr>
          <a:xfrm>
            <a:off x="1522358" y="3129434"/>
            <a:ext cx="6141961" cy="2315040"/>
          </a:xfrm>
          <a:prstGeom prst="rect">
            <a:avLst/>
          </a:prstGeom>
        </p:spPr>
      </p:pic>
      <p:sp>
        <p:nvSpPr>
          <p:cNvPr id="4" name="Text Box 3"/>
          <p:cNvSpPr txBox="1">
            <a:spLocks noChangeArrowheads="1"/>
          </p:cNvSpPr>
          <p:nvPr/>
        </p:nvSpPr>
        <p:spPr bwMode="auto">
          <a:xfrm>
            <a:off x="-19050" y="1671170"/>
            <a:ext cx="916305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it-IT" altLang="it-IT" sz="4400" dirty="0">
                <a:solidFill>
                  <a:srgbClr val="FFC000"/>
                </a:solidFill>
                <a:latin typeface="Arial" panose="020B0604020202020204" pitchFamily="34" charset="0"/>
              </a:rPr>
              <a:t>e</a:t>
            </a:r>
            <a:r>
              <a:rPr lang="it-IT" altLang="it-IT" sz="4400" dirty="0" smtClean="0">
                <a:solidFill>
                  <a:srgbClr val="FFC000"/>
                </a:solidFill>
                <a:latin typeface="Arial" panose="020B0604020202020204" pitchFamily="34" charset="0"/>
              </a:rPr>
              <a:t>ffetto stereocinetico</a:t>
            </a:r>
          </a:p>
          <a:p>
            <a:pPr algn="ctr"/>
            <a:r>
              <a:rPr lang="it-IT" altLang="it-IT" dirty="0" smtClean="0">
                <a:solidFill>
                  <a:schemeClr val="bg1">
                    <a:lumMod val="50000"/>
                  </a:schemeClr>
                </a:solidFill>
                <a:latin typeface="Arial" panose="020B0604020202020204" pitchFamily="34" charset="0"/>
              </a:rPr>
              <a:t>(Musatti/Benussi 1924)</a:t>
            </a:r>
            <a:endParaRPr lang="en-GB" altLang="it-IT" dirty="0">
              <a:solidFill>
                <a:schemeClr val="bg1">
                  <a:lumMod val="50000"/>
                </a:schemeClr>
              </a:solidFill>
              <a:latin typeface="Arial" panose="020B0604020202020204" pitchFamily="34" charset="0"/>
            </a:endParaRPr>
          </a:p>
        </p:txBody>
      </p:sp>
      <p:grpSp>
        <p:nvGrpSpPr>
          <p:cNvPr id="7" name="Group 6"/>
          <p:cNvGrpSpPr/>
          <p:nvPr/>
        </p:nvGrpSpPr>
        <p:grpSpPr>
          <a:xfrm>
            <a:off x="3267856" y="4109806"/>
            <a:ext cx="620164" cy="120490"/>
            <a:chOff x="3267856" y="4109806"/>
            <a:chExt cx="620164" cy="120490"/>
          </a:xfrm>
        </p:grpSpPr>
        <p:sp>
          <p:nvSpPr>
            <p:cNvPr id="5" name="Oval 4"/>
            <p:cNvSpPr/>
            <p:nvPr/>
          </p:nvSpPr>
          <p:spPr bwMode="auto">
            <a:xfrm>
              <a:off x="3267856" y="4122296"/>
              <a:ext cx="108000" cy="108000"/>
            </a:xfrm>
            <a:prstGeom prst="ellipse">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endParaRPr>
            </a:p>
          </p:txBody>
        </p:sp>
        <p:sp>
          <p:nvSpPr>
            <p:cNvPr id="6" name="Oval 5"/>
            <p:cNvSpPr/>
            <p:nvPr/>
          </p:nvSpPr>
          <p:spPr bwMode="auto">
            <a:xfrm>
              <a:off x="3780020" y="4109806"/>
              <a:ext cx="108000" cy="108000"/>
            </a:xfrm>
            <a:prstGeom prst="ellipse">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endParaRPr>
            </a:p>
          </p:txBody>
        </p:sp>
      </p:grpSp>
      <p:grpSp>
        <p:nvGrpSpPr>
          <p:cNvPr id="8" name="Group 7"/>
          <p:cNvGrpSpPr/>
          <p:nvPr/>
        </p:nvGrpSpPr>
        <p:grpSpPr>
          <a:xfrm rot="16200000">
            <a:off x="5737303" y="3362797"/>
            <a:ext cx="620164" cy="120490"/>
            <a:chOff x="3267856" y="4109806"/>
            <a:chExt cx="620164" cy="120490"/>
          </a:xfrm>
        </p:grpSpPr>
        <p:sp>
          <p:nvSpPr>
            <p:cNvPr id="9" name="Oval 8"/>
            <p:cNvSpPr/>
            <p:nvPr/>
          </p:nvSpPr>
          <p:spPr bwMode="auto">
            <a:xfrm>
              <a:off x="3267856" y="4122296"/>
              <a:ext cx="108000" cy="108000"/>
            </a:xfrm>
            <a:prstGeom prst="ellipse">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endParaRPr>
            </a:p>
          </p:txBody>
        </p:sp>
        <p:sp>
          <p:nvSpPr>
            <p:cNvPr id="10" name="Oval 9"/>
            <p:cNvSpPr/>
            <p:nvPr/>
          </p:nvSpPr>
          <p:spPr bwMode="auto">
            <a:xfrm>
              <a:off x="3780020" y="4109806"/>
              <a:ext cx="108000" cy="108000"/>
            </a:xfrm>
            <a:prstGeom prst="ellipse">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endParaRPr>
            </a:p>
          </p:txBody>
        </p:sp>
      </p:grpSp>
      <p:sp>
        <p:nvSpPr>
          <p:cNvPr id="20" name="Rectangle 19"/>
          <p:cNvSpPr/>
          <p:nvPr/>
        </p:nvSpPr>
        <p:spPr>
          <a:xfrm>
            <a:off x="0" y="5521196"/>
            <a:ext cx="8882817" cy="1089529"/>
          </a:xfrm>
          <a:prstGeom prst="rect">
            <a:avLst/>
          </a:prstGeom>
        </p:spPr>
        <p:txBody>
          <a:bodyPr wrap="square">
            <a:spAutoFit/>
          </a:bodyPr>
          <a:lstStyle/>
          <a:p>
            <a:pPr marL="179388" indent="-179388">
              <a:lnSpc>
                <a:spcPct val="90000"/>
              </a:lnSpc>
              <a:spcAft>
                <a:spcPts val="300"/>
              </a:spcAft>
              <a:buClr>
                <a:srgbClr val="000090"/>
              </a:buClr>
              <a:buFont typeface="Wingdings" panose="05000000000000000000" pitchFamily="2" charset="2"/>
              <a:buChar char="§"/>
            </a:pPr>
            <a:r>
              <a:rPr lang="it-IT" altLang="it-IT" dirty="0" smtClean="0">
                <a:latin typeface="Arial" panose="020B0604020202020204" pitchFamily="34" charset="0"/>
              </a:rPr>
              <a:t>una rotazione planare di cerchi eccentrici non è percepita come    tale ma piuttosto come un cono ruotante attorno ad un asse eccentrico</a:t>
            </a:r>
            <a:endParaRPr lang="it-IT" altLang="it-IT" i="1" dirty="0">
              <a:latin typeface="Arial" panose="020B0604020202020204" pitchFamily="34" charset="0"/>
            </a:endParaRPr>
          </a:p>
        </p:txBody>
      </p:sp>
      <p:sp>
        <p:nvSpPr>
          <p:cNvPr id="21" name="Arc 20"/>
          <p:cNvSpPr/>
          <p:nvPr/>
        </p:nvSpPr>
        <p:spPr bwMode="auto">
          <a:xfrm>
            <a:off x="5006715" y="2908092"/>
            <a:ext cx="2353455" cy="2203321"/>
          </a:xfrm>
          <a:prstGeom prst="arc">
            <a:avLst>
              <a:gd name="adj1" fmla="val 16261932"/>
              <a:gd name="adj2" fmla="val 21590552"/>
            </a:avLst>
          </a:prstGeom>
          <a:noFill/>
          <a:ln w="38100" cap="flat" cmpd="sng" algn="ctr">
            <a:solidFill>
              <a:srgbClr val="FF0000"/>
            </a:solidFill>
            <a:prstDash val="solid"/>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endParaRPr>
          </a:p>
        </p:txBody>
      </p:sp>
      <p:grpSp>
        <p:nvGrpSpPr>
          <p:cNvPr id="26" name="Group 25"/>
          <p:cNvGrpSpPr/>
          <p:nvPr/>
        </p:nvGrpSpPr>
        <p:grpSpPr>
          <a:xfrm>
            <a:off x="6118672" y="3136246"/>
            <a:ext cx="1441692" cy="763603"/>
            <a:chOff x="6118672" y="3151236"/>
            <a:chExt cx="1441692" cy="763603"/>
          </a:xfrm>
        </p:grpSpPr>
        <p:grpSp>
          <p:nvGrpSpPr>
            <p:cNvPr id="17" name="Group 16"/>
            <p:cNvGrpSpPr/>
            <p:nvPr/>
          </p:nvGrpSpPr>
          <p:grpSpPr>
            <a:xfrm rot="809815">
              <a:off x="6142094" y="3775685"/>
              <a:ext cx="954829" cy="139154"/>
              <a:chOff x="3267856" y="4091142"/>
              <a:chExt cx="954829" cy="139154"/>
            </a:xfrm>
            <a:solidFill>
              <a:srgbClr val="00B050"/>
            </a:solidFill>
          </p:grpSpPr>
          <p:sp>
            <p:nvSpPr>
              <p:cNvPr id="18" name="Oval 17"/>
              <p:cNvSpPr/>
              <p:nvPr/>
            </p:nvSpPr>
            <p:spPr bwMode="auto">
              <a:xfrm>
                <a:off x="3267856" y="4122296"/>
                <a:ext cx="108000" cy="108000"/>
              </a:xfrm>
              <a:prstGeom prst="ellipse">
                <a:avLst/>
              </a:prstGeom>
              <a:grp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endParaRPr>
              </a:p>
            </p:txBody>
          </p:sp>
          <p:sp>
            <p:nvSpPr>
              <p:cNvPr id="19" name="Oval 18"/>
              <p:cNvSpPr/>
              <p:nvPr/>
            </p:nvSpPr>
            <p:spPr bwMode="auto">
              <a:xfrm>
                <a:off x="4114685" y="4091142"/>
                <a:ext cx="108000" cy="108000"/>
              </a:xfrm>
              <a:prstGeom prst="ellipse">
                <a:avLst/>
              </a:prstGeom>
              <a:grp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endParaRPr>
              </a:p>
            </p:txBody>
          </p:sp>
        </p:grpSp>
        <p:sp>
          <p:nvSpPr>
            <p:cNvPr id="25" name="Curved Down Arrow 24"/>
            <p:cNvSpPr/>
            <p:nvPr/>
          </p:nvSpPr>
          <p:spPr bwMode="auto">
            <a:xfrm rot="12327819" flipV="1">
              <a:off x="6118672" y="3151236"/>
              <a:ext cx="1441692" cy="649634"/>
            </a:xfrm>
            <a:prstGeom prst="curvedDownArrow">
              <a:avLst>
                <a:gd name="adj1" fmla="val 25000"/>
                <a:gd name="adj2" fmla="val 50000"/>
                <a:gd name="adj3" fmla="val 61232"/>
              </a:avLst>
            </a:prstGeom>
            <a:solidFill>
              <a:srgbClr val="92D05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endParaRPr>
            </a:p>
          </p:txBody>
        </p:sp>
      </p:grpSp>
    </p:spTree>
    <p:extLst>
      <p:ext uri="{BB962C8B-B14F-4D97-AF65-F5344CB8AC3E}">
        <p14:creationId xmlns:p14="http://schemas.microsoft.com/office/powerpoint/2010/main" val="201779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Text Box 2"/>
          <p:cNvSpPr txBox="1">
            <a:spLocks noChangeArrowheads="1"/>
          </p:cNvSpPr>
          <p:nvPr/>
        </p:nvSpPr>
        <p:spPr bwMode="auto">
          <a:xfrm>
            <a:off x="-76200" y="1130300"/>
            <a:ext cx="9220200" cy="556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76250" indent="-476250" eaLnBrk="0" hangingPunct="0">
              <a:tabLst>
                <a:tab pos="476250" algn="l"/>
              </a:tabLst>
              <a:defRPr sz="2400">
                <a:solidFill>
                  <a:schemeClr val="tx1"/>
                </a:solidFill>
                <a:latin typeface="Times" panose="02020603050405020304" pitchFamily="18" charset="0"/>
                <a:ea typeface="MS PGothic" panose="020B0600070205080204" pitchFamily="34" charset="-128"/>
              </a:defRPr>
            </a:lvl1pPr>
            <a:lvl2pPr marL="742950" indent="-285750" eaLnBrk="0" hangingPunct="0">
              <a:tabLst>
                <a:tab pos="476250" algn="l"/>
              </a:tabLst>
              <a:defRPr sz="2400">
                <a:solidFill>
                  <a:schemeClr val="tx1"/>
                </a:solidFill>
                <a:latin typeface="Times" panose="02020603050405020304" pitchFamily="18" charset="0"/>
                <a:ea typeface="MS PGothic" panose="020B0600070205080204" pitchFamily="34" charset="-128"/>
              </a:defRPr>
            </a:lvl2pPr>
            <a:lvl3pPr marL="1143000" indent="-228600" eaLnBrk="0" hangingPunct="0">
              <a:tabLst>
                <a:tab pos="476250" algn="l"/>
              </a:tabLst>
              <a:defRPr sz="2400">
                <a:solidFill>
                  <a:schemeClr val="tx1"/>
                </a:solidFill>
                <a:latin typeface="Times" panose="02020603050405020304" pitchFamily="18" charset="0"/>
                <a:ea typeface="MS PGothic" panose="020B0600070205080204" pitchFamily="34" charset="-128"/>
              </a:defRPr>
            </a:lvl3pPr>
            <a:lvl4pPr marL="1600200" indent="-228600" eaLnBrk="0" hangingPunct="0">
              <a:tabLst>
                <a:tab pos="476250" algn="l"/>
              </a:tabLst>
              <a:defRPr sz="2400">
                <a:solidFill>
                  <a:schemeClr val="tx1"/>
                </a:solidFill>
                <a:latin typeface="Times" panose="02020603050405020304" pitchFamily="18" charset="0"/>
                <a:ea typeface="MS PGothic" panose="020B0600070205080204" pitchFamily="34" charset="-128"/>
              </a:defRPr>
            </a:lvl4pPr>
            <a:lvl5pPr marL="2057400" indent="-228600" eaLnBrk="0" hangingPunct="0">
              <a:tabLst>
                <a:tab pos="476250" algn="l"/>
              </a:tabLst>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76250" algn="l"/>
              </a:tabLs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76250" algn="l"/>
              </a:tabLs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76250" algn="l"/>
              </a:tabLs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76250" algn="l"/>
              </a:tabLst>
              <a:defRPr sz="2400">
                <a:solidFill>
                  <a:schemeClr val="tx1"/>
                </a:solidFill>
                <a:latin typeface="Times" panose="02020603050405020304" pitchFamily="18" charset="0"/>
                <a:ea typeface="MS PGothic" panose="020B0600070205080204" pitchFamily="34" charset="-128"/>
              </a:defRPr>
            </a:lvl9pPr>
          </a:lstStyle>
          <a:p>
            <a:pPr>
              <a:lnSpc>
                <a:spcPct val="90000"/>
              </a:lnSpc>
              <a:spcAft>
                <a:spcPts val="300"/>
              </a:spcAft>
              <a:buClr>
                <a:srgbClr val="000090"/>
              </a:buClr>
              <a:buFont typeface="Wingdings" panose="05000000000000000000" pitchFamily="2" charset="2"/>
              <a:buChar char="§"/>
            </a:pPr>
            <a:r>
              <a:rPr lang="it-IT" altLang="it-IT" sz="3200" dirty="0">
                <a:latin typeface="Arial" panose="020B0604020202020204" pitchFamily="34" charset="0"/>
              </a:rPr>
              <a:t>un modello dei sistemi sensoriali come strumenti di misura (modello della registrazione) è parziale</a:t>
            </a:r>
            <a:endParaRPr lang="it-IT" altLang="it-IT" sz="3200" i="1" dirty="0">
              <a:latin typeface="Arial" panose="020B0604020202020204" pitchFamily="34" charset="0"/>
            </a:endParaRPr>
          </a:p>
          <a:p>
            <a:pPr>
              <a:lnSpc>
                <a:spcPct val="90000"/>
              </a:lnSpc>
              <a:spcAft>
                <a:spcPts val="300"/>
              </a:spcAft>
              <a:buClr>
                <a:srgbClr val="000090"/>
              </a:buClr>
              <a:buFont typeface="Wingdings" panose="05000000000000000000" pitchFamily="2" charset="2"/>
              <a:buChar char="§"/>
            </a:pPr>
            <a:r>
              <a:rPr lang="it-IT" altLang="it-IT" sz="3200" dirty="0">
                <a:latin typeface="Arial" panose="020B0604020202020204" pitchFamily="34" charset="0"/>
              </a:rPr>
              <a:t>la </a:t>
            </a:r>
            <a:r>
              <a:rPr lang="it-IT" altLang="it-IT" sz="3200" dirty="0" smtClean="0">
                <a:latin typeface="Arial" panose="020B0604020202020204" pitchFamily="34" charset="0"/>
              </a:rPr>
              <a:t>percezione non </a:t>
            </a:r>
            <a:r>
              <a:rPr lang="it-IT" altLang="it-IT" sz="3200" dirty="0">
                <a:latin typeface="Arial" panose="020B0604020202020204" pitchFamily="34" charset="0"/>
              </a:rPr>
              <a:t>è una </a:t>
            </a:r>
            <a:r>
              <a:rPr lang="it-IT" altLang="it-IT" sz="3200" i="1" dirty="0">
                <a:latin typeface="Arial" panose="020B0604020202020204" pitchFamily="34" charset="0"/>
              </a:rPr>
              <a:t>copia punto a punto</a:t>
            </a:r>
          </a:p>
          <a:p>
            <a:pPr>
              <a:lnSpc>
                <a:spcPct val="90000"/>
              </a:lnSpc>
              <a:spcAft>
                <a:spcPts val="300"/>
              </a:spcAft>
              <a:buClr>
                <a:srgbClr val="000090"/>
              </a:buClr>
              <a:buFont typeface="Wingdings" panose="05000000000000000000" pitchFamily="2" charset="2"/>
              <a:buChar char="§"/>
            </a:pPr>
            <a:r>
              <a:rPr lang="it-IT" altLang="it-IT" sz="3200" dirty="0">
                <a:latin typeface="Arial" panose="020B0604020202020204" pitchFamily="34" charset="0"/>
              </a:rPr>
              <a:t>lo studio della percezione adotta un modello alternativo basato su: </a:t>
            </a:r>
            <a:r>
              <a:rPr lang="it-IT" altLang="it-IT" sz="3200" i="1" dirty="0">
                <a:latin typeface="Arial" panose="020B0604020202020204" pitchFamily="34" charset="0"/>
              </a:rPr>
              <a:t>interpretazione</a:t>
            </a:r>
            <a:r>
              <a:rPr lang="it-IT" altLang="it-IT" sz="3200" dirty="0">
                <a:latin typeface="Arial" panose="020B0604020202020204" pitchFamily="34" charset="0"/>
              </a:rPr>
              <a:t>, </a:t>
            </a:r>
            <a:r>
              <a:rPr lang="it-IT" altLang="it-IT" sz="3200" i="1" dirty="0">
                <a:latin typeface="Arial" panose="020B0604020202020204" pitchFamily="34" charset="0"/>
              </a:rPr>
              <a:t>rappresentazione selettiva </a:t>
            </a:r>
          </a:p>
          <a:p>
            <a:pPr>
              <a:lnSpc>
                <a:spcPct val="90000"/>
              </a:lnSpc>
              <a:spcAft>
                <a:spcPts val="300"/>
              </a:spcAft>
              <a:buClr>
                <a:srgbClr val="000090"/>
              </a:buClr>
              <a:buFont typeface="Wingdings" panose="05000000000000000000" pitchFamily="2" charset="2"/>
              <a:buChar char="§"/>
            </a:pPr>
            <a:r>
              <a:rPr lang="it-IT" altLang="it-IT" sz="3200" dirty="0">
                <a:latin typeface="Arial" panose="020B0604020202020204" pitchFamily="34" charset="0"/>
              </a:rPr>
              <a:t>processi percettivi di base (unificazione/segregazione, articolazione figura sfondo, organizzazione figurale, e struttura dello spazio visivo)</a:t>
            </a:r>
          </a:p>
          <a:p>
            <a:pPr>
              <a:lnSpc>
                <a:spcPct val="90000"/>
              </a:lnSpc>
              <a:spcAft>
                <a:spcPts val="300"/>
              </a:spcAft>
              <a:buClr>
                <a:srgbClr val="000090"/>
              </a:buClr>
              <a:buFont typeface="Wingdings" panose="05000000000000000000" pitchFamily="2" charset="2"/>
              <a:buChar char="§"/>
            </a:pPr>
            <a:r>
              <a:rPr lang="it-IT" altLang="it-IT" sz="3200" dirty="0">
                <a:latin typeface="Arial" panose="020B0604020202020204" pitchFamily="34" charset="0"/>
              </a:rPr>
              <a:t>per risolvere l’indeterminazione in </a:t>
            </a:r>
            <a:r>
              <a:rPr lang="it-IT" altLang="it-IT" sz="3200" dirty="0" smtClean="0">
                <a:latin typeface="Arial" panose="020B0604020202020204" pitchFamily="34" charset="0"/>
              </a:rPr>
              <a:t>input</a:t>
            </a:r>
            <a:endParaRPr lang="it-IT" altLang="it-IT" sz="3200" dirty="0">
              <a:latin typeface="Arial" panose="020B0604020202020204" pitchFamily="34" charset="0"/>
            </a:endParaRPr>
          </a:p>
        </p:txBody>
      </p:sp>
      <p:sp>
        <p:nvSpPr>
          <p:cNvPr id="1715203" name="Text Box 3"/>
          <p:cNvSpPr txBox="1">
            <a:spLocks noChangeArrowheads="1"/>
          </p:cNvSpPr>
          <p:nvPr/>
        </p:nvSpPr>
        <p:spPr bwMode="auto">
          <a:xfrm>
            <a:off x="-38100" y="157163"/>
            <a:ext cx="91630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it-IT" altLang="it-IT" sz="4400" dirty="0">
                <a:solidFill>
                  <a:srgbClr val="060687"/>
                </a:solidFill>
                <a:latin typeface="Arial" panose="020B0604020202020204" pitchFamily="34" charset="0"/>
              </a:rPr>
              <a:t>registrazione sensoriale</a:t>
            </a:r>
            <a:endParaRPr lang="en-GB" altLang="it-IT" sz="4400" dirty="0">
              <a:solidFill>
                <a:srgbClr val="060687"/>
              </a:solidFill>
              <a:latin typeface="Arial" panose="020B0604020202020204" pitchFamily="34" charset="0"/>
            </a:endParaRPr>
          </a:p>
        </p:txBody>
      </p:sp>
    </p:spTree>
    <p:extLst>
      <p:ext uri="{BB962C8B-B14F-4D97-AF65-F5344CB8AC3E}">
        <p14:creationId xmlns:p14="http://schemas.microsoft.com/office/powerpoint/2010/main" val="318550505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58786">
                                            <p:txEl>
                                              <p:pRg st="0" end="0"/>
                                            </p:txEl>
                                          </p:spTgt>
                                        </p:tgtEl>
                                        <p:attrNameLst>
                                          <p:attrName>style.visibility</p:attrName>
                                        </p:attrNameLst>
                                      </p:cBhvr>
                                      <p:to>
                                        <p:strVal val="visible"/>
                                      </p:to>
                                    </p:set>
                                    <p:animEffect transition="in" filter="wipe(left)">
                                      <p:cBhvr>
                                        <p:cTn id="7" dur="500"/>
                                        <p:tgtEl>
                                          <p:spTgt spid="7587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58786">
                                            <p:txEl>
                                              <p:pRg st="1" end="1"/>
                                            </p:txEl>
                                          </p:spTgt>
                                        </p:tgtEl>
                                        <p:attrNameLst>
                                          <p:attrName>style.visibility</p:attrName>
                                        </p:attrNameLst>
                                      </p:cBhvr>
                                      <p:to>
                                        <p:strVal val="visible"/>
                                      </p:to>
                                    </p:set>
                                    <p:animEffect transition="in" filter="wipe(left)">
                                      <p:cBhvr>
                                        <p:cTn id="12" dur="500"/>
                                        <p:tgtEl>
                                          <p:spTgt spid="75878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58786">
                                            <p:txEl>
                                              <p:pRg st="2" end="2"/>
                                            </p:txEl>
                                          </p:spTgt>
                                        </p:tgtEl>
                                        <p:attrNameLst>
                                          <p:attrName>style.visibility</p:attrName>
                                        </p:attrNameLst>
                                      </p:cBhvr>
                                      <p:to>
                                        <p:strVal val="visible"/>
                                      </p:to>
                                    </p:set>
                                    <p:animEffect transition="in" filter="wipe(left)">
                                      <p:cBhvr>
                                        <p:cTn id="17" dur="500"/>
                                        <p:tgtEl>
                                          <p:spTgt spid="75878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58786">
                                            <p:txEl>
                                              <p:pRg st="3" end="3"/>
                                            </p:txEl>
                                          </p:spTgt>
                                        </p:tgtEl>
                                        <p:attrNameLst>
                                          <p:attrName>style.visibility</p:attrName>
                                        </p:attrNameLst>
                                      </p:cBhvr>
                                      <p:to>
                                        <p:strVal val="visible"/>
                                      </p:to>
                                    </p:set>
                                    <p:animEffect transition="in" filter="wipe(left)">
                                      <p:cBhvr>
                                        <p:cTn id="22" dur="500"/>
                                        <p:tgtEl>
                                          <p:spTgt spid="75878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58786">
                                            <p:txEl>
                                              <p:pRg st="4" end="4"/>
                                            </p:txEl>
                                          </p:spTgt>
                                        </p:tgtEl>
                                        <p:attrNameLst>
                                          <p:attrName>style.visibility</p:attrName>
                                        </p:attrNameLst>
                                      </p:cBhvr>
                                      <p:to>
                                        <p:strVal val="visible"/>
                                      </p:to>
                                    </p:set>
                                    <p:animEffect transition="in" filter="wipe(left)">
                                      <p:cBhvr>
                                        <p:cTn id="27" dur="500"/>
                                        <p:tgtEl>
                                          <p:spTgt spid="75878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786"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9058" name="Text Box 2"/>
          <p:cNvSpPr txBox="1">
            <a:spLocks noChangeArrowheads="1"/>
          </p:cNvSpPr>
          <p:nvPr/>
        </p:nvSpPr>
        <p:spPr bwMode="auto">
          <a:xfrm>
            <a:off x="165100" y="439738"/>
            <a:ext cx="897731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sz="4400">
                <a:solidFill>
                  <a:srgbClr val="060687"/>
                </a:solidFill>
                <a:latin typeface="Arial" panose="020B0604020202020204" pitchFamily="34" charset="0"/>
              </a:rPr>
              <a:t>superare l’indeterminazione ottica</a:t>
            </a:r>
          </a:p>
        </p:txBody>
      </p:sp>
      <p:sp>
        <p:nvSpPr>
          <p:cNvPr id="5" name="Text Box 2"/>
          <p:cNvSpPr txBox="1">
            <a:spLocks noChangeArrowheads="1"/>
          </p:cNvSpPr>
          <p:nvPr/>
        </p:nvSpPr>
        <p:spPr bwMode="auto">
          <a:xfrm>
            <a:off x="477838" y="1576388"/>
            <a:ext cx="46656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04800" indent="-304800"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Aft>
                <a:spcPts val="1600"/>
              </a:spcAft>
              <a:buClr>
                <a:srgbClr val="000090"/>
              </a:buClr>
              <a:buFont typeface="Wingdings" panose="05000000000000000000" pitchFamily="2" charset="2"/>
              <a:buChar char="§"/>
            </a:pPr>
            <a:r>
              <a:rPr lang="it-IT" altLang="it-IT" sz="2800">
                <a:latin typeface="Arial" panose="020B0604020202020204" pitchFamily="34" charset="0"/>
              </a:rPr>
              <a:t>giudizi inconsci basati sulla probabilità (</a:t>
            </a:r>
            <a:r>
              <a:rPr lang="it-IT" altLang="it-IT" sz="2800" i="1">
                <a:latin typeface="Arial" panose="020B0604020202020204" pitchFamily="34" charset="0"/>
              </a:rPr>
              <a:t>likelihood</a:t>
            </a:r>
            <a:r>
              <a:rPr lang="it-IT" altLang="it-IT" sz="2800">
                <a:latin typeface="Arial" panose="020B0604020202020204" pitchFamily="34" charset="0"/>
              </a:rPr>
              <a:t>; Helmholtz)</a:t>
            </a:r>
            <a:endParaRPr lang="it-IT" altLang="it-IT" sz="2800" i="1">
              <a:latin typeface="Arial" panose="020B0604020202020204" pitchFamily="34" charset="0"/>
            </a:endParaRPr>
          </a:p>
        </p:txBody>
      </p:sp>
      <p:grpSp>
        <p:nvGrpSpPr>
          <p:cNvPr id="1709060" name="Group 9"/>
          <p:cNvGrpSpPr>
            <a:grpSpLocks/>
          </p:cNvGrpSpPr>
          <p:nvPr/>
        </p:nvGrpSpPr>
        <p:grpSpPr bwMode="auto">
          <a:xfrm>
            <a:off x="457200" y="3211513"/>
            <a:ext cx="4140200" cy="3478212"/>
            <a:chOff x="177800" y="3347720"/>
            <a:chExt cx="4140200" cy="3477915"/>
          </a:xfrm>
        </p:grpSpPr>
        <p:pic>
          <p:nvPicPr>
            <p:cNvPr id="1709061" name="Picture 5"/>
            <p:cNvPicPr>
              <a:picLocks noChangeAspect="1"/>
            </p:cNvPicPr>
            <p:nvPr/>
          </p:nvPicPr>
          <p:blipFill>
            <a:blip r:embed="rId3">
              <a:extLst>
                <a:ext uri="{28A0092B-C50C-407E-A947-70E740481C1C}">
                  <a14:useLocalDpi xmlns:a14="http://schemas.microsoft.com/office/drawing/2010/main" val="0"/>
                </a:ext>
              </a:extLst>
            </a:blip>
            <a:srcRect b="9351"/>
            <a:stretch>
              <a:fillRect/>
            </a:stretch>
          </p:blipFill>
          <p:spPr bwMode="auto">
            <a:xfrm>
              <a:off x="1106170" y="334772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9062" name="Rectangle 1"/>
            <p:cNvSpPr>
              <a:spLocks noChangeArrowheads="1"/>
            </p:cNvSpPr>
            <p:nvPr/>
          </p:nvSpPr>
          <p:spPr bwMode="auto">
            <a:xfrm>
              <a:off x="177800" y="6487081"/>
              <a:ext cx="4140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it-IT" altLang="it-IT" sz="1600">
                  <a:latin typeface="Arial" panose="020B0604020202020204" pitchFamily="34" charset="0"/>
                </a:rPr>
                <a:t>Hermann von Helmholtz (1821-1894)</a:t>
              </a:r>
              <a:r>
                <a:rPr lang="en-US" altLang="it-IT" sz="1600">
                  <a:latin typeface="Arial" panose="020B0604020202020204" pitchFamily="34" charset="0"/>
                </a:rPr>
                <a:t> </a:t>
              </a:r>
            </a:p>
          </p:txBody>
        </p:sp>
      </p:grpSp>
      <p:grpSp>
        <p:nvGrpSpPr>
          <p:cNvPr id="1709063" name="Group 8"/>
          <p:cNvGrpSpPr>
            <a:grpSpLocks/>
          </p:cNvGrpSpPr>
          <p:nvPr/>
        </p:nvGrpSpPr>
        <p:grpSpPr bwMode="auto">
          <a:xfrm>
            <a:off x="5607050" y="3211513"/>
            <a:ext cx="2370138" cy="3478212"/>
            <a:chOff x="4794141" y="3347720"/>
            <a:chExt cx="2370861" cy="3477915"/>
          </a:xfrm>
        </p:grpSpPr>
        <p:sp>
          <p:nvSpPr>
            <p:cNvPr id="1709064" name="Rectangle 6"/>
            <p:cNvSpPr>
              <a:spLocks noChangeArrowheads="1"/>
            </p:cNvSpPr>
            <p:nvPr/>
          </p:nvSpPr>
          <p:spPr bwMode="auto">
            <a:xfrm>
              <a:off x="4794141" y="6487081"/>
              <a:ext cx="23708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it-IT" altLang="it-IT" sz="1600">
                  <a:latin typeface="Arial" panose="020B0604020202020204" pitchFamily="34" charset="0"/>
                </a:rPr>
                <a:t>Kurt Koffka (1886-1941)</a:t>
              </a:r>
              <a:r>
                <a:rPr lang="en-US" altLang="it-IT" sz="1600">
                  <a:latin typeface="Arial" panose="020B0604020202020204" pitchFamily="34" charset="0"/>
                </a:rPr>
                <a:t> </a:t>
              </a:r>
            </a:p>
          </p:txBody>
        </p:sp>
        <p:pic>
          <p:nvPicPr>
            <p:cNvPr id="1709065" name="Picture 7"/>
            <p:cNvPicPr>
              <a:picLocks noChangeAspect="1"/>
            </p:cNvPicPr>
            <p:nvPr/>
          </p:nvPicPr>
          <p:blipFill>
            <a:blip r:embed="rId4">
              <a:extLst>
                <a:ext uri="{28A0092B-C50C-407E-A947-70E740481C1C}">
                  <a14:useLocalDpi xmlns:a14="http://schemas.microsoft.com/office/drawing/2010/main" val="0"/>
                </a:ext>
              </a:extLst>
            </a:blip>
            <a:srcRect r="3603" b="15916"/>
            <a:stretch>
              <a:fillRect/>
            </a:stretch>
          </p:blipFill>
          <p:spPr bwMode="auto">
            <a:xfrm>
              <a:off x="4907691" y="3347720"/>
              <a:ext cx="214376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09066" name="Rectangle 10"/>
          <p:cNvSpPr>
            <a:spLocks noChangeArrowheads="1"/>
          </p:cNvSpPr>
          <p:nvPr/>
        </p:nvSpPr>
        <p:spPr bwMode="auto">
          <a:xfrm>
            <a:off x="4281488" y="4573588"/>
            <a:ext cx="590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it-IT" altLang="it-IT">
                <a:latin typeface="Arial" panose="020B0604020202020204" pitchFamily="34" charset="0"/>
              </a:rPr>
              <a:t>vs.</a:t>
            </a:r>
            <a:endParaRPr lang="en-US" altLang="it-IT"/>
          </a:p>
        </p:txBody>
      </p:sp>
      <p:sp>
        <p:nvSpPr>
          <p:cNvPr id="12" name="Text Box 2"/>
          <p:cNvSpPr txBox="1">
            <a:spLocks noChangeArrowheads="1"/>
          </p:cNvSpPr>
          <p:nvPr/>
        </p:nvSpPr>
        <p:spPr bwMode="auto">
          <a:xfrm>
            <a:off x="5049838" y="1576388"/>
            <a:ext cx="36988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300" indent="-241300" eaLnBrk="0" hangingPunct="0">
              <a:tabLst>
                <a:tab pos="241300" algn="l"/>
              </a:tabLst>
              <a:defRPr sz="2400">
                <a:solidFill>
                  <a:schemeClr val="tx1"/>
                </a:solidFill>
                <a:latin typeface="Times" panose="02020603050405020304" pitchFamily="18" charset="0"/>
                <a:ea typeface="MS PGothic" panose="020B0600070205080204" pitchFamily="34" charset="-128"/>
              </a:defRPr>
            </a:lvl1pPr>
            <a:lvl2pPr marL="742950" indent="-285750" eaLnBrk="0" hangingPunct="0">
              <a:tabLst>
                <a:tab pos="241300" algn="l"/>
              </a:tabLst>
              <a:defRPr sz="2400">
                <a:solidFill>
                  <a:schemeClr val="tx1"/>
                </a:solidFill>
                <a:latin typeface="Times" panose="02020603050405020304" pitchFamily="18" charset="0"/>
                <a:ea typeface="MS PGothic" panose="020B0600070205080204" pitchFamily="34" charset="-128"/>
              </a:defRPr>
            </a:lvl2pPr>
            <a:lvl3pPr marL="1143000" indent="-228600" eaLnBrk="0" hangingPunct="0">
              <a:tabLst>
                <a:tab pos="241300" algn="l"/>
              </a:tabLst>
              <a:defRPr sz="2400">
                <a:solidFill>
                  <a:schemeClr val="tx1"/>
                </a:solidFill>
                <a:latin typeface="Times" panose="02020603050405020304" pitchFamily="18" charset="0"/>
                <a:ea typeface="MS PGothic" panose="020B0600070205080204" pitchFamily="34" charset="-128"/>
              </a:defRPr>
            </a:lvl3pPr>
            <a:lvl4pPr marL="1600200" indent="-228600" eaLnBrk="0" hangingPunct="0">
              <a:tabLst>
                <a:tab pos="241300" algn="l"/>
              </a:tabLst>
              <a:defRPr sz="2400">
                <a:solidFill>
                  <a:schemeClr val="tx1"/>
                </a:solidFill>
                <a:latin typeface="Times" panose="02020603050405020304" pitchFamily="18" charset="0"/>
                <a:ea typeface="MS PGothic" panose="020B0600070205080204" pitchFamily="34" charset="-128"/>
              </a:defRPr>
            </a:lvl4pPr>
            <a:lvl5pPr marL="2057400" indent="-228600" eaLnBrk="0" hangingPunct="0">
              <a:tabLst>
                <a:tab pos="241300" algn="l"/>
              </a:tabLst>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241300" algn="l"/>
              </a:tabLs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241300" algn="l"/>
              </a:tabLs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241300" algn="l"/>
              </a:tabLs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241300" algn="l"/>
              </a:tabLst>
              <a:defRPr sz="2400">
                <a:solidFill>
                  <a:schemeClr val="tx1"/>
                </a:solidFill>
                <a:latin typeface="Times" panose="02020603050405020304" pitchFamily="18" charset="0"/>
                <a:ea typeface="MS PGothic" panose="020B0600070205080204" pitchFamily="34" charset="-128"/>
              </a:defRPr>
            </a:lvl9pPr>
          </a:lstStyle>
          <a:p>
            <a:pPr>
              <a:spcAft>
                <a:spcPts val="1600"/>
              </a:spcAft>
              <a:buClr>
                <a:srgbClr val="000090"/>
              </a:buClr>
              <a:buFont typeface="Wingdings" panose="05000000000000000000" pitchFamily="2" charset="2"/>
              <a:buChar char="§"/>
            </a:pPr>
            <a:r>
              <a:rPr lang="it-IT" altLang="it-IT" sz="2800">
                <a:latin typeface="Arial" panose="020B0604020202020204" pitchFamily="34" charset="0"/>
              </a:rPr>
              <a:t>principio di minimo (</a:t>
            </a:r>
            <a:r>
              <a:rPr lang="it-IT" altLang="it-IT" sz="2800" i="1">
                <a:latin typeface="Arial" panose="020B0604020202020204" pitchFamily="34" charset="0"/>
              </a:rPr>
              <a:t>semplicità</a:t>
            </a:r>
            <a:r>
              <a:rPr lang="it-IT" altLang="it-IT" sz="2800">
                <a:latin typeface="Arial" panose="020B0604020202020204" pitchFamily="34" charset="0"/>
              </a:rPr>
              <a:t>; Gestalt)</a:t>
            </a:r>
            <a:endParaRPr lang="it-IT" altLang="it-IT" sz="2800" i="1">
              <a:latin typeface="Arial" panose="020B0604020202020204" pitchFamily="34" charset="0"/>
            </a:endParaRPr>
          </a:p>
        </p:txBody>
      </p:sp>
    </p:spTree>
    <p:extLst>
      <p:ext uri="{BB962C8B-B14F-4D97-AF65-F5344CB8AC3E}">
        <p14:creationId xmlns:p14="http://schemas.microsoft.com/office/powerpoint/2010/main" val="2589992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left)">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P spid="12"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1106" name="Text Box 2"/>
          <p:cNvSpPr txBox="1">
            <a:spLocks noChangeArrowheads="1"/>
          </p:cNvSpPr>
          <p:nvPr/>
        </p:nvSpPr>
        <p:spPr bwMode="auto">
          <a:xfrm>
            <a:off x="165100" y="439738"/>
            <a:ext cx="897731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sz="4400">
                <a:solidFill>
                  <a:srgbClr val="060687"/>
                </a:solidFill>
                <a:latin typeface="Arial" panose="020B0604020202020204" pitchFamily="34" charset="0"/>
              </a:rPr>
              <a:t>negare l’indeterminazione ottica</a:t>
            </a:r>
          </a:p>
        </p:txBody>
      </p:sp>
      <p:sp>
        <p:nvSpPr>
          <p:cNvPr id="5" name="Text Box 2"/>
          <p:cNvSpPr txBox="1">
            <a:spLocks noChangeArrowheads="1"/>
          </p:cNvSpPr>
          <p:nvPr/>
        </p:nvSpPr>
        <p:spPr bwMode="auto">
          <a:xfrm>
            <a:off x="477838" y="1385888"/>
            <a:ext cx="7751762"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04800" indent="-304800"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Aft>
                <a:spcPts val="1600"/>
              </a:spcAft>
              <a:buClr>
                <a:srgbClr val="000090"/>
              </a:buClr>
              <a:buFont typeface="Wingdings" panose="05000000000000000000" pitchFamily="2" charset="2"/>
              <a:buChar char="§"/>
            </a:pPr>
            <a:r>
              <a:rPr lang="it-IT" altLang="it-IT" sz="2800" dirty="0">
                <a:latin typeface="Arial" panose="020B0604020202020204" pitchFamily="34" charset="0"/>
              </a:rPr>
              <a:t>per l’approccio ecologico il flusso ottico è ricco di informazione (J. J. Gibson)</a:t>
            </a:r>
          </a:p>
          <a:p>
            <a:pPr>
              <a:spcAft>
                <a:spcPts val="1600"/>
              </a:spcAft>
              <a:buClr>
                <a:srgbClr val="000090"/>
              </a:buClr>
              <a:buFont typeface="Wingdings" panose="05000000000000000000" pitchFamily="2" charset="2"/>
              <a:buChar char="§"/>
            </a:pPr>
            <a:r>
              <a:rPr lang="it-IT" altLang="it-IT" sz="2800" dirty="0">
                <a:latin typeface="Arial" panose="020B0604020202020204" pitchFamily="34" charset="0"/>
              </a:rPr>
              <a:t>l’ottica inversa non è un problema mal posto</a:t>
            </a:r>
            <a:endParaRPr lang="it-IT" altLang="it-IT" sz="2800" i="1" dirty="0">
              <a:latin typeface="Arial" panose="020B0604020202020204" pitchFamily="34" charset="0"/>
            </a:endParaRPr>
          </a:p>
        </p:txBody>
      </p:sp>
      <p:sp>
        <p:nvSpPr>
          <p:cNvPr id="1711108" name="Rectangle 2"/>
          <p:cNvSpPr>
            <a:spLocks noChangeArrowheads="1"/>
          </p:cNvSpPr>
          <p:nvPr/>
        </p:nvSpPr>
        <p:spPr bwMode="auto">
          <a:xfrm>
            <a:off x="5092700" y="6297613"/>
            <a:ext cx="28876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it-IT" altLang="it-IT" sz="1600">
                <a:latin typeface="Arial" panose="020B0604020202020204" pitchFamily="34" charset="0"/>
              </a:rPr>
              <a:t>James J. Gibson (1904-1979)</a:t>
            </a:r>
            <a:r>
              <a:rPr lang="en-US" altLang="it-IT" sz="1600">
                <a:latin typeface="Arial" panose="020B0604020202020204" pitchFamily="34" charset="0"/>
              </a:rPr>
              <a:t> </a:t>
            </a:r>
          </a:p>
        </p:txBody>
      </p:sp>
      <p:pic>
        <p:nvPicPr>
          <p:cNvPr id="1711109" name="Picture 12" descr="jj-gibson.jpg"/>
          <p:cNvPicPr>
            <a:picLocks noChangeAspect="1"/>
          </p:cNvPicPr>
          <p:nvPr/>
        </p:nvPicPr>
        <p:blipFill>
          <a:blip r:embed="rId3">
            <a:extLst>
              <a:ext uri="{28A0092B-C50C-407E-A947-70E740481C1C}">
                <a14:useLocalDpi xmlns:a14="http://schemas.microsoft.com/office/drawing/2010/main" val="0"/>
              </a:ext>
            </a:extLst>
          </a:blip>
          <a:srcRect l="3473" t="4735" r="2779" b="5228"/>
          <a:stretch>
            <a:fillRect/>
          </a:stretch>
        </p:blipFill>
        <p:spPr bwMode="auto">
          <a:xfrm>
            <a:off x="4249738" y="3098800"/>
            <a:ext cx="45720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1110" name="Picture 13" descr="optic-flo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5625" y="3878263"/>
            <a:ext cx="3471863"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9436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AutoShape 2"/>
          <p:cNvSpPr>
            <a:spLocks noChangeArrowheads="1"/>
          </p:cNvSpPr>
          <p:nvPr/>
        </p:nvSpPr>
        <p:spPr bwMode="auto">
          <a:xfrm>
            <a:off x="3544888" y="4559300"/>
            <a:ext cx="5114925" cy="188118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20482" name="AutoShape 4"/>
          <p:cNvSpPr>
            <a:spLocks noChangeArrowheads="1"/>
          </p:cNvSpPr>
          <p:nvPr/>
        </p:nvSpPr>
        <p:spPr bwMode="auto">
          <a:xfrm>
            <a:off x="3236913" y="588963"/>
            <a:ext cx="5907087" cy="4064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endParaRPr lang="en-GB" altLang="it-IT" b="1">
              <a:solidFill>
                <a:schemeClr val="accent2"/>
              </a:solidFill>
              <a:latin typeface="Arial" panose="020B0604020202020204" pitchFamily="34" charset="0"/>
            </a:endParaRPr>
          </a:p>
        </p:txBody>
      </p:sp>
      <p:sp>
        <p:nvSpPr>
          <p:cNvPr id="20483" name="Rectangle 9"/>
          <p:cNvSpPr>
            <a:spLocks noGrp="1" noChangeArrowheads="1"/>
          </p:cNvSpPr>
          <p:nvPr>
            <p:ph type="ctrTitle"/>
          </p:nvPr>
        </p:nvSpPr>
        <p:spPr>
          <a:xfrm>
            <a:off x="692150" y="1211288"/>
            <a:ext cx="7772400" cy="1143000"/>
          </a:xfrm>
        </p:spPr>
        <p:txBody>
          <a:bodyPr/>
          <a:lstStyle/>
          <a:p>
            <a:r>
              <a:rPr lang="en-GB" altLang="it-IT" dirty="0" err="1" smtClean="0">
                <a:solidFill>
                  <a:schemeClr val="accent2"/>
                </a:solidFill>
                <a:latin typeface="Arial" panose="020B0604020202020204" pitchFamily="34" charset="0"/>
              </a:rPr>
              <a:t>altre</a:t>
            </a:r>
            <a:r>
              <a:rPr lang="en-GB" altLang="it-IT" dirty="0" smtClean="0">
                <a:solidFill>
                  <a:schemeClr val="accent2"/>
                </a:solidFill>
                <a:latin typeface="Arial" panose="020B0604020202020204" pitchFamily="34" charset="0"/>
              </a:rPr>
              <a:t> </a:t>
            </a:r>
            <a:r>
              <a:rPr lang="en-GB" altLang="it-IT" dirty="0" err="1" smtClean="0">
                <a:solidFill>
                  <a:schemeClr val="accent2"/>
                </a:solidFill>
                <a:latin typeface="Arial" panose="020B0604020202020204" pitchFamily="34" charset="0"/>
              </a:rPr>
              <a:t>informazioni</a:t>
            </a:r>
            <a:r>
              <a:rPr lang="en-GB" altLang="it-IT" dirty="0" smtClean="0">
                <a:solidFill>
                  <a:schemeClr val="accent2"/>
                </a:solidFill>
                <a:latin typeface="Arial" panose="020B0604020202020204" pitchFamily="34" charset="0"/>
              </a:rPr>
              <a:t> </a:t>
            </a:r>
            <a:br>
              <a:rPr lang="en-GB" altLang="it-IT" dirty="0" smtClean="0">
                <a:solidFill>
                  <a:schemeClr val="accent2"/>
                </a:solidFill>
                <a:latin typeface="Arial" panose="020B0604020202020204" pitchFamily="34" charset="0"/>
              </a:rPr>
            </a:br>
            <a:r>
              <a:rPr lang="en-GB" altLang="it-IT" dirty="0" err="1" smtClean="0">
                <a:solidFill>
                  <a:schemeClr val="accent2"/>
                </a:solidFill>
                <a:latin typeface="Arial" panose="020B0604020202020204" pitchFamily="34" charset="0"/>
              </a:rPr>
              <a:t>sulla</a:t>
            </a:r>
            <a:r>
              <a:rPr lang="en-GB" altLang="it-IT" dirty="0" smtClean="0">
                <a:solidFill>
                  <a:schemeClr val="accent2"/>
                </a:solidFill>
                <a:latin typeface="Arial" panose="020B0604020202020204" pitchFamily="34" charset="0"/>
              </a:rPr>
              <a:t> </a:t>
            </a:r>
            <a:r>
              <a:rPr lang="en-GB" altLang="it-IT" dirty="0" err="1" smtClean="0">
                <a:solidFill>
                  <a:schemeClr val="accent2"/>
                </a:solidFill>
                <a:latin typeface="Arial" panose="020B0604020202020204" pitchFamily="34" charset="0"/>
              </a:rPr>
              <a:t>profondità</a:t>
            </a:r>
            <a:r>
              <a:rPr lang="en-GB" altLang="it-IT" dirty="0" smtClean="0">
                <a:solidFill>
                  <a:schemeClr val="accent2"/>
                </a:solidFill>
                <a:latin typeface="Arial" panose="020B0604020202020204" pitchFamily="34" charset="0"/>
              </a:rPr>
              <a:t/>
            </a:r>
            <a:br>
              <a:rPr lang="en-GB" altLang="it-IT" dirty="0" smtClean="0">
                <a:solidFill>
                  <a:schemeClr val="accent2"/>
                </a:solidFill>
                <a:latin typeface="Arial" panose="020B0604020202020204" pitchFamily="34" charset="0"/>
              </a:rPr>
            </a:br>
            <a:endParaRPr lang="en-GB" altLang="it-IT" sz="2400" dirty="0" smtClean="0">
              <a:solidFill>
                <a:srgbClr val="000000"/>
              </a:solidFill>
              <a:latin typeface="Arial" panose="020B0604020202020204" pitchFamily="34" charset="0"/>
            </a:endParaRPr>
          </a:p>
        </p:txBody>
      </p:sp>
      <p:sp>
        <p:nvSpPr>
          <p:cNvPr id="646154" name="Rectangle 10"/>
          <p:cNvSpPr>
            <a:spLocks noChangeArrowheads="1"/>
          </p:cNvSpPr>
          <p:nvPr/>
        </p:nvSpPr>
        <p:spPr bwMode="auto">
          <a:xfrm>
            <a:off x="999331" y="2667260"/>
            <a:ext cx="7158038" cy="3168650"/>
          </a:xfrm>
          <a:prstGeom prst="rect">
            <a:avLst/>
          </a:prstGeom>
          <a:noFill/>
          <a:ln>
            <a:noFill/>
          </a:ln>
          <a:extLst>
            <a:ext uri="{909E8E84-426E-40dd-AFC4-6F175D3DCCD1}"/>
            <a:ext uri="{91240B29-F687-4f45-9708-019B960494DF}"/>
          </a:extLst>
        </p:spPr>
        <p:txBody>
          <a:bodyPr>
            <a:spAutoFit/>
          </a:bodyPr>
          <a:lstStyle>
            <a:lvl1pPr marL="274638" indent="-274638"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Aft>
                <a:spcPct val="40000"/>
              </a:spcAft>
              <a:buClr>
                <a:schemeClr val="accent2"/>
              </a:buClr>
              <a:buFont typeface="Wingdings" panose="05000000000000000000" pitchFamily="2" charset="2"/>
              <a:buChar char="§"/>
            </a:pPr>
            <a:r>
              <a:rPr lang="en-US" altLang="it-IT" sz="2800" dirty="0" err="1">
                <a:latin typeface="Arial" panose="020B0604020202020204" pitchFamily="34" charset="0"/>
              </a:rPr>
              <a:t>informazione</a:t>
            </a:r>
            <a:r>
              <a:rPr lang="en-US" altLang="it-IT" sz="2800" dirty="0">
                <a:latin typeface="Arial" panose="020B0604020202020204" pitchFamily="34" charset="0"/>
              </a:rPr>
              <a:t> </a:t>
            </a:r>
            <a:r>
              <a:rPr lang="en-US" altLang="it-IT" sz="2800" dirty="0" err="1">
                <a:latin typeface="Arial" panose="020B0604020202020204" pitchFamily="34" charset="0"/>
              </a:rPr>
              <a:t>ottica</a:t>
            </a:r>
            <a:r>
              <a:rPr lang="en-US" altLang="it-IT" sz="2800" dirty="0">
                <a:latin typeface="Arial" panose="020B0604020202020204" pitchFamily="34" charset="0"/>
              </a:rPr>
              <a:t> </a:t>
            </a:r>
            <a:r>
              <a:rPr lang="en-US" altLang="it-IT" sz="2800" dirty="0" err="1">
                <a:latin typeface="Arial" panose="020B0604020202020204" pitchFamily="34" charset="0"/>
              </a:rPr>
              <a:t>binoculare</a:t>
            </a:r>
            <a:endParaRPr lang="en-US" altLang="it-IT" sz="2800" dirty="0">
              <a:latin typeface="Arial" panose="020B0604020202020204" pitchFamily="34" charset="0"/>
            </a:endParaRPr>
          </a:p>
          <a:p>
            <a:pPr>
              <a:spcAft>
                <a:spcPct val="40000"/>
              </a:spcAft>
              <a:buClr>
                <a:schemeClr val="accent2"/>
              </a:buClr>
              <a:buFont typeface="Wingdings" panose="05000000000000000000" pitchFamily="2" charset="2"/>
              <a:buChar char="§"/>
            </a:pPr>
            <a:r>
              <a:rPr lang="en-US" altLang="it-IT" sz="2800" dirty="0" err="1">
                <a:latin typeface="Arial" panose="020B0604020202020204" pitchFamily="34" charset="0"/>
              </a:rPr>
              <a:t>informazione</a:t>
            </a:r>
            <a:r>
              <a:rPr lang="en-US" altLang="it-IT" sz="2800" dirty="0">
                <a:latin typeface="Arial" panose="020B0604020202020204" pitchFamily="34" charset="0"/>
              </a:rPr>
              <a:t> extra-</a:t>
            </a:r>
            <a:r>
              <a:rPr lang="en-US" altLang="it-IT" sz="2800" dirty="0" err="1">
                <a:latin typeface="Arial" panose="020B0604020202020204" pitchFamily="34" charset="0"/>
              </a:rPr>
              <a:t>ottica</a:t>
            </a:r>
            <a:r>
              <a:rPr lang="en-US" altLang="it-IT" sz="2800" dirty="0">
                <a:latin typeface="Arial" panose="020B0604020202020204" pitchFamily="34" charset="0"/>
              </a:rPr>
              <a:t> </a:t>
            </a:r>
            <a:r>
              <a:rPr lang="en-US" altLang="it-IT" sz="2800" dirty="0" err="1">
                <a:latin typeface="Arial" panose="020B0604020202020204" pitchFamily="34" charset="0"/>
              </a:rPr>
              <a:t>binoculare</a:t>
            </a:r>
            <a:r>
              <a:rPr lang="en-US" altLang="it-IT" sz="2800" dirty="0">
                <a:latin typeface="Arial" panose="020B0604020202020204" pitchFamily="34" charset="0"/>
              </a:rPr>
              <a:t> (</a:t>
            </a:r>
            <a:r>
              <a:rPr lang="en-US" altLang="it-IT" sz="2800" dirty="0" err="1">
                <a:latin typeface="Arial" panose="020B0604020202020204" pitchFamily="34" charset="0"/>
              </a:rPr>
              <a:t>vergenza</a:t>
            </a:r>
            <a:r>
              <a:rPr lang="en-US" altLang="it-IT" sz="2800" dirty="0">
                <a:latin typeface="Arial" panose="020B0604020202020204" pitchFamily="34" charset="0"/>
              </a:rPr>
              <a:t>)</a:t>
            </a:r>
          </a:p>
          <a:p>
            <a:pPr>
              <a:spcAft>
                <a:spcPct val="40000"/>
              </a:spcAft>
              <a:buClr>
                <a:schemeClr val="accent2"/>
              </a:buClr>
              <a:buFont typeface="Wingdings" panose="05000000000000000000" pitchFamily="2" charset="2"/>
              <a:buChar char="§"/>
            </a:pPr>
            <a:r>
              <a:rPr lang="en-US" altLang="it-IT" sz="2800" dirty="0" err="1">
                <a:latin typeface="Arial" panose="020B0604020202020204" pitchFamily="34" charset="0"/>
              </a:rPr>
              <a:t>informazione</a:t>
            </a:r>
            <a:r>
              <a:rPr lang="en-US" altLang="it-IT" sz="2800" dirty="0">
                <a:latin typeface="Arial" panose="020B0604020202020204" pitchFamily="34" charset="0"/>
              </a:rPr>
              <a:t> extra-</a:t>
            </a:r>
            <a:r>
              <a:rPr lang="en-US" altLang="it-IT" sz="2800" dirty="0" err="1">
                <a:latin typeface="Arial" panose="020B0604020202020204" pitchFamily="34" charset="0"/>
              </a:rPr>
              <a:t>ottica</a:t>
            </a:r>
            <a:r>
              <a:rPr lang="en-US" altLang="it-IT" sz="2800" dirty="0">
                <a:latin typeface="Arial" panose="020B0604020202020204" pitchFamily="34" charset="0"/>
              </a:rPr>
              <a:t> </a:t>
            </a:r>
            <a:r>
              <a:rPr lang="en-US" altLang="it-IT" sz="2800" dirty="0" err="1">
                <a:latin typeface="Arial" panose="020B0604020202020204" pitchFamily="34" charset="0"/>
              </a:rPr>
              <a:t>monoculare</a:t>
            </a:r>
            <a:r>
              <a:rPr lang="en-US" altLang="it-IT" sz="2800" dirty="0">
                <a:latin typeface="Arial" panose="020B0604020202020204" pitchFamily="34" charset="0"/>
              </a:rPr>
              <a:t> (</a:t>
            </a:r>
            <a:r>
              <a:rPr lang="en-US" altLang="it-IT" sz="2800" dirty="0" err="1">
                <a:latin typeface="Arial" panose="020B0604020202020204" pitchFamily="34" charset="0"/>
              </a:rPr>
              <a:t>accomodazione</a:t>
            </a:r>
            <a:r>
              <a:rPr lang="en-US" altLang="it-IT" sz="2800" dirty="0">
                <a:latin typeface="Arial" panose="020B0604020202020204" pitchFamily="34" charset="0"/>
              </a:rPr>
              <a:t>)</a:t>
            </a:r>
          </a:p>
          <a:p>
            <a:pPr>
              <a:spcAft>
                <a:spcPct val="40000"/>
              </a:spcAft>
              <a:buClr>
                <a:schemeClr val="accent2"/>
              </a:buClr>
              <a:buFont typeface="Wingdings" panose="05000000000000000000" pitchFamily="2" charset="2"/>
              <a:buChar char="§"/>
            </a:pPr>
            <a:endParaRPr lang="en-US" altLang="it-IT" sz="2800" dirty="0">
              <a:latin typeface="Arial" panose="020B0604020202020204" pitchFamily="34" charset="0"/>
            </a:endParaRPr>
          </a:p>
        </p:txBody>
      </p:sp>
    </p:spTree>
    <p:extLst>
      <p:ext uri="{BB962C8B-B14F-4D97-AF65-F5344CB8AC3E}">
        <p14:creationId xmlns:p14="http://schemas.microsoft.com/office/powerpoint/2010/main" val="391634952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6154">
                                            <p:txEl>
                                              <p:pRg st="0" end="0"/>
                                            </p:txEl>
                                          </p:spTgt>
                                        </p:tgtEl>
                                        <p:attrNameLst>
                                          <p:attrName>style.visibility</p:attrName>
                                        </p:attrNameLst>
                                      </p:cBhvr>
                                      <p:to>
                                        <p:strVal val="visible"/>
                                      </p:to>
                                    </p:set>
                                    <p:animEffect transition="in" filter="wipe(left)">
                                      <p:cBhvr>
                                        <p:cTn id="7" dur="500"/>
                                        <p:tgtEl>
                                          <p:spTgt spid="64615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6154">
                                            <p:txEl>
                                              <p:pRg st="1" end="1"/>
                                            </p:txEl>
                                          </p:spTgt>
                                        </p:tgtEl>
                                        <p:attrNameLst>
                                          <p:attrName>style.visibility</p:attrName>
                                        </p:attrNameLst>
                                      </p:cBhvr>
                                      <p:to>
                                        <p:strVal val="visible"/>
                                      </p:to>
                                    </p:set>
                                    <p:animEffect transition="in" filter="wipe(left)">
                                      <p:cBhvr>
                                        <p:cTn id="12" dur="500"/>
                                        <p:tgtEl>
                                          <p:spTgt spid="64615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6154">
                                            <p:txEl>
                                              <p:pRg st="2" end="2"/>
                                            </p:txEl>
                                          </p:spTgt>
                                        </p:tgtEl>
                                        <p:attrNameLst>
                                          <p:attrName>style.visibility</p:attrName>
                                        </p:attrNameLst>
                                      </p:cBhvr>
                                      <p:to>
                                        <p:strVal val="visible"/>
                                      </p:to>
                                    </p:set>
                                    <p:animEffect transition="in" filter="wipe(left)">
                                      <p:cBhvr>
                                        <p:cTn id="17" dur="500"/>
                                        <p:tgtEl>
                                          <p:spTgt spid="6461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5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88900" y="304800"/>
            <a:ext cx="8915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endParaRPr lang="it-IT" altLang="it-IT" sz="4400">
              <a:solidFill>
                <a:srgbClr val="004BC8"/>
              </a:solidFill>
              <a:latin typeface="Arial" panose="020B0604020202020204" pitchFamily="34" charset="0"/>
            </a:endParaRPr>
          </a:p>
        </p:txBody>
      </p:sp>
      <p:sp>
        <p:nvSpPr>
          <p:cNvPr id="746499" name="Text Box 2"/>
          <p:cNvSpPr txBox="1">
            <a:spLocks noChangeArrowheads="1"/>
          </p:cNvSpPr>
          <p:nvPr/>
        </p:nvSpPr>
        <p:spPr bwMode="auto">
          <a:xfrm>
            <a:off x="877888" y="2605088"/>
            <a:ext cx="719455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lnSpc>
                <a:spcPct val="90000"/>
              </a:lnSpc>
              <a:spcAft>
                <a:spcPts val="300"/>
              </a:spcAft>
              <a:buClr>
                <a:srgbClr val="000090"/>
              </a:buClr>
              <a:buFont typeface="Wingdings" panose="05000000000000000000" pitchFamily="2" charset="2"/>
              <a:buNone/>
            </a:pPr>
            <a:r>
              <a:rPr lang="it-IT" altLang="it-IT" sz="5400">
                <a:solidFill>
                  <a:srgbClr val="0A0999"/>
                </a:solidFill>
                <a:latin typeface="Arial" panose="020B0604020202020204" pitchFamily="34" charset="0"/>
              </a:rPr>
              <a:t>in ogni caso psicofisica</a:t>
            </a:r>
            <a:endParaRPr lang="de-DE" altLang="it-IT" sz="5400">
              <a:solidFill>
                <a:srgbClr val="0A0999"/>
              </a:solidFill>
              <a:latin typeface="Arial" panose="020B0604020202020204" pitchFamily="34" charset="0"/>
            </a:endParaRPr>
          </a:p>
          <a:p>
            <a:pPr algn="ctr"/>
            <a:r>
              <a:rPr lang="de-DE" altLang="it-IT" sz="5400">
                <a:solidFill>
                  <a:srgbClr val="FF6600"/>
                </a:solidFill>
                <a:latin typeface="Arial" panose="020B0604020202020204" pitchFamily="34" charset="0"/>
              </a:rPr>
              <a:t>legge di Weber</a:t>
            </a:r>
          </a:p>
        </p:txBody>
      </p:sp>
    </p:spTree>
    <p:extLst>
      <p:ext uri="{BB962C8B-B14F-4D97-AF65-F5344CB8AC3E}">
        <p14:creationId xmlns:p14="http://schemas.microsoft.com/office/powerpoint/2010/main" val="789446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10" name="Text Box 6"/>
          <p:cNvSpPr txBox="1">
            <a:spLocks noChangeArrowheads="1"/>
          </p:cNvSpPr>
          <p:nvPr/>
        </p:nvSpPr>
        <p:spPr bwMode="auto">
          <a:xfrm>
            <a:off x="433388" y="1892300"/>
            <a:ext cx="5027612"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8938" indent="-388938" eaLnBrk="0" hangingPunct="0">
              <a:tabLst>
                <a:tab pos="388938" algn="l"/>
              </a:tabLst>
              <a:defRPr sz="2400">
                <a:solidFill>
                  <a:schemeClr val="tx1"/>
                </a:solidFill>
                <a:latin typeface="Times" panose="02020603050405020304" pitchFamily="18" charset="0"/>
                <a:ea typeface="MS PGothic" panose="020B0600070205080204" pitchFamily="34" charset="-128"/>
              </a:defRPr>
            </a:lvl1pPr>
            <a:lvl2pPr marL="742950" indent="-285750" eaLnBrk="0" hangingPunct="0">
              <a:tabLst>
                <a:tab pos="388938" algn="l"/>
              </a:tabLst>
              <a:defRPr sz="2400">
                <a:solidFill>
                  <a:schemeClr val="tx1"/>
                </a:solidFill>
                <a:latin typeface="Times" panose="02020603050405020304" pitchFamily="18" charset="0"/>
                <a:ea typeface="MS PGothic" panose="020B0600070205080204" pitchFamily="34" charset="-128"/>
              </a:defRPr>
            </a:lvl2pPr>
            <a:lvl3pPr marL="1143000" indent="-228600" eaLnBrk="0" hangingPunct="0">
              <a:tabLst>
                <a:tab pos="388938" algn="l"/>
              </a:tabLst>
              <a:defRPr sz="2400">
                <a:solidFill>
                  <a:schemeClr val="tx1"/>
                </a:solidFill>
                <a:latin typeface="Times" panose="02020603050405020304" pitchFamily="18" charset="0"/>
                <a:ea typeface="MS PGothic" panose="020B0600070205080204" pitchFamily="34" charset="-128"/>
              </a:defRPr>
            </a:lvl3pPr>
            <a:lvl4pPr marL="1600200" indent="-228600" eaLnBrk="0" hangingPunct="0">
              <a:tabLst>
                <a:tab pos="388938" algn="l"/>
              </a:tabLst>
              <a:defRPr sz="2400">
                <a:solidFill>
                  <a:schemeClr val="tx1"/>
                </a:solidFill>
                <a:latin typeface="Times" panose="02020603050405020304" pitchFamily="18" charset="0"/>
                <a:ea typeface="MS PGothic" panose="020B0600070205080204" pitchFamily="34" charset="-128"/>
              </a:defRPr>
            </a:lvl4pPr>
            <a:lvl5pPr marL="2057400" indent="-228600" eaLnBrk="0" hangingPunct="0">
              <a:tabLst>
                <a:tab pos="388938" algn="l"/>
              </a:tabLst>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388938" algn="l"/>
              </a:tabLs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388938" algn="l"/>
              </a:tabLs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388938" algn="l"/>
              </a:tabLs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388938" algn="l"/>
              </a:tabLst>
              <a:defRPr sz="2400">
                <a:solidFill>
                  <a:schemeClr val="tx1"/>
                </a:solidFill>
                <a:latin typeface="Times" panose="02020603050405020304" pitchFamily="18" charset="0"/>
                <a:ea typeface="MS PGothic" panose="020B0600070205080204" pitchFamily="34" charset="-128"/>
              </a:defRPr>
            </a:lvl9pPr>
          </a:lstStyle>
          <a:p>
            <a:pPr>
              <a:buClr>
                <a:srgbClr val="3333CC"/>
              </a:buClr>
              <a:buFont typeface="Wingdings" panose="05000000000000000000" pitchFamily="2" charset="2"/>
              <a:buChar char="§"/>
            </a:pPr>
            <a:r>
              <a:rPr lang="it-IT" altLang="it-IT" sz="3600">
                <a:latin typeface="Arial" panose="020B0604020202020204" pitchFamily="34" charset="0"/>
              </a:rPr>
              <a:t>quali sono le somiglianze e le differenze tra le </a:t>
            </a:r>
            <a:r>
              <a:rPr lang="it-IT" altLang="it-IT" sz="3600">
                <a:solidFill>
                  <a:srgbClr val="000000"/>
                </a:solidFill>
                <a:latin typeface="Arial" panose="020B0604020202020204" pitchFamily="34" charset="0"/>
              </a:rPr>
              <a:t>varie modalità sensoriali?</a:t>
            </a:r>
          </a:p>
          <a:p>
            <a:pPr>
              <a:buClr>
                <a:srgbClr val="3333CC"/>
              </a:buClr>
              <a:buFont typeface="Wingdings" panose="05000000000000000000" pitchFamily="2" charset="2"/>
              <a:buChar char="§"/>
            </a:pPr>
            <a:endParaRPr lang="it-IT" altLang="it-IT" sz="3600">
              <a:solidFill>
                <a:srgbClr val="000000"/>
              </a:solidFill>
              <a:latin typeface="Arial" panose="020B0604020202020204" pitchFamily="34" charset="0"/>
            </a:endParaRPr>
          </a:p>
          <a:p>
            <a:pPr>
              <a:buClr>
                <a:srgbClr val="3333CC"/>
              </a:buClr>
              <a:buFont typeface="Wingdings" panose="05000000000000000000" pitchFamily="2" charset="2"/>
              <a:buChar char="§"/>
            </a:pPr>
            <a:r>
              <a:rPr lang="it-IT" altLang="it-IT" sz="3600">
                <a:solidFill>
                  <a:srgbClr val="000000"/>
                </a:solidFill>
                <a:latin typeface="Arial" panose="020B0604020202020204" pitchFamily="34" charset="0"/>
              </a:rPr>
              <a:t>Weber scoprì una regolarità</a:t>
            </a:r>
          </a:p>
        </p:txBody>
      </p:sp>
      <p:grpSp>
        <p:nvGrpSpPr>
          <p:cNvPr id="3" name="Group 2"/>
          <p:cNvGrpSpPr>
            <a:grpSpLocks/>
          </p:cNvGrpSpPr>
          <p:nvPr/>
        </p:nvGrpSpPr>
        <p:grpSpPr bwMode="auto">
          <a:xfrm>
            <a:off x="5599113" y="1900238"/>
            <a:ext cx="3519487" cy="4281487"/>
            <a:chOff x="5598447" y="1900239"/>
            <a:chExt cx="3519488" cy="4280887"/>
          </a:xfrm>
        </p:grpSpPr>
        <p:sp>
          <p:nvSpPr>
            <p:cNvPr id="747524" name="Text Box 5"/>
            <p:cNvSpPr txBox="1">
              <a:spLocks noChangeArrowheads="1"/>
            </p:cNvSpPr>
            <p:nvPr/>
          </p:nvSpPr>
          <p:spPr bwMode="auto">
            <a:xfrm>
              <a:off x="5598447" y="5811794"/>
              <a:ext cx="35194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76250" indent="-476250"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50000"/>
                </a:spcBef>
                <a:buClr>
                  <a:srgbClr val="FFCC00"/>
                </a:buClr>
                <a:buFont typeface="Wingdings" panose="05000000000000000000" pitchFamily="2" charset="2"/>
                <a:buNone/>
              </a:pPr>
              <a:r>
                <a:rPr lang="it-IT" altLang="it-IT" sz="1800">
                  <a:solidFill>
                    <a:srgbClr val="000000"/>
                  </a:solidFill>
                  <a:latin typeface="Arial" panose="020B0604020202020204" pitchFamily="34" charset="0"/>
                </a:rPr>
                <a:t>Ernst H. Weber (1795-1878)</a:t>
              </a:r>
            </a:p>
          </p:txBody>
        </p:sp>
        <p:pic>
          <p:nvPicPr>
            <p:cNvPr id="747525" name="Picture 4" descr="Ernst_Heinrich_Weber.jpg"/>
            <p:cNvPicPr>
              <a:picLocks noChangeAspect="1"/>
            </p:cNvPicPr>
            <p:nvPr/>
          </p:nvPicPr>
          <p:blipFill>
            <a:blip r:embed="rId3">
              <a:extLst>
                <a:ext uri="{28A0092B-C50C-407E-A947-70E740481C1C}">
                  <a14:useLocalDpi xmlns:a14="http://schemas.microsoft.com/office/drawing/2010/main" val="0"/>
                </a:ext>
              </a:extLst>
            </a:blip>
            <a:srcRect l="20076" t="12466" r="22108" b="33131"/>
            <a:stretch>
              <a:fillRect/>
            </a:stretch>
          </p:blipFill>
          <p:spPr bwMode="auto">
            <a:xfrm>
              <a:off x="5770691" y="1900239"/>
              <a:ext cx="3175000" cy="391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2"/>
          <p:cNvSpPr txBox="1">
            <a:spLocks noChangeArrowheads="1"/>
          </p:cNvSpPr>
          <p:nvPr/>
        </p:nvSpPr>
        <p:spPr bwMode="auto">
          <a:xfrm>
            <a:off x="1479550" y="458788"/>
            <a:ext cx="62182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de-DE" altLang="it-IT" sz="4400">
                <a:solidFill>
                  <a:srgbClr val="0A0999"/>
                </a:solidFill>
                <a:latin typeface="Arial" panose="020B0604020202020204" pitchFamily="34" charset="0"/>
              </a:rPr>
              <a:t>una domanda ben posta</a:t>
            </a:r>
          </a:p>
        </p:txBody>
      </p:sp>
    </p:spTree>
    <p:extLst>
      <p:ext uri="{BB962C8B-B14F-4D97-AF65-F5344CB8AC3E}">
        <p14:creationId xmlns:p14="http://schemas.microsoft.com/office/powerpoint/2010/main" val="24855171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10">
                                            <p:txEl>
                                              <p:pRg st="0" end="0"/>
                                            </p:txEl>
                                          </p:spTgt>
                                        </p:tgtEl>
                                        <p:attrNameLst>
                                          <p:attrName>style.visibility</p:attrName>
                                        </p:attrNameLst>
                                      </p:cBhvr>
                                      <p:to>
                                        <p:strVal val="visible"/>
                                      </p:to>
                                    </p:set>
                                    <p:animEffect transition="in" filter="wipe(left)">
                                      <p:cBhvr>
                                        <p:cTn id="16" dur="500"/>
                                        <p:tgtEl>
                                          <p:spTgt spid="149510">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10">
                                            <p:txEl>
                                              <p:pRg st="2" end="2"/>
                                            </p:txEl>
                                          </p:spTgt>
                                        </p:tgtEl>
                                        <p:attrNameLst>
                                          <p:attrName>style.visibility</p:attrName>
                                        </p:attrNameLst>
                                      </p:cBhvr>
                                      <p:to>
                                        <p:strVal val="visible"/>
                                      </p:to>
                                    </p:set>
                                    <p:animEffect transition="in" filter="wipe(left)">
                                      <p:cBhvr>
                                        <p:cTn id="21" dur="500"/>
                                        <p:tgtEl>
                                          <p:spTgt spid="1495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0" grpId="0" build="p"/>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10" name="Text Box 6"/>
          <p:cNvSpPr txBox="1">
            <a:spLocks noChangeArrowheads="1"/>
          </p:cNvSpPr>
          <p:nvPr/>
        </p:nvSpPr>
        <p:spPr bwMode="auto">
          <a:xfrm>
            <a:off x="387350" y="1035050"/>
            <a:ext cx="8418513"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8938" indent="-388938" eaLnBrk="0" hangingPunct="0">
              <a:tabLst>
                <a:tab pos="388938" algn="l"/>
              </a:tabLst>
              <a:defRPr sz="2400">
                <a:solidFill>
                  <a:schemeClr val="tx1"/>
                </a:solidFill>
                <a:latin typeface="Times" panose="02020603050405020304" pitchFamily="18" charset="0"/>
                <a:ea typeface="MS PGothic" panose="020B0600070205080204" pitchFamily="34" charset="-128"/>
              </a:defRPr>
            </a:lvl1pPr>
            <a:lvl2pPr marL="742950" indent="-285750" eaLnBrk="0" hangingPunct="0">
              <a:tabLst>
                <a:tab pos="388938" algn="l"/>
              </a:tabLst>
              <a:defRPr sz="2400">
                <a:solidFill>
                  <a:schemeClr val="tx1"/>
                </a:solidFill>
                <a:latin typeface="Times" panose="02020603050405020304" pitchFamily="18" charset="0"/>
                <a:ea typeface="MS PGothic" panose="020B0600070205080204" pitchFamily="34" charset="-128"/>
              </a:defRPr>
            </a:lvl2pPr>
            <a:lvl3pPr marL="1143000" indent="-228600" eaLnBrk="0" hangingPunct="0">
              <a:tabLst>
                <a:tab pos="388938" algn="l"/>
              </a:tabLst>
              <a:defRPr sz="2400">
                <a:solidFill>
                  <a:schemeClr val="tx1"/>
                </a:solidFill>
                <a:latin typeface="Times" panose="02020603050405020304" pitchFamily="18" charset="0"/>
                <a:ea typeface="MS PGothic" panose="020B0600070205080204" pitchFamily="34" charset="-128"/>
              </a:defRPr>
            </a:lvl3pPr>
            <a:lvl4pPr marL="1600200" indent="-228600" eaLnBrk="0" hangingPunct="0">
              <a:tabLst>
                <a:tab pos="388938" algn="l"/>
              </a:tabLst>
              <a:defRPr sz="2400">
                <a:solidFill>
                  <a:schemeClr val="tx1"/>
                </a:solidFill>
                <a:latin typeface="Times" panose="02020603050405020304" pitchFamily="18" charset="0"/>
                <a:ea typeface="MS PGothic" panose="020B0600070205080204" pitchFamily="34" charset="-128"/>
              </a:defRPr>
            </a:lvl4pPr>
            <a:lvl5pPr marL="2057400" indent="-228600" eaLnBrk="0" hangingPunct="0">
              <a:tabLst>
                <a:tab pos="388938" algn="l"/>
              </a:tabLst>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388938" algn="l"/>
              </a:tabLs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388938" algn="l"/>
              </a:tabLs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388938" algn="l"/>
              </a:tabLs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388938" algn="l"/>
              </a:tabLst>
              <a:defRPr sz="2400">
                <a:solidFill>
                  <a:schemeClr val="tx1"/>
                </a:solidFill>
                <a:latin typeface="Times" panose="02020603050405020304" pitchFamily="18" charset="0"/>
                <a:ea typeface="MS PGothic" panose="020B0600070205080204" pitchFamily="34" charset="-128"/>
              </a:defRPr>
            </a:lvl9pPr>
          </a:lstStyle>
          <a:p>
            <a:pPr>
              <a:lnSpc>
                <a:spcPct val="95000"/>
              </a:lnSpc>
              <a:spcAft>
                <a:spcPts val="1000"/>
              </a:spcAft>
              <a:buClr>
                <a:srgbClr val="3333CC"/>
              </a:buClr>
              <a:buFont typeface="Wingdings" panose="05000000000000000000" pitchFamily="2" charset="2"/>
              <a:buChar char="§"/>
            </a:pPr>
            <a:r>
              <a:rPr lang="it-IT" altLang="it-IT" sz="3600">
                <a:latin typeface="Arial" panose="020B0604020202020204" pitchFamily="34" charset="0"/>
              </a:rPr>
              <a:t>qualità sensoriali </a:t>
            </a:r>
            <a:r>
              <a:rPr lang="it-IT" altLang="it-IT" sz="3600">
                <a:solidFill>
                  <a:srgbClr val="000000"/>
                </a:solidFill>
                <a:latin typeface="Arial" panose="020B0604020202020204" pitchFamily="34" charset="0"/>
              </a:rPr>
              <a:t>diverse (</a:t>
            </a:r>
            <a:r>
              <a:rPr lang="it-IT" altLang="it-IT" sz="3600">
                <a:latin typeface="Arial" panose="020B0604020202020204" pitchFamily="34" charset="0"/>
              </a:rPr>
              <a:t>pesantezza, chiarezza visiva, altezza dei suoni)</a:t>
            </a:r>
            <a:r>
              <a:rPr lang="en-US" altLang="it-IT" sz="3600">
                <a:latin typeface="Arial" panose="020B0604020202020204" pitchFamily="34" charset="0"/>
              </a:rPr>
              <a:t> </a:t>
            </a:r>
            <a:r>
              <a:rPr lang="it-IT" altLang="it-IT" sz="3600">
                <a:solidFill>
                  <a:srgbClr val="000000"/>
                </a:solidFill>
                <a:latin typeface="Arial" panose="020B0604020202020204" pitchFamily="34" charset="0"/>
              </a:rPr>
              <a:t> possono variare di quantità/intensità</a:t>
            </a:r>
          </a:p>
          <a:p>
            <a:pPr>
              <a:lnSpc>
                <a:spcPct val="95000"/>
              </a:lnSpc>
              <a:spcAft>
                <a:spcPts val="1000"/>
              </a:spcAft>
              <a:buClr>
                <a:srgbClr val="3333CC"/>
              </a:buClr>
              <a:buFont typeface="Wingdings" panose="05000000000000000000" pitchFamily="2" charset="2"/>
              <a:buChar char="§"/>
            </a:pPr>
            <a:r>
              <a:rPr lang="it-IT" altLang="it-IT" sz="3600">
                <a:solidFill>
                  <a:srgbClr val="000000"/>
                </a:solidFill>
                <a:latin typeface="Arial" panose="020B0604020202020204" pitchFamily="34" charset="0"/>
              </a:rPr>
              <a:t>intuitivamente, un osservatore è tanto più </a:t>
            </a:r>
            <a:r>
              <a:rPr lang="it-IT" altLang="it-IT" sz="3600" i="1">
                <a:solidFill>
                  <a:srgbClr val="000000"/>
                </a:solidFill>
                <a:latin typeface="Arial" panose="020B0604020202020204" pitchFamily="34" charset="0"/>
              </a:rPr>
              <a:t>sensibile </a:t>
            </a:r>
            <a:r>
              <a:rPr lang="it-IT" altLang="it-IT" sz="3600">
                <a:solidFill>
                  <a:srgbClr val="000000"/>
                </a:solidFill>
                <a:latin typeface="Arial" panose="020B0604020202020204" pitchFamily="34" charset="0"/>
              </a:rPr>
              <a:t>quanto più discrimina intensità vicine</a:t>
            </a:r>
          </a:p>
          <a:p>
            <a:pPr>
              <a:lnSpc>
                <a:spcPct val="95000"/>
              </a:lnSpc>
              <a:spcAft>
                <a:spcPts val="1000"/>
              </a:spcAft>
              <a:buClr>
                <a:srgbClr val="3333CC"/>
              </a:buClr>
              <a:buFont typeface="Wingdings" panose="05000000000000000000" pitchFamily="2" charset="2"/>
              <a:buChar char="§"/>
            </a:pPr>
            <a:r>
              <a:rPr lang="it-IT" altLang="it-IT" sz="3600">
                <a:solidFill>
                  <a:srgbClr val="000000"/>
                </a:solidFill>
                <a:latin typeface="Arial" panose="020B0604020202020204" pitchFamily="34" charset="0"/>
              </a:rPr>
              <a:t>cioè, quanto più bassa è la </a:t>
            </a:r>
            <a:r>
              <a:rPr lang="it-IT" altLang="it-IT" sz="3600" i="1">
                <a:solidFill>
                  <a:srgbClr val="000000"/>
                </a:solidFill>
                <a:latin typeface="Arial" panose="020B0604020202020204" pitchFamily="34" charset="0"/>
              </a:rPr>
              <a:t>soglia differenziale</a:t>
            </a:r>
          </a:p>
          <a:p>
            <a:pPr>
              <a:lnSpc>
                <a:spcPct val="95000"/>
              </a:lnSpc>
              <a:spcAft>
                <a:spcPts val="1000"/>
              </a:spcAft>
              <a:buClr>
                <a:srgbClr val="3333CC"/>
              </a:buClr>
              <a:buFont typeface="Wingdings" panose="05000000000000000000" pitchFamily="2" charset="2"/>
              <a:buChar char="§"/>
            </a:pPr>
            <a:r>
              <a:rPr lang="it-IT" altLang="it-IT" sz="3600">
                <a:solidFill>
                  <a:srgbClr val="000000"/>
                </a:solidFill>
                <a:latin typeface="Arial" panose="020B0604020202020204" pitchFamily="34" charset="0"/>
              </a:rPr>
              <a:t>questa è proporzionale all’intensità di riferimento (regolarità)</a:t>
            </a:r>
          </a:p>
        </p:txBody>
      </p:sp>
      <p:sp>
        <p:nvSpPr>
          <p:cNvPr id="749571" name="Text Box 2"/>
          <p:cNvSpPr txBox="1">
            <a:spLocks noChangeArrowheads="1"/>
          </p:cNvSpPr>
          <p:nvPr/>
        </p:nvSpPr>
        <p:spPr bwMode="auto">
          <a:xfrm>
            <a:off x="1157288" y="211138"/>
            <a:ext cx="68643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de-DE" altLang="it-IT" sz="4400">
                <a:solidFill>
                  <a:srgbClr val="0A0999"/>
                </a:solidFill>
                <a:latin typeface="Arial" panose="020B0604020202020204" pitchFamily="34" charset="0"/>
              </a:rPr>
              <a:t>discriminazione di intensità</a:t>
            </a:r>
          </a:p>
        </p:txBody>
      </p:sp>
    </p:spTree>
    <p:extLst>
      <p:ext uri="{BB962C8B-B14F-4D97-AF65-F5344CB8AC3E}">
        <p14:creationId xmlns:p14="http://schemas.microsoft.com/office/powerpoint/2010/main" val="263637270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9510">
                                            <p:txEl>
                                              <p:pRg st="0" end="0"/>
                                            </p:txEl>
                                          </p:spTgt>
                                        </p:tgtEl>
                                        <p:attrNameLst>
                                          <p:attrName>style.visibility</p:attrName>
                                        </p:attrNameLst>
                                      </p:cBhvr>
                                      <p:to>
                                        <p:strVal val="visible"/>
                                      </p:to>
                                    </p:set>
                                    <p:animEffect transition="in" filter="wipe(left)">
                                      <p:cBhvr>
                                        <p:cTn id="7" dur="500"/>
                                        <p:tgtEl>
                                          <p:spTgt spid="1495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9510">
                                            <p:txEl>
                                              <p:pRg st="1" end="1"/>
                                            </p:txEl>
                                          </p:spTgt>
                                        </p:tgtEl>
                                        <p:attrNameLst>
                                          <p:attrName>style.visibility</p:attrName>
                                        </p:attrNameLst>
                                      </p:cBhvr>
                                      <p:to>
                                        <p:strVal val="visible"/>
                                      </p:to>
                                    </p:set>
                                    <p:animEffect transition="in" filter="wipe(left)">
                                      <p:cBhvr>
                                        <p:cTn id="12" dur="500"/>
                                        <p:tgtEl>
                                          <p:spTgt spid="14951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9510">
                                            <p:txEl>
                                              <p:pRg st="2" end="2"/>
                                            </p:txEl>
                                          </p:spTgt>
                                        </p:tgtEl>
                                        <p:attrNameLst>
                                          <p:attrName>style.visibility</p:attrName>
                                        </p:attrNameLst>
                                      </p:cBhvr>
                                      <p:to>
                                        <p:strVal val="visible"/>
                                      </p:to>
                                    </p:set>
                                    <p:animEffect transition="in" filter="wipe(left)">
                                      <p:cBhvr>
                                        <p:cTn id="17" dur="500"/>
                                        <p:tgtEl>
                                          <p:spTgt spid="14951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9510">
                                            <p:txEl>
                                              <p:pRg st="3" end="3"/>
                                            </p:txEl>
                                          </p:spTgt>
                                        </p:tgtEl>
                                        <p:attrNameLst>
                                          <p:attrName>style.visibility</p:attrName>
                                        </p:attrNameLst>
                                      </p:cBhvr>
                                      <p:to>
                                        <p:strVal val="visible"/>
                                      </p:to>
                                    </p:set>
                                    <p:animEffect transition="in" filter="wipe(left)">
                                      <p:cBhvr>
                                        <p:cTn id="22" dur="500"/>
                                        <p:tgtEl>
                                          <p:spTgt spid="1495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0"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ChangeArrowheads="1"/>
          </p:cNvSpPr>
          <p:nvPr/>
        </p:nvSpPr>
        <p:spPr bwMode="auto">
          <a:xfrm>
            <a:off x="3048000" y="2746375"/>
            <a:ext cx="30480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sz="4400">
                <a:solidFill>
                  <a:schemeClr val="accent2"/>
                </a:solidFill>
                <a:latin typeface="Arial" panose="020B0604020202020204" pitchFamily="34" charset="0"/>
              </a:rPr>
              <a:t>soglia</a:t>
            </a:r>
          </a:p>
          <a:p>
            <a:pPr algn="ctr"/>
            <a:r>
              <a:rPr lang="en-US" altLang="it-IT" sz="3200">
                <a:solidFill>
                  <a:srgbClr val="FF6600"/>
                </a:solidFill>
                <a:latin typeface="Arial" panose="020B0604020202020204" pitchFamily="34" charset="0"/>
              </a:rPr>
              <a:t>threshold, limen</a:t>
            </a:r>
          </a:p>
        </p:txBody>
      </p:sp>
    </p:spTree>
    <p:extLst>
      <p:ext uri="{BB962C8B-B14F-4D97-AF65-F5344CB8AC3E}">
        <p14:creationId xmlns:p14="http://schemas.microsoft.com/office/powerpoint/2010/main" val="41751249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ChangeArrowheads="1"/>
          </p:cNvSpPr>
          <p:nvPr/>
        </p:nvSpPr>
        <p:spPr bwMode="auto">
          <a:xfrm>
            <a:off x="436563" y="1766888"/>
            <a:ext cx="8278812" cy="436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nSpc>
                <a:spcPct val="120000"/>
              </a:lnSpc>
              <a:spcAft>
                <a:spcPct val="40000"/>
              </a:spcAft>
              <a:buClr>
                <a:schemeClr val="accent2"/>
              </a:buClr>
              <a:buFont typeface="Wingdings" panose="05000000000000000000" pitchFamily="2" charset="2"/>
              <a:buChar char="§"/>
            </a:pPr>
            <a:r>
              <a:rPr lang="en-US" altLang="it-IT" sz="2800">
                <a:solidFill>
                  <a:schemeClr val="accent2"/>
                </a:solidFill>
                <a:latin typeface="Arial" panose="020B0604020202020204" pitchFamily="34" charset="0"/>
              </a:rPr>
              <a:t>soglia assoluta</a:t>
            </a:r>
            <a:r>
              <a:rPr lang="en-US" altLang="it-IT" sz="2800">
                <a:latin typeface="Arial" panose="020B0604020202020204" pitchFamily="34" charset="0"/>
              </a:rPr>
              <a:t>: la più piccola intensità rilevabile</a:t>
            </a:r>
          </a:p>
          <a:p>
            <a:pPr>
              <a:lnSpc>
                <a:spcPct val="120000"/>
              </a:lnSpc>
              <a:spcAft>
                <a:spcPct val="40000"/>
              </a:spcAft>
              <a:buClr>
                <a:schemeClr val="accent2"/>
              </a:buClr>
              <a:buFont typeface="Wingdings" panose="05000000000000000000" pitchFamily="2" charset="2"/>
              <a:buChar char="§"/>
            </a:pPr>
            <a:r>
              <a:rPr lang="en-US" altLang="it-IT" sz="2800">
                <a:solidFill>
                  <a:schemeClr val="accent2"/>
                </a:solidFill>
                <a:latin typeface="Arial" panose="020B0604020202020204" pitchFamily="34" charset="0"/>
              </a:rPr>
              <a:t>soglia differenziale</a:t>
            </a:r>
            <a:r>
              <a:rPr lang="en-US" altLang="it-IT" sz="2800">
                <a:latin typeface="Arial" panose="020B0604020202020204" pitchFamily="34" charset="0"/>
              </a:rPr>
              <a:t>: la più piccola differenza discriminabile tra due intensità                            (</a:t>
            </a:r>
            <a:r>
              <a:rPr lang="en-US" altLang="it-IT" sz="2800">
                <a:solidFill>
                  <a:schemeClr val="accent2"/>
                </a:solidFill>
                <a:latin typeface="Arial" panose="020B0604020202020204" pitchFamily="34" charset="0"/>
              </a:rPr>
              <a:t>jnd</a:t>
            </a:r>
            <a:r>
              <a:rPr lang="en-US" altLang="it-IT" sz="2800">
                <a:latin typeface="Arial" panose="020B0604020202020204" pitchFamily="34" charset="0"/>
              </a:rPr>
              <a:t>: just noticeable difference) </a:t>
            </a:r>
          </a:p>
          <a:p>
            <a:pPr>
              <a:lnSpc>
                <a:spcPct val="120000"/>
              </a:lnSpc>
              <a:spcAft>
                <a:spcPct val="40000"/>
              </a:spcAft>
              <a:buClr>
                <a:schemeClr val="accent2"/>
              </a:buClr>
              <a:buFont typeface="Wingdings" panose="05000000000000000000" pitchFamily="2" charset="2"/>
              <a:buChar char="§"/>
            </a:pPr>
            <a:r>
              <a:rPr lang="en-US" altLang="it-IT" sz="2800">
                <a:latin typeface="Arial" panose="020B0604020202020204" pitchFamily="34" charset="0"/>
              </a:rPr>
              <a:t>sensibilità (</a:t>
            </a:r>
            <a:r>
              <a:rPr lang="en-US" altLang="it-IT" sz="2800" i="1">
                <a:latin typeface="Arial" panose="020B0604020202020204" pitchFamily="34" charset="0"/>
              </a:rPr>
              <a:t>reliability</a:t>
            </a:r>
            <a:r>
              <a:rPr lang="en-US" altLang="it-IT" sz="2800">
                <a:latin typeface="Arial" panose="020B0604020202020204" pitchFamily="34" charset="0"/>
              </a:rPr>
              <a:t>) = 1/</a:t>
            </a:r>
            <a:r>
              <a:rPr lang="en-US" altLang="it-IT" sz="2800">
                <a:solidFill>
                  <a:srgbClr val="333399"/>
                </a:solidFill>
                <a:latin typeface="Arial" panose="020B0604020202020204" pitchFamily="34" charset="0"/>
              </a:rPr>
              <a:t>jnd</a:t>
            </a:r>
          </a:p>
          <a:p>
            <a:pPr>
              <a:lnSpc>
                <a:spcPct val="120000"/>
              </a:lnSpc>
              <a:spcAft>
                <a:spcPct val="40000"/>
              </a:spcAft>
              <a:buClr>
                <a:schemeClr val="accent2"/>
              </a:buClr>
              <a:buFont typeface="Wingdings" panose="05000000000000000000" pitchFamily="2" charset="2"/>
              <a:buChar char="§"/>
            </a:pPr>
            <a:r>
              <a:rPr lang="en-US" altLang="it-IT" sz="2800">
                <a:latin typeface="Arial" panose="020B0604020202020204" pitchFamily="34" charset="0"/>
              </a:rPr>
              <a:t>innalzamento della soglia = minore sensibilità</a:t>
            </a:r>
          </a:p>
          <a:p>
            <a:pPr>
              <a:lnSpc>
                <a:spcPct val="120000"/>
              </a:lnSpc>
              <a:spcAft>
                <a:spcPct val="40000"/>
              </a:spcAft>
              <a:buClr>
                <a:schemeClr val="accent2"/>
              </a:buClr>
              <a:buFont typeface="Wingdings" panose="05000000000000000000" pitchFamily="2" charset="2"/>
              <a:buChar char="§"/>
            </a:pPr>
            <a:r>
              <a:rPr lang="en-US" altLang="it-IT" sz="2800">
                <a:latin typeface="Arial" panose="020B0604020202020204" pitchFamily="34" charset="0"/>
              </a:rPr>
              <a:t>abbassamento della soglia= maggiore sensibilità</a:t>
            </a:r>
          </a:p>
        </p:txBody>
      </p:sp>
      <p:sp>
        <p:nvSpPr>
          <p:cNvPr id="753667" name="Rectangle 4"/>
          <p:cNvSpPr>
            <a:spLocks noChangeArrowheads="1"/>
          </p:cNvSpPr>
          <p:nvPr/>
        </p:nvSpPr>
        <p:spPr bwMode="auto">
          <a:xfrm>
            <a:off x="2205038" y="579438"/>
            <a:ext cx="47196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it-IT" sz="4400">
                <a:solidFill>
                  <a:schemeClr val="accent2"/>
                </a:solidFill>
                <a:latin typeface="Arial" panose="020B0604020202020204" pitchFamily="34" charset="0"/>
              </a:rPr>
              <a:t>soglia e sensibilità</a:t>
            </a:r>
          </a:p>
        </p:txBody>
      </p:sp>
    </p:spTree>
    <p:extLst>
      <p:ext uri="{BB962C8B-B14F-4D97-AF65-F5344CB8AC3E}">
        <p14:creationId xmlns:p14="http://schemas.microsoft.com/office/powerpoint/2010/main" val="1975979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animEffect transition="in" filter="wipe(left)">
                                      <p:cBhvr>
                                        <p:cTn id="7" dur="500"/>
                                        <p:tgtEl>
                                          <p:spTgt spid="137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7219">
                                            <p:txEl>
                                              <p:pRg st="1" end="1"/>
                                            </p:txEl>
                                          </p:spTgt>
                                        </p:tgtEl>
                                        <p:attrNameLst>
                                          <p:attrName>style.visibility</p:attrName>
                                        </p:attrNameLst>
                                      </p:cBhvr>
                                      <p:to>
                                        <p:strVal val="visible"/>
                                      </p:to>
                                    </p:set>
                                    <p:animEffect transition="in" filter="wipe(left)">
                                      <p:cBhvr>
                                        <p:cTn id="12" dur="500"/>
                                        <p:tgtEl>
                                          <p:spTgt spid="1372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7219">
                                            <p:txEl>
                                              <p:pRg st="2" end="2"/>
                                            </p:txEl>
                                          </p:spTgt>
                                        </p:tgtEl>
                                        <p:attrNameLst>
                                          <p:attrName>style.visibility</p:attrName>
                                        </p:attrNameLst>
                                      </p:cBhvr>
                                      <p:to>
                                        <p:strVal val="visible"/>
                                      </p:to>
                                    </p:set>
                                    <p:animEffect transition="in" filter="wipe(left)">
                                      <p:cBhvr>
                                        <p:cTn id="17" dur="500"/>
                                        <p:tgtEl>
                                          <p:spTgt spid="1372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7219">
                                            <p:txEl>
                                              <p:pRg st="3" end="3"/>
                                            </p:txEl>
                                          </p:spTgt>
                                        </p:tgtEl>
                                        <p:attrNameLst>
                                          <p:attrName>style.visibility</p:attrName>
                                        </p:attrNameLst>
                                      </p:cBhvr>
                                      <p:to>
                                        <p:strVal val="visible"/>
                                      </p:to>
                                    </p:set>
                                    <p:animEffect transition="in" filter="wipe(left)">
                                      <p:cBhvr>
                                        <p:cTn id="22" dur="500"/>
                                        <p:tgtEl>
                                          <p:spTgt spid="1372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7219">
                                            <p:txEl>
                                              <p:pRg st="4" end="4"/>
                                            </p:txEl>
                                          </p:spTgt>
                                        </p:tgtEl>
                                        <p:attrNameLst>
                                          <p:attrName>style.visibility</p:attrName>
                                        </p:attrNameLst>
                                      </p:cBhvr>
                                      <p:to>
                                        <p:strVal val="visible"/>
                                      </p:to>
                                    </p:set>
                                    <p:animEffect transition="in" filter="wipe(left)">
                                      <p:cBhvr>
                                        <p:cTn id="27" dur="500"/>
                                        <p:tgtEl>
                                          <p:spTgt spid="137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5"/>
          <p:cNvSpPr>
            <a:spLocks noChangeArrowheads="1"/>
          </p:cNvSpPr>
          <p:nvPr/>
        </p:nvSpPr>
        <p:spPr bwMode="auto">
          <a:xfrm>
            <a:off x="609600" y="920750"/>
            <a:ext cx="8037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sz="4400">
                <a:solidFill>
                  <a:srgbClr val="3333CC"/>
                </a:solidFill>
                <a:latin typeface="Arial" panose="020B0604020202020204" pitchFamily="34" charset="0"/>
              </a:rPr>
              <a:t>sensibilità al peso sollevato</a:t>
            </a:r>
          </a:p>
        </p:txBody>
      </p:sp>
      <p:pic>
        <p:nvPicPr>
          <p:cNvPr id="81818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1676400"/>
            <a:ext cx="6076950" cy="425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53140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5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ChangeArrowheads="1"/>
          </p:cNvSpPr>
          <p:nvPr/>
        </p:nvSpPr>
        <p:spPr bwMode="auto">
          <a:xfrm>
            <a:off x="423863" y="496888"/>
            <a:ext cx="829627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sz="4400">
                <a:solidFill>
                  <a:schemeClr val="accent2"/>
                </a:solidFill>
                <a:latin typeface="Arial" panose="020B0604020202020204" pitchFamily="34" charset="0"/>
              </a:rPr>
              <a:t>misurare una soglia differenziale</a:t>
            </a:r>
          </a:p>
          <a:p>
            <a:pPr algn="ctr"/>
            <a:r>
              <a:rPr lang="en-US" altLang="it-IT">
                <a:solidFill>
                  <a:srgbClr val="000000"/>
                </a:solidFill>
                <a:latin typeface="Arial" panose="020B0604020202020204" pitchFamily="34" charset="0"/>
              </a:rPr>
              <a:t>(metodo degli stimoli costanti)</a:t>
            </a:r>
          </a:p>
        </p:txBody>
      </p:sp>
      <p:sp>
        <p:nvSpPr>
          <p:cNvPr id="22531" name="Rectangle 3"/>
          <p:cNvSpPr>
            <a:spLocks noChangeArrowheads="1"/>
          </p:cNvSpPr>
          <p:nvPr/>
        </p:nvSpPr>
        <p:spPr bwMode="auto">
          <a:xfrm>
            <a:off x="501650" y="1892300"/>
            <a:ext cx="8348663"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Aft>
                <a:spcPts val="1800"/>
              </a:spcAft>
              <a:buClr>
                <a:schemeClr val="accent2"/>
              </a:buClr>
              <a:buFont typeface="Wingdings" panose="05000000000000000000" pitchFamily="2" charset="2"/>
              <a:buChar char="§"/>
            </a:pPr>
            <a:r>
              <a:rPr lang="en-US" altLang="it-IT" sz="2800">
                <a:latin typeface="Arial" panose="020B0604020202020204" pitchFamily="34" charset="0"/>
              </a:rPr>
              <a:t>stimolo standard (</a:t>
            </a:r>
            <a:r>
              <a:rPr lang="en-US" altLang="it-IT" sz="2800">
                <a:solidFill>
                  <a:schemeClr val="accent2"/>
                </a:solidFill>
                <a:latin typeface="Arial" panose="020B0604020202020204" pitchFamily="34" charset="0"/>
              </a:rPr>
              <a:t>s</a:t>
            </a:r>
            <a:r>
              <a:rPr lang="en-US" altLang="it-IT" sz="2800">
                <a:latin typeface="Arial" panose="020B0604020202020204" pitchFamily="34" charset="0"/>
              </a:rPr>
              <a:t>)</a:t>
            </a:r>
          </a:p>
          <a:p>
            <a:pPr>
              <a:spcAft>
                <a:spcPts val="1800"/>
              </a:spcAft>
              <a:buClr>
                <a:schemeClr val="accent2"/>
              </a:buClr>
              <a:buFont typeface="Wingdings" panose="05000000000000000000" pitchFamily="2" charset="2"/>
              <a:buChar char="§"/>
            </a:pPr>
            <a:r>
              <a:rPr lang="en-US" altLang="it-IT" sz="2800">
                <a:latin typeface="Arial" panose="020B0604020202020204" pitchFamily="34" charset="0"/>
              </a:rPr>
              <a:t>5-9 stimoli di confronto (</a:t>
            </a:r>
            <a:r>
              <a:rPr lang="en-US" altLang="it-IT" sz="2800">
                <a:solidFill>
                  <a:schemeClr val="accent2"/>
                </a:solidFill>
                <a:latin typeface="Arial" panose="020B0604020202020204" pitchFamily="34" charset="0"/>
              </a:rPr>
              <a:t>c</a:t>
            </a:r>
            <a:r>
              <a:rPr lang="en-US" altLang="it-IT" sz="2800">
                <a:latin typeface="Arial" panose="020B0604020202020204" pitchFamily="34" charset="0"/>
              </a:rPr>
              <a:t>) compresi fra due estremi chiaramente discriminabili da </a:t>
            </a:r>
            <a:r>
              <a:rPr lang="en-US" altLang="it-IT" sz="2800">
                <a:solidFill>
                  <a:srgbClr val="3333CC"/>
                </a:solidFill>
                <a:latin typeface="Arial" panose="020B0604020202020204" pitchFamily="34" charset="0"/>
              </a:rPr>
              <a:t>s</a:t>
            </a:r>
          </a:p>
          <a:p>
            <a:pPr>
              <a:spcAft>
                <a:spcPts val="1800"/>
              </a:spcAft>
              <a:buClr>
                <a:schemeClr val="accent2"/>
              </a:buClr>
              <a:buFont typeface="Wingdings" panose="05000000000000000000" pitchFamily="2" charset="2"/>
              <a:buChar char="§"/>
            </a:pPr>
            <a:r>
              <a:rPr lang="en-US" altLang="it-IT" sz="2800" i="1">
                <a:latin typeface="Arial" panose="020B0604020202020204" pitchFamily="34" charset="0"/>
              </a:rPr>
              <a:t>almeno</a:t>
            </a:r>
            <a:r>
              <a:rPr lang="en-US" altLang="it-IT" sz="2800">
                <a:latin typeface="Arial" panose="020B0604020202020204" pitchFamily="34" charset="0"/>
              </a:rPr>
              <a:t> 10 ripetizioni per ciascun valore di </a:t>
            </a:r>
            <a:r>
              <a:rPr lang="en-US" altLang="it-IT" sz="2800">
                <a:solidFill>
                  <a:schemeClr val="accent2"/>
                </a:solidFill>
                <a:latin typeface="Arial" panose="020B0604020202020204" pitchFamily="34" charset="0"/>
              </a:rPr>
              <a:t>c</a:t>
            </a:r>
          </a:p>
          <a:p>
            <a:pPr>
              <a:spcAft>
                <a:spcPts val="1800"/>
              </a:spcAft>
              <a:buClr>
                <a:schemeClr val="accent2"/>
              </a:buClr>
              <a:buFont typeface="Wingdings" panose="05000000000000000000" pitchFamily="2" charset="2"/>
              <a:buChar char="§"/>
            </a:pPr>
            <a:r>
              <a:rPr lang="en-US" altLang="it-IT" sz="2800">
                <a:latin typeface="Arial" panose="020B0604020202020204" pitchFamily="34" charset="0"/>
              </a:rPr>
              <a:t>sequenza casuale di prove</a:t>
            </a:r>
          </a:p>
          <a:p>
            <a:pPr>
              <a:spcAft>
                <a:spcPts val="1800"/>
              </a:spcAft>
              <a:buClr>
                <a:schemeClr val="accent2"/>
              </a:buClr>
              <a:buFont typeface="Wingdings" panose="05000000000000000000" pitchFamily="2" charset="2"/>
              <a:buChar char="§"/>
            </a:pPr>
            <a:r>
              <a:rPr lang="en-US" altLang="it-IT" sz="2800">
                <a:latin typeface="Arial" panose="020B0604020202020204" pitchFamily="34" charset="0"/>
              </a:rPr>
              <a:t>risposta dicotomica “primo/secondo più pesante”</a:t>
            </a:r>
          </a:p>
          <a:p>
            <a:pPr>
              <a:spcAft>
                <a:spcPts val="1800"/>
              </a:spcAft>
              <a:buClr>
                <a:schemeClr val="accent2"/>
              </a:buClr>
              <a:buFont typeface="Wingdings" panose="05000000000000000000" pitchFamily="2" charset="2"/>
              <a:buChar char="§"/>
            </a:pPr>
            <a:r>
              <a:rPr lang="en-US" altLang="it-IT" sz="2800">
                <a:latin typeface="Arial" panose="020B0604020202020204" pitchFamily="34" charset="0"/>
              </a:rPr>
              <a:t>misura dipendente: </a:t>
            </a:r>
            <a:r>
              <a:rPr lang="en-US" altLang="it-IT" sz="2800" i="1">
                <a:latin typeface="Arial" panose="020B0604020202020204" pitchFamily="34" charset="0"/>
              </a:rPr>
              <a:t>p</a:t>
            </a:r>
            <a:r>
              <a:rPr lang="en-US" altLang="it-IT" sz="2800">
                <a:latin typeface="Arial" panose="020B0604020202020204" pitchFamily="34" charset="0"/>
              </a:rPr>
              <a:t> (</a:t>
            </a:r>
            <a:r>
              <a:rPr lang="en-US" altLang="it-IT" sz="2800">
                <a:solidFill>
                  <a:srgbClr val="3333CC"/>
                </a:solidFill>
                <a:latin typeface="Arial" panose="020B0604020202020204" pitchFamily="34" charset="0"/>
              </a:rPr>
              <a:t>c &gt; s</a:t>
            </a:r>
            <a:r>
              <a:rPr lang="en-US" altLang="it-IT" sz="2800">
                <a:latin typeface="Arial" panose="020B0604020202020204" pitchFamily="34" charset="0"/>
              </a:rPr>
              <a:t>)</a:t>
            </a:r>
          </a:p>
        </p:txBody>
      </p:sp>
    </p:spTree>
    <p:extLst>
      <p:ext uri="{BB962C8B-B14F-4D97-AF65-F5344CB8AC3E}">
        <p14:creationId xmlns:p14="http://schemas.microsoft.com/office/powerpoint/2010/main" val="197006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wipe(left)">
                                      <p:cBhvr>
                                        <p:cTn id="7" dur="500"/>
                                        <p:tgtEl>
                                          <p:spTgt spid="22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Effect transition="in" filter="wipe(left)">
                                      <p:cBhvr>
                                        <p:cTn id="12" dur="500"/>
                                        <p:tgtEl>
                                          <p:spTgt spid="225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Effect transition="in" filter="wipe(left)">
                                      <p:cBhvr>
                                        <p:cTn id="17" dur="500"/>
                                        <p:tgtEl>
                                          <p:spTgt spid="225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531">
                                            <p:txEl>
                                              <p:pRg st="3" end="3"/>
                                            </p:txEl>
                                          </p:spTgt>
                                        </p:tgtEl>
                                        <p:attrNameLst>
                                          <p:attrName>style.visibility</p:attrName>
                                        </p:attrNameLst>
                                      </p:cBhvr>
                                      <p:to>
                                        <p:strVal val="visible"/>
                                      </p:to>
                                    </p:set>
                                    <p:animEffect transition="in" filter="wipe(left)">
                                      <p:cBhvr>
                                        <p:cTn id="22" dur="500"/>
                                        <p:tgtEl>
                                          <p:spTgt spid="2253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531">
                                            <p:txEl>
                                              <p:pRg st="4" end="4"/>
                                            </p:txEl>
                                          </p:spTgt>
                                        </p:tgtEl>
                                        <p:attrNameLst>
                                          <p:attrName>style.visibility</p:attrName>
                                        </p:attrNameLst>
                                      </p:cBhvr>
                                      <p:to>
                                        <p:strVal val="visible"/>
                                      </p:to>
                                    </p:set>
                                    <p:animEffect transition="in" filter="wipe(left)">
                                      <p:cBhvr>
                                        <p:cTn id="27" dur="500"/>
                                        <p:tgtEl>
                                          <p:spTgt spid="2253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531">
                                            <p:txEl>
                                              <p:pRg st="5" end="5"/>
                                            </p:txEl>
                                          </p:spTgt>
                                        </p:tgtEl>
                                        <p:attrNameLst>
                                          <p:attrName>style.visibility</p:attrName>
                                        </p:attrNameLst>
                                      </p:cBhvr>
                                      <p:to>
                                        <p:strVal val="visible"/>
                                      </p:to>
                                    </p:set>
                                    <p:animEffect transition="in" filter="wipe(left)">
                                      <p:cBhvr>
                                        <p:cTn id="32" dur="500"/>
                                        <p:tgtEl>
                                          <p:spTgt spid="225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p:cNvGrpSpPr>
          <p:nvPr/>
        </p:nvGrpSpPr>
        <p:grpSpPr bwMode="auto">
          <a:xfrm>
            <a:off x="3198813" y="1252538"/>
            <a:ext cx="2619375" cy="2330450"/>
            <a:chOff x="3198812" y="1423458"/>
            <a:chExt cx="2619376" cy="2331368"/>
          </a:xfrm>
        </p:grpSpPr>
        <p:sp>
          <p:nvSpPr>
            <p:cNvPr id="757764" name="Text Box 19"/>
            <p:cNvSpPr txBox="1">
              <a:spLocks noChangeArrowheads="1"/>
            </p:cNvSpPr>
            <p:nvPr/>
          </p:nvSpPr>
          <p:spPr bwMode="auto">
            <a:xfrm>
              <a:off x="3198812" y="3235509"/>
              <a:ext cx="2619376" cy="51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it-IT" altLang="it-IT" sz="2800" b="1">
                  <a:solidFill>
                    <a:srgbClr val="000000"/>
                  </a:solidFill>
                  <a:latin typeface="Arial" panose="020B0604020202020204" pitchFamily="34" charset="0"/>
                </a:rPr>
                <a:t>peso standard</a:t>
              </a:r>
              <a:endParaRPr lang="en-GB" altLang="it-IT" sz="2800" b="1">
                <a:solidFill>
                  <a:srgbClr val="000000"/>
                </a:solidFill>
                <a:latin typeface="Arial" panose="020B0604020202020204" pitchFamily="34" charset="0"/>
              </a:endParaRPr>
            </a:p>
          </p:txBody>
        </p:sp>
        <p:grpSp>
          <p:nvGrpSpPr>
            <p:cNvPr id="757765" name="Group 13"/>
            <p:cNvGrpSpPr>
              <a:grpSpLocks/>
            </p:cNvGrpSpPr>
            <p:nvPr/>
          </p:nvGrpSpPr>
          <p:grpSpPr bwMode="auto">
            <a:xfrm>
              <a:off x="4106333" y="1423458"/>
              <a:ext cx="889000" cy="1815390"/>
              <a:chOff x="4106333" y="1423458"/>
              <a:chExt cx="889000" cy="1815390"/>
            </a:xfrm>
          </p:grpSpPr>
          <p:sp>
            <p:nvSpPr>
              <p:cNvPr id="3" name="Can 2"/>
              <p:cNvSpPr>
                <a:spLocks noChangeAspect="1"/>
              </p:cNvSpPr>
              <p:nvPr/>
            </p:nvSpPr>
            <p:spPr bwMode="auto">
              <a:xfrm>
                <a:off x="4106862" y="1764904"/>
                <a:ext cx="889000" cy="1473780"/>
              </a:xfrm>
              <a:prstGeom prst="ca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latin typeface="Times" charset="0"/>
                  <a:ea typeface="ＭＳ Ｐゴシック" charset="0"/>
                  <a:cs typeface="ＭＳ Ｐゴシック" charset="0"/>
                </a:endParaRPr>
              </a:p>
            </p:txBody>
          </p:sp>
          <p:sp>
            <p:nvSpPr>
              <p:cNvPr id="757767" name="Can 42"/>
              <p:cNvSpPr>
                <a:spLocks noChangeArrowheads="1"/>
              </p:cNvSpPr>
              <p:nvPr/>
            </p:nvSpPr>
            <p:spPr bwMode="auto">
              <a:xfrm>
                <a:off x="4296833" y="1423458"/>
                <a:ext cx="508000" cy="457200"/>
              </a:xfrm>
              <a:prstGeom prst="can">
                <a:avLst>
                  <a:gd name="adj" fmla="val 18125"/>
                </a:avLst>
              </a:prstGeom>
              <a:solidFill>
                <a:schemeClr val="accent2"/>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57768" name="Rectangle 24"/>
              <p:cNvSpPr>
                <a:spLocks noChangeArrowheads="1"/>
              </p:cNvSpPr>
              <p:nvPr/>
            </p:nvSpPr>
            <p:spPr bwMode="auto">
              <a:xfrm>
                <a:off x="4161896" y="2258483"/>
                <a:ext cx="7778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it-IT" altLang="it-IT" sz="2800" b="1">
                    <a:solidFill>
                      <a:srgbClr val="000000"/>
                    </a:solidFill>
                    <a:latin typeface="Arial" panose="020B0604020202020204" pitchFamily="34" charset="0"/>
                  </a:rPr>
                  <a:t>100</a:t>
                </a:r>
                <a:endParaRPr lang="en-GB" altLang="it-IT" sz="2800" b="1">
                  <a:solidFill>
                    <a:srgbClr val="000000"/>
                  </a:solidFill>
                  <a:latin typeface="Arial" panose="020B0604020202020204" pitchFamily="34" charset="0"/>
                </a:endParaRPr>
              </a:p>
            </p:txBody>
          </p:sp>
        </p:grpSp>
      </p:grpSp>
      <p:grpSp>
        <p:nvGrpSpPr>
          <p:cNvPr id="16" name="Group 15"/>
          <p:cNvGrpSpPr>
            <a:grpSpLocks/>
          </p:cNvGrpSpPr>
          <p:nvPr/>
        </p:nvGrpSpPr>
        <p:grpSpPr bwMode="auto">
          <a:xfrm>
            <a:off x="314325" y="3895725"/>
            <a:ext cx="8478838" cy="2559050"/>
            <a:chOff x="314451" y="4066700"/>
            <a:chExt cx="8478300" cy="2559613"/>
          </a:xfrm>
        </p:grpSpPr>
        <p:sp>
          <p:nvSpPr>
            <p:cNvPr id="757770" name="Text Box 17"/>
            <p:cNvSpPr txBox="1">
              <a:spLocks noChangeArrowheads="1"/>
            </p:cNvSpPr>
            <p:nvPr/>
          </p:nvSpPr>
          <p:spPr bwMode="auto">
            <a:xfrm>
              <a:off x="3008313" y="6107200"/>
              <a:ext cx="30686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it-IT" altLang="it-IT" sz="2800" b="1">
                  <a:solidFill>
                    <a:srgbClr val="000000"/>
                  </a:solidFill>
                  <a:latin typeface="Arial" panose="020B0604020202020204" pitchFamily="34" charset="0"/>
                </a:rPr>
                <a:t>pesi di confronto</a:t>
              </a:r>
              <a:endParaRPr lang="en-GB" altLang="it-IT" sz="2800" b="1">
                <a:solidFill>
                  <a:srgbClr val="000000"/>
                </a:solidFill>
                <a:latin typeface="Arial" panose="020B0604020202020204" pitchFamily="34" charset="0"/>
              </a:endParaRPr>
            </a:p>
          </p:txBody>
        </p:sp>
        <p:grpSp>
          <p:nvGrpSpPr>
            <p:cNvPr id="757771" name="Group 12"/>
            <p:cNvGrpSpPr>
              <a:grpSpLocks/>
            </p:cNvGrpSpPr>
            <p:nvPr/>
          </p:nvGrpSpPr>
          <p:grpSpPr bwMode="auto">
            <a:xfrm>
              <a:off x="314451" y="4066700"/>
              <a:ext cx="889000" cy="1815390"/>
              <a:chOff x="314451" y="3942842"/>
              <a:chExt cx="889000" cy="1815390"/>
            </a:xfrm>
          </p:grpSpPr>
          <p:sp>
            <p:nvSpPr>
              <p:cNvPr id="45" name="Can 44"/>
              <p:cNvSpPr>
                <a:spLocks noChangeAspect="1"/>
              </p:cNvSpPr>
              <p:nvPr/>
            </p:nvSpPr>
            <p:spPr bwMode="auto">
              <a:xfrm>
                <a:off x="314451" y="4284230"/>
                <a:ext cx="888944" cy="1473524"/>
              </a:xfrm>
              <a:prstGeom prst="ca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latin typeface="Times" charset="0"/>
                  <a:ea typeface="ＭＳ Ｐゴシック" charset="0"/>
                  <a:cs typeface="ＭＳ Ｐゴシック" charset="0"/>
                </a:endParaRPr>
              </a:p>
            </p:txBody>
          </p:sp>
          <p:sp>
            <p:nvSpPr>
              <p:cNvPr id="757773" name="Can 45"/>
              <p:cNvSpPr>
                <a:spLocks noChangeArrowheads="1"/>
              </p:cNvSpPr>
              <p:nvPr/>
            </p:nvSpPr>
            <p:spPr bwMode="auto">
              <a:xfrm>
                <a:off x="504951" y="3942842"/>
                <a:ext cx="508000" cy="457200"/>
              </a:xfrm>
              <a:prstGeom prst="can">
                <a:avLst>
                  <a:gd name="adj" fmla="val 18125"/>
                </a:avLst>
              </a:prstGeom>
              <a:solidFill>
                <a:schemeClr val="accent2"/>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57774" name="Rectangle 24"/>
              <p:cNvSpPr>
                <a:spLocks noChangeArrowheads="1"/>
              </p:cNvSpPr>
              <p:nvPr/>
            </p:nvSpPr>
            <p:spPr bwMode="auto">
              <a:xfrm>
                <a:off x="466851" y="4778271"/>
                <a:ext cx="581025" cy="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it-IT" altLang="it-IT" sz="2800" b="1">
                    <a:solidFill>
                      <a:srgbClr val="000000"/>
                    </a:solidFill>
                    <a:latin typeface="Arial" panose="020B0604020202020204" pitchFamily="34" charset="0"/>
                  </a:rPr>
                  <a:t>93</a:t>
                </a:r>
                <a:endParaRPr lang="en-GB" altLang="it-IT" sz="2800" b="1">
                  <a:solidFill>
                    <a:srgbClr val="000000"/>
                  </a:solidFill>
                  <a:latin typeface="Arial" panose="020B0604020202020204" pitchFamily="34" charset="0"/>
                </a:endParaRPr>
              </a:p>
            </p:txBody>
          </p:sp>
        </p:grpSp>
        <p:grpSp>
          <p:nvGrpSpPr>
            <p:cNvPr id="757775" name="Group 11"/>
            <p:cNvGrpSpPr>
              <a:grpSpLocks/>
            </p:cNvGrpSpPr>
            <p:nvPr/>
          </p:nvGrpSpPr>
          <p:grpSpPr bwMode="auto">
            <a:xfrm>
              <a:off x="1398637" y="4066700"/>
              <a:ext cx="889000" cy="1815390"/>
              <a:chOff x="1390391" y="3960536"/>
              <a:chExt cx="889000" cy="1815390"/>
            </a:xfrm>
          </p:grpSpPr>
          <p:sp>
            <p:nvSpPr>
              <p:cNvPr id="49" name="Can 48"/>
              <p:cNvSpPr>
                <a:spLocks noChangeAspect="1"/>
              </p:cNvSpPr>
              <p:nvPr/>
            </p:nvSpPr>
            <p:spPr bwMode="auto">
              <a:xfrm>
                <a:off x="1390399" y="4301924"/>
                <a:ext cx="888944" cy="1473524"/>
              </a:xfrm>
              <a:prstGeom prst="ca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latin typeface="Times" charset="0"/>
                  <a:ea typeface="ＭＳ Ｐゴシック" charset="0"/>
                  <a:cs typeface="ＭＳ Ｐゴシック" charset="0"/>
                </a:endParaRPr>
              </a:p>
            </p:txBody>
          </p:sp>
          <p:sp>
            <p:nvSpPr>
              <p:cNvPr id="757777" name="Can 49"/>
              <p:cNvSpPr>
                <a:spLocks noChangeArrowheads="1"/>
              </p:cNvSpPr>
              <p:nvPr/>
            </p:nvSpPr>
            <p:spPr bwMode="auto">
              <a:xfrm>
                <a:off x="1580891" y="3960536"/>
                <a:ext cx="508000" cy="457200"/>
              </a:xfrm>
              <a:prstGeom prst="can">
                <a:avLst>
                  <a:gd name="adj" fmla="val 18125"/>
                </a:avLst>
              </a:prstGeom>
              <a:solidFill>
                <a:schemeClr val="accent2"/>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57778" name="Rectangle 24"/>
              <p:cNvSpPr>
                <a:spLocks noChangeArrowheads="1"/>
              </p:cNvSpPr>
              <p:nvPr/>
            </p:nvSpPr>
            <p:spPr bwMode="auto">
              <a:xfrm>
                <a:off x="1542791" y="4795965"/>
                <a:ext cx="581025" cy="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it-IT" altLang="it-IT" sz="2800" b="1">
                    <a:solidFill>
                      <a:srgbClr val="000000"/>
                    </a:solidFill>
                    <a:latin typeface="Arial" panose="020B0604020202020204" pitchFamily="34" charset="0"/>
                  </a:rPr>
                  <a:t>95</a:t>
                </a:r>
                <a:endParaRPr lang="en-GB" altLang="it-IT" sz="2800" b="1">
                  <a:solidFill>
                    <a:srgbClr val="000000"/>
                  </a:solidFill>
                  <a:latin typeface="Arial" panose="020B0604020202020204" pitchFamily="34" charset="0"/>
                </a:endParaRPr>
              </a:p>
            </p:txBody>
          </p:sp>
        </p:grpSp>
        <p:grpSp>
          <p:nvGrpSpPr>
            <p:cNvPr id="757779" name="Group 10"/>
            <p:cNvGrpSpPr>
              <a:grpSpLocks/>
            </p:cNvGrpSpPr>
            <p:nvPr/>
          </p:nvGrpSpPr>
          <p:grpSpPr bwMode="auto">
            <a:xfrm>
              <a:off x="2482823" y="4066700"/>
              <a:ext cx="889000" cy="1815390"/>
              <a:chOff x="2466331" y="3978230"/>
              <a:chExt cx="889000" cy="1815390"/>
            </a:xfrm>
          </p:grpSpPr>
          <p:sp>
            <p:nvSpPr>
              <p:cNvPr id="52" name="Can 51"/>
              <p:cNvSpPr>
                <a:spLocks noChangeAspect="1"/>
              </p:cNvSpPr>
              <p:nvPr/>
            </p:nvSpPr>
            <p:spPr bwMode="auto">
              <a:xfrm>
                <a:off x="2466346" y="4319618"/>
                <a:ext cx="888944" cy="1473524"/>
              </a:xfrm>
              <a:prstGeom prst="ca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latin typeface="Times" charset="0"/>
                  <a:ea typeface="ＭＳ Ｐゴシック" charset="0"/>
                  <a:cs typeface="ＭＳ Ｐゴシック" charset="0"/>
                </a:endParaRPr>
              </a:p>
            </p:txBody>
          </p:sp>
          <p:sp>
            <p:nvSpPr>
              <p:cNvPr id="757781" name="Can 52"/>
              <p:cNvSpPr>
                <a:spLocks noChangeArrowheads="1"/>
              </p:cNvSpPr>
              <p:nvPr/>
            </p:nvSpPr>
            <p:spPr bwMode="auto">
              <a:xfrm>
                <a:off x="2656831" y="3978230"/>
                <a:ext cx="508000" cy="457200"/>
              </a:xfrm>
              <a:prstGeom prst="can">
                <a:avLst>
                  <a:gd name="adj" fmla="val 18125"/>
                </a:avLst>
              </a:prstGeom>
              <a:solidFill>
                <a:schemeClr val="accent2"/>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57782" name="Rectangle 24"/>
              <p:cNvSpPr>
                <a:spLocks noChangeArrowheads="1"/>
              </p:cNvSpPr>
              <p:nvPr/>
            </p:nvSpPr>
            <p:spPr bwMode="auto">
              <a:xfrm>
                <a:off x="2618731" y="4813659"/>
                <a:ext cx="581025" cy="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it-IT" altLang="it-IT" sz="2800" b="1">
                    <a:solidFill>
                      <a:srgbClr val="000000"/>
                    </a:solidFill>
                    <a:latin typeface="Arial" panose="020B0604020202020204" pitchFamily="34" charset="0"/>
                  </a:rPr>
                  <a:t>97</a:t>
                </a:r>
                <a:endParaRPr lang="en-GB" altLang="it-IT" sz="2800" b="1">
                  <a:solidFill>
                    <a:srgbClr val="000000"/>
                  </a:solidFill>
                  <a:latin typeface="Arial" panose="020B0604020202020204" pitchFamily="34" charset="0"/>
                </a:endParaRPr>
              </a:p>
            </p:txBody>
          </p:sp>
        </p:grpSp>
        <p:grpSp>
          <p:nvGrpSpPr>
            <p:cNvPr id="757783" name="Group 9"/>
            <p:cNvGrpSpPr>
              <a:grpSpLocks/>
            </p:cNvGrpSpPr>
            <p:nvPr/>
          </p:nvGrpSpPr>
          <p:grpSpPr bwMode="auto">
            <a:xfrm>
              <a:off x="3567009" y="4066700"/>
              <a:ext cx="889000" cy="1815390"/>
              <a:chOff x="3542271" y="3995924"/>
              <a:chExt cx="889000" cy="1815390"/>
            </a:xfrm>
          </p:grpSpPr>
          <p:sp>
            <p:nvSpPr>
              <p:cNvPr id="55" name="Can 54"/>
              <p:cNvSpPr>
                <a:spLocks noChangeAspect="1"/>
              </p:cNvSpPr>
              <p:nvPr/>
            </p:nvSpPr>
            <p:spPr bwMode="auto">
              <a:xfrm>
                <a:off x="3542295" y="4337312"/>
                <a:ext cx="888944" cy="1473524"/>
              </a:xfrm>
              <a:prstGeom prst="ca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latin typeface="Times" charset="0"/>
                  <a:ea typeface="ＭＳ Ｐゴシック" charset="0"/>
                  <a:cs typeface="ＭＳ Ｐゴシック" charset="0"/>
                </a:endParaRPr>
              </a:p>
            </p:txBody>
          </p:sp>
          <p:sp>
            <p:nvSpPr>
              <p:cNvPr id="757785" name="Can 55"/>
              <p:cNvSpPr>
                <a:spLocks noChangeArrowheads="1"/>
              </p:cNvSpPr>
              <p:nvPr/>
            </p:nvSpPr>
            <p:spPr bwMode="auto">
              <a:xfrm>
                <a:off x="3732771" y="3995924"/>
                <a:ext cx="508000" cy="457200"/>
              </a:xfrm>
              <a:prstGeom prst="can">
                <a:avLst>
                  <a:gd name="adj" fmla="val 18125"/>
                </a:avLst>
              </a:prstGeom>
              <a:solidFill>
                <a:schemeClr val="accent2"/>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57786" name="Rectangle 24"/>
              <p:cNvSpPr>
                <a:spLocks noChangeArrowheads="1"/>
              </p:cNvSpPr>
              <p:nvPr/>
            </p:nvSpPr>
            <p:spPr bwMode="auto">
              <a:xfrm>
                <a:off x="3694671" y="4831353"/>
                <a:ext cx="581025" cy="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it-IT" altLang="it-IT" sz="2800" b="1">
                    <a:solidFill>
                      <a:srgbClr val="000000"/>
                    </a:solidFill>
                    <a:latin typeface="Arial" panose="020B0604020202020204" pitchFamily="34" charset="0"/>
                  </a:rPr>
                  <a:t>99</a:t>
                </a:r>
                <a:endParaRPr lang="en-GB" altLang="it-IT" sz="2800" b="1">
                  <a:solidFill>
                    <a:srgbClr val="000000"/>
                  </a:solidFill>
                  <a:latin typeface="Arial" panose="020B0604020202020204" pitchFamily="34" charset="0"/>
                </a:endParaRPr>
              </a:p>
            </p:txBody>
          </p:sp>
        </p:grpSp>
        <p:grpSp>
          <p:nvGrpSpPr>
            <p:cNvPr id="757787" name="Group 8"/>
            <p:cNvGrpSpPr>
              <a:grpSpLocks/>
            </p:cNvGrpSpPr>
            <p:nvPr/>
          </p:nvGrpSpPr>
          <p:grpSpPr bwMode="auto">
            <a:xfrm>
              <a:off x="4651195" y="4066700"/>
              <a:ext cx="889000" cy="1815390"/>
              <a:chOff x="4618211" y="4013618"/>
              <a:chExt cx="889000" cy="1815390"/>
            </a:xfrm>
          </p:grpSpPr>
          <p:sp>
            <p:nvSpPr>
              <p:cNvPr id="58" name="Can 57"/>
              <p:cNvSpPr>
                <a:spLocks noChangeAspect="1"/>
              </p:cNvSpPr>
              <p:nvPr/>
            </p:nvSpPr>
            <p:spPr bwMode="auto">
              <a:xfrm>
                <a:off x="4618242" y="4355006"/>
                <a:ext cx="888944" cy="1473524"/>
              </a:xfrm>
              <a:prstGeom prst="ca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latin typeface="Times" charset="0"/>
                  <a:ea typeface="ＭＳ Ｐゴシック" charset="0"/>
                  <a:cs typeface="ＭＳ Ｐゴシック" charset="0"/>
                </a:endParaRPr>
              </a:p>
            </p:txBody>
          </p:sp>
          <p:sp>
            <p:nvSpPr>
              <p:cNvPr id="757789" name="Can 58"/>
              <p:cNvSpPr>
                <a:spLocks noChangeArrowheads="1"/>
              </p:cNvSpPr>
              <p:nvPr/>
            </p:nvSpPr>
            <p:spPr bwMode="auto">
              <a:xfrm>
                <a:off x="4808711" y="4013618"/>
                <a:ext cx="508000" cy="457200"/>
              </a:xfrm>
              <a:prstGeom prst="can">
                <a:avLst>
                  <a:gd name="adj" fmla="val 18125"/>
                </a:avLst>
              </a:prstGeom>
              <a:solidFill>
                <a:schemeClr val="accent2"/>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57790" name="Rectangle 24"/>
              <p:cNvSpPr>
                <a:spLocks noChangeArrowheads="1"/>
              </p:cNvSpPr>
              <p:nvPr/>
            </p:nvSpPr>
            <p:spPr bwMode="auto">
              <a:xfrm>
                <a:off x="4670599" y="4849047"/>
                <a:ext cx="779462" cy="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it-IT" altLang="it-IT" sz="2800" b="1">
                    <a:solidFill>
                      <a:srgbClr val="000000"/>
                    </a:solidFill>
                    <a:latin typeface="Arial" panose="020B0604020202020204" pitchFamily="34" charset="0"/>
                  </a:rPr>
                  <a:t>101</a:t>
                </a:r>
                <a:endParaRPr lang="en-GB" altLang="it-IT" sz="2800" b="1">
                  <a:solidFill>
                    <a:srgbClr val="000000"/>
                  </a:solidFill>
                  <a:latin typeface="Arial" panose="020B0604020202020204" pitchFamily="34" charset="0"/>
                </a:endParaRPr>
              </a:p>
            </p:txBody>
          </p:sp>
        </p:grpSp>
        <p:grpSp>
          <p:nvGrpSpPr>
            <p:cNvPr id="757791" name="Group 7"/>
            <p:cNvGrpSpPr>
              <a:grpSpLocks/>
            </p:cNvGrpSpPr>
            <p:nvPr/>
          </p:nvGrpSpPr>
          <p:grpSpPr bwMode="auto">
            <a:xfrm>
              <a:off x="5735381" y="4066700"/>
              <a:ext cx="889000" cy="1815390"/>
              <a:chOff x="5694151" y="4031312"/>
              <a:chExt cx="889000" cy="1815390"/>
            </a:xfrm>
          </p:grpSpPr>
          <p:sp>
            <p:nvSpPr>
              <p:cNvPr id="61" name="Can 60"/>
              <p:cNvSpPr>
                <a:spLocks noChangeAspect="1"/>
              </p:cNvSpPr>
              <p:nvPr/>
            </p:nvSpPr>
            <p:spPr bwMode="auto">
              <a:xfrm>
                <a:off x="5694190" y="4372700"/>
                <a:ext cx="888944" cy="1473524"/>
              </a:xfrm>
              <a:prstGeom prst="ca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latin typeface="Times" charset="0"/>
                  <a:ea typeface="ＭＳ Ｐゴシック" charset="0"/>
                  <a:cs typeface="ＭＳ Ｐゴシック" charset="0"/>
                </a:endParaRPr>
              </a:p>
            </p:txBody>
          </p:sp>
          <p:sp>
            <p:nvSpPr>
              <p:cNvPr id="757793" name="Can 61"/>
              <p:cNvSpPr>
                <a:spLocks noChangeArrowheads="1"/>
              </p:cNvSpPr>
              <p:nvPr/>
            </p:nvSpPr>
            <p:spPr bwMode="auto">
              <a:xfrm>
                <a:off x="5884651" y="4031312"/>
                <a:ext cx="508000" cy="457200"/>
              </a:xfrm>
              <a:prstGeom prst="can">
                <a:avLst>
                  <a:gd name="adj" fmla="val 18125"/>
                </a:avLst>
              </a:prstGeom>
              <a:solidFill>
                <a:schemeClr val="accent2"/>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57794" name="Rectangle 24"/>
              <p:cNvSpPr>
                <a:spLocks noChangeArrowheads="1"/>
              </p:cNvSpPr>
              <p:nvPr/>
            </p:nvSpPr>
            <p:spPr bwMode="auto">
              <a:xfrm>
                <a:off x="5746539" y="4866741"/>
                <a:ext cx="779462" cy="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it-IT" altLang="it-IT" sz="2800" b="1">
                    <a:solidFill>
                      <a:srgbClr val="000000"/>
                    </a:solidFill>
                    <a:latin typeface="Arial" panose="020B0604020202020204" pitchFamily="34" charset="0"/>
                  </a:rPr>
                  <a:t>103</a:t>
                </a:r>
                <a:endParaRPr lang="en-GB" altLang="it-IT" sz="2800" b="1">
                  <a:solidFill>
                    <a:srgbClr val="000000"/>
                  </a:solidFill>
                  <a:latin typeface="Arial" panose="020B0604020202020204" pitchFamily="34" charset="0"/>
                </a:endParaRPr>
              </a:p>
            </p:txBody>
          </p:sp>
        </p:grpSp>
        <p:grpSp>
          <p:nvGrpSpPr>
            <p:cNvPr id="757795" name="Group 6"/>
            <p:cNvGrpSpPr>
              <a:grpSpLocks/>
            </p:cNvGrpSpPr>
            <p:nvPr/>
          </p:nvGrpSpPr>
          <p:grpSpPr bwMode="auto">
            <a:xfrm>
              <a:off x="6819567" y="4066700"/>
              <a:ext cx="889000" cy="1815390"/>
              <a:chOff x="6770091" y="4049006"/>
              <a:chExt cx="889000" cy="1815390"/>
            </a:xfrm>
          </p:grpSpPr>
          <p:sp>
            <p:nvSpPr>
              <p:cNvPr id="64" name="Can 63"/>
              <p:cNvSpPr>
                <a:spLocks noChangeAspect="1"/>
              </p:cNvSpPr>
              <p:nvPr/>
            </p:nvSpPr>
            <p:spPr bwMode="auto">
              <a:xfrm>
                <a:off x="6770137" y="4390394"/>
                <a:ext cx="888944" cy="1473524"/>
              </a:xfrm>
              <a:prstGeom prst="ca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latin typeface="Times" charset="0"/>
                  <a:ea typeface="ＭＳ Ｐゴシック" charset="0"/>
                  <a:cs typeface="ＭＳ Ｐゴシック" charset="0"/>
                </a:endParaRPr>
              </a:p>
            </p:txBody>
          </p:sp>
          <p:sp>
            <p:nvSpPr>
              <p:cNvPr id="757797" name="Can 64"/>
              <p:cNvSpPr>
                <a:spLocks noChangeArrowheads="1"/>
              </p:cNvSpPr>
              <p:nvPr/>
            </p:nvSpPr>
            <p:spPr bwMode="auto">
              <a:xfrm>
                <a:off x="6960591" y="4049006"/>
                <a:ext cx="508000" cy="457200"/>
              </a:xfrm>
              <a:prstGeom prst="can">
                <a:avLst>
                  <a:gd name="adj" fmla="val 18125"/>
                </a:avLst>
              </a:prstGeom>
              <a:solidFill>
                <a:schemeClr val="accent2"/>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57798" name="Rectangle 24"/>
              <p:cNvSpPr>
                <a:spLocks noChangeArrowheads="1"/>
              </p:cNvSpPr>
              <p:nvPr/>
            </p:nvSpPr>
            <p:spPr bwMode="auto">
              <a:xfrm>
                <a:off x="6825654" y="4884031"/>
                <a:ext cx="7778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it-IT" altLang="it-IT" sz="2800" b="1">
                    <a:solidFill>
                      <a:srgbClr val="000000"/>
                    </a:solidFill>
                    <a:latin typeface="Arial" panose="020B0604020202020204" pitchFamily="34" charset="0"/>
                  </a:rPr>
                  <a:t>105</a:t>
                </a:r>
                <a:endParaRPr lang="en-GB" altLang="it-IT" sz="2800" b="1">
                  <a:solidFill>
                    <a:srgbClr val="000000"/>
                  </a:solidFill>
                  <a:latin typeface="Arial" panose="020B0604020202020204" pitchFamily="34" charset="0"/>
                </a:endParaRPr>
              </a:p>
            </p:txBody>
          </p:sp>
        </p:grpSp>
        <p:grpSp>
          <p:nvGrpSpPr>
            <p:cNvPr id="757799" name="Group 5"/>
            <p:cNvGrpSpPr>
              <a:grpSpLocks/>
            </p:cNvGrpSpPr>
            <p:nvPr/>
          </p:nvGrpSpPr>
          <p:grpSpPr bwMode="auto">
            <a:xfrm>
              <a:off x="7903751" y="4066700"/>
              <a:ext cx="889000" cy="1815390"/>
              <a:chOff x="7846031" y="4066700"/>
              <a:chExt cx="889000" cy="1815390"/>
            </a:xfrm>
          </p:grpSpPr>
          <p:sp>
            <p:nvSpPr>
              <p:cNvPr id="67" name="Can 66"/>
              <p:cNvSpPr>
                <a:spLocks noChangeAspect="1"/>
              </p:cNvSpPr>
              <p:nvPr/>
            </p:nvSpPr>
            <p:spPr bwMode="auto">
              <a:xfrm>
                <a:off x="7846087" y="4408088"/>
                <a:ext cx="888944" cy="1473524"/>
              </a:xfrm>
              <a:prstGeom prst="ca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latin typeface="Times" charset="0"/>
                  <a:ea typeface="ＭＳ Ｐゴシック" charset="0"/>
                  <a:cs typeface="ＭＳ Ｐゴシック" charset="0"/>
                </a:endParaRPr>
              </a:p>
            </p:txBody>
          </p:sp>
          <p:sp>
            <p:nvSpPr>
              <p:cNvPr id="757801" name="Can 67"/>
              <p:cNvSpPr>
                <a:spLocks noChangeArrowheads="1"/>
              </p:cNvSpPr>
              <p:nvPr/>
            </p:nvSpPr>
            <p:spPr bwMode="auto">
              <a:xfrm>
                <a:off x="8036531" y="4066700"/>
                <a:ext cx="508000" cy="457200"/>
              </a:xfrm>
              <a:prstGeom prst="can">
                <a:avLst>
                  <a:gd name="adj" fmla="val 18125"/>
                </a:avLst>
              </a:prstGeom>
              <a:solidFill>
                <a:schemeClr val="accent2"/>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57802" name="Rectangle 24"/>
              <p:cNvSpPr>
                <a:spLocks noChangeArrowheads="1"/>
              </p:cNvSpPr>
              <p:nvPr/>
            </p:nvSpPr>
            <p:spPr bwMode="auto">
              <a:xfrm>
                <a:off x="7901594" y="4901725"/>
                <a:ext cx="7778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it-IT" altLang="it-IT" sz="2800" b="1">
                    <a:solidFill>
                      <a:srgbClr val="000000"/>
                    </a:solidFill>
                    <a:latin typeface="Arial" panose="020B0604020202020204" pitchFamily="34" charset="0"/>
                  </a:rPr>
                  <a:t>107</a:t>
                </a:r>
                <a:endParaRPr lang="en-GB" altLang="it-IT" sz="2800" b="1">
                  <a:solidFill>
                    <a:srgbClr val="000000"/>
                  </a:solidFill>
                  <a:latin typeface="Arial" panose="020B0604020202020204" pitchFamily="34" charset="0"/>
                </a:endParaRPr>
              </a:p>
            </p:txBody>
          </p:sp>
        </p:grpSp>
      </p:grpSp>
      <p:sp>
        <p:nvSpPr>
          <p:cNvPr id="32770" name="Rectangle 15"/>
          <p:cNvSpPr>
            <a:spLocks noChangeArrowheads="1"/>
          </p:cNvSpPr>
          <p:nvPr/>
        </p:nvSpPr>
        <p:spPr bwMode="auto">
          <a:xfrm>
            <a:off x="552450" y="133350"/>
            <a:ext cx="8037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sz="4400">
                <a:solidFill>
                  <a:srgbClr val="3333CC"/>
                </a:solidFill>
                <a:latin typeface="Arial" panose="020B0604020202020204" pitchFamily="34" charset="0"/>
              </a:rPr>
              <a:t>gli stimoli</a:t>
            </a:r>
          </a:p>
        </p:txBody>
      </p:sp>
    </p:spTree>
    <p:extLst>
      <p:ext uri="{BB962C8B-B14F-4D97-AF65-F5344CB8AC3E}">
        <p14:creationId xmlns:p14="http://schemas.microsoft.com/office/powerpoint/2010/main" val="105424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2770"/>
                                        </p:tgtEl>
                                        <p:attrNameLst>
                                          <p:attrName>style.visibility</p:attrName>
                                        </p:attrNameLst>
                                      </p:cBhvr>
                                      <p:to>
                                        <p:strVal val="visible"/>
                                      </p:to>
                                    </p:set>
                                    <p:animEffect transition="in" filter="fade">
                                      <p:cBhvr>
                                        <p:cTn id="16" dur="5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5"/>
          <p:cNvSpPr>
            <a:spLocks noChangeArrowheads="1"/>
          </p:cNvSpPr>
          <p:nvPr/>
        </p:nvSpPr>
        <p:spPr bwMode="auto">
          <a:xfrm>
            <a:off x="552450" y="387350"/>
            <a:ext cx="80375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sz="4400">
                <a:solidFill>
                  <a:srgbClr val="3333CC"/>
                </a:solidFill>
                <a:latin typeface="Arial" panose="020B0604020202020204" pitchFamily="34" charset="0"/>
              </a:rPr>
              <a:t>sequenza casuale di prove</a:t>
            </a:r>
          </a:p>
        </p:txBody>
      </p:sp>
      <p:cxnSp>
        <p:nvCxnSpPr>
          <p:cNvPr id="4" name="Straight Arrow Connector 3"/>
          <p:cNvCxnSpPr>
            <a:cxnSpLocks noChangeShapeType="1"/>
          </p:cNvCxnSpPr>
          <p:nvPr/>
        </p:nvCxnSpPr>
        <p:spPr bwMode="auto">
          <a:xfrm>
            <a:off x="307975" y="4291013"/>
            <a:ext cx="8388350" cy="0"/>
          </a:xfrm>
          <a:prstGeom prst="straightConnector1">
            <a:avLst/>
          </a:prstGeom>
          <a:noFill/>
          <a:ln w="9525" algn="ctr">
            <a:solidFill>
              <a:schemeClr val="tx1"/>
            </a:solidFill>
            <a:round/>
            <a:headEnd/>
            <a:tailEnd type="arrow" w="med" len="med"/>
          </a:ln>
        </p:spPr>
      </p:cxnSp>
      <p:grpSp>
        <p:nvGrpSpPr>
          <p:cNvPr id="19" name="Group 18"/>
          <p:cNvGrpSpPr>
            <a:grpSpLocks/>
          </p:cNvGrpSpPr>
          <p:nvPr/>
        </p:nvGrpSpPr>
        <p:grpSpPr bwMode="auto">
          <a:xfrm>
            <a:off x="461963" y="1557338"/>
            <a:ext cx="3732212" cy="4271962"/>
            <a:chOff x="461770" y="1557195"/>
            <a:chExt cx="3732637" cy="4272119"/>
          </a:xfrm>
        </p:grpSpPr>
        <p:grpSp>
          <p:nvGrpSpPr>
            <p:cNvPr id="759813" name="Group 13"/>
            <p:cNvGrpSpPr>
              <a:grpSpLocks/>
            </p:cNvGrpSpPr>
            <p:nvPr/>
          </p:nvGrpSpPr>
          <p:grpSpPr bwMode="auto">
            <a:xfrm>
              <a:off x="604586" y="2250947"/>
              <a:ext cx="889000" cy="1815390"/>
              <a:chOff x="4106333" y="1423458"/>
              <a:chExt cx="889000" cy="1815390"/>
            </a:xfrm>
          </p:grpSpPr>
          <p:sp>
            <p:nvSpPr>
              <p:cNvPr id="3" name="Can 2"/>
              <p:cNvSpPr>
                <a:spLocks noChangeAspect="1"/>
              </p:cNvSpPr>
              <p:nvPr/>
            </p:nvSpPr>
            <p:spPr bwMode="auto">
              <a:xfrm>
                <a:off x="4106408" y="1764794"/>
                <a:ext cx="889101" cy="1474841"/>
              </a:xfrm>
              <a:prstGeom prst="ca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latin typeface="Times" charset="0"/>
                  <a:ea typeface="ＭＳ Ｐゴシック" charset="0"/>
                  <a:cs typeface="ＭＳ Ｐゴシック" charset="0"/>
                </a:endParaRPr>
              </a:p>
            </p:txBody>
          </p:sp>
          <p:sp>
            <p:nvSpPr>
              <p:cNvPr id="759815" name="Can 42"/>
              <p:cNvSpPr>
                <a:spLocks noChangeArrowheads="1"/>
              </p:cNvSpPr>
              <p:nvPr/>
            </p:nvSpPr>
            <p:spPr bwMode="auto">
              <a:xfrm>
                <a:off x="4296833" y="1423458"/>
                <a:ext cx="508000" cy="457200"/>
              </a:xfrm>
              <a:prstGeom prst="can">
                <a:avLst>
                  <a:gd name="adj" fmla="val 18125"/>
                </a:avLst>
              </a:prstGeom>
              <a:solidFill>
                <a:schemeClr val="accent2"/>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59816" name="Rectangle 24"/>
              <p:cNvSpPr>
                <a:spLocks noChangeArrowheads="1"/>
              </p:cNvSpPr>
              <p:nvPr/>
            </p:nvSpPr>
            <p:spPr bwMode="auto">
              <a:xfrm>
                <a:off x="4161896" y="2258483"/>
                <a:ext cx="7778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it-IT" altLang="it-IT" sz="2800" b="1">
                    <a:solidFill>
                      <a:srgbClr val="000000"/>
                    </a:solidFill>
                    <a:latin typeface="Arial" panose="020B0604020202020204" pitchFamily="34" charset="0"/>
                  </a:rPr>
                  <a:t>100</a:t>
                </a:r>
                <a:endParaRPr lang="en-GB" altLang="it-IT" sz="2800" b="1">
                  <a:solidFill>
                    <a:srgbClr val="000000"/>
                  </a:solidFill>
                  <a:latin typeface="Arial" panose="020B0604020202020204" pitchFamily="34" charset="0"/>
                </a:endParaRPr>
              </a:p>
            </p:txBody>
          </p:sp>
        </p:grpSp>
        <p:grpSp>
          <p:nvGrpSpPr>
            <p:cNvPr id="759817" name="Group 11"/>
            <p:cNvGrpSpPr>
              <a:grpSpLocks/>
            </p:cNvGrpSpPr>
            <p:nvPr/>
          </p:nvGrpSpPr>
          <p:grpSpPr bwMode="auto">
            <a:xfrm>
              <a:off x="1725731" y="2250947"/>
              <a:ext cx="889000" cy="1815390"/>
              <a:chOff x="1371151" y="3960536"/>
              <a:chExt cx="889000" cy="1815390"/>
            </a:xfrm>
          </p:grpSpPr>
          <p:sp>
            <p:nvSpPr>
              <p:cNvPr id="49" name="Can 48"/>
              <p:cNvSpPr>
                <a:spLocks noChangeAspect="1"/>
              </p:cNvSpPr>
              <p:nvPr/>
            </p:nvSpPr>
            <p:spPr bwMode="auto">
              <a:xfrm>
                <a:off x="1370984" y="4301872"/>
                <a:ext cx="889101" cy="1474841"/>
              </a:xfrm>
              <a:prstGeom prst="ca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latin typeface="Times" charset="0"/>
                  <a:ea typeface="ＭＳ Ｐゴシック" charset="0"/>
                  <a:cs typeface="ＭＳ Ｐゴシック" charset="0"/>
                </a:endParaRPr>
              </a:p>
            </p:txBody>
          </p:sp>
          <p:sp>
            <p:nvSpPr>
              <p:cNvPr id="759819" name="Can 49"/>
              <p:cNvSpPr>
                <a:spLocks noChangeArrowheads="1"/>
              </p:cNvSpPr>
              <p:nvPr/>
            </p:nvSpPr>
            <p:spPr bwMode="auto">
              <a:xfrm>
                <a:off x="1580891" y="3960536"/>
                <a:ext cx="508000" cy="457200"/>
              </a:xfrm>
              <a:prstGeom prst="can">
                <a:avLst>
                  <a:gd name="adj" fmla="val 18125"/>
                </a:avLst>
              </a:prstGeom>
              <a:solidFill>
                <a:schemeClr val="accent2"/>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59820" name="Rectangle 24"/>
              <p:cNvSpPr>
                <a:spLocks noChangeArrowheads="1"/>
              </p:cNvSpPr>
              <p:nvPr/>
            </p:nvSpPr>
            <p:spPr bwMode="auto">
              <a:xfrm>
                <a:off x="1542859" y="4795561"/>
                <a:ext cx="584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it-IT" altLang="it-IT" sz="2800" b="1">
                    <a:solidFill>
                      <a:srgbClr val="000000"/>
                    </a:solidFill>
                    <a:latin typeface="Arial" panose="020B0604020202020204" pitchFamily="34" charset="0"/>
                  </a:rPr>
                  <a:t>95</a:t>
                </a:r>
                <a:endParaRPr lang="en-GB" altLang="it-IT" sz="2800" b="1">
                  <a:solidFill>
                    <a:srgbClr val="000000"/>
                  </a:solidFill>
                  <a:latin typeface="Arial" panose="020B0604020202020204" pitchFamily="34" charset="0"/>
                </a:endParaRPr>
              </a:p>
            </p:txBody>
          </p:sp>
        </p:grpSp>
        <p:sp>
          <p:nvSpPr>
            <p:cNvPr id="759821" name="Rounded Rectangular Callout 4"/>
            <p:cNvSpPr>
              <a:spLocks noChangeArrowheads="1"/>
            </p:cNvSpPr>
            <p:nvPr/>
          </p:nvSpPr>
          <p:spPr bwMode="auto">
            <a:xfrm>
              <a:off x="2443540" y="4539978"/>
              <a:ext cx="1558472" cy="904458"/>
            </a:xfrm>
            <a:prstGeom prst="wedgeRoundRectCallout">
              <a:avLst>
                <a:gd name="adj1" fmla="val -19384"/>
                <a:gd name="adj2" fmla="val -73611"/>
                <a:gd name="adj3" fmla="val 16667"/>
              </a:avLst>
            </a:prstGeom>
            <a:solidFill>
              <a:schemeClr val="bg1"/>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it-IT" i="1"/>
                <a:t>primo più pesante</a:t>
              </a:r>
            </a:p>
          </p:txBody>
        </p:sp>
        <p:sp>
          <p:nvSpPr>
            <p:cNvPr id="759822" name="Rounded Rectangle 16"/>
            <p:cNvSpPr>
              <a:spLocks noChangeArrowheads="1"/>
            </p:cNvSpPr>
            <p:nvPr/>
          </p:nvSpPr>
          <p:spPr bwMode="auto">
            <a:xfrm>
              <a:off x="461770" y="1557195"/>
              <a:ext cx="3732637" cy="4272119"/>
            </a:xfrm>
            <a:prstGeom prst="roundRect">
              <a:avLst>
                <a:gd name="adj" fmla="val 16667"/>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59823" name="Rectangle 17"/>
            <p:cNvSpPr>
              <a:spLocks noChangeArrowheads="1"/>
            </p:cNvSpPr>
            <p:nvPr/>
          </p:nvSpPr>
          <p:spPr bwMode="auto">
            <a:xfrm>
              <a:off x="1811454" y="1581691"/>
              <a:ext cx="12112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a:solidFill>
                    <a:srgbClr val="FF0000"/>
                  </a:solidFill>
                  <a:latin typeface="Arial" panose="020B0604020202020204" pitchFamily="34" charset="0"/>
                </a:rPr>
                <a:t>prova 1</a:t>
              </a:r>
            </a:p>
          </p:txBody>
        </p:sp>
      </p:grpSp>
      <p:grpSp>
        <p:nvGrpSpPr>
          <p:cNvPr id="20" name="Group 19"/>
          <p:cNvGrpSpPr>
            <a:grpSpLocks/>
          </p:cNvGrpSpPr>
          <p:nvPr/>
        </p:nvGrpSpPr>
        <p:grpSpPr bwMode="auto">
          <a:xfrm>
            <a:off x="4365625" y="1557338"/>
            <a:ext cx="3733800" cy="4271962"/>
            <a:chOff x="4366048" y="1557195"/>
            <a:chExt cx="3732637" cy="4272119"/>
          </a:xfrm>
        </p:grpSpPr>
        <p:grpSp>
          <p:nvGrpSpPr>
            <p:cNvPr id="759825" name="Group 9"/>
            <p:cNvGrpSpPr>
              <a:grpSpLocks/>
            </p:cNvGrpSpPr>
            <p:nvPr/>
          </p:nvGrpSpPr>
          <p:grpSpPr bwMode="auto">
            <a:xfrm>
              <a:off x="4529025" y="2250947"/>
              <a:ext cx="889000" cy="1815390"/>
              <a:chOff x="3542271" y="3995924"/>
              <a:chExt cx="889000" cy="1815390"/>
            </a:xfrm>
          </p:grpSpPr>
          <p:sp>
            <p:nvSpPr>
              <p:cNvPr id="55" name="Can 54"/>
              <p:cNvSpPr>
                <a:spLocks noChangeAspect="1"/>
              </p:cNvSpPr>
              <p:nvPr/>
            </p:nvSpPr>
            <p:spPr bwMode="auto">
              <a:xfrm>
                <a:off x="3542756" y="4337260"/>
                <a:ext cx="888723" cy="1474841"/>
              </a:xfrm>
              <a:prstGeom prst="ca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latin typeface="Times" charset="0"/>
                  <a:ea typeface="ＭＳ Ｐゴシック" charset="0"/>
                  <a:cs typeface="ＭＳ Ｐゴシック" charset="0"/>
                </a:endParaRPr>
              </a:p>
            </p:txBody>
          </p:sp>
          <p:sp>
            <p:nvSpPr>
              <p:cNvPr id="759827" name="Can 55"/>
              <p:cNvSpPr>
                <a:spLocks noChangeArrowheads="1"/>
              </p:cNvSpPr>
              <p:nvPr/>
            </p:nvSpPr>
            <p:spPr bwMode="auto">
              <a:xfrm>
                <a:off x="3732771" y="3995924"/>
                <a:ext cx="508000" cy="457200"/>
              </a:xfrm>
              <a:prstGeom prst="can">
                <a:avLst>
                  <a:gd name="adj" fmla="val 18125"/>
                </a:avLst>
              </a:prstGeom>
              <a:solidFill>
                <a:schemeClr val="accent2"/>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59828" name="Rectangle 24"/>
              <p:cNvSpPr>
                <a:spLocks noChangeArrowheads="1"/>
              </p:cNvSpPr>
              <p:nvPr/>
            </p:nvSpPr>
            <p:spPr bwMode="auto">
              <a:xfrm>
                <a:off x="3694739" y="4830949"/>
                <a:ext cx="584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it-IT" altLang="it-IT" sz="2800" b="1">
                    <a:solidFill>
                      <a:srgbClr val="000000"/>
                    </a:solidFill>
                    <a:latin typeface="Arial" panose="020B0604020202020204" pitchFamily="34" charset="0"/>
                  </a:rPr>
                  <a:t>99</a:t>
                </a:r>
                <a:endParaRPr lang="en-GB" altLang="it-IT" sz="2800" b="1">
                  <a:solidFill>
                    <a:srgbClr val="000000"/>
                  </a:solidFill>
                  <a:latin typeface="Arial" panose="020B0604020202020204" pitchFamily="34" charset="0"/>
                </a:endParaRPr>
              </a:p>
            </p:txBody>
          </p:sp>
        </p:grpSp>
        <p:grpSp>
          <p:nvGrpSpPr>
            <p:cNvPr id="759829" name="Group 8"/>
            <p:cNvGrpSpPr>
              <a:grpSpLocks/>
            </p:cNvGrpSpPr>
            <p:nvPr/>
          </p:nvGrpSpPr>
          <p:grpSpPr bwMode="auto">
            <a:xfrm>
              <a:off x="5670929" y="2250947"/>
              <a:ext cx="889000" cy="1815390"/>
              <a:chOff x="4618211" y="4013618"/>
              <a:chExt cx="889000" cy="1815390"/>
            </a:xfrm>
          </p:grpSpPr>
          <p:sp>
            <p:nvSpPr>
              <p:cNvPr id="58" name="Can 57"/>
              <p:cNvSpPr>
                <a:spLocks noChangeAspect="1"/>
              </p:cNvSpPr>
              <p:nvPr/>
            </p:nvSpPr>
            <p:spPr bwMode="auto">
              <a:xfrm>
                <a:off x="4617848" y="4354954"/>
                <a:ext cx="888723" cy="1474841"/>
              </a:xfrm>
              <a:prstGeom prst="ca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latin typeface="Times" charset="0"/>
                  <a:ea typeface="ＭＳ Ｐゴシック" charset="0"/>
                  <a:cs typeface="ＭＳ Ｐゴシック" charset="0"/>
                </a:endParaRPr>
              </a:p>
            </p:txBody>
          </p:sp>
          <p:sp>
            <p:nvSpPr>
              <p:cNvPr id="759831" name="Can 58"/>
              <p:cNvSpPr>
                <a:spLocks noChangeArrowheads="1"/>
              </p:cNvSpPr>
              <p:nvPr/>
            </p:nvSpPr>
            <p:spPr bwMode="auto">
              <a:xfrm>
                <a:off x="4808711" y="4013618"/>
                <a:ext cx="508000" cy="457200"/>
              </a:xfrm>
              <a:prstGeom prst="can">
                <a:avLst>
                  <a:gd name="adj" fmla="val 18125"/>
                </a:avLst>
              </a:prstGeom>
              <a:solidFill>
                <a:schemeClr val="accent2"/>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59832" name="Rectangle 24"/>
              <p:cNvSpPr>
                <a:spLocks noChangeArrowheads="1"/>
              </p:cNvSpPr>
              <p:nvPr/>
            </p:nvSpPr>
            <p:spPr bwMode="auto">
              <a:xfrm>
                <a:off x="4670830" y="4848643"/>
                <a:ext cx="7837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it-IT" altLang="it-IT" sz="2800" b="1">
                    <a:solidFill>
                      <a:srgbClr val="000000"/>
                    </a:solidFill>
                    <a:latin typeface="Arial" panose="020B0604020202020204" pitchFamily="34" charset="0"/>
                  </a:rPr>
                  <a:t>100</a:t>
                </a:r>
                <a:endParaRPr lang="en-GB" altLang="it-IT" sz="2800" b="1">
                  <a:solidFill>
                    <a:srgbClr val="000000"/>
                  </a:solidFill>
                  <a:latin typeface="Arial" panose="020B0604020202020204" pitchFamily="34" charset="0"/>
                </a:endParaRPr>
              </a:p>
            </p:txBody>
          </p:sp>
        </p:grpSp>
        <p:sp>
          <p:nvSpPr>
            <p:cNvPr id="759833" name="Rounded Rectangular Callout 47"/>
            <p:cNvSpPr>
              <a:spLocks noChangeArrowheads="1"/>
            </p:cNvSpPr>
            <p:nvPr/>
          </p:nvSpPr>
          <p:spPr bwMode="auto">
            <a:xfrm>
              <a:off x="6347817" y="4539978"/>
              <a:ext cx="1558472" cy="904458"/>
            </a:xfrm>
            <a:prstGeom prst="wedgeRoundRectCallout">
              <a:avLst>
                <a:gd name="adj1" fmla="val -19384"/>
                <a:gd name="adj2" fmla="val -73611"/>
                <a:gd name="adj3" fmla="val 16667"/>
              </a:avLst>
            </a:prstGeom>
            <a:solidFill>
              <a:schemeClr val="bg1"/>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it-IT" i="1"/>
                <a:t>primo più pesante</a:t>
              </a:r>
            </a:p>
          </p:txBody>
        </p:sp>
        <p:sp>
          <p:nvSpPr>
            <p:cNvPr id="759834" name="Rounded Rectangle 69"/>
            <p:cNvSpPr>
              <a:spLocks noChangeArrowheads="1"/>
            </p:cNvSpPr>
            <p:nvPr/>
          </p:nvSpPr>
          <p:spPr bwMode="auto">
            <a:xfrm>
              <a:off x="4366048" y="1557195"/>
              <a:ext cx="3732637" cy="4272119"/>
            </a:xfrm>
            <a:prstGeom prst="roundRect">
              <a:avLst>
                <a:gd name="adj" fmla="val 16667"/>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759835" name="Rectangle 70"/>
            <p:cNvSpPr>
              <a:spLocks noChangeArrowheads="1"/>
            </p:cNvSpPr>
            <p:nvPr/>
          </p:nvSpPr>
          <p:spPr bwMode="auto">
            <a:xfrm>
              <a:off x="5638771" y="1581691"/>
              <a:ext cx="12112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a:solidFill>
                    <a:srgbClr val="FF0000"/>
                  </a:solidFill>
                  <a:latin typeface="Arial" panose="020B0604020202020204" pitchFamily="34" charset="0"/>
                </a:rPr>
                <a:t>prova 2</a:t>
              </a:r>
            </a:p>
          </p:txBody>
        </p:sp>
      </p:grpSp>
      <p:sp>
        <p:nvSpPr>
          <p:cNvPr id="72" name="Rectangle 71"/>
          <p:cNvSpPr>
            <a:spLocks noChangeArrowheads="1"/>
          </p:cNvSpPr>
          <p:nvPr/>
        </p:nvSpPr>
        <p:spPr bwMode="auto">
          <a:xfrm>
            <a:off x="1104900" y="6005513"/>
            <a:ext cx="2390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a:latin typeface="Arial" panose="020B0604020202020204" pitchFamily="34" charset="0"/>
              </a:rPr>
              <a:t>risposta corretta</a:t>
            </a:r>
          </a:p>
        </p:txBody>
      </p:sp>
      <p:sp>
        <p:nvSpPr>
          <p:cNvPr id="73" name="Rectangle 72"/>
          <p:cNvSpPr>
            <a:spLocks noChangeArrowheads="1"/>
          </p:cNvSpPr>
          <p:nvPr/>
        </p:nvSpPr>
        <p:spPr bwMode="auto">
          <a:xfrm>
            <a:off x="5327650" y="6005513"/>
            <a:ext cx="2151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a:latin typeface="Arial" panose="020B0604020202020204" pitchFamily="34" charset="0"/>
              </a:rPr>
              <a:t>risposta errata</a:t>
            </a:r>
          </a:p>
        </p:txBody>
      </p:sp>
    </p:spTree>
    <p:extLst>
      <p:ext uri="{BB962C8B-B14F-4D97-AF65-F5344CB8AC3E}">
        <p14:creationId xmlns:p14="http://schemas.microsoft.com/office/powerpoint/2010/main" val="14075366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500"/>
                                        <p:tgtEl>
                                          <p:spTgt spid="327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3"/>
                                        </p:tgtEl>
                                        <p:attrNameLst>
                                          <p:attrName>style.visibility</p:attrName>
                                        </p:attrNameLst>
                                      </p:cBhvr>
                                      <p:to>
                                        <p:strVal val="visible"/>
                                      </p:to>
                                    </p:set>
                                    <p:animEffect transition="in" filter="fade">
                                      <p:cBhvr>
                                        <p:cTn id="3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72" grpId="0"/>
      <p:bldP spid="7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9" name="Line 7"/>
          <p:cNvSpPr>
            <a:spLocks noChangeShapeType="1"/>
          </p:cNvSpPr>
          <p:nvPr/>
        </p:nvSpPr>
        <p:spPr bwMode="auto">
          <a:xfrm flipH="1" flipV="1">
            <a:off x="4279900" y="2057400"/>
            <a:ext cx="0" cy="3517900"/>
          </a:xfrm>
          <a:prstGeom prst="line">
            <a:avLst/>
          </a:prstGeom>
          <a:noFill/>
          <a:ln w="28575">
            <a:solidFill>
              <a:srgbClr val="33CC33"/>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it-IT"/>
          </a:p>
        </p:txBody>
      </p:sp>
      <p:sp>
        <p:nvSpPr>
          <p:cNvPr id="924680" name="Rectangle 8"/>
          <p:cNvSpPr>
            <a:spLocks noChangeArrowheads="1"/>
          </p:cNvSpPr>
          <p:nvPr/>
        </p:nvSpPr>
        <p:spPr bwMode="auto">
          <a:xfrm>
            <a:off x="1473200" y="1663700"/>
            <a:ext cx="3670300" cy="406400"/>
          </a:xfrm>
          <a:prstGeom prst="rect">
            <a:avLst/>
          </a:prstGeom>
          <a:noFill/>
          <a:ln w="28575" algn="ctr">
            <a:solidFill>
              <a:srgbClr val="33CC33"/>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it-IT"/>
          </a:p>
        </p:txBody>
      </p:sp>
      <p:grpSp>
        <p:nvGrpSpPr>
          <p:cNvPr id="924683" name="Group 11"/>
          <p:cNvGrpSpPr>
            <a:grpSpLocks/>
          </p:cNvGrpSpPr>
          <p:nvPr/>
        </p:nvGrpSpPr>
        <p:grpSpPr bwMode="auto">
          <a:xfrm>
            <a:off x="101600" y="898525"/>
            <a:ext cx="7308850" cy="5857875"/>
            <a:chOff x="48" y="548"/>
            <a:chExt cx="4604" cy="369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l="4103"/>
            <a:stretch>
              <a:fillRect/>
            </a:stretch>
          </p:blipFill>
          <p:spPr bwMode="auto">
            <a:xfrm>
              <a:off x="48" y="548"/>
              <a:ext cx="4604" cy="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682" name="Rectangle 10"/>
            <p:cNvSpPr>
              <a:spLocks noChangeArrowheads="1"/>
            </p:cNvSpPr>
            <p:nvPr/>
          </p:nvSpPr>
          <p:spPr bwMode="auto">
            <a:xfrm>
              <a:off x="840" y="1016"/>
              <a:ext cx="3576" cy="249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it-IT"/>
            </a:p>
          </p:txBody>
        </p:sp>
      </p:grpSp>
      <p:sp>
        <p:nvSpPr>
          <p:cNvPr id="4" name="Rectangle 15"/>
          <p:cNvSpPr>
            <a:spLocks noChangeArrowheads="1"/>
          </p:cNvSpPr>
          <p:nvPr/>
        </p:nvSpPr>
        <p:spPr bwMode="auto">
          <a:xfrm>
            <a:off x="552450" y="-82550"/>
            <a:ext cx="8037513"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sz="4400">
                <a:solidFill>
                  <a:srgbClr val="3333CC"/>
                </a:solidFill>
                <a:latin typeface="Arial" panose="020B0604020202020204" pitchFamily="34" charset="0"/>
              </a:rPr>
              <a:t>curva psicometrica</a:t>
            </a:r>
          </a:p>
          <a:p>
            <a:pPr algn="ctr"/>
            <a:r>
              <a:rPr lang="en-US" altLang="it-IT" sz="4400">
                <a:solidFill>
                  <a:srgbClr val="FF9900"/>
                </a:solidFill>
                <a:latin typeface="Arial" panose="020B0604020202020204" pitchFamily="34" charset="0"/>
              </a:rPr>
              <a:t>osservatore ideale</a:t>
            </a:r>
          </a:p>
        </p:txBody>
      </p:sp>
      <p:sp>
        <p:nvSpPr>
          <p:cNvPr id="924684" name="Oval 12"/>
          <p:cNvSpPr>
            <a:spLocks noChangeAspect="1" noChangeArrowheads="1"/>
          </p:cNvSpPr>
          <p:nvPr/>
        </p:nvSpPr>
        <p:spPr bwMode="auto">
          <a:xfrm>
            <a:off x="2336800" y="5543550"/>
            <a:ext cx="107950" cy="107950"/>
          </a:xfrm>
          <a:prstGeom prst="ellipse">
            <a:avLst/>
          </a:prstGeom>
          <a:solidFill>
            <a:schemeClr val="accent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it-IT"/>
          </a:p>
        </p:txBody>
      </p:sp>
      <p:sp>
        <p:nvSpPr>
          <p:cNvPr id="924685" name="Oval 13"/>
          <p:cNvSpPr>
            <a:spLocks noChangeAspect="1" noChangeArrowheads="1"/>
          </p:cNvSpPr>
          <p:nvPr/>
        </p:nvSpPr>
        <p:spPr bwMode="auto">
          <a:xfrm>
            <a:off x="2857500" y="5543550"/>
            <a:ext cx="107950" cy="107950"/>
          </a:xfrm>
          <a:prstGeom prst="ellipse">
            <a:avLst/>
          </a:prstGeom>
          <a:solidFill>
            <a:schemeClr val="accent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it-IT"/>
          </a:p>
        </p:txBody>
      </p:sp>
      <p:sp>
        <p:nvSpPr>
          <p:cNvPr id="924686" name="Oval 14"/>
          <p:cNvSpPr>
            <a:spLocks noChangeAspect="1" noChangeArrowheads="1"/>
          </p:cNvSpPr>
          <p:nvPr/>
        </p:nvSpPr>
        <p:spPr bwMode="auto">
          <a:xfrm>
            <a:off x="3352800" y="5543550"/>
            <a:ext cx="107950" cy="107950"/>
          </a:xfrm>
          <a:prstGeom prst="ellipse">
            <a:avLst/>
          </a:prstGeom>
          <a:solidFill>
            <a:schemeClr val="accent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it-IT"/>
          </a:p>
        </p:txBody>
      </p:sp>
      <p:sp>
        <p:nvSpPr>
          <p:cNvPr id="924687" name="Oval 15"/>
          <p:cNvSpPr>
            <a:spLocks noChangeAspect="1" noChangeArrowheads="1"/>
          </p:cNvSpPr>
          <p:nvPr/>
        </p:nvSpPr>
        <p:spPr bwMode="auto">
          <a:xfrm>
            <a:off x="3841750" y="5543550"/>
            <a:ext cx="107950" cy="107950"/>
          </a:xfrm>
          <a:prstGeom prst="ellipse">
            <a:avLst/>
          </a:prstGeom>
          <a:solidFill>
            <a:schemeClr val="accent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it-IT"/>
          </a:p>
        </p:txBody>
      </p:sp>
      <p:sp>
        <p:nvSpPr>
          <p:cNvPr id="924692" name="Oval 20"/>
          <p:cNvSpPr>
            <a:spLocks noChangeAspect="1" noChangeArrowheads="1"/>
          </p:cNvSpPr>
          <p:nvPr/>
        </p:nvSpPr>
        <p:spPr bwMode="auto">
          <a:xfrm>
            <a:off x="4410075" y="1544638"/>
            <a:ext cx="107950" cy="107950"/>
          </a:xfrm>
          <a:prstGeom prst="ellipse">
            <a:avLst/>
          </a:prstGeom>
          <a:solidFill>
            <a:schemeClr val="accent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it-IT"/>
          </a:p>
        </p:txBody>
      </p:sp>
      <p:sp>
        <p:nvSpPr>
          <p:cNvPr id="924693" name="Oval 21"/>
          <p:cNvSpPr>
            <a:spLocks noChangeAspect="1" noChangeArrowheads="1"/>
          </p:cNvSpPr>
          <p:nvPr/>
        </p:nvSpPr>
        <p:spPr bwMode="auto">
          <a:xfrm>
            <a:off x="4930775" y="1544638"/>
            <a:ext cx="107950" cy="107950"/>
          </a:xfrm>
          <a:prstGeom prst="ellipse">
            <a:avLst/>
          </a:prstGeom>
          <a:solidFill>
            <a:schemeClr val="accent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it-IT"/>
          </a:p>
        </p:txBody>
      </p:sp>
      <p:sp>
        <p:nvSpPr>
          <p:cNvPr id="924694" name="Oval 22"/>
          <p:cNvSpPr>
            <a:spLocks noChangeAspect="1" noChangeArrowheads="1"/>
          </p:cNvSpPr>
          <p:nvPr/>
        </p:nvSpPr>
        <p:spPr bwMode="auto">
          <a:xfrm>
            <a:off x="5470525" y="1544638"/>
            <a:ext cx="107950" cy="107950"/>
          </a:xfrm>
          <a:prstGeom prst="ellipse">
            <a:avLst/>
          </a:prstGeom>
          <a:solidFill>
            <a:schemeClr val="accent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it-IT"/>
          </a:p>
        </p:txBody>
      </p:sp>
      <p:sp>
        <p:nvSpPr>
          <p:cNvPr id="924695" name="Oval 23"/>
          <p:cNvSpPr>
            <a:spLocks noChangeAspect="1" noChangeArrowheads="1"/>
          </p:cNvSpPr>
          <p:nvPr/>
        </p:nvSpPr>
        <p:spPr bwMode="auto">
          <a:xfrm>
            <a:off x="5972175" y="1544638"/>
            <a:ext cx="107950" cy="107950"/>
          </a:xfrm>
          <a:prstGeom prst="ellipse">
            <a:avLst/>
          </a:prstGeom>
          <a:solidFill>
            <a:schemeClr val="accent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it-IT"/>
          </a:p>
        </p:txBody>
      </p:sp>
      <p:grpSp>
        <p:nvGrpSpPr>
          <p:cNvPr id="924698" name="Group 26"/>
          <p:cNvGrpSpPr>
            <a:grpSpLocks/>
          </p:cNvGrpSpPr>
          <p:nvPr/>
        </p:nvGrpSpPr>
        <p:grpSpPr bwMode="auto">
          <a:xfrm>
            <a:off x="2540000" y="1747838"/>
            <a:ext cx="3670300" cy="3833812"/>
            <a:chOff x="1600" y="1101"/>
            <a:chExt cx="2312" cy="2415"/>
          </a:xfrm>
        </p:grpSpPr>
        <p:sp>
          <p:nvSpPr>
            <p:cNvPr id="924681" name="Text Box 9"/>
            <p:cNvSpPr txBox="1">
              <a:spLocks noChangeArrowheads="1"/>
            </p:cNvSpPr>
            <p:nvPr/>
          </p:nvSpPr>
          <p:spPr bwMode="auto">
            <a:xfrm>
              <a:off x="1630" y="1101"/>
              <a:ext cx="2225"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it-IT" altLang="it-IT">
                  <a:latin typeface="Arial" panose="020B0604020202020204" pitchFamily="34" charset="0"/>
                </a:rPr>
                <a:t>stimolo standard = 100 g</a:t>
              </a:r>
            </a:p>
          </p:txBody>
        </p:sp>
        <p:sp>
          <p:nvSpPr>
            <p:cNvPr id="924696" name="Rectangle 24"/>
            <p:cNvSpPr>
              <a:spLocks noChangeArrowheads="1"/>
            </p:cNvSpPr>
            <p:nvPr/>
          </p:nvSpPr>
          <p:spPr bwMode="auto">
            <a:xfrm>
              <a:off x="1600" y="1139"/>
              <a:ext cx="2312" cy="256"/>
            </a:xfrm>
            <a:prstGeom prst="rect">
              <a:avLst/>
            </a:prstGeom>
            <a:noFill/>
            <a:ln w="28575" algn="ctr">
              <a:solidFill>
                <a:srgbClr val="33CC33"/>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it-IT"/>
            </a:p>
          </p:txBody>
        </p:sp>
        <p:sp>
          <p:nvSpPr>
            <p:cNvPr id="924697" name="Line 25"/>
            <p:cNvSpPr>
              <a:spLocks noChangeShapeType="1"/>
            </p:cNvSpPr>
            <p:nvPr/>
          </p:nvSpPr>
          <p:spPr bwMode="auto">
            <a:xfrm flipH="1" flipV="1">
              <a:off x="2632" y="1402"/>
              <a:ext cx="0" cy="2114"/>
            </a:xfrm>
            <a:prstGeom prst="line">
              <a:avLst/>
            </a:prstGeom>
            <a:noFill/>
            <a:ln w="28575">
              <a:solidFill>
                <a:srgbClr val="33CC33"/>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it-IT"/>
            </a:p>
          </p:txBody>
        </p:sp>
      </p:grpSp>
      <p:sp>
        <p:nvSpPr>
          <p:cNvPr id="924701" name="Freeform 29"/>
          <p:cNvSpPr>
            <a:spLocks/>
          </p:cNvSpPr>
          <p:nvPr/>
        </p:nvSpPr>
        <p:spPr bwMode="auto">
          <a:xfrm>
            <a:off x="1333500" y="1590675"/>
            <a:ext cx="5724525" cy="4019550"/>
          </a:xfrm>
          <a:custGeom>
            <a:avLst/>
            <a:gdLst>
              <a:gd name="T0" fmla="*/ 0 w 3606"/>
              <a:gd name="T1" fmla="*/ 2532 h 2532"/>
              <a:gd name="T2" fmla="*/ 1794 w 3606"/>
              <a:gd name="T3" fmla="*/ 2526 h 2532"/>
              <a:gd name="T4" fmla="*/ 1782 w 3606"/>
              <a:gd name="T5" fmla="*/ 0 h 2532"/>
              <a:gd name="T6" fmla="*/ 3606 w 3606"/>
              <a:gd name="T7" fmla="*/ 12 h 2532"/>
            </a:gdLst>
            <a:ahLst/>
            <a:cxnLst>
              <a:cxn ang="0">
                <a:pos x="T0" y="T1"/>
              </a:cxn>
              <a:cxn ang="0">
                <a:pos x="T2" y="T3"/>
              </a:cxn>
              <a:cxn ang="0">
                <a:pos x="T4" y="T5"/>
              </a:cxn>
              <a:cxn ang="0">
                <a:pos x="T6" y="T7"/>
              </a:cxn>
            </a:cxnLst>
            <a:rect l="0" t="0" r="r" b="b"/>
            <a:pathLst>
              <a:path w="3606" h="2532">
                <a:moveTo>
                  <a:pt x="0" y="2532"/>
                </a:moveTo>
                <a:lnTo>
                  <a:pt x="1794" y="2526"/>
                </a:lnTo>
                <a:lnTo>
                  <a:pt x="1782" y="0"/>
                </a:lnTo>
                <a:lnTo>
                  <a:pt x="3606" y="12"/>
                </a:lnTo>
              </a:path>
            </a:pathLst>
          </a:custGeom>
          <a:noFill/>
          <a:ln w="28575" cap="flat" cmpd="sng">
            <a:solidFill>
              <a:srgbClr val="FF0000"/>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it-IT"/>
          </a:p>
        </p:txBody>
      </p:sp>
    </p:spTree>
    <p:extLst>
      <p:ext uri="{BB962C8B-B14F-4D97-AF65-F5344CB8AC3E}">
        <p14:creationId xmlns:p14="http://schemas.microsoft.com/office/powerpoint/2010/main" val="3511644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4698"/>
                                        </p:tgtEl>
                                        <p:attrNameLst>
                                          <p:attrName>style.visibility</p:attrName>
                                        </p:attrNameLst>
                                      </p:cBhvr>
                                      <p:to>
                                        <p:strVal val="visible"/>
                                      </p:to>
                                    </p:set>
                                    <p:animEffect transition="in" filter="wipe(up)">
                                      <p:cBhvr>
                                        <p:cTn id="7" dur="500"/>
                                        <p:tgtEl>
                                          <p:spTgt spid="9246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24684"/>
                                        </p:tgtEl>
                                        <p:attrNameLst>
                                          <p:attrName>style.visibility</p:attrName>
                                        </p:attrNameLst>
                                      </p:cBhvr>
                                      <p:to>
                                        <p:strVal val="visible"/>
                                      </p:to>
                                    </p:set>
                                  </p:childTnLst>
                                </p:cTn>
                              </p:par>
                            </p:childTnLst>
                          </p:cTn>
                        </p:par>
                        <p:par>
                          <p:cTn id="12" fill="hold" nodeType="afterGroup">
                            <p:stCondLst>
                              <p:cond delay="0"/>
                            </p:stCondLst>
                            <p:childTnLst>
                              <p:par>
                                <p:cTn id="13" presetID="1" presetClass="entr" presetSubtype="0" fill="hold" grpId="0" nodeType="afterEffect">
                                  <p:stCondLst>
                                    <p:cond delay="300"/>
                                  </p:stCondLst>
                                  <p:childTnLst>
                                    <p:set>
                                      <p:cBhvr>
                                        <p:cTn id="14" dur="1" fill="hold">
                                          <p:stCondLst>
                                            <p:cond delay="0"/>
                                          </p:stCondLst>
                                        </p:cTn>
                                        <p:tgtEl>
                                          <p:spTgt spid="924685"/>
                                        </p:tgtEl>
                                        <p:attrNameLst>
                                          <p:attrName>style.visibility</p:attrName>
                                        </p:attrNameLst>
                                      </p:cBhvr>
                                      <p:to>
                                        <p:strVal val="visible"/>
                                      </p:to>
                                    </p:set>
                                  </p:childTnLst>
                                </p:cTn>
                              </p:par>
                            </p:childTnLst>
                          </p:cTn>
                        </p:par>
                        <p:par>
                          <p:cTn id="15" fill="hold" nodeType="afterGroup">
                            <p:stCondLst>
                              <p:cond delay="300"/>
                            </p:stCondLst>
                            <p:childTnLst>
                              <p:par>
                                <p:cTn id="16" presetID="1" presetClass="entr" presetSubtype="0" fill="hold" grpId="0" nodeType="afterEffect">
                                  <p:stCondLst>
                                    <p:cond delay="300"/>
                                  </p:stCondLst>
                                  <p:childTnLst>
                                    <p:set>
                                      <p:cBhvr>
                                        <p:cTn id="17" dur="1" fill="hold">
                                          <p:stCondLst>
                                            <p:cond delay="0"/>
                                          </p:stCondLst>
                                        </p:cTn>
                                        <p:tgtEl>
                                          <p:spTgt spid="924686"/>
                                        </p:tgtEl>
                                        <p:attrNameLst>
                                          <p:attrName>style.visibility</p:attrName>
                                        </p:attrNameLst>
                                      </p:cBhvr>
                                      <p:to>
                                        <p:strVal val="visible"/>
                                      </p:to>
                                    </p:set>
                                  </p:childTnLst>
                                </p:cTn>
                              </p:par>
                            </p:childTnLst>
                          </p:cTn>
                        </p:par>
                        <p:par>
                          <p:cTn id="18" fill="hold" nodeType="afterGroup">
                            <p:stCondLst>
                              <p:cond delay="600"/>
                            </p:stCondLst>
                            <p:childTnLst>
                              <p:par>
                                <p:cTn id="19" presetID="1" presetClass="entr" presetSubtype="0" fill="hold" grpId="0" nodeType="afterEffect">
                                  <p:stCondLst>
                                    <p:cond delay="300"/>
                                  </p:stCondLst>
                                  <p:childTnLst>
                                    <p:set>
                                      <p:cBhvr>
                                        <p:cTn id="20" dur="1" fill="hold">
                                          <p:stCondLst>
                                            <p:cond delay="0"/>
                                          </p:stCondLst>
                                        </p:cTn>
                                        <p:tgtEl>
                                          <p:spTgt spid="924687"/>
                                        </p:tgtEl>
                                        <p:attrNameLst>
                                          <p:attrName>style.visibility</p:attrName>
                                        </p:attrNameLst>
                                      </p:cBhvr>
                                      <p:to>
                                        <p:strVal val="visible"/>
                                      </p:to>
                                    </p:set>
                                  </p:childTnLst>
                                </p:cTn>
                              </p:par>
                            </p:childTnLst>
                          </p:cTn>
                        </p:par>
                        <p:par>
                          <p:cTn id="21" fill="hold" nodeType="afterGroup">
                            <p:stCondLst>
                              <p:cond delay="900"/>
                            </p:stCondLst>
                            <p:childTnLst>
                              <p:par>
                                <p:cTn id="22" presetID="1" presetClass="entr" presetSubtype="0" fill="hold" grpId="0" nodeType="afterEffect">
                                  <p:stCondLst>
                                    <p:cond delay="100"/>
                                  </p:stCondLst>
                                  <p:childTnLst>
                                    <p:set>
                                      <p:cBhvr>
                                        <p:cTn id="23" dur="1" fill="hold">
                                          <p:stCondLst>
                                            <p:cond delay="0"/>
                                          </p:stCondLst>
                                        </p:cTn>
                                        <p:tgtEl>
                                          <p:spTgt spid="924692"/>
                                        </p:tgtEl>
                                        <p:attrNameLst>
                                          <p:attrName>style.visibility</p:attrName>
                                        </p:attrNameLst>
                                      </p:cBhvr>
                                      <p:to>
                                        <p:strVal val="visible"/>
                                      </p:to>
                                    </p:set>
                                  </p:childTnLst>
                                </p:cTn>
                              </p:par>
                              <p:par>
                                <p:cTn id="24" presetID="1" presetClass="entr" presetSubtype="0" fill="hold" grpId="0" nodeType="withEffect">
                                  <p:stCondLst>
                                    <p:cond delay="300"/>
                                  </p:stCondLst>
                                  <p:childTnLst>
                                    <p:set>
                                      <p:cBhvr>
                                        <p:cTn id="25" dur="1" fill="hold">
                                          <p:stCondLst>
                                            <p:cond delay="0"/>
                                          </p:stCondLst>
                                        </p:cTn>
                                        <p:tgtEl>
                                          <p:spTgt spid="924693"/>
                                        </p:tgtEl>
                                        <p:attrNameLst>
                                          <p:attrName>style.visibility</p:attrName>
                                        </p:attrNameLst>
                                      </p:cBhvr>
                                      <p:to>
                                        <p:strVal val="visible"/>
                                      </p:to>
                                    </p:set>
                                  </p:childTnLst>
                                </p:cTn>
                              </p:par>
                              <p:par>
                                <p:cTn id="26" presetID="1" presetClass="entr" presetSubtype="0" fill="hold" grpId="0" nodeType="withEffect">
                                  <p:stCondLst>
                                    <p:cond delay="400"/>
                                  </p:stCondLst>
                                  <p:childTnLst>
                                    <p:set>
                                      <p:cBhvr>
                                        <p:cTn id="27" dur="1" fill="hold">
                                          <p:stCondLst>
                                            <p:cond delay="0"/>
                                          </p:stCondLst>
                                        </p:cTn>
                                        <p:tgtEl>
                                          <p:spTgt spid="924694"/>
                                        </p:tgtEl>
                                        <p:attrNameLst>
                                          <p:attrName>style.visibility</p:attrName>
                                        </p:attrNameLst>
                                      </p:cBhvr>
                                      <p:to>
                                        <p:strVal val="visible"/>
                                      </p:to>
                                    </p:set>
                                  </p:childTnLst>
                                </p:cTn>
                              </p:par>
                              <p:par>
                                <p:cTn id="28" presetID="1" presetClass="entr" presetSubtype="0" fill="hold" grpId="0" nodeType="withEffect">
                                  <p:stCondLst>
                                    <p:cond delay="500"/>
                                  </p:stCondLst>
                                  <p:childTnLst>
                                    <p:set>
                                      <p:cBhvr>
                                        <p:cTn id="29" dur="1" fill="hold">
                                          <p:stCondLst>
                                            <p:cond delay="0"/>
                                          </p:stCondLst>
                                        </p:cTn>
                                        <p:tgtEl>
                                          <p:spTgt spid="924695"/>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24701"/>
                                        </p:tgtEl>
                                        <p:attrNameLst>
                                          <p:attrName>style.visibility</p:attrName>
                                        </p:attrNameLst>
                                      </p:cBhvr>
                                      <p:to>
                                        <p:strVal val="visible"/>
                                      </p:to>
                                    </p:set>
                                    <p:animEffect transition="in" filter="wipe(left)">
                                      <p:cBhvr>
                                        <p:cTn id="34" dur="2000"/>
                                        <p:tgtEl>
                                          <p:spTgt spid="924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684" grpId="0" animBg="1"/>
      <p:bldP spid="924685" grpId="0" animBg="1"/>
      <p:bldP spid="924686" grpId="0" animBg="1"/>
      <p:bldP spid="924687" grpId="0" animBg="1"/>
      <p:bldP spid="924692" grpId="0" animBg="1"/>
      <p:bldP spid="924693" grpId="0" animBg="1"/>
      <p:bldP spid="924694" grpId="0" animBg="1"/>
      <p:bldP spid="924695" grpId="0" animBg="1"/>
      <p:bldP spid="92470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83" name="Rectangle 19"/>
          <p:cNvSpPr>
            <a:spLocks noChangeArrowheads="1"/>
          </p:cNvSpPr>
          <p:nvPr/>
        </p:nvSpPr>
        <p:spPr bwMode="auto">
          <a:xfrm>
            <a:off x="382588" y="1308100"/>
            <a:ext cx="833437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just">
              <a:spcBef>
                <a:spcPct val="0"/>
              </a:spcBef>
              <a:spcAft>
                <a:spcPct val="40000"/>
              </a:spcAft>
              <a:buClr>
                <a:schemeClr val="accent2"/>
              </a:buClr>
              <a:buFont typeface="Wingdings" panose="05000000000000000000" pitchFamily="2" charset="2"/>
              <a:buNone/>
            </a:pPr>
            <a:r>
              <a:rPr lang="it-IT" altLang="it-IT" sz="2400">
                <a:latin typeface="Arial" panose="020B0604020202020204" pitchFamily="34" charset="0"/>
                <a:cs typeface="Arial" panose="020B0604020202020204" pitchFamily="34" charset="0"/>
              </a:rPr>
              <a:t>la  percezione della tridimensionalià degli oggetti dipende in larga parte dal fatto di avere 2 occhi allineati orizzontalmente a circa 7 cm di distanza l’uno dall’altro</a:t>
            </a:r>
          </a:p>
        </p:txBody>
      </p:sp>
      <p:grpSp>
        <p:nvGrpSpPr>
          <p:cNvPr id="36884" name="Group 20"/>
          <p:cNvGrpSpPr>
            <a:grpSpLocks/>
          </p:cNvGrpSpPr>
          <p:nvPr/>
        </p:nvGrpSpPr>
        <p:grpSpPr bwMode="auto">
          <a:xfrm>
            <a:off x="2208213" y="3048000"/>
            <a:ext cx="4824412" cy="1358900"/>
            <a:chOff x="1111" y="1888"/>
            <a:chExt cx="3039" cy="856"/>
          </a:xfrm>
        </p:grpSpPr>
        <p:sp>
          <p:nvSpPr>
            <p:cNvPr id="36885" name="Rectangle 21"/>
            <p:cNvSpPr>
              <a:spLocks noChangeArrowheads="1"/>
            </p:cNvSpPr>
            <p:nvPr/>
          </p:nvSpPr>
          <p:spPr bwMode="auto">
            <a:xfrm>
              <a:off x="2245" y="1888"/>
              <a:ext cx="1905" cy="317"/>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Char char="•"/>
                <a:defRPr sz="3200">
                  <a:solidFill>
                    <a:schemeClr val="tx1"/>
                  </a:solidFill>
                  <a:latin typeface="Times" panose="02020603050405020304" pitchFamily="18" charset="0"/>
                  <a:ea typeface="MS PGothic" panose="020B0600070205080204" pitchFamily="34" charset="-128"/>
                </a:defRPr>
              </a:lvl1pPr>
              <a:lvl2pPr marL="1139825" indent="-285750" eaLnBrk="0" hangingPunct="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558925" indent="-228600" eaLnBrk="0" hangingPunct="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978025" indent="-228600" eaLnBrk="0" hangingPunct="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397125" indent="-228600" eaLnBrk="0" hangingPunct="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854325"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3311525"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768725"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4225925"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dist">
                <a:spcBef>
                  <a:spcPct val="0"/>
                </a:spcBef>
                <a:buClr>
                  <a:srgbClr val="B2B2B2"/>
                </a:buClr>
                <a:buFont typeface="Wingdings" panose="05000000000000000000" pitchFamily="2" charset="2"/>
                <a:buNone/>
              </a:pPr>
              <a:r>
                <a:rPr lang="it-IT" altLang="it-IT" sz="1800">
                  <a:solidFill>
                    <a:srgbClr val="000000"/>
                  </a:solidFill>
                  <a:latin typeface="Arial" panose="020B0604020202020204" pitchFamily="34" charset="0"/>
                  <a:cs typeface="Arial" panose="020B0604020202020204" pitchFamily="34" charset="0"/>
                </a:rPr>
                <a:t>poiché i due occhi sono distanti tra loro vedono il mondo da due punti di vista leggermente differenti</a:t>
              </a:r>
              <a:endParaRPr lang="it-IT" altLang="it-IT" sz="3400" b="1">
                <a:solidFill>
                  <a:srgbClr val="003366"/>
                </a:solidFill>
                <a:latin typeface="Arial" panose="020B0604020202020204" pitchFamily="34" charset="0"/>
                <a:cs typeface="Arial" panose="020B0604020202020204" pitchFamily="34" charset="0"/>
              </a:endParaRPr>
            </a:p>
          </p:txBody>
        </p:sp>
        <p:pic>
          <p:nvPicPr>
            <p:cNvPr id="36886" name="Picture 22" descr="Mostra immagine a dimensione inter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 y="1888"/>
              <a:ext cx="1134" cy="856"/>
            </a:xfrm>
            <a:prstGeom prst="rect">
              <a:avLst/>
            </a:prstGeom>
            <a:noFill/>
            <a:extLst>
              <a:ext uri="{909E8E84-426E-40DD-AFC4-6F175D3DCCD1}">
                <a14:hiddenFill xmlns:a14="http://schemas.microsoft.com/office/drawing/2010/main">
                  <a:solidFill>
                    <a:srgbClr val="FFFFFF"/>
                  </a:solidFill>
                </a14:hiddenFill>
              </a:ext>
            </a:extLst>
          </p:spPr>
        </p:pic>
        <p:grpSp>
          <p:nvGrpSpPr>
            <p:cNvPr id="36887" name="Group 23"/>
            <p:cNvGrpSpPr>
              <a:grpSpLocks/>
            </p:cNvGrpSpPr>
            <p:nvPr/>
          </p:nvGrpSpPr>
          <p:grpSpPr bwMode="auto">
            <a:xfrm>
              <a:off x="1429" y="2432"/>
              <a:ext cx="453" cy="272"/>
              <a:chOff x="1429" y="2478"/>
              <a:chExt cx="453" cy="272"/>
            </a:xfrm>
          </p:grpSpPr>
          <p:sp>
            <p:nvSpPr>
              <p:cNvPr id="36888" name="Line 24"/>
              <p:cNvSpPr>
                <a:spLocks noChangeShapeType="1"/>
              </p:cNvSpPr>
              <p:nvPr/>
            </p:nvSpPr>
            <p:spPr bwMode="auto">
              <a:xfrm>
                <a:off x="1429" y="2478"/>
                <a:ext cx="0" cy="9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6889" name="Line 25"/>
              <p:cNvSpPr>
                <a:spLocks noChangeShapeType="1"/>
              </p:cNvSpPr>
              <p:nvPr/>
            </p:nvSpPr>
            <p:spPr bwMode="auto">
              <a:xfrm>
                <a:off x="1882" y="2478"/>
                <a:ext cx="0" cy="9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6890" name="Line 26"/>
              <p:cNvSpPr>
                <a:spLocks noChangeShapeType="1"/>
              </p:cNvSpPr>
              <p:nvPr/>
            </p:nvSpPr>
            <p:spPr bwMode="auto">
              <a:xfrm flipV="1">
                <a:off x="1429" y="2568"/>
                <a:ext cx="453" cy="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6891" name="Text Box 27"/>
              <p:cNvSpPr txBox="1">
                <a:spLocks noChangeArrowheads="1"/>
              </p:cNvSpPr>
              <p:nvPr/>
            </p:nvSpPr>
            <p:spPr bwMode="auto">
              <a:xfrm>
                <a:off x="1443" y="2538"/>
                <a:ext cx="394" cy="21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600">
                    <a:solidFill>
                      <a:srgbClr val="000000"/>
                    </a:solidFill>
                    <a:latin typeface="Arial" panose="020B0604020202020204" pitchFamily="34" charset="0"/>
                    <a:cs typeface="Arial" panose="020B0604020202020204" pitchFamily="34" charset="0"/>
                  </a:rPr>
                  <a:t>7 cm</a:t>
                </a:r>
              </a:p>
            </p:txBody>
          </p:sp>
        </p:grpSp>
      </p:grpSp>
      <p:sp>
        <p:nvSpPr>
          <p:cNvPr id="36892" name="Rectangle 9"/>
          <p:cNvSpPr>
            <a:spLocks noChangeArrowheads="1"/>
          </p:cNvSpPr>
          <p:nvPr/>
        </p:nvSpPr>
        <p:spPr bwMode="auto">
          <a:xfrm>
            <a:off x="684213" y="431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2"/>
                </a:solidFill>
                <a:latin typeface="Times" panose="02020603050405020304" pitchFamily="18" charset="0"/>
                <a:ea typeface="MS PGothic" panose="020B0600070205080204" pitchFamily="34" charset="-128"/>
              </a:defRPr>
            </a:lvl1pPr>
            <a:lvl2pPr algn="ctr" eaLnBrk="0" hangingPunct="0">
              <a:defRPr sz="4400">
                <a:solidFill>
                  <a:schemeClr val="tx2"/>
                </a:solidFill>
                <a:latin typeface="Times" panose="02020603050405020304" pitchFamily="18" charset="0"/>
                <a:ea typeface="MS PGothic" panose="020B0600070205080204" pitchFamily="34" charset="-128"/>
              </a:defRPr>
            </a:lvl2pPr>
            <a:lvl3pPr algn="ctr" eaLnBrk="0" hangingPunct="0">
              <a:defRPr sz="4400">
                <a:solidFill>
                  <a:schemeClr val="tx2"/>
                </a:solidFill>
                <a:latin typeface="Times" panose="02020603050405020304" pitchFamily="18" charset="0"/>
                <a:ea typeface="MS PGothic" panose="020B0600070205080204" pitchFamily="34" charset="-128"/>
              </a:defRPr>
            </a:lvl3pPr>
            <a:lvl4pPr algn="ctr" eaLnBrk="0" hangingPunct="0">
              <a:defRPr sz="4400">
                <a:solidFill>
                  <a:schemeClr val="tx2"/>
                </a:solidFill>
                <a:latin typeface="Times" panose="02020603050405020304" pitchFamily="18" charset="0"/>
                <a:ea typeface="MS PGothic" panose="020B0600070205080204" pitchFamily="34" charset="-128"/>
              </a:defRPr>
            </a:lvl4pPr>
            <a:lvl5pPr algn="ctr" eaLnBrk="0" hangingPunct="0">
              <a:defRPr sz="4400">
                <a:solidFill>
                  <a:schemeClr val="tx2"/>
                </a:solidFill>
                <a:latin typeface="Times" panose="02020603050405020304" pitchFamily="18" charset="0"/>
                <a:ea typeface="MS PGothic" panose="020B0600070205080204" pitchFamily="34" charset="-128"/>
              </a:defRPr>
            </a:lvl5pPr>
            <a:lvl6pPr marL="4572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6pPr>
            <a:lvl7pPr marL="9144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7pPr>
            <a:lvl8pPr marL="13716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8pPr>
            <a:lvl9pPr marL="18288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9pPr>
          </a:lstStyle>
          <a:p>
            <a:r>
              <a:rPr lang="en-GB" altLang="it-IT" dirty="0" err="1">
                <a:solidFill>
                  <a:schemeClr val="accent2"/>
                </a:solidFill>
                <a:latin typeface="Arial" panose="020B0604020202020204" pitchFamily="34" charset="0"/>
              </a:rPr>
              <a:t>disparità</a:t>
            </a:r>
            <a:r>
              <a:rPr lang="en-GB" altLang="it-IT" dirty="0">
                <a:solidFill>
                  <a:schemeClr val="accent2"/>
                </a:solidFill>
                <a:latin typeface="Arial" panose="020B0604020202020204" pitchFamily="34" charset="0"/>
              </a:rPr>
              <a:t> </a:t>
            </a:r>
            <a:r>
              <a:rPr lang="en-GB" altLang="it-IT" dirty="0" err="1">
                <a:solidFill>
                  <a:schemeClr val="accent2"/>
                </a:solidFill>
                <a:latin typeface="Arial" panose="020B0604020202020204" pitchFamily="34" charset="0"/>
              </a:rPr>
              <a:t>binoculare</a:t>
            </a:r>
            <a:r>
              <a:rPr lang="en-GB" altLang="it-IT" dirty="0">
                <a:solidFill>
                  <a:schemeClr val="accent2"/>
                </a:solidFill>
                <a:latin typeface="Arial" panose="020B0604020202020204" pitchFamily="34" charset="0"/>
              </a:rPr>
              <a:t/>
            </a:r>
            <a:br>
              <a:rPr lang="en-GB" altLang="it-IT" dirty="0">
                <a:solidFill>
                  <a:schemeClr val="accent2"/>
                </a:solidFill>
                <a:latin typeface="Arial" panose="020B0604020202020204" pitchFamily="34" charset="0"/>
              </a:rPr>
            </a:br>
            <a:endParaRPr lang="en-GB" altLang="it-IT" sz="2400" dirty="0">
              <a:solidFill>
                <a:srgbClr val="000000"/>
              </a:solidFill>
              <a:latin typeface="Arial" panose="020B0604020202020204" pitchFamily="34" charset="0"/>
            </a:endParaRPr>
          </a:p>
        </p:txBody>
      </p:sp>
      <p:grpSp>
        <p:nvGrpSpPr>
          <p:cNvPr id="36895" name="Group 31"/>
          <p:cNvGrpSpPr>
            <a:grpSpLocks/>
          </p:cNvGrpSpPr>
          <p:nvPr/>
        </p:nvGrpSpPr>
        <p:grpSpPr bwMode="auto">
          <a:xfrm>
            <a:off x="2630488" y="4479925"/>
            <a:ext cx="4473575" cy="2376488"/>
            <a:chOff x="1657" y="2822"/>
            <a:chExt cx="2818" cy="1497"/>
          </a:xfrm>
        </p:grpSpPr>
        <p:pic>
          <p:nvPicPr>
            <p:cNvPr id="36882" name="Picture 18" descr="occhi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7" y="2913"/>
              <a:ext cx="1088" cy="1088"/>
            </a:xfrm>
            <a:prstGeom prst="rect">
              <a:avLst/>
            </a:prstGeom>
            <a:noFill/>
            <a:extLst>
              <a:ext uri="{909E8E84-426E-40DD-AFC4-6F175D3DCCD1}">
                <a14:hiddenFill xmlns:a14="http://schemas.microsoft.com/office/drawing/2010/main">
                  <a:solidFill>
                    <a:srgbClr val="FFFFFF"/>
                  </a:solidFill>
                </a14:hiddenFill>
              </a:ext>
            </a:extLst>
          </p:spPr>
        </p:pic>
        <p:grpSp>
          <p:nvGrpSpPr>
            <p:cNvPr id="36894" name="Group 30"/>
            <p:cNvGrpSpPr>
              <a:grpSpLocks/>
            </p:cNvGrpSpPr>
            <p:nvPr/>
          </p:nvGrpSpPr>
          <p:grpSpPr bwMode="auto">
            <a:xfrm>
              <a:off x="1657" y="2822"/>
              <a:ext cx="1532" cy="1497"/>
              <a:chOff x="1657" y="2822"/>
              <a:chExt cx="1532" cy="1497"/>
            </a:xfrm>
          </p:grpSpPr>
          <p:pic>
            <p:nvPicPr>
              <p:cNvPr id="36881" name="Picture 17" descr="mano"/>
              <p:cNvPicPr>
                <a:picLocks noChangeAspect="1" noChangeArrowheads="1"/>
              </p:cNvPicPr>
              <p:nvPr/>
            </p:nvPicPr>
            <p:blipFill>
              <a:blip r:embed="rId7">
                <a:extLst>
                  <a:ext uri="{28A0092B-C50C-407E-A947-70E740481C1C}">
                    <a14:useLocalDpi xmlns:a14="http://schemas.microsoft.com/office/drawing/2010/main" val="0"/>
                  </a:ext>
                </a:extLst>
              </a:blip>
              <a:srcRect l="9291"/>
              <a:stretch>
                <a:fillRect/>
              </a:stretch>
            </p:blipFill>
            <p:spPr bwMode="auto">
              <a:xfrm rot="5400000">
                <a:off x="1523" y="2956"/>
                <a:ext cx="1011" cy="744"/>
              </a:xfrm>
              <a:prstGeom prst="rect">
                <a:avLst/>
              </a:prstGeom>
              <a:noFill/>
              <a:extLst>
                <a:ext uri="{909E8E84-426E-40DD-AFC4-6F175D3DCCD1}">
                  <a14:hiddenFill xmlns:a14="http://schemas.microsoft.com/office/drawing/2010/main">
                    <a:solidFill>
                      <a:srgbClr val="FFFFFF"/>
                    </a:solidFill>
                  </a14:hiddenFill>
                </a:ext>
              </a:extLst>
            </p:spPr>
          </p:pic>
          <p:pic>
            <p:nvPicPr>
              <p:cNvPr id="36893" name="Picture 29" descr="mano"/>
              <p:cNvPicPr>
                <a:picLocks noChangeAspect="1" noChangeArrowheads="1"/>
              </p:cNvPicPr>
              <p:nvPr/>
            </p:nvPicPr>
            <p:blipFill>
              <a:blip r:embed="rId7">
                <a:extLst>
                  <a:ext uri="{28A0092B-C50C-407E-A947-70E740481C1C}">
                    <a14:useLocalDpi xmlns:a14="http://schemas.microsoft.com/office/drawing/2010/main" val="0"/>
                  </a:ext>
                </a:extLst>
              </a:blip>
              <a:srcRect l="9291"/>
              <a:stretch>
                <a:fillRect/>
              </a:stretch>
            </p:blipFill>
            <p:spPr bwMode="auto">
              <a:xfrm rot="5400000">
                <a:off x="2165" y="3296"/>
                <a:ext cx="1179" cy="868"/>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85650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83"/>
                                        </p:tgtEl>
                                        <p:attrNameLst>
                                          <p:attrName>style.visibility</p:attrName>
                                        </p:attrNameLst>
                                      </p:cBhvr>
                                      <p:to>
                                        <p:strVal val="visible"/>
                                      </p:to>
                                    </p:set>
                                    <p:animEffect transition="in" filter="fade">
                                      <p:cBhvr>
                                        <p:cTn id="7" dur="500"/>
                                        <p:tgtEl>
                                          <p:spTgt spid="368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6884"/>
                                        </p:tgtEl>
                                        <p:attrNameLst>
                                          <p:attrName>style.visibility</p:attrName>
                                        </p:attrNameLst>
                                      </p:cBhvr>
                                      <p:to>
                                        <p:strVal val="visible"/>
                                      </p:to>
                                    </p:set>
                                    <p:animEffect transition="in" filter="fade">
                                      <p:cBhvr>
                                        <p:cTn id="12" dur="500"/>
                                        <p:tgtEl>
                                          <p:spTgt spid="368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6895"/>
                                        </p:tgtEl>
                                        <p:attrNameLst>
                                          <p:attrName>style.visibility</p:attrName>
                                        </p:attrNameLst>
                                      </p:cBhvr>
                                      <p:to>
                                        <p:strVal val="visible"/>
                                      </p:to>
                                    </p:set>
                                    <p:animEffect transition="in" filter="fade">
                                      <p:cBhvr>
                                        <p:cTn id="17" dur="2000"/>
                                        <p:tgtEl>
                                          <p:spTgt spid="36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8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Line 2"/>
          <p:cNvSpPr>
            <a:spLocks noChangeShapeType="1"/>
          </p:cNvSpPr>
          <p:nvPr/>
        </p:nvSpPr>
        <p:spPr bwMode="auto">
          <a:xfrm flipH="1" flipV="1">
            <a:off x="4279900" y="2057400"/>
            <a:ext cx="0" cy="3517900"/>
          </a:xfrm>
          <a:prstGeom prst="line">
            <a:avLst/>
          </a:prstGeom>
          <a:noFill/>
          <a:ln w="28575">
            <a:solidFill>
              <a:srgbClr val="33CC33"/>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it-IT"/>
          </a:p>
        </p:txBody>
      </p:sp>
      <p:sp>
        <p:nvSpPr>
          <p:cNvPr id="926723" name="Rectangle 3"/>
          <p:cNvSpPr>
            <a:spLocks noChangeArrowheads="1"/>
          </p:cNvSpPr>
          <p:nvPr/>
        </p:nvSpPr>
        <p:spPr bwMode="auto">
          <a:xfrm>
            <a:off x="1473200" y="1663700"/>
            <a:ext cx="3670300" cy="406400"/>
          </a:xfrm>
          <a:prstGeom prst="rect">
            <a:avLst/>
          </a:prstGeom>
          <a:noFill/>
          <a:ln w="28575" algn="ctr">
            <a:solidFill>
              <a:srgbClr val="33CC33"/>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it-IT"/>
          </a:p>
        </p:txBody>
      </p:sp>
      <p:grpSp>
        <p:nvGrpSpPr>
          <p:cNvPr id="926724" name="Group 4"/>
          <p:cNvGrpSpPr>
            <a:grpSpLocks/>
          </p:cNvGrpSpPr>
          <p:nvPr/>
        </p:nvGrpSpPr>
        <p:grpSpPr bwMode="auto">
          <a:xfrm>
            <a:off x="101600" y="898525"/>
            <a:ext cx="7308850" cy="5857875"/>
            <a:chOff x="48" y="548"/>
            <a:chExt cx="4604" cy="369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l="4103"/>
            <a:stretch>
              <a:fillRect/>
            </a:stretch>
          </p:blipFill>
          <p:spPr bwMode="auto">
            <a:xfrm>
              <a:off x="48" y="548"/>
              <a:ext cx="4604" cy="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6726" name="Rectangle 6"/>
            <p:cNvSpPr>
              <a:spLocks noChangeArrowheads="1"/>
            </p:cNvSpPr>
            <p:nvPr/>
          </p:nvSpPr>
          <p:spPr bwMode="auto">
            <a:xfrm>
              <a:off x="840" y="1016"/>
              <a:ext cx="3576" cy="249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it-IT"/>
            </a:p>
          </p:txBody>
        </p:sp>
      </p:grpSp>
      <p:sp>
        <p:nvSpPr>
          <p:cNvPr id="4" name="Rectangle 15"/>
          <p:cNvSpPr>
            <a:spLocks noChangeArrowheads="1"/>
          </p:cNvSpPr>
          <p:nvPr/>
        </p:nvSpPr>
        <p:spPr bwMode="auto">
          <a:xfrm>
            <a:off x="552450" y="-82550"/>
            <a:ext cx="8037513"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sz="4400">
                <a:solidFill>
                  <a:srgbClr val="3333CC"/>
                </a:solidFill>
                <a:latin typeface="Arial" panose="020B0604020202020204" pitchFamily="34" charset="0"/>
              </a:rPr>
              <a:t>curva psicometrica</a:t>
            </a:r>
          </a:p>
          <a:p>
            <a:pPr algn="ctr"/>
            <a:r>
              <a:rPr lang="en-US" altLang="it-IT" sz="4400">
                <a:solidFill>
                  <a:srgbClr val="FF9900"/>
                </a:solidFill>
                <a:latin typeface="Arial" panose="020B0604020202020204" pitchFamily="34" charset="0"/>
              </a:rPr>
              <a:t>osservatore ideale + incertezza</a:t>
            </a:r>
          </a:p>
        </p:txBody>
      </p:sp>
      <p:sp>
        <p:nvSpPr>
          <p:cNvPr id="926728" name="Oval 8"/>
          <p:cNvSpPr>
            <a:spLocks noChangeAspect="1" noChangeArrowheads="1"/>
          </p:cNvSpPr>
          <p:nvPr/>
        </p:nvSpPr>
        <p:spPr bwMode="auto">
          <a:xfrm>
            <a:off x="2336800" y="5543550"/>
            <a:ext cx="107950" cy="107950"/>
          </a:xfrm>
          <a:prstGeom prst="ellipse">
            <a:avLst/>
          </a:prstGeom>
          <a:solidFill>
            <a:schemeClr val="accent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it-IT"/>
          </a:p>
        </p:txBody>
      </p:sp>
      <p:sp>
        <p:nvSpPr>
          <p:cNvPr id="926729" name="Oval 9"/>
          <p:cNvSpPr>
            <a:spLocks noChangeAspect="1" noChangeArrowheads="1"/>
          </p:cNvSpPr>
          <p:nvPr/>
        </p:nvSpPr>
        <p:spPr bwMode="auto">
          <a:xfrm>
            <a:off x="2857500" y="5543550"/>
            <a:ext cx="107950" cy="107950"/>
          </a:xfrm>
          <a:prstGeom prst="ellipse">
            <a:avLst/>
          </a:prstGeom>
          <a:solidFill>
            <a:schemeClr val="accent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it-IT"/>
          </a:p>
        </p:txBody>
      </p:sp>
      <p:sp>
        <p:nvSpPr>
          <p:cNvPr id="926730" name="Oval 10"/>
          <p:cNvSpPr>
            <a:spLocks noChangeAspect="1" noChangeArrowheads="1"/>
          </p:cNvSpPr>
          <p:nvPr/>
        </p:nvSpPr>
        <p:spPr bwMode="auto">
          <a:xfrm>
            <a:off x="3352800" y="5543550"/>
            <a:ext cx="107950" cy="107950"/>
          </a:xfrm>
          <a:prstGeom prst="ellipse">
            <a:avLst/>
          </a:prstGeom>
          <a:solidFill>
            <a:schemeClr val="accent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it-IT"/>
          </a:p>
        </p:txBody>
      </p:sp>
      <p:sp>
        <p:nvSpPr>
          <p:cNvPr id="926731" name="Oval 11"/>
          <p:cNvSpPr>
            <a:spLocks noChangeAspect="1" noChangeArrowheads="1"/>
          </p:cNvSpPr>
          <p:nvPr/>
        </p:nvSpPr>
        <p:spPr bwMode="auto">
          <a:xfrm>
            <a:off x="3841750" y="3562350"/>
            <a:ext cx="107950" cy="107950"/>
          </a:xfrm>
          <a:prstGeom prst="ellipse">
            <a:avLst/>
          </a:prstGeom>
          <a:solidFill>
            <a:schemeClr val="accent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it-IT"/>
          </a:p>
        </p:txBody>
      </p:sp>
      <p:sp>
        <p:nvSpPr>
          <p:cNvPr id="926732" name="Oval 12"/>
          <p:cNvSpPr>
            <a:spLocks noChangeAspect="1" noChangeArrowheads="1"/>
          </p:cNvSpPr>
          <p:nvPr/>
        </p:nvSpPr>
        <p:spPr bwMode="auto">
          <a:xfrm>
            <a:off x="4410075" y="3554413"/>
            <a:ext cx="107950" cy="107950"/>
          </a:xfrm>
          <a:prstGeom prst="ellipse">
            <a:avLst/>
          </a:prstGeom>
          <a:solidFill>
            <a:schemeClr val="accent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it-IT"/>
          </a:p>
        </p:txBody>
      </p:sp>
      <p:sp>
        <p:nvSpPr>
          <p:cNvPr id="926733" name="Oval 13"/>
          <p:cNvSpPr>
            <a:spLocks noChangeAspect="1" noChangeArrowheads="1"/>
          </p:cNvSpPr>
          <p:nvPr/>
        </p:nvSpPr>
        <p:spPr bwMode="auto">
          <a:xfrm>
            <a:off x="4930775" y="1544638"/>
            <a:ext cx="107950" cy="107950"/>
          </a:xfrm>
          <a:prstGeom prst="ellipse">
            <a:avLst/>
          </a:prstGeom>
          <a:solidFill>
            <a:schemeClr val="accent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it-IT"/>
          </a:p>
        </p:txBody>
      </p:sp>
      <p:sp>
        <p:nvSpPr>
          <p:cNvPr id="926734" name="Oval 14"/>
          <p:cNvSpPr>
            <a:spLocks noChangeAspect="1" noChangeArrowheads="1"/>
          </p:cNvSpPr>
          <p:nvPr/>
        </p:nvSpPr>
        <p:spPr bwMode="auto">
          <a:xfrm>
            <a:off x="5470525" y="1544638"/>
            <a:ext cx="107950" cy="107950"/>
          </a:xfrm>
          <a:prstGeom prst="ellipse">
            <a:avLst/>
          </a:prstGeom>
          <a:solidFill>
            <a:schemeClr val="accent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it-IT"/>
          </a:p>
        </p:txBody>
      </p:sp>
      <p:sp>
        <p:nvSpPr>
          <p:cNvPr id="926735" name="Oval 15"/>
          <p:cNvSpPr>
            <a:spLocks noChangeAspect="1" noChangeArrowheads="1"/>
          </p:cNvSpPr>
          <p:nvPr/>
        </p:nvSpPr>
        <p:spPr bwMode="auto">
          <a:xfrm>
            <a:off x="5972175" y="1544638"/>
            <a:ext cx="107950" cy="107950"/>
          </a:xfrm>
          <a:prstGeom prst="ellipse">
            <a:avLst/>
          </a:prstGeom>
          <a:solidFill>
            <a:schemeClr val="accent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it-IT"/>
          </a:p>
        </p:txBody>
      </p:sp>
      <p:grpSp>
        <p:nvGrpSpPr>
          <p:cNvPr id="926736" name="Group 16"/>
          <p:cNvGrpSpPr>
            <a:grpSpLocks/>
          </p:cNvGrpSpPr>
          <p:nvPr/>
        </p:nvGrpSpPr>
        <p:grpSpPr bwMode="auto">
          <a:xfrm>
            <a:off x="2540000" y="1747838"/>
            <a:ext cx="3670300" cy="3833812"/>
            <a:chOff x="1600" y="1101"/>
            <a:chExt cx="2312" cy="2415"/>
          </a:xfrm>
        </p:grpSpPr>
        <p:sp>
          <p:nvSpPr>
            <p:cNvPr id="926737" name="Text Box 17"/>
            <p:cNvSpPr txBox="1">
              <a:spLocks noChangeArrowheads="1"/>
            </p:cNvSpPr>
            <p:nvPr/>
          </p:nvSpPr>
          <p:spPr bwMode="auto">
            <a:xfrm>
              <a:off x="1630" y="1101"/>
              <a:ext cx="2225"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it-IT" altLang="it-IT">
                  <a:latin typeface="Arial" panose="020B0604020202020204" pitchFamily="34" charset="0"/>
                </a:rPr>
                <a:t>stimolo standard = 100 g</a:t>
              </a:r>
            </a:p>
          </p:txBody>
        </p:sp>
        <p:sp>
          <p:nvSpPr>
            <p:cNvPr id="926738" name="Rectangle 18"/>
            <p:cNvSpPr>
              <a:spLocks noChangeArrowheads="1"/>
            </p:cNvSpPr>
            <p:nvPr/>
          </p:nvSpPr>
          <p:spPr bwMode="auto">
            <a:xfrm>
              <a:off x="1600" y="1139"/>
              <a:ext cx="2312" cy="256"/>
            </a:xfrm>
            <a:prstGeom prst="rect">
              <a:avLst/>
            </a:prstGeom>
            <a:noFill/>
            <a:ln w="28575" algn="ctr">
              <a:solidFill>
                <a:srgbClr val="33CC33"/>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it-IT"/>
            </a:p>
          </p:txBody>
        </p:sp>
        <p:sp>
          <p:nvSpPr>
            <p:cNvPr id="926739" name="Line 19"/>
            <p:cNvSpPr>
              <a:spLocks noChangeShapeType="1"/>
            </p:cNvSpPr>
            <p:nvPr/>
          </p:nvSpPr>
          <p:spPr bwMode="auto">
            <a:xfrm flipH="1" flipV="1">
              <a:off x="2632" y="1402"/>
              <a:ext cx="0" cy="2114"/>
            </a:xfrm>
            <a:prstGeom prst="line">
              <a:avLst/>
            </a:prstGeom>
            <a:noFill/>
            <a:ln w="28575">
              <a:solidFill>
                <a:srgbClr val="33CC33"/>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it-IT"/>
            </a:p>
          </p:txBody>
        </p:sp>
      </p:grpSp>
      <p:sp>
        <p:nvSpPr>
          <p:cNvPr id="7" name="Rectangle 3"/>
          <p:cNvSpPr>
            <a:spLocks noChangeArrowheads="1"/>
          </p:cNvSpPr>
          <p:nvPr/>
        </p:nvSpPr>
        <p:spPr bwMode="auto">
          <a:xfrm>
            <a:off x="6919913" y="2263775"/>
            <a:ext cx="2386012"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0975" indent="-180975"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Aft>
                <a:spcPts val="1800"/>
              </a:spcAft>
              <a:buClr>
                <a:schemeClr val="accent2"/>
              </a:buClr>
              <a:buFont typeface="Wingdings" panose="05000000000000000000" pitchFamily="2" charset="2"/>
              <a:buChar char="§"/>
            </a:pPr>
            <a:r>
              <a:rPr lang="en-US" altLang="it-IT" sz="1400">
                <a:solidFill>
                  <a:srgbClr val="000099"/>
                </a:solidFill>
                <a:latin typeface="Arial" panose="020B0604020202020204" pitchFamily="34" charset="0"/>
              </a:rPr>
              <a:t>Intervallo di Incertezza:  </a:t>
            </a:r>
            <a:r>
              <a:rPr lang="en-US" altLang="it-IT" sz="1400">
                <a:latin typeface="Arial" panose="020B0604020202020204" pitchFamily="34" charset="0"/>
              </a:rPr>
              <a:t>fra due limiti del passaggio da un comportamento aleatorio a uno deterministico</a:t>
            </a:r>
            <a:endParaRPr lang="en-US" altLang="it-IT" sz="1400">
              <a:solidFill>
                <a:srgbClr val="000099"/>
              </a:solidFill>
              <a:latin typeface="Arial" panose="020B0604020202020204" pitchFamily="34" charset="0"/>
            </a:endParaRPr>
          </a:p>
          <a:p>
            <a:pPr>
              <a:spcAft>
                <a:spcPts val="1800"/>
              </a:spcAft>
              <a:buClr>
                <a:schemeClr val="accent2"/>
              </a:buClr>
              <a:buFont typeface="Wingdings" panose="05000000000000000000" pitchFamily="2" charset="2"/>
              <a:buChar char="§"/>
            </a:pPr>
            <a:r>
              <a:rPr lang="en-US" altLang="it-IT" sz="1400">
                <a:latin typeface="Arial" panose="020B0604020202020204" pitchFamily="34" charset="0"/>
              </a:rPr>
              <a:t>limite inferiore</a:t>
            </a:r>
            <a:r>
              <a:rPr lang="en-US" altLang="it-IT" sz="1400" b="1">
                <a:latin typeface="Arial" panose="020B0604020202020204" pitchFamily="34" charset="0"/>
              </a:rPr>
              <a:t>, I</a:t>
            </a:r>
            <a:r>
              <a:rPr lang="en-US" altLang="it-IT" sz="1400">
                <a:latin typeface="Arial" panose="020B0604020202020204" pitchFamily="34" charset="0"/>
              </a:rPr>
              <a:t>1= 99</a:t>
            </a:r>
          </a:p>
          <a:p>
            <a:pPr>
              <a:spcAft>
                <a:spcPts val="1800"/>
              </a:spcAft>
              <a:buClr>
                <a:schemeClr val="accent2"/>
              </a:buClr>
              <a:buFont typeface="Wingdings" panose="05000000000000000000" pitchFamily="2" charset="2"/>
              <a:buChar char="§"/>
            </a:pPr>
            <a:r>
              <a:rPr lang="en-US" altLang="it-IT" sz="1400">
                <a:latin typeface="Arial" panose="020B0604020202020204" pitchFamily="34" charset="0"/>
              </a:rPr>
              <a:t>limite superiore</a:t>
            </a:r>
            <a:r>
              <a:rPr lang="en-US" altLang="it-IT" sz="1400" b="1">
                <a:latin typeface="Arial" panose="020B0604020202020204" pitchFamily="34" charset="0"/>
              </a:rPr>
              <a:t>, I</a:t>
            </a:r>
            <a:r>
              <a:rPr lang="en-US" altLang="it-IT" sz="1400">
                <a:latin typeface="Arial" panose="020B0604020202020204" pitchFamily="34" charset="0"/>
              </a:rPr>
              <a:t>3= 101</a:t>
            </a:r>
          </a:p>
        </p:txBody>
      </p:sp>
      <p:sp>
        <p:nvSpPr>
          <p:cNvPr id="926742" name="Freeform 22"/>
          <p:cNvSpPr>
            <a:spLocks/>
          </p:cNvSpPr>
          <p:nvPr/>
        </p:nvSpPr>
        <p:spPr bwMode="auto">
          <a:xfrm>
            <a:off x="1333500" y="1581150"/>
            <a:ext cx="5734050" cy="4029075"/>
          </a:xfrm>
          <a:custGeom>
            <a:avLst/>
            <a:gdLst>
              <a:gd name="T0" fmla="*/ 0 w 3612"/>
              <a:gd name="T1" fmla="*/ 2538 h 2538"/>
              <a:gd name="T2" fmla="*/ 1620 w 3612"/>
              <a:gd name="T3" fmla="*/ 2532 h 2538"/>
              <a:gd name="T4" fmla="*/ 1602 w 3612"/>
              <a:gd name="T5" fmla="*/ 1260 h 2538"/>
              <a:gd name="T6" fmla="*/ 1980 w 3612"/>
              <a:gd name="T7" fmla="*/ 1272 h 2538"/>
              <a:gd name="T8" fmla="*/ 1980 w 3612"/>
              <a:gd name="T9" fmla="*/ 0 h 2538"/>
              <a:gd name="T10" fmla="*/ 3612 w 3612"/>
              <a:gd name="T11" fmla="*/ 18 h 2538"/>
            </a:gdLst>
            <a:ahLst/>
            <a:cxnLst>
              <a:cxn ang="0">
                <a:pos x="T0" y="T1"/>
              </a:cxn>
              <a:cxn ang="0">
                <a:pos x="T2" y="T3"/>
              </a:cxn>
              <a:cxn ang="0">
                <a:pos x="T4" y="T5"/>
              </a:cxn>
              <a:cxn ang="0">
                <a:pos x="T6" y="T7"/>
              </a:cxn>
              <a:cxn ang="0">
                <a:pos x="T8" y="T9"/>
              </a:cxn>
              <a:cxn ang="0">
                <a:pos x="T10" y="T11"/>
              </a:cxn>
            </a:cxnLst>
            <a:rect l="0" t="0" r="r" b="b"/>
            <a:pathLst>
              <a:path w="3612" h="2538">
                <a:moveTo>
                  <a:pt x="0" y="2538"/>
                </a:moveTo>
                <a:lnTo>
                  <a:pt x="1620" y="2532"/>
                </a:lnTo>
                <a:lnTo>
                  <a:pt x="1602" y="1260"/>
                </a:lnTo>
                <a:lnTo>
                  <a:pt x="1980" y="1272"/>
                </a:lnTo>
                <a:lnTo>
                  <a:pt x="1980" y="0"/>
                </a:lnTo>
                <a:lnTo>
                  <a:pt x="3612" y="18"/>
                </a:lnTo>
              </a:path>
            </a:pathLst>
          </a:custGeom>
          <a:noFill/>
          <a:ln w="28575" cap="flat" cmpd="sng">
            <a:solidFill>
              <a:srgbClr val="FF0000"/>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it-IT"/>
          </a:p>
        </p:txBody>
      </p:sp>
      <p:grpSp>
        <p:nvGrpSpPr>
          <p:cNvPr id="926751" name="Group 31"/>
          <p:cNvGrpSpPr>
            <a:grpSpLocks/>
          </p:cNvGrpSpPr>
          <p:nvPr/>
        </p:nvGrpSpPr>
        <p:grpSpPr bwMode="auto">
          <a:xfrm>
            <a:off x="3886200" y="2859088"/>
            <a:ext cx="523875" cy="522287"/>
            <a:chOff x="2448" y="1801"/>
            <a:chExt cx="330" cy="329"/>
          </a:xfrm>
        </p:grpSpPr>
        <p:sp>
          <p:nvSpPr>
            <p:cNvPr id="926743" name="Line 23"/>
            <p:cNvSpPr>
              <a:spLocks noChangeShapeType="1"/>
            </p:cNvSpPr>
            <p:nvPr/>
          </p:nvSpPr>
          <p:spPr bwMode="auto">
            <a:xfrm>
              <a:off x="2448" y="2130"/>
              <a:ext cx="330" cy="0"/>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it-IT"/>
            </a:p>
          </p:txBody>
        </p:sp>
        <p:sp>
          <p:nvSpPr>
            <p:cNvPr id="926744" name="Text Box 24"/>
            <p:cNvSpPr txBox="1">
              <a:spLocks noChangeArrowheads="1"/>
            </p:cNvSpPr>
            <p:nvPr/>
          </p:nvSpPr>
          <p:spPr bwMode="auto">
            <a:xfrm>
              <a:off x="2516" y="1801"/>
              <a:ext cx="222" cy="288"/>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it-IT" altLang="it-IT">
                  <a:solidFill>
                    <a:srgbClr val="000099"/>
                  </a:solidFill>
                  <a:latin typeface="Arial" panose="020B0604020202020204" pitchFamily="34" charset="0"/>
                </a:rPr>
                <a:t>II</a:t>
              </a:r>
            </a:p>
          </p:txBody>
        </p:sp>
      </p:grpSp>
      <p:grpSp>
        <p:nvGrpSpPr>
          <p:cNvPr id="926752" name="Group 32"/>
          <p:cNvGrpSpPr>
            <a:grpSpLocks/>
          </p:cNvGrpSpPr>
          <p:nvPr/>
        </p:nvGrpSpPr>
        <p:grpSpPr bwMode="auto">
          <a:xfrm>
            <a:off x="4375150" y="4332288"/>
            <a:ext cx="4225925" cy="965200"/>
            <a:chOff x="2756" y="2729"/>
            <a:chExt cx="2662" cy="608"/>
          </a:xfrm>
        </p:grpSpPr>
        <p:sp>
          <p:nvSpPr>
            <p:cNvPr id="926745" name="Text Box 25"/>
            <p:cNvSpPr txBox="1">
              <a:spLocks noChangeArrowheads="1"/>
            </p:cNvSpPr>
            <p:nvPr/>
          </p:nvSpPr>
          <p:spPr bwMode="auto">
            <a:xfrm>
              <a:off x="2756" y="2905"/>
              <a:ext cx="2440" cy="288"/>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it-IT" altLang="it-IT">
                  <a:latin typeface="Arial" panose="020B0604020202020204" pitchFamily="34" charset="0"/>
                </a:rPr>
                <a:t>soglia differenziale (fisica)=</a:t>
              </a:r>
            </a:p>
          </p:txBody>
        </p:sp>
        <p:grpSp>
          <p:nvGrpSpPr>
            <p:cNvPr id="926749" name="Group 29"/>
            <p:cNvGrpSpPr>
              <a:grpSpLocks/>
            </p:cNvGrpSpPr>
            <p:nvPr/>
          </p:nvGrpSpPr>
          <p:grpSpPr bwMode="auto">
            <a:xfrm>
              <a:off x="5166" y="2729"/>
              <a:ext cx="252" cy="608"/>
              <a:chOff x="4560" y="2711"/>
              <a:chExt cx="252" cy="608"/>
            </a:xfrm>
          </p:grpSpPr>
          <p:sp>
            <p:nvSpPr>
              <p:cNvPr id="926746" name="Text Box 26"/>
              <p:cNvSpPr txBox="1">
                <a:spLocks noChangeArrowheads="1"/>
              </p:cNvSpPr>
              <p:nvPr/>
            </p:nvSpPr>
            <p:spPr bwMode="auto">
              <a:xfrm>
                <a:off x="4560" y="2711"/>
                <a:ext cx="222" cy="288"/>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it-IT" altLang="it-IT">
                    <a:solidFill>
                      <a:srgbClr val="000099"/>
                    </a:solidFill>
                    <a:latin typeface="Arial" panose="020B0604020202020204" pitchFamily="34" charset="0"/>
                  </a:rPr>
                  <a:t>II</a:t>
                </a:r>
              </a:p>
            </p:txBody>
          </p:sp>
          <p:sp>
            <p:nvSpPr>
              <p:cNvPr id="926747" name="Line 27"/>
              <p:cNvSpPr>
                <a:spLocks noChangeShapeType="1"/>
              </p:cNvSpPr>
              <p:nvPr/>
            </p:nvSpPr>
            <p:spPr bwMode="auto">
              <a:xfrm>
                <a:off x="4560" y="3036"/>
                <a:ext cx="252"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it-IT"/>
              </a:p>
            </p:txBody>
          </p:sp>
          <p:sp>
            <p:nvSpPr>
              <p:cNvPr id="926748" name="Text Box 28"/>
              <p:cNvSpPr txBox="1">
                <a:spLocks noChangeArrowheads="1"/>
              </p:cNvSpPr>
              <p:nvPr/>
            </p:nvSpPr>
            <p:spPr bwMode="auto">
              <a:xfrm>
                <a:off x="4574" y="3031"/>
                <a:ext cx="223"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it-IT" altLang="it-IT">
                    <a:latin typeface="Arial" panose="020B0604020202020204" pitchFamily="34" charset="0"/>
                  </a:rPr>
                  <a:t>2</a:t>
                </a:r>
              </a:p>
            </p:txBody>
          </p:sp>
        </p:grpSp>
      </p:grpSp>
    </p:spTree>
    <p:extLst>
      <p:ext uri="{BB962C8B-B14F-4D97-AF65-F5344CB8AC3E}">
        <p14:creationId xmlns:p14="http://schemas.microsoft.com/office/powerpoint/2010/main" val="49460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2672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300"/>
                                  </p:stCondLst>
                                  <p:childTnLst>
                                    <p:set>
                                      <p:cBhvr>
                                        <p:cTn id="9" dur="1" fill="hold">
                                          <p:stCondLst>
                                            <p:cond delay="0"/>
                                          </p:stCondLst>
                                        </p:cTn>
                                        <p:tgtEl>
                                          <p:spTgt spid="926729"/>
                                        </p:tgtEl>
                                        <p:attrNameLst>
                                          <p:attrName>style.visibility</p:attrName>
                                        </p:attrNameLst>
                                      </p:cBhvr>
                                      <p:to>
                                        <p:strVal val="visible"/>
                                      </p:to>
                                    </p:set>
                                  </p:childTnLst>
                                </p:cTn>
                              </p:par>
                            </p:childTnLst>
                          </p:cTn>
                        </p:par>
                        <p:par>
                          <p:cTn id="10" fill="hold" nodeType="afterGroup">
                            <p:stCondLst>
                              <p:cond delay="300"/>
                            </p:stCondLst>
                            <p:childTnLst>
                              <p:par>
                                <p:cTn id="11" presetID="1" presetClass="entr" presetSubtype="0" fill="hold" grpId="0" nodeType="afterEffect">
                                  <p:stCondLst>
                                    <p:cond delay="300"/>
                                  </p:stCondLst>
                                  <p:childTnLst>
                                    <p:set>
                                      <p:cBhvr>
                                        <p:cTn id="12" dur="1" fill="hold">
                                          <p:stCondLst>
                                            <p:cond delay="0"/>
                                          </p:stCondLst>
                                        </p:cTn>
                                        <p:tgtEl>
                                          <p:spTgt spid="926730"/>
                                        </p:tgtEl>
                                        <p:attrNameLst>
                                          <p:attrName>style.visibility</p:attrName>
                                        </p:attrNameLst>
                                      </p:cBhvr>
                                      <p:to>
                                        <p:strVal val="visible"/>
                                      </p:to>
                                    </p:set>
                                  </p:childTnLst>
                                </p:cTn>
                              </p:par>
                            </p:childTnLst>
                          </p:cTn>
                        </p:par>
                        <p:par>
                          <p:cTn id="13" fill="hold" nodeType="afterGroup">
                            <p:stCondLst>
                              <p:cond delay="600"/>
                            </p:stCondLst>
                            <p:childTnLst>
                              <p:par>
                                <p:cTn id="14" presetID="1" presetClass="entr" presetSubtype="0" fill="hold" grpId="0" nodeType="afterEffect">
                                  <p:stCondLst>
                                    <p:cond delay="300"/>
                                  </p:stCondLst>
                                  <p:childTnLst>
                                    <p:set>
                                      <p:cBhvr>
                                        <p:cTn id="15" dur="1" fill="hold">
                                          <p:stCondLst>
                                            <p:cond delay="0"/>
                                          </p:stCondLst>
                                        </p:cTn>
                                        <p:tgtEl>
                                          <p:spTgt spid="926731"/>
                                        </p:tgtEl>
                                        <p:attrNameLst>
                                          <p:attrName>style.visibility</p:attrName>
                                        </p:attrNameLst>
                                      </p:cBhvr>
                                      <p:to>
                                        <p:strVal val="visible"/>
                                      </p:to>
                                    </p:set>
                                  </p:childTnLst>
                                </p:cTn>
                              </p:par>
                            </p:childTnLst>
                          </p:cTn>
                        </p:par>
                        <p:par>
                          <p:cTn id="16" fill="hold" nodeType="afterGroup">
                            <p:stCondLst>
                              <p:cond delay="900"/>
                            </p:stCondLst>
                            <p:childTnLst>
                              <p:par>
                                <p:cTn id="17" presetID="1" presetClass="entr" presetSubtype="0" fill="hold" grpId="0" nodeType="afterEffect">
                                  <p:stCondLst>
                                    <p:cond delay="100"/>
                                  </p:stCondLst>
                                  <p:childTnLst>
                                    <p:set>
                                      <p:cBhvr>
                                        <p:cTn id="18" dur="1" fill="hold">
                                          <p:stCondLst>
                                            <p:cond delay="0"/>
                                          </p:stCondLst>
                                        </p:cTn>
                                        <p:tgtEl>
                                          <p:spTgt spid="926732"/>
                                        </p:tgtEl>
                                        <p:attrNameLst>
                                          <p:attrName>style.visibility</p:attrName>
                                        </p:attrNameLst>
                                      </p:cBhvr>
                                      <p:to>
                                        <p:strVal val="visible"/>
                                      </p:to>
                                    </p:set>
                                  </p:childTnLst>
                                </p:cTn>
                              </p:par>
                              <p:par>
                                <p:cTn id="19" presetID="1" presetClass="entr" presetSubtype="0" fill="hold" grpId="0" nodeType="withEffect">
                                  <p:stCondLst>
                                    <p:cond delay="300"/>
                                  </p:stCondLst>
                                  <p:childTnLst>
                                    <p:set>
                                      <p:cBhvr>
                                        <p:cTn id="20" dur="1" fill="hold">
                                          <p:stCondLst>
                                            <p:cond delay="0"/>
                                          </p:stCondLst>
                                        </p:cTn>
                                        <p:tgtEl>
                                          <p:spTgt spid="926733"/>
                                        </p:tgtEl>
                                        <p:attrNameLst>
                                          <p:attrName>style.visibility</p:attrName>
                                        </p:attrNameLst>
                                      </p:cBhvr>
                                      <p:to>
                                        <p:strVal val="visible"/>
                                      </p:to>
                                    </p:set>
                                  </p:childTnLst>
                                </p:cTn>
                              </p:par>
                              <p:par>
                                <p:cTn id="21" presetID="1" presetClass="entr" presetSubtype="0" fill="hold" grpId="0" nodeType="withEffect">
                                  <p:stCondLst>
                                    <p:cond delay="400"/>
                                  </p:stCondLst>
                                  <p:childTnLst>
                                    <p:set>
                                      <p:cBhvr>
                                        <p:cTn id="22" dur="1" fill="hold">
                                          <p:stCondLst>
                                            <p:cond delay="0"/>
                                          </p:stCondLst>
                                        </p:cTn>
                                        <p:tgtEl>
                                          <p:spTgt spid="926734"/>
                                        </p:tgtEl>
                                        <p:attrNameLst>
                                          <p:attrName>style.visibility</p:attrName>
                                        </p:attrNameLst>
                                      </p:cBhvr>
                                      <p:to>
                                        <p:strVal val="visible"/>
                                      </p:to>
                                    </p:set>
                                  </p:childTnLst>
                                </p:cTn>
                              </p:par>
                              <p:par>
                                <p:cTn id="23" presetID="1" presetClass="entr" presetSubtype="0" fill="hold" grpId="0" nodeType="withEffect">
                                  <p:stCondLst>
                                    <p:cond delay="500"/>
                                  </p:stCondLst>
                                  <p:childTnLst>
                                    <p:set>
                                      <p:cBhvr>
                                        <p:cTn id="24" dur="1" fill="hold">
                                          <p:stCondLst>
                                            <p:cond delay="0"/>
                                          </p:stCondLst>
                                        </p:cTn>
                                        <p:tgtEl>
                                          <p:spTgt spid="92673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left)">
                                      <p:cBhvr>
                                        <p:cTn id="34" dur="500"/>
                                        <p:tgtEl>
                                          <p:spTgt spid="7">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wipe(left)">
                                      <p:cBhvr>
                                        <p:cTn id="39" dur="500"/>
                                        <p:tgtEl>
                                          <p:spTgt spid="7">
                                            <p:txEl>
                                              <p:pRg st="2" end="2"/>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926742"/>
                                        </p:tgtEl>
                                        <p:attrNameLst>
                                          <p:attrName>style.visibility</p:attrName>
                                        </p:attrNameLst>
                                      </p:cBhvr>
                                      <p:to>
                                        <p:strVal val="visible"/>
                                      </p:to>
                                    </p:set>
                                    <p:animEffect transition="in" filter="wipe(left)">
                                      <p:cBhvr>
                                        <p:cTn id="44" dur="2000"/>
                                        <p:tgtEl>
                                          <p:spTgt spid="92674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926751"/>
                                        </p:tgtEl>
                                        <p:attrNameLst>
                                          <p:attrName>style.visibility</p:attrName>
                                        </p:attrNameLst>
                                      </p:cBhvr>
                                      <p:to>
                                        <p:strVal val="visible"/>
                                      </p:to>
                                    </p:set>
                                    <p:animEffect transition="in" filter="fade">
                                      <p:cBhvr>
                                        <p:cTn id="49" dur="2000"/>
                                        <p:tgtEl>
                                          <p:spTgt spid="92675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nodeType="clickEffect">
                                  <p:stCondLst>
                                    <p:cond delay="0"/>
                                  </p:stCondLst>
                                  <p:childTnLst>
                                    <p:set>
                                      <p:cBhvr>
                                        <p:cTn id="53" dur="1" fill="hold">
                                          <p:stCondLst>
                                            <p:cond delay="0"/>
                                          </p:stCondLst>
                                        </p:cTn>
                                        <p:tgtEl>
                                          <p:spTgt spid="926752"/>
                                        </p:tgtEl>
                                        <p:attrNameLst>
                                          <p:attrName>style.visibility</p:attrName>
                                        </p:attrNameLst>
                                      </p:cBhvr>
                                      <p:to>
                                        <p:strVal val="visible"/>
                                      </p:to>
                                    </p:set>
                                    <p:animEffect transition="in" filter="fade">
                                      <p:cBhvr>
                                        <p:cTn id="54" dur="2000"/>
                                        <p:tgtEl>
                                          <p:spTgt spid="926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728" grpId="0" animBg="1"/>
      <p:bldP spid="926729" grpId="0" animBg="1"/>
      <p:bldP spid="926730" grpId="0" animBg="1"/>
      <p:bldP spid="926731" grpId="0" animBg="1"/>
      <p:bldP spid="926732" grpId="0" animBg="1"/>
      <p:bldP spid="926733" grpId="0" animBg="1"/>
      <p:bldP spid="926734" grpId="0" animBg="1"/>
      <p:bldP spid="926735" grpId="0" animBg="1"/>
      <p:bldP spid="7" grpId="0" build="p"/>
      <p:bldP spid="92674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423863" y="201613"/>
            <a:ext cx="82962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sz="4400">
                <a:solidFill>
                  <a:schemeClr val="accent2"/>
                </a:solidFill>
                <a:latin typeface="Arial" panose="020B0604020202020204" pitchFamily="34" charset="0"/>
              </a:rPr>
              <a:t>dati reali ordinati</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025" y="1598613"/>
            <a:ext cx="3781425" cy="49037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 name="Group 5"/>
          <p:cNvGrpSpPr>
            <a:grpSpLocks/>
          </p:cNvGrpSpPr>
          <p:nvPr/>
        </p:nvGrpSpPr>
        <p:grpSpPr bwMode="auto">
          <a:xfrm>
            <a:off x="4425950" y="4210050"/>
            <a:ext cx="3540125" cy="522288"/>
            <a:chOff x="4425292" y="4209385"/>
            <a:chExt cx="3540233" cy="523220"/>
          </a:xfrm>
        </p:grpSpPr>
        <p:sp>
          <p:nvSpPr>
            <p:cNvPr id="928773" name="Left Arrow 4"/>
            <p:cNvSpPr>
              <a:spLocks noChangeArrowheads="1"/>
            </p:cNvSpPr>
            <p:nvPr/>
          </p:nvSpPr>
          <p:spPr bwMode="auto">
            <a:xfrm>
              <a:off x="4425292" y="4406824"/>
              <a:ext cx="634933" cy="250169"/>
            </a:xfrm>
            <a:prstGeom prst="leftArrow">
              <a:avLst>
                <a:gd name="adj1" fmla="val 50000"/>
                <a:gd name="adj2" fmla="val 49997"/>
              </a:avLst>
            </a:prstGeom>
            <a:solidFill>
              <a:schemeClr val="accent2"/>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928774" name="Rectangle 2"/>
            <p:cNvSpPr>
              <a:spLocks noChangeArrowheads="1"/>
            </p:cNvSpPr>
            <p:nvPr/>
          </p:nvSpPr>
          <p:spPr bwMode="auto">
            <a:xfrm>
              <a:off x="4856458" y="4209385"/>
              <a:ext cx="31090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sz="2800">
                  <a:latin typeface="Arial" panose="020B0604020202020204" pitchFamily="34" charset="0"/>
                </a:rPr>
                <a:t>livello del caso</a:t>
              </a:r>
            </a:p>
          </p:txBody>
        </p:sp>
      </p:grpSp>
    </p:spTree>
    <p:extLst>
      <p:ext uri="{BB962C8B-B14F-4D97-AF65-F5344CB8AC3E}">
        <p14:creationId xmlns:p14="http://schemas.microsoft.com/office/powerpoint/2010/main" val="1096671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500"/>
                                        <p:tgtEl>
                                          <p:spTgt spid="28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l="4103"/>
          <a:stretch>
            <a:fillRect/>
          </a:stretch>
        </p:blipFill>
        <p:spPr bwMode="auto">
          <a:xfrm>
            <a:off x="76200" y="898525"/>
            <a:ext cx="730885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5"/>
          <p:cNvSpPr>
            <a:spLocks noChangeArrowheads="1"/>
          </p:cNvSpPr>
          <p:nvPr/>
        </p:nvSpPr>
        <p:spPr bwMode="auto">
          <a:xfrm>
            <a:off x="552450" y="53975"/>
            <a:ext cx="8037513"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sz="4400">
                <a:solidFill>
                  <a:srgbClr val="3333CC"/>
                </a:solidFill>
                <a:latin typeface="Arial" panose="020B0604020202020204" pitchFamily="34" charset="0"/>
              </a:rPr>
              <a:t>curva psicometrica</a:t>
            </a:r>
          </a:p>
          <a:p>
            <a:pPr algn="ctr"/>
            <a:r>
              <a:rPr lang="en-US" altLang="it-IT" sz="4400">
                <a:solidFill>
                  <a:srgbClr val="FF9900"/>
                </a:solidFill>
                <a:latin typeface="Arial" panose="020B0604020202020204" pitchFamily="34" charset="0"/>
              </a:rPr>
              <a:t>osservatore reale e JND</a:t>
            </a:r>
          </a:p>
        </p:txBody>
      </p:sp>
      <p:sp>
        <p:nvSpPr>
          <p:cNvPr id="2" name="TextBox 1"/>
          <p:cNvSpPr txBox="1">
            <a:spLocks noChangeArrowheads="1"/>
          </p:cNvSpPr>
          <p:nvPr/>
        </p:nvSpPr>
        <p:spPr bwMode="auto">
          <a:xfrm>
            <a:off x="5715000" y="3500438"/>
            <a:ext cx="3116263" cy="1196975"/>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it-IT">
                <a:solidFill>
                  <a:srgbClr val="2D2DB9"/>
                </a:solidFill>
                <a:latin typeface="Arial" panose="020B0604020202020204" pitchFamily="34" charset="0"/>
              </a:rPr>
              <a:t>punto di eguaglianza soggettiva</a:t>
            </a:r>
          </a:p>
          <a:p>
            <a:r>
              <a:rPr lang="en-US" altLang="it-IT">
                <a:solidFill>
                  <a:srgbClr val="2D2DB9"/>
                </a:solidFill>
                <a:latin typeface="Arial" panose="020B0604020202020204" pitchFamily="34" charset="0"/>
              </a:rPr>
              <a:t>PES= 100.16 g</a:t>
            </a:r>
          </a:p>
        </p:txBody>
      </p:sp>
      <p:sp>
        <p:nvSpPr>
          <p:cNvPr id="6" name="TextBox 5"/>
          <p:cNvSpPr txBox="1"/>
          <p:nvPr/>
        </p:nvSpPr>
        <p:spPr>
          <a:xfrm>
            <a:off x="6540500" y="2057400"/>
            <a:ext cx="2290763" cy="1196975"/>
          </a:xfrm>
          <a:prstGeom prst="rect">
            <a:avLst/>
          </a:prstGeom>
          <a:solidFill>
            <a:schemeClr val="bg1"/>
          </a:solidFill>
          <a:ln>
            <a:solidFill>
              <a:srgbClr val="000000"/>
            </a:solidFill>
          </a:ln>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it-IT">
                <a:solidFill>
                  <a:srgbClr val="2D2DB9"/>
                </a:solidFill>
                <a:latin typeface="Arial" panose="020B0604020202020204" pitchFamily="34" charset="0"/>
              </a:rPr>
              <a:t>just noticeable difference</a:t>
            </a:r>
          </a:p>
          <a:p>
            <a:r>
              <a:rPr lang="en-US" altLang="it-IT">
                <a:solidFill>
                  <a:srgbClr val="2D2DB9"/>
                </a:solidFill>
                <a:latin typeface="Arial" panose="020B0604020202020204" pitchFamily="34" charset="0"/>
              </a:rPr>
              <a:t>JND= 2.69 g</a:t>
            </a:r>
          </a:p>
        </p:txBody>
      </p:sp>
      <p:sp>
        <p:nvSpPr>
          <p:cNvPr id="7" name="TextBox 6"/>
          <p:cNvSpPr txBox="1">
            <a:spLocks noChangeArrowheads="1"/>
          </p:cNvSpPr>
          <p:nvPr/>
        </p:nvSpPr>
        <p:spPr bwMode="auto">
          <a:xfrm>
            <a:off x="6130925" y="4819650"/>
            <a:ext cx="2460625" cy="83185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it-IT">
                <a:solidFill>
                  <a:schemeClr val="accent2"/>
                </a:solidFill>
                <a:latin typeface="Arial" panose="020B0604020202020204" pitchFamily="34" charset="0"/>
              </a:rPr>
              <a:t>errore costante (bias)= 0,16 g</a:t>
            </a:r>
          </a:p>
        </p:txBody>
      </p:sp>
      <p:sp>
        <p:nvSpPr>
          <p:cNvPr id="763915" name="Rectangle 11"/>
          <p:cNvSpPr>
            <a:spLocks noChangeArrowheads="1"/>
          </p:cNvSpPr>
          <p:nvPr/>
        </p:nvSpPr>
        <p:spPr bwMode="auto">
          <a:xfrm>
            <a:off x="1320800" y="1647825"/>
            <a:ext cx="3717925" cy="428625"/>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it-IT"/>
          </a:p>
        </p:txBody>
      </p:sp>
      <p:grpSp>
        <p:nvGrpSpPr>
          <p:cNvPr id="763916" name="Group 12"/>
          <p:cNvGrpSpPr>
            <a:grpSpLocks/>
          </p:cNvGrpSpPr>
          <p:nvPr/>
        </p:nvGrpSpPr>
        <p:grpSpPr bwMode="auto">
          <a:xfrm>
            <a:off x="2540000" y="1747838"/>
            <a:ext cx="3670300" cy="3833812"/>
            <a:chOff x="1600" y="1101"/>
            <a:chExt cx="2312" cy="2415"/>
          </a:xfrm>
        </p:grpSpPr>
        <p:sp>
          <p:nvSpPr>
            <p:cNvPr id="763917" name="Text Box 13"/>
            <p:cNvSpPr txBox="1">
              <a:spLocks noChangeArrowheads="1"/>
            </p:cNvSpPr>
            <p:nvPr/>
          </p:nvSpPr>
          <p:spPr bwMode="auto">
            <a:xfrm>
              <a:off x="1630" y="1101"/>
              <a:ext cx="2225"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it-IT" altLang="it-IT">
                  <a:latin typeface="Arial" panose="020B0604020202020204" pitchFamily="34" charset="0"/>
                </a:rPr>
                <a:t>stimolo standard = 100 g</a:t>
              </a:r>
            </a:p>
          </p:txBody>
        </p:sp>
        <p:sp>
          <p:nvSpPr>
            <p:cNvPr id="763918" name="Rectangle 14"/>
            <p:cNvSpPr>
              <a:spLocks noChangeArrowheads="1"/>
            </p:cNvSpPr>
            <p:nvPr/>
          </p:nvSpPr>
          <p:spPr bwMode="auto">
            <a:xfrm>
              <a:off x="1600" y="1139"/>
              <a:ext cx="2312" cy="256"/>
            </a:xfrm>
            <a:prstGeom prst="rect">
              <a:avLst/>
            </a:prstGeom>
            <a:noFill/>
            <a:ln w="28575" algn="ctr">
              <a:solidFill>
                <a:srgbClr val="33CC33"/>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it-IT"/>
            </a:p>
          </p:txBody>
        </p:sp>
        <p:sp>
          <p:nvSpPr>
            <p:cNvPr id="763919" name="Line 15"/>
            <p:cNvSpPr>
              <a:spLocks noChangeShapeType="1"/>
            </p:cNvSpPr>
            <p:nvPr/>
          </p:nvSpPr>
          <p:spPr bwMode="auto">
            <a:xfrm flipH="1" flipV="1">
              <a:off x="2632" y="1402"/>
              <a:ext cx="0" cy="2114"/>
            </a:xfrm>
            <a:prstGeom prst="line">
              <a:avLst/>
            </a:prstGeom>
            <a:noFill/>
            <a:ln w="28575">
              <a:solidFill>
                <a:srgbClr val="33CC33"/>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it-IT"/>
            </a:p>
          </p:txBody>
        </p:sp>
      </p:grpSp>
    </p:spTree>
    <p:extLst>
      <p:ext uri="{BB962C8B-B14F-4D97-AF65-F5344CB8AC3E}">
        <p14:creationId xmlns:p14="http://schemas.microsoft.com/office/powerpoint/2010/main" val="1751233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763916"/>
                                        </p:tgtEl>
                                        <p:attrNameLst>
                                          <p:attrName>style.visibility</p:attrName>
                                        </p:attrNameLst>
                                      </p:cBhvr>
                                      <p:to>
                                        <p:strVal val="visible"/>
                                      </p:to>
                                    </p:set>
                                    <p:animEffect transition="in" filter="wipe(up)">
                                      <p:cBhvr>
                                        <p:cTn id="32" dur="500"/>
                                        <p:tgtEl>
                                          <p:spTgt spid="763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423863" y="496888"/>
            <a:ext cx="82962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US" altLang="it-IT" sz="4400">
                <a:solidFill>
                  <a:schemeClr val="accent2"/>
                </a:solidFill>
                <a:latin typeface="Arial" panose="020B0604020202020204" pitchFamily="34" charset="0"/>
              </a:rPr>
              <a:t>ripetendo con s = 500 ?</a:t>
            </a:r>
          </a:p>
        </p:txBody>
      </p:sp>
      <p:sp>
        <p:nvSpPr>
          <p:cNvPr id="7" name="Rectangle 3"/>
          <p:cNvSpPr>
            <a:spLocks noChangeArrowheads="1"/>
          </p:cNvSpPr>
          <p:nvPr/>
        </p:nvSpPr>
        <p:spPr bwMode="auto">
          <a:xfrm>
            <a:off x="347663" y="1892300"/>
            <a:ext cx="8348662"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Aft>
                <a:spcPts val="1800"/>
              </a:spcAft>
              <a:buClr>
                <a:schemeClr val="accent2"/>
              </a:buClr>
              <a:buFont typeface="Wingdings" panose="05000000000000000000" pitchFamily="2" charset="2"/>
              <a:buChar char="§"/>
            </a:pPr>
            <a:r>
              <a:rPr lang="en-US" altLang="it-IT" sz="3200" i="1">
                <a:latin typeface="Arial" panose="020B0604020202020204" pitchFamily="34" charset="0"/>
              </a:rPr>
              <a:t>p</a:t>
            </a:r>
            <a:r>
              <a:rPr lang="en-US" altLang="it-IT" sz="3200">
                <a:latin typeface="Arial" panose="020B0604020202020204" pitchFamily="34" charset="0"/>
              </a:rPr>
              <a:t>(c&gt;s)= 80% per (100-103) e per (500-515)</a:t>
            </a:r>
          </a:p>
          <a:p>
            <a:pPr>
              <a:spcAft>
                <a:spcPts val="1800"/>
              </a:spcAft>
              <a:buClr>
                <a:schemeClr val="accent2"/>
              </a:buClr>
              <a:buFont typeface="Wingdings" panose="05000000000000000000" pitchFamily="2" charset="2"/>
              <a:buChar char="§"/>
            </a:pPr>
            <a:r>
              <a:rPr lang="en-US" altLang="it-IT" sz="3200">
                <a:latin typeface="Arial" panose="020B0604020202020204" pitchFamily="34" charset="0"/>
              </a:rPr>
              <a:t>Weber concluse che la jnd non è costante ma proporzionale all’intensità di riferimento</a:t>
            </a:r>
            <a:endParaRPr lang="en-US" altLang="it-IT" sz="3200">
              <a:solidFill>
                <a:srgbClr val="3333CC"/>
              </a:solidFill>
              <a:latin typeface="Arial" panose="020B0604020202020204" pitchFamily="34" charset="0"/>
            </a:endParaRPr>
          </a:p>
          <a:p>
            <a:pPr>
              <a:spcAft>
                <a:spcPts val="1800"/>
              </a:spcAft>
              <a:buClr>
                <a:schemeClr val="accent2"/>
              </a:buClr>
              <a:buFont typeface="Wingdings" panose="05000000000000000000" pitchFamily="2" charset="2"/>
              <a:buChar char="§"/>
            </a:pPr>
            <a:r>
              <a:rPr lang="en-US" altLang="it-IT" sz="3200" i="1">
                <a:latin typeface="Arial" panose="020B0604020202020204" pitchFamily="34" charset="0"/>
              </a:rPr>
              <a:t>jnd = </a:t>
            </a:r>
            <a:r>
              <a:rPr lang="it-IT" altLang="it-IT" sz="3200" b="1">
                <a:solidFill>
                  <a:srgbClr val="000000"/>
                </a:solidFill>
                <a:latin typeface="Arial" panose="020B0604020202020204" pitchFamily="34" charset="0"/>
                <a:sym typeface="Symbol" panose="05050102010706020507" pitchFamily="18" charset="2"/>
              </a:rPr>
              <a:t></a:t>
            </a:r>
            <a:r>
              <a:rPr lang="it-IT" altLang="it-IT" sz="3200" b="1">
                <a:solidFill>
                  <a:srgbClr val="000000"/>
                </a:solidFill>
                <a:latin typeface="Arial" panose="020B0604020202020204" pitchFamily="34" charset="0"/>
              </a:rPr>
              <a:t>I </a:t>
            </a:r>
            <a:endParaRPr lang="en-US" altLang="it-IT" sz="3200">
              <a:solidFill>
                <a:schemeClr val="accent2"/>
              </a:solidFill>
              <a:latin typeface="Arial" panose="020B0604020202020204" pitchFamily="34" charset="0"/>
            </a:endParaRPr>
          </a:p>
          <a:p>
            <a:pPr>
              <a:spcAft>
                <a:spcPts val="1800"/>
              </a:spcAft>
              <a:buClr>
                <a:schemeClr val="accent2"/>
              </a:buClr>
              <a:buFont typeface="Wingdings" panose="05000000000000000000" pitchFamily="2" charset="2"/>
              <a:buChar char="§"/>
            </a:pPr>
            <a:r>
              <a:rPr lang="it-IT" altLang="it-IT" sz="3200" b="1">
                <a:solidFill>
                  <a:srgbClr val="000000"/>
                </a:solidFill>
                <a:latin typeface="Arial" panose="020B0604020202020204" pitchFamily="34" charset="0"/>
                <a:sym typeface="Symbol" panose="05050102010706020507" pitchFamily="18" charset="2"/>
              </a:rPr>
              <a:t></a:t>
            </a:r>
            <a:r>
              <a:rPr lang="it-IT" altLang="it-IT" sz="3200" b="1">
                <a:solidFill>
                  <a:srgbClr val="000000"/>
                </a:solidFill>
                <a:latin typeface="Arial" panose="020B0604020202020204" pitchFamily="34" charset="0"/>
              </a:rPr>
              <a:t>I </a:t>
            </a:r>
            <a:r>
              <a:rPr lang="it-IT" altLang="it-IT" sz="3200">
                <a:solidFill>
                  <a:srgbClr val="000000"/>
                </a:solidFill>
                <a:latin typeface="Arial" panose="020B0604020202020204" pitchFamily="34" charset="0"/>
              </a:rPr>
              <a:t>= </a:t>
            </a:r>
            <a:r>
              <a:rPr lang="it-IT" altLang="it-IT" sz="3200" b="1">
                <a:solidFill>
                  <a:srgbClr val="000000"/>
                </a:solidFill>
                <a:latin typeface="Arial" panose="020B0604020202020204" pitchFamily="34" charset="0"/>
              </a:rPr>
              <a:t>kI</a:t>
            </a:r>
            <a:endParaRPr lang="en-US" altLang="it-IT" sz="3200" b="1">
              <a:latin typeface="Arial" panose="020B0604020202020204" pitchFamily="34" charset="0"/>
            </a:endParaRPr>
          </a:p>
        </p:txBody>
      </p:sp>
    </p:spTree>
    <p:extLst>
      <p:ext uri="{BB962C8B-B14F-4D97-AF65-F5344CB8AC3E}">
        <p14:creationId xmlns:p14="http://schemas.microsoft.com/office/powerpoint/2010/main" val="4132153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500"/>
                                        <p:tgtEl>
                                          <p:spTgt spid="28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500"/>
                                        <p:tgtEl>
                                          <p:spTgt spid="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wipe(left)">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7"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Text Box 7"/>
          <p:cNvSpPr txBox="1">
            <a:spLocks noChangeArrowheads="1"/>
          </p:cNvSpPr>
          <p:nvPr/>
        </p:nvSpPr>
        <p:spPr bwMode="auto">
          <a:xfrm>
            <a:off x="2641600" y="525463"/>
            <a:ext cx="39433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it-IT" altLang="it-IT" sz="4400">
                <a:solidFill>
                  <a:srgbClr val="0A0999"/>
                </a:solidFill>
                <a:latin typeface="Arial" panose="020B0604020202020204" pitchFamily="34" charset="0"/>
              </a:rPr>
              <a:t>legge di Weber</a:t>
            </a:r>
            <a:endParaRPr lang="it-IT" altLang="it-IT" sz="4800">
              <a:solidFill>
                <a:srgbClr val="0A0999"/>
              </a:solidFill>
              <a:latin typeface="Arial" panose="020B0604020202020204" pitchFamily="34" charset="0"/>
            </a:endParaRPr>
          </a:p>
          <a:p>
            <a:pPr algn="ctr"/>
            <a:r>
              <a:rPr lang="it-IT" altLang="it-IT">
                <a:solidFill>
                  <a:srgbClr val="000000"/>
                </a:solidFill>
                <a:latin typeface="Arial" panose="020B0604020202020204" pitchFamily="34" charset="0"/>
              </a:rPr>
              <a:t>(così chiamata da Fechner)</a:t>
            </a:r>
            <a:endParaRPr lang="en-GB" altLang="it-IT" sz="4800">
              <a:solidFill>
                <a:srgbClr val="0A0999"/>
              </a:solidFill>
              <a:latin typeface="Arial" panose="020B0604020202020204" pitchFamily="34" charset="0"/>
            </a:endParaRPr>
          </a:p>
        </p:txBody>
      </p:sp>
      <p:sp>
        <p:nvSpPr>
          <p:cNvPr id="153608" name="Rectangle 8"/>
          <p:cNvSpPr>
            <a:spLocks noChangeArrowheads="1"/>
          </p:cNvSpPr>
          <p:nvPr/>
        </p:nvSpPr>
        <p:spPr bwMode="auto">
          <a:xfrm>
            <a:off x="661988" y="3833813"/>
            <a:ext cx="78930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Bef>
                <a:spcPct val="50000"/>
              </a:spcBef>
              <a:buClr>
                <a:srgbClr val="FFCC00"/>
              </a:buClr>
              <a:buFont typeface="Wingdings" panose="05000000000000000000" pitchFamily="2" charset="2"/>
              <a:buNone/>
            </a:pPr>
            <a:r>
              <a:rPr lang="it-IT" altLang="it-IT" sz="3200" b="1">
                <a:solidFill>
                  <a:srgbClr val="000000"/>
                </a:solidFill>
                <a:latin typeface="Arial" panose="020B0604020202020204" pitchFamily="34" charset="0"/>
                <a:sym typeface="Symbol" panose="05050102010706020507" pitchFamily="18" charset="2"/>
              </a:rPr>
              <a:t></a:t>
            </a:r>
            <a:r>
              <a:rPr lang="it-IT" altLang="it-IT" sz="3200" b="1">
                <a:solidFill>
                  <a:srgbClr val="000000"/>
                </a:solidFill>
                <a:latin typeface="Arial" panose="020B0604020202020204" pitchFamily="34" charset="0"/>
              </a:rPr>
              <a:t>I </a:t>
            </a:r>
            <a:r>
              <a:rPr lang="it-IT" altLang="it-IT" sz="3200">
                <a:solidFill>
                  <a:srgbClr val="000000"/>
                </a:solidFill>
                <a:latin typeface="Arial" panose="020B0604020202020204" pitchFamily="34" charset="0"/>
              </a:rPr>
              <a:t>: minimo incremento discriminabile (jnd)</a:t>
            </a:r>
          </a:p>
          <a:p>
            <a:pPr>
              <a:spcBef>
                <a:spcPct val="50000"/>
              </a:spcBef>
              <a:buClr>
                <a:srgbClr val="FFCC00"/>
              </a:buClr>
              <a:buFont typeface="Wingdings" panose="05000000000000000000" pitchFamily="2" charset="2"/>
              <a:buNone/>
            </a:pPr>
            <a:r>
              <a:rPr lang="it-IT" altLang="it-IT" sz="3200" b="1">
                <a:solidFill>
                  <a:srgbClr val="000000"/>
                </a:solidFill>
                <a:latin typeface="Arial" panose="020B0604020202020204" pitchFamily="34" charset="0"/>
              </a:rPr>
              <a:t> I  </a:t>
            </a:r>
            <a:r>
              <a:rPr lang="it-IT" altLang="it-IT" sz="3200">
                <a:solidFill>
                  <a:srgbClr val="000000"/>
                </a:solidFill>
                <a:latin typeface="Arial" panose="020B0604020202020204" pitchFamily="34" charset="0"/>
              </a:rPr>
              <a:t>: intensità di riferimento</a:t>
            </a:r>
          </a:p>
          <a:p>
            <a:pPr>
              <a:spcBef>
                <a:spcPct val="50000"/>
              </a:spcBef>
              <a:buClr>
                <a:srgbClr val="FFCC00"/>
              </a:buClr>
              <a:buFont typeface="Wingdings" panose="05000000000000000000" pitchFamily="2" charset="2"/>
              <a:buNone/>
            </a:pPr>
            <a:r>
              <a:rPr lang="it-IT" altLang="it-IT" sz="3200" b="1">
                <a:solidFill>
                  <a:srgbClr val="000000"/>
                </a:solidFill>
                <a:latin typeface="Arial" panose="020B0604020202020204" pitchFamily="34" charset="0"/>
              </a:rPr>
              <a:t> </a:t>
            </a:r>
            <a:r>
              <a:rPr lang="it-IT" altLang="it-IT" sz="3200" b="1">
                <a:solidFill>
                  <a:srgbClr val="3333CC"/>
                </a:solidFill>
                <a:latin typeface="Arial" panose="020B0604020202020204" pitchFamily="34" charset="0"/>
              </a:rPr>
              <a:t>k</a:t>
            </a:r>
            <a:r>
              <a:rPr lang="it-IT" altLang="it-IT" sz="3200" b="1">
                <a:solidFill>
                  <a:srgbClr val="000000"/>
                </a:solidFill>
                <a:latin typeface="Arial" panose="020B0604020202020204" pitchFamily="34" charset="0"/>
              </a:rPr>
              <a:t> </a:t>
            </a:r>
            <a:r>
              <a:rPr lang="it-IT" altLang="it-IT" sz="3200">
                <a:solidFill>
                  <a:srgbClr val="000000"/>
                </a:solidFill>
                <a:latin typeface="Arial" panose="020B0604020202020204" pitchFamily="34" charset="0"/>
              </a:rPr>
              <a:t>: costante specifica per la modalità</a:t>
            </a:r>
          </a:p>
          <a:p>
            <a:pPr>
              <a:spcBef>
                <a:spcPct val="50000"/>
              </a:spcBef>
              <a:buClr>
                <a:srgbClr val="FFCC00"/>
              </a:buClr>
              <a:buFont typeface="Wingdings" panose="05000000000000000000" pitchFamily="2" charset="2"/>
              <a:buNone/>
            </a:pPr>
            <a:r>
              <a:rPr lang="it-IT" altLang="it-IT" sz="3200" b="1">
                <a:solidFill>
                  <a:srgbClr val="000000"/>
                </a:solidFill>
                <a:latin typeface="Arial" panose="020B0604020202020204" pitchFamily="34" charset="0"/>
                <a:sym typeface="Symbol" panose="05050102010706020507" pitchFamily="18" charset="2"/>
              </a:rPr>
              <a:t></a:t>
            </a:r>
            <a:r>
              <a:rPr lang="it-IT" altLang="it-IT" sz="3200" b="1">
                <a:solidFill>
                  <a:srgbClr val="000000"/>
                </a:solidFill>
                <a:latin typeface="Arial" panose="020B0604020202020204" pitchFamily="34" charset="0"/>
              </a:rPr>
              <a:t>I / I  </a:t>
            </a:r>
            <a:r>
              <a:rPr lang="it-IT" altLang="it-IT" sz="3200">
                <a:solidFill>
                  <a:srgbClr val="000000"/>
                </a:solidFill>
                <a:latin typeface="Arial" panose="020B0604020202020204" pitchFamily="34" charset="0"/>
              </a:rPr>
              <a:t>: </a:t>
            </a:r>
            <a:r>
              <a:rPr lang="it-IT" altLang="it-IT" sz="3200" i="1">
                <a:solidFill>
                  <a:srgbClr val="000000"/>
                </a:solidFill>
                <a:latin typeface="Arial" panose="020B0604020202020204" pitchFamily="34" charset="0"/>
              </a:rPr>
              <a:t>frazione di Weber</a:t>
            </a:r>
          </a:p>
        </p:txBody>
      </p:sp>
      <p:grpSp>
        <p:nvGrpSpPr>
          <p:cNvPr id="768004" name="Group 10"/>
          <p:cNvGrpSpPr>
            <a:grpSpLocks/>
          </p:cNvGrpSpPr>
          <p:nvPr/>
        </p:nvGrpSpPr>
        <p:grpSpPr bwMode="auto">
          <a:xfrm>
            <a:off x="3446463" y="2201863"/>
            <a:ext cx="2311400" cy="1511300"/>
            <a:chOff x="2996" y="1420"/>
            <a:chExt cx="1456" cy="952"/>
          </a:xfrm>
        </p:grpSpPr>
        <p:sp>
          <p:nvSpPr>
            <p:cNvPr id="768005" name="AutoShape 3"/>
            <p:cNvSpPr>
              <a:spLocks noChangeArrowheads="1"/>
            </p:cNvSpPr>
            <p:nvPr/>
          </p:nvSpPr>
          <p:spPr bwMode="auto">
            <a:xfrm>
              <a:off x="3540" y="1695"/>
              <a:ext cx="912" cy="43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it-IT" altLang="it-IT" sz="4400" b="1">
                  <a:solidFill>
                    <a:srgbClr val="000000"/>
                  </a:solidFill>
                  <a:latin typeface="Arial" panose="020B0604020202020204" pitchFamily="34" charset="0"/>
                </a:rPr>
                <a:t>= </a:t>
              </a:r>
              <a:r>
                <a:rPr lang="it-IT" altLang="it-IT" sz="4400" b="1">
                  <a:solidFill>
                    <a:srgbClr val="3333CC"/>
                  </a:solidFill>
                  <a:latin typeface="Arial" panose="020B0604020202020204" pitchFamily="34" charset="0"/>
                </a:rPr>
                <a:t>k</a:t>
              </a:r>
              <a:endParaRPr lang="en-GB" altLang="it-IT" sz="4400" b="1">
                <a:solidFill>
                  <a:srgbClr val="000000"/>
                </a:solidFill>
                <a:latin typeface="Arial" panose="020B0604020202020204" pitchFamily="34" charset="0"/>
              </a:endParaRPr>
            </a:p>
          </p:txBody>
        </p:sp>
        <p:sp>
          <p:nvSpPr>
            <p:cNvPr id="768006" name="Text Box 4"/>
            <p:cNvSpPr txBox="1">
              <a:spLocks noChangeArrowheads="1"/>
            </p:cNvSpPr>
            <p:nvPr/>
          </p:nvSpPr>
          <p:spPr bwMode="auto">
            <a:xfrm>
              <a:off x="3037" y="1420"/>
              <a:ext cx="429"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it-IT" altLang="it-IT" sz="4400" b="1">
                  <a:solidFill>
                    <a:srgbClr val="000000"/>
                  </a:solidFill>
                  <a:latin typeface="Arial" panose="020B0604020202020204" pitchFamily="34" charset="0"/>
                  <a:sym typeface="Symbol" panose="05050102010706020507" pitchFamily="18" charset="2"/>
                </a:rPr>
                <a:t></a:t>
              </a:r>
              <a:r>
                <a:rPr lang="it-IT" altLang="it-IT" sz="4400" b="1">
                  <a:solidFill>
                    <a:srgbClr val="000000"/>
                  </a:solidFill>
                  <a:latin typeface="Arial" panose="020B0604020202020204" pitchFamily="34" charset="0"/>
                </a:rPr>
                <a:t>I</a:t>
              </a:r>
              <a:endParaRPr lang="en-GB" altLang="it-IT" sz="4400" b="1">
                <a:solidFill>
                  <a:srgbClr val="000000"/>
                </a:solidFill>
                <a:latin typeface="Arial" panose="020B0604020202020204" pitchFamily="34" charset="0"/>
              </a:endParaRPr>
            </a:p>
          </p:txBody>
        </p:sp>
        <p:sp>
          <p:nvSpPr>
            <p:cNvPr id="768007" name="Text Box 5"/>
            <p:cNvSpPr txBox="1">
              <a:spLocks noChangeArrowheads="1"/>
            </p:cNvSpPr>
            <p:nvPr/>
          </p:nvSpPr>
          <p:spPr bwMode="auto">
            <a:xfrm>
              <a:off x="3125" y="1892"/>
              <a:ext cx="214"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it-IT" altLang="it-IT" sz="4400" b="1">
                  <a:solidFill>
                    <a:srgbClr val="000000"/>
                  </a:solidFill>
                  <a:latin typeface="Arial" panose="020B0604020202020204" pitchFamily="34" charset="0"/>
                </a:rPr>
                <a:t>I</a:t>
              </a:r>
              <a:endParaRPr lang="en-GB" altLang="it-IT" sz="4400" b="1">
                <a:solidFill>
                  <a:srgbClr val="000000"/>
                </a:solidFill>
                <a:latin typeface="Arial" panose="020B0604020202020204" pitchFamily="34" charset="0"/>
              </a:endParaRPr>
            </a:p>
          </p:txBody>
        </p:sp>
        <p:sp>
          <p:nvSpPr>
            <p:cNvPr id="768008" name="Line 9"/>
            <p:cNvSpPr>
              <a:spLocks noChangeShapeType="1"/>
            </p:cNvSpPr>
            <p:nvPr/>
          </p:nvSpPr>
          <p:spPr bwMode="auto">
            <a:xfrm>
              <a:off x="2996" y="1899"/>
              <a:ext cx="49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Tree>
    <p:extLst>
      <p:ext uri="{BB962C8B-B14F-4D97-AF65-F5344CB8AC3E}">
        <p14:creationId xmlns:p14="http://schemas.microsoft.com/office/powerpoint/2010/main" val="216710032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3608">
                                            <p:txEl>
                                              <p:pRg st="0" end="0"/>
                                            </p:txEl>
                                          </p:spTgt>
                                        </p:tgtEl>
                                        <p:attrNameLst>
                                          <p:attrName>style.visibility</p:attrName>
                                        </p:attrNameLst>
                                      </p:cBhvr>
                                      <p:to>
                                        <p:strVal val="visible"/>
                                      </p:to>
                                    </p:set>
                                    <p:animEffect transition="in" filter="wipe(left)">
                                      <p:cBhvr>
                                        <p:cTn id="7" dur="500"/>
                                        <p:tgtEl>
                                          <p:spTgt spid="1536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3608">
                                            <p:txEl>
                                              <p:pRg st="1" end="1"/>
                                            </p:txEl>
                                          </p:spTgt>
                                        </p:tgtEl>
                                        <p:attrNameLst>
                                          <p:attrName>style.visibility</p:attrName>
                                        </p:attrNameLst>
                                      </p:cBhvr>
                                      <p:to>
                                        <p:strVal val="visible"/>
                                      </p:to>
                                    </p:set>
                                    <p:animEffect transition="in" filter="wipe(left)">
                                      <p:cBhvr>
                                        <p:cTn id="12" dur="500"/>
                                        <p:tgtEl>
                                          <p:spTgt spid="15360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3608">
                                            <p:txEl>
                                              <p:pRg st="2" end="2"/>
                                            </p:txEl>
                                          </p:spTgt>
                                        </p:tgtEl>
                                        <p:attrNameLst>
                                          <p:attrName>style.visibility</p:attrName>
                                        </p:attrNameLst>
                                      </p:cBhvr>
                                      <p:to>
                                        <p:strVal val="visible"/>
                                      </p:to>
                                    </p:set>
                                    <p:animEffect transition="in" filter="wipe(left)">
                                      <p:cBhvr>
                                        <p:cTn id="17" dur="500"/>
                                        <p:tgtEl>
                                          <p:spTgt spid="15360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3608">
                                            <p:txEl>
                                              <p:pRg st="3" end="3"/>
                                            </p:txEl>
                                          </p:spTgt>
                                        </p:tgtEl>
                                        <p:attrNameLst>
                                          <p:attrName>style.visibility</p:attrName>
                                        </p:attrNameLst>
                                      </p:cBhvr>
                                      <p:to>
                                        <p:strVal val="visible"/>
                                      </p:to>
                                    </p:set>
                                    <p:animEffect transition="in" filter="wipe(left)">
                                      <p:cBhvr>
                                        <p:cTn id="22" dur="500"/>
                                        <p:tgtEl>
                                          <p:spTgt spid="15360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8"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Text Box 1026"/>
          <p:cNvSpPr txBox="1">
            <a:spLocks noChangeArrowheads="1"/>
          </p:cNvSpPr>
          <p:nvPr/>
        </p:nvSpPr>
        <p:spPr bwMode="auto">
          <a:xfrm>
            <a:off x="1919288" y="657225"/>
            <a:ext cx="53419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it-IT" altLang="it-IT" sz="4400">
                <a:solidFill>
                  <a:srgbClr val="0A0999"/>
                </a:solidFill>
                <a:latin typeface="Arial" panose="020B0604020202020204" pitchFamily="34" charset="0"/>
              </a:rPr>
              <a:t>la jnd non è costante</a:t>
            </a:r>
          </a:p>
        </p:txBody>
      </p:sp>
      <p:sp>
        <p:nvSpPr>
          <p:cNvPr id="266243" name="Text Box 1027"/>
          <p:cNvSpPr txBox="1">
            <a:spLocks noChangeArrowheads="1"/>
          </p:cNvSpPr>
          <p:nvPr/>
        </p:nvSpPr>
        <p:spPr bwMode="auto">
          <a:xfrm>
            <a:off x="1071563" y="2400300"/>
            <a:ext cx="7061200" cy="2746375"/>
          </a:xfrm>
          <a:prstGeom prst="rect">
            <a:avLst/>
          </a:prstGeom>
          <a:solidFill>
            <a:schemeClr val="bg1"/>
          </a:solidFill>
          <a:ln w="9525">
            <a:noFill/>
            <a:miter lim="800000"/>
            <a:headEnd/>
            <a:tailEnd/>
          </a:ln>
          <a:effectLst/>
        </p:spPr>
        <p:txBody>
          <a:bodyPr lIns="0" tIns="0" rIns="0" bIns="0">
            <a:spAutoFit/>
          </a:bodyPr>
          <a:lstStyle>
            <a:lvl1pPr marL="388938" indent="-388938">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buClr>
                <a:srgbClr val="3333CC"/>
              </a:buClr>
              <a:buFont typeface="Wingdings" charset="0"/>
              <a:buChar char="§"/>
              <a:defRPr/>
            </a:pPr>
            <a:r>
              <a:rPr lang="it-IT" sz="3600" b="1">
                <a:solidFill>
                  <a:srgbClr val="0A0999"/>
                </a:solidFill>
                <a:latin typeface="Arial" charset="0"/>
                <a:sym typeface="Symbol" charset="0"/>
              </a:rPr>
              <a:t></a:t>
            </a:r>
            <a:r>
              <a:rPr lang="it-IT" sz="3600" b="1">
                <a:solidFill>
                  <a:srgbClr val="0A0999"/>
                </a:solidFill>
                <a:latin typeface="Arial" charset="0"/>
              </a:rPr>
              <a:t>I</a:t>
            </a:r>
            <a:r>
              <a:rPr lang="it-IT" sz="3600">
                <a:solidFill>
                  <a:srgbClr val="000000"/>
                </a:solidFill>
                <a:latin typeface="Arial" charset="0"/>
              </a:rPr>
              <a:t> = 3 grammi se </a:t>
            </a:r>
            <a:r>
              <a:rPr lang="it-IT" sz="3600" b="1">
                <a:solidFill>
                  <a:srgbClr val="0A0999"/>
                </a:solidFill>
                <a:effectLst>
                  <a:outerShdw blurRad="38100" dist="38100" dir="2700000" algn="tl">
                    <a:srgbClr val="DDDDDD"/>
                  </a:outerShdw>
                </a:effectLst>
                <a:latin typeface="Arial" charset="0"/>
              </a:rPr>
              <a:t>I</a:t>
            </a:r>
            <a:r>
              <a:rPr lang="it-IT" sz="3600">
                <a:solidFill>
                  <a:srgbClr val="000000"/>
                </a:solidFill>
                <a:effectLst>
                  <a:outerShdw blurRad="38100" dist="38100" dir="2700000" algn="tl">
                    <a:srgbClr val="DDDDDD"/>
                  </a:outerShdw>
                </a:effectLst>
                <a:latin typeface="Arial" charset="0"/>
              </a:rPr>
              <a:t>= 100 grammi</a:t>
            </a:r>
          </a:p>
          <a:p>
            <a:pPr eaLnBrk="0" hangingPunct="0">
              <a:buClr>
                <a:srgbClr val="3333CC"/>
              </a:buClr>
              <a:buFont typeface="Wingdings" charset="0"/>
              <a:buChar char="§"/>
              <a:defRPr/>
            </a:pPr>
            <a:endParaRPr lang="it-IT" sz="3600">
              <a:solidFill>
                <a:srgbClr val="000000"/>
              </a:solidFill>
              <a:effectLst>
                <a:outerShdw blurRad="38100" dist="38100" dir="2700000" algn="tl">
                  <a:srgbClr val="DDDDDD"/>
                </a:outerShdw>
              </a:effectLst>
              <a:latin typeface="Arial" charset="0"/>
            </a:endParaRPr>
          </a:p>
          <a:p>
            <a:pPr eaLnBrk="0" hangingPunct="0">
              <a:buClr>
                <a:srgbClr val="3333CC"/>
              </a:buClr>
              <a:buFont typeface="Wingdings" charset="0"/>
              <a:buChar char="§"/>
              <a:defRPr/>
            </a:pPr>
            <a:r>
              <a:rPr lang="it-IT" sz="3600" b="1">
                <a:solidFill>
                  <a:srgbClr val="0A0999"/>
                </a:solidFill>
                <a:latin typeface="Arial" charset="0"/>
                <a:sym typeface="Symbol" charset="0"/>
              </a:rPr>
              <a:t></a:t>
            </a:r>
            <a:r>
              <a:rPr lang="it-IT" sz="3600" b="1">
                <a:solidFill>
                  <a:srgbClr val="0A0999"/>
                </a:solidFill>
                <a:latin typeface="Arial" charset="0"/>
              </a:rPr>
              <a:t>I</a:t>
            </a:r>
            <a:r>
              <a:rPr lang="it-IT" sz="3600">
                <a:solidFill>
                  <a:srgbClr val="000000"/>
                </a:solidFill>
                <a:latin typeface="Arial" charset="0"/>
              </a:rPr>
              <a:t> = 6 grammi se </a:t>
            </a:r>
            <a:r>
              <a:rPr lang="it-IT" sz="3600" b="1">
                <a:solidFill>
                  <a:srgbClr val="0A0999"/>
                </a:solidFill>
                <a:effectLst>
                  <a:outerShdw blurRad="38100" dist="38100" dir="2700000" algn="tl">
                    <a:srgbClr val="DDDDDD"/>
                  </a:outerShdw>
                </a:effectLst>
                <a:latin typeface="Arial" charset="0"/>
              </a:rPr>
              <a:t>I</a:t>
            </a:r>
            <a:r>
              <a:rPr lang="it-IT" sz="3600">
                <a:solidFill>
                  <a:srgbClr val="000000"/>
                </a:solidFill>
                <a:effectLst>
                  <a:outerShdw blurRad="38100" dist="38100" dir="2700000" algn="tl">
                    <a:srgbClr val="DDDDDD"/>
                  </a:outerShdw>
                </a:effectLst>
                <a:latin typeface="Arial" charset="0"/>
              </a:rPr>
              <a:t>= 200 grammi</a:t>
            </a:r>
          </a:p>
          <a:p>
            <a:pPr eaLnBrk="0" hangingPunct="0">
              <a:buClr>
                <a:srgbClr val="3333CC"/>
              </a:buClr>
              <a:buFont typeface="Wingdings" charset="0"/>
              <a:buChar char="§"/>
              <a:defRPr/>
            </a:pPr>
            <a:endParaRPr lang="it-IT" sz="3600">
              <a:solidFill>
                <a:srgbClr val="000000"/>
              </a:solidFill>
              <a:effectLst>
                <a:outerShdw blurRad="38100" dist="38100" dir="2700000" algn="tl">
                  <a:srgbClr val="DDDDDD"/>
                </a:outerShdw>
              </a:effectLst>
              <a:latin typeface="Arial" charset="0"/>
            </a:endParaRPr>
          </a:p>
          <a:p>
            <a:pPr eaLnBrk="0" hangingPunct="0">
              <a:buClr>
                <a:srgbClr val="3333CC"/>
              </a:buClr>
              <a:buFont typeface="Wingdings" charset="0"/>
              <a:buChar char="§"/>
              <a:defRPr/>
            </a:pPr>
            <a:r>
              <a:rPr lang="it-IT" sz="3600" b="1">
                <a:solidFill>
                  <a:srgbClr val="0A0999"/>
                </a:solidFill>
                <a:latin typeface="Arial" charset="0"/>
                <a:sym typeface="Symbol" charset="0"/>
              </a:rPr>
              <a:t></a:t>
            </a:r>
            <a:r>
              <a:rPr lang="it-IT" sz="3600" b="1">
                <a:solidFill>
                  <a:srgbClr val="0A0999"/>
                </a:solidFill>
                <a:latin typeface="Arial" charset="0"/>
              </a:rPr>
              <a:t>I</a:t>
            </a:r>
            <a:r>
              <a:rPr lang="it-IT" sz="3600">
                <a:solidFill>
                  <a:srgbClr val="000000"/>
                </a:solidFill>
                <a:latin typeface="Arial" charset="0"/>
              </a:rPr>
              <a:t> = 9 grammi se </a:t>
            </a:r>
            <a:r>
              <a:rPr lang="it-IT" sz="3600" b="1">
                <a:solidFill>
                  <a:srgbClr val="0A0999"/>
                </a:solidFill>
                <a:effectLst>
                  <a:outerShdw blurRad="38100" dist="38100" dir="2700000" algn="tl">
                    <a:srgbClr val="DDDDDD"/>
                  </a:outerShdw>
                </a:effectLst>
                <a:latin typeface="Arial" charset="0"/>
              </a:rPr>
              <a:t>I</a:t>
            </a:r>
            <a:r>
              <a:rPr lang="it-IT" sz="3600">
                <a:solidFill>
                  <a:srgbClr val="000000"/>
                </a:solidFill>
                <a:effectLst>
                  <a:outerShdw blurRad="38100" dist="38100" dir="2700000" algn="tl">
                    <a:srgbClr val="DDDDDD"/>
                  </a:outerShdw>
                </a:effectLst>
                <a:latin typeface="Arial" charset="0"/>
              </a:rPr>
              <a:t>= 300 grammi</a:t>
            </a:r>
            <a:endParaRPr lang="en-GB" sz="3600">
              <a:solidFill>
                <a:srgbClr val="000000"/>
              </a:solidFill>
              <a:effectLst>
                <a:outerShdw blurRad="38100" dist="38100" dir="2700000" algn="tl">
                  <a:srgbClr val="DDDDDD"/>
                </a:outerShdw>
              </a:effectLst>
              <a:latin typeface="Arial" charset="0"/>
            </a:endParaRPr>
          </a:p>
        </p:txBody>
      </p:sp>
    </p:spTree>
    <p:extLst>
      <p:ext uri="{BB962C8B-B14F-4D97-AF65-F5344CB8AC3E}">
        <p14:creationId xmlns:p14="http://schemas.microsoft.com/office/powerpoint/2010/main" val="42988047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43">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24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662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6624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xit" presetSubtype="8" fill="hold" grpId="1" nodeType="clickEffect">
                                  <p:stCondLst>
                                    <p:cond delay="0"/>
                                  </p:stCondLst>
                                  <p:childTnLst>
                                    <p:animEffect transition="out" filter="wipe(left)">
                                      <p:cBhvr>
                                        <p:cTn id="22" dur="500"/>
                                        <p:tgtEl>
                                          <p:spTgt spid="266243"/>
                                        </p:tgtEl>
                                      </p:cBhvr>
                                    </p:animEffect>
                                    <p:set>
                                      <p:cBhvr>
                                        <p:cTn id="23" dur="1" fill="hold">
                                          <p:stCondLst>
                                            <p:cond delay="499"/>
                                          </p:stCondLst>
                                        </p:cTn>
                                        <p:tgtEl>
                                          <p:spTgt spid="2662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3" grpId="0" build="p" animBg="1" autoUpdateAnimBg="0"/>
      <p:bldP spid="266243" grpId="1"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Text Box 1026"/>
          <p:cNvSpPr txBox="1">
            <a:spLocks noChangeArrowheads="1"/>
          </p:cNvSpPr>
          <p:nvPr/>
        </p:nvSpPr>
        <p:spPr bwMode="auto">
          <a:xfrm>
            <a:off x="411163" y="657225"/>
            <a:ext cx="83581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it-IT" altLang="it-IT" sz="4400" i="1">
                <a:solidFill>
                  <a:srgbClr val="0A0999"/>
                </a:solidFill>
                <a:latin typeface="Arial" panose="020B0604020202020204" pitchFamily="34" charset="0"/>
              </a:rPr>
              <a:t>k</a:t>
            </a:r>
            <a:r>
              <a:rPr lang="it-IT" altLang="it-IT" sz="4400">
                <a:solidFill>
                  <a:srgbClr val="0A0999"/>
                </a:solidFill>
                <a:latin typeface="Arial" panose="020B0604020202020204" pitchFamily="34" charset="0"/>
              </a:rPr>
              <a:t> specifico per modalità/attributo </a:t>
            </a:r>
          </a:p>
        </p:txBody>
      </p:sp>
      <p:pic>
        <p:nvPicPr>
          <p:cNvPr id="772099" name="Picture 2"/>
          <p:cNvPicPr>
            <a:picLocks noChangeAspect="1"/>
          </p:cNvPicPr>
          <p:nvPr/>
        </p:nvPicPr>
        <p:blipFill>
          <a:blip r:embed="rId3">
            <a:extLst>
              <a:ext uri="{28A0092B-C50C-407E-A947-70E740481C1C}">
                <a14:useLocalDpi xmlns:a14="http://schemas.microsoft.com/office/drawing/2010/main" val="0"/>
              </a:ext>
            </a:extLst>
          </a:blip>
          <a:srcRect l="7738" r="32149"/>
          <a:stretch>
            <a:fillRect/>
          </a:stretch>
        </p:blipFill>
        <p:spPr bwMode="auto">
          <a:xfrm>
            <a:off x="377825" y="2058988"/>
            <a:ext cx="8302625"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2100" name="Rectangle 4"/>
          <p:cNvSpPr>
            <a:spLocks noChangeArrowheads="1"/>
          </p:cNvSpPr>
          <p:nvPr/>
        </p:nvSpPr>
        <p:spPr bwMode="auto">
          <a:xfrm>
            <a:off x="960438" y="5827713"/>
            <a:ext cx="7272337"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eaLnBrk="0" hangingPunct="0">
              <a:lnSpc>
                <a:spcPct val="120000"/>
              </a:lnSpc>
              <a:spcAft>
                <a:spcPts val="2300"/>
              </a:spcAft>
              <a:buClr>
                <a:schemeClr val="accent2"/>
              </a:buClr>
              <a:buFont typeface="Wingdings" panose="05000000000000000000" pitchFamily="2" charset="2"/>
              <a:buNone/>
            </a:pPr>
            <a:r>
              <a:rPr lang="en-US" altLang="it-IT">
                <a:latin typeface="Arial" panose="020B0604020202020204" pitchFamily="34" charset="0"/>
              </a:rPr>
              <a:t>la modalità è tanto più </a:t>
            </a:r>
            <a:r>
              <a:rPr lang="en-US" altLang="it-IT" i="1">
                <a:latin typeface="Arial" panose="020B0604020202020204" pitchFamily="34" charset="0"/>
              </a:rPr>
              <a:t>precisa</a:t>
            </a:r>
            <a:r>
              <a:rPr lang="en-US" altLang="it-IT">
                <a:latin typeface="Arial" panose="020B0604020202020204" pitchFamily="34" charset="0"/>
              </a:rPr>
              <a:t> quanto più </a:t>
            </a:r>
            <a:r>
              <a:rPr lang="en-US" altLang="it-IT" i="1">
                <a:latin typeface="Arial" panose="020B0604020202020204" pitchFamily="34" charset="0"/>
              </a:rPr>
              <a:t>k</a:t>
            </a:r>
            <a:r>
              <a:rPr lang="en-US" altLang="it-IT">
                <a:latin typeface="Arial" panose="020B0604020202020204" pitchFamily="34" charset="0"/>
              </a:rPr>
              <a:t> è piccolo</a:t>
            </a:r>
          </a:p>
        </p:txBody>
      </p:sp>
    </p:spTree>
    <p:extLst>
      <p:ext uri="{BB962C8B-B14F-4D97-AF65-F5344CB8AC3E}">
        <p14:creationId xmlns:p14="http://schemas.microsoft.com/office/powerpoint/2010/main" val="1129498954"/>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1635125"/>
            <a:ext cx="7734300"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ext Box 1026"/>
          <p:cNvSpPr txBox="1">
            <a:spLocks noChangeArrowheads="1"/>
          </p:cNvSpPr>
          <p:nvPr/>
        </p:nvSpPr>
        <p:spPr bwMode="auto">
          <a:xfrm>
            <a:off x="319088" y="484188"/>
            <a:ext cx="8542337"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it-IT" altLang="it-IT" sz="4400">
                <a:solidFill>
                  <a:srgbClr val="0A0999"/>
                </a:solidFill>
                <a:latin typeface="Arial" panose="020B0604020202020204" pitchFamily="34" charset="0"/>
              </a:rPr>
              <a:t>frazione di Weber “circa” costante</a:t>
            </a:r>
          </a:p>
          <a:p>
            <a:pPr algn="ctr"/>
            <a:r>
              <a:rPr lang="it-IT" altLang="it-IT">
                <a:latin typeface="Arial" panose="020B0604020202020204" pitchFamily="34" charset="0"/>
              </a:rPr>
              <a:t>(per l’intensità di luce)</a:t>
            </a:r>
          </a:p>
        </p:txBody>
      </p:sp>
      <p:grpSp>
        <p:nvGrpSpPr>
          <p:cNvPr id="8" name="Group 7"/>
          <p:cNvGrpSpPr>
            <a:grpSpLocks/>
          </p:cNvGrpSpPr>
          <p:nvPr/>
        </p:nvGrpSpPr>
        <p:grpSpPr bwMode="auto">
          <a:xfrm>
            <a:off x="57150" y="1423988"/>
            <a:ext cx="2584450" cy="2944812"/>
            <a:chOff x="57720" y="1424037"/>
            <a:chExt cx="2584469" cy="2944300"/>
          </a:xfrm>
        </p:grpSpPr>
        <p:sp>
          <p:nvSpPr>
            <p:cNvPr id="830469" name="Oval 1"/>
            <p:cNvSpPr>
              <a:spLocks noChangeArrowheads="1"/>
            </p:cNvSpPr>
            <p:nvPr/>
          </p:nvSpPr>
          <p:spPr bwMode="auto">
            <a:xfrm>
              <a:off x="1269866" y="3040516"/>
              <a:ext cx="808097" cy="1327821"/>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cxnSp>
          <p:nvCxnSpPr>
            <p:cNvPr id="830470" name="Straight Arrow Connector 6"/>
            <p:cNvCxnSpPr>
              <a:cxnSpLocks noChangeShapeType="1"/>
            </p:cNvCxnSpPr>
            <p:nvPr/>
          </p:nvCxnSpPr>
          <p:spPr bwMode="auto">
            <a:xfrm>
              <a:off x="904299" y="1751183"/>
              <a:ext cx="557971" cy="1270090"/>
            </a:xfrm>
            <a:prstGeom prst="straightConnector1">
              <a:avLst/>
            </a:prstGeom>
            <a:noFill/>
            <a:ln w="9525" algn="ctr">
              <a:solidFill>
                <a:srgbClr val="FF0000"/>
              </a:solidFill>
              <a:round/>
              <a:headEnd/>
              <a:tailEnd type="arrow" w="med" len="med"/>
            </a:ln>
          </p:spPr>
        </p:cxnSp>
        <p:sp>
          <p:nvSpPr>
            <p:cNvPr id="830471" name="TextBox 4"/>
            <p:cNvSpPr txBox="1">
              <a:spLocks noChangeArrowheads="1"/>
            </p:cNvSpPr>
            <p:nvPr/>
          </p:nvSpPr>
          <p:spPr bwMode="auto">
            <a:xfrm>
              <a:off x="57720" y="1424037"/>
              <a:ext cx="2584469" cy="466644"/>
            </a:xfrm>
            <a:prstGeom prst="rect">
              <a:avLst/>
            </a:prstGeom>
            <a:solidFill>
              <a:srgbClr val="FFFFFF"/>
            </a:solidFill>
            <a:ln w="9525">
              <a:solidFill>
                <a:srgbClr val="FF0000"/>
              </a:solidFill>
              <a:miter lim="800000"/>
              <a:headEnd/>
              <a:tailEnd/>
            </a:ln>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it-IT">
                  <a:solidFill>
                    <a:srgbClr val="FF0000"/>
                  </a:solidFill>
                  <a:latin typeface="Arial" panose="020B0604020202020204" pitchFamily="34" charset="0"/>
                </a:rPr>
                <a:t>frazione di Weber</a:t>
              </a:r>
            </a:p>
          </p:txBody>
        </p:sp>
      </p:grpSp>
      <p:sp>
        <p:nvSpPr>
          <p:cNvPr id="830472" name="Text Box 8"/>
          <p:cNvSpPr txBox="1">
            <a:spLocks noChangeArrowheads="1"/>
          </p:cNvSpPr>
          <p:nvPr/>
        </p:nvSpPr>
        <p:spPr bwMode="auto">
          <a:xfrm>
            <a:off x="2574925" y="6307138"/>
            <a:ext cx="149066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it-IT" altLang="it-IT">
                <a:latin typeface="Arial" panose="020B0604020202020204" pitchFamily="34" charset="0"/>
              </a:rPr>
              <a:t>mesopico</a:t>
            </a:r>
          </a:p>
        </p:txBody>
      </p:sp>
      <p:sp>
        <p:nvSpPr>
          <p:cNvPr id="830473" name="Text Box 9"/>
          <p:cNvSpPr txBox="1">
            <a:spLocks noChangeArrowheads="1"/>
          </p:cNvSpPr>
          <p:nvPr/>
        </p:nvSpPr>
        <p:spPr bwMode="auto">
          <a:xfrm>
            <a:off x="7343775" y="6324600"/>
            <a:ext cx="125253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it-IT" altLang="it-IT">
                <a:latin typeface="Arial" panose="020B0604020202020204" pitchFamily="34" charset="0"/>
              </a:rPr>
              <a:t>fotopico</a:t>
            </a:r>
          </a:p>
        </p:txBody>
      </p:sp>
      <p:sp>
        <p:nvSpPr>
          <p:cNvPr id="830474" name="Line 10"/>
          <p:cNvSpPr>
            <a:spLocks noChangeShapeType="1"/>
          </p:cNvSpPr>
          <p:nvPr/>
        </p:nvSpPr>
        <p:spPr bwMode="auto">
          <a:xfrm>
            <a:off x="4114800" y="6553200"/>
            <a:ext cx="3124200"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it-IT"/>
          </a:p>
        </p:txBody>
      </p:sp>
    </p:spTree>
    <p:extLst>
      <p:ext uri="{BB962C8B-B14F-4D97-AF65-F5344CB8AC3E}">
        <p14:creationId xmlns:p14="http://schemas.microsoft.com/office/powerpoint/2010/main" val="72616319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fade">
                                      <p:cBhvr>
                                        <p:cTn id="7" dur="500"/>
                                        <p:tgtEl>
                                          <p:spTgt spid="450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026"/>
          <p:cNvSpPr txBox="1">
            <a:spLocks noChangeArrowheads="1"/>
          </p:cNvSpPr>
          <p:nvPr/>
        </p:nvSpPr>
        <p:spPr bwMode="auto">
          <a:xfrm>
            <a:off x="1406525" y="484188"/>
            <a:ext cx="63690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it-IT" altLang="it-IT" sz="4400">
                <a:solidFill>
                  <a:srgbClr val="0A0999"/>
                </a:solidFill>
                <a:latin typeface="Arial" panose="020B0604020202020204" pitchFamily="34" charset="0"/>
              </a:rPr>
              <a:t>accuratezza e precisione</a:t>
            </a:r>
          </a:p>
        </p:txBody>
      </p:sp>
      <p:sp>
        <p:nvSpPr>
          <p:cNvPr id="7" name="Rectangle 3"/>
          <p:cNvSpPr>
            <a:spLocks noChangeArrowheads="1"/>
          </p:cNvSpPr>
          <p:nvPr/>
        </p:nvSpPr>
        <p:spPr bwMode="auto">
          <a:xfrm>
            <a:off x="347663" y="1892300"/>
            <a:ext cx="8348662"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nSpc>
                <a:spcPct val="120000"/>
              </a:lnSpc>
              <a:spcAft>
                <a:spcPts val="2300"/>
              </a:spcAft>
              <a:buClr>
                <a:schemeClr val="accent2"/>
              </a:buClr>
              <a:buFont typeface="Wingdings" panose="05000000000000000000" pitchFamily="2" charset="2"/>
              <a:buChar char="§"/>
            </a:pPr>
            <a:r>
              <a:rPr lang="en-US" altLang="it-IT" sz="3200" dirty="0" err="1">
                <a:latin typeface="Arial" panose="020B0604020202020204" pitchFamily="34" charset="0"/>
              </a:rPr>
              <a:t>dimensioni</a:t>
            </a:r>
            <a:r>
              <a:rPr lang="en-US" altLang="it-IT" sz="3200" dirty="0">
                <a:latin typeface="Arial" panose="020B0604020202020204" pitchFamily="34" charset="0"/>
              </a:rPr>
              <a:t> </a:t>
            </a:r>
            <a:r>
              <a:rPr lang="en-US" altLang="it-IT" sz="3200" dirty="0" err="1">
                <a:latin typeface="Arial" panose="020B0604020202020204" pitchFamily="34" charset="0"/>
              </a:rPr>
              <a:t>ortogonali</a:t>
            </a:r>
            <a:r>
              <a:rPr lang="en-US" altLang="it-IT" sz="3200" dirty="0">
                <a:latin typeface="Arial" panose="020B0604020202020204" pitchFamily="34" charset="0"/>
              </a:rPr>
              <a:t> </a:t>
            </a:r>
            <a:r>
              <a:rPr lang="en-US" altLang="it-IT" sz="3200" dirty="0" err="1">
                <a:latin typeface="Arial" panose="020B0604020202020204" pitchFamily="34" charset="0"/>
              </a:rPr>
              <a:t>della</a:t>
            </a:r>
            <a:r>
              <a:rPr lang="en-US" altLang="it-IT" sz="3200" dirty="0">
                <a:latin typeface="Arial" panose="020B0604020202020204" pitchFamily="34" charset="0"/>
              </a:rPr>
              <a:t> </a:t>
            </a:r>
            <a:r>
              <a:rPr lang="en-US" altLang="it-IT" sz="3200" dirty="0" err="1">
                <a:latin typeface="Arial" panose="020B0604020202020204" pitchFamily="34" charset="0"/>
              </a:rPr>
              <a:t>prestazione</a:t>
            </a:r>
            <a:endParaRPr lang="en-US" altLang="it-IT" sz="3200" dirty="0">
              <a:latin typeface="Arial" panose="020B0604020202020204" pitchFamily="34" charset="0"/>
            </a:endParaRPr>
          </a:p>
          <a:p>
            <a:pPr>
              <a:lnSpc>
                <a:spcPct val="120000"/>
              </a:lnSpc>
              <a:spcAft>
                <a:spcPts val="2300"/>
              </a:spcAft>
              <a:buClr>
                <a:schemeClr val="accent2"/>
              </a:buClr>
              <a:buFont typeface="Wingdings" panose="05000000000000000000" pitchFamily="2" charset="2"/>
              <a:buChar char="§"/>
            </a:pPr>
            <a:r>
              <a:rPr lang="en-US" altLang="it-IT" sz="3200" dirty="0" err="1">
                <a:latin typeface="Arial" panose="020B0604020202020204" pitchFamily="34" charset="0"/>
              </a:rPr>
              <a:t>l’osservatore</a:t>
            </a:r>
            <a:r>
              <a:rPr lang="en-US" altLang="it-IT" sz="3200" dirty="0">
                <a:latin typeface="Arial" panose="020B0604020202020204" pitchFamily="34" charset="0"/>
              </a:rPr>
              <a:t> è </a:t>
            </a:r>
            <a:r>
              <a:rPr lang="en-US" altLang="it-IT" sz="3200" dirty="0" err="1">
                <a:solidFill>
                  <a:srgbClr val="333399"/>
                </a:solidFill>
                <a:latin typeface="Arial" panose="020B0604020202020204" pitchFamily="34" charset="0"/>
              </a:rPr>
              <a:t>accurato</a:t>
            </a:r>
            <a:r>
              <a:rPr lang="en-US" altLang="it-IT" sz="3200" dirty="0">
                <a:latin typeface="Arial" panose="020B0604020202020204" pitchFamily="34" charset="0"/>
              </a:rPr>
              <a:t> se è </a:t>
            </a:r>
            <a:r>
              <a:rPr lang="en-US" altLang="it-IT" sz="3200" dirty="0" err="1">
                <a:latin typeface="Arial" panose="020B0604020202020204" pitchFamily="34" charset="0"/>
              </a:rPr>
              <a:t>privo</a:t>
            </a:r>
            <a:r>
              <a:rPr lang="en-US" altLang="it-IT" sz="3200" dirty="0">
                <a:latin typeface="Arial" panose="020B0604020202020204" pitchFamily="34" charset="0"/>
              </a:rPr>
              <a:t> di </a:t>
            </a:r>
            <a:r>
              <a:rPr lang="en-US" altLang="it-IT" sz="3200" dirty="0" err="1">
                <a:latin typeface="Arial" panose="020B0604020202020204" pitchFamily="34" charset="0"/>
              </a:rPr>
              <a:t>errore</a:t>
            </a:r>
            <a:r>
              <a:rPr lang="en-US" altLang="it-IT" sz="3200" dirty="0">
                <a:latin typeface="Arial" panose="020B0604020202020204" pitchFamily="34" charset="0"/>
              </a:rPr>
              <a:t> </a:t>
            </a:r>
            <a:r>
              <a:rPr lang="en-US" altLang="it-IT" sz="3200" dirty="0" err="1">
                <a:latin typeface="Arial" panose="020B0604020202020204" pitchFamily="34" charset="0"/>
              </a:rPr>
              <a:t>sistematico</a:t>
            </a:r>
            <a:r>
              <a:rPr lang="en-US" altLang="it-IT" sz="3200" dirty="0">
                <a:latin typeface="Arial" panose="020B0604020202020204" pitchFamily="34" charset="0"/>
              </a:rPr>
              <a:t> (PES= </a:t>
            </a:r>
            <a:r>
              <a:rPr lang="en-US" altLang="it-IT" sz="3200" dirty="0" err="1">
                <a:latin typeface="Arial" panose="020B0604020202020204" pitchFamily="34" charset="0"/>
              </a:rPr>
              <a:t>intensità</a:t>
            </a:r>
            <a:r>
              <a:rPr lang="en-US" altLang="it-IT" sz="3200" dirty="0">
                <a:latin typeface="Arial" panose="020B0604020202020204" pitchFamily="34" charset="0"/>
              </a:rPr>
              <a:t> standard o PEO Punto di </a:t>
            </a:r>
            <a:r>
              <a:rPr lang="en-US" altLang="it-IT" sz="3200" dirty="0" err="1">
                <a:latin typeface="Arial" panose="020B0604020202020204" pitchFamily="34" charset="0"/>
              </a:rPr>
              <a:t>Eguaglianza</a:t>
            </a:r>
            <a:r>
              <a:rPr lang="en-US" altLang="it-IT" sz="3200" dirty="0">
                <a:latin typeface="Arial" panose="020B0604020202020204" pitchFamily="34" charset="0"/>
              </a:rPr>
              <a:t> </a:t>
            </a:r>
            <a:r>
              <a:rPr lang="en-US" altLang="it-IT" sz="3200" dirty="0" err="1">
                <a:latin typeface="Arial" panose="020B0604020202020204" pitchFamily="34" charset="0"/>
              </a:rPr>
              <a:t>Oggettivo</a:t>
            </a:r>
            <a:r>
              <a:rPr lang="en-US" altLang="it-IT" sz="3200" dirty="0">
                <a:latin typeface="Arial" panose="020B0604020202020204" pitchFamily="34" charset="0"/>
              </a:rPr>
              <a:t>)</a:t>
            </a:r>
          </a:p>
          <a:p>
            <a:pPr>
              <a:lnSpc>
                <a:spcPct val="120000"/>
              </a:lnSpc>
              <a:spcAft>
                <a:spcPts val="2300"/>
              </a:spcAft>
              <a:buClr>
                <a:schemeClr val="accent2"/>
              </a:buClr>
              <a:buFont typeface="Wingdings" panose="05000000000000000000" pitchFamily="2" charset="2"/>
              <a:buChar char="§"/>
            </a:pPr>
            <a:r>
              <a:rPr lang="en-US" altLang="it-IT" sz="3200" dirty="0">
                <a:latin typeface="Arial" panose="020B0604020202020204" pitchFamily="34" charset="0"/>
              </a:rPr>
              <a:t>l’ </a:t>
            </a:r>
            <a:r>
              <a:rPr lang="en-US" altLang="it-IT" sz="3200" dirty="0" err="1">
                <a:latin typeface="Arial" panose="020B0604020202020204" pitchFamily="34" charset="0"/>
              </a:rPr>
              <a:t>osservatore</a:t>
            </a:r>
            <a:r>
              <a:rPr lang="en-US" altLang="it-IT" sz="3200" dirty="0">
                <a:latin typeface="Arial" panose="020B0604020202020204" pitchFamily="34" charset="0"/>
              </a:rPr>
              <a:t> è </a:t>
            </a:r>
            <a:r>
              <a:rPr lang="en-US" altLang="it-IT" sz="3200" dirty="0" err="1">
                <a:solidFill>
                  <a:srgbClr val="333399"/>
                </a:solidFill>
                <a:latin typeface="Arial" panose="020B0604020202020204" pitchFamily="34" charset="0"/>
              </a:rPr>
              <a:t>preciso</a:t>
            </a:r>
            <a:r>
              <a:rPr lang="en-US" altLang="it-IT" sz="3200" dirty="0">
                <a:latin typeface="Arial" panose="020B0604020202020204" pitchFamily="34" charset="0"/>
              </a:rPr>
              <a:t> se la </a:t>
            </a:r>
            <a:r>
              <a:rPr lang="en-US" altLang="it-IT" sz="3200" i="1" dirty="0" err="1">
                <a:latin typeface="Arial" panose="020B0604020202020204" pitchFamily="34" charset="0"/>
              </a:rPr>
              <a:t>jnd</a:t>
            </a:r>
            <a:r>
              <a:rPr lang="en-US" altLang="it-IT" sz="3200" dirty="0">
                <a:latin typeface="Arial" panose="020B0604020202020204" pitchFamily="34" charset="0"/>
              </a:rPr>
              <a:t> è </a:t>
            </a:r>
            <a:r>
              <a:rPr lang="en-US" altLang="it-IT" sz="3200" dirty="0" err="1">
                <a:latin typeface="Arial" panose="020B0604020202020204" pitchFamily="34" charset="0"/>
              </a:rPr>
              <a:t>piccola</a:t>
            </a:r>
            <a:endParaRPr lang="en-US" altLang="it-IT" sz="3200" dirty="0">
              <a:latin typeface="Arial" panose="020B0604020202020204" pitchFamily="34" charset="0"/>
            </a:endParaRPr>
          </a:p>
        </p:txBody>
      </p:sp>
    </p:spTree>
    <p:extLst>
      <p:ext uri="{BB962C8B-B14F-4D97-AF65-F5344CB8AC3E}">
        <p14:creationId xmlns:p14="http://schemas.microsoft.com/office/powerpoint/2010/main" val="560949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fade">
                                      <p:cBhvr>
                                        <p:cTn id="7" dur="500"/>
                                        <p:tgtEl>
                                          <p:spTgt spid="450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p:bldP spid="7"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ChangeArrowheads="1"/>
          </p:cNvSpPr>
          <p:nvPr/>
        </p:nvSpPr>
        <p:spPr bwMode="auto">
          <a:xfrm>
            <a:off x="211138" y="249238"/>
            <a:ext cx="853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it-IT" sz="4400" dirty="0" err="1" smtClean="0">
                <a:solidFill>
                  <a:srgbClr val="000090"/>
                </a:solidFill>
              </a:rPr>
              <a:t>esami</a:t>
            </a:r>
            <a:r>
              <a:rPr lang="en-US" altLang="it-IT" sz="4400" dirty="0" smtClean="0">
                <a:solidFill>
                  <a:srgbClr val="000090"/>
                </a:solidFill>
              </a:rPr>
              <a:t> </a:t>
            </a:r>
            <a:r>
              <a:rPr lang="en-US" altLang="it-IT" sz="4400" dirty="0">
                <a:solidFill>
                  <a:srgbClr val="000090"/>
                </a:solidFill>
              </a:rPr>
              <a:t>PPC1-P </a:t>
            </a:r>
          </a:p>
        </p:txBody>
      </p:sp>
      <p:sp>
        <p:nvSpPr>
          <p:cNvPr id="2" name="TextBox 1"/>
          <p:cNvSpPr txBox="1">
            <a:spLocks noChangeArrowheads="1"/>
          </p:cNvSpPr>
          <p:nvPr/>
        </p:nvSpPr>
        <p:spPr bwMode="auto">
          <a:xfrm>
            <a:off x="271463" y="1354138"/>
            <a:ext cx="8550275" cy="553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spcBef>
                <a:spcPct val="0"/>
              </a:spcBef>
              <a:spcAft>
                <a:spcPts val="1000"/>
              </a:spcAft>
              <a:buClr>
                <a:schemeClr val="accent2"/>
              </a:buClr>
              <a:buNone/>
            </a:pPr>
            <a:endParaRPr lang="en-US" altLang="it-IT" sz="2400" dirty="0" smtClean="0"/>
          </a:p>
          <a:p>
            <a:pPr>
              <a:spcBef>
                <a:spcPct val="0"/>
              </a:spcBef>
              <a:spcAft>
                <a:spcPts val="1000"/>
              </a:spcAft>
              <a:buClr>
                <a:schemeClr val="accent2"/>
              </a:buClr>
              <a:buFont typeface="Wingdings" panose="05000000000000000000" pitchFamily="2" charset="2"/>
              <a:buChar char="§"/>
            </a:pPr>
            <a:r>
              <a:rPr lang="it-IT" sz="2400" dirty="0" smtClean="0"/>
              <a:t>2 appelli estivi: 21/06/2019 (11:00 </a:t>
            </a:r>
            <a:r>
              <a:rPr lang="it-IT" sz="2400" dirty="0"/>
              <a:t>Aula 3A) e 12/07/2019 </a:t>
            </a:r>
            <a:r>
              <a:rPr lang="it-IT" sz="2400" dirty="0" smtClean="0"/>
              <a:t>(11:00 </a:t>
            </a:r>
            <a:r>
              <a:rPr lang="it-IT" sz="2400" dirty="0"/>
              <a:t>Aula </a:t>
            </a:r>
            <a:r>
              <a:rPr lang="it-IT" sz="2400" dirty="0" smtClean="0"/>
              <a:t>3A)</a:t>
            </a:r>
            <a:endParaRPr lang="en-US" altLang="it-IT" sz="2400" dirty="0" smtClean="0"/>
          </a:p>
          <a:p>
            <a:pPr>
              <a:spcBef>
                <a:spcPct val="0"/>
              </a:spcBef>
              <a:spcAft>
                <a:spcPts val="1000"/>
              </a:spcAft>
              <a:buClr>
                <a:schemeClr val="accent2"/>
              </a:buClr>
              <a:buFont typeface="Wingdings" panose="05000000000000000000" pitchFamily="2" charset="2"/>
              <a:buChar char="§"/>
            </a:pPr>
            <a:r>
              <a:rPr lang="en-US" altLang="it-IT" sz="2400" dirty="0" err="1" smtClean="0"/>
              <a:t>prova</a:t>
            </a:r>
            <a:r>
              <a:rPr lang="en-US" altLang="it-IT" sz="2400" dirty="0" smtClean="0"/>
              <a:t> solo </a:t>
            </a:r>
            <a:r>
              <a:rPr lang="en-US" altLang="it-IT" sz="2400" dirty="0" err="1" smtClean="0"/>
              <a:t>scritta</a:t>
            </a:r>
            <a:r>
              <a:rPr lang="en-US" altLang="it-IT" sz="2400" dirty="0" smtClean="0"/>
              <a:t> </a:t>
            </a:r>
            <a:r>
              <a:rPr lang="en-US" altLang="it-IT" sz="2400" dirty="0"/>
              <a:t>(20 </a:t>
            </a:r>
            <a:r>
              <a:rPr lang="en-US" altLang="it-IT" sz="2400" dirty="0" err="1"/>
              <a:t>quesiti</a:t>
            </a:r>
            <a:r>
              <a:rPr lang="en-US" altLang="it-IT" sz="2400" dirty="0"/>
              <a:t> a </a:t>
            </a:r>
            <a:r>
              <a:rPr lang="en-US" altLang="it-IT" sz="2400" dirty="0" err="1"/>
              <a:t>scelta</a:t>
            </a:r>
            <a:r>
              <a:rPr lang="en-US" altLang="it-IT" sz="2400" dirty="0"/>
              <a:t> </a:t>
            </a:r>
            <a:r>
              <a:rPr lang="en-US" altLang="it-IT" sz="2400" dirty="0" err="1"/>
              <a:t>multipla</a:t>
            </a:r>
            <a:r>
              <a:rPr lang="en-US" altLang="it-IT" sz="2400" dirty="0"/>
              <a:t> + 3 </a:t>
            </a:r>
            <a:r>
              <a:rPr lang="en-US" altLang="it-IT" sz="2400" dirty="0" err="1"/>
              <a:t>domande</a:t>
            </a:r>
            <a:r>
              <a:rPr lang="en-US" altLang="it-IT" sz="2400" dirty="0"/>
              <a:t> a </a:t>
            </a:r>
            <a:r>
              <a:rPr lang="en-US" altLang="it-IT" sz="2400" dirty="0" err="1"/>
              <a:t>risposta</a:t>
            </a:r>
            <a:r>
              <a:rPr lang="en-US" altLang="it-IT" sz="2400" dirty="0"/>
              <a:t> </a:t>
            </a:r>
            <a:r>
              <a:rPr lang="en-US" altLang="it-IT" sz="2400" dirty="0" err="1"/>
              <a:t>aperta</a:t>
            </a:r>
            <a:r>
              <a:rPr lang="en-US" altLang="it-IT" sz="2400" dirty="0"/>
              <a:t> con </a:t>
            </a:r>
            <a:r>
              <a:rPr lang="en-US" altLang="it-IT" sz="2400" dirty="0" err="1"/>
              <a:t>voto</a:t>
            </a:r>
            <a:r>
              <a:rPr lang="en-US" altLang="it-IT" sz="2400" dirty="0"/>
              <a:t> da </a:t>
            </a:r>
            <a:r>
              <a:rPr lang="en-US" altLang="it-IT" sz="2400" dirty="0" err="1"/>
              <a:t>insufficiente</a:t>
            </a:r>
            <a:r>
              <a:rPr lang="en-US" altLang="it-IT" sz="2400" dirty="0"/>
              <a:t> a 30) per </a:t>
            </a:r>
            <a:r>
              <a:rPr lang="en-US" altLang="it-IT" sz="2400" dirty="0" err="1" smtClean="0"/>
              <a:t>entrambi</a:t>
            </a:r>
            <a:r>
              <a:rPr lang="en-US" altLang="it-IT" sz="2400" dirty="0" smtClean="0"/>
              <a:t> </a:t>
            </a:r>
            <a:r>
              <a:rPr lang="en-US" altLang="it-IT" sz="2400" dirty="0" err="1"/>
              <a:t>gli</a:t>
            </a:r>
            <a:r>
              <a:rPr lang="en-US" altLang="it-IT" sz="2400" dirty="0"/>
              <a:t> </a:t>
            </a:r>
            <a:r>
              <a:rPr lang="en-US" altLang="it-IT" sz="2400" dirty="0" err="1"/>
              <a:t>appelli</a:t>
            </a:r>
            <a:r>
              <a:rPr lang="en-US" altLang="it-IT" sz="2400" dirty="0"/>
              <a:t> e per </a:t>
            </a:r>
            <a:r>
              <a:rPr lang="en-US" altLang="it-IT" sz="2400" dirty="0" err="1"/>
              <a:t>tutti</a:t>
            </a:r>
            <a:r>
              <a:rPr lang="en-US" altLang="it-IT" sz="2400" dirty="0"/>
              <a:t> </a:t>
            </a:r>
            <a:r>
              <a:rPr lang="en-US" altLang="it-IT" sz="2400" dirty="0" err="1"/>
              <a:t>i</a:t>
            </a:r>
            <a:r>
              <a:rPr lang="en-US" altLang="it-IT" sz="2400" dirty="0"/>
              <a:t> tipi di </a:t>
            </a:r>
            <a:r>
              <a:rPr lang="en-US" altLang="it-IT" sz="2400" dirty="0" err="1"/>
              <a:t>studenti</a:t>
            </a:r>
            <a:r>
              <a:rPr lang="en-US" altLang="it-IT" sz="2400" dirty="0"/>
              <a:t>: </a:t>
            </a:r>
            <a:r>
              <a:rPr lang="en-US" altLang="it-IT" sz="2400" dirty="0" err="1"/>
              <a:t>frequentanti</a:t>
            </a:r>
            <a:r>
              <a:rPr lang="en-US" altLang="it-IT" sz="2400" dirty="0"/>
              <a:t>, non </a:t>
            </a:r>
            <a:r>
              <a:rPr lang="en-US" altLang="it-IT" sz="2400" dirty="0" err="1"/>
              <a:t>frequentanti</a:t>
            </a:r>
            <a:r>
              <a:rPr lang="en-US" altLang="it-IT" sz="2400" dirty="0"/>
              <a:t> e </a:t>
            </a:r>
            <a:r>
              <a:rPr lang="en-US" altLang="it-IT" sz="2400" dirty="0" smtClean="0"/>
              <a:t>LAST</a:t>
            </a:r>
          </a:p>
          <a:p>
            <a:pPr>
              <a:spcBef>
                <a:spcPct val="0"/>
              </a:spcBef>
              <a:spcAft>
                <a:spcPts val="1000"/>
              </a:spcAft>
              <a:buClr>
                <a:schemeClr val="accent2"/>
              </a:buClr>
              <a:buFont typeface="Wingdings" panose="05000000000000000000" pitchFamily="2" charset="2"/>
              <a:buChar char="§"/>
            </a:pPr>
            <a:r>
              <a:rPr lang="en-US" altLang="it-IT" sz="2400" dirty="0" smtClean="0"/>
              <a:t>Il </a:t>
            </a:r>
            <a:r>
              <a:rPr lang="en-US" altLang="it-IT" sz="2400" dirty="0" err="1" smtClean="0"/>
              <a:t>voto</a:t>
            </a:r>
            <a:r>
              <a:rPr lang="en-US" altLang="it-IT" sz="2400" dirty="0" smtClean="0"/>
              <a:t> </a:t>
            </a:r>
            <a:r>
              <a:rPr lang="en-US" altLang="it-IT" sz="2400" dirty="0" err="1" smtClean="0"/>
              <a:t>che</a:t>
            </a:r>
            <a:r>
              <a:rPr lang="en-US" altLang="it-IT" sz="2400" dirty="0" smtClean="0"/>
              <a:t> </a:t>
            </a:r>
            <a:r>
              <a:rPr lang="en-US" altLang="it-IT" sz="2400" dirty="0" err="1" smtClean="0"/>
              <a:t>vedrete</a:t>
            </a:r>
            <a:r>
              <a:rPr lang="en-US" altLang="it-IT" sz="2400" dirty="0" smtClean="0"/>
              <a:t> </a:t>
            </a:r>
            <a:r>
              <a:rPr lang="en-US" altLang="it-IT" sz="2400" dirty="0" err="1" smtClean="0"/>
              <a:t>su</a:t>
            </a:r>
            <a:r>
              <a:rPr lang="en-US" altLang="it-IT" sz="2400" dirty="0" smtClean="0"/>
              <a:t> esse3 </a:t>
            </a:r>
            <a:r>
              <a:rPr lang="en-US" altLang="it-IT" sz="2400" dirty="0" err="1" smtClean="0"/>
              <a:t>comprenderà</a:t>
            </a:r>
            <a:r>
              <a:rPr lang="en-US" altLang="it-IT" sz="2400" dirty="0" smtClean="0"/>
              <a:t> </a:t>
            </a:r>
            <a:r>
              <a:rPr lang="en-US" altLang="it-IT" sz="2400" dirty="0" err="1" smtClean="0"/>
              <a:t>il</a:t>
            </a:r>
            <a:r>
              <a:rPr lang="en-US" altLang="it-IT" sz="2400" dirty="0" smtClean="0"/>
              <a:t> </a:t>
            </a:r>
            <a:r>
              <a:rPr lang="en-US" altLang="it-IT" sz="2400" i="1" dirty="0" smtClean="0"/>
              <a:t>plus </a:t>
            </a:r>
            <a:r>
              <a:rPr lang="en-US" altLang="it-IT" sz="2400" dirty="0" smtClean="0"/>
              <a:t>(da 0 a 3) </a:t>
            </a:r>
            <a:r>
              <a:rPr lang="en-US" altLang="it-IT" sz="2400" dirty="0" err="1" smtClean="0"/>
              <a:t>previsto</a:t>
            </a:r>
            <a:r>
              <a:rPr lang="en-US" altLang="it-IT" sz="2400" dirty="0" smtClean="0"/>
              <a:t> per lo </a:t>
            </a:r>
            <a:r>
              <a:rPr lang="en-US" altLang="it-IT" sz="2400" dirty="0" err="1" smtClean="0"/>
              <a:t>svolgimento</a:t>
            </a:r>
            <a:r>
              <a:rPr lang="en-US" altLang="it-IT" sz="2400" dirty="0" smtClean="0"/>
              <a:t> </a:t>
            </a:r>
            <a:r>
              <a:rPr lang="en-US" altLang="it-IT" sz="2400" dirty="0" err="1" smtClean="0"/>
              <a:t>delle</a:t>
            </a:r>
            <a:r>
              <a:rPr lang="en-US" altLang="it-IT" sz="2400" dirty="0" smtClean="0"/>
              <a:t> </a:t>
            </a:r>
            <a:r>
              <a:rPr lang="en-US" altLang="it-IT" sz="2400" dirty="0" err="1" smtClean="0"/>
              <a:t>attività</a:t>
            </a:r>
            <a:r>
              <a:rPr lang="en-US" altLang="it-IT" sz="2400" dirty="0" smtClean="0"/>
              <a:t> integrative </a:t>
            </a:r>
          </a:p>
          <a:p>
            <a:pPr>
              <a:spcBef>
                <a:spcPct val="0"/>
              </a:spcBef>
              <a:spcAft>
                <a:spcPts val="1000"/>
              </a:spcAft>
              <a:buClr>
                <a:schemeClr val="accent2"/>
              </a:buClr>
              <a:buFont typeface="Wingdings" panose="05000000000000000000" pitchFamily="2" charset="2"/>
              <a:buChar char="§"/>
            </a:pPr>
            <a:r>
              <a:rPr lang="en-US" altLang="it-IT" sz="2400" dirty="0" err="1" smtClean="0"/>
              <a:t>previo</a:t>
            </a:r>
            <a:r>
              <a:rPr lang="en-US" altLang="it-IT" sz="2400" dirty="0" smtClean="0"/>
              <a:t> </a:t>
            </a:r>
            <a:r>
              <a:rPr lang="en-US" altLang="it-IT" sz="2400" dirty="0" err="1"/>
              <a:t>superamento</a:t>
            </a:r>
            <a:r>
              <a:rPr lang="en-US" altLang="it-IT" sz="2400" dirty="0"/>
              <a:t> </a:t>
            </a:r>
            <a:r>
              <a:rPr lang="en-US" altLang="it-IT" sz="2400" dirty="0" err="1"/>
              <a:t>anche</a:t>
            </a:r>
            <a:r>
              <a:rPr lang="en-US" altLang="it-IT" sz="2400" dirty="0"/>
              <a:t> </a:t>
            </a:r>
            <a:r>
              <a:rPr lang="en-US" altLang="it-IT" sz="2400" dirty="0" err="1"/>
              <a:t>dell’esame</a:t>
            </a:r>
            <a:r>
              <a:rPr lang="en-US" altLang="it-IT" sz="2400" dirty="0"/>
              <a:t> di PPC1-M, ci </a:t>
            </a:r>
            <a:r>
              <a:rPr lang="en-US" altLang="it-IT" sz="2400" dirty="0" err="1"/>
              <a:t>si</a:t>
            </a:r>
            <a:r>
              <a:rPr lang="en-US" altLang="it-IT" sz="2400" dirty="0"/>
              <a:t> </a:t>
            </a:r>
            <a:r>
              <a:rPr lang="en-US" altLang="it-IT" sz="2400" dirty="0" err="1"/>
              <a:t>potrà</a:t>
            </a:r>
            <a:r>
              <a:rPr lang="en-US" altLang="it-IT" sz="2400" dirty="0"/>
              <a:t> </a:t>
            </a:r>
            <a:r>
              <a:rPr lang="en-US" altLang="it-IT" sz="2400" dirty="0" err="1"/>
              <a:t>iscrivere</a:t>
            </a:r>
            <a:r>
              <a:rPr lang="en-US" altLang="it-IT" sz="2400" dirty="0"/>
              <a:t> a un </a:t>
            </a:r>
            <a:r>
              <a:rPr lang="en-US" altLang="it-IT" sz="2400" dirty="0" err="1"/>
              <a:t>appello</a:t>
            </a:r>
            <a:r>
              <a:rPr lang="en-US" altLang="it-IT" sz="2400" dirty="0"/>
              <a:t> di </a:t>
            </a:r>
            <a:r>
              <a:rPr lang="en-US" altLang="it-IT" sz="2400" dirty="0" err="1"/>
              <a:t>registrazione</a:t>
            </a:r>
            <a:r>
              <a:rPr lang="en-US" altLang="it-IT" sz="2400" dirty="0"/>
              <a:t> del </a:t>
            </a:r>
            <a:r>
              <a:rPr lang="en-US" altLang="it-IT" sz="2400" dirty="0" err="1"/>
              <a:t>voto</a:t>
            </a:r>
            <a:r>
              <a:rPr lang="en-US" altLang="it-IT" sz="2400" dirty="0"/>
              <a:t> per </a:t>
            </a:r>
            <a:r>
              <a:rPr lang="en-US" altLang="it-IT" sz="2400" dirty="0" err="1"/>
              <a:t>l’intero</a:t>
            </a:r>
            <a:r>
              <a:rPr lang="en-US" altLang="it-IT" sz="2400" dirty="0"/>
              <a:t> </a:t>
            </a:r>
            <a:r>
              <a:rPr lang="en-US" altLang="it-IT" sz="2400" dirty="0" err="1"/>
              <a:t>insegnamento</a:t>
            </a:r>
            <a:r>
              <a:rPr lang="en-US" altLang="it-IT" sz="2400" dirty="0"/>
              <a:t> da 12 </a:t>
            </a:r>
            <a:r>
              <a:rPr lang="en-US" altLang="it-IT" sz="2400" dirty="0" err="1"/>
              <a:t>cfu</a:t>
            </a:r>
            <a:r>
              <a:rPr lang="en-US" altLang="it-IT" sz="2400" dirty="0"/>
              <a:t> (media </a:t>
            </a:r>
            <a:r>
              <a:rPr lang="en-US" altLang="it-IT" sz="2400" dirty="0" err="1"/>
              <a:t>dei</a:t>
            </a:r>
            <a:r>
              <a:rPr lang="en-US" altLang="it-IT" sz="2400" dirty="0"/>
              <a:t> 2 </a:t>
            </a:r>
            <a:r>
              <a:rPr lang="en-US" altLang="it-IT" sz="2400" dirty="0" err="1"/>
              <a:t>voti</a:t>
            </a:r>
            <a:r>
              <a:rPr lang="en-US" altLang="it-IT" sz="2400" dirty="0" smtClean="0"/>
              <a:t>)</a:t>
            </a:r>
          </a:p>
          <a:p>
            <a:pPr>
              <a:spcBef>
                <a:spcPct val="0"/>
              </a:spcBef>
              <a:spcAft>
                <a:spcPts val="1000"/>
              </a:spcAft>
              <a:buClr>
                <a:schemeClr val="accent2"/>
              </a:buClr>
              <a:buFont typeface="Wingdings" panose="05000000000000000000" pitchFamily="2" charset="2"/>
              <a:buChar char="§"/>
            </a:pPr>
            <a:endParaRPr lang="en-US" altLang="it-IT" sz="2400" dirty="0"/>
          </a:p>
        </p:txBody>
      </p:sp>
    </p:spTree>
    <p:extLst>
      <p:ext uri="{BB962C8B-B14F-4D97-AF65-F5344CB8AC3E}">
        <p14:creationId xmlns:p14="http://schemas.microsoft.com/office/powerpoint/2010/main" val="1566681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2529"/>
                                        </p:tgtEl>
                                        <p:attrNameLst>
                                          <p:attrName>style.visibility</p:attrName>
                                        </p:attrNameLst>
                                      </p:cBhvr>
                                      <p:to>
                                        <p:strVal val="visible"/>
                                      </p:to>
                                    </p:set>
                                    <p:animEffect transition="in" filter="dissolve">
                                      <p:cBhvr>
                                        <p:cTn id="7" dur="500"/>
                                        <p:tgtEl>
                                          <p:spTgt spid="225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92" t="-7004" r="49344" b="7004"/>
          <a:stretch/>
        </p:blipFill>
        <p:spPr>
          <a:xfrm>
            <a:off x="0" y="1721345"/>
            <a:ext cx="4586990" cy="5136655"/>
          </a:xfrm>
          <a:prstGeom prst="rect">
            <a:avLst/>
          </a:prstGeom>
        </p:spPr>
      </p:pic>
      <p:sp>
        <p:nvSpPr>
          <p:cNvPr id="5" name="Rectangle 9"/>
          <p:cNvSpPr>
            <a:spLocks noChangeArrowheads="1"/>
          </p:cNvSpPr>
          <p:nvPr/>
        </p:nvSpPr>
        <p:spPr bwMode="auto">
          <a:xfrm>
            <a:off x="342900" y="519723"/>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2"/>
                </a:solidFill>
                <a:latin typeface="Times" panose="02020603050405020304" pitchFamily="18" charset="0"/>
                <a:ea typeface="MS PGothic" panose="020B0600070205080204" pitchFamily="34" charset="-128"/>
              </a:defRPr>
            </a:lvl1pPr>
            <a:lvl2pPr algn="ctr" eaLnBrk="0" hangingPunct="0">
              <a:defRPr sz="4400">
                <a:solidFill>
                  <a:schemeClr val="tx2"/>
                </a:solidFill>
                <a:latin typeface="Times" panose="02020603050405020304" pitchFamily="18" charset="0"/>
                <a:ea typeface="MS PGothic" panose="020B0600070205080204" pitchFamily="34" charset="-128"/>
              </a:defRPr>
            </a:lvl2pPr>
            <a:lvl3pPr algn="ctr" eaLnBrk="0" hangingPunct="0">
              <a:defRPr sz="4400">
                <a:solidFill>
                  <a:schemeClr val="tx2"/>
                </a:solidFill>
                <a:latin typeface="Times" panose="02020603050405020304" pitchFamily="18" charset="0"/>
                <a:ea typeface="MS PGothic" panose="020B0600070205080204" pitchFamily="34" charset="-128"/>
              </a:defRPr>
            </a:lvl3pPr>
            <a:lvl4pPr algn="ctr" eaLnBrk="0" hangingPunct="0">
              <a:defRPr sz="4400">
                <a:solidFill>
                  <a:schemeClr val="tx2"/>
                </a:solidFill>
                <a:latin typeface="Times" panose="02020603050405020304" pitchFamily="18" charset="0"/>
                <a:ea typeface="MS PGothic" panose="020B0600070205080204" pitchFamily="34" charset="-128"/>
              </a:defRPr>
            </a:lvl4pPr>
            <a:lvl5pPr algn="ctr" eaLnBrk="0" hangingPunct="0">
              <a:defRPr sz="4400">
                <a:solidFill>
                  <a:schemeClr val="tx2"/>
                </a:solidFill>
                <a:latin typeface="Times" panose="02020603050405020304" pitchFamily="18" charset="0"/>
                <a:ea typeface="MS PGothic" panose="020B0600070205080204" pitchFamily="34" charset="-128"/>
              </a:defRPr>
            </a:lvl5pPr>
            <a:lvl6pPr marL="4572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6pPr>
            <a:lvl7pPr marL="9144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7pPr>
            <a:lvl8pPr marL="13716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8pPr>
            <a:lvl9pPr marL="18288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9pPr>
          </a:lstStyle>
          <a:p>
            <a:r>
              <a:rPr lang="en-GB" altLang="it-IT" dirty="0" err="1" smtClean="0">
                <a:solidFill>
                  <a:schemeClr val="accent2"/>
                </a:solidFill>
                <a:latin typeface="Arial" panose="020B0604020202020204" pitchFamily="34" charset="0"/>
              </a:rPr>
              <a:t>dimostrazione</a:t>
            </a:r>
            <a:endParaRPr lang="en-GB" altLang="it-IT" dirty="0">
              <a:solidFill>
                <a:schemeClr val="accent2"/>
              </a:solidFill>
              <a:latin typeface="Arial" panose="020B0604020202020204" pitchFamily="34" charset="0"/>
            </a:endParaRPr>
          </a:p>
          <a:p>
            <a:r>
              <a:rPr lang="en-GB" altLang="it-IT" sz="3600" dirty="0" smtClean="0">
                <a:solidFill>
                  <a:srgbClr val="FFC000"/>
                </a:solidFill>
                <a:latin typeface="Arial" panose="020B0604020202020204" pitchFamily="34" charset="0"/>
              </a:rPr>
              <a:t>1 </a:t>
            </a:r>
            <a:r>
              <a:rPr lang="en-GB" altLang="it-IT" sz="3600" dirty="0" err="1" smtClean="0">
                <a:solidFill>
                  <a:srgbClr val="FFC000"/>
                </a:solidFill>
                <a:latin typeface="Arial" panose="020B0604020202020204" pitchFamily="34" charset="0"/>
              </a:rPr>
              <a:t>dito</a:t>
            </a:r>
            <a:r>
              <a:rPr lang="en-GB" altLang="it-IT" sz="3600" dirty="0" smtClean="0">
                <a:solidFill>
                  <a:srgbClr val="FFC000"/>
                </a:solidFill>
                <a:latin typeface="Arial" panose="020B0604020202020204" pitchFamily="34" charset="0"/>
              </a:rPr>
              <a:t> </a:t>
            </a:r>
            <a:r>
              <a:rPr lang="en-GB" altLang="it-IT" sz="3600" dirty="0" err="1" smtClean="0">
                <a:solidFill>
                  <a:srgbClr val="FFC000"/>
                </a:solidFill>
                <a:latin typeface="Arial" panose="020B0604020202020204" pitchFamily="34" charset="0"/>
              </a:rPr>
              <a:t>sull’occhio</a:t>
            </a:r>
            <a:r>
              <a:rPr lang="en-GB" altLang="it-IT" sz="3600" dirty="0" smtClean="0">
                <a:solidFill>
                  <a:srgbClr val="FFC000"/>
                </a:solidFill>
                <a:latin typeface="Arial" panose="020B0604020202020204" pitchFamily="34" charset="0"/>
              </a:rPr>
              <a:t> </a:t>
            </a:r>
            <a:r>
              <a:rPr lang="en-GB" altLang="it-IT" sz="3600" dirty="0" err="1" smtClean="0">
                <a:solidFill>
                  <a:srgbClr val="FFC000"/>
                </a:solidFill>
                <a:latin typeface="Arial" panose="020B0604020202020204" pitchFamily="34" charset="0"/>
              </a:rPr>
              <a:t>sinistro</a:t>
            </a:r>
            <a:r>
              <a:rPr lang="en-GB" altLang="it-IT" sz="3600" dirty="0" smtClean="0">
                <a:solidFill>
                  <a:srgbClr val="FFC000"/>
                </a:solidFill>
                <a:latin typeface="Arial" panose="020B0604020202020204" pitchFamily="34" charset="0"/>
              </a:rPr>
              <a:t> vs</a:t>
            </a:r>
            <a:r>
              <a:rPr lang="en-GB" altLang="it-IT" sz="3600" smtClean="0">
                <a:solidFill>
                  <a:srgbClr val="FFC000"/>
                </a:solidFill>
                <a:latin typeface="Arial" panose="020B0604020202020204" pitchFamily="34" charset="0"/>
              </a:rPr>
              <a:t>.                   2 </a:t>
            </a:r>
            <a:r>
              <a:rPr lang="en-GB" altLang="it-IT" sz="3600" dirty="0" err="1" smtClean="0">
                <a:solidFill>
                  <a:srgbClr val="FFC000"/>
                </a:solidFill>
                <a:latin typeface="Arial" panose="020B0604020202020204" pitchFamily="34" charset="0"/>
              </a:rPr>
              <a:t>dita</a:t>
            </a:r>
            <a:r>
              <a:rPr lang="en-GB" altLang="it-IT" sz="3600" dirty="0" smtClean="0">
                <a:solidFill>
                  <a:srgbClr val="FFC000"/>
                </a:solidFill>
                <a:latin typeface="Arial" panose="020B0604020202020204" pitchFamily="34" charset="0"/>
              </a:rPr>
              <a:t> </a:t>
            </a:r>
            <a:r>
              <a:rPr lang="en-GB" altLang="it-IT" sz="3600" dirty="0" err="1" smtClean="0">
                <a:solidFill>
                  <a:srgbClr val="FFC000"/>
                </a:solidFill>
                <a:latin typeface="Arial" panose="020B0604020202020204" pitchFamily="34" charset="0"/>
              </a:rPr>
              <a:t>sull’occhio</a:t>
            </a:r>
            <a:r>
              <a:rPr lang="en-GB" altLang="it-IT" sz="3600" dirty="0" smtClean="0">
                <a:solidFill>
                  <a:srgbClr val="FFC000"/>
                </a:solidFill>
                <a:latin typeface="Arial" panose="020B0604020202020204" pitchFamily="34" charset="0"/>
              </a:rPr>
              <a:t> </a:t>
            </a:r>
            <a:r>
              <a:rPr lang="en-GB" altLang="it-IT" sz="3600" dirty="0" err="1" smtClean="0">
                <a:solidFill>
                  <a:srgbClr val="FFC000"/>
                </a:solidFill>
                <a:latin typeface="Arial" panose="020B0604020202020204" pitchFamily="34" charset="0"/>
              </a:rPr>
              <a:t>destro</a:t>
            </a:r>
            <a:r>
              <a:rPr lang="en-GB" altLang="it-IT" sz="3600" dirty="0">
                <a:solidFill>
                  <a:srgbClr val="FFC000"/>
                </a:solidFill>
                <a:latin typeface="Arial" panose="020B0604020202020204" pitchFamily="34" charset="0"/>
              </a:rPr>
              <a:t/>
            </a:r>
            <a:br>
              <a:rPr lang="en-GB" altLang="it-IT" sz="3600" dirty="0">
                <a:solidFill>
                  <a:srgbClr val="FFC000"/>
                </a:solidFill>
                <a:latin typeface="Arial" panose="020B0604020202020204" pitchFamily="34" charset="0"/>
              </a:rPr>
            </a:br>
            <a:endParaRPr lang="en-GB" altLang="it-IT" sz="3600" dirty="0">
              <a:solidFill>
                <a:srgbClr val="FFC000"/>
              </a:solidFill>
              <a:latin typeface="Arial" panose="020B0604020202020204" pitchFamily="34" charset="0"/>
            </a:endParaRPr>
          </a:p>
        </p:txBody>
      </p:sp>
      <p:pic>
        <p:nvPicPr>
          <p:cNvPr id="6" name="Picture 5"/>
          <p:cNvPicPr>
            <a:picLocks noChangeAspect="1"/>
          </p:cNvPicPr>
          <p:nvPr/>
        </p:nvPicPr>
        <p:blipFill rotWithShape="1">
          <a:blip r:embed="rId2"/>
          <a:srcRect l="49830" t="-6336" r="6" b="6336"/>
          <a:stretch/>
        </p:blipFill>
        <p:spPr>
          <a:xfrm>
            <a:off x="4557010" y="1721345"/>
            <a:ext cx="4586990" cy="5136655"/>
          </a:xfrm>
          <a:prstGeom prst="rect">
            <a:avLst/>
          </a:prstGeom>
        </p:spPr>
      </p:pic>
    </p:spTree>
    <p:extLst>
      <p:ext uri="{BB962C8B-B14F-4D97-AF65-F5344CB8AC3E}">
        <p14:creationId xmlns:p14="http://schemas.microsoft.com/office/powerpoint/2010/main" val="286544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6827"/>
            <a:ext cx="9144000" cy="9144000"/>
          </a:xfrm>
          <a:prstGeom prst="rect">
            <a:avLst/>
          </a:prstGeom>
        </p:spPr>
      </p:pic>
      <p:sp>
        <p:nvSpPr>
          <p:cNvPr id="20481" name="AutoShape 2"/>
          <p:cNvSpPr>
            <a:spLocks noChangeArrowheads="1"/>
          </p:cNvSpPr>
          <p:nvPr/>
        </p:nvSpPr>
        <p:spPr bwMode="auto">
          <a:xfrm>
            <a:off x="3544888" y="4559300"/>
            <a:ext cx="5114925" cy="188118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endParaRPr lang="en-US" altLang="it-IT"/>
          </a:p>
        </p:txBody>
      </p:sp>
      <p:sp>
        <p:nvSpPr>
          <p:cNvPr id="20482" name="AutoShape 4"/>
          <p:cNvSpPr>
            <a:spLocks noChangeArrowheads="1"/>
          </p:cNvSpPr>
          <p:nvPr/>
        </p:nvSpPr>
        <p:spPr bwMode="auto">
          <a:xfrm>
            <a:off x="3236913" y="588963"/>
            <a:ext cx="5907087" cy="4064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spAutoFit/>
          </a:bodyPr>
          <a:lstStyle>
            <a:lvl1pPr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endParaRPr lang="en-GB" altLang="it-IT" b="1">
              <a:solidFill>
                <a:schemeClr val="accent2"/>
              </a:solidFill>
              <a:latin typeface="Arial" panose="020B0604020202020204" pitchFamily="34" charset="0"/>
            </a:endParaRPr>
          </a:p>
        </p:txBody>
      </p:sp>
      <p:sp>
        <p:nvSpPr>
          <p:cNvPr id="20483" name="Rectangle 9"/>
          <p:cNvSpPr>
            <a:spLocks noGrp="1" noChangeArrowheads="1"/>
          </p:cNvSpPr>
          <p:nvPr>
            <p:ph type="ctrTitle"/>
          </p:nvPr>
        </p:nvSpPr>
        <p:spPr>
          <a:xfrm>
            <a:off x="692150" y="5108730"/>
            <a:ext cx="7772400" cy="1143000"/>
          </a:xfrm>
        </p:spPr>
        <p:txBody>
          <a:bodyPr/>
          <a:lstStyle/>
          <a:p>
            <a:r>
              <a:rPr lang="en-GB" altLang="it-IT" dirty="0" err="1">
                <a:solidFill>
                  <a:schemeClr val="bg1"/>
                </a:solidFill>
                <a:latin typeface="Arial" panose="020B0604020202020204" pitchFamily="34" charset="0"/>
              </a:rPr>
              <a:t>b</a:t>
            </a:r>
            <a:r>
              <a:rPr lang="en-GB" altLang="it-IT" dirty="0" err="1" smtClean="0">
                <a:solidFill>
                  <a:schemeClr val="bg1"/>
                </a:solidFill>
                <a:latin typeface="Arial" panose="020B0604020202020204" pitchFamily="34" charset="0"/>
              </a:rPr>
              <a:t>uono</a:t>
            </a:r>
            <a:r>
              <a:rPr lang="en-GB" altLang="it-IT" dirty="0" smtClean="0">
                <a:solidFill>
                  <a:schemeClr val="bg1"/>
                </a:solidFill>
                <a:latin typeface="Arial" panose="020B0604020202020204" pitchFamily="34" charset="0"/>
              </a:rPr>
              <a:t> studio </a:t>
            </a:r>
            <a:br>
              <a:rPr lang="en-GB" altLang="it-IT" dirty="0" smtClean="0">
                <a:solidFill>
                  <a:schemeClr val="bg1"/>
                </a:solidFill>
                <a:latin typeface="Arial" panose="020B0604020202020204" pitchFamily="34" charset="0"/>
              </a:rPr>
            </a:br>
            <a:endParaRPr lang="en-GB" altLang="it-IT" sz="2400" dirty="0" smtClean="0">
              <a:solidFill>
                <a:schemeClr val="bg1"/>
              </a:solidFill>
              <a:latin typeface="Arial" panose="020B0604020202020204" pitchFamily="34" charset="0"/>
            </a:endParaRPr>
          </a:p>
        </p:txBody>
      </p:sp>
    </p:spTree>
    <p:extLst>
      <p:ext uri="{BB962C8B-B14F-4D97-AF65-F5344CB8AC3E}">
        <p14:creationId xmlns:p14="http://schemas.microsoft.com/office/powerpoint/2010/main" val="2168025124"/>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51" name="Group 63"/>
          <p:cNvGrpSpPr>
            <a:grpSpLocks/>
          </p:cNvGrpSpPr>
          <p:nvPr/>
        </p:nvGrpSpPr>
        <p:grpSpPr bwMode="auto">
          <a:xfrm>
            <a:off x="2559050" y="5988050"/>
            <a:ext cx="3225800" cy="142875"/>
            <a:chOff x="1612" y="3772"/>
            <a:chExt cx="2032" cy="90"/>
          </a:xfrm>
        </p:grpSpPr>
        <p:sp>
          <p:nvSpPr>
            <p:cNvPr id="37942" name="Oval 54"/>
            <p:cNvSpPr>
              <a:spLocks noChangeArrowheads="1"/>
            </p:cNvSpPr>
            <p:nvPr/>
          </p:nvSpPr>
          <p:spPr bwMode="auto">
            <a:xfrm>
              <a:off x="1612" y="3772"/>
              <a:ext cx="90" cy="90"/>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7947" name="Oval 59"/>
            <p:cNvSpPr>
              <a:spLocks noChangeArrowheads="1"/>
            </p:cNvSpPr>
            <p:nvPr/>
          </p:nvSpPr>
          <p:spPr bwMode="auto">
            <a:xfrm>
              <a:off x="3554" y="3772"/>
              <a:ext cx="90" cy="90"/>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37902" name="Rectangle 9"/>
          <p:cNvSpPr>
            <a:spLocks noChangeArrowheads="1"/>
          </p:cNvSpPr>
          <p:nvPr/>
        </p:nvSpPr>
        <p:spPr bwMode="auto">
          <a:xfrm>
            <a:off x="684213" y="1460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2"/>
                </a:solidFill>
                <a:latin typeface="Times" panose="02020603050405020304" pitchFamily="18" charset="0"/>
                <a:ea typeface="MS PGothic" panose="020B0600070205080204" pitchFamily="34" charset="-128"/>
              </a:defRPr>
            </a:lvl1pPr>
            <a:lvl2pPr algn="ctr" eaLnBrk="0" hangingPunct="0">
              <a:defRPr sz="4400">
                <a:solidFill>
                  <a:schemeClr val="tx2"/>
                </a:solidFill>
                <a:latin typeface="Times" panose="02020603050405020304" pitchFamily="18" charset="0"/>
                <a:ea typeface="MS PGothic" panose="020B0600070205080204" pitchFamily="34" charset="-128"/>
              </a:defRPr>
            </a:lvl2pPr>
            <a:lvl3pPr algn="ctr" eaLnBrk="0" hangingPunct="0">
              <a:defRPr sz="4400">
                <a:solidFill>
                  <a:schemeClr val="tx2"/>
                </a:solidFill>
                <a:latin typeface="Times" panose="02020603050405020304" pitchFamily="18" charset="0"/>
                <a:ea typeface="MS PGothic" panose="020B0600070205080204" pitchFamily="34" charset="-128"/>
              </a:defRPr>
            </a:lvl3pPr>
            <a:lvl4pPr algn="ctr" eaLnBrk="0" hangingPunct="0">
              <a:defRPr sz="4400">
                <a:solidFill>
                  <a:schemeClr val="tx2"/>
                </a:solidFill>
                <a:latin typeface="Times" panose="02020603050405020304" pitchFamily="18" charset="0"/>
                <a:ea typeface="MS PGothic" panose="020B0600070205080204" pitchFamily="34" charset="-128"/>
              </a:defRPr>
            </a:lvl4pPr>
            <a:lvl5pPr algn="ctr" eaLnBrk="0" hangingPunct="0">
              <a:defRPr sz="4400">
                <a:solidFill>
                  <a:schemeClr val="tx2"/>
                </a:solidFill>
                <a:latin typeface="Times" panose="02020603050405020304" pitchFamily="18" charset="0"/>
                <a:ea typeface="MS PGothic" panose="020B0600070205080204" pitchFamily="34" charset="-128"/>
              </a:defRPr>
            </a:lvl5pPr>
            <a:lvl6pPr marL="4572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6pPr>
            <a:lvl7pPr marL="9144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7pPr>
            <a:lvl8pPr marL="13716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8pPr>
            <a:lvl9pPr marL="18288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9pPr>
          </a:lstStyle>
          <a:p>
            <a:r>
              <a:rPr lang="en-GB" altLang="it-IT" dirty="0" err="1">
                <a:solidFill>
                  <a:schemeClr val="accent2"/>
                </a:solidFill>
                <a:latin typeface="Arial" panose="020B0604020202020204" pitchFamily="34" charset="0"/>
              </a:rPr>
              <a:t>disparità</a:t>
            </a:r>
            <a:r>
              <a:rPr lang="en-GB" altLang="it-IT" dirty="0">
                <a:solidFill>
                  <a:schemeClr val="accent2"/>
                </a:solidFill>
                <a:latin typeface="Arial" panose="020B0604020202020204" pitchFamily="34" charset="0"/>
              </a:rPr>
              <a:t> </a:t>
            </a:r>
            <a:r>
              <a:rPr lang="en-GB" altLang="it-IT" dirty="0" err="1">
                <a:solidFill>
                  <a:schemeClr val="accent2"/>
                </a:solidFill>
                <a:latin typeface="Arial" panose="020B0604020202020204" pitchFamily="34" charset="0"/>
              </a:rPr>
              <a:t>binoculare</a:t>
            </a:r>
            <a:r>
              <a:rPr lang="en-GB" altLang="it-IT" dirty="0">
                <a:solidFill>
                  <a:schemeClr val="accent2"/>
                </a:solidFill>
                <a:latin typeface="Arial" panose="020B0604020202020204" pitchFamily="34" charset="0"/>
              </a:rPr>
              <a:t/>
            </a:r>
            <a:br>
              <a:rPr lang="en-GB" altLang="it-IT" dirty="0">
                <a:solidFill>
                  <a:schemeClr val="accent2"/>
                </a:solidFill>
                <a:latin typeface="Arial" panose="020B0604020202020204" pitchFamily="34" charset="0"/>
              </a:rPr>
            </a:br>
            <a:endParaRPr lang="en-GB" altLang="it-IT" sz="2400" dirty="0">
              <a:solidFill>
                <a:srgbClr val="000000"/>
              </a:solidFill>
              <a:latin typeface="Arial" panose="020B0604020202020204" pitchFamily="34" charset="0"/>
            </a:endParaRPr>
          </a:p>
        </p:txBody>
      </p:sp>
      <p:grpSp>
        <p:nvGrpSpPr>
          <p:cNvPr id="37948" name="Group 60"/>
          <p:cNvGrpSpPr>
            <a:grpSpLocks/>
          </p:cNvGrpSpPr>
          <p:nvPr/>
        </p:nvGrpSpPr>
        <p:grpSpPr bwMode="auto">
          <a:xfrm>
            <a:off x="2944813" y="4572000"/>
            <a:ext cx="2938462" cy="936625"/>
            <a:chOff x="1855" y="2880"/>
            <a:chExt cx="1851" cy="590"/>
          </a:xfrm>
        </p:grpSpPr>
        <p:pic>
          <p:nvPicPr>
            <p:cNvPr id="37911" name="Picture 23" descr="occhio"/>
            <p:cNvPicPr>
              <a:picLocks noChangeAspect="1" noChangeArrowheads="1"/>
            </p:cNvPicPr>
            <p:nvPr/>
          </p:nvPicPr>
          <p:blipFill>
            <a:blip r:embed="rId3">
              <a:extLst>
                <a:ext uri="{28A0092B-C50C-407E-A947-70E740481C1C}">
                  <a14:useLocalDpi xmlns:a14="http://schemas.microsoft.com/office/drawing/2010/main" val="0"/>
                </a:ext>
              </a:extLst>
            </a:blip>
            <a:srcRect l="26604" t="3563" r="25572" b="18428"/>
            <a:stretch>
              <a:fillRect/>
            </a:stretch>
          </p:blipFill>
          <p:spPr bwMode="auto">
            <a:xfrm rot="4497764">
              <a:off x="3148" y="2912"/>
              <a:ext cx="589" cy="527"/>
            </a:xfrm>
            <a:prstGeom prst="rect">
              <a:avLst/>
            </a:prstGeom>
            <a:noFill/>
            <a:extLst>
              <a:ext uri="{909E8E84-426E-40DD-AFC4-6F175D3DCCD1}">
                <a14:hiddenFill xmlns:a14="http://schemas.microsoft.com/office/drawing/2010/main">
                  <a:solidFill>
                    <a:srgbClr val="FFFFFF"/>
                  </a:solidFill>
                </a14:hiddenFill>
              </a:ext>
            </a:extLst>
          </p:spPr>
        </p:pic>
        <p:pic>
          <p:nvPicPr>
            <p:cNvPr id="37912" name="Picture 24" descr="occhio"/>
            <p:cNvPicPr>
              <a:picLocks noChangeAspect="1" noChangeArrowheads="1"/>
            </p:cNvPicPr>
            <p:nvPr/>
          </p:nvPicPr>
          <p:blipFill>
            <a:blip r:embed="rId4">
              <a:extLst>
                <a:ext uri="{28A0092B-C50C-407E-A947-70E740481C1C}">
                  <a14:useLocalDpi xmlns:a14="http://schemas.microsoft.com/office/drawing/2010/main" val="0"/>
                </a:ext>
              </a:extLst>
            </a:blip>
            <a:srcRect l="26604" t="18428" r="25572" b="3563"/>
            <a:stretch>
              <a:fillRect/>
            </a:stretch>
          </p:blipFill>
          <p:spPr bwMode="auto">
            <a:xfrm rot="6398851">
              <a:off x="1824" y="2911"/>
              <a:ext cx="589" cy="527"/>
            </a:xfrm>
            <a:prstGeom prst="rect">
              <a:avLst/>
            </a:prstGeom>
            <a:noFill/>
            <a:extLst>
              <a:ext uri="{909E8E84-426E-40DD-AFC4-6F175D3DCCD1}">
                <a14:hiddenFill xmlns:a14="http://schemas.microsoft.com/office/drawing/2010/main">
                  <a:solidFill>
                    <a:srgbClr val="FFFFFF"/>
                  </a:solidFill>
                </a14:hiddenFill>
              </a:ext>
            </a:extLst>
          </p:spPr>
        </p:pic>
      </p:grpSp>
      <p:sp>
        <p:nvSpPr>
          <p:cNvPr id="37918" name="Oval 30"/>
          <p:cNvSpPr>
            <a:spLocks noChangeArrowheads="1"/>
          </p:cNvSpPr>
          <p:nvPr/>
        </p:nvSpPr>
        <p:spPr bwMode="auto">
          <a:xfrm>
            <a:off x="4314825" y="2590800"/>
            <a:ext cx="114300" cy="12382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7924" name="Oval 36"/>
          <p:cNvSpPr>
            <a:spLocks noChangeArrowheads="1"/>
          </p:cNvSpPr>
          <p:nvPr/>
        </p:nvSpPr>
        <p:spPr bwMode="auto">
          <a:xfrm>
            <a:off x="4321175" y="1073150"/>
            <a:ext cx="114300" cy="123825"/>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37949" name="Group 61"/>
          <p:cNvGrpSpPr>
            <a:grpSpLocks/>
          </p:cNvGrpSpPr>
          <p:nvPr/>
        </p:nvGrpSpPr>
        <p:grpSpPr bwMode="auto">
          <a:xfrm>
            <a:off x="2000250" y="1635125"/>
            <a:ext cx="4927600" cy="3744913"/>
            <a:chOff x="1260" y="1030"/>
            <a:chExt cx="3104" cy="2359"/>
          </a:xfrm>
        </p:grpSpPr>
        <p:grpSp>
          <p:nvGrpSpPr>
            <p:cNvPr id="37917" name="Group 29"/>
            <p:cNvGrpSpPr>
              <a:grpSpLocks/>
            </p:cNvGrpSpPr>
            <p:nvPr/>
          </p:nvGrpSpPr>
          <p:grpSpPr bwMode="auto">
            <a:xfrm>
              <a:off x="2065" y="1224"/>
              <a:ext cx="1437" cy="2165"/>
              <a:chOff x="2185" y="1248"/>
              <a:chExt cx="1437" cy="2165"/>
            </a:xfrm>
          </p:grpSpPr>
          <p:sp>
            <p:nvSpPr>
              <p:cNvPr id="37913" name="Line 25"/>
              <p:cNvSpPr>
                <a:spLocks noChangeShapeType="1"/>
              </p:cNvSpPr>
              <p:nvPr/>
            </p:nvSpPr>
            <p:spPr bwMode="auto">
              <a:xfrm flipV="1">
                <a:off x="2185" y="1251"/>
                <a:ext cx="685" cy="2155"/>
              </a:xfrm>
              <a:prstGeom prst="line">
                <a:avLst/>
              </a:prstGeom>
              <a:noFill/>
              <a:ln w="190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7914" name="Line 26"/>
              <p:cNvSpPr>
                <a:spLocks noChangeShapeType="1"/>
              </p:cNvSpPr>
              <p:nvPr/>
            </p:nvSpPr>
            <p:spPr bwMode="auto">
              <a:xfrm flipH="1" flipV="1">
                <a:off x="2877" y="1248"/>
                <a:ext cx="745" cy="2165"/>
              </a:xfrm>
              <a:prstGeom prst="line">
                <a:avLst/>
              </a:prstGeom>
              <a:noFill/>
              <a:ln w="190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37923" name="Line 35"/>
            <p:cNvSpPr>
              <a:spLocks noChangeShapeType="1"/>
            </p:cNvSpPr>
            <p:nvPr/>
          </p:nvSpPr>
          <p:spPr bwMode="auto">
            <a:xfrm>
              <a:off x="1260" y="1224"/>
              <a:ext cx="3060" cy="0"/>
            </a:xfrm>
            <a:prstGeom prst="line">
              <a:avLst/>
            </a:prstGeom>
            <a:noFill/>
            <a:ln w="190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7929" name="Rectangle 41"/>
            <p:cNvSpPr>
              <a:spLocks noChangeArrowheads="1"/>
            </p:cNvSpPr>
            <p:nvPr/>
          </p:nvSpPr>
          <p:spPr bwMode="auto">
            <a:xfrm>
              <a:off x="3288" y="1030"/>
              <a:ext cx="10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800">
                  <a:solidFill>
                    <a:srgbClr val="FF0000"/>
                  </a:solidFill>
                  <a:latin typeface="Arial" panose="020B0604020202020204" pitchFamily="34" charset="0"/>
                  <a:cs typeface="Arial" panose="020B0604020202020204" pitchFamily="34" charset="0"/>
                </a:rPr>
                <a:t>distanza focale</a:t>
              </a:r>
            </a:p>
          </p:txBody>
        </p:sp>
      </p:grpSp>
      <p:grpSp>
        <p:nvGrpSpPr>
          <p:cNvPr id="37953" name="Group 65"/>
          <p:cNvGrpSpPr>
            <a:grpSpLocks/>
          </p:cNvGrpSpPr>
          <p:nvPr/>
        </p:nvGrpSpPr>
        <p:grpSpPr bwMode="auto">
          <a:xfrm>
            <a:off x="3200400" y="2403475"/>
            <a:ext cx="3937000" cy="2959100"/>
            <a:chOff x="2016" y="1514"/>
            <a:chExt cx="2480" cy="1864"/>
          </a:xfrm>
        </p:grpSpPr>
        <p:grpSp>
          <p:nvGrpSpPr>
            <p:cNvPr id="37922" name="Group 34"/>
            <p:cNvGrpSpPr>
              <a:grpSpLocks/>
            </p:cNvGrpSpPr>
            <p:nvPr/>
          </p:nvGrpSpPr>
          <p:grpSpPr bwMode="auto">
            <a:xfrm>
              <a:off x="2016" y="1662"/>
              <a:ext cx="1522" cy="1716"/>
              <a:chOff x="2136" y="1686"/>
              <a:chExt cx="1522" cy="1716"/>
            </a:xfrm>
          </p:grpSpPr>
          <p:sp>
            <p:nvSpPr>
              <p:cNvPr id="37920" name="Line 32"/>
              <p:cNvSpPr>
                <a:spLocks noChangeShapeType="1"/>
              </p:cNvSpPr>
              <p:nvPr/>
            </p:nvSpPr>
            <p:spPr bwMode="auto">
              <a:xfrm flipV="1">
                <a:off x="2136" y="1686"/>
                <a:ext cx="732" cy="1716"/>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7921" name="Line 33"/>
              <p:cNvSpPr>
                <a:spLocks noChangeShapeType="1"/>
              </p:cNvSpPr>
              <p:nvPr/>
            </p:nvSpPr>
            <p:spPr bwMode="auto">
              <a:xfrm flipH="1" flipV="1">
                <a:off x="2878" y="1690"/>
                <a:ext cx="780" cy="1686"/>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37930" name="Rectangle 42"/>
            <p:cNvSpPr>
              <a:spLocks noChangeArrowheads="1"/>
            </p:cNvSpPr>
            <p:nvPr/>
          </p:nvSpPr>
          <p:spPr bwMode="auto">
            <a:xfrm>
              <a:off x="3292" y="1514"/>
              <a:ext cx="12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800">
                  <a:solidFill>
                    <a:schemeClr val="accent2"/>
                  </a:solidFill>
                  <a:latin typeface="Arial" panose="020B0604020202020204" pitchFamily="34" charset="0"/>
                  <a:cs typeface="Arial" panose="020B0604020202020204" pitchFamily="34" charset="0"/>
                </a:rPr>
                <a:t>disparità crociata</a:t>
              </a:r>
            </a:p>
          </p:txBody>
        </p:sp>
      </p:grpSp>
      <p:grpSp>
        <p:nvGrpSpPr>
          <p:cNvPr id="37952" name="Group 64"/>
          <p:cNvGrpSpPr>
            <a:grpSpLocks/>
          </p:cNvGrpSpPr>
          <p:nvPr/>
        </p:nvGrpSpPr>
        <p:grpSpPr bwMode="auto">
          <a:xfrm>
            <a:off x="3314700" y="923925"/>
            <a:ext cx="4254500" cy="4467225"/>
            <a:chOff x="2088" y="582"/>
            <a:chExt cx="2680" cy="2814"/>
          </a:xfrm>
        </p:grpSpPr>
        <p:grpSp>
          <p:nvGrpSpPr>
            <p:cNvPr id="37927" name="Group 39"/>
            <p:cNvGrpSpPr>
              <a:grpSpLocks/>
            </p:cNvGrpSpPr>
            <p:nvPr/>
          </p:nvGrpSpPr>
          <p:grpSpPr bwMode="auto">
            <a:xfrm>
              <a:off x="2088" y="706"/>
              <a:ext cx="1378" cy="2690"/>
              <a:chOff x="2208" y="1234"/>
              <a:chExt cx="1378" cy="2690"/>
            </a:xfrm>
          </p:grpSpPr>
          <p:sp>
            <p:nvSpPr>
              <p:cNvPr id="37925" name="Line 37"/>
              <p:cNvSpPr>
                <a:spLocks noChangeShapeType="1"/>
              </p:cNvSpPr>
              <p:nvPr/>
            </p:nvSpPr>
            <p:spPr bwMode="auto">
              <a:xfrm flipV="1">
                <a:off x="2208" y="1248"/>
                <a:ext cx="660" cy="2676"/>
              </a:xfrm>
              <a:prstGeom prst="line">
                <a:avLst/>
              </a:prstGeom>
              <a:noFill/>
              <a:ln w="1905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7926" name="Line 38"/>
              <p:cNvSpPr>
                <a:spLocks noChangeShapeType="1"/>
              </p:cNvSpPr>
              <p:nvPr/>
            </p:nvSpPr>
            <p:spPr bwMode="auto">
              <a:xfrm flipH="1" flipV="1">
                <a:off x="2878" y="1234"/>
                <a:ext cx="708" cy="2682"/>
              </a:xfrm>
              <a:prstGeom prst="line">
                <a:avLst/>
              </a:prstGeom>
              <a:noFill/>
              <a:ln w="1905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37931" name="Rectangle 43"/>
            <p:cNvSpPr>
              <a:spLocks noChangeArrowheads="1"/>
            </p:cNvSpPr>
            <p:nvPr/>
          </p:nvSpPr>
          <p:spPr bwMode="auto">
            <a:xfrm>
              <a:off x="3284" y="582"/>
              <a:ext cx="14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800">
                  <a:solidFill>
                    <a:srgbClr val="33CC33"/>
                  </a:solidFill>
                  <a:latin typeface="Arial" panose="020B0604020202020204" pitchFamily="34" charset="0"/>
                  <a:cs typeface="Arial" panose="020B0604020202020204" pitchFamily="34" charset="0"/>
                </a:rPr>
                <a:t>disparità non crociata</a:t>
              </a:r>
            </a:p>
          </p:txBody>
        </p:sp>
      </p:grpSp>
      <p:grpSp>
        <p:nvGrpSpPr>
          <p:cNvPr id="37940" name="Group 52"/>
          <p:cNvGrpSpPr>
            <a:grpSpLocks/>
          </p:cNvGrpSpPr>
          <p:nvPr/>
        </p:nvGrpSpPr>
        <p:grpSpPr bwMode="auto">
          <a:xfrm>
            <a:off x="1590675" y="5514975"/>
            <a:ext cx="1981200" cy="1293813"/>
            <a:chOff x="228" y="2124"/>
            <a:chExt cx="1248" cy="815"/>
          </a:xfrm>
        </p:grpSpPr>
        <p:sp>
          <p:nvSpPr>
            <p:cNvPr id="37938" name="Rectangle 50"/>
            <p:cNvSpPr>
              <a:spLocks noChangeArrowheads="1"/>
            </p:cNvSpPr>
            <p:nvPr/>
          </p:nvSpPr>
          <p:spPr bwMode="auto">
            <a:xfrm>
              <a:off x="228" y="2124"/>
              <a:ext cx="1248" cy="8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7939" name="Line 51"/>
            <p:cNvSpPr>
              <a:spLocks noChangeShapeType="1"/>
            </p:cNvSpPr>
            <p:nvPr/>
          </p:nvSpPr>
          <p:spPr bwMode="auto">
            <a:xfrm>
              <a:off x="852" y="2124"/>
              <a:ext cx="0" cy="804"/>
            </a:xfrm>
            <a:prstGeom prst="line">
              <a:avLst/>
            </a:prstGeom>
            <a:noFill/>
            <a:ln w="190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37943" name="Group 55"/>
          <p:cNvGrpSpPr>
            <a:grpSpLocks/>
          </p:cNvGrpSpPr>
          <p:nvPr/>
        </p:nvGrpSpPr>
        <p:grpSpPr bwMode="auto">
          <a:xfrm>
            <a:off x="4787900" y="5514975"/>
            <a:ext cx="1981200" cy="1293813"/>
            <a:chOff x="228" y="2124"/>
            <a:chExt cx="1248" cy="815"/>
          </a:xfrm>
        </p:grpSpPr>
        <p:sp>
          <p:nvSpPr>
            <p:cNvPr id="37944" name="Rectangle 56"/>
            <p:cNvSpPr>
              <a:spLocks noChangeArrowheads="1"/>
            </p:cNvSpPr>
            <p:nvPr/>
          </p:nvSpPr>
          <p:spPr bwMode="auto">
            <a:xfrm>
              <a:off x="228" y="2124"/>
              <a:ext cx="1248" cy="8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7945" name="Line 57"/>
            <p:cNvSpPr>
              <a:spLocks noChangeShapeType="1"/>
            </p:cNvSpPr>
            <p:nvPr/>
          </p:nvSpPr>
          <p:spPr bwMode="auto">
            <a:xfrm>
              <a:off x="852" y="2124"/>
              <a:ext cx="0" cy="804"/>
            </a:xfrm>
            <a:prstGeom prst="line">
              <a:avLst/>
            </a:prstGeom>
            <a:noFill/>
            <a:ln w="190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37950" name="Group 62"/>
          <p:cNvGrpSpPr>
            <a:grpSpLocks/>
          </p:cNvGrpSpPr>
          <p:nvPr/>
        </p:nvGrpSpPr>
        <p:grpSpPr bwMode="auto">
          <a:xfrm>
            <a:off x="2409825" y="6267450"/>
            <a:ext cx="3540125" cy="142875"/>
            <a:chOff x="1518" y="3948"/>
            <a:chExt cx="2230" cy="90"/>
          </a:xfrm>
        </p:grpSpPr>
        <p:sp>
          <p:nvSpPr>
            <p:cNvPr id="37941" name="Oval 53"/>
            <p:cNvSpPr>
              <a:spLocks noChangeArrowheads="1"/>
            </p:cNvSpPr>
            <p:nvPr/>
          </p:nvSpPr>
          <p:spPr bwMode="auto">
            <a:xfrm>
              <a:off x="1518" y="3948"/>
              <a:ext cx="90" cy="9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7946" name="Oval 58"/>
            <p:cNvSpPr>
              <a:spLocks noChangeArrowheads="1"/>
            </p:cNvSpPr>
            <p:nvPr/>
          </p:nvSpPr>
          <p:spPr bwMode="auto">
            <a:xfrm>
              <a:off x="3658" y="3948"/>
              <a:ext cx="90" cy="9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Tree>
    <p:extLst>
      <p:ext uri="{BB962C8B-B14F-4D97-AF65-F5344CB8AC3E}">
        <p14:creationId xmlns:p14="http://schemas.microsoft.com/office/powerpoint/2010/main" val="1499021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948"/>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nodeType="afterEffect">
                                  <p:stCondLst>
                                    <p:cond delay="0"/>
                                  </p:stCondLst>
                                  <p:childTnLst>
                                    <p:set>
                                      <p:cBhvr>
                                        <p:cTn id="9" dur="1" fill="hold">
                                          <p:stCondLst>
                                            <p:cond delay="0"/>
                                          </p:stCondLst>
                                        </p:cTn>
                                        <p:tgtEl>
                                          <p:spTgt spid="37949"/>
                                        </p:tgtEl>
                                        <p:attrNameLst>
                                          <p:attrName>style.visibility</p:attrName>
                                        </p:attrNameLst>
                                      </p:cBhvr>
                                      <p:to>
                                        <p:strVal val="visible"/>
                                      </p:to>
                                    </p:set>
                                    <p:animEffect transition="in" filter="wipe(down)">
                                      <p:cBhvr>
                                        <p:cTn id="10" dur="500"/>
                                        <p:tgtEl>
                                          <p:spTgt spid="37949"/>
                                        </p:tgtEl>
                                      </p:cBhvr>
                                    </p:animEffec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37943"/>
                                        </p:tgtEl>
                                        <p:attrNameLst>
                                          <p:attrName>style.visibility</p:attrName>
                                        </p:attrNameLst>
                                      </p:cBhvr>
                                      <p:to>
                                        <p:strVal val="visible"/>
                                      </p:to>
                                    </p:set>
                                    <p:animEffect transition="in" filter="fade">
                                      <p:cBhvr>
                                        <p:cTn id="14" dur="2000"/>
                                        <p:tgtEl>
                                          <p:spTgt spid="37943"/>
                                        </p:tgtEl>
                                      </p:cBhvr>
                                    </p:animEffect>
                                  </p:childTnLst>
                                </p:cTn>
                              </p:par>
                              <p:par>
                                <p:cTn id="15" presetID="10" presetClass="entr" presetSubtype="0" fill="hold" nodeType="withEffect">
                                  <p:stCondLst>
                                    <p:cond delay="0"/>
                                  </p:stCondLst>
                                  <p:childTnLst>
                                    <p:set>
                                      <p:cBhvr>
                                        <p:cTn id="16" dur="1" fill="hold">
                                          <p:stCondLst>
                                            <p:cond delay="0"/>
                                          </p:stCondLst>
                                        </p:cTn>
                                        <p:tgtEl>
                                          <p:spTgt spid="37940"/>
                                        </p:tgtEl>
                                        <p:attrNameLst>
                                          <p:attrName>style.visibility</p:attrName>
                                        </p:attrNameLst>
                                      </p:cBhvr>
                                      <p:to>
                                        <p:strVal val="visible"/>
                                      </p:to>
                                    </p:set>
                                    <p:animEffect transition="in" filter="fade">
                                      <p:cBhvr>
                                        <p:cTn id="17" dur="2000"/>
                                        <p:tgtEl>
                                          <p:spTgt spid="3794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791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37953"/>
                                        </p:tgtEl>
                                        <p:attrNameLst>
                                          <p:attrName>style.visibility</p:attrName>
                                        </p:attrNameLst>
                                      </p:cBhvr>
                                      <p:to>
                                        <p:strVal val="visible"/>
                                      </p:to>
                                    </p:set>
                                  </p:childTnLst>
                                </p:cTn>
                              </p:par>
                            </p:childTnLst>
                          </p:cTn>
                        </p:par>
                        <p:par>
                          <p:cTn id="26" fill="hold" nodeType="afterGroup">
                            <p:stCondLst>
                              <p:cond delay="0"/>
                            </p:stCondLst>
                            <p:childTnLst>
                              <p:par>
                                <p:cTn id="27" presetID="10" presetClass="entr" presetSubtype="0" fill="hold" nodeType="afterEffect">
                                  <p:stCondLst>
                                    <p:cond delay="0"/>
                                  </p:stCondLst>
                                  <p:childTnLst>
                                    <p:set>
                                      <p:cBhvr>
                                        <p:cTn id="28" dur="1" fill="hold">
                                          <p:stCondLst>
                                            <p:cond delay="0"/>
                                          </p:stCondLst>
                                        </p:cTn>
                                        <p:tgtEl>
                                          <p:spTgt spid="37950"/>
                                        </p:tgtEl>
                                        <p:attrNameLst>
                                          <p:attrName>style.visibility</p:attrName>
                                        </p:attrNameLst>
                                      </p:cBhvr>
                                      <p:to>
                                        <p:strVal val="visible"/>
                                      </p:to>
                                    </p:set>
                                    <p:animEffect transition="in" filter="fade">
                                      <p:cBhvr>
                                        <p:cTn id="29" dur="2000"/>
                                        <p:tgtEl>
                                          <p:spTgt spid="3795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7924"/>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4" fill="hold" nodeType="clickEffect">
                                  <p:stCondLst>
                                    <p:cond delay="0"/>
                                  </p:stCondLst>
                                  <p:childTnLst>
                                    <p:set>
                                      <p:cBhvr>
                                        <p:cTn id="37" dur="1" fill="hold">
                                          <p:stCondLst>
                                            <p:cond delay="0"/>
                                          </p:stCondLst>
                                        </p:cTn>
                                        <p:tgtEl>
                                          <p:spTgt spid="37952"/>
                                        </p:tgtEl>
                                        <p:attrNameLst>
                                          <p:attrName>style.visibility</p:attrName>
                                        </p:attrNameLst>
                                      </p:cBhvr>
                                      <p:to>
                                        <p:strVal val="visible"/>
                                      </p:to>
                                    </p:set>
                                    <p:animEffect transition="in" filter="wipe(down)">
                                      <p:cBhvr>
                                        <p:cTn id="38" dur="500"/>
                                        <p:tgtEl>
                                          <p:spTgt spid="37952"/>
                                        </p:tgtEl>
                                      </p:cBhvr>
                                    </p:animEffect>
                                  </p:childTnLst>
                                </p:cTn>
                              </p:par>
                            </p:childTnLst>
                          </p:cTn>
                        </p:par>
                        <p:par>
                          <p:cTn id="39" fill="hold" nodeType="afterGroup">
                            <p:stCondLst>
                              <p:cond delay="500"/>
                            </p:stCondLst>
                            <p:childTnLst>
                              <p:par>
                                <p:cTn id="40" presetID="10" presetClass="entr" presetSubtype="0" fill="hold" nodeType="afterEffect">
                                  <p:stCondLst>
                                    <p:cond delay="0"/>
                                  </p:stCondLst>
                                  <p:childTnLst>
                                    <p:set>
                                      <p:cBhvr>
                                        <p:cTn id="41" dur="1" fill="hold">
                                          <p:stCondLst>
                                            <p:cond delay="0"/>
                                          </p:stCondLst>
                                        </p:cTn>
                                        <p:tgtEl>
                                          <p:spTgt spid="37951"/>
                                        </p:tgtEl>
                                        <p:attrNameLst>
                                          <p:attrName>style.visibility</p:attrName>
                                        </p:attrNameLst>
                                      </p:cBhvr>
                                      <p:to>
                                        <p:strVal val="visible"/>
                                      </p:to>
                                    </p:set>
                                    <p:animEffect transition="in" filter="fade">
                                      <p:cBhvr>
                                        <p:cTn id="42" dur="2000"/>
                                        <p:tgtEl>
                                          <p:spTgt spid="379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8" grpId="0" animBg="1"/>
      <p:bldP spid="379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ChangeArrowheads="1"/>
          </p:cNvSpPr>
          <p:nvPr/>
        </p:nvSpPr>
        <p:spPr bwMode="auto">
          <a:xfrm>
            <a:off x="684213" y="1460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2"/>
                </a:solidFill>
                <a:latin typeface="Times" panose="02020603050405020304" pitchFamily="18" charset="0"/>
                <a:ea typeface="MS PGothic" panose="020B0600070205080204" pitchFamily="34" charset="-128"/>
              </a:defRPr>
            </a:lvl1pPr>
            <a:lvl2pPr algn="ctr" eaLnBrk="0" hangingPunct="0">
              <a:defRPr sz="4400">
                <a:solidFill>
                  <a:schemeClr val="tx2"/>
                </a:solidFill>
                <a:latin typeface="Times" panose="02020603050405020304" pitchFamily="18" charset="0"/>
                <a:ea typeface="MS PGothic" panose="020B0600070205080204" pitchFamily="34" charset="-128"/>
              </a:defRPr>
            </a:lvl2pPr>
            <a:lvl3pPr algn="ctr" eaLnBrk="0" hangingPunct="0">
              <a:defRPr sz="4400">
                <a:solidFill>
                  <a:schemeClr val="tx2"/>
                </a:solidFill>
                <a:latin typeface="Times" panose="02020603050405020304" pitchFamily="18" charset="0"/>
                <a:ea typeface="MS PGothic" panose="020B0600070205080204" pitchFamily="34" charset="-128"/>
              </a:defRPr>
            </a:lvl3pPr>
            <a:lvl4pPr algn="ctr" eaLnBrk="0" hangingPunct="0">
              <a:defRPr sz="4400">
                <a:solidFill>
                  <a:schemeClr val="tx2"/>
                </a:solidFill>
                <a:latin typeface="Times" panose="02020603050405020304" pitchFamily="18" charset="0"/>
                <a:ea typeface="MS PGothic" panose="020B0600070205080204" pitchFamily="34" charset="-128"/>
              </a:defRPr>
            </a:lvl4pPr>
            <a:lvl5pPr algn="ctr" eaLnBrk="0" hangingPunct="0">
              <a:defRPr sz="4400">
                <a:solidFill>
                  <a:schemeClr val="tx2"/>
                </a:solidFill>
                <a:latin typeface="Times" panose="02020603050405020304" pitchFamily="18" charset="0"/>
                <a:ea typeface="MS PGothic" panose="020B0600070205080204" pitchFamily="34" charset="-128"/>
              </a:defRPr>
            </a:lvl5pPr>
            <a:lvl6pPr marL="4572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6pPr>
            <a:lvl7pPr marL="9144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7pPr>
            <a:lvl8pPr marL="13716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8pPr>
            <a:lvl9pPr marL="18288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9pPr>
          </a:lstStyle>
          <a:p>
            <a:r>
              <a:rPr lang="en-GB" altLang="it-IT" dirty="0" err="1">
                <a:solidFill>
                  <a:schemeClr val="accent2"/>
                </a:solidFill>
                <a:latin typeface="Arial" panose="020B0604020202020204" pitchFamily="34" charset="0"/>
              </a:rPr>
              <a:t>l</a:t>
            </a:r>
            <a:r>
              <a:rPr lang="en-GB" altLang="it-IT" dirty="0" err="1" smtClean="0">
                <a:solidFill>
                  <a:schemeClr val="accent2"/>
                </a:solidFill>
                <a:latin typeface="Arial" panose="020B0604020202020204" pitchFamily="34" charset="0"/>
              </a:rPr>
              <a:t>’oroptero</a:t>
            </a:r>
            <a:r>
              <a:rPr lang="en-GB" altLang="it-IT" dirty="0">
                <a:solidFill>
                  <a:schemeClr val="accent2"/>
                </a:solidFill>
                <a:latin typeface="Arial" panose="020B0604020202020204" pitchFamily="34" charset="0"/>
              </a:rPr>
              <a:t/>
            </a:r>
            <a:br>
              <a:rPr lang="en-GB" altLang="it-IT" dirty="0">
                <a:solidFill>
                  <a:schemeClr val="accent2"/>
                </a:solidFill>
                <a:latin typeface="Arial" panose="020B0604020202020204" pitchFamily="34" charset="0"/>
              </a:rPr>
            </a:br>
            <a:endParaRPr lang="en-GB" altLang="it-IT" sz="2400" dirty="0">
              <a:solidFill>
                <a:srgbClr val="000000"/>
              </a:solidFill>
              <a:latin typeface="Arial" panose="020B0604020202020204" pitchFamily="34" charset="0"/>
            </a:endParaRPr>
          </a:p>
        </p:txBody>
      </p:sp>
      <p:grpSp>
        <p:nvGrpSpPr>
          <p:cNvPr id="3" name="Group 2"/>
          <p:cNvGrpSpPr/>
          <p:nvPr/>
        </p:nvGrpSpPr>
        <p:grpSpPr>
          <a:xfrm>
            <a:off x="0" y="986788"/>
            <a:ext cx="4796852" cy="5587810"/>
            <a:chOff x="0" y="986788"/>
            <a:chExt cx="4796852" cy="5587810"/>
          </a:xfrm>
        </p:grpSpPr>
        <p:pic>
          <p:nvPicPr>
            <p:cNvPr id="4" name="Picture 3"/>
            <p:cNvPicPr>
              <a:picLocks noChangeAspect="1"/>
            </p:cNvPicPr>
            <p:nvPr/>
          </p:nvPicPr>
          <p:blipFill rotWithShape="1">
            <a:blip r:embed="rId3"/>
            <a:srcRect r="47541"/>
            <a:stretch/>
          </p:blipFill>
          <p:spPr>
            <a:xfrm>
              <a:off x="0" y="986788"/>
              <a:ext cx="4796852" cy="5587810"/>
            </a:xfrm>
            <a:prstGeom prst="rect">
              <a:avLst/>
            </a:prstGeom>
          </p:spPr>
        </p:pic>
        <p:sp>
          <p:nvSpPr>
            <p:cNvPr id="2" name="TextBox 1"/>
            <p:cNvSpPr txBox="1"/>
            <p:nvPr/>
          </p:nvSpPr>
          <p:spPr>
            <a:xfrm>
              <a:off x="614597" y="3057993"/>
              <a:ext cx="1332416" cy="461665"/>
            </a:xfrm>
            <a:prstGeom prst="rect">
              <a:avLst/>
            </a:prstGeom>
            <a:solidFill>
              <a:schemeClr val="bg1"/>
            </a:solidFill>
          </p:spPr>
          <p:txBody>
            <a:bodyPr wrap="none" rtlCol="0">
              <a:spAutoFit/>
            </a:bodyPr>
            <a:lstStyle/>
            <a:p>
              <a:r>
                <a:rPr lang="it-IT" dirty="0" smtClean="0">
                  <a:latin typeface="Arial" panose="020B0604020202020204" pitchFamily="34" charset="0"/>
                </a:rPr>
                <a:t>oroptero</a:t>
              </a:r>
              <a:endParaRPr lang="it-IT" dirty="0">
                <a:latin typeface="Arial" panose="020B0604020202020204" pitchFamily="34" charset="0"/>
              </a:endParaRPr>
            </a:p>
          </p:txBody>
        </p:sp>
      </p:grpSp>
      <p:grpSp>
        <p:nvGrpSpPr>
          <p:cNvPr id="8" name="Group 7"/>
          <p:cNvGrpSpPr/>
          <p:nvPr/>
        </p:nvGrpSpPr>
        <p:grpSpPr>
          <a:xfrm>
            <a:off x="4848170" y="1019267"/>
            <a:ext cx="4796852" cy="5587810"/>
            <a:chOff x="4578350" y="1019267"/>
            <a:chExt cx="4796852" cy="5587810"/>
          </a:xfrm>
        </p:grpSpPr>
        <p:pic>
          <p:nvPicPr>
            <p:cNvPr id="6" name="Picture 5"/>
            <p:cNvPicPr>
              <a:picLocks noChangeAspect="1"/>
            </p:cNvPicPr>
            <p:nvPr/>
          </p:nvPicPr>
          <p:blipFill rotWithShape="1">
            <a:blip r:embed="rId3"/>
            <a:srcRect l="52203" t="-3606" r="-4662" b="3606"/>
            <a:stretch/>
          </p:blipFill>
          <p:spPr>
            <a:xfrm>
              <a:off x="4578350" y="1019267"/>
              <a:ext cx="4796852" cy="5587810"/>
            </a:xfrm>
            <a:prstGeom prst="rect">
              <a:avLst/>
            </a:prstGeom>
          </p:spPr>
        </p:pic>
        <p:sp>
          <p:nvSpPr>
            <p:cNvPr id="7" name="TextBox 6"/>
            <p:cNvSpPr txBox="1"/>
            <p:nvPr/>
          </p:nvSpPr>
          <p:spPr>
            <a:xfrm>
              <a:off x="4724400" y="1636426"/>
              <a:ext cx="1332416" cy="461665"/>
            </a:xfrm>
            <a:prstGeom prst="rect">
              <a:avLst/>
            </a:prstGeom>
            <a:solidFill>
              <a:schemeClr val="bg1"/>
            </a:solidFill>
          </p:spPr>
          <p:txBody>
            <a:bodyPr wrap="none" rtlCol="0">
              <a:spAutoFit/>
            </a:bodyPr>
            <a:lstStyle/>
            <a:p>
              <a:r>
                <a:rPr lang="it-IT" dirty="0" smtClean="0">
                  <a:latin typeface="Arial" panose="020B0604020202020204" pitchFamily="34" charset="0"/>
                </a:rPr>
                <a:t>oroptero</a:t>
              </a:r>
              <a:endParaRPr lang="it-IT" dirty="0">
                <a:latin typeface="Arial" panose="020B0604020202020204" pitchFamily="34" charset="0"/>
              </a:endParaRPr>
            </a:p>
          </p:txBody>
        </p:sp>
      </p:grpSp>
    </p:spTree>
    <p:extLst>
      <p:ext uri="{BB962C8B-B14F-4D97-AF65-F5344CB8AC3E}">
        <p14:creationId xmlns:p14="http://schemas.microsoft.com/office/powerpoint/2010/main" val="24427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ChangeArrowheads="1"/>
          </p:cNvSpPr>
          <p:nvPr/>
        </p:nvSpPr>
        <p:spPr bwMode="auto">
          <a:xfrm>
            <a:off x="596290" y="321896"/>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2"/>
                </a:solidFill>
                <a:latin typeface="Times" panose="02020603050405020304" pitchFamily="18" charset="0"/>
                <a:ea typeface="MS PGothic" panose="020B0600070205080204" pitchFamily="34" charset="-128"/>
              </a:defRPr>
            </a:lvl1pPr>
            <a:lvl2pPr algn="ctr" eaLnBrk="0" hangingPunct="0">
              <a:defRPr sz="4400">
                <a:solidFill>
                  <a:schemeClr val="tx2"/>
                </a:solidFill>
                <a:latin typeface="Times" panose="02020603050405020304" pitchFamily="18" charset="0"/>
                <a:ea typeface="MS PGothic" panose="020B0600070205080204" pitchFamily="34" charset="-128"/>
              </a:defRPr>
            </a:lvl2pPr>
            <a:lvl3pPr algn="ctr" eaLnBrk="0" hangingPunct="0">
              <a:defRPr sz="4400">
                <a:solidFill>
                  <a:schemeClr val="tx2"/>
                </a:solidFill>
                <a:latin typeface="Times" panose="02020603050405020304" pitchFamily="18" charset="0"/>
                <a:ea typeface="MS PGothic" panose="020B0600070205080204" pitchFamily="34" charset="-128"/>
              </a:defRPr>
            </a:lvl3pPr>
            <a:lvl4pPr algn="ctr" eaLnBrk="0" hangingPunct="0">
              <a:defRPr sz="4400">
                <a:solidFill>
                  <a:schemeClr val="tx2"/>
                </a:solidFill>
                <a:latin typeface="Times" panose="02020603050405020304" pitchFamily="18" charset="0"/>
                <a:ea typeface="MS PGothic" panose="020B0600070205080204" pitchFamily="34" charset="-128"/>
              </a:defRPr>
            </a:lvl4pPr>
            <a:lvl5pPr algn="ctr" eaLnBrk="0" hangingPunct="0">
              <a:defRPr sz="4400">
                <a:solidFill>
                  <a:schemeClr val="tx2"/>
                </a:solidFill>
                <a:latin typeface="Times" panose="02020603050405020304" pitchFamily="18" charset="0"/>
                <a:ea typeface="MS PGothic" panose="020B0600070205080204" pitchFamily="34" charset="-128"/>
              </a:defRPr>
            </a:lvl5pPr>
            <a:lvl6pPr marL="4572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6pPr>
            <a:lvl7pPr marL="9144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7pPr>
            <a:lvl8pPr marL="13716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8pPr>
            <a:lvl9pPr marL="1828800" algn="ctr" eaLnBrk="0" fontAlgn="base" hangingPunct="0">
              <a:spcBef>
                <a:spcPct val="0"/>
              </a:spcBef>
              <a:spcAft>
                <a:spcPct val="0"/>
              </a:spcAft>
              <a:defRPr sz="4400">
                <a:solidFill>
                  <a:schemeClr val="tx2"/>
                </a:solidFill>
                <a:latin typeface="Times" panose="02020603050405020304" pitchFamily="18" charset="0"/>
                <a:ea typeface="MS PGothic" panose="020B0600070205080204" pitchFamily="34" charset="-128"/>
              </a:defRPr>
            </a:lvl9pPr>
          </a:lstStyle>
          <a:p>
            <a:r>
              <a:rPr lang="en-GB" altLang="it-IT" dirty="0">
                <a:solidFill>
                  <a:schemeClr val="accent2"/>
                </a:solidFill>
                <a:latin typeface="Arial" panose="020B0604020202020204" pitchFamily="34" charset="0"/>
              </a:rPr>
              <a:t>l</a:t>
            </a:r>
            <a:r>
              <a:rPr lang="en-GB" altLang="it-IT" dirty="0" smtClean="0">
                <a:solidFill>
                  <a:schemeClr val="accent2"/>
                </a:solidFill>
                <a:latin typeface="Arial" panose="020B0604020202020204" pitchFamily="34" charset="0"/>
              </a:rPr>
              <a:t>a </a:t>
            </a:r>
            <a:r>
              <a:rPr lang="en-GB" altLang="it-IT" dirty="0" err="1" smtClean="0">
                <a:solidFill>
                  <a:schemeClr val="accent2"/>
                </a:solidFill>
                <a:latin typeface="Arial" panose="020B0604020202020204" pitchFamily="34" charset="0"/>
              </a:rPr>
              <a:t>disparità</a:t>
            </a:r>
            <a:r>
              <a:rPr lang="en-GB" altLang="it-IT" dirty="0" smtClean="0">
                <a:solidFill>
                  <a:schemeClr val="accent2"/>
                </a:solidFill>
                <a:latin typeface="Arial" panose="020B0604020202020204" pitchFamily="34" charset="0"/>
              </a:rPr>
              <a:t> </a:t>
            </a:r>
            <a:r>
              <a:rPr lang="en-GB" altLang="it-IT" dirty="0" err="1" smtClean="0">
                <a:solidFill>
                  <a:schemeClr val="accent2"/>
                </a:solidFill>
                <a:latin typeface="Arial" panose="020B0604020202020204" pitchFamily="34" charset="0"/>
              </a:rPr>
              <a:t>dipende</a:t>
            </a:r>
            <a:r>
              <a:rPr lang="en-GB" altLang="it-IT" dirty="0" smtClean="0">
                <a:solidFill>
                  <a:schemeClr val="accent2"/>
                </a:solidFill>
                <a:latin typeface="Arial" panose="020B0604020202020204" pitchFamily="34" charset="0"/>
              </a:rPr>
              <a:t> da dove </a:t>
            </a:r>
            <a:r>
              <a:rPr lang="en-GB" altLang="it-IT" dirty="0" err="1" smtClean="0">
                <a:solidFill>
                  <a:schemeClr val="accent2"/>
                </a:solidFill>
                <a:latin typeface="Arial" panose="020B0604020202020204" pitchFamily="34" charset="0"/>
              </a:rPr>
              <a:t>si</a:t>
            </a:r>
            <a:r>
              <a:rPr lang="en-GB" altLang="it-IT" dirty="0" smtClean="0">
                <a:solidFill>
                  <a:schemeClr val="accent2"/>
                </a:solidFill>
                <a:latin typeface="Arial" panose="020B0604020202020204" pitchFamily="34" charset="0"/>
              </a:rPr>
              <a:t> </a:t>
            </a:r>
            <a:r>
              <a:rPr lang="en-GB" altLang="it-IT" dirty="0" err="1" smtClean="0">
                <a:solidFill>
                  <a:schemeClr val="accent2"/>
                </a:solidFill>
                <a:latin typeface="Arial" panose="020B0604020202020204" pitchFamily="34" charset="0"/>
              </a:rPr>
              <a:t>guarda</a:t>
            </a:r>
            <a:r>
              <a:rPr lang="en-GB" altLang="it-IT" dirty="0">
                <a:solidFill>
                  <a:schemeClr val="accent2"/>
                </a:solidFill>
                <a:latin typeface="Arial" panose="020B0604020202020204" pitchFamily="34" charset="0"/>
              </a:rPr>
              <a:t/>
            </a:r>
            <a:br>
              <a:rPr lang="en-GB" altLang="it-IT" dirty="0">
                <a:solidFill>
                  <a:schemeClr val="accent2"/>
                </a:solidFill>
                <a:latin typeface="Arial" panose="020B0604020202020204" pitchFamily="34" charset="0"/>
              </a:rPr>
            </a:br>
            <a:endParaRPr lang="en-GB" altLang="it-IT" sz="2400" dirty="0">
              <a:solidFill>
                <a:srgbClr val="000000"/>
              </a:solidFill>
              <a:latin typeface="Arial" panose="020B0604020202020204" pitchFamily="34" charset="0"/>
            </a:endParaRPr>
          </a:p>
        </p:txBody>
      </p:sp>
      <p:grpSp>
        <p:nvGrpSpPr>
          <p:cNvPr id="3" name="Group 2"/>
          <p:cNvGrpSpPr/>
          <p:nvPr/>
        </p:nvGrpSpPr>
        <p:grpSpPr>
          <a:xfrm>
            <a:off x="228024" y="1523761"/>
            <a:ext cx="4110778" cy="4913409"/>
            <a:chOff x="228024" y="1733621"/>
            <a:chExt cx="4110778" cy="4913409"/>
          </a:xfrm>
        </p:grpSpPr>
        <p:pic>
          <p:nvPicPr>
            <p:cNvPr id="4" name="Picture 3"/>
            <p:cNvPicPr>
              <a:picLocks noChangeAspect="1"/>
            </p:cNvPicPr>
            <p:nvPr/>
          </p:nvPicPr>
          <p:blipFill rotWithShape="1">
            <a:blip r:embed="rId2"/>
            <a:srcRect r="58887"/>
            <a:stretch/>
          </p:blipFill>
          <p:spPr>
            <a:xfrm>
              <a:off x="228024" y="1733621"/>
              <a:ext cx="3759360" cy="4913409"/>
            </a:xfrm>
            <a:prstGeom prst="rect">
              <a:avLst/>
            </a:prstGeom>
          </p:spPr>
        </p:pic>
        <p:sp>
          <p:nvSpPr>
            <p:cNvPr id="2" name="TextBox 1"/>
            <p:cNvSpPr txBox="1"/>
            <p:nvPr/>
          </p:nvSpPr>
          <p:spPr>
            <a:xfrm>
              <a:off x="2248524" y="2694494"/>
              <a:ext cx="1537600" cy="461665"/>
            </a:xfrm>
            <a:prstGeom prst="rect">
              <a:avLst/>
            </a:prstGeom>
            <a:solidFill>
              <a:schemeClr val="bg1"/>
            </a:solidFill>
          </p:spPr>
          <p:txBody>
            <a:bodyPr wrap="none" rtlCol="0">
              <a:spAutoFit/>
            </a:bodyPr>
            <a:lstStyle/>
            <a:p>
              <a:r>
                <a:rPr lang="it-IT" dirty="0">
                  <a:latin typeface="Arial" panose="020B0604020202020204" pitchFamily="34" charset="0"/>
                </a:rPr>
                <a:t>f</a:t>
              </a:r>
              <a:r>
                <a:rPr lang="it-IT" dirty="0" smtClean="0">
                  <a:latin typeface="Arial" panose="020B0604020202020204" pitchFamily="34" charset="0"/>
                </a:rPr>
                <a:t>isso Julie</a:t>
              </a:r>
              <a:endParaRPr lang="it-IT" dirty="0">
                <a:latin typeface="Arial" panose="020B0604020202020204" pitchFamily="34" charset="0"/>
              </a:endParaRPr>
            </a:p>
          </p:txBody>
        </p:sp>
        <p:sp>
          <p:nvSpPr>
            <p:cNvPr id="6" name="TextBox 5"/>
            <p:cNvSpPr txBox="1"/>
            <p:nvPr/>
          </p:nvSpPr>
          <p:spPr>
            <a:xfrm>
              <a:off x="1876268" y="6306395"/>
              <a:ext cx="2462534" cy="338554"/>
            </a:xfrm>
            <a:prstGeom prst="rect">
              <a:avLst/>
            </a:prstGeom>
            <a:solidFill>
              <a:schemeClr val="bg1"/>
            </a:solidFill>
          </p:spPr>
          <p:txBody>
            <a:bodyPr wrap="none" rtlCol="0">
              <a:spAutoFit/>
            </a:bodyPr>
            <a:lstStyle/>
            <a:p>
              <a:r>
                <a:rPr lang="it-IT" sz="1600" dirty="0">
                  <a:latin typeface="Arial" panose="020B0604020202020204" pitchFamily="34" charset="0"/>
                </a:rPr>
                <a:t>b</a:t>
              </a:r>
              <a:r>
                <a:rPr lang="it-IT" sz="1600" dirty="0" smtClean="0">
                  <a:latin typeface="Arial" panose="020B0604020202020204" pitchFamily="34" charset="0"/>
                </a:rPr>
                <a:t>isparità assoluta per Bill</a:t>
              </a:r>
              <a:endParaRPr lang="it-IT" sz="1600" dirty="0">
                <a:latin typeface="Arial" panose="020B0604020202020204" pitchFamily="34" charset="0"/>
              </a:endParaRPr>
            </a:p>
          </p:txBody>
        </p:sp>
        <p:sp>
          <p:nvSpPr>
            <p:cNvPr id="7" name="TextBox 6"/>
            <p:cNvSpPr txBox="1"/>
            <p:nvPr/>
          </p:nvSpPr>
          <p:spPr>
            <a:xfrm>
              <a:off x="1354113" y="5591329"/>
              <a:ext cx="1209207" cy="646331"/>
            </a:xfrm>
            <a:prstGeom prst="rect">
              <a:avLst/>
            </a:prstGeom>
            <a:solidFill>
              <a:schemeClr val="bg1"/>
            </a:solidFill>
          </p:spPr>
          <p:txBody>
            <a:bodyPr wrap="square" rtlCol="0">
              <a:spAutoFit/>
            </a:bodyPr>
            <a:lstStyle/>
            <a:p>
              <a:r>
                <a:rPr lang="it-IT" sz="1200" dirty="0">
                  <a:latin typeface="Arial" panose="020B0604020202020204" pitchFamily="34" charset="0"/>
                </a:rPr>
                <a:t>i</a:t>
              </a:r>
              <a:r>
                <a:rPr lang="it-IT" sz="1200" dirty="0" smtClean="0">
                  <a:latin typeface="Arial" panose="020B0604020202020204" pitchFamily="34" charset="0"/>
                </a:rPr>
                <a:t>mmagine corrispondente di Bill</a:t>
              </a:r>
              <a:endParaRPr lang="it-IT" sz="1200" dirty="0">
                <a:latin typeface="Arial" panose="020B0604020202020204" pitchFamily="34" charset="0"/>
              </a:endParaRPr>
            </a:p>
          </p:txBody>
        </p:sp>
      </p:grpSp>
      <p:sp>
        <p:nvSpPr>
          <p:cNvPr id="13" name="Rectangle 10"/>
          <p:cNvSpPr>
            <a:spLocks noChangeArrowheads="1"/>
          </p:cNvSpPr>
          <p:nvPr/>
        </p:nvSpPr>
        <p:spPr bwMode="auto">
          <a:xfrm>
            <a:off x="4027344" y="3357563"/>
            <a:ext cx="5116656" cy="1126462"/>
          </a:xfrm>
          <a:prstGeom prst="rect">
            <a:avLst/>
          </a:prstGeom>
          <a:noFill/>
          <a:ln>
            <a:noFill/>
          </a:ln>
          <a:extLst>
            <a:ext uri="{909E8E84-426E-40dd-AFC4-6F175D3DCCD1}"/>
            <a:ext uri="{91240B29-F687-4f45-9708-019B960494DF}"/>
          </a:extLst>
        </p:spPr>
        <p:txBody>
          <a:bodyPr wrap="square">
            <a:spAutoFit/>
          </a:bodyPr>
          <a:lstStyle>
            <a:lvl1pPr marL="274638" indent="-274638"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Aft>
                <a:spcPct val="40000"/>
              </a:spcAft>
              <a:buClr>
                <a:schemeClr val="accent2"/>
              </a:buClr>
              <a:buFont typeface="Wingdings" panose="05000000000000000000" pitchFamily="2" charset="2"/>
              <a:buChar char="§"/>
            </a:pPr>
            <a:r>
              <a:rPr lang="en-US" altLang="it-IT" sz="2800" dirty="0" err="1" smtClean="0">
                <a:latin typeface="Arial" panose="020B0604020202020204" pitchFamily="34" charset="0"/>
              </a:rPr>
              <a:t>Sposto</a:t>
            </a:r>
            <a:r>
              <a:rPr lang="en-US" altLang="it-IT" sz="2800" dirty="0" smtClean="0">
                <a:latin typeface="Arial" panose="020B0604020202020204" pitchFamily="34" charset="0"/>
              </a:rPr>
              <a:t> lo </a:t>
            </a:r>
            <a:r>
              <a:rPr lang="en-US" altLang="it-IT" sz="2800" dirty="0" err="1" smtClean="0">
                <a:latin typeface="Arial" panose="020B0604020202020204" pitchFamily="34" charset="0"/>
              </a:rPr>
              <a:t>sguardo</a:t>
            </a:r>
            <a:r>
              <a:rPr lang="en-US" altLang="it-IT" sz="2800" dirty="0" smtClean="0">
                <a:latin typeface="Arial" panose="020B0604020202020204" pitchFamily="34" charset="0"/>
              </a:rPr>
              <a:t> </a:t>
            </a:r>
            <a:r>
              <a:rPr lang="en-US" altLang="it-IT" sz="2800" dirty="0" err="1" smtClean="0">
                <a:latin typeface="Arial" panose="020B0604020202020204" pitchFamily="34" charset="0"/>
              </a:rPr>
              <a:t>su</a:t>
            </a:r>
            <a:r>
              <a:rPr lang="en-US" altLang="it-IT" sz="2800" dirty="0" smtClean="0">
                <a:latin typeface="Arial" panose="020B0604020202020204" pitchFamily="34" charset="0"/>
              </a:rPr>
              <a:t> Bill</a:t>
            </a:r>
          </a:p>
          <a:p>
            <a:pPr>
              <a:spcAft>
                <a:spcPct val="40000"/>
              </a:spcAft>
              <a:buClr>
                <a:schemeClr val="accent2"/>
              </a:buClr>
              <a:buFont typeface="Wingdings" panose="05000000000000000000" pitchFamily="2" charset="2"/>
              <a:buChar char="§"/>
            </a:pPr>
            <a:r>
              <a:rPr lang="en-US" altLang="it-IT" sz="2800" dirty="0" smtClean="0">
                <a:latin typeface="Arial" panose="020B0604020202020204" pitchFamily="34" charset="0"/>
              </a:rPr>
              <a:t>Cosa </a:t>
            </a:r>
            <a:r>
              <a:rPr lang="en-US" altLang="it-IT" sz="2800" dirty="0" err="1" smtClean="0">
                <a:latin typeface="Arial" panose="020B0604020202020204" pitchFamily="34" charset="0"/>
              </a:rPr>
              <a:t>succede</a:t>
            </a:r>
            <a:r>
              <a:rPr lang="en-US" altLang="it-IT" sz="2800" dirty="0" smtClean="0">
                <a:latin typeface="Arial" panose="020B0604020202020204" pitchFamily="34" charset="0"/>
              </a:rPr>
              <a:t> </a:t>
            </a:r>
            <a:r>
              <a:rPr lang="en-US" altLang="it-IT" sz="2800" dirty="0" err="1" smtClean="0">
                <a:latin typeface="Arial" panose="020B0604020202020204" pitchFamily="34" charset="0"/>
              </a:rPr>
              <a:t>alle</a:t>
            </a:r>
            <a:r>
              <a:rPr lang="en-US" altLang="it-IT" sz="2800" dirty="0" smtClean="0">
                <a:latin typeface="Arial" panose="020B0604020202020204" pitchFamily="34" charset="0"/>
              </a:rPr>
              <a:t> </a:t>
            </a:r>
            <a:r>
              <a:rPr lang="en-US" altLang="it-IT" sz="2800" dirty="0" err="1" smtClean="0">
                <a:latin typeface="Arial" panose="020B0604020202020204" pitchFamily="34" charset="0"/>
              </a:rPr>
              <a:t>disparità</a:t>
            </a:r>
            <a:r>
              <a:rPr lang="en-US" altLang="it-IT" sz="2800" dirty="0" smtClean="0">
                <a:latin typeface="Arial" panose="020B0604020202020204" pitchFamily="34" charset="0"/>
              </a:rPr>
              <a:t>?</a:t>
            </a:r>
          </a:p>
        </p:txBody>
      </p:sp>
    </p:spTree>
    <p:extLst>
      <p:ext uri="{BB962C8B-B14F-4D97-AF65-F5344CB8AC3E}">
        <p14:creationId xmlns:p14="http://schemas.microsoft.com/office/powerpoint/2010/main" val="183861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left)">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left)">
                                      <p:cBhvr>
                                        <p:cTn id="1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a:ea typeface="MS PGothic"/>
        <a:cs typeface="Arial"/>
      </a:majorFont>
      <a:minorFont>
        <a:latin typeface="Times"/>
        <a:ea typeface="MS PGothic"/>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panose="02020603050405020304" pitchFamily="18" charset="0"/>
            <a:ea typeface="MS PGothic" panose="020B0600070205080204" pitchFamily="34" charset="-128"/>
            <a:cs typeface="Arial" panose="020B0604020202020204" pitchFamily="34" charset="0"/>
          </a:defRPr>
        </a:defPPr>
      </a:lstStyle>
    </a:lnDef>
  </a:objectDefaults>
  <a:extraClrSchemeLst>
    <a:extraClrScheme>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76812</TotalTime>
  <Words>2944</Words>
  <Application>Microsoft Office PowerPoint</Application>
  <PresentationFormat>On-screen Show (4:3)</PresentationFormat>
  <Paragraphs>358</Paragraphs>
  <Slides>60</Slides>
  <Notes>52</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60</vt:i4>
      </vt:variant>
    </vt:vector>
  </HeadingPairs>
  <TitlesOfParts>
    <vt:vector size="71" baseType="lpstr">
      <vt:lpstr>MS PGothic</vt:lpstr>
      <vt:lpstr>MS PGothic</vt:lpstr>
      <vt:lpstr>Arial</vt:lpstr>
      <vt:lpstr>Symbol</vt:lpstr>
      <vt:lpstr>Times</vt:lpstr>
      <vt:lpstr>TimesNewRomanPSMT</vt:lpstr>
      <vt:lpstr>Verdana</vt:lpstr>
      <vt:lpstr>Wingdings</vt:lpstr>
      <vt:lpstr>1_Default Design</vt:lpstr>
      <vt:lpstr>4_Default Design</vt:lpstr>
      <vt:lpstr>Immagine bitmap</vt:lpstr>
      <vt:lpstr>Psicologia dei processi cognitivi 1 Percezione 042PS-2 </vt:lpstr>
      <vt:lpstr>oggi ultima lezione </vt:lpstr>
      <vt:lpstr>PowerPoint Presentation</vt:lpstr>
      <vt:lpstr>altre informazioni  sulla profondità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illusione della luna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buono studio  </vt:lpstr>
    </vt:vector>
  </TitlesOfParts>
  <Company>Software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Adri</dc:creator>
  <cp:lastModifiedBy>Carlo</cp:lastModifiedBy>
  <cp:revision>1035</cp:revision>
  <dcterms:created xsi:type="dcterms:W3CDTF">2010-11-07T22:02:08Z</dcterms:created>
  <dcterms:modified xsi:type="dcterms:W3CDTF">2019-05-31T14:36:55Z</dcterms:modified>
</cp:coreProperties>
</file>